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43"/>
  </p:notesMasterIdLst>
  <p:handoutMasterIdLst>
    <p:handoutMasterId r:id="rId44"/>
  </p:handoutMasterIdLst>
  <p:sldIdLst>
    <p:sldId id="264" r:id="rId3"/>
    <p:sldId id="397" r:id="rId4"/>
    <p:sldId id="398" r:id="rId5"/>
    <p:sldId id="399" r:id="rId6"/>
    <p:sldId id="400" r:id="rId7"/>
    <p:sldId id="401" r:id="rId8"/>
    <p:sldId id="402" r:id="rId9"/>
    <p:sldId id="403" r:id="rId10"/>
    <p:sldId id="407" r:id="rId11"/>
    <p:sldId id="408" r:id="rId12"/>
    <p:sldId id="409" r:id="rId13"/>
    <p:sldId id="410" r:id="rId14"/>
    <p:sldId id="411" r:id="rId15"/>
    <p:sldId id="413" r:id="rId16"/>
    <p:sldId id="418" r:id="rId17"/>
    <p:sldId id="412" r:id="rId18"/>
    <p:sldId id="421" r:id="rId19"/>
    <p:sldId id="422" r:id="rId20"/>
    <p:sldId id="423" r:id="rId21"/>
    <p:sldId id="439" r:id="rId22"/>
    <p:sldId id="425" r:id="rId23"/>
    <p:sldId id="426" r:id="rId24"/>
    <p:sldId id="450" r:id="rId25"/>
    <p:sldId id="440" r:id="rId26"/>
    <p:sldId id="441" r:id="rId27"/>
    <p:sldId id="442" r:id="rId28"/>
    <p:sldId id="443" r:id="rId29"/>
    <p:sldId id="444" r:id="rId30"/>
    <p:sldId id="446" r:id="rId31"/>
    <p:sldId id="447" r:id="rId32"/>
    <p:sldId id="448" r:id="rId33"/>
    <p:sldId id="449" r:id="rId34"/>
    <p:sldId id="428" r:id="rId35"/>
    <p:sldId id="429" r:id="rId36"/>
    <p:sldId id="430" r:id="rId37"/>
    <p:sldId id="432" r:id="rId38"/>
    <p:sldId id="433" r:id="rId39"/>
    <p:sldId id="434" r:id="rId40"/>
    <p:sldId id="437" r:id="rId41"/>
    <p:sldId id="451" r:id="rId42"/>
  </p:sldIdLst>
  <p:sldSz cx="9144000" cy="6858000" type="screen4x3"/>
  <p:notesSz cx="7099300" cy="10223500"/>
  <p:defaultTextStyle>
    <a:defPPr>
      <a:defRPr lang="en-GB"/>
    </a:defPPr>
    <a:lvl1pPr algn="l" rtl="0" fontAlgn="base">
      <a:spcBef>
        <a:spcPct val="0"/>
      </a:spcBef>
      <a:spcAft>
        <a:spcPct val="0"/>
      </a:spcAft>
      <a:defRPr sz="2400" kern="1200">
        <a:solidFill>
          <a:schemeClr val="tx1"/>
        </a:solidFill>
        <a:latin typeface="Arial Narrow" pitchFamily="34" charset="0"/>
        <a:ea typeface="+mn-ea"/>
        <a:cs typeface="+mn-cs"/>
      </a:defRPr>
    </a:lvl1pPr>
    <a:lvl2pPr marL="457200" algn="l" rtl="0" fontAlgn="base">
      <a:spcBef>
        <a:spcPct val="0"/>
      </a:spcBef>
      <a:spcAft>
        <a:spcPct val="0"/>
      </a:spcAft>
      <a:defRPr sz="2400" kern="1200">
        <a:solidFill>
          <a:schemeClr val="tx1"/>
        </a:solidFill>
        <a:latin typeface="Arial Narrow" pitchFamily="34" charset="0"/>
        <a:ea typeface="+mn-ea"/>
        <a:cs typeface="+mn-cs"/>
      </a:defRPr>
    </a:lvl2pPr>
    <a:lvl3pPr marL="914400" algn="l" rtl="0" fontAlgn="base">
      <a:spcBef>
        <a:spcPct val="0"/>
      </a:spcBef>
      <a:spcAft>
        <a:spcPct val="0"/>
      </a:spcAft>
      <a:defRPr sz="2400" kern="1200">
        <a:solidFill>
          <a:schemeClr val="tx1"/>
        </a:solidFill>
        <a:latin typeface="Arial Narrow" pitchFamily="34" charset="0"/>
        <a:ea typeface="+mn-ea"/>
        <a:cs typeface="+mn-cs"/>
      </a:defRPr>
    </a:lvl3pPr>
    <a:lvl4pPr marL="1371600" algn="l" rtl="0" fontAlgn="base">
      <a:spcBef>
        <a:spcPct val="0"/>
      </a:spcBef>
      <a:spcAft>
        <a:spcPct val="0"/>
      </a:spcAft>
      <a:defRPr sz="2400" kern="1200">
        <a:solidFill>
          <a:schemeClr val="tx1"/>
        </a:solidFill>
        <a:latin typeface="Arial Narrow" pitchFamily="34" charset="0"/>
        <a:ea typeface="+mn-ea"/>
        <a:cs typeface="+mn-cs"/>
      </a:defRPr>
    </a:lvl4pPr>
    <a:lvl5pPr marL="1828800" algn="l"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DA63"/>
    <a:srgbClr val="007E39"/>
    <a:srgbClr val="F1850F"/>
    <a:srgbClr val="FF3300"/>
    <a:srgbClr val="A40C83"/>
    <a:srgbClr val="B4A91E"/>
    <a:srgbClr val="BC16BC"/>
  </p:clrMru>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54" autoAdjust="0"/>
    <p:restoredTop sz="94660"/>
  </p:normalViewPr>
  <p:slideViewPr>
    <p:cSldViewPr>
      <p:cViewPr varScale="1">
        <p:scale>
          <a:sx n="93" d="100"/>
          <a:sy n="93" d="100"/>
        </p:scale>
        <p:origin x="-516" y="-10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F237C8-E716-40F6-9B02-666101BCC2C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8410FB7B-AE5D-4FE6-B15A-48988F9DF400}">
      <dgm:prSet phldrT="[Texto]" custT="1"/>
      <dgm:spPr/>
      <dgm:t>
        <a:bodyPr/>
        <a:lstStyle/>
        <a:p>
          <a:r>
            <a:rPr lang="es-ES_tradnl" sz="1200" dirty="0" smtClean="0">
              <a:solidFill>
                <a:schemeClr val="tx1"/>
              </a:solidFill>
            </a:rPr>
            <a:t>Forma: Ovoide </a:t>
          </a:r>
          <a:r>
            <a:rPr lang="es-EC" sz="1200" dirty="0" smtClean="0">
              <a:solidFill>
                <a:schemeClr val="tx1"/>
              </a:solidFill>
            </a:rPr>
            <a:t>está cubierta por una cáscara gruesa y amarga en tonos rojos, naranjas, y amarillo. En el interior de la fruta  la carne cercana a la cáscara es firme  mientras la pulpa es suave con un sabor agridulce y en el centro  contiene las semillas que son pequeñas y comestibles.</a:t>
          </a:r>
          <a:endParaRPr lang="es-ES" sz="1200" dirty="0">
            <a:solidFill>
              <a:schemeClr val="tx1"/>
            </a:solidFill>
          </a:endParaRPr>
        </a:p>
      </dgm:t>
    </dgm:pt>
    <dgm:pt modelId="{1908DBA0-3F82-4B7C-B443-7D0B1029C57E}" type="parTrans" cxnId="{8696B934-B6BA-4DC7-8B17-503461F45115}">
      <dgm:prSet/>
      <dgm:spPr/>
      <dgm:t>
        <a:bodyPr/>
        <a:lstStyle/>
        <a:p>
          <a:endParaRPr lang="es-ES" sz="3200">
            <a:solidFill>
              <a:schemeClr val="tx1"/>
            </a:solidFill>
          </a:endParaRPr>
        </a:p>
      </dgm:t>
    </dgm:pt>
    <dgm:pt modelId="{574B1C91-A1B1-4F68-A83C-D44973643FFB}" type="sibTrans" cxnId="{8696B934-B6BA-4DC7-8B17-503461F45115}">
      <dgm:prSet/>
      <dgm:spPr/>
      <dgm:t>
        <a:bodyPr/>
        <a:lstStyle/>
        <a:p>
          <a:endParaRPr lang="es-ES" sz="3200">
            <a:solidFill>
              <a:schemeClr val="tx1"/>
            </a:solidFill>
          </a:endParaRPr>
        </a:p>
      </dgm:t>
    </dgm:pt>
    <dgm:pt modelId="{CA20B658-A0B5-4CB6-97BF-4236442BC0B3}">
      <dgm:prSet custT="1"/>
      <dgm:spPr/>
      <dgm:t>
        <a:bodyPr/>
        <a:lstStyle/>
        <a:p>
          <a:r>
            <a:rPr lang="es-ES_tradnl" sz="1200" smtClean="0">
              <a:solidFill>
                <a:schemeClr val="tx1"/>
              </a:solidFill>
            </a:rPr>
            <a:t>Vida útil: </a:t>
          </a:r>
          <a:r>
            <a:rPr lang="es-EC" sz="1200" smtClean="0">
              <a:solidFill>
                <a:schemeClr val="tx1"/>
              </a:solidFill>
            </a:rPr>
            <a:t>14 a 18 días sin refrigeración y se extiende a 88 días con refrigeración. </a:t>
          </a:r>
          <a:endParaRPr lang="es-ES" sz="1200" dirty="0">
            <a:solidFill>
              <a:schemeClr val="tx1"/>
            </a:solidFill>
          </a:endParaRPr>
        </a:p>
      </dgm:t>
    </dgm:pt>
    <dgm:pt modelId="{8673231F-BB97-4090-A95F-0F8255CC1B41}" type="parTrans" cxnId="{C5A3758F-2668-47B4-B9FE-A1E660A626B2}">
      <dgm:prSet/>
      <dgm:spPr/>
      <dgm:t>
        <a:bodyPr/>
        <a:lstStyle/>
        <a:p>
          <a:endParaRPr lang="es-ES" sz="3200">
            <a:solidFill>
              <a:schemeClr val="tx1"/>
            </a:solidFill>
          </a:endParaRPr>
        </a:p>
      </dgm:t>
    </dgm:pt>
    <dgm:pt modelId="{C3C76623-DAC6-4065-8C9A-4FFAE9FC41E7}" type="sibTrans" cxnId="{C5A3758F-2668-47B4-B9FE-A1E660A626B2}">
      <dgm:prSet/>
      <dgm:spPr/>
      <dgm:t>
        <a:bodyPr/>
        <a:lstStyle/>
        <a:p>
          <a:endParaRPr lang="es-ES" sz="3200">
            <a:solidFill>
              <a:schemeClr val="tx1"/>
            </a:solidFill>
          </a:endParaRPr>
        </a:p>
      </dgm:t>
    </dgm:pt>
    <dgm:pt modelId="{BE2DE99E-830E-4425-97EC-8A3ED956259D}" type="pres">
      <dgm:prSet presAssocID="{FDF237C8-E716-40F6-9B02-666101BCC2CE}" presName="linear" presStyleCnt="0">
        <dgm:presLayoutVars>
          <dgm:dir/>
          <dgm:animLvl val="lvl"/>
          <dgm:resizeHandles val="exact"/>
        </dgm:presLayoutVars>
      </dgm:prSet>
      <dgm:spPr/>
      <dgm:t>
        <a:bodyPr/>
        <a:lstStyle/>
        <a:p>
          <a:endParaRPr lang="es-ES"/>
        </a:p>
      </dgm:t>
    </dgm:pt>
    <dgm:pt modelId="{3E7AA090-E131-4FCA-A19A-54FB5C62F1B7}" type="pres">
      <dgm:prSet presAssocID="{8410FB7B-AE5D-4FE6-B15A-48988F9DF400}" presName="parentLin" presStyleCnt="0"/>
      <dgm:spPr/>
    </dgm:pt>
    <dgm:pt modelId="{F449C762-BD2E-44B6-B8AD-7DC3FD9225D6}" type="pres">
      <dgm:prSet presAssocID="{8410FB7B-AE5D-4FE6-B15A-48988F9DF400}" presName="parentLeftMargin" presStyleLbl="node1" presStyleIdx="0" presStyleCnt="2"/>
      <dgm:spPr/>
      <dgm:t>
        <a:bodyPr/>
        <a:lstStyle/>
        <a:p>
          <a:endParaRPr lang="es-ES"/>
        </a:p>
      </dgm:t>
    </dgm:pt>
    <dgm:pt modelId="{3E2110BE-0E01-44AD-877D-6FB438713CD2}" type="pres">
      <dgm:prSet presAssocID="{8410FB7B-AE5D-4FE6-B15A-48988F9DF400}" presName="parentText" presStyleLbl="node1" presStyleIdx="0" presStyleCnt="2" custScaleX="134954">
        <dgm:presLayoutVars>
          <dgm:chMax val="0"/>
          <dgm:bulletEnabled val="1"/>
        </dgm:presLayoutVars>
      </dgm:prSet>
      <dgm:spPr/>
      <dgm:t>
        <a:bodyPr/>
        <a:lstStyle/>
        <a:p>
          <a:endParaRPr lang="es-ES"/>
        </a:p>
      </dgm:t>
    </dgm:pt>
    <dgm:pt modelId="{EFE4202D-E5FD-4003-8745-1CDF1EC30E63}" type="pres">
      <dgm:prSet presAssocID="{8410FB7B-AE5D-4FE6-B15A-48988F9DF400}" presName="negativeSpace" presStyleCnt="0"/>
      <dgm:spPr/>
    </dgm:pt>
    <dgm:pt modelId="{B9F2A6D2-5C77-4A64-8DD8-D59D4158FB19}" type="pres">
      <dgm:prSet presAssocID="{8410FB7B-AE5D-4FE6-B15A-48988F9DF400}" presName="childText" presStyleLbl="conFgAcc1" presStyleIdx="0" presStyleCnt="2">
        <dgm:presLayoutVars>
          <dgm:bulletEnabled val="1"/>
        </dgm:presLayoutVars>
      </dgm:prSet>
      <dgm:spPr/>
    </dgm:pt>
    <dgm:pt modelId="{B00152A3-A907-499A-B73C-7051AEAEF2BF}" type="pres">
      <dgm:prSet presAssocID="{574B1C91-A1B1-4F68-A83C-D44973643FFB}" presName="spaceBetweenRectangles" presStyleCnt="0"/>
      <dgm:spPr/>
    </dgm:pt>
    <dgm:pt modelId="{6FD76ECF-6FF0-47C1-8F94-1C5BE065459C}" type="pres">
      <dgm:prSet presAssocID="{CA20B658-A0B5-4CB6-97BF-4236442BC0B3}" presName="parentLin" presStyleCnt="0"/>
      <dgm:spPr/>
    </dgm:pt>
    <dgm:pt modelId="{E5322D4B-EF60-41AA-9F64-9191AFB864C1}" type="pres">
      <dgm:prSet presAssocID="{CA20B658-A0B5-4CB6-97BF-4236442BC0B3}" presName="parentLeftMargin" presStyleLbl="node1" presStyleIdx="0" presStyleCnt="2"/>
      <dgm:spPr/>
      <dgm:t>
        <a:bodyPr/>
        <a:lstStyle/>
        <a:p>
          <a:endParaRPr lang="es-ES"/>
        </a:p>
      </dgm:t>
    </dgm:pt>
    <dgm:pt modelId="{8C465F63-52C0-4DCF-B4A8-39826F8B8587}" type="pres">
      <dgm:prSet presAssocID="{CA20B658-A0B5-4CB6-97BF-4236442BC0B3}" presName="parentText" presStyleLbl="node1" presStyleIdx="1" presStyleCnt="2" custScaleX="142857">
        <dgm:presLayoutVars>
          <dgm:chMax val="0"/>
          <dgm:bulletEnabled val="1"/>
        </dgm:presLayoutVars>
      </dgm:prSet>
      <dgm:spPr/>
      <dgm:t>
        <a:bodyPr/>
        <a:lstStyle/>
        <a:p>
          <a:endParaRPr lang="es-ES"/>
        </a:p>
      </dgm:t>
    </dgm:pt>
    <dgm:pt modelId="{A96CDCBF-6F46-476B-9B13-3AE0D416810F}" type="pres">
      <dgm:prSet presAssocID="{CA20B658-A0B5-4CB6-97BF-4236442BC0B3}" presName="negativeSpace" presStyleCnt="0"/>
      <dgm:spPr/>
    </dgm:pt>
    <dgm:pt modelId="{BD91BE21-3508-461D-9E4F-9ABA30839656}" type="pres">
      <dgm:prSet presAssocID="{CA20B658-A0B5-4CB6-97BF-4236442BC0B3}" presName="childText" presStyleLbl="conFgAcc1" presStyleIdx="1" presStyleCnt="2">
        <dgm:presLayoutVars>
          <dgm:bulletEnabled val="1"/>
        </dgm:presLayoutVars>
      </dgm:prSet>
      <dgm:spPr/>
    </dgm:pt>
  </dgm:ptLst>
  <dgm:cxnLst>
    <dgm:cxn modelId="{C6B5861F-D143-4477-8290-F9D8A75AD893}" type="presOf" srcId="{FDF237C8-E716-40F6-9B02-666101BCC2CE}" destId="{BE2DE99E-830E-4425-97EC-8A3ED956259D}" srcOrd="0" destOrd="0" presId="urn:microsoft.com/office/officeart/2005/8/layout/list1"/>
    <dgm:cxn modelId="{013091BD-D0B9-431F-8A31-4B9051916ED9}" type="presOf" srcId="{CA20B658-A0B5-4CB6-97BF-4236442BC0B3}" destId="{E5322D4B-EF60-41AA-9F64-9191AFB864C1}" srcOrd="0" destOrd="0" presId="urn:microsoft.com/office/officeart/2005/8/layout/list1"/>
    <dgm:cxn modelId="{87F19612-8540-4D24-901E-69D11195D929}" type="presOf" srcId="{8410FB7B-AE5D-4FE6-B15A-48988F9DF400}" destId="{3E2110BE-0E01-44AD-877D-6FB438713CD2}" srcOrd="1" destOrd="0" presId="urn:microsoft.com/office/officeart/2005/8/layout/list1"/>
    <dgm:cxn modelId="{8696B934-B6BA-4DC7-8B17-503461F45115}" srcId="{FDF237C8-E716-40F6-9B02-666101BCC2CE}" destId="{8410FB7B-AE5D-4FE6-B15A-48988F9DF400}" srcOrd="0" destOrd="0" parTransId="{1908DBA0-3F82-4B7C-B443-7D0B1029C57E}" sibTransId="{574B1C91-A1B1-4F68-A83C-D44973643FFB}"/>
    <dgm:cxn modelId="{53F3888D-A27E-405D-B84B-D86A63945D8B}" type="presOf" srcId="{8410FB7B-AE5D-4FE6-B15A-48988F9DF400}" destId="{F449C762-BD2E-44B6-B8AD-7DC3FD9225D6}" srcOrd="0" destOrd="0" presId="urn:microsoft.com/office/officeart/2005/8/layout/list1"/>
    <dgm:cxn modelId="{C5A3758F-2668-47B4-B9FE-A1E660A626B2}" srcId="{FDF237C8-E716-40F6-9B02-666101BCC2CE}" destId="{CA20B658-A0B5-4CB6-97BF-4236442BC0B3}" srcOrd="1" destOrd="0" parTransId="{8673231F-BB97-4090-A95F-0F8255CC1B41}" sibTransId="{C3C76623-DAC6-4065-8C9A-4FFAE9FC41E7}"/>
    <dgm:cxn modelId="{CB4D5746-4D6C-422E-B0A0-03A6FCA172C0}" type="presOf" srcId="{CA20B658-A0B5-4CB6-97BF-4236442BC0B3}" destId="{8C465F63-52C0-4DCF-B4A8-39826F8B8587}" srcOrd="1" destOrd="0" presId="urn:microsoft.com/office/officeart/2005/8/layout/list1"/>
    <dgm:cxn modelId="{2DADAF97-A9BC-48CE-BC02-C402244F2908}" type="presParOf" srcId="{BE2DE99E-830E-4425-97EC-8A3ED956259D}" destId="{3E7AA090-E131-4FCA-A19A-54FB5C62F1B7}" srcOrd="0" destOrd="0" presId="urn:microsoft.com/office/officeart/2005/8/layout/list1"/>
    <dgm:cxn modelId="{821BBCBD-4FB4-4686-97CF-5828E6D414A7}" type="presParOf" srcId="{3E7AA090-E131-4FCA-A19A-54FB5C62F1B7}" destId="{F449C762-BD2E-44B6-B8AD-7DC3FD9225D6}" srcOrd="0" destOrd="0" presId="urn:microsoft.com/office/officeart/2005/8/layout/list1"/>
    <dgm:cxn modelId="{7F0DAE31-594D-40BD-BE06-39B7699842F3}" type="presParOf" srcId="{3E7AA090-E131-4FCA-A19A-54FB5C62F1B7}" destId="{3E2110BE-0E01-44AD-877D-6FB438713CD2}" srcOrd="1" destOrd="0" presId="urn:microsoft.com/office/officeart/2005/8/layout/list1"/>
    <dgm:cxn modelId="{2D456B5C-12B5-4B4D-839E-DB4F6A2A02A1}" type="presParOf" srcId="{BE2DE99E-830E-4425-97EC-8A3ED956259D}" destId="{EFE4202D-E5FD-4003-8745-1CDF1EC30E63}" srcOrd="1" destOrd="0" presId="urn:microsoft.com/office/officeart/2005/8/layout/list1"/>
    <dgm:cxn modelId="{FEC275B1-D97B-41AE-803B-8D9622324BAB}" type="presParOf" srcId="{BE2DE99E-830E-4425-97EC-8A3ED956259D}" destId="{B9F2A6D2-5C77-4A64-8DD8-D59D4158FB19}" srcOrd="2" destOrd="0" presId="urn:microsoft.com/office/officeart/2005/8/layout/list1"/>
    <dgm:cxn modelId="{9083B38D-CC86-4E5E-A2D9-5FC90DBC5B51}" type="presParOf" srcId="{BE2DE99E-830E-4425-97EC-8A3ED956259D}" destId="{B00152A3-A907-499A-B73C-7051AEAEF2BF}" srcOrd="3" destOrd="0" presId="urn:microsoft.com/office/officeart/2005/8/layout/list1"/>
    <dgm:cxn modelId="{2153F84C-59F7-4C17-9320-AFB121D49DC8}" type="presParOf" srcId="{BE2DE99E-830E-4425-97EC-8A3ED956259D}" destId="{6FD76ECF-6FF0-47C1-8F94-1C5BE065459C}" srcOrd="4" destOrd="0" presId="urn:microsoft.com/office/officeart/2005/8/layout/list1"/>
    <dgm:cxn modelId="{804F54AC-09F8-4C36-8EF6-A7D70E94B883}" type="presParOf" srcId="{6FD76ECF-6FF0-47C1-8F94-1C5BE065459C}" destId="{E5322D4B-EF60-41AA-9F64-9191AFB864C1}" srcOrd="0" destOrd="0" presId="urn:microsoft.com/office/officeart/2005/8/layout/list1"/>
    <dgm:cxn modelId="{119999D6-558D-4A29-A078-17FC18E245BA}" type="presParOf" srcId="{6FD76ECF-6FF0-47C1-8F94-1C5BE065459C}" destId="{8C465F63-52C0-4DCF-B4A8-39826F8B8587}" srcOrd="1" destOrd="0" presId="urn:microsoft.com/office/officeart/2005/8/layout/list1"/>
    <dgm:cxn modelId="{AAC0A3D1-4BE4-486A-8936-580E62C20BFC}" type="presParOf" srcId="{BE2DE99E-830E-4425-97EC-8A3ED956259D}" destId="{A96CDCBF-6F46-476B-9B13-3AE0D416810F}" srcOrd="5" destOrd="0" presId="urn:microsoft.com/office/officeart/2005/8/layout/list1"/>
    <dgm:cxn modelId="{5AE7612E-E36C-4E69-8071-B6F605C4EF8B}" type="presParOf" srcId="{BE2DE99E-830E-4425-97EC-8A3ED956259D}" destId="{BD91BE21-3508-461D-9E4F-9ABA30839656}" srcOrd="6" destOrd="0" presId="urn:microsoft.com/office/officeart/2005/8/layout/list1"/>
  </dgm:cxnLst>
  <dgm:bg>
    <a:noFill/>
  </dgm:bg>
  <dgm:whole>
    <a:ln>
      <a:noFill/>
    </a:ln>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58B7EC16-8B4D-42F6-B2BF-B508A07E76B9}"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S"/>
        </a:p>
      </dgm:t>
    </dgm:pt>
    <dgm:pt modelId="{F9872C74-BA34-4885-8311-39954E99F447}">
      <dgm:prSet phldrT="[Texto]"/>
      <dgm:spPr/>
      <dgm:t>
        <a:bodyPr/>
        <a:lstStyle/>
        <a:p>
          <a:r>
            <a:rPr lang="es-EC" dirty="0" smtClean="0">
              <a:solidFill>
                <a:schemeClr val="tx1"/>
              </a:solidFill>
            </a:rPr>
            <a:t>Las variedades de tomate de árbol que se produciremos son:</a:t>
          </a:r>
        </a:p>
        <a:p>
          <a:r>
            <a:rPr lang="es-EC" dirty="0" smtClean="0">
              <a:solidFill>
                <a:schemeClr val="tx1"/>
              </a:solidFill>
            </a:rPr>
            <a:t>Tomate gigante anaranjado</a:t>
          </a:r>
          <a:endParaRPr lang="es-ES" dirty="0" smtClean="0">
            <a:solidFill>
              <a:schemeClr val="tx1"/>
            </a:solidFill>
          </a:endParaRPr>
        </a:p>
        <a:p>
          <a:r>
            <a:rPr lang="es-EC" dirty="0" smtClean="0">
              <a:solidFill>
                <a:schemeClr val="tx1"/>
              </a:solidFill>
            </a:rPr>
            <a:t>Tomate gigante morado</a:t>
          </a:r>
          <a:endParaRPr lang="es-ES" dirty="0">
            <a:solidFill>
              <a:schemeClr val="tx1"/>
            </a:solidFill>
          </a:endParaRPr>
        </a:p>
      </dgm:t>
    </dgm:pt>
    <dgm:pt modelId="{1BE5D415-331E-4649-9EDA-5F84C12BDE0A}" type="parTrans" cxnId="{C1BE120A-92F7-4CDC-BA29-955718536D09}">
      <dgm:prSet/>
      <dgm:spPr/>
      <dgm:t>
        <a:bodyPr/>
        <a:lstStyle/>
        <a:p>
          <a:endParaRPr lang="es-ES">
            <a:solidFill>
              <a:schemeClr val="tx1"/>
            </a:solidFill>
          </a:endParaRPr>
        </a:p>
      </dgm:t>
    </dgm:pt>
    <dgm:pt modelId="{78A1D1A1-9137-4F87-9240-047F273D7BEA}" type="sibTrans" cxnId="{C1BE120A-92F7-4CDC-BA29-955718536D09}">
      <dgm:prSet/>
      <dgm:spPr/>
      <dgm:t>
        <a:bodyPr/>
        <a:lstStyle/>
        <a:p>
          <a:endParaRPr lang="es-ES">
            <a:solidFill>
              <a:schemeClr val="tx1"/>
            </a:solidFill>
          </a:endParaRPr>
        </a:p>
      </dgm:t>
    </dgm:pt>
    <dgm:pt modelId="{9E3BC015-492A-4C45-8313-2CFE351B8928}">
      <dgm:prSet phldrT="[Texto]"/>
      <dgm:spPr/>
      <dgm:t>
        <a:bodyPr/>
        <a:lstStyle/>
        <a:p>
          <a:r>
            <a:rPr lang="es-EC" dirty="0" smtClean="0">
              <a:solidFill>
                <a:schemeClr val="tx1"/>
              </a:solidFill>
            </a:rPr>
            <a:t>Se recomienda comercializar frutas de alrededor de 8 cm de largo y 5 cm de diámetro. El rango de peso ideal está entre 100 y 125g por fruta.</a:t>
          </a:r>
          <a:endParaRPr lang="es-ES" dirty="0">
            <a:solidFill>
              <a:schemeClr val="tx1"/>
            </a:solidFill>
          </a:endParaRPr>
        </a:p>
      </dgm:t>
    </dgm:pt>
    <dgm:pt modelId="{F9149FB5-85D4-46E6-B4EE-2613131924DB}" type="parTrans" cxnId="{1AA2215A-9D4E-4DF5-90F0-898D43F9A6F5}">
      <dgm:prSet/>
      <dgm:spPr/>
      <dgm:t>
        <a:bodyPr/>
        <a:lstStyle/>
        <a:p>
          <a:endParaRPr lang="es-ES">
            <a:solidFill>
              <a:schemeClr val="tx1"/>
            </a:solidFill>
          </a:endParaRPr>
        </a:p>
      </dgm:t>
    </dgm:pt>
    <dgm:pt modelId="{2087DBE7-B1DB-495E-BF0A-399209A7A2E7}" type="sibTrans" cxnId="{1AA2215A-9D4E-4DF5-90F0-898D43F9A6F5}">
      <dgm:prSet/>
      <dgm:spPr/>
      <dgm:t>
        <a:bodyPr/>
        <a:lstStyle/>
        <a:p>
          <a:endParaRPr lang="es-ES">
            <a:solidFill>
              <a:schemeClr val="tx1"/>
            </a:solidFill>
          </a:endParaRPr>
        </a:p>
      </dgm:t>
    </dgm:pt>
    <dgm:pt modelId="{5864CB39-DEC6-4680-B3A0-0C747C7813B5}">
      <dgm:prSet phldrT="[Texto]"/>
      <dgm:spPr/>
      <dgm:t>
        <a:bodyPr/>
        <a:lstStyle/>
        <a:p>
          <a:r>
            <a:rPr lang="es-ES_tradnl" dirty="0" smtClean="0">
              <a:solidFill>
                <a:schemeClr val="tx1"/>
              </a:solidFill>
            </a:rPr>
            <a:t>24 Frutas por caja</a:t>
          </a:r>
        </a:p>
        <a:p>
          <a:r>
            <a:rPr lang="es-ES_tradnl" dirty="0" smtClean="0">
              <a:solidFill>
                <a:schemeClr val="tx1"/>
              </a:solidFill>
            </a:rPr>
            <a:t>Peso neto 3 Kg</a:t>
          </a:r>
          <a:endParaRPr lang="es-ES" dirty="0">
            <a:solidFill>
              <a:schemeClr val="tx1"/>
            </a:solidFill>
          </a:endParaRPr>
        </a:p>
      </dgm:t>
    </dgm:pt>
    <dgm:pt modelId="{1DDE784D-33EE-4360-AB72-5C654F1B5635}" type="parTrans" cxnId="{001B760D-1540-44E7-BD8F-BC0173610A61}">
      <dgm:prSet/>
      <dgm:spPr/>
      <dgm:t>
        <a:bodyPr/>
        <a:lstStyle/>
        <a:p>
          <a:endParaRPr lang="es-ES">
            <a:solidFill>
              <a:schemeClr val="tx1"/>
            </a:solidFill>
          </a:endParaRPr>
        </a:p>
      </dgm:t>
    </dgm:pt>
    <dgm:pt modelId="{0E34FE8B-52B2-4A4C-BA92-90D048CEA186}" type="sibTrans" cxnId="{001B760D-1540-44E7-BD8F-BC0173610A61}">
      <dgm:prSet/>
      <dgm:spPr/>
      <dgm:t>
        <a:bodyPr/>
        <a:lstStyle/>
        <a:p>
          <a:endParaRPr lang="es-ES">
            <a:solidFill>
              <a:schemeClr val="tx1"/>
            </a:solidFill>
          </a:endParaRPr>
        </a:p>
      </dgm:t>
    </dgm:pt>
    <dgm:pt modelId="{7F2A1577-2B8D-4FE7-A383-F19A8EC03241}" type="pres">
      <dgm:prSet presAssocID="{58B7EC16-8B4D-42F6-B2BF-B508A07E76B9}" presName="linear" presStyleCnt="0">
        <dgm:presLayoutVars>
          <dgm:dir/>
          <dgm:resizeHandles val="exact"/>
        </dgm:presLayoutVars>
      </dgm:prSet>
      <dgm:spPr/>
      <dgm:t>
        <a:bodyPr/>
        <a:lstStyle/>
        <a:p>
          <a:endParaRPr lang="es-ES"/>
        </a:p>
      </dgm:t>
    </dgm:pt>
    <dgm:pt modelId="{30B96BC1-ADD5-4B5F-802E-0F0C2322E3B7}" type="pres">
      <dgm:prSet presAssocID="{F9872C74-BA34-4885-8311-39954E99F447}" presName="comp" presStyleCnt="0"/>
      <dgm:spPr/>
    </dgm:pt>
    <dgm:pt modelId="{93EF010B-8EEA-48AA-89D9-9134EE343D03}" type="pres">
      <dgm:prSet presAssocID="{F9872C74-BA34-4885-8311-39954E99F447}" presName="box" presStyleLbl="node1" presStyleIdx="0" presStyleCnt="3"/>
      <dgm:spPr/>
      <dgm:t>
        <a:bodyPr/>
        <a:lstStyle/>
        <a:p>
          <a:endParaRPr lang="es-ES"/>
        </a:p>
      </dgm:t>
    </dgm:pt>
    <dgm:pt modelId="{E049A4EF-7243-4573-BE8E-0D1F912E7FAC}" type="pres">
      <dgm:prSet presAssocID="{F9872C74-BA34-4885-8311-39954E99F447}" presName="img" presStyleLbl="fgImgPlace1" presStyleIdx="0" presStyleCnt="3"/>
      <dgm:spPr>
        <a:blipFill rotWithShape="0">
          <a:blip xmlns:r="http://schemas.openxmlformats.org/officeDocument/2006/relationships" r:embed="rId1"/>
          <a:stretch>
            <a:fillRect/>
          </a:stretch>
        </a:blipFill>
      </dgm:spPr>
    </dgm:pt>
    <dgm:pt modelId="{95EBB8D3-983B-4A2D-9DA7-BE3C07633DBA}" type="pres">
      <dgm:prSet presAssocID="{F9872C74-BA34-4885-8311-39954E99F447}" presName="text" presStyleLbl="node1" presStyleIdx="0" presStyleCnt="3">
        <dgm:presLayoutVars>
          <dgm:bulletEnabled val="1"/>
        </dgm:presLayoutVars>
      </dgm:prSet>
      <dgm:spPr/>
      <dgm:t>
        <a:bodyPr/>
        <a:lstStyle/>
        <a:p>
          <a:endParaRPr lang="es-ES"/>
        </a:p>
      </dgm:t>
    </dgm:pt>
    <dgm:pt modelId="{B59D6B38-7818-4737-A858-6959CD946CD9}" type="pres">
      <dgm:prSet presAssocID="{78A1D1A1-9137-4F87-9240-047F273D7BEA}" presName="spacer" presStyleCnt="0"/>
      <dgm:spPr/>
    </dgm:pt>
    <dgm:pt modelId="{EE94DBCB-C68D-43D0-9C90-CD21B4B09710}" type="pres">
      <dgm:prSet presAssocID="{9E3BC015-492A-4C45-8313-2CFE351B8928}" presName="comp" presStyleCnt="0"/>
      <dgm:spPr/>
    </dgm:pt>
    <dgm:pt modelId="{B29CF8C9-5B64-4FDB-B1D7-2628B7D91ACE}" type="pres">
      <dgm:prSet presAssocID="{9E3BC015-492A-4C45-8313-2CFE351B8928}" presName="box" presStyleLbl="node1" presStyleIdx="1" presStyleCnt="3"/>
      <dgm:spPr/>
      <dgm:t>
        <a:bodyPr/>
        <a:lstStyle/>
        <a:p>
          <a:endParaRPr lang="es-ES"/>
        </a:p>
      </dgm:t>
    </dgm:pt>
    <dgm:pt modelId="{F813B47F-9B9A-4FC5-9C5A-B774E50A38FD}" type="pres">
      <dgm:prSet presAssocID="{9E3BC015-492A-4C45-8313-2CFE351B8928}" presName="img" presStyleLbl="fgImgPlace1" presStyleIdx="1" presStyleCnt="3"/>
      <dgm:spPr>
        <a:blipFill rotWithShape="0">
          <a:blip xmlns:r="http://schemas.openxmlformats.org/officeDocument/2006/relationships" r:embed="rId2"/>
          <a:stretch>
            <a:fillRect/>
          </a:stretch>
        </a:blipFill>
      </dgm:spPr>
    </dgm:pt>
    <dgm:pt modelId="{76C1E548-8848-49F9-8302-AF3E3899B12C}" type="pres">
      <dgm:prSet presAssocID="{9E3BC015-492A-4C45-8313-2CFE351B8928}" presName="text" presStyleLbl="node1" presStyleIdx="1" presStyleCnt="3">
        <dgm:presLayoutVars>
          <dgm:bulletEnabled val="1"/>
        </dgm:presLayoutVars>
      </dgm:prSet>
      <dgm:spPr/>
      <dgm:t>
        <a:bodyPr/>
        <a:lstStyle/>
        <a:p>
          <a:endParaRPr lang="es-ES"/>
        </a:p>
      </dgm:t>
    </dgm:pt>
    <dgm:pt modelId="{F9D941D8-8676-49CC-A56E-692AD37A3E6E}" type="pres">
      <dgm:prSet presAssocID="{2087DBE7-B1DB-495E-BF0A-399209A7A2E7}" presName="spacer" presStyleCnt="0"/>
      <dgm:spPr/>
    </dgm:pt>
    <dgm:pt modelId="{618A62CB-28B8-4B8C-9E4B-668A03FEEFE1}" type="pres">
      <dgm:prSet presAssocID="{5864CB39-DEC6-4680-B3A0-0C747C7813B5}" presName="comp" presStyleCnt="0"/>
      <dgm:spPr/>
    </dgm:pt>
    <dgm:pt modelId="{B2361960-6535-4649-BFB3-C42D2A5DEFE0}" type="pres">
      <dgm:prSet presAssocID="{5864CB39-DEC6-4680-B3A0-0C747C7813B5}" presName="box" presStyleLbl="node1" presStyleIdx="2" presStyleCnt="3" custLinFactNeighborX="-391" custLinFactNeighborY="1876"/>
      <dgm:spPr/>
      <dgm:t>
        <a:bodyPr/>
        <a:lstStyle/>
        <a:p>
          <a:endParaRPr lang="es-ES"/>
        </a:p>
      </dgm:t>
    </dgm:pt>
    <dgm:pt modelId="{6E4FB819-AADB-4CEE-A087-7F0EE2D619D6}" type="pres">
      <dgm:prSet presAssocID="{5864CB39-DEC6-4680-B3A0-0C747C7813B5}" presName="img" presStyleLbl="fgImgPlace1" presStyleIdx="2" presStyleCnt="3"/>
      <dgm:spPr>
        <a:blipFill rotWithShape="0">
          <a:blip xmlns:r="http://schemas.openxmlformats.org/officeDocument/2006/relationships" r:embed="rId3"/>
          <a:stretch>
            <a:fillRect/>
          </a:stretch>
        </a:blipFill>
      </dgm:spPr>
    </dgm:pt>
    <dgm:pt modelId="{D25D5F2F-9D3F-41BD-BCAC-783BDC656A47}" type="pres">
      <dgm:prSet presAssocID="{5864CB39-DEC6-4680-B3A0-0C747C7813B5}" presName="text" presStyleLbl="node1" presStyleIdx="2" presStyleCnt="3">
        <dgm:presLayoutVars>
          <dgm:bulletEnabled val="1"/>
        </dgm:presLayoutVars>
      </dgm:prSet>
      <dgm:spPr/>
      <dgm:t>
        <a:bodyPr/>
        <a:lstStyle/>
        <a:p>
          <a:endParaRPr lang="es-ES"/>
        </a:p>
      </dgm:t>
    </dgm:pt>
  </dgm:ptLst>
  <dgm:cxnLst>
    <dgm:cxn modelId="{1AA2215A-9D4E-4DF5-90F0-898D43F9A6F5}" srcId="{58B7EC16-8B4D-42F6-B2BF-B508A07E76B9}" destId="{9E3BC015-492A-4C45-8313-2CFE351B8928}" srcOrd="1" destOrd="0" parTransId="{F9149FB5-85D4-46E6-B4EE-2613131924DB}" sibTransId="{2087DBE7-B1DB-495E-BF0A-399209A7A2E7}"/>
    <dgm:cxn modelId="{066A59E6-341D-41E6-9B1C-123B8767DA7B}" type="presOf" srcId="{F9872C74-BA34-4885-8311-39954E99F447}" destId="{93EF010B-8EEA-48AA-89D9-9134EE343D03}" srcOrd="0" destOrd="0" presId="urn:microsoft.com/office/officeart/2005/8/layout/vList4"/>
    <dgm:cxn modelId="{00BE7105-47F1-4DB7-B03F-1356BC5A3BF5}" type="presOf" srcId="{5864CB39-DEC6-4680-B3A0-0C747C7813B5}" destId="{B2361960-6535-4649-BFB3-C42D2A5DEFE0}" srcOrd="0" destOrd="0" presId="urn:microsoft.com/office/officeart/2005/8/layout/vList4"/>
    <dgm:cxn modelId="{663CD889-FF45-485C-A871-A2996A5801D4}" type="presOf" srcId="{58B7EC16-8B4D-42F6-B2BF-B508A07E76B9}" destId="{7F2A1577-2B8D-4FE7-A383-F19A8EC03241}" srcOrd="0" destOrd="0" presId="urn:microsoft.com/office/officeart/2005/8/layout/vList4"/>
    <dgm:cxn modelId="{A8888E7E-ACBE-4BC4-9332-2B329C7DB548}" type="presOf" srcId="{9E3BC015-492A-4C45-8313-2CFE351B8928}" destId="{76C1E548-8848-49F9-8302-AF3E3899B12C}" srcOrd="1" destOrd="0" presId="urn:microsoft.com/office/officeart/2005/8/layout/vList4"/>
    <dgm:cxn modelId="{001B760D-1540-44E7-BD8F-BC0173610A61}" srcId="{58B7EC16-8B4D-42F6-B2BF-B508A07E76B9}" destId="{5864CB39-DEC6-4680-B3A0-0C747C7813B5}" srcOrd="2" destOrd="0" parTransId="{1DDE784D-33EE-4360-AB72-5C654F1B5635}" sibTransId="{0E34FE8B-52B2-4A4C-BA92-90D048CEA186}"/>
    <dgm:cxn modelId="{7E70296A-91C2-454C-A817-52AC791C870F}" type="presOf" srcId="{F9872C74-BA34-4885-8311-39954E99F447}" destId="{95EBB8D3-983B-4A2D-9DA7-BE3C07633DBA}" srcOrd="1" destOrd="0" presId="urn:microsoft.com/office/officeart/2005/8/layout/vList4"/>
    <dgm:cxn modelId="{C1BE120A-92F7-4CDC-BA29-955718536D09}" srcId="{58B7EC16-8B4D-42F6-B2BF-B508A07E76B9}" destId="{F9872C74-BA34-4885-8311-39954E99F447}" srcOrd="0" destOrd="0" parTransId="{1BE5D415-331E-4649-9EDA-5F84C12BDE0A}" sibTransId="{78A1D1A1-9137-4F87-9240-047F273D7BEA}"/>
    <dgm:cxn modelId="{E76FA28B-7E2F-4EA9-A51B-2B0113F3757C}" type="presOf" srcId="{9E3BC015-492A-4C45-8313-2CFE351B8928}" destId="{B29CF8C9-5B64-4FDB-B1D7-2628B7D91ACE}" srcOrd="0" destOrd="0" presId="urn:microsoft.com/office/officeart/2005/8/layout/vList4"/>
    <dgm:cxn modelId="{C50083DB-C236-47D2-B8EB-BD3AEF5738C7}" type="presOf" srcId="{5864CB39-DEC6-4680-B3A0-0C747C7813B5}" destId="{D25D5F2F-9D3F-41BD-BCAC-783BDC656A47}" srcOrd="1" destOrd="0" presId="urn:microsoft.com/office/officeart/2005/8/layout/vList4"/>
    <dgm:cxn modelId="{5B4C473D-5D7C-4BAF-AB7E-75D2B35E20E2}" type="presParOf" srcId="{7F2A1577-2B8D-4FE7-A383-F19A8EC03241}" destId="{30B96BC1-ADD5-4B5F-802E-0F0C2322E3B7}" srcOrd="0" destOrd="0" presId="urn:microsoft.com/office/officeart/2005/8/layout/vList4"/>
    <dgm:cxn modelId="{30D20DBF-433C-4FFB-A60F-37F3E2BE25F9}" type="presParOf" srcId="{30B96BC1-ADD5-4B5F-802E-0F0C2322E3B7}" destId="{93EF010B-8EEA-48AA-89D9-9134EE343D03}" srcOrd="0" destOrd="0" presId="urn:microsoft.com/office/officeart/2005/8/layout/vList4"/>
    <dgm:cxn modelId="{27802EE2-940D-4163-8995-83BFE25A67BA}" type="presParOf" srcId="{30B96BC1-ADD5-4B5F-802E-0F0C2322E3B7}" destId="{E049A4EF-7243-4573-BE8E-0D1F912E7FAC}" srcOrd="1" destOrd="0" presId="urn:microsoft.com/office/officeart/2005/8/layout/vList4"/>
    <dgm:cxn modelId="{4FDD408E-2866-41A0-81C3-6F390EFA54C7}" type="presParOf" srcId="{30B96BC1-ADD5-4B5F-802E-0F0C2322E3B7}" destId="{95EBB8D3-983B-4A2D-9DA7-BE3C07633DBA}" srcOrd="2" destOrd="0" presId="urn:microsoft.com/office/officeart/2005/8/layout/vList4"/>
    <dgm:cxn modelId="{6B972723-01B9-433A-8736-1B9ECE9B0619}" type="presParOf" srcId="{7F2A1577-2B8D-4FE7-A383-F19A8EC03241}" destId="{B59D6B38-7818-4737-A858-6959CD946CD9}" srcOrd="1" destOrd="0" presId="urn:microsoft.com/office/officeart/2005/8/layout/vList4"/>
    <dgm:cxn modelId="{DCD4F793-4766-4663-AC87-E5D0462DE850}" type="presParOf" srcId="{7F2A1577-2B8D-4FE7-A383-F19A8EC03241}" destId="{EE94DBCB-C68D-43D0-9C90-CD21B4B09710}" srcOrd="2" destOrd="0" presId="urn:microsoft.com/office/officeart/2005/8/layout/vList4"/>
    <dgm:cxn modelId="{F43F792C-43D0-488A-A4C0-1CE6542BA2C9}" type="presParOf" srcId="{EE94DBCB-C68D-43D0-9C90-CD21B4B09710}" destId="{B29CF8C9-5B64-4FDB-B1D7-2628B7D91ACE}" srcOrd="0" destOrd="0" presId="urn:microsoft.com/office/officeart/2005/8/layout/vList4"/>
    <dgm:cxn modelId="{6ABD9074-2ADC-4528-9469-FEC98A573DDA}" type="presParOf" srcId="{EE94DBCB-C68D-43D0-9C90-CD21B4B09710}" destId="{F813B47F-9B9A-4FC5-9C5A-B774E50A38FD}" srcOrd="1" destOrd="0" presId="urn:microsoft.com/office/officeart/2005/8/layout/vList4"/>
    <dgm:cxn modelId="{656D6218-9297-4C36-9BB5-5C7A4566720F}" type="presParOf" srcId="{EE94DBCB-C68D-43D0-9C90-CD21B4B09710}" destId="{76C1E548-8848-49F9-8302-AF3E3899B12C}" srcOrd="2" destOrd="0" presId="urn:microsoft.com/office/officeart/2005/8/layout/vList4"/>
    <dgm:cxn modelId="{B59CF8C8-3478-405E-91B5-1D84D0FA8765}" type="presParOf" srcId="{7F2A1577-2B8D-4FE7-A383-F19A8EC03241}" destId="{F9D941D8-8676-49CC-A56E-692AD37A3E6E}" srcOrd="3" destOrd="0" presId="urn:microsoft.com/office/officeart/2005/8/layout/vList4"/>
    <dgm:cxn modelId="{85B43821-8579-47EF-8509-DE329E84B06A}" type="presParOf" srcId="{7F2A1577-2B8D-4FE7-A383-F19A8EC03241}" destId="{618A62CB-28B8-4B8C-9E4B-668A03FEEFE1}" srcOrd="4" destOrd="0" presId="urn:microsoft.com/office/officeart/2005/8/layout/vList4"/>
    <dgm:cxn modelId="{9D8AD9E9-C974-4911-A106-CCECB5E73FF9}" type="presParOf" srcId="{618A62CB-28B8-4B8C-9E4B-668A03FEEFE1}" destId="{B2361960-6535-4649-BFB3-C42D2A5DEFE0}" srcOrd="0" destOrd="0" presId="urn:microsoft.com/office/officeart/2005/8/layout/vList4"/>
    <dgm:cxn modelId="{BFB965D0-6C2B-4125-BF38-075EB4F84F53}" type="presParOf" srcId="{618A62CB-28B8-4B8C-9E4B-668A03FEEFE1}" destId="{6E4FB819-AADB-4CEE-A087-7F0EE2D619D6}" srcOrd="1" destOrd="0" presId="urn:microsoft.com/office/officeart/2005/8/layout/vList4"/>
    <dgm:cxn modelId="{10F4207D-20ED-44FC-8215-05C27065DB95}" type="presParOf" srcId="{618A62CB-28B8-4B8C-9E4B-668A03FEEFE1}" destId="{D25D5F2F-9D3F-41BD-BCAC-783BDC656A47}" srcOrd="2" destOrd="0" presId="urn:microsoft.com/office/officeart/2005/8/layout/vList4"/>
  </dgm:cxnLst>
  <dgm:bg/>
  <dgm:whole/>
  <dgm:extLst>
    <a:ext uri="http://schemas.microsoft.com/office/drawing/2008/diagram"/>
  </dgm:extLst>
</dgm:dataModel>
</file>

<file path=ppt/diagrams/data3.xml><?xml version="1.0" encoding="utf-8"?>
<dgm:dataModel xmlns:dgm="http://schemas.openxmlformats.org/drawingml/2006/diagram" xmlns:a="http://schemas.openxmlformats.org/drawingml/2006/main">
  <dgm:ptLst>
    <dgm:pt modelId="{2003FC58-446D-409F-BA4E-40210E3D6725}" type="doc">
      <dgm:prSet loTypeId="urn:microsoft.com/office/officeart/2005/8/layout/arrow2" loCatId="process" qsTypeId="urn:microsoft.com/office/officeart/2005/8/quickstyle/3d2" qsCatId="3D" csTypeId="urn:microsoft.com/office/officeart/2005/8/colors/accent5_2" csCatId="accent5" phldr="1"/>
      <dgm:spPr/>
    </dgm:pt>
    <dgm:pt modelId="{09885879-1528-4E5C-B82A-AEE4FFE9B7D6}">
      <dgm:prSet phldrT="[Texto]" custT="1"/>
      <dgm:spPr/>
      <dgm:t>
        <a:bodyPr/>
        <a:lstStyle/>
        <a:p>
          <a:r>
            <a:rPr lang="es-EC" sz="1000" dirty="0" smtClean="0"/>
            <a:t>ACEPTADO</a:t>
          </a:r>
          <a:endParaRPr lang="es-EC" sz="1000" dirty="0"/>
        </a:p>
      </dgm:t>
    </dgm:pt>
    <dgm:pt modelId="{1BB5A52E-C831-4B6A-9AE9-D5ADA9240DED}" type="sibTrans" cxnId="{3EC2FBEA-9DA5-4281-B67F-F4AF99321695}">
      <dgm:prSet/>
      <dgm:spPr/>
      <dgm:t>
        <a:bodyPr/>
        <a:lstStyle/>
        <a:p>
          <a:endParaRPr lang="es-EC" sz="2400"/>
        </a:p>
      </dgm:t>
    </dgm:pt>
    <dgm:pt modelId="{803C277F-8E6B-493A-B89F-85E07DF391D8}" type="parTrans" cxnId="{3EC2FBEA-9DA5-4281-B67F-F4AF99321695}">
      <dgm:prSet/>
      <dgm:spPr/>
      <dgm:t>
        <a:bodyPr/>
        <a:lstStyle/>
        <a:p>
          <a:endParaRPr lang="es-EC" sz="2400"/>
        </a:p>
      </dgm:t>
    </dgm:pt>
    <dgm:pt modelId="{CC938691-E2CB-4244-A80C-FA64E731279A}" type="pres">
      <dgm:prSet presAssocID="{2003FC58-446D-409F-BA4E-40210E3D6725}" presName="arrowDiagram" presStyleCnt="0">
        <dgm:presLayoutVars>
          <dgm:chMax val="5"/>
          <dgm:dir/>
          <dgm:resizeHandles val="exact"/>
        </dgm:presLayoutVars>
      </dgm:prSet>
      <dgm:spPr/>
    </dgm:pt>
    <dgm:pt modelId="{10D723A9-00BA-46B8-B86E-1D54D62096CC}" type="pres">
      <dgm:prSet presAssocID="{2003FC58-446D-409F-BA4E-40210E3D6725}" presName="arrow" presStyleLbl="bgShp" presStyleIdx="0" presStyleCnt="1"/>
      <dgm:spPr/>
    </dgm:pt>
    <dgm:pt modelId="{11A39861-470C-45E0-BC24-1627BA3EA2EB}" type="pres">
      <dgm:prSet presAssocID="{2003FC58-446D-409F-BA4E-40210E3D6725}" presName="arrowDiagram1" presStyleCnt="0">
        <dgm:presLayoutVars>
          <dgm:bulletEnabled val="1"/>
        </dgm:presLayoutVars>
      </dgm:prSet>
      <dgm:spPr/>
    </dgm:pt>
    <dgm:pt modelId="{92F04157-3B6B-49DD-B29C-1BF948C3FAB2}" type="pres">
      <dgm:prSet presAssocID="{09885879-1528-4E5C-B82A-AEE4FFE9B7D6}" presName="bullet1" presStyleLbl="node1" presStyleIdx="0" presStyleCnt="1"/>
      <dgm:spPr/>
    </dgm:pt>
    <dgm:pt modelId="{A364635B-88C4-4C0C-B2D5-69FAD122AC5E}" type="pres">
      <dgm:prSet presAssocID="{09885879-1528-4E5C-B82A-AEE4FFE9B7D6}" presName="textBox1" presStyleLbl="revTx" presStyleIdx="0" presStyleCnt="1" custLinFactNeighborX="2381">
        <dgm:presLayoutVars>
          <dgm:bulletEnabled val="1"/>
        </dgm:presLayoutVars>
      </dgm:prSet>
      <dgm:spPr/>
      <dgm:t>
        <a:bodyPr/>
        <a:lstStyle/>
        <a:p>
          <a:endParaRPr lang="es-EC"/>
        </a:p>
      </dgm:t>
    </dgm:pt>
  </dgm:ptLst>
  <dgm:cxnLst>
    <dgm:cxn modelId="{3EC2FBEA-9DA5-4281-B67F-F4AF99321695}" srcId="{2003FC58-446D-409F-BA4E-40210E3D6725}" destId="{09885879-1528-4E5C-B82A-AEE4FFE9B7D6}" srcOrd="0" destOrd="0" parTransId="{803C277F-8E6B-493A-B89F-85E07DF391D8}" sibTransId="{1BB5A52E-C831-4B6A-9AE9-D5ADA9240DED}"/>
    <dgm:cxn modelId="{B0966BE0-2C75-459A-A676-5CD79F2168D9}" type="presOf" srcId="{09885879-1528-4E5C-B82A-AEE4FFE9B7D6}" destId="{A364635B-88C4-4C0C-B2D5-69FAD122AC5E}" srcOrd="0" destOrd="0" presId="urn:microsoft.com/office/officeart/2005/8/layout/arrow2"/>
    <dgm:cxn modelId="{F540408E-0C43-4166-9567-AAA8A52B7622}" type="presOf" srcId="{2003FC58-446D-409F-BA4E-40210E3D6725}" destId="{CC938691-E2CB-4244-A80C-FA64E731279A}" srcOrd="0" destOrd="0" presId="urn:microsoft.com/office/officeart/2005/8/layout/arrow2"/>
    <dgm:cxn modelId="{393E3DE6-FF13-4376-819C-BA372AC3AA2A}" type="presParOf" srcId="{CC938691-E2CB-4244-A80C-FA64E731279A}" destId="{10D723A9-00BA-46B8-B86E-1D54D62096CC}" srcOrd="0" destOrd="0" presId="urn:microsoft.com/office/officeart/2005/8/layout/arrow2"/>
    <dgm:cxn modelId="{ED9AAF77-3020-4746-93C3-BDF38A9D7022}" type="presParOf" srcId="{CC938691-E2CB-4244-A80C-FA64E731279A}" destId="{11A39861-470C-45E0-BC24-1627BA3EA2EB}" srcOrd="1" destOrd="0" presId="urn:microsoft.com/office/officeart/2005/8/layout/arrow2"/>
    <dgm:cxn modelId="{D9736ADB-067A-48C0-AEB1-0A677865FBE5}" type="presParOf" srcId="{11A39861-470C-45E0-BC24-1627BA3EA2EB}" destId="{92F04157-3B6B-49DD-B29C-1BF948C3FAB2}" srcOrd="0" destOrd="0" presId="urn:microsoft.com/office/officeart/2005/8/layout/arrow2"/>
    <dgm:cxn modelId="{C09F94D5-EE05-4D84-8C2C-0E594F33495B}" type="presParOf" srcId="{11A39861-470C-45E0-BC24-1627BA3EA2EB}" destId="{A364635B-88C4-4C0C-B2D5-69FAD122AC5E}" srcOrd="1" destOrd="0" presId="urn:microsoft.com/office/officeart/2005/8/layout/arrow2"/>
  </dgm:cxnLst>
  <dgm:bg>
    <a:solidFill>
      <a:schemeClr val="accent6">
        <a:lumMod val="20000"/>
        <a:lumOff val="80000"/>
      </a:schemeClr>
    </a:solidFill>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7941" tIns="48971" rIns="97941" bIns="48971" numCol="1" anchor="t" anchorCtr="0" compatLnSpc="1">
            <a:prstTxWarp prst="textNoShape">
              <a:avLst/>
            </a:prstTxWarp>
          </a:bodyPr>
          <a:lstStyle>
            <a:lvl1pPr>
              <a:defRPr sz="1300">
                <a:latin typeface="Arial" charset="0"/>
              </a:defRPr>
            </a:lvl1pPr>
          </a:lstStyle>
          <a:p>
            <a:pPr>
              <a:defRPr/>
            </a:pPr>
            <a:endParaRPr lang="en-GB"/>
          </a:p>
        </p:txBody>
      </p:sp>
      <p:sp>
        <p:nvSpPr>
          <p:cNvPr id="16387"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7941" tIns="48971" rIns="97941" bIns="48971" numCol="1" anchor="t" anchorCtr="0" compatLnSpc="1">
            <a:prstTxWarp prst="textNoShape">
              <a:avLst/>
            </a:prstTxWarp>
          </a:bodyPr>
          <a:lstStyle>
            <a:lvl1pPr algn="r">
              <a:defRPr sz="1300">
                <a:latin typeface="Arial" charset="0"/>
              </a:defRPr>
            </a:lvl1pPr>
          </a:lstStyle>
          <a:p>
            <a:pPr>
              <a:defRPr/>
            </a:pPr>
            <a:endParaRPr lang="en-GB"/>
          </a:p>
        </p:txBody>
      </p:sp>
      <p:sp>
        <p:nvSpPr>
          <p:cNvPr id="16388" name="Rectangle 4"/>
          <p:cNvSpPr>
            <a:spLocks noGrp="1" noChangeArrowheads="1"/>
          </p:cNvSpPr>
          <p:nvPr>
            <p:ph type="ftr" sz="quarter" idx="2"/>
          </p:nvPr>
        </p:nvSpPr>
        <p:spPr bwMode="auto">
          <a:xfrm>
            <a:off x="0" y="9710738"/>
            <a:ext cx="3076575" cy="511175"/>
          </a:xfrm>
          <a:prstGeom prst="rect">
            <a:avLst/>
          </a:prstGeom>
          <a:noFill/>
          <a:ln w="9525">
            <a:noFill/>
            <a:miter lim="800000"/>
            <a:headEnd/>
            <a:tailEnd/>
          </a:ln>
          <a:effectLst/>
        </p:spPr>
        <p:txBody>
          <a:bodyPr vert="horz" wrap="square" lIns="97941" tIns="48971" rIns="97941" bIns="48971" numCol="1" anchor="b" anchorCtr="0" compatLnSpc="1">
            <a:prstTxWarp prst="textNoShape">
              <a:avLst/>
            </a:prstTxWarp>
          </a:bodyPr>
          <a:lstStyle>
            <a:lvl1pPr>
              <a:defRPr sz="1300">
                <a:latin typeface="Arial" charset="0"/>
              </a:defRPr>
            </a:lvl1pPr>
          </a:lstStyle>
          <a:p>
            <a:pPr>
              <a:defRPr/>
            </a:pPr>
            <a:endParaRPr lang="en-GB"/>
          </a:p>
        </p:txBody>
      </p:sp>
      <p:sp>
        <p:nvSpPr>
          <p:cNvPr id="16389" name="Rectangle 5"/>
          <p:cNvSpPr>
            <a:spLocks noGrp="1" noChangeArrowheads="1"/>
          </p:cNvSpPr>
          <p:nvPr>
            <p:ph type="sldNum" sz="quarter" idx="3"/>
          </p:nvPr>
        </p:nvSpPr>
        <p:spPr bwMode="auto">
          <a:xfrm>
            <a:off x="4021138" y="9710738"/>
            <a:ext cx="3076575" cy="511175"/>
          </a:xfrm>
          <a:prstGeom prst="rect">
            <a:avLst/>
          </a:prstGeom>
          <a:noFill/>
          <a:ln w="9525">
            <a:noFill/>
            <a:miter lim="800000"/>
            <a:headEnd/>
            <a:tailEnd/>
          </a:ln>
          <a:effectLst/>
        </p:spPr>
        <p:txBody>
          <a:bodyPr vert="horz" wrap="square" lIns="97941" tIns="48971" rIns="97941" bIns="48971" numCol="1" anchor="b" anchorCtr="0" compatLnSpc="1">
            <a:prstTxWarp prst="textNoShape">
              <a:avLst/>
            </a:prstTxWarp>
          </a:bodyPr>
          <a:lstStyle>
            <a:lvl1pPr algn="r">
              <a:defRPr sz="1300">
                <a:latin typeface="Arial" charset="0"/>
              </a:defRPr>
            </a:lvl1pPr>
          </a:lstStyle>
          <a:p>
            <a:pPr>
              <a:defRPr/>
            </a:pPr>
            <a:fld id="{15ACD90A-1E1A-4285-8615-B2FD273C3414}" type="slidenum">
              <a:rPr lang="en-GB"/>
              <a:pPr>
                <a:defRPr/>
              </a:pPr>
              <a:t>‹Nº›</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1175"/>
          </a:xfrm>
          <a:prstGeom prst="rect">
            <a:avLst/>
          </a:prstGeom>
        </p:spPr>
        <p:txBody>
          <a:bodyPr vert="horz" lIns="97941" tIns="48971" rIns="97941" bIns="48971" rtlCol="0"/>
          <a:lstStyle>
            <a:lvl1pPr algn="l">
              <a:defRPr sz="1300"/>
            </a:lvl1pPr>
          </a:lstStyle>
          <a:p>
            <a:pPr>
              <a:defRPr/>
            </a:pPr>
            <a:endParaRPr lang="es-MX"/>
          </a:p>
        </p:txBody>
      </p:sp>
      <p:sp>
        <p:nvSpPr>
          <p:cNvPr id="3" name="2 Marcador de fecha"/>
          <p:cNvSpPr>
            <a:spLocks noGrp="1"/>
          </p:cNvSpPr>
          <p:nvPr>
            <p:ph type="dt" idx="1"/>
          </p:nvPr>
        </p:nvSpPr>
        <p:spPr>
          <a:xfrm>
            <a:off x="4021138" y="0"/>
            <a:ext cx="3076575" cy="511175"/>
          </a:xfrm>
          <a:prstGeom prst="rect">
            <a:avLst/>
          </a:prstGeom>
        </p:spPr>
        <p:txBody>
          <a:bodyPr vert="horz" lIns="97941" tIns="48971" rIns="97941" bIns="48971" rtlCol="0"/>
          <a:lstStyle>
            <a:lvl1pPr algn="r">
              <a:defRPr sz="1300"/>
            </a:lvl1pPr>
          </a:lstStyle>
          <a:p>
            <a:pPr>
              <a:defRPr/>
            </a:pPr>
            <a:fld id="{97B40714-C56D-4A1F-9038-2184EBA44021}" type="datetimeFigureOut">
              <a:rPr lang="es-MX"/>
              <a:pPr>
                <a:defRPr/>
              </a:pPr>
              <a:t>21/06/2010</a:t>
            </a:fld>
            <a:endParaRPr lang="es-MX"/>
          </a:p>
        </p:txBody>
      </p:sp>
      <p:sp>
        <p:nvSpPr>
          <p:cNvPr id="4" name="3 Marcador de imagen de diapositiva"/>
          <p:cNvSpPr>
            <a:spLocks noGrp="1" noRot="1" noChangeAspect="1"/>
          </p:cNvSpPr>
          <p:nvPr>
            <p:ph type="sldImg" idx="2"/>
          </p:nvPr>
        </p:nvSpPr>
        <p:spPr>
          <a:xfrm>
            <a:off x="993775" y="766763"/>
            <a:ext cx="5111750" cy="3833812"/>
          </a:xfrm>
          <a:prstGeom prst="rect">
            <a:avLst/>
          </a:prstGeom>
          <a:noFill/>
          <a:ln w="12700">
            <a:solidFill>
              <a:prstClr val="black"/>
            </a:solidFill>
          </a:ln>
        </p:spPr>
        <p:txBody>
          <a:bodyPr vert="horz" lIns="97941" tIns="48971" rIns="97941" bIns="48971" rtlCol="0" anchor="ctr"/>
          <a:lstStyle/>
          <a:p>
            <a:pPr lvl="0"/>
            <a:endParaRPr lang="es-MX" noProof="0"/>
          </a:p>
        </p:txBody>
      </p:sp>
      <p:sp>
        <p:nvSpPr>
          <p:cNvPr id="5" name="4 Marcador de notas"/>
          <p:cNvSpPr>
            <a:spLocks noGrp="1"/>
          </p:cNvSpPr>
          <p:nvPr>
            <p:ph type="body" sz="quarter" idx="3"/>
          </p:nvPr>
        </p:nvSpPr>
        <p:spPr>
          <a:xfrm>
            <a:off x="709613" y="4856163"/>
            <a:ext cx="5680075" cy="4600575"/>
          </a:xfrm>
          <a:prstGeom prst="rect">
            <a:avLst/>
          </a:prstGeom>
        </p:spPr>
        <p:txBody>
          <a:bodyPr vert="horz" lIns="97941" tIns="48971" rIns="97941" bIns="48971"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a:p>
        </p:txBody>
      </p:sp>
      <p:sp>
        <p:nvSpPr>
          <p:cNvPr id="6" name="5 Marcador de pie de página"/>
          <p:cNvSpPr>
            <a:spLocks noGrp="1"/>
          </p:cNvSpPr>
          <p:nvPr>
            <p:ph type="ftr" sz="quarter" idx="4"/>
          </p:nvPr>
        </p:nvSpPr>
        <p:spPr>
          <a:xfrm>
            <a:off x="0" y="9710738"/>
            <a:ext cx="3076575" cy="511175"/>
          </a:xfrm>
          <a:prstGeom prst="rect">
            <a:avLst/>
          </a:prstGeom>
        </p:spPr>
        <p:txBody>
          <a:bodyPr vert="horz" lIns="97941" tIns="48971" rIns="97941" bIns="48971" rtlCol="0" anchor="b"/>
          <a:lstStyle>
            <a:lvl1pPr algn="l">
              <a:defRPr sz="1300"/>
            </a:lvl1pPr>
          </a:lstStyle>
          <a:p>
            <a:pPr>
              <a:defRPr/>
            </a:pPr>
            <a:endParaRPr lang="es-MX"/>
          </a:p>
        </p:txBody>
      </p:sp>
      <p:sp>
        <p:nvSpPr>
          <p:cNvPr id="7" name="6 Marcador de número de diapositiva"/>
          <p:cNvSpPr>
            <a:spLocks noGrp="1"/>
          </p:cNvSpPr>
          <p:nvPr>
            <p:ph type="sldNum" sz="quarter" idx="5"/>
          </p:nvPr>
        </p:nvSpPr>
        <p:spPr>
          <a:xfrm>
            <a:off x="4021138" y="9710738"/>
            <a:ext cx="3076575" cy="511175"/>
          </a:xfrm>
          <a:prstGeom prst="rect">
            <a:avLst/>
          </a:prstGeom>
        </p:spPr>
        <p:txBody>
          <a:bodyPr vert="horz" lIns="97941" tIns="48971" rIns="97941" bIns="48971" rtlCol="0" anchor="b"/>
          <a:lstStyle>
            <a:lvl1pPr algn="r">
              <a:defRPr sz="1300"/>
            </a:lvl1pPr>
          </a:lstStyle>
          <a:p>
            <a:pPr>
              <a:defRPr/>
            </a:pPr>
            <a:fld id="{A5AD87E7-7B58-4145-82AF-BF0C78F27BD2}" type="slidenum">
              <a:rPr lang="es-MX"/>
              <a:pPr>
                <a:defRPr/>
              </a:pPr>
              <a:t>‹Nº›</a:t>
            </a:fld>
            <a:endParaRPr lang="es-MX"/>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710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4710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2DD3A1-046B-4CB7-8457-4073D0CE1921}" type="slidenum">
              <a:rPr lang="es-MX" smtClean="0"/>
              <a:pPr/>
              <a:t>1</a:t>
            </a:fld>
            <a:endParaRPr lang="es-MX"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63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5632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FCF0A2-CD1E-4C54-9805-D363B9D2C7FA}" type="slidenum">
              <a:rPr lang="es-MX" smtClean="0"/>
              <a:pPr/>
              <a:t>10</a:t>
            </a:fld>
            <a:endParaRPr lang="es-MX"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73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5734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8B2A72-449E-410A-94C2-7918407E999A}" type="slidenum">
              <a:rPr lang="es-MX" smtClean="0"/>
              <a:pPr/>
              <a:t>11</a:t>
            </a:fld>
            <a:endParaRPr lang="es-MX"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837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583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297CAC-6494-49C9-8779-DF1C3B32D390}" type="slidenum">
              <a:rPr lang="es-MX" smtClean="0"/>
              <a:pPr/>
              <a:t>12</a:t>
            </a:fld>
            <a:endParaRPr lang="es-MX"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5939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DEB19C-8B54-45EA-B8C8-D0E23A3D11BB}" type="slidenum">
              <a:rPr lang="es-MX" smtClean="0"/>
              <a:pPr/>
              <a:t>13</a:t>
            </a:fld>
            <a:endParaRPr lang="es-MX"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04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6042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BEDCEF-093C-48C6-952C-885195B6DCC5}" type="slidenum">
              <a:rPr lang="es-MX" smtClean="0"/>
              <a:pPr/>
              <a:t>14</a:t>
            </a:fld>
            <a:endParaRPr lang="es-MX"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14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6144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6724D3-5CBC-4F9A-86D4-01C1F6F8E41D}" type="slidenum">
              <a:rPr lang="es-MX" smtClean="0"/>
              <a:pPr/>
              <a:t>15</a:t>
            </a:fld>
            <a:endParaRPr lang="es-MX"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24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624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E56231-8A84-4DE8-A6FE-BBA8F99A7A83}" type="slidenum">
              <a:rPr lang="es-MX" smtClean="0"/>
              <a:pPr/>
              <a:t>16</a:t>
            </a:fld>
            <a:endParaRPr lang="es-MX"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349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6349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D278D4-CECB-4DEB-B87B-B03C5ADCD808}" type="slidenum">
              <a:rPr lang="es-MX" smtClean="0"/>
              <a:pPr/>
              <a:t>17</a:t>
            </a:fld>
            <a:endParaRPr lang="es-MX"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451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6451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B82B07-C672-4226-83F9-C31C4B9B36DC}" type="slidenum">
              <a:rPr lang="es-MX" smtClean="0"/>
              <a:pPr/>
              <a:t>18</a:t>
            </a:fld>
            <a:endParaRPr lang="es-MX"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553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6554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FC3C74-B3A6-40A8-A014-203EF08AD8CC}" type="slidenum">
              <a:rPr lang="es-MX" smtClean="0"/>
              <a:pPr/>
              <a:t>19</a:t>
            </a:fld>
            <a:endParaRPr lang="es-MX"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81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4813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F3131B-D732-4BA8-B364-3FF3F186500C}" type="slidenum">
              <a:rPr lang="es-MX" smtClean="0"/>
              <a:pPr/>
              <a:t>2</a:t>
            </a:fld>
            <a:endParaRPr lang="es-MX"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656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6656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9CDE8C-33C3-43D9-8A16-B8F8227F8C52}" type="slidenum">
              <a:rPr lang="es-MX" smtClean="0"/>
              <a:pPr/>
              <a:t>20</a:t>
            </a:fld>
            <a:endParaRPr lang="es-MX"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758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6758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8B97B9-CD12-4764-9E4A-41697089D6A8}" type="slidenum">
              <a:rPr lang="es-MX" smtClean="0"/>
              <a:pPr/>
              <a:t>21</a:t>
            </a:fld>
            <a:endParaRPr lang="es-MX"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86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6861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77C424-9E68-43CB-8521-61EA7C66E053}" type="slidenum">
              <a:rPr lang="es-MX" smtClean="0"/>
              <a:pPr/>
              <a:t>22</a:t>
            </a:fld>
            <a:endParaRPr lang="es-MX"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96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6963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B8C48C-018E-4C67-A023-C67F98CF2B97}" type="slidenum">
              <a:rPr lang="es-MX" smtClean="0"/>
              <a:pPr/>
              <a:t>23</a:t>
            </a:fld>
            <a:endParaRPr lang="es-MX"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06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706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91466E-09D9-4958-93DB-46B96C874FFD}" type="slidenum">
              <a:rPr lang="es-MX" smtClean="0"/>
              <a:pPr/>
              <a:t>24</a:t>
            </a:fld>
            <a:endParaRPr lang="es-MX"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6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7168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229074-49BE-479B-BE1D-894E39C6ECD3}" type="slidenum">
              <a:rPr lang="es-MX" smtClean="0"/>
              <a:pPr/>
              <a:t>25</a:t>
            </a:fld>
            <a:endParaRPr lang="es-MX"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270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7270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C0D84E-83FC-486B-9898-075A9BEDAD57}" type="slidenum">
              <a:rPr lang="es-MX" smtClean="0"/>
              <a:pPr/>
              <a:t>26</a:t>
            </a:fld>
            <a:endParaRPr lang="es-MX"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37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7373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E49593-DE0D-4A0A-AD7D-4B834B83AF30}" type="slidenum">
              <a:rPr lang="es-MX" smtClean="0"/>
              <a:pPr/>
              <a:t>27</a:t>
            </a:fld>
            <a:endParaRPr lang="es-MX"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475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7475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C3BA45-8D77-45FB-A36B-C7F7345B6A14}" type="slidenum">
              <a:rPr lang="es-MX" smtClean="0"/>
              <a:pPr/>
              <a:t>28</a:t>
            </a:fld>
            <a:endParaRPr lang="es-MX"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57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757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003734-2ACE-499E-95A9-524D17DD72C9}" type="slidenum">
              <a:rPr lang="es-MX" smtClean="0"/>
              <a:pPr/>
              <a:t>29</a:t>
            </a:fld>
            <a:endParaRPr lang="es-MX"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915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4915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A61163-ED25-41A0-B4E8-D7AD2C5B68DA}" type="slidenum">
              <a:rPr lang="es-MX" smtClean="0"/>
              <a:pPr/>
              <a:t>3</a:t>
            </a:fld>
            <a:endParaRPr lang="es-MX"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680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7680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2C8C7F-CDA7-4CD6-99D2-52AF79C7DE99}" type="slidenum">
              <a:rPr lang="es-MX" smtClean="0"/>
              <a:pPr/>
              <a:t>30</a:t>
            </a:fld>
            <a:endParaRPr lang="es-MX"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78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778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5792CA-F113-4F93-B5ED-39D39F9AB634}" type="slidenum">
              <a:rPr lang="es-MX" smtClean="0"/>
              <a:pPr/>
              <a:t>31</a:t>
            </a:fld>
            <a:endParaRPr lang="es-MX"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88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7885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F7AD95-6DBF-455C-A260-717907E636E5}" type="slidenum">
              <a:rPr lang="es-MX" smtClean="0"/>
              <a:pPr/>
              <a:t>32</a:t>
            </a:fld>
            <a:endParaRPr lang="es-MX"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98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798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4C4E0C-8308-440F-8ADF-666C604BE724}" type="slidenum">
              <a:rPr lang="es-MX" smtClean="0"/>
              <a:pPr/>
              <a:t>33</a:t>
            </a:fld>
            <a:endParaRPr lang="es-MX"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08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8090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939629-F466-4DA4-B118-3860EA8B63C2}" type="slidenum">
              <a:rPr lang="es-MX" smtClean="0"/>
              <a:pPr/>
              <a:t>34</a:t>
            </a:fld>
            <a:endParaRPr lang="es-MX"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19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8192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B5965E-28AA-4D26-86BE-766327B06219}" type="slidenum">
              <a:rPr lang="es-MX" smtClean="0"/>
              <a:pPr/>
              <a:t>35</a:t>
            </a:fld>
            <a:endParaRPr lang="es-MX"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29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8294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AB517D-8AA2-4738-AA8E-C05FF1C90E5B}" type="slidenum">
              <a:rPr lang="es-MX" smtClean="0"/>
              <a:pPr/>
              <a:t>36</a:t>
            </a:fld>
            <a:endParaRPr lang="es-MX"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397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839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C31F85-90A8-435B-B15F-7E413612C8D6}" type="slidenum">
              <a:rPr lang="es-MX" smtClean="0"/>
              <a:pPr/>
              <a:t>37</a:t>
            </a:fld>
            <a:endParaRPr lang="es-MX"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49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8499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B6AA11-1C8E-4020-813B-03DAD76549D4}" type="slidenum">
              <a:rPr lang="es-MX" smtClean="0"/>
              <a:pPr/>
              <a:t>38</a:t>
            </a:fld>
            <a:endParaRPr lang="es-MX"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60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8602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8E9654-E836-4AD9-A9F2-742CD2438DD5}" type="slidenum">
              <a:rPr lang="es-MX" smtClean="0"/>
              <a:pPr/>
              <a:t>39</a:t>
            </a:fld>
            <a:endParaRPr lang="es-MX"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01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501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90237A-9A21-4887-A562-64AA80D6FE44}" type="slidenum">
              <a:rPr lang="es-MX" smtClean="0"/>
              <a:pPr/>
              <a:t>4</a:t>
            </a:fld>
            <a:endParaRPr lang="es-MX"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70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8704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2A65A2-E46E-409A-BA2E-9246DE85DE25}" type="slidenum">
              <a:rPr lang="es-MX" smtClean="0"/>
              <a:pPr/>
              <a:t>40</a:t>
            </a:fld>
            <a:endParaRPr lang="es-MX"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120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5120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6604FD-E7B0-4DBF-90F8-A08F78A7BFC8}" type="slidenum">
              <a:rPr lang="es-MX" smtClean="0"/>
              <a:pPr/>
              <a:t>5</a:t>
            </a:fld>
            <a:endParaRPr lang="es-MX"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CDF0FE-ACF5-4C9B-9D6C-CF3CFBB572DD}" type="slidenum">
              <a:rPr lang="es-MX" smtClean="0"/>
              <a:pPr/>
              <a:t>6</a:t>
            </a:fld>
            <a:endParaRPr lang="es-MX"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32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5325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A9D36D-E12A-4840-A2EF-F267549C1629}" type="slidenum">
              <a:rPr lang="es-MX" smtClean="0"/>
              <a:pPr/>
              <a:t>7</a:t>
            </a:fld>
            <a:endParaRPr lang="es-MX"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42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542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31478C-1F42-4C8A-AC75-3233D49B397A}" type="slidenum">
              <a:rPr lang="es-MX" smtClean="0"/>
              <a:pPr/>
              <a:t>8</a:t>
            </a:fld>
            <a:endParaRPr lang="es-MX"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52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5530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5D6ED3-42AB-4CBC-B9DC-AB7353A20EE3}" type="slidenum">
              <a:rPr lang="es-MX" smtClean="0"/>
              <a:pPr/>
              <a:t>9</a:t>
            </a:fld>
            <a:endParaRPr lang="es-MX"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a de título">
    <p:spTree>
      <p:nvGrpSpPr>
        <p:cNvPr id="1" name=""/>
        <p:cNvGrpSpPr/>
        <p:nvPr/>
      </p:nvGrpSpPr>
      <p:grpSpPr>
        <a:xfrm>
          <a:off x="0" y="0"/>
          <a:ext cx="0" cy="0"/>
          <a:chOff x="0" y="0"/>
          <a:chExt cx="0" cy="0"/>
        </a:xfrm>
      </p:grpSpPr>
      <p:sp>
        <p:nvSpPr>
          <p:cNvPr id="4" name="Rectangle 494"/>
          <p:cNvSpPr>
            <a:spLocks noChangeArrowheads="1"/>
          </p:cNvSpPr>
          <p:nvPr/>
        </p:nvSpPr>
        <p:spPr bwMode="auto">
          <a:xfrm>
            <a:off x="0" y="2611438"/>
            <a:ext cx="9144000" cy="576262"/>
          </a:xfrm>
          <a:prstGeom prst="rect">
            <a:avLst/>
          </a:prstGeom>
          <a:gradFill rotWithShape="1">
            <a:gsLst>
              <a:gs pos="0">
                <a:srgbClr val="BABABA"/>
              </a:gs>
              <a:gs pos="100000">
                <a:srgbClr val="BABABA">
                  <a:gamma/>
                  <a:shade val="46275"/>
                  <a:invGamma/>
                  <a:alpha val="0"/>
                </a:srgbClr>
              </a:gs>
            </a:gsLst>
            <a:lin ang="5400000" scaled="1"/>
          </a:gradFill>
          <a:ln w="9525">
            <a:noFill/>
            <a:miter lim="800000"/>
            <a:headEnd/>
            <a:tailEnd/>
          </a:ln>
          <a:effectLst/>
        </p:spPr>
        <p:txBody>
          <a:bodyPr wrap="none" anchor="ctr"/>
          <a:lstStyle/>
          <a:p>
            <a:pPr>
              <a:defRPr/>
            </a:pPr>
            <a:endParaRPr lang="es-ES_tradnl"/>
          </a:p>
        </p:txBody>
      </p:sp>
      <p:sp>
        <p:nvSpPr>
          <p:cNvPr id="5" name="Rectangle 246"/>
          <p:cNvSpPr>
            <a:spLocks noChangeArrowheads="1"/>
          </p:cNvSpPr>
          <p:nvPr/>
        </p:nvSpPr>
        <p:spPr bwMode="auto">
          <a:xfrm rot="10800000">
            <a:off x="0" y="0"/>
            <a:ext cx="9144000" cy="2636838"/>
          </a:xfrm>
          <a:prstGeom prst="rect">
            <a:avLst/>
          </a:prstGeom>
          <a:gradFill rotWithShape="1">
            <a:gsLst>
              <a:gs pos="0">
                <a:srgbClr val="BEBEBE">
                  <a:gamma/>
                  <a:shade val="66275"/>
                  <a:invGamma/>
                  <a:alpha val="0"/>
                </a:srgbClr>
              </a:gs>
              <a:gs pos="100000">
                <a:srgbClr val="BEBEBE">
                  <a:alpha val="80000"/>
                </a:srgbClr>
              </a:gs>
            </a:gsLst>
            <a:lin ang="5400000" scaled="1"/>
          </a:gradFill>
          <a:ln w="9525" algn="ctr">
            <a:noFill/>
            <a:miter lim="800000"/>
            <a:headEnd/>
            <a:tailEnd/>
          </a:ln>
          <a:effectLst/>
        </p:spPr>
        <p:txBody>
          <a:bodyPr wrap="none" anchor="ctr"/>
          <a:lstStyle/>
          <a:p>
            <a:pPr>
              <a:defRPr/>
            </a:pPr>
            <a:endParaRPr lang="es-ES_tradnl"/>
          </a:p>
        </p:txBody>
      </p:sp>
      <p:grpSp>
        <p:nvGrpSpPr>
          <p:cNvPr id="6" name="Group 986"/>
          <p:cNvGrpSpPr>
            <a:grpSpLocks/>
          </p:cNvGrpSpPr>
          <p:nvPr/>
        </p:nvGrpSpPr>
        <p:grpSpPr bwMode="auto">
          <a:xfrm flipH="1">
            <a:off x="-817563" y="1363663"/>
            <a:ext cx="10358438" cy="2425700"/>
            <a:chOff x="-397" y="618"/>
            <a:chExt cx="6525" cy="1528"/>
          </a:xfrm>
        </p:grpSpPr>
        <p:grpSp>
          <p:nvGrpSpPr>
            <p:cNvPr id="7" name="Group 842"/>
            <p:cNvGrpSpPr>
              <a:grpSpLocks/>
            </p:cNvGrpSpPr>
            <p:nvPr userDrawn="1"/>
          </p:nvGrpSpPr>
          <p:grpSpPr bwMode="auto">
            <a:xfrm rot="17024435" flipH="1">
              <a:off x="2217" y="-2032"/>
              <a:ext cx="1208" cy="6463"/>
              <a:chOff x="2335" y="-16"/>
              <a:chExt cx="1250" cy="4338"/>
            </a:xfrm>
          </p:grpSpPr>
          <p:sp>
            <p:nvSpPr>
              <p:cNvPr id="19" name="Freeform 843"/>
              <p:cNvSpPr>
                <a:spLocks/>
              </p:cNvSpPr>
              <p:nvPr userDrawn="1"/>
            </p:nvSpPr>
            <p:spPr bwMode="auto">
              <a:xfrm>
                <a:off x="2335" y="-16"/>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EFD913"/>
                </a:solidFill>
                <a:prstDash val="solid"/>
                <a:miter lim="800000"/>
                <a:headEnd/>
                <a:tailEnd/>
              </a:ln>
            </p:spPr>
            <p:txBody>
              <a:bodyPr/>
              <a:lstStyle/>
              <a:p>
                <a:pPr>
                  <a:defRPr/>
                </a:pPr>
                <a:endParaRPr lang="es-ES_tradnl"/>
              </a:p>
            </p:txBody>
          </p:sp>
          <p:sp>
            <p:nvSpPr>
              <p:cNvPr id="20" name="Freeform 844"/>
              <p:cNvSpPr>
                <a:spLocks/>
              </p:cNvSpPr>
              <p:nvPr userDrawn="1"/>
            </p:nvSpPr>
            <p:spPr bwMode="auto">
              <a:xfrm>
                <a:off x="2341" y="-16"/>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EACE1A"/>
                </a:solidFill>
                <a:prstDash val="solid"/>
                <a:miter lim="800000"/>
                <a:headEnd/>
                <a:tailEnd/>
              </a:ln>
            </p:spPr>
            <p:txBody>
              <a:bodyPr/>
              <a:lstStyle/>
              <a:p>
                <a:pPr>
                  <a:defRPr/>
                </a:pPr>
                <a:endParaRPr lang="es-ES_tradnl"/>
              </a:p>
            </p:txBody>
          </p:sp>
          <p:sp>
            <p:nvSpPr>
              <p:cNvPr id="21" name="Freeform 845"/>
              <p:cNvSpPr>
                <a:spLocks/>
              </p:cNvSpPr>
              <p:nvPr userDrawn="1"/>
            </p:nvSpPr>
            <p:spPr bwMode="auto">
              <a:xfrm>
                <a:off x="2350" y="-15"/>
                <a:ext cx="923"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E7C41E"/>
                </a:solidFill>
                <a:prstDash val="solid"/>
                <a:miter lim="800000"/>
                <a:headEnd/>
                <a:tailEnd/>
              </a:ln>
            </p:spPr>
            <p:txBody>
              <a:bodyPr/>
              <a:lstStyle/>
              <a:p>
                <a:pPr>
                  <a:defRPr/>
                </a:pPr>
                <a:endParaRPr lang="es-ES_tradnl"/>
              </a:p>
            </p:txBody>
          </p:sp>
          <p:sp>
            <p:nvSpPr>
              <p:cNvPr id="22" name="Freeform 846"/>
              <p:cNvSpPr>
                <a:spLocks/>
              </p:cNvSpPr>
              <p:nvPr userDrawn="1"/>
            </p:nvSpPr>
            <p:spPr bwMode="auto">
              <a:xfrm>
                <a:off x="2352" y="-15"/>
                <a:ext cx="949"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E3BA21"/>
                </a:solidFill>
                <a:prstDash val="solid"/>
                <a:miter lim="800000"/>
                <a:headEnd/>
                <a:tailEnd/>
              </a:ln>
            </p:spPr>
            <p:txBody>
              <a:bodyPr/>
              <a:lstStyle/>
              <a:p>
                <a:pPr>
                  <a:defRPr/>
                </a:pPr>
                <a:endParaRPr lang="es-ES_tradnl"/>
              </a:p>
            </p:txBody>
          </p:sp>
          <p:sp>
            <p:nvSpPr>
              <p:cNvPr id="23" name="Freeform 847"/>
              <p:cNvSpPr>
                <a:spLocks/>
              </p:cNvSpPr>
              <p:nvPr userDrawn="1"/>
            </p:nvSpPr>
            <p:spPr bwMode="auto">
              <a:xfrm>
                <a:off x="2358" y="-16"/>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DFAF24"/>
                </a:solidFill>
                <a:prstDash val="solid"/>
                <a:miter lim="800000"/>
                <a:headEnd/>
                <a:tailEnd/>
              </a:ln>
            </p:spPr>
            <p:txBody>
              <a:bodyPr/>
              <a:lstStyle/>
              <a:p>
                <a:pPr>
                  <a:defRPr/>
                </a:pPr>
                <a:endParaRPr lang="es-ES_tradnl"/>
              </a:p>
            </p:txBody>
          </p:sp>
          <p:sp>
            <p:nvSpPr>
              <p:cNvPr id="24" name="Freeform 848"/>
              <p:cNvSpPr>
                <a:spLocks/>
              </p:cNvSpPr>
              <p:nvPr userDrawn="1"/>
            </p:nvSpPr>
            <p:spPr bwMode="auto">
              <a:xfrm>
                <a:off x="2362" y="-16"/>
                <a:ext cx="988"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DCA525"/>
                </a:solidFill>
                <a:prstDash val="solid"/>
                <a:miter lim="800000"/>
                <a:headEnd/>
                <a:tailEnd/>
              </a:ln>
            </p:spPr>
            <p:txBody>
              <a:bodyPr/>
              <a:lstStyle/>
              <a:p>
                <a:pPr>
                  <a:defRPr/>
                </a:pPr>
                <a:endParaRPr lang="es-ES_tradnl"/>
              </a:p>
            </p:txBody>
          </p:sp>
          <p:sp>
            <p:nvSpPr>
              <p:cNvPr id="25" name="Freeform 849"/>
              <p:cNvSpPr>
                <a:spLocks/>
              </p:cNvSpPr>
              <p:nvPr userDrawn="1"/>
            </p:nvSpPr>
            <p:spPr bwMode="auto">
              <a:xfrm>
                <a:off x="2369" y="-15"/>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D99A26"/>
                </a:solidFill>
                <a:prstDash val="solid"/>
                <a:miter lim="800000"/>
                <a:headEnd/>
                <a:tailEnd/>
              </a:ln>
            </p:spPr>
            <p:txBody>
              <a:bodyPr/>
              <a:lstStyle/>
              <a:p>
                <a:pPr>
                  <a:defRPr/>
                </a:pPr>
                <a:endParaRPr lang="es-ES_tradnl"/>
              </a:p>
            </p:txBody>
          </p:sp>
          <p:sp>
            <p:nvSpPr>
              <p:cNvPr id="26" name="Freeform 850"/>
              <p:cNvSpPr>
                <a:spLocks/>
              </p:cNvSpPr>
              <p:nvPr userDrawn="1"/>
            </p:nvSpPr>
            <p:spPr bwMode="auto">
              <a:xfrm>
                <a:off x="2376" y="-16"/>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D59127"/>
                </a:solidFill>
                <a:prstDash val="solid"/>
                <a:miter lim="800000"/>
                <a:headEnd/>
                <a:tailEnd/>
              </a:ln>
            </p:spPr>
            <p:txBody>
              <a:bodyPr/>
              <a:lstStyle/>
              <a:p>
                <a:pPr>
                  <a:defRPr/>
                </a:pPr>
                <a:endParaRPr lang="es-ES_tradnl"/>
              </a:p>
            </p:txBody>
          </p:sp>
          <p:sp>
            <p:nvSpPr>
              <p:cNvPr id="27" name="Freeform 851"/>
              <p:cNvSpPr>
                <a:spLocks/>
              </p:cNvSpPr>
              <p:nvPr userDrawn="1"/>
            </p:nvSpPr>
            <p:spPr bwMode="auto">
              <a:xfrm>
                <a:off x="2381" y="-15"/>
                <a:ext cx="1156"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D38828"/>
                </a:solidFill>
                <a:prstDash val="solid"/>
                <a:miter lim="800000"/>
                <a:headEnd/>
                <a:tailEnd/>
              </a:ln>
            </p:spPr>
            <p:txBody>
              <a:bodyPr/>
              <a:lstStyle/>
              <a:p>
                <a:pPr>
                  <a:defRPr/>
                </a:pPr>
                <a:endParaRPr lang="es-ES_tradnl"/>
              </a:p>
            </p:txBody>
          </p:sp>
          <p:sp>
            <p:nvSpPr>
              <p:cNvPr id="28" name="Freeform 852"/>
              <p:cNvSpPr>
                <a:spLocks/>
              </p:cNvSpPr>
              <p:nvPr userDrawn="1"/>
            </p:nvSpPr>
            <p:spPr bwMode="auto">
              <a:xfrm>
                <a:off x="2383" y="-15"/>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D07E29"/>
                </a:solidFill>
                <a:prstDash val="solid"/>
                <a:miter lim="800000"/>
                <a:headEnd/>
                <a:tailEnd/>
              </a:ln>
            </p:spPr>
            <p:txBody>
              <a:bodyPr/>
              <a:lstStyle/>
              <a:p>
                <a:pPr>
                  <a:defRPr/>
                </a:pPr>
                <a:endParaRPr lang="es-ES_tradnl"/>
              </a:p>
            </p:txBody>
          </p:sp>
        </p:grpSp>
        <p:grpSp>
          <p:nvGrpSpPr>
            <p:cNvPr id="8" name="Group 886"/>
            <p:cNvGrpSpPr>
              <a:grpSpLocks/>
            </p:cNvGrpSpPr>
            <p:nvPr userDrawn="1"/>
          </p:nvGrpSpPr>
          <p:grpSpPr bwMode="auto">
            <a:xfrm rot="17355699" flipH="1">
              <a:off x="2252" y="-1756"/>
              <a:ext cx="1208" cy="6527"/>
              <a:chOff x="2336" y="-8"/>
              <a:chExt cx="1250" cy="4338"/>
            </a:xfrm>
          </p:grpSpPr>
          <p:sp>
            <p:nvSpPr>
              <p:cNvPr id="9" name="Freeform 887"/>
              <p:cNvSpPr>
                <a:spLocks/>
              </p:cNvSpPr>
              <p:nvPr userDrawn="1"/>
            </p:nvSpPr>
            <p:spPr bwMode="auto">
              <a:xfrm>
                <a:off x="2336" y="-8"/>
                <a:ext cx="872" cy="4337"/>
              </a:xfrm>
              <a:custGeom>
                <a:avLst/>
                <a:gdLst/>
                <a:ahLst/>
                <a:cxnLst>
                  <a:cxn ang="0">
                    <a:pos x="264" y="0"/>
                  </a:cxn>
                  <a:cxn ang="0">
                    <a:pos x="242" y="870"/>
                  </a:cxn>
                  <a:cxn ang="0">
                    <a:pos x="0" y="1836"/>
                  </a:cxn>
                </a:cxnLst>
                <a:rect l="0" t="0" r="r" b="b"/>
                <a:pathLst>
                  <a:path w="369" h="1836">
                    <a:moveTo>
                      <a:pt x="264" y="0"/>
                    </a:moveTo>
                    <a:cubicBezTo>
                      <a:pt x="264" y="0"/>
                      <a:pt x="1" y="330"/>
                      <a:pt x="242" y="870"/>
                    </a:cubicBezTo>
                    <a:cubicBezTo>
                      <a:pt x="369" y="1155"/>
                      <a:pt x="304" y="1365"/>
                      <a:pt x="0" y="1836"/>
                    </a:cubicBezTo>
                  </a:path>
                </a:pathLst>
              </a:custGeom>
              <a:noFill/>
              <a:ln w="14288" cap="flat">
                <a:solidFill>
                  <a:srgbClr val="18A5D8"/>
                </a:solidFill>
                <a:prstDash val="solid"/>
                <a:miter lim="800000"/>
                <a:headEnd/>
                <a:tailEnd/>
              </a:ln>
            </p:spPr>
            <p:txBody>
              <a:bodyPr/>
              <a:lstStyle/>
              <a:p>
                <a:pPr>
                  <a:defRPr/>
                </a:pPr>
                <a:endParaRPr lang="es-ES_tradnl"/>
              </a:p>
            </p:txBody>
          </p:sp>
          <p:sp>
            <p:nvSpPr>
              <p:cNvPr id="10" name="Freeform 888"/>
              <p:cNvSpPr>
                <a:spLocks/>
              </p:cNvSpPr>
              <p:nvPr userDrawn="1"/>
            </p:nvSpPr>
            <p:spPr bwMode="auto">
              <a:xfrm>
                <a:off x="2343" y="-7"/>
                <a:ext cx="893" cy="4337"/>
              </a:xfrm>
              <a:custGeom>
                <a:avLst/>
                <a:gdLst/>
                <a:ahLst/>
                <a:cxnLst>
                  <a:cxn ang="0">
                    <a:pos x="263" y="0"/>
                  </a:cxn>
                  <a:cxn ang="0">
                    <a:pos x="249" y="870"/>
                  </a:cxn>
                  <a:cxn ang="0">
                    <a:pos x="31" y="1836"/>
                  </a:cxn>
                </a:cxnLst>
                <a:rect l="0" t="0" r="r" b="b"/>
                <a:pathLst>
                  <a:path w="378" h="1836">
                    <a:moveTo>
                      <a:pt x="263" y="0"/>
                    </a:moveTo>
                    <a:cubicBezTo>
                      <a:pt x="263" y="0"/>
                      <a:pt x="0" y="326"/>
                      <a:pt x="249" y="870"/>
                    </a:cubicBezTo>
                    <a:cubicBezTo>
                      <a:pt x="378" y="1154"/>
                      <a:pt x="326" y="1351"/>
                      <a:pt x="31" y="1836"/>
                    </a:cubicBezTo>
                  </a:path>
                </a:pathLst>
              </a:custGeom>
              <a:noFill/>
              <a:ln w="14288" cap="flat">
                <a:solidFill>
                  <a:srgbClr val="199DCC"/>
                </a:solidFill>
                <a:prstDash val="solid"/>
                <a:miter lim="800000"/>
                <a:headEnd/>
                <a:tailEnd/>
              </a:ln>
            </p:spPr>
            <p:txBody>
              <a:bodyPr/>
              <a:lstStyle/>
              <a:p>
                <a:pPr>
                  <a:defRPr/>
                </a:pPr>
                <a:endParaRPr lang="es-ES_tradnl"/>
              </a:p>
            </p:txBody>
          </p:sp>
          <p:sp>
            <p:nvSpPr>
              <p:cNvPr id="11" name="Freeform 889"/>
              <p:cNvSpPr>
                <a:spLocks/>
              </p:cNvSpPr>
              <p:nvPr userDrawn="1"/>
            </p:nvSpPr>
            <p:spPr bwMode="auto">
              <a:xfrm>
                <a:off x="2350" y="-8"/>
                <a:ext cx="917" cy="4337"/>
              </a:xfrm>
              <a:custGeom>
                <a:avLst/>
                <a:gdLst/>
                <a:ahLst/>
                <a:cxnLst>
                  <a:cxn ang="0">
                    <a:pos x="263" y="0"/>
                  </a:cxn>
                  <a:cxn ang="0">
                    <a:pos x="256" y="870"/>
                  </a:cxn>
                  <a:cxn ang="0">
                    <a:pos x="62" y="1836"/>
                  </a:cxn>
                </a:cxnLst>
                <a:rect l="0" t="0" r="r" b="b"/>
                <a:pathLst>
                  <a:path w="388" h="1836">
                    <a:moveTo>
                      <a:pt x="263" y="0"/>
                    </a:moveTo>
                    <a:cubicBezTo>
                      <a:pt x="263" y="0"/>
                      <a:pt x="0" y="323"/>
                      <a:pt x="256" y="870"/>
                    </a:cubicBezTo>
                    <a:cubicBezTo>
                      <a:pt x="388" y="1152"/>
                      <a:pt x="348" y="1338"/>
                      <a:pt x="62" y="1836"/>
                    </a:cubicBezTo>
                  </a:path>
                </a:pathLst>
              </a:custGeom>
              <a:noFill/>
              <a:ln w="14288" cap="flat">
                <a:solidFill>
                  <a:srgbClr val="1A96C3"/>
                </a:solidFill>
                <a:prstDash val="solid"/>
                <a:miter lim="800000"/>
                <a:headEnd/>
                <a:tailEnd/>
              </a:ln>
            </p:spPr>
            <p:txBody>
              <a:bodyPr/>
              <a:lstStyle/>
              <a:p>
                <a:pPr>
                  <a:defRPr/>
                </a:pPr>
                <a:endParaRPr lang="es-ES_tradnl"/>
              </a:p>
            </p:txBody>
          </p:sp>
          <p:sp>
            <p:nvSpPr>
              <p:cNvPr id="12" name="Freeform 890"/>
              <p:cNvSpPr>
                <a:spLocks/>
              </p:cNvSpPr>
              <p:nvPr userDrawn="1"/>
            </p:nvSpPr>
            <p:spPr bwMode="auto">
              <a:xfrm>
                <a:off x="2351" y="-8"/>
                <a:ext cx="949" cy="4337"/>
              </a:xfrm>
              <a:custGeom>
                <a:avLst/>
                <a:gdLst/>
                <a:ahLst/>
                <a:cxnLst>
                  <a:cxn ang="0">
                    <a:pos x="263" y="0"/>
                  </a:cxn>
                  <a:cxn ang="0">
                    <a:pos x="264" y="870"/>
                  </a:cxn>
                  <a:cxn ang="0">
                    <a:pos x="94" y="1836"/>
                  </a:cxn>
                </a:cxnLst>
                <a:rect l="0" t="0" r="r" b="b"/>
                <a:pathLst>
                  <a:path w="398" h="1836">
                    <a:moveTo>
                      <a:pt x="263" y="0"/>
                    </a:moveTo>
                    <a:cubicBezTo>
                      <a:pt x="263" y="0"/>
                      <a:pt x="0" y="320"/>
                      <a:pt x="264" y="870"/>
                    </a:cubicBezTo>
                    <a:cubicBezTo>
                      <a:pt x="398" y="1151"/>
                      <a:pt x="371" y="1324"/>
                      <a:pt x="94" y="1836"/>
                    </a:cubicBezTo>
                  </a:path>
                </a:pathLst>
              </a:custGeom>
              <a:noFill/>
              <a:ln w="14288" cap="flat">
                <a:solidFill>
                  <a:srgbClr val="1A8FBA"/>
                </a:solidFill>
                <a:prstDash val="solid"/>
                <a:miter lim="800000"/>
                <a:headEnd/>
                <a:tailEnd/>
              </a:ln>
            </p:spPr>
            <p:txBody>
              <a:bodyPr/>
              <a:lstStyle/>
              <a:p>
                <a:pPr>
                  <a:defRPr/>
                </a:pPr>
                <a:endParaRPr lang="es-ES_tradnl"/>
              </a:p>
            </p:txBody>
          </p:sp>
          <p:sp>
            <p:nvSpPr>
              <p:cNvPr id="13" name="Freeform 891"/>
              <p:cNvSpPr>
                <a:spLocks/>
              </p:cNvSpPr>
              <p:nvPr userDrawn="1"/>
            </p:nvSpPr>
            <p:spPr bwMode="auto">
              <a:xfrm>
                <a:off x="2359" y="-8"/>
                <a:ext cx="964" cy="4337"/>
              </a:xfrm>
              <a:custGeom>
                <a:avLst/>
                <a:gdLst/>
                <a:ahLst/>
                <a:cxnLst>
                  <a:cxn ang="0">
                    <a:pos x="264" y="0"/>
                  </a:cxn>
                  <a:cxn ang="0">
                    <a:pos x="271" y="870"/>
                  </a:cxn>
                  <a:cxn ang="0">
                    <a:pos x="125" y="1836"/>
                  </a:cxn>
                </a:cxnLst>
                <a:rect l="0" t="0" r="r" b="b"/>
                <a:pathLst>
                  <a:path w="408" h="1836">
                    <a:moveTo>
                      <a:pt x="264" y="0"/>
                    </a:moveTo>
                    <a:cubicBezTo>
                      <a:pt x="264" y="0"/>
                      <a:pt x="0" y="317"/>
                      <a:pt x="271" y="870"/>
                    </a:cubicBezTo>
                    <a:cubicBezTo>
                      <a:pt x="408" y="1150"/>
                      <a:pt x="395" y="1310"/>
                      <a:pt x="125" y="1836"/>
                    </a:cubicBezTo>
                  </a:path>
                </a:pathLst>
              </a:custGeom>
              <a:noFill/>
              <a:ln w="14288" cap="flat">
                <a:solidFill>
                  <a:srgbClr val="1888B2"/>
                </a:solidFill>
                <a:prstDash val="solid"/>
                <a:miter lim="800000"/>
                <a:headEnd/>
                <a:tailEnd/>
              </a:ln>
            </p:spPr>
            <p:txBody>
              <a:bodyPr/>
              <a:lstStyle/>
              <a:p>
                <a:pPr>
                  <a:defRPr/>
                </a:pPr>
                <a:endParaRPr lang="es-ES_tradnl"/>
              </a:p>
            </p:txBody>
          </p:sp>
          <p:sp>
            <p:nvSpPr>
              <p:cNvPr id="14" name="Freeform 892"/>
              <p:cNvSpPr>
                <a:spLocks/>
              </p:cNvSpPr>
              <p:nvPr userDrawn="1"/>
            </p:nvSpPr>
            <p:spPr bwMode="auto">
              <a:xfrm>
                <a:off x="2364" y="-8"/>
                <a:ext cx="988" cy="4337"/>
              </a:xfrm>
              <a:custGeom>
                <a:avLst/>
                <a:gdLst/>
                <a:ahLst/>
                <a:cxnLst>
                  <a:cxn ang="0">
                    <a:pos x="264" y="0"/>
                  </a:cxn>
                  <a:cxn ang="0">
                    <a:pos x="279" y="870"/>
                  </a:cxn>
                  <a:cxn ang="0">
                    <a:pos x="157" y="1836"/>
                  </a:cxn>
                </a:cxnLst>
                <a:rect l="0" t="0" r="r" b="b"/>
                <a:pathLst>
                  <a:path w="418" h="1836">
                    <a:moveTo>
                      <a:pt x="264" y="0"/>
                    </a:moveTo>
                    <a:cubicBezTo>
                      <a:pt x="264" y="0"/>
                      <a:pt x="0" y="314"/>
                      <a:pt x="279" y="870"/>
                    </a:cubicBezTo>
                    <a:cubicBezTo>
                      <a:pt x="418" y="1149"/>
                      <a:pt x="418" y="1296"/>
                      <a:pt x="157" y="1836"/>
                    </a:cubicBezTo>
                  </a:path>
                </a:pathLst>
              </a:custGeom>
              <a:noFill/>
              <a:ln w="14288" cap="flat">
                <a:solidFill>
                  <a:srgbClr val="1A82AA"/>
                </a:solidFill>
                <a:prstDash val="solid"/>
                <a:miter lim="800000"/>
                <a:headEnd/>
                <a:tailEnd/>
              </a:ln>
            </p:spPr>
            <p:txBody>
              <a:bodyPr/>
              <a:lstStyle/>
              <a:p>
                <a:pPr>
                  <a:defRPr/>
                </a:pPr>
                <a:endParaRPr lang="es-ES_tradnl"/>
              </a:p>
            </p:txBody>
          </p:sp>
          <p:sp>
            <p:nvSpPr>
              <p:cNvPr id="15" name="Freeform 893"/>
              <p:cNvSpPr>
                <a:spLocks/>
              </p:cNvSpPr>
              <p:nvPr userDrawn="1"/>
            </p:nvSpPr>
            <p:spPr bwMode="auto">
              <a:xfrm>
                <a:off x="2371" y="-8"/>
                <a:ext cx="1039" cy="4337"/>
              </a:xfrm>
              <a:custGeom>
                <a:avLst/>
                <a:gdLst/>
                <a:ahLst/>
                <a:cxnLst>
                  <a:cxn ang="0">
                    <a:pos x="263" y="0"/>
                  </a:cxn>
                  <a:cxn ang="0">
                    <a:pos x="286" y="870"/>
                  </a:cxn>
                  <a:cxn ang="0">
                    <a:pos x="188" y="1836"/>
                  </a:cxn>
                </a:cxnLst>
                <a:rect l="0" t="0" r="r" b="b"/>
                <a:pathLst>
                  <a:path w="440" h="1836">
                    <a:moveTo>
                      <a:pt x="263" y="0"/>
                    </a:moveTo>
                    <a:cubicBezTo>
                      <a:pt x="263" y="0"/>
                      <a:pt x="0" y="311"/>
                      <a:pt x="286" y="870"/>
                    </a:cubicBezTo>
                    <a:cubicBezTo>
                      <a:pt x="428" y="1148"/>
                      <a:pt x="440" y="1282"/>
                      <a:pt x="188" y="1836"/>
                    </a:cubicBezTo>
                  </a:path>
                </a:pathLst>
              </a:custGeom>
              <a:noFill/>
              <a:ln w="14288" cap="flat">
                <a:solidFill>
                  <a:srgbClr val="187CA2"/>
                </a:solidFill>
                <a:prstDash val="solid"/>
                <a:miter lim="800000"/>
                <a:headEnd/>
                <a:tailEnd/>
              </a:ln>
            </p:spPr>
            <p:txBody>
              <a:bodyPr/>
              <a:lstStyle/>
              <a:p>
                <a:pPr>
                  <a:defRPr/>
                </a:pPr>
                <a:endParaRPr lang="es-ES_tradnl"/>
              </a:p>
            </p:txBody>
          </p:sp>
          <p:sp>
            <p:nvSpPr>
              <p:cNvPr id="16" name="Freeform 894"/>
              <p:cNvSpPr>
                <a:spLocks/>
              </p:cNvSpPr>
              <p:nvPr userDrawn="1"/>
            </p:nvSpPr>
            <p:spPr bwMode="auto">
              <a:xfrm>
                <a:off x="2377" y="-8"/>
                <a:ext cx="1094" cy="4337"/>
              </a:xfrm>
              <a:custGeom>
                <a:avLst/>
                <a:gdLst/>
                <a:ahLst/>
                <a:cxnLst>
                  <a:cxn ang="0">
                    <a:pos x="264" y="0"/>
                  </a:cxn>
                  <a:cxn ang="0">
                    <a:pos x="294" y="870"/>
                  </a:cxn>
                  <a:cxn ang="0">
                    <a:pos x="220" y="1836"/>
                  </a:cxn>
                </a:cxnLst>
                <a:rect l="0" t="0" r="r" b="b"/>
                <a:pathLst>
                  <a:path w="463" h="1836">
                    <a:moveTo>
                      <a:pt x="264" y="0"/>
                    </a:moveTo>
                    <a:cubicBezTo>
                      <a:pt x="264" y="0"/>
                      <a:pt x="0" y="308"/>
                      <a:pt x="294" y="870"/>
                    </a:cubicBezTo>
                    <a:cubicBezTo>
                      <a:pt x="438" y="1146"/>
                      <a:pt x="463" y="1268"/>
                      <a:pt x="220" y="1836"/>
                    </a:cubicBezTo>
                  </a:path>
                </a:pathLst>
              </a:custGeom>
              <a:noFill/>
              <a:ln w="14288" cap="flat">
                <a:solidFill>
                  <a:srgbClr val="15769B"/>
                </a:solidFill>
                <a:prstDash val="solid"/>
                <a:miter lim="800000"/>
                <a:headEnd/>
                <a:tailEnd/>
              </a:ln>
            </p:spPr>
            <p:txBody>
              <a:bodyPr/>
              <a:lstStyle/>
              <a:p>
                <a:pPr>
                  <a:defRPr/>
                </a:pPr>
                <a:endParaRPr lang="es-ES_tradnl"/>
              </a:p>
            </p:txBody>
          </p:sp>
          <p:sp>
            <p:nvSpPr>
              <p:cNvPr id="17" name="Freeform 895"/>
              <p:cNvSpPr>
                <a:spLocks/>
              </p:cNvSpPr>
              <p:nvPr userDrawn="1"/>
            </p:nvSpPr>
            <p:spPr bwMode="auto">
              <a:xfrm>
                <a:off x="2380" y="-8"/>
                <a:ext cx="1150" cy="4337"/>
              </a:xfrm>
              <a:custGeom>
                <a:avLst/>
                <a:gdLst/>
                <a:ahLst/>
                <a:cxnLst>
                  <a:cxn ang="0">
                    <a:pos x="264" y="0"/>
                  </a:cxn>
                  <a:cxn ang="0">
                    <a:pos x="302" y="870"/>
                  </a:cxn>
                  <a:cxn ang="0">
                    <a:pos x="252" y="1836"/>
                  </a:cxn>
                </a:cxnLst>
                <a:rect l="0" t="0" r="r" b="b"/>
                <a:pathLst>
                  <a:path w="486" h="1836">
                    <a:moveTo>
                      <a:pt x="264" y="0"/>
                    </a:moveTo>
                    <a:cubicBezTo>
                      <a:pt x="264" y="0"/>
                      <a:pt x="0" y="304"/>
                      <a:pt x="302" y="870"/>
                    </a:cubicBezTo>
                    <a:cubicBezTo>
                      <a:pt x="448" y="1145"/>
                      <a:pt x="486" y="1254"/>
                      <a:pt x="252" y="1836"/>
                    </a:cubicBezTo>
                  </a:path>
                </a:pathLst>
              </a:custGeom>
              <a:noFill/>
              <a:ln w="14288" cap="flat">
                <a:solidFill>
                  <a:srgbClr val="157194"/>
                </a:solidFill>
                <a:prstDash val="solid"/>
                <a:miter lim="800000"/>
                <a:headEnd/>
                <a:tailEnd/>
              </a:ln>
            </p:spPr>
            <p:txBody>
              <a:bodyPr/>
              <a:lstStyle/>
              <a:p>
                <a:pPr>
                  <a:defRPr/>
                </a:pPr>
                <a:endParaRPr lang="es-ES_tradnl"/>
              </a:p>
            </p:txBody>
          </p:sp>
          <p:sp>
            <p:nvSpPr>
              <p:cNvPr id="18" name="Freeform 896"/>
              <p:cNvSpPr>
                <a:spLocks/>
              </p:cNvSpPr>
              <p:nvPr userDrawn="1"/>
            </p:nvSpPr>
            <p:spPr bwMode="auto">
              <a:xfrm>
                <a:off x="2384" y="-8"/>
                <a:ext cx="1202" cy="4337"/>
              </a:xfrm>
              <a:custGeom>
                <a:avLst/>
                <a:gdLst/>
                <a:ahLst/>
                <a:cxnLst>
                  <a:cxn ang="0">
                    <a:pos x="264" y="0"/>
                  </a:cxn>
                  <a:cxn ang="0">
                    <a:pos x="309" y="870"/>
                  </a:cxn>
                  <a:cxn ang="0">
                    <a:pos x="283" y="1836"/>
                  </a:cxn>
                </a:cxnLst>
                <a:rect l="0" t="0" r="r" b="b"/>
                <a:pathLst>
                  <a:path w="509" h="1836">
                    <a:moveTo>
                      <a:pt x="264" y="0"/>
                    </a:moveTo>
                    <a:cubicBezTo>
                      <a:pt x="264" y="0"/>
                      <a:pt x="0" y="301"/>
                      <a:pt x="309" y="870"/>
                    </a:cubicBezTo>
                    <a:cubicBezTo>
                      <a:pt x="458" y="1144"/>
                      <a:pt x="509" y="1241"/>
                      <a:pt x="283" y="1836"/>
                    </a:cubicBezTo>
                  </a:path>
                </a:pathLst>
              </a:custGeom>
              <a:noFill/>
              <a:ln w="14288" cap="flat">
                <a:solidFill>
                  <a:srgbClr val="136B8D"/>
                </a:solidFill>
                <a:prstDash val="solid"/>
                <a:miter lim="800000"/>
                <a:headEnd/>
                <a:tailEnd/>
              </a:ln>
            </p:spPr>
            <p:txBody>
              <a:bodyPr/>
              <a:lstStyle/>
              <a:p>
                <a:pPr>
                  <a:defRPr/>
                </a:pPr>
                <a:endParaRPr lang="es-ES_tradnl"/>
              </a:p>
            </p:txBody>
          </p:sp>
        </p:grpSp>
      </p:grpSp>
      <p:grpSp>
        <p:nvGrpSpPr>
          <p:cNvPr id="29" name="Group 245"/>
          <p:cNvGrpSpPr>
            <a:grpSpLocks/>
          </p:cNvGrpSpPr>
          <p:nvPr/>
        </p:nvGrpSpPr>
        <p:grpSpPr bwMode="auto">
          <a:xfrm>
            <a:off x="5003800" y="3141663"/>
            <a:ext cx="4319588" cy="1439862"/>
            <a:chOff x="2696" y="1315"/>
            <a:chExt cx="2472" cy="824"/>
          </a:xfrm>
        </p:grpSpPr>
        <p:sp>
          <p:nvSpPr>
            <p:cNvPr id="30" name="Oval 31"/>
            <p:cNvSpPr>
              <a:spLocks noChangeArrowheads="1"/>
            </p:cNvSpPr>
            <p:nvPr userDrawn="1"/>
          </p:nvSpPr>
          <p:spPr bwMode="auto">
            <a:xfrm>
              <a:off x="2696" y="1315"/>
              <a:ext cx="2472" cy="824"/>
            </a:xfrm>
            <a:prstGeom prst="ellipse">
              <a:avLst/>
            </a:prstGeom>
            <a:gradFill rotWithShape="1">
              <a:gsLst>
                <a:gs pos="0">
                  <a:srgbClr val="338EB7">
                    <a:alpha val="61000"/>
                  </a:srgbClr>
                </a:gs>
                <a:gs pos="100000">
                  <a:srgbClr val="338EB7">
                    <a:gamma/>
                    <a:shade val="46275"/>
                    <a:invGamma/>
                    <a:alpha val="0"/>
                  </a:srgbClr>
                </a:gs>
              </a:gsLst>
              <a:path path="shape">
                <a:fillToRect l="50000" t="50000" r="50000" b="50000"/>
              </a:path>
            </a:gradFill>
            <a:ln w="9525">
              <a:noFill/>
              <a:round/>
              <a:headEnd/>
              <a:tailEnd/>
            </a:ln>
            <a:effectLst/>
          </p:spPr>
          <p:txBody>
            <a:bodyPr wrap="none" anchor="ctr"/>
            <a:lstStyle/>
            <a:p>
              <a:pPr>
                <a:defRPr/>
              </a:pPr>
              <a:endParaRPr lang="es-ES_tradnl"/>
            </a:p>
          </p:txBody>
        </p:sp>
        <p:sp>
          <p:nvSpPr>
            <p:cNvPr id="31" name="Oval 32"/>
            <p:cNvSpPr>
              <a:spLocks noChangeArrowheads="1"/>
            </p:cNvSpPr>
            <p:nvPr userDrawn="1"/>
          </p:nvSpPr>
          <p:spPr bwMode="auto">
            <a:xfrm>
              <a:off x="3334" y="1520"/>
              <a:ext cx="1249" cy="451"/>
            </a:xfrm>
            <a:prstGeom prst="ellipse">
              <a:avLst/>
            </a:prstGeom>
            <a:gradFill rotWithShape="1">
              <a:gsLst>
                <a:gs pos="0">
                  <a:srgbClr val="35C8EB">
                    <a:alpha val="92999"/>
                  </a:srgbClr>
                </a:gs>
                <a:gs pos="100000">
                  <a:srgbClr val="35C8EB">
                    <a:gamma/>
                    <a:shade val="46275"/>
                    <a:invGamma/>
                    <a:alpha val="0"/>
                  </a:srgbClr>
                </a:gs>
              </a:gsLst>
              <a:path path="shape">
                <a:fillToRect l="50000" t="50000" r="50000" b="50000"/>
              </a:path>
            </a:gradFill>
            <a:ln w="9525">
              <a:noFill/>
              <a:round/>
              <a:headEnd/>
              <a:tailEnd/>
            </a:ln>
            <a:effectLst/>
          </p:spPr>
          <p:txBody>
            <a:bodyPr wrap="none" anchor="ctr"/>
            <a:lstStyle/>
            <a:p>
              <a:pPr>
                <a:defRPr/>
              </a:pPr>
              <a:endParaRPr lang="es-ES_tradnl"/>
            </a:p>
          </p:txBody>
        </p:sp>
      </p:grpSp>
      <p:grpSp>
        <p:nvGrpSpPr>
          <p:cNvPr id="32" name="Group 590"/>
          <p:cNvGrpSpPr>
            <a:grpSpLocks/>
          </p:cNvGrpSpPr>
          <p:nvPr/>
        </p:nvGrpSpPr>
        <p:grpSpPr bwMode="auto">
          <a:xfrm>
            <a:off x="5497513" y="1196975"/>
            <a:ext cx="2852737" cy="2854325"/>
            <a:chOff x="3279" y="1193"/>
            <a:chExt cx="2187" cy="2187"/>
          </a:xfrm>
        </p:grpSpPr>
        <p:sp>
          <p:nvSpPr>
            <p:cNvPr id="33" name="Oval 34"/>
            <p:cNvSpPr>
              <a:spLocks noChangeArrowheads="1"/>
            </p:cNvSpPr>
            <p:nvPr userDrawn="1"/>
          </p:nvSpPr>
          <p:spPr bwMode="auto">
            <a:xfrm>
              <a:off x="3279" y="1193"/>
              <a:ext cx="2187" cy="2187"/>
            </a:xfrm>
            <a:prstGeom prst="ellipse">
              <a:avLst/>
            </a:prstGeom>
            <a:gradFill rotWithShape="1">
              <a:gsLst>
                <a:gs pos="0">
                  <a:srgbClr val="30BCD8">
                    <a:gamma/>
                    <a:shade val="66275"/>
                    <a:invGamma/>
                  </a:srgbClr>
                </a:gs>
                <a:gs pos="100000">
                  <a:srgbClr val="30BCD8"/>
                </a:gs>
              </a:gsLst>
              <a:lin ang="5400000" scaled="1"/>
            </a:gradFill>
            <a:ln w="9525">
              <a:noFill/>
              <a:round/>
              <a:headEnd/>
              <a:tailEnd/>
            </a:ln>
            <a:effectLst/>
          </p:spPr>
          <p:txBody>
            <a:bodyPr wrap="none" anchor="ctr"/>
            <a:lstStyle/>
            <a:p>
              <a:pPr>
                <a:defRPr/>
              </a:pPr>
              <a:endParaRPr lang="es-ES_tradnl"/>
            </a:p>
          </p:txBody>
        </p:sp>
        <p:grpSp>
          <p:nvGrpSpPr>
            <p:cNvPr id="34" name="Group 242"/>
            <p:cNvGrpSpPr>
              <a:grpSpLocks/>
            </p:cNvGrpSpPr>
            <p:nvPr userDrawn="1"/>
          </p:nvGrpSpPr>
          <p:grpSpPr bwMode="auto">
            <a:xfrm>
              <a:off x="4554" y="1141"/>
              <a:ext cx="2850" cy="1592"/>
              <a:chOff x="3062" y="168"/>
              <a:chExt cx="1625" cy="1592"/>
            </a:xfrm>
          </p:grpSpPr>
          <p:sp>
            <p:nvSpPr>
              <p:cNvPr id="36" name="Freeform 42"/>
              <p:cNvSpPr>
                <a:spLocks/>
              </p:cNvSpPr>
              <p:nvPr userDrawn="1"/>
            </p:nvSpPr>
            <p:spPr bwMode="auto">
              <a:xfrm>
                <a:off x="3731" y="176"/>
                <a:ext cx="4" cy="0"/>
              </a:xfrm>
              <a:custGeom>
                <a:avLst/>
                <a:gdLst/>
                <a:ahLst/>
                <a:cxnLst>
                  <a:cxn ang="0">
                    <a:pos x="18" y="0"/>
                  </a:cxn>
                  <a:cxn ang="0">
                    <a:pos x="18" y="0"/>
                  </a:cxn>
                  <a:cxn ang="0">
                    <a:pos x="10" y="4"/>
                  </a:cxn>
                  <a:cxn ang="0">
                    <a:pos x="0" y="4"/>
                  </a:cxn>
                  <a:cxn ang="0">
                    <a:pos x="0" y="4"/>
                  </a:cxn>
                  <a:cxn ang="0">
                    <a:pos x="8" y="2"/>
                  </a:cxn>
                  <a:cxn ang="0">
                    <a:pos x="18" y="0"/>
                  </a:cxn>
                  <a:cxn ang="0">
                    <a:pos x="18" y="0"/>
                  </a:cxn>
                </a:cxnLst>
                <a:rect l="0" t="0" r="r" b="b"/>
                <a:pathLst>
                  <a:path w="18" h="4">
                    <a:moveTo>
                      <a:pt x="18" y="0"/>
                    </a:moveTo>
                    <a:lnTo>
                      <a:pt x="18" y="0"/>
                    </a:lnTo>
                    <a:lnTo>
                      <a:pt x="10" y="4"/>
                    </a:lnTo>
                    <a:lnTo>
                      <a:pt x="0" y="4"/>
                    </a:lnTo>
                    <a:lnTo>
                      <a:pt x="0" y="4"/>
                    </a:lnTo>
                    <a:lnTo>
                      <a:pt x="8" y="2"/>
                    </a:lnTo>
                    <a:lnTo>
                      <a:pt x="18" y="0"/>
                    </a:lnTo>
                    <a:lnTo>
                      <a:pt x="1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37" name="Freeform 43"/>
              <p:cNvSpPr>
                <a:spLocks/>
              </p:cNvSpPr>
              <p:nvPr userDrawn="1"/>
            </p:nvSpPr>
            <p:spPr bwMode="auto">
              <a:xfrm>
                <a:off x="3991" y="186"/>
                <a:ext cx="9" cy="1"/>
              </a:xfrm>
              <a:custGeom>
                <a:avLst/>
                <a:gdLst/>
                <a:ahLst/>
                <a:cxnLst>
                  <a:cxn ang="0">
                    <a:pos x="0" y="0"/>
                  </a:cxn>
                  <a:cxn ang="0">
                    <a:pos x="0" y="0"/>
                  </a:cxn>
                  <a:cxn ang="0">
                    <a:pos x="8" y="0"/>
                  </a:cxn>
                  <a:cxn ang="0">
                    <a:pos x="16" y="0"/>
                  </a:cxn>
                  <a:cxn ang="0">
                    <a:pos x="24" y="2"/>
                  </a:cxn>
                  <a:cxn ang="0">
                    <a:pos x="32" y="2"/>
                  </a:cxn>
                  <a:cxn ang="0">
                    <a:pos x="32" y="2"/>
                  </a:cxn>
                  <a:cxn ang="0">
                    <a:pos x="30" y="6"/>
                  </a:cxn>
                  <a:cxn ang="0">
                    <a:pos x="26" y="8"/>
                  </a:cxn>
                  <a:cxn ang="0">
                    <a:pos x="16" y="8"/>
                  </a:cxn>
                  <a:cxn ang="0">
                    <a:pos x="6" y="6"/>
                  </a:cxn>
                  <a:cxn ang="0">
                    <a:pos x="2" y="4"/>
                  </a:cxn>
                  <a:cxn ang="0">
                    <a:pos x="0" y="0"/>
                  </a:cxn>
                  <a:cxn ang="0">
                    <a:pos x="0" y="0"/>
                  </a:cxn>
                </a:cxnLst>
                <a:rect l="0" t="0" r="r" b="b"/>
                <a:pathLst>
                  <a:path w="32" h="8">
                    <a:moveTo>
                      <a:pt x="0" y="0"/>
                    </a:moveTo>
                    <a:lnTo>
                      <a:pt x="0" y="0"/>
                    </a:lnTo>
                    <a:lnTo>
                      <a:pt x="8" y="0"/>
                    </a:lnTo>
                    <a:lnTo>
                      <a:pt x="16" y="0"/>
                    </a:lnTo>
                    <a:lnTo>
                      <a:pt x="24" y="2"/>
                    </a:lnTo>
                    <a:lnTo>
                      <a:pt x="32" y="2"/>
                    </a:lnTo>
                    <a:lnTo>
                      <a:pt x="32" y="2"/>
                    </a:lnTo>
                    <a:lnTo>
                      <a:pt x="30" y="6"/>
                    </a:lnTo>
                    <a:lnTo>
                      <a:pt x="26" y="8"/>
                    </a:lnTo>
                    <a:lnTo>
                      <a:pt x="16" y="8"/>
                    </a:lnTo>
                    <a:lnTo>
                      <a:pt x="6" y="6"/>
                    </a:lnTo>
                    <a:lnTo>
                      <a:pt x="2" y="4"/>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38" name="Freeform 44"/>
              <p:cNvSpPr>
                <a:spLocks/>
              </p:cNvSpPr>
              <p:nvPr userDrawn="1"/>
            </p:nvSpPr>
            <p:spPr bwMode="auto">
              <a:xfrm>
                <a:off x="4021" y="210"/>
                <a:ext cx="6" cy="5"/>
              </a:xfrm>
              <a:custGeom>
                <a:avLst/>
                <a:gdLst/>
                <a:ahLst/>
                <a:cxnLst>
                  <a:cxn ang="0">
                    <a:pos x="22" y="0"/>
                  </a:cxn>
                  <a:cxn ang="0">
                    <a:pos x="22" y="0"/>
                  </a:cxn>
                  <a:cxn ang="0">
                    <a:pos x="20" y="6"/>
                  </a:cxn>
                  <a:cxn ang="0">
                    <a:pos x="14" y="10"/>
                  </a:cxn>
                  <a:cxn ang="0">
                    <a:pos x="8" y="12"/>
                  </a:cxn>
                  <a:cxn ang="0">
                    <a:pos x="0" y="12"/>
                  </a:cxn>
                  <a:cxn ang="0">
                    <a:pos x="0" y="12"/>
                  </a:cxn>
                  <a:cxn ang="0">
                    <a:pos x="0" y="10"/>
                  </a:cxn>
                  <a:cxn ang="0">
                    <a:pos x="4" y="10"/>
                  </a:cxn>
                  <a:cxn ang="0">
                    <a:pos x="4" y="10"/>
                  </a:cxn>
                  <a:cxn ang="0">
                    <a:pos x="0" y="6"/>
                  </a:cxn>
                  <a:cxn ang="0">
                    <a:pos x="0" y="0"/>
                  </a:cxn>
                  <a:cxn ang="0">
                    <a:pos x="0" y="0"/>
                  </a:cxn>
                  <a:cxn ang="0">
                    <a:pos x="10" y="0"/>
                  </a:cxn>
                  <a:cxn ang="0">
                    <a:pos x="22" y="0"/>
                  </a:cxn>
                  <a:cxn ang="0">
                    <a:pos x="22" y="0"/>
                  </a:cxn>
                </a:cxnLst>
                <a:rect l="0" t="0" r="r" b="b"/>
                <a:pathLst>
                  <a:path w="22" h="12">
                    <a:moveTo>
                      <a:pt x="22" y="0"/>
                    </a:moveTo>
                    <a:lnTo>
                      <a:pt x="22" y="0"/>
                    </a:lnTo>
                    <a:lnTo>
                      <a:pt x="20" y="6"/>
                    </a:lnTo>
                    <a:lnTo>
                      <a:pt x="14" y="10"/>
                    </a:lnTo>
                    <a:lnTo>
                      <a:pt x="8" y="12"/>
                    </a:lnTo>
                    <a:lnTo>
                      <a:pt x="0" y="12"/>
                    </a:lnTo>
                    <a:lnTo>
                      <a:pt x="0" y="12"/>
                    </a:lnTo>
                    <a:lnTo>
                      <a:pt x="0" y="10"/>
                    </a:lnTo>
                    <a:lnTo>
                      <a:pt x="4" y="10"/>
                    </a:lnTo>
                    <a:lnTo>
                      <a:pt x="4" y="10"/>
                    </a:lnTo>
                    <a:lnTo>
                      <a:pt x="0" y="6"/>
                    </a:lnTo>
                    <a:lnTo>
                      <a:pt x="0" y="0"/>
                    </a:lnTo>
                    <a:lnTo>
                      <a:pt x="0" y="0"/>
                    </a:lnTo>
                    <a:lnTo>
                      <a:pt x="10" y="0"/>
                    </a:lnTo>
                    <a:lnTo>
                      <a:pt x="22" y="0"/>
                    </a:lnTo>
                    <a:lnTo>
                      <a:pt x="2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39" name="Freeform 45"/>
              <p:cNvSpPr>
                <a:spLocks/>
              </p:cNvSpPr>
              <p:nvPr userDrawn="1"/>
            </p:nvSpPr>
            <p:spPr bwMode="auto">
              <a:xfrm>
                <a:off x="4020" y="215"/>
                <a:ext cx="16" cy="6"/>
              </a:xfrm>
              <a:custGeom>
                <a:avLst/>
                <a:gdLst/>
                <a:ahLst/>
                <a:cxnLst>
                  <a:cxn ang="0">
                    <a:pos x="62" y="10"/>
                  </a:cxn>
                  <a:cxn ang="0">
                    <a:pos x="62" y="10"/>
                  </a:cxn>
                  <a:cxn ang="0">
                    <a:pos x="56" y="14"/>
                  </a:cxn>
                  <a:cxn ang="0">
                    <a:pos x="50" y="16"/>
                  </a:cxn>
                  <a:cxn ang="0">
                    <a:pos x="34" y="18"/>
                  </a:cxn>
                  <a:cxn ang="0">
                    <a:pos x="0" y="20"/>
                  </a:cxn>
                  <a:cxn ang="0">
                    <a:pos x="0" y="20"/>
                  </a:cxn>
                  <a:cxn ang="0">
                    <a:pos x="4" y="16"/>
                  </a:cxn>
                  <a:cxn ang="0">
                    <a:pos x="10" y="14"/>
                  </a:cxn>
                  <a:cxn ang="0">
                    <a:pos x="10" y="14"/>
                  </a:cxn>
                  <a:cxn ang="0">
                    <a:pos x="8" y="12"/>
                  </a:cxn>
                  <a:cxn ang="0">
                    <a:pos x="6" y="12"/>
                  </a:cxn>
                  <a:cxn ang="0">
                    <a:pos x="0" y="14"/>
                  </a:cxn>
                  <a:cxn ang="0">
                    <a:pos x="0" y="14"/>
                  </a:cxn>
                  <a:cxn ang="0">
                    <a:pos x="6" y="2"/>
                  </a:cxn>
                  <a:cxn ang="0">
                    <a:pos x="6" y="2"/>
                  </a:cxn>
                  <a:cxn ang="0">
                    <a:pos x="22" y="0"/>
                  </a:cxn>
                  <a:cxn ang="0">
                    <a:pos x="36" y="2"/>
                  </a:cxn>
                  <a:cxn ang="0">
                    <a:pos x="48" y="6"/>
                  </a:cxn>
                  <a:cxn ang="0">
                    <a:pos x="62" y="10"/>
                  </a:cxn>
                  <a:cxn ang="0">
                    <a:pos x="62" y="10"/>
                  </a:cxn>
                </a:cxnLst>
                <a:rect l="0" t="0" r="r" b="b"/>
                <a:pathLst>
                  <a:path w="62" h="20">
                    <a:moveTo>
                      <a:pt x="62" y="10"/>
                    </a:moveTo>
                    <a:lnTo>
                      <a:pt x="62" y="10"/>
                    </a:lnTo>
                    <a:lnTo>
                      <a:pt x="56" y="14"/>
                    </a:lnTo>
                    <a:lnTo>
                      <a:pt x="50" y="16"/>
                    </a:lnTo>
                    <a:lnTo>
                      <a:pt x="34" y="18"/>
                    </a:lnTo>
                    <a:lnTo>
                      <a:pt x="0" y="20"/>
                    </a:lnTo>
                    <a:lnTo>
                      <a:pt x="0" y="20"/>
                    </a:lnTo>
                    <a:lnTo>
                      <a:pt x="4" y="16"/>
                    </a:lnTo>
                    <a:lnTo>
                      <a:pt x="10" y="14"/>
                    </a:lnTo>
                    <a:lnTo>
                      <a:pt x="10" y="14"/>
                    </a:lnTo>
                    <a:lnTo>
                      <a:pt x="8" y="12"/>
                    </a:lnTo>
                    <a:lnTo>
                      <a:pt x="6" y="12"/>
                    </a:lnTo>
                    <a:lnTo>
                      <a:pt x="0" y="14"/>
                    </a:lnTo>
                    <a:lnTo>
                      <a:pt x="0" y="14"/>
                    </a:lnTo>
                    <a:lnTo>
                      <a:pt x="6" y="2"/>
                    </a:lnTo>
                    <a:lnTo>
                      <a:pt x="6" y="2"/>
                    </a:lnTo>
                    <a:lnTo>
                      <a:pt x="22" y="0"/>
                    </a:lnTo>
                    <a:lnTo>
                      <a:pt x="36" y="2"/>
                    </a:lnTo>
                    <a:lnTo>
                      <a:pt x="48" y="6"/>
                    </a:lnTo>
                    <a:lnTo>
                      <a:pt x="62" y="10"/>
                    </a:lnTo>
                    <a:lnTo>
                      <a:pt x="62" y="1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40" name="Freeform 46"/>
              <p:cNvSpPr>
                <a:spLocks/>
              </p:cNvSpPr>
              <p:nvPr userDrawn="1"/>
            </p:nvSpPr>
            <p:spPr bwMode="auto">
              <a:xfrm>
                <a:off x="3595" y="221"/>
                <a:ext cx="2" cy="0"/>
              </a:xfrm>
              <a:custGeom>
                <a:avLst/>
                <a:gdLst/>
                <a:ahLst/>
                <a:cxnLst>
                  <a:cxn ang="0">
                    <a:pos x="8" y="0"/>
                  </a:cxn>
                  <a:cxn ang="0">
                    <a:pos x="8" y="0"/>
                  </a:cxn>
                  <a:cxn ang="0">
                    <a:pos x="8" y="2"/>
                  </a:cxn>
                  <a:cxn ang="0">
                    <a:pos x="10" y="2"/>
                  </a:cxn>
                  <a:cxn ang="0">
                    <a:pos x="14" y="4"/>
                  </a:cxn>
                  <a:cxn ang="0">
                    <a:pos x="14" y="6"/>
                  </a:cxn>
                  <a:cxn ang="0">
                    <a:pos x="14" y="6"/>
                  </a:cxn>
                  <a:cxn ang="0">
                    <a:pos x="4" y="8"/>
                  </a:cxn>
                  <a:cxn ang="0">
                    <a:pos x="2" y="6"/>
                  </a:cxn>
                  <a:cxn ang="0">
                    <a:pos x="0" y="0"/>
                  </a:cxn>
                  <a:cxn ang="0">
                    <a:pos x="0" y="0"/>
                  </a:cxn>
                  <a:cxn ang="0">
                    <a:pos x="4" y="0"/>
                  </a:cxn>
                  <a:cxn ang="0">
                    <a:pos x="8" y="0"/>
                  </a:cxn>
                  <a:cxn ang="0">
                    <a:pos x="8" y="0"/>
                  </a:cxn>
                </a:cxnLst>
                <a:rect l="0" t="0" r="r" b="b"/>
                <a:pathLst>
                  <a:path w="14" h="8">
                    <a:moveTo>
                      <a:pt x="8" y="0"/>
                    </a:moveTo>
                    <a:lnTo>
                      <a:pt x="8" y="0"/>
                    </a:lnTo>
                    <a:lnTo>
                      <a:pt x="8" y="2"/>
                    </a:lnTo>
                    <a:lnTo>
                      <a:pt x="10" y="2"/>
                    </a:lnTo>
                    <a:lnTo>
                      <a:pt x="14" y="4"/>
                    </a:lnTo>
                    <a:lnTo>
                      <a:pt x="14" y="6"/>
                    </a:lnTo>
                    <a:lnTo>
                      <a:pt x="14" y="6"/>
                    </a:lnTo>
                    <a:lnTo>
                      <a:pt x="4" y="8"/>
                    </a:lnTo>
                    <a:lnTo>
                      <a:pt x="2" y="6"/>
                    </a:lnTo>
                    <a:lnTo>
                      <a:pt x="0" y="0"/>
                    </a:lnTo>
                    <a:lnTo>
                      <a:pt x="0" y="0"/>
                    </a:lnTo>
                    <a:lnTo>
                      <a:pt x="4" y="0"/>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41" name="Freeform 47"/>
              <p:cNvSpPr>
                <a:spLocks/>
              </p:cNvSpPr>
              <p:nvPr userDrawn="1"/>
            </p:nvSpPr>
            <p:spPr bwMode="auto">
              <a:xfrm>
                <a:off x="3552" y="230"/>
                <a:ext cx="10" cy="4"/>
              </a:xfrm>
              <a:custGeom>
                <a:avLst/>
                <a:gdLst/>
                <a:ahLst/>
                <a:cxnLst>
                  <a:cxn ang="0">
                    <a:pos x="42" y="0"/>
                  </a:cxn>
                  <a:cxn ang="0">
                    <a:pos x="42" y="0"/>
                  </a:cxn>
                  <a:cxn ang="0">
                    <a:pos x="32" y="6"/>
                  </a:cxn>
                  <a:cxn ang="0">
                    <a:pos x="22" y="10"/>
                  </a:cxn>
                  <a:cxn ang="0">
                    <a:pos x="0" y="16"/>
                  </a:cxn>
                  <a:cxn ang="0">
                    <a:pos x="0" y="16"/>
                  </a:cxn>
                  <a:cxn ang="0">
                    <a:pos x="8" y="10"/>
                  </a:cxn>
                  <a:cxn ang="0">
                    <a:pos x="18" y="6"/>
                  </a:cxn>
                  <a:cxn ang="0">
                    <a:pos x="42" y="0"/>
                  </a:cxn>
                  <a:cxn ang="0">
                    <a:pos x="42" y="0"/>
                  </a:cxn>
                </a:cxnLst>
                <a:rect l="0" t="0" r="r" b="b"/>
                <a:pathLst>
                  <a:path w="42" h="16">
                    <a:moveTo>
                      <a:pt x="42" y="0"/>
                    </a:moveTo>
                    <a:lnTo>
                      <a:pt x="42" y="0"/>
                    </a:lnTo>
                    <a:lnTo>
                      <a:pt x="32" y="6"/>
                    </a:lnTo>
                    <a:lnTo>
                      <a:pt x="22" y="10"/>
                    </a:lnTo>
                    <a:lnTo>
                      <a:pt x="0" y="16"/>
                    </a:lnTo>
                    <a:lnTo>
                      <a:pt x="0" y="16"/>
                    </a:lnTo>
                    <a:lnTo>
                      <a:pt x="8" y="10"/>
                    </a:lnTo>
                    <a:lnTo>
                      <a:pt x="18" y="6"/>
                    </a:lnTo>
                    <a:lnTo>
                      <a:pt x="42" y="0"/>
                    </a:lnTo>
                    <a:lnTo>
                      <a:pt x="4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42" name="Freeform 48"/>
              <p:cNvSpPr>
                <a:spLocks/>
              </p:cNvSpPr>
              <p:nvPr userDrawn="1"/>
            </p:nvSpPr>
            <p:spPr bwMode="auto">
              <a:xfrm>
                <a:off x="3835" y="232"/>
                <a:ext cx="7" cy="0"/>
              </a:xfrm>
              <a:custGeom>
                <a:avLst/>
                <a:gdLst/>
                <a:ahLst/>
                <a:cxnLst>
                  <a:cxn ang="0">
                    <a:pos x="0" y="2"/>
                  </a:cxn>
                  <a:cxn ang="0">
                    <a:pos x="0" y="2"/>
                  </a:cxn>
                  <a:cxn ang="0">
                    <a:pos x="6" y="0"/>
                  </a:cxn>
                  <a:cxn ang="0">
                    <a:pos x="12" y="0"/>
                  </a:cxn>
                  <a:cxn ang="0">
                    <a:pos x="26" y="0"/>
                  </a:cxn>
                  <a:cxn ang="0">
                    <a:pos x="26" y="0"/>
                  </a:cxn>
                  <a:cxn ang="0">
                    <a:pos x="20" y="2"/>
                  </a:cxn>
                  <a:cxn ang="0">
                    <a:pos x="14" y="2"/>
                  </a:cxn>
                  <a:cxn ang="0">
                    <a:pos x="0" y="2"/>
                  </a:cxn>
                  <a:cxn ang="0">
                    <a:pos x="0" y="2"/>
                  </a:cxn>
                </a:cxnLst>
                <a:rect l="0" t="0" r="r" b="b"/>
                <a:pathLst>
                  <a:path w="26" h="2">
                    <a:moveTo>
                      <a:pt x="0" y="2"/>
                    </a:moveTo>
                    <a:lnTo>
                      <a:pt x="0" y="2"/>
                    </a:lnTo>
                    <a:lnTo>
                      <a:pt x="6" y="0"/>
                    </a:lnTo>
                    <a:lnTo>
                      <a:pt x="12" y="0"/>
                    </a:lnTo>
                    <a:lnTo>
                      <a:pt x="26" y="0"/>
                    </a:lnTo>
                    <a:lnTo>
                      <a:pt x="26" y="0"/>
                    </a:lnTo>
                    <a:lnTo>
                      <a:pt x="20" y="2"/>
                    </a:lnTo>
                    <a:lnTo>
                      <a:pt x="14" y="2"/>
                    </a:lnTo>
                    <a:lnTo>
                      <a:pt x="0" y="2"/>
                    </a:lnTo>
                    <a:lnTo>
                      <a:pt x="0"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43" name="Freeform 49"/>
              <p:cNvSpPr>
                <a:spLocks/>
              </p:cNvSpPr>
              <p:nvPr userDrawn="1"/>
            </p:nvSpPr>
            <p:spPr bwMode="auto">
              <a:xfrm>
                <a:off x="3863" y="232"/>
                <a:ext cx="12" cy="0"/>
              </a:xfrm>
              <a:custGeom>
                <a:avLst/>
                <a:gdLst/>
                <a:ahLst/>
                <a:cxnLst>
                  <a:cxn ang="0">
                    <a:pos x="34" y="0"/>
                  </a:cxn>
                  <a:cxn ang="0">
                    <a:pos x="34" y="0"/>
                  </a:cxn>
                  <a:cxn ang="0">
                    <a:pos x="32" y="2"/>
                  </a:cxn>
                  <a:cxn ang="0">
                    <a:pos x="34" y="4"/>
                  </a:cxn>
                  <a:cxn ang="0">
                    <a:pos x="44" y="6"/>
                  </a:cxn>
                  <a:cxn ang="0">
                    <a:pos x="44" y="6"/>
                  </a:cxn>
                  <a:cxn ang="0">
                    <a:pos x="24" y="8"/>
                  </a:cxn>
                  <a:cxn ang="0">
                    <a:pos x="12" y="8"/>
                  </a:cxn>
                  <a:cxn ang="0">
                    <a:pos x="0" y="8"/>
                  </a:cxn>
                  <a:cxn ang="0">
                    <a:pos x="0" y="8"/>
                  </a:cxn>
                  <a:cxn ang="0">
                    <a:pos x="16" y="2"/>
                  </a:cxn>
                  <a:cxn ang="0">
                    <a:pos x="34" y="0"/>
                  </a:cxn>
                  <a:cxn ang="0">
                    <a:pos x="34" y="0"/>
                  </a:cxn>
                </a:cxnLst>
                <a:rect l="0" t="0" r="r" b="b"/>
                <a:pathLst>
                  <a:path w="44" h="8">
                    <a:moveTo>
                      <a:pt x="34" y="0"/>
                    </a:moveTo>
                    <a:lnTo>
                      <a:pt x="34" y="0"/>
                    </a:lnTo>
                    <a:lnTo>
                      <a:pt x="32" y="2"/>
                    </a:lnTo>
                    <a:lnTo>
                      <a:pt x="34" y="4"/>
                    </a:lnTo>
                    <a:lnTo>
                      <a:pt x="44" y="6"/>
                    </a:lnTo>
                    <a:lnTo>
                      <a:pt x="44" y="6"/>
                    </a:lnTo>
                    <a:lnTo>
                      <a:pt x="24" y="8"/>
                    </a:lnTo>
                    <a:lnTo>
                      <a:pt x="12" y="8"/>
                    </a:lnTo>
                    <a:lnTo>
                      <a:pt x="0" y="8"/>
                    </a:lnTo>
                    <a:lnTo>
                      <a:pt x="0" y="8"/>
                    </a:lnTo>
                    <a:lnTo>
                      <a:pt x="16" y="2"/>
                    </a:lnTo>
                    <a:lnTo>
                      <a:pt x="34" y="0"/>
                    </a:lnTo>
                    <a:lnTo>
                      <a:pt x="3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44" name="Freeform 50"/>
              <p:cNvSpPr>
                <a:spLocks/>
              </p:cNvSpPr>
              <p:nvPr userDrawn="1"/>
            </p:nvSpPr>
            <p:spPr bwMode="auto">
              <a:xfrm>
                <a:off x="3876" y="232"/>
                <a:ext cx="7" cy="0"/>
              </a:xfrm>
              <a:custGeom>
                <a:avLst/>
                <a:gdLst/>
                <a:ahLst/>
                <a:cxnLst>
                  <a:cxn ang="0">
                    <a:pos x="0" y="2"/>
                  </a:cxn>
                  <a:cxn ang="0">
                    <a:pos x="0" y="2"/>
                  </a:cxn>
                  <a:cxn ang="0">
                    <a:pos x="4" y="0"/>
                  </a:cxn>
                  <a:cxn ang="0">
                    <a:pos x="12" y="0"/>
                  </a:cxn>
                  <a:cxn ang="0">
                    <a:pos x="26" y="0"/>
                  </a:cxn>
                  <a:cxn ang="0">
                    <a:pos x="26" y="0"/>
                  </a:cxn>
                  <a:cxn ang="0">
                    <a:pos x="20" y="2"/>
                  </a:cxn>
                  <a:cxn ang="0">
                    <a:pos x="14" y="4"/>
                  </a:cxn>
                  <a:cxn ang="0">
                    <a:pos x="6" y="4"/>
                  </a:cxn>
                  <a:cxn ang="0">
                    <a:pos x="0" y="2"/>
                  </a:cxn>
                  <a:cxn ang="0">
                    <a:pos x="0" y="2"/>
                  </a:cxn>
                </a:cxnLst>
                <a:rect l="0" t="0" r="r" b="b"/>
                <a:pathLst>
                  <a:path w="26" h="4">
                    <a:moveTo>
                      <a:pt x="0" y="2"/>
                    </a:moveTo>
                    <a:lnTo>
                      <a:pt x="0" y="2"/>
                    </a:lnTo>
                    <a:lnTo>
                      <a:pt x="4" y="0"/>
                    </a:lnTo>
                    <a:lnTo>
                      <a:pt x="12" y="0"/>
                    </a:lnTo>
                    <a:lnTo>
                      <a:pt x="26" y="0"/>
                    </a:lnTo>
                    <a:lnTo>
                      <a:pt x="26" y="0"/>
                    </a:lnTo>
                    <a:lnTo>
                      <a:pt x="20" y="2"/>
                    </a:lnTo>
                    <a:lnTo>
                      <a:pt x="14" y="4"/>
                    </a:lnTo>
                    <a:lnTo>
                      <a:pt x="6" y="4"/>
                    </a:lnTo>
                    <a:lnTo>
                      <a:pt x="0" y="2"/>
                    </a:lnTo>
                    <a:lnTo>
                      <a:pt x="0"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45" name="Freeform 51"/>
              <p:cNvSpPr>
                <a:spLocks/>
              </p:cNvSpPr>
              <p:nvPr userDrawn="1"/>
            </p:nvSpPr>
            <p:spPr bwMode="auto">
              <a:xfrm>
                <a:off x="3548" y="232"/>
                <a:ext cx="3" cy="0"/>
              </a:xfrm>
              <a:custGeom>
                <a:avLst/>
                <a:gdLst/>
                <a:ahLst/>
                <a:cxnLst>
                  <a:cxn ang="0">
                    <a:pos x="16" y="0"/>
                  </a:cxn>
                  <a:cxn ang="0">
                    <a:pos x="16" y="0"/>
                  </a:cxn>
                  <a:cxn ang="0">
                    <a:pos x="16" y="0"/>
                  </a:cxn>
                  <a:cxn ang="0">
                    <a:pos x="16" y="2"/>
                  </a:cxn>
                  <a:cxn ang="0">
                    <a:pos x="12" y="4"/>
                  </a:cxn>
                  <a:cxn ang="0">
                    <a:pos x="0" y="6"/>
                  </a:cxn>
                  <a:cxn ang="0">
                    <a:pos x="0" y="6"/>
                  </a:cxn>
                  <a:cxn ang="0">
                    <a:pos x="2" y="4"/>
                  </a:cxn>
                  <a:cxn ang="0">
                    <a:pos x="8" y="2"/>
                  </a:cxn>
                  <a:cxn ang="0">
                    <a:pos x="12" y="2"/>
                  </a:cxn>
                  <a:cxn ang="0">
                    <a:pos x="16" y="0"/>
                  </a:cxn>
                  <a:cxn ang="0">
                    <a:pos x="16" y="0"/>
                  </a:cxn>
                </a:cxnLst>
                <a:rect l="0" t="0" r="r" b="b"/>
                <a:pathLst>
                  <a:path w="16" h="6">
                    <a:moveTo>
                      <a:pt x="16" y="0"/>
                    </a:moveTo>
                    <a:lnTo>
                      <a:pt x="16" y="0"/>
                    </a:lnTo>
                    <a:lnTo>
                      <a:pt x="16" y="0"/>
                    </a:lnTo>
                    <a:lnTo>
                      <a:pt x="16" y="2"/>
                    </a:lnTo>
                    <a:lnTo>
                      <a:pt x="12" y="4"/>
                    </a:lnTo>
                    <a:lnTo>
                      <a:pt x="0" y="6"/>
                    </a:lnTo>
                    <a:lnTo>
                      <a:pt x="0" y="6"/>
                    </a:lnTo>
                    <a:lnTo>
                      <a:pt x="2" y="4"/>
                    </a:lnTo>
                    <a:lnTo>
                      <a:pt x="8" y="2"/>
                    </a:lnTo>
                    <a:lnTo>
                      <a:pt x="12" y="2"/>
                    </a:lnTo>
                    <a:lnTo>
                      <a:pt x="16" y="0"/>
                    </a:lnTo>
                    <a:lnTo>
                      <a:pt x="1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46" name="Freeform 52"/>
              <p:cNvSpPr>
                <a:spLocks/>
              </p:cNvSpPr>
              <p:nvPr userDrawn="1"/>
            </p:nvSpPr>
            <p:spPr bwMode="auto">
              <a:xfrm>
                <a:off x="3909" y="232"/>
                <a:ext cx="2" cy="0"/>
              </a:xfrm>
              <a:custGeom>
                <a:avLst/>
                <a:gdLst/>
                <a:ahLst/>
                <a:cxnLst>
                  <a:cxn ang="0">
                    <a:pos x="14" y="0"/>
                  </a:cxn>
                  <a:cxn ang="0">
                    <a:pos x="14" y="0"/>
                  </a:cxn>
                  <a:cxn ang="0">
                    <a:pos x="10" y="4"/>
                  </a:cxn>
                  <a:cxn ang="0">
                    <a:pos x="10" y="6"/>
                  </a:cxn>
                  <a:cxn ang="0">
                    <a:pos x="12" y="6"/>
                  </a:cxn>
                  <a:cxn ang="0">
                    <a:pos x="12" y="6"/>
                  </a:cxn>
                  <a:cxn ang="0">
                    <a:pos x="10" y="8"/>
                  </a:cxn>
                  <a:cxn ang="0">
                    <a:pos x="8" y="8"/>
                  </a:cxn>
                  <a:cxn ang="0">
                    <a:pos x="4" y="8"/>
                  </a:cxn>
                  <a:cxn ang="0">
                    <a:pos x="0" y="8"/>
                  </a:cxn>
                  <a:cxn ang="0">
                    <a:pos x="0" y="8"/>
                  </a:cxn>
                  <a:cxn ang="0">
                    <a:pos x="2" y="4"/>
                  </a:cxn>
                  <a:cxn ang="0">
                    <a:pos x="6" y="2"/>
                  </a:cxn>
                  <a:cxn ang="0">
                    <a:pos x="10" y="0"/>
                  </a:cxn>
                  <a:cxn ang="0">
                    <a:pos x="14" y="0"/>
                  </a:cxn>
                  <a:cxn ang="0">
                    <a:pos x="14" y="0"/>
                  </a:cxn>
                </a:cxnLst>
                <a:rect l="0" t="0" r="r" b="b"/>
                <a:pathLst>
                  <a:path w="14" h="8">
                    <a:moveTo>
                      <a:pt x="14" y="0"/>
                    </a:moveTo>
                    <a:lnTo>
                      <a:pt x="14" y="0"/>
                    </a:lnTo>
                    <a:lnTo>
                      <a:pt x="10" y="4"/>
                    </a:lnTo>
                    <a:lnTo>
                      <a:pt x="10" y="6"/>
                    </a:lnTo>
                    <a:lnTo>
                      <a:pt x="12" y="6"/>
                    </a:lnTo>
                    <a:lnTo>
                      <a:pt x="12" y="6"/>
                    </a:lnTo>
                    <a:lnTo>
                      <a:pt x="10" y="8"/>
                    </a:lnTo>
                    <a:lnTo>
                      <a:pt x="8" y="8"/>
                    </a:lnTo>
                    <a:lnTo>
                      <a:pt x="4" y="8"/>
                    </a:lnTo>
                    <a:lnTo>
                      <a:pt x="0" y="8"/>
                    </a:lnTo>
                    <a:lnTo>
                      <a:pt x="0" y="8"/>
                    </a:lnTo>
                    <a:lnTo>
                      <a:pt x="2" y="4"/>
                    </a:lnTo>
                    <a:lnTo>
                      <a:pt x="6" y="2"/>
                    </a:lnTo>
                    <a:lnTo>
                      <a:pt x="10" y="0"/>
                    </a:lnTo>
                    <a:lnTo>
                      <a:pt x="14" y="0"/>
                    </a:lnTo>
                    <a:lnTo>
                      <a:pt x="1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47" name="Freeform 53"/>
              <p:cNvSpPr>
                <a:spLocks/>
              </p:cNvSpPr>
              <p:nvPr userDrawn="1"/>
            </p:nvSpPr>
            <p:spPr bwMode="auto">
              <a:xfrm>
                <a:off x="4053" y="232"/>
                <a:ext cx="3" cy="0"/>
              </a:xfrm>
              <a:custGeom>
                <a:avLst/>
                <a:gdLst/>
                <a:ahLst/>
                <a:cxnLst>
                  <a:cxn ang="0">
                    <a:pos x="18" y="2"/>
                  </a:cxn>
                  <a:cxn ang="0">
                    <a:pos x="18" y="2"/>
                  </a:cxn>
                  <a:cxn ang="0">
                    <a:pos x="12" y="6"/>
                  </a:cxn>
                  <a:cxn ang="0">
                    <a:pos x="6" y="6"/>
                  </a:cxn>
                  <a:cxn ang="0">
                    <a:pos x="2" y="6"/>
                  </a:cxn>
                  <a:cxn ang="0">
                    <a:pos x="0" y="4"/>
                  </a:cxn>
                  <a:cxn ang="0">
                    <a:pos x="0" y="2"/>
                  </a:cxn>
                  <a:cxn ang="0">
                    <a:pos x="2" y="0"/>
                  </a:cxn>
                  <a:cxn ang="0">
                    <a:pos x="8" y="0"/>
                  </a:cxn>
                  <a:cxn ang="0">
                    <a:pos x="18" y="2"/>
                  </a:cxn>
                  <a:cxn ang="0">
                    <a:pos x="18" y="2"/>
                  </a:cxn>
                </a:cxnLst>
                <a:rect l="0" t="0" r="r" b="b"/>
                <a:pathLst>
                  <a:path w="18" h="6">
                    <a:moveTo>
                      <a:pt x="18" y="2"/>
                    </a:moveTo>
                    <a:lnTo>
                      <a:pt x="18" y="2"/>
                    </a:lnTo>
                    <a:lnTo>
                      <a:pt x="12" y="6"/>
                    </a:lnTo>
                    <a:lnTo>
                      <a:pt x="6" y="6"/>
                    </a:lnTo>
                    <a:lnTo>
                      <a:pt x="2" y="6"/>
                    </a:lnTo>
                    <a:lnTo>
                      <a:pt x="0" y="4"/>
                    </a:lnTo>
                    <a:lnTo>
                      <a:pt x="0" y="2"/>
                    </a:lnTo>
                    <a:lnTo>
                      <a:pt x="2" y="0"/>
                    </a:lnTo>
                    <a:lnTo>
                      <a:pt x="8" y="0"/>
                    </a:lnTo>
                    <a:lnTo>
                      <a:pt x="18" y="2"/>
                    </a:lnTo>
                    <a:lnTo>
                      <a:pt x="18"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48" name="Freeform 54"/>
              <p:cNvSpPr>
                <a:spLocks/>
              </p:cNvSpPr>
              <p:nvPr userDrawn="1"/>
            </p:nvSpPr>
            <p:spPr bwMode="auto">
              <a:xfrm>
                <a:off x="3870" y="236"/>
                <a:ext cx="17" cy="5"/>
              </a:xfrm>
              <a:custGeom>
                <a:avLst/>
                <a:gdLst/>
                <a:ahLst/>
                <a:cxnLst>
                  <a:cxn ang="0">
                    <a:pos x="62" y="0"/>
                  </a:cxn>
                  <a:cxn ang="0">
                    <a:pos x="62" y="0"/>
                  </a:cxn>
                  <a:cxn ang="0">
                    <a:pos x="54" y="6"/>
                  </a:cxn>
                  <a:cxn ang="0">
                    <a:pos x="42" y="10"/>
                  </a:cxn>
                  <a:cxn ang="0">
                    <a:pos x="30" y="12"/>
                  </a:cxn>
                  <a:cxn ang="0">
                    <a:pos x="20" y="12"/>
                  </a:cxn>
                  <a:cxn ang="0">
                    <a:pos x="20" y="12"/>
                  </a:cxn>
                  <a:cxn ang="0">
                    <a:pos x="18" y="14"/>
                  </a:cxn>
                  <a:cxn ang="0">
                    <a:pos x="20" y="14"/>
                  </a:cxn>
                  <a:cxn ang="0">
                    <a:pos x="20" y="16"/>
                  </a:cxn>
                  <a:cxn ang="0">
                    <a:pos x="18" y="18"/>
                  </a:cxn>
                  <a:cxn ang="0">
                    <a:pos x="18" y="18"/>
                  </a:cxn>
                  <a:cxn ang="0">
                    <a:pos x="12" y="18"/>
                  </a:cxn>
                  <a:cxn ang="0">
                    <a:pos x="8" y="20"/>
                  </a:cxn>
                  <a:cxn ang="0">
                    <a:pos x="4" y="20"/>
                  </a:cxn>
                  <a:cxn ang="0">
                    <a:pos x="0" y="18"/>
                  </a:cxn>
                  <a:cxn ang="0">
                    <a:pos x="0" y="18"/>
                  </a:cxn>
                  <a:cxn ang="0">
                    <a:pos x="14" y="12"/>
                  </a:cxn>
                  <a:cxn ang="0">
                    <a:pos x="30" y="8"/>
                  </a:cxn>
                  <a:cxn ang="0">
                    <a:pos x="62" y="0"/>
                  </a:cxn>
                  <a:cxn ang="0">
                    <a:pos x="62" y="0"/>
                  </a:cxn>
                </a:cxnLst>
                <a:rect l="0" t="0" r="r" b="b"/>
                <a:pathLst>
                  <a:path w="62" h="20">
                    <a:moveTo>
                      <a:pt x="62" y="0"/>
                    </a:moveTo>
                    <a:lnTo>
                      <a:pt x="62" y="0"/>
                    </a:lnTo>
                    <a:lnTo>
                      <a:pt x="54" y="6"/>
                    </a:lnTo>
                    <a:lnTo>
                      <a:pt x="42" y="10"/>
                    </a:lnTo>
                    <a:lnTo>
                      <a:pt x="30" y="12"/>
                    </a:lnTo>
                    <a:lnTo>
                      <a:pt x="20" y="12"/>
                    </a:lnTo>
                    <a:lnTo>
                      <a:pt x="20" y="12"/>
                    </a:lnTo>
                    <a:lnTo>
                      <a:pt x="18" y="14"/>
                    </a:lnTo>
                    <a:lnTo>
                      <a:pt x="20" y="14"/>
                    </a:lnTo>
                    <a:lnTo>
                      <a:pt x="20" y="16"/>
                    </a:lnTo>
                    <a:lnTo>
                      <a:pt x="18" y="18"/>
                    </a:lnTo>
                    <a:lnTo>
                      <a:pt x="18" y="18"/>
                    </a:lnTo>
                    <a:lnTo>
                      <a:pt x="12" y="18"/>
                    </a:lnTo>
                    <a:lnTo>
                      <a:pt x="8" y="20"/>
                    </a:lnTo>
                    <a:lnTo>
                      <a:pt x="4" y="20"/>
                    </a:lnTo>
                    <a:lnTo>
                      <a:pt x="0" y="18"/>
                    </a:lnTo>
                    <a:lnTo>
                      <a:pt x="0" y="18"/>
                    </a:lnTo>
                    <a:lnTo>
                      <a:pt x="14" y="12"/>
                    </a:lnTo>
                    <a:lnTo>
                      <a:pt x="30" y="8"/>
                    </a:lnTo>
                    <a:lnTo>
                      <a:pt x="62" y="0"/>
                    </a:lnTo>
                    <a:lnTo>
                      <a:pt x="6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49" name="Freeform 55"/>
              <p:cNvSpPr>
                <a:spLocks/>
              </p:cNvSpPr>
              <p:nvPr userDrawn="1"/>
            </p:nvSpPr>
            <p:spPr bwMode="auto">
              <a:xfrm>
                <a:off x="3862" y="236"/>
                <a:ext cx="2" cy="1"/>
              </a:xfrm>
              <a:custGeom>
                <a:avLst/>
                <a:gdLst/>
                <a:ahLst/>
                <a:cxnLst>
                  <a:cxn ang="0">
                    <a:pos x="18" y="0"/>
                  </a:cxn>
                  <a:cxn ang="0">
                    <a:pos x="18" y="0"/>
                  </a:cxn>
                  <a:cxn ang="0">
                    <a:pos x="10" y="4"/>
                  </a:cxn>
                  <a:cxn ang="0">
                    <a:pos x="0" y="4"/>
                  </a:cxn>
                  <a:cxn ang="0">
                    <a:pos x="0" y="4"/>
                  </a:cxn>
                  <a:cxn ang="0">
                    <a:pos x="4" y="2"/>
                  </a:cxn>
                  <a:cxn ang="0">
                    <a:pos x="8" y="2"/>
                  </a:cxn>
                  <a:cxn ang="0">
                    <a:pos x="18" y="0"/>
                  </a:cxn>
                  <a:cxn ang="0">
                    <a:pos x="18" y="0"/>
                  </a:cxn>
                </a:cxnLst>
                <a:rect l="0" t="0" r="r" b="b"/>
                <a:pathLst>
                  <a:path w="18" h="4">
                    <a:moveTo>
                      <a:pt x="18" y="0"/>
                    </a:moveTo>
                    <a:lnTo>
                      <a:pt x="18" y="0"/>
                    </a:lnTo>
                    <a:lnTo>
                      <a:pt x="10" y="4"/>
                    </a:lnTo>
                    <a:lnTo>
                      <a:pt x="0" y="4"/>
                    </a:lnTo>
                    <a:lnTo>
                      <a:pt x="0" y="4"/>
                    </a:lnTo>
                    <a:lnTo>
                      <a:pt x="4" y="2"/>
                    </a:lnTo>
                    <a:lnTo>
                      <a:pt x="8" y="2"/>
                    </a:lnTo>
                    <a:lnTo>
                      <a:pt x="18" y="0"/>
                    </a:lnTo>
                    <a:lnTo>
                      <a:pt x="1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50" name="Freeform 56"/>
              <p:cNvSpPr>
                <a:spLocks/>
              </p:cNvSpPr>
              <p:nvPr userDrawn="1"/>
            </p:nvSpPr>
            <p:spPr bwMode="auto">
              <a:xfrm>
                <a:off x="3894" y="238"/>
                <a:ext cx="3" cy="0"/>
              </a:xfrm>
              <a:custGeom>
                <a:avLst/>
                <a:gdLst/>
                <a:ahLst/>
                <a:cxnLst>
                  <a:cxn ang="0">
                    <a:pos x="0" y="2"/>
                  </a:cxn>
                  <a:cxn ang="0">
                    <a:pos x="0" y="2"/>
                  </a:cxn>
                  <a:cxn ang="0">
                    <a:pos x="8" y="0"/>
                  </a:cxn>
                  <a:cxn ang="0">
                    <a:pos x="10" y="0"/>
                  </a:cxn>
                  <a:cxn ang="0">
                    <a:pos x="8" y="2"/>
                  </a:cxn>
                  <a:cxn ang="0">
                    <a:pos x="4" y="4"/>
                  </a:cxn>
                  <a:cxn ang="0">
                    <a:pos x="2" y="4"/>
                  </a:cxn>
                  <a:cxn ang="0">
                    <a:pos x="0" y="2"/>
                  </a:cxn>
                  <a:cxn ang="0">
                    <a:pos x="0" y="2"/>
                  </a:cxn>
                </a:cxnLst>
                <a:rect l="0" t="0" r="r" b="b"/>
                <a:pathLst>
                  <a:path w="10" h="4">
                    <a:moveTo>
                      <a:pt x="0" y="2"/>
                    </a:moveTo>
                    <a:lnTo>
                      <a:pt x="0" y="2"/>
                    </a:lnTo>
                    <a:lnTo>
                      <a:pt x="8" y="0"/>
                    </a:lnTo>
                    <a:lnTo>
                      <a:pt x="10" y="0"/>
                    </a:lnTo>
                    <a:lnTo>
                      <a:pt x="8" y="2"/>
                    </a:lnTo>
                    <a:lnTo>
                      <a:pt x="4" y="4"/>
                    </a:lnTo>
                    <a:lnTo>
                      <a:pt x="2" y="4"/>
                    </a:lnTo>
                    <a:lnTo>
                      <a:pt x="0" y="2"/>
                    </a:lnTo>
                    <a:lnTo>
                      <a:pt x="0"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51" name="Freeform 57"/>
              <p:cNvSpPr>
                <a:spLocks/>
              </p:cNvSpPr>
              <p:nvPr userDrawn="1"/>
            </p:nvSpPr>
            <p:spPr bwMode="auto">
              <a:xfrm>
                <a:off x="3833" y="241"/>
                <a:ext cx="6" cy="1"/>
              </a:xfrm>
              <a:custGeom>
                <a:avLst/>
                <a:gdLst/>
                <a:ahLst/>
                <a:cxnLst>
                  <a:cxn ang="0">
                    <a:pos x="20" y="0"/>
                  </a:cxn>
                  <a:cxn ang="0">
                    <a:pos x="20" y="0"/>
                  </a:cxn>
                  <a:cxn ang="0">
                    <a:pos x="12" y="2"/>
                  </a:cxn>
                  <a:cxn ang="0">
                    <a:pos x="0" y="4"/>
                  </a:cxn>
                  <a:cxn ang="0">
                    <a:pos x="0" y="4"/>
                  </a:cxn>
                  <a:cxn ang="0">
                    <a:pos x="2" y="2"/>
                  </a:cxn>
                  <a:cxn ang="0">
                    <a:pos x="2" y="0"/>
                  </a:cxn>
                  <a:cxn ang="0">
                    <a:pos x="8" y="0"/>
                  </a:cxn>
                  <a:cxn ang="0">
                    <a:pos x="14" y="0"/>
                  </a:cxn>
                  <a:cxn ang="0">
                    <a:pos x="20" y="0"/>
                  </a:cxn>
                  <a:cxn ang="0">
                    <a:pos x="20" y="0"/>
                  </a:cxn>
                </a:cxnLst>
                <a:rect l="0" t="0" r="r" b="b"/>
                <a:pathLst>
                  <a:path w="20" h="4">
                    <a:moveTo>
                      <a:pt x="20" y="0"/>
                    </a:moveTo>
                    <a:lnTo>
                      <a:pt x="20" y="0"/>
                    </a:lnTo>
                    <a:lnTo>
                      <a:pt x="12" y="2"/>
                    </a:lnTo>
                    <a:lnTo>
                      <a:pt x="0" y="4"/>
                    </a:lnTo>
                    <a:lnTo>
                      <a:pt x="0" y="4"/>
                    </a:lnTo>
                    <a:lnTo>
                      <a:pt x="2" y="2"/>
                    </a:lnTo>
                    <a:lnTo>
                      <a:pt x="2" y="0"/>
                    </a:lnTo>
                    <a:lnTo>
                      <a:pt x="8" y="0"/>
                    </a:lnTo>
                    <a:lnTo>
                      <a:pt x="14" y="0"/>
                    </a:lnTo>
                    <a:lnTo>
                      <a:pt x="20" y="0"/>
                    </a:lnTo>
                    <a:lnTo>
                      <a:pt x="2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52" name="Freeform 58"/>
              <p:cNvSpPr>
                <a:spLocks/>
              </p:cNvSpPr>
              <p:nvPr userDrawn="1"/>
            </p:nvSpPr>
            <p:spPr bwMode="auto">
              <a:xfrm>
                <a:off x="3870" y="242"/>
                <a:ext cx="6" cy="1"/>
              </a:xfrm>
              <a:custGeom>
                <a:avLst/>
                <a:gdLst/>
                <a:ahLst/>
                <a:cxnLst>
                  <a:cxn ang="0">
                    <a:pos x="18" y="0"/>
                  </a:cxn>
                  <a:cxn ang="0">
                    <a:pos x="18" y="0"/>
                  </a:cxn>
                  <a:cxn ang="0">
                    <a:pos x="14" y="2"/>
                  </a:cxn>
                  <a:cxn ang="0">
                    <a:pos x="10" y="4"/>
                  </a:cxn>
                  <a:cxn ang="0">
                    <a:pos x="0" y="6"/>
                  </a:cxn>
                  <a:cxn ang="0">
                    <a:pos x="0" y="6"/>
                  </a:cxn>
                  <a:cxn ang="0">
                    <a:pos x="4" y="2"/>
                  </a:cxn>
                  <a:cxn ang="0">
                    <a:pos x="8" y="2"/>
                  </a:cxn>
                  <a:cxn ang="0">
                    <a:pos x="18" y="0"/>
                  </a:cxn>
                  <a:cxn ang="0">
                    <a:pos x="18" y="0"/>
                  </a:cxn>
                </a:cxnLst>
                <a:rect l="0" t="0" r="r" b="b"/>
                <a:pathLst>
                  <a:path w="18" h="6">
                    <a:moveTo>
                      <a:pt x="18" y="0"/>
                    </a:moveTo>
                    <a:lnTo>
                      <a:pt x="18" y="0"/>
                    </a:lnTo>
                    <a:lnTo>
                      <a:pt x="14" y="2"/>
                    </a:lnTo>
                    <a:lnTo>
                      <a:pt x="10" y="4"/>
                    </a:lnTo>
                    <a:lnTo>
                      <a:pt x="0" y="6"/>
                    </a:lnTo>
                    <a:lnTo>
                      <a:pt x="0" y="6"/>
                    </a:lnTo>
                    <a:lnTo>
                      <a:pt x="4" y="2"/>
                    </a:lnTo>
                    <a:lnTo>
                      <a:pt x="8" y="2"/>
                    </a:lnTo>
                    <a:lnTo>
                      <a:pt x="18" y="0"/>
                    </a:lnTo>
                    <a:lnTo>
                      <a:pt x="1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53" name="Freeform 59"/>
              <p:cNvSpPr>
                <a:spLocks/>
              </p:cNvSpPr>
              <p:nvPr userDrawn="1"/>
            </p:nvSpPr>
            <p:spPr bwMode="auto">
              <a:xfrm>
                <a:off x="3833" y="243"/>
                <a:ext cx="14" cy="5"/>
              </a:xfrm>
              <a:custGeom>
                <a:avLst/>
                <a:gdLst/>
                <a:ahLst/>
                <a:cxnLst>
                  <a:cxn ang="0">
                    <a:pos x="52" y="0"/>
                  </a:cxn>
                  <a:cxn ang="0">
                    <a:pos x="52" y="0"/>
                  </a:cxn>
                  <a:cxn ang="0">
                    <a:pos x="42" y="6"/>
                  </a:cxn>
                  <a:cxn ang="0">
                    <a:pos x="30" y="10"/>
                  </a:cxn>
                  <a:cxn ang="0">
                    <a:pos x="16" y="12"/>
                  </a:cxn>
                  <a:cxn ang="0">
                    <a:pos x="0" y="12"/>
                  </a:cxn>
                  <a:cxn ang="0">
                    <a:pos x="0" y="12"/>
                  </a:cxn>
                  <a:cxn ang="0">
                    <a:pos x="6" y="8"/>
                  </a:cxn>
                  <a:cxn ang="0">
                    <a:pos x="10" y="4"/>
                  </a:cxn>
                  <a:cxn ang="0">
                    <a:pos x="24" y="2"/>
                  </a:cxn>
                  <a:cxn ang="0">
                    <a:pos x="52" y="0"/>
                  </a:cxn>
                  <a:cxn ang="0">
                    <a:pos x="52" y="0"/>
                  </a:cxn>
                </a:cxnLst>
                <a:rect l="0" t="0" r="r" b="b"/>
                <a:pathLst>
                  <a:path w="52" h="12">
                    <a:moveTo>
                      <a:pt x="52" y="0"/>
                    </a:moveTo>
                    <a:lnTo>
                      <a:pt x="52" y="0"/>
                    </a:lnTo>
                    <a:lnTo>
                      <a:pt x="42" y="6"/>
                    </a:lnTo>
                    <a:lnTo>
                      <a:pt x="30" y="10"/>
                    </a:lnTo>
                    <a:lnTo>
                      <a:pt x="16" y="12"/>
                    </a:lnTo>
                    <a:lnTo>
                      <a:pt x="0" y="12"/>
                    </a:lnTo>
                    <a:lnTo>
                      <a:pt x="0" y="12"/>
                    </a:lnTo>
                    <a:lnTo>
                      <a:pt x="6" y="8"/>
                    </a:lnTo>
                    <a:lnTo>
                      <a:pt x="10" y="4"/>
                    </a:lnTo>
                    <a:lnTo>
                      <a:pt x="24" y="2"/>
                    </a:lnTo>
                    <a:lnTo>
                      <a:pt x="52" y="0"/>
                    </a:lnTo>
                    <a:lnTo>
                      <a:pt x="5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54" name="Freeform 60"/>
              <p:cNvSpPr>
                <a:spLocks/>
              </p:cNvSpPr>
              <p:nvPr userDrawn="1"/>
            </p:nvSpPr>
            <p:spPr bwMode="auto">
              <a:xfrm>
                <a:off x="3753" y="260"/>
                <a:ext cx="4" cy="0"/>
              </a:xfrm>
              <a:custGeom>
                <a:avLst/>
                <a:gdLst/>
                <a:ahLst/>
                <a:cxnLst>
                  <a:cxn ang="0">
                    <a:pos x="16" y="0"/>
                  </a:cxn>
                  <a:cxn ang="0">
                    <a:pos x="16" y="0"/>
                  </a:cxn>
                  <a:cxn ang="0">
                    <a:pos x="14" y="2"/>
                  </a:cxn>
                  <a:cxn ang="0">
                    <a:pos x="10" y="4"/>
                  </a:cxn>
                  <a:cxn ang="0">
                    <a:pos x="0" y="4"/>
                  </a:cxn>
                  <a:cxn ang="0">
                    <a:pos x="0" y="4"/>
                  </a:cxn>
                  <a:cxn ang="0">
                    <a:pos x="2" y="2"/>
                  </a:cxn>
                  <a:cxn ang="0">
                    <a:pos x="6" y="0"/>
                  </a:cxn>
                  <a:cxn ang="0">
                    <a:pos x="16" y="0"/>
                  </a:cxn>
                  <a:cxn ang="0">
                    <a:pos x="16" y="0"/>
                  </a:cxn>
                </a:cxnLst>
                <a:rect l="0" t="0" r="r" b="b"/>
                <a:pathLst>
                  <a:path w="16" h="4">
                    <a:moveTo>
                      <a:pt x="16" y="0"/>
                    </a:moveTo>
                    <a:lnTo>
                      <a:pt x="16" y="0"/>
                    </a:lnTo>
                    <a:lnTo>
                      <a:pt x="14" y="2"/>
                    </a:lnTo>
                    <a:lnTo>
                      <a:pt x="10" y="4"/>
                    </a:lnTo>
                    <a:lnTo>
                      <a:pt x="0" y="4"/>
                    </a:lnTo>
                    <a:lnTo>
                      <a:pt x="0" y="4"/>
                    </a:lnTo>
                    <a:lnTo>
                      <a:pt x="2" y="2"/>
                    </a:lnTo>
                    <a:lnTo>
                      <a:pt x="6" y="0"/>
                    </a:lnTo>
                    <a:lnTo>
                      <a:pt x="16" y="0"/>
                    </a:lnTo>
                    <a:lnTo>
                      <a:pt x="1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55" name="Freeform 61"/>
              <p:cNvSpPr>
                <a:spLocks/>
              </p:cNvSpPr>
              <p:nvPr userDrawn="1"/>
            </p:nvSpPr>
            <p:spPr bwMode="auto">
              <a:xfrm>
                <a:off x="3724" y="264"/>
                <a:ext cx="3" cy="2"/>
              </a:xfrm>
              <a:custGeom>
                <a:avLst/>
                <a:gdLst/>
                <a:ahLst/>
                <a:cxnLst>
                  <a:cxn ang="0">
                    <a:pos x="18" y="0"/>
                  </a:cxn>
                  <a:cxn ang="0">
                    <a:pos x="18" y="0"/>
                  </a:cxn>
                  <a:cxn ang="0">
                    <a:pos x="14" y="4"/>
                  </a:cxn>
                  <a:cxn ang="0">
                    <a:pos x="10" y="6"/>
                  </a:cxn>
                  <a:cxn ang="0">
                    <a:pos x="0" y="8"/>
                  </a:cxn>
                  <a:cxn ang="0">
                    <a:pos x="0" y="8"/>
                  </a:cxn>
                  <a:cxn ang="0">
                    <a:pos x="2" y="4"/>
                  </a:cxn>
                  <a:cxn ang="0">
                    <a:pos x="6" y="2"/>
                  </a:cxn>
                  <a:cxn ang="0">
                    <a:pos x="18" y="0"/>
                  </a:cxn>
                  <a:cxn ang="0">
                    <a:pos x="18" y="0"/>
                  </a:cxn>
                </a:cxnLst>
                <a:rect l="0" t="0" r="r" b="b"/>
                <a:pathLst>
                  <a:path w="18" h="8">
                    <a:moveTo>
                      <a:pt x="18" y="0"/>
                    </a:moveTo>
                    <a:lnTo>
                      <a:pt x="18" y="0"/>
                    </a:lnTo>
                    <a:lnTo>
                      <a:pt x="14" y="4"/>
                    </a:lnTo>
                    <a:lnTo>
                      <a:pt x="10" y="6"/>
                    </a:lnTo>
                    <a:lnTo>
                      <a:pt x="0" y="8"/>
                    </a:lnTo>
                    <a:lnTo>
                      <a:pt x="0" y="8"/>
                    </a:lnTo>
                    <a:lnTo>
                      <a:pt x="2" y="4"/>
                    </a:lnTo>
                    <a:lnTo>
                      <a:pt x="6" y="2"/>
                    </a:lnTo>
                    <a:lnTo>
                      <a:pt x="18" y="0"/>
                    </a:lnTo>
                    <a:lnTo>
                      <a:pt x="1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56" name="Freeform 62"/>
              <p:cNvSpPr>
                <a:spLocks/>
              </p:cNvSpPr>
              <p:nvPr userDrawn="1"/>
            </p:nvSpPr>
            <p:spPr bwMode="auto">
              <a:xfrm>
                <a:off x="3779" y="280"/>
                <a:ext cx="2" cy="1"/>
              </a:xfrm>
              <a:custGeom>
                <a:avLst/>
                <a:gdLst/>
                <a:ahLst/>
                <a:cxnLst>
                  <a:cxn ang="0">
                    <a:pos x="12" y="0"/>
                  </a:cxn>
                  <a:cxn ang="0">
                    <a:pos x="12" y="0"/>
                  </a:cxn>
                  <a:cxn ang="0">
                    <a:pos x="8" y="2"/>
                  </a:cxn>
                  <a:cxn ang="0">
                    <a:pos x="0" y="4"/>
                  </a:cxn>
                  <a:cxn ang="0">
                    <a:pos x="0" y="4"/>
                  </a:cxn>
                  <a:cxn ang="0">
                    <a:pos x="0" y="2"/>
                  </a:cxn>
                  <a:cxn ang="0">
                    <a:pos x="0" y="0"/>
                  </a:cxn>
                  <a:cxn ang="0">
                    <a:pos x="4" y="0"/>
                  </a:cxn>
                  <a:cxn ang="0">
                    <a:pos x="12" y="0"/>
                  </a:cxn>
                  <a:cxn ang="0">
                    <a:pos x="12" y="0"/>
                  </a:cxn>
                </a:cxnLst>
                <a:rect l="0" t="0" r="r" b="b"/>
                <a:pathLst>
                  <a:path w="12" h="4">
                    <a:moveTo>
                      <a:pt x="12" y="0"/>
                    </a:moveTo>
                    <a:lnTo>
                      <a:pt x="12" y="0"/>
                    </a:lnTo>
                    <a:lnTo>
                      <a:pt x="8" y="2"/>
                    </a:lnTo>
                    <a:lnTo>
                      <a:pt x="0" y="4"/>
                    </a:lnTo>
                    <a:lnTo>
                      <a:pt x="0" y="4"/>
                    </a:lnTo>
                    <a:lnTo>
                      <a:pt x="0" y="2"/>
                    </a:lnTo>
                    <a:lnTo>
                      <a:pt x="0" y="0"/>
                    </a:lnTo>
                    <a:lnTo>
                      <a:pt x="4" y="0"/>
                    </a:lnTo>
                    <a:lnTo>
                      <a:pt x="12" y="0"/>
                    </a:lnTo>
                    <a:lnTo>
                      <a:pt x="1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57" name="Freeform 63"/>
              <p:cNvSpPr>
                <a:spLocks/>
              </p:cNvSpPr>
              <p:nvPr userDrawn="1"/>
            </p:nvSpPr>
            <p:spPr bwMode="auto">
              <a:xfrm>
                <a:off x="3776" y="283"/>
                <a:ext cx="5" cy="0"/>
              </a:xfrm>
              <a:custGeom>
                <a:avLst/>
                <a:gdLst/>
                <a:ahLst/>
                <a:cxnLst>
                  <a:cxn ang="0">
                    <a:pos x="18" y="0"/>
                  </a:cxn>
                  <a:cxn ang="0">
                    <a:pos x="18" y="0"/>
                  </a:cxn>
                  <a:cxn ang="0">
                    <a:pos x="16" y="2"/>
                  </a:cxn>
                  <a:cxn ang="0">
                    <a:pos x="14" y="2"/>
                  </a:cxn>
                  <a:cxn ang="0">
                    <a:pos x="10" y="4"/>
                  </a:cxn>
                  <a:cxn ang="0">
                    <a:pos x="4" y="4"/>
                  </a:cxn>
                  <a:cxn ang="0">
                    <a:pos x="2" y="6"/>
                  </a:cxn>
                  <a:cxn ang="0">
                    <a:pos x="2" y="8"/>
                  </a:cxn>
                  <a:cxn ang="0">
                    <a:pos x="2" y="8"/>
                  </a:cxn>
                  <a:cxn ang="0">
                    <a:pos x="0" y="6"/>
                  </a:cxn>
                  <a:cxn ang="0">
                    <a:pos x="2" y="4"/>
                  </a:cxn>
                  <a:cxn ang="0">
                    <a:pos x="6" y="2"/>
                  </a:cxn>
                  <a:cxn ang="0">
                    <a:pos x="18" y="0"/>
                  </a:cxn>
                  <a:cxn ang="0">
                    <a:pos x="18" y="0"/>
                  </a:cxn>
                </a:cxnLst>
                <a:rect l="0" t="0" r="r" b="b"/>
                <a:pathLst>
                  <a:path w="18" h="8">
                    <a:moveTo>
                      <a:pt x="18" y="0"/>
                    </a:moveTo>
                    <a:lnTo>
                      <a:pt x="18" y="0"/>
                    </a:lnTo>
                    <a:lnTo>
                      <a:pt x="16" y="2"/>
                    </a:lnTo>
                    <a:lnTo>
                      <a:pt x="14" y="2"/>
                    </a:lnTo>
                    <a:lnTo>
                      <a:pt x="10" y="4"/>
                    </a:lnTo>
                    <a:lnTo>
                      <a:pt x="4" y="4"/>
                    </a:lnTo>
                    <a:lnTo>
                      <a:pt x="2" y="6"/>
                    </a:lnTo>
                    <a:lnTo>
                      <a:pt x="2" y="8"/>
                    </a:lnTo>
                    <a:lnTo>
                      <a:pt x="2" y="8"/>
                    </a:lnTo>
                    <a:lnTo>
                      <a:pt x="0" y="6"/>
                    </a:lnTo>
                    <a:lnTo>
                      <a:pt x="2" y="4"/>
                    </a:lnTo>
                    <a:lnTo>
                      <a:pt x="6" y="2"/>
                    </a:lnTo>
                    <a:lnTo>
                      <a:pt x="18" y="0"/>
                    </a:lnTo>
                    <a:lnTo>
                      <a:pt x="1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58" name="Freeform 64"/>
              <p:cNvSpPr>
                <a:spLocks/>
              </p:cNvSpPr>
              <p:nvPr userDrawn="1"/>
            </p:nvSpPr>
            <p:spPr bwMode="auto">
              <a:xfrm>
                <a:off x="3769" y="288"/>
                <a:ext cx="5" cy="0"/>
              </a:xfrm>
              <a:custGeom>
                <a:avLst/>
                <a:gdLst/>
                <a:ahLst/>
                <a:cxnLst>
                  <a:cxn ang="0">
                    <a:pos x="18" y="0"/>
                  </a:cxn>
                  <a:cxn ang="0">
                    <a:pos x="18" y="0"/>
                  </a:cxn>
                  <a:cxn ang="0">
                    <a:pos x="16" y="4"/>
                  </a:cxn>
                  <a:cxn ang="0">
                    <a:pos x="12" y="6"/>
                  </a:cxn>
                  <a:cxn ang="0">
                    <a:pos x="0" y="10"/>
                  </a:cxn>
                  <a:cxn ang="0">
                    <a:pos x="0" y="10"/>
                  </a:cxn>
                  <a:cxn ang="0">
                    <a:pos x="4" y="6"/>
                  </a:cxn>
                  <a:cxn ang="0">
                    <a:pos x="8" y="4"/>
                  </a:cxn>
                  <a:cxn ang="0">
                    <a:pos x="18" y="0"/>
                  </a:cxn>
                  <a:cxn ang="0">
                    <a:pos x="18" y="0"/>
                  </a:cxn>
                </a:cxnLst>
                <a:rect l="0" t="0" r="r" b="b"/>
                <a:pathLst>
                  <a:path w="18" h="10">
                    <a:moveTo>
                      <a:pt x="18" y="0"/>
                    </a:moveTo>
                    <a:lnTo>
                      <a:pt x="18" y="0"/>
                    </a:lnTo>
                    <a:lnTo>
                      <a:pt x="16" y="4"/>
                    </a:lnTo>
                    <a:lnTo>
                      <a:pt x="12" y="6"/>
                    </a:lnTo>
                    <a:lnTo>
                      <a:pt x="0" y="10"/>
                    </a:lnTo>
                    <a:lnTo>
                      <a:pt x="0" y="10"/>
                    </a:lnTo>
                    <a:lnTo>
                      <a:pt x="4" y="6"/>
                    </a:lnTo>
                    <a:lnTo>
                      <a:pt x="8" y="4"/>
                    </a:lnTo>
                    <a:lnTo>
                      <a:pt x="18" y="0"/>
                    </a:lnTo>
                    <a:lnTo>
                      <a:pt x="1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59" name="Freeform 65"/>
              <p:cNvSpPr>
                <a:spLocks/>
              </p:cNvSpPr>
              <p:nvPr userDrawn="1"/>
            </p:nvSpPr>
            <p:spPr bwMode="auto">
              <a:xfrm>
                <a:off x="3914" y="288"/>
                <a:ext cx="6" cy="6"/>
              </a:xfrm>
              <a:custGeom>
                <a:avLst/>
                <a:gdLst/>
                <a:ahLst/>
                <a:cxnLst>
                  <a:cxn ang="0">
                    <a:pos x="6" y="0"/>
                  </a:cxn>
                  <a:cxn ang="0">
                    <a:pos x="6" y="0"/>
                  </a:cxn>
                  <a:cxn ang="0">
                    <a:pos x="14" y="0"/>
                  </a:cxn>
                  <a:cxn ang="0">
                    <a:pos x="18" y="0"/>
                  </a:cxn>
                  <a:cxn ang="0">
                    <a:pos x="24" y="4"/>
                  </a:cxn>
                  <a:cxn ang="0">
                    <a:pos x="24" y="4"/>
                  </a:cxn>
                  <a:cxn ang="0">
                    <a:pos x="22" y="8"/>
                  </a:cxn>
                  <a:cxn ang="0">
                    <a:pos x="22" y="14"/>
                  </a:cxn>
                  <a:cxn ang="0">
                    <a:pos x="22" y="14"/>
                  </a:cxn>
                  <a:cxn ang="0">
                    <a:pos x="18" y="12"/>
                  </a:cxn>
                  <a:cxn ang="0">
                    <a:pos x="16" y="12"/>
                  </a:cxn>
                  <a:cxn ang="0">
                    <a:pos x="16" y="12"/>
                  </a:cxn>
                  <a:cxn ang="0">
                    <a:pos x="16" y="18"/>
                  </a:cxn>
                  <a:cxn ang="0">
                    <a:pos x="14" y="20"/>
                  </a:cxn>
                  <a:cxn ang="0">
                    <a:pos x="12" y="22"/>
                  </a:cxn>
                  <a:cxn ang="0">
                    <a:pos x="14" y="28"/>
                  </a:cxn>
                  <a:cxn ang="0">
                    <a:pos x="14" y="28"/>
                  </a:cxn>
                  <a:cxn ang="0">
                    <a:pos x="10" y="26"/>
                  </a:cxn>
                  <a:cxn ang="0">
                    <a:pos x="6" y="22"/>
                  </a:cxn>
                  <a:cxn ang="0">
                    <a:pos x="4" y="18"/>
                  </a:cxn>
                  <a:cxn ang="0">
                    <a:pos x="0" y="14"/>
                  </a:cxn>
                  <a:cxn ang="0">
                    <a:pos x="0" y="14"/>
                  </a:cxn>
                  <a:cxn ang="0">
                    <a:pos x="2" y="6"/>
                  </a:cxn>
                  <a:cxn ang="0">
                    <a:pos x="6" y="0"/>
                  </a:cxn>
                  <a:cxn ang="0">
                    <a:pos x="6" y="0"/>
                  </a:cxn>
                </a:cxnLst>
                <a:rect l="0" t="0" r="r" b="b"/>
                <a:pathLst>
                  <a:path w="24" h="28">
                    <a:moveTo>
                      <a:pt x="6" y="0"/>
                    </a:moveTo>
                    <a:lnTo>
                      <a:pt x="6" y="0"/>
                    </a:lnTo>
                    <a:lnTo>
                      <a:pt x="14" y="0"/>
                    </a:lnTo>
                    <a:lnTo>
                      <a:pt x="18" y="0"/>
                    </a:lnTo>
                    <a:lnTo>
                      <a:pt x="24" y="4"/>
                    </a:lnTo>
                    <a:lnTo>
                      <a:pt x="24" y="4"/>
                    </a:lnTo>
                    <a:lnTo>
                      <a:pt x="22" y="8"/>
                    </a:lnTo>
                    <a:lnTo>
                      <a:pt x="22" y="14"/>
                    </a:lnTo>
                    <a:lnTo>
                      <a:pt x="22" y="14"/>
                    </a:lnTo>
                    <a:lnTo>
                      <a:pt x="18" y="12"/>
                    </a:lnTo>
                    <a:lnTo>
                      <a:pt x="16" y="12"/>
                    </a:lnTo>
                    <a:lnTo>
                      <a:pt x="16" y="12"/>
                    </a:lnTo>
                    <a:lnTo>
                      <a:pt x="16" y="18"/>
                    </a:lnTo>
                    <a:lnTo>
                      <a:pt x="14" y="20"/>
                    </a:lnTo>
                    <a:lnTo>
                      <a:pt x="12" y="22"/>
                    </a:lnTo>
                    <a:lnTo>
                      <a:pt x="14" y="28"/>
                    </a:lnTo>
                    <a:lnTo>
                      <a:pt x="14" y="28"/>
                    </a:lnTo>
                    <a:lnTo>
                      <a:pt x="10" y="26"/>
                    </a:lnTo>
                    <a:lnTo>
                      <a:pt x="6" y="22"/>
                    </a:lnTo>
                    <a:lnTo>
                      <a:pt x="4" y="18"/>
                    </a:lnTo>
                    <a:lnTo>
                      <a:pt x="0" y="14"/>
                    </a:lnTo>
                    <a:lnTo>
                      <a:pt x="0" y="14"/>
                    </a:lnTo>
                    <a:lnTo>
                      <a:pt x="2" y="6"/>
                    </a:lnTo>
                    <a:lnTo>
                      <a:pt x="6" y="0"/>
                    </a:lnTo>
                    <a:lnTo>
                      <a:pt x="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60" name="Freeform 66"/>
              <p:cNvSpPr>
                <a:spLocks/>
              </p:cNvSpPr>
              <p:nvPr userDrawn="1"/>
            </p:nvSpPr>
            <p:spPr bwMode="auto">
              <a:xfrm>
                <a:off x="3713" y="288"/>
                <a:ext cx="3" cy="6"/>
              </a:xfrm>
              <a:custGeom>
                <a:avLst/>
                <a:gdLst/>
                <a:ahLst/>
                <a:cxnLst>
                  <a:cxn ang="0">
                    <a:pos x="20" y="0"/>
                  </a:cxn>
                  <a:cxn ang="0">
                    <a:pos x="20" y="0"/>
                  </a:cxn>
                  <a:cxn ang="0">
                    <a:pos x="16" y="4"/>
                  </a:cxn>
                  <a:cxn ang="0">
                    <a:pos x="12" y="8"/>
                  </a:cxn>
                  <a:cxn ang="0">
                    <a:pos x="0" y="14"/>
                  </a:cxn>
                  <a:cxn ang="0">
                    <a:pos x="0" y="14"/>
                  </a:cxn>
                  <a:cxn ang="0">
                    <a:pos x="4" y="8"/>
                  </a:cxn>
                  <a:cxn ang="0">
                    <a:pos x="8" y="4"/>
                  </a:cxn>
                  <a:cxn ang="0">
                    <a:pos x="20" y="0"/>
                  </a:cxn>
                  <a:cxn ang="0">
                    <a:pos x="20" y="0"/>
                  </a:cxn>
                </a:cxnLst>
                <a:rect l="0" t="0" r="r" b="b"/>
                <a:pathLst>
                  <a:path w="20" h="14">
                    <a:moveTo>
                      <a:pt x="20" y="0"/>
                    </a:moveTo>
                    <a:lnTo>
                      <a:pt x="20" y="0"/>
                    </a:lnTo>
                    <a:lnTo>
                      <a:pt x="16" y="4"/>
                    </a:lnTo>
                    <a:lnTo>
                      <a:pt x="12" y="8"/>
                    </a:lnTo>
                    <a:lnTo>
                      <a:pt x="0" y="14"/>
                    </a:lnTo>
                    <a:lnTo>
                      <a:pt x="0" y="14"/>
                    </a:lnTo>
                    <a:lnTo>
                      <a:pt x="4" y="8"/>
                    </a:lnTo>
                    <a:lnTo>
                      <a:pt x="8" y="4"/>
                    </a:lnTo>
                    <a:lnTo>
                      <a:pt x="20" y="0"/>
                    </a:lnTo>
                    <a:lnTo>
                      <a:pt x="2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61" name="Freeform 67"/>
              <p:cNvSpPr>
                <a:spLocks/>
              </p:cNvSpPr>
              <p:nvPr userDrawn="1"/>
            </p:nvSpPr>
            <p:spPr bwMode="auto">
              <a:xfrm>
                <a:off x="3825" y="294"/>
                <a:ext cx="10" cy="11"/>
              </a:xfrm>
              <a:custGeom>
                <a:avLst/>
                <a:gdLst/>
                <a:ahLst/>
                <a:cxnLst>
                  <a:cxn ang="0">
                    <a:pos x="34" y="0"/>
                  </a:cxn>
                  <a:cxn ang="0">
                    <a:pos x="34" y="0"/>
                  </a:cxn>
                  <a:cxn ang="0">
                    <a:pos x="40" y="4"/>
                  </a:cxn>
                  <a:cxn ang="0">
                    <a:pos x="42" y="10"/>
                  </a:cxn>
                  <a:cxn ang="0">
                    <a:pos x="40" y="18"/>
                  </a:cxn>
                  <a:cxn ang="0">
                    <a:pos x="34" y="24"/>
                  </a:cxn>
                  <a:cxn ang="0">
                    <a:pos x="28" y="30"/>
                  </a:cxn>
                  <a:cxn ang="0">
                    <a:pos x="20" y="34"/>
                  </a:cxn>
                  <a:cxn ang="0">
                    <a:pos x="12" y="36"/>
                  </a:cxn>
                  <a:cxn ang="0">
                    <a:pos x="4" y="36"/>
                  </a:cxn>
                  <a:cxn ang="0">
                    <a:pos x="4" y="36"/>
                  </a:cxn>
                  <a:cxn ang="0">
                    <a:pos x="2" y="36"/>
                  </a:cxn>
                  <a:cxn ang="0">
                    <a:pos x="2" y="34"/>
                  </a:cxn>
                  <a:cxn ang="0">
                    <a:pos x="2" y="34"/>
                  </a:cxn>
                  <a:cxn ang="0">
                    <a:pos x="2" y="32"/>
                  </a:cxn>
                  <a:cxn ang="0">
                    <a:pos x="0" y="32"/>
                  </a:cxn>
                  <a:cxn ang="0">
                    <a:pos x="0" y="32"/>
                  </a:cxn>
                  <a:cxn ang="0">
                    <a:pos x="2" y="30"/>
                  </a:cxn>
                  <a:cxn ang="0">
                    <a:pos x="4" y="28"/>
                  </a:cxn>
                  <a:cxn ang="0">
                    <a:pos x="10" y="30"/>
                  </a:cxn>
                  <a:cxn ang="0">
                    <a:pos x="10" y="30"/>
                  </a:cxn>
                  <a:cxn ang="0">
                    <a:pos x="8" y="26"/>
                  </a:cxn>
                  <a:cxn ang="0">
                    <a:pos x="6" y="22"/>
                  </a:cxn>
                  <a:cxn ang="0">
                    <a:pos x="6" y="22"/>
                  </a:cxn>
                  <a:cxn ang="0">
                    <a:pos x="20" y="12"/>
                  </a:cxn>
                  <a:cxn ang="0">
                    <a:pos x="26" y="8"/>
                  </a:cxn>
                  <a:cxn ang="0">
                    <a:pos x="36" y="6"/>
                  </a:cxn>
                  <a:cxn ang="0">
                    <a:pos x="36" y="6"/>
                  </a:cxn>
                  <a:cxn ang="0">
                    <a:pos x="36" y="2"/>
                  </a:cxn>
                  <a:cxn ang="0">
                    <a:pos x="34" y="0"/>
                  </a:cxn>
                  <a:cxn ang="0">
                    <a:pos x="34" y="0"/>
                  </a:cxn>
                </a:cxnLst>
                <a:rect l="0" t="0" r="r" b="b"/>
                <a:pathLst>
                  <a:path w="42" h="36">
                    <a:moveTo>
                      <a:pt x="34" y="0"/>
                    </a:moveTo>
                    <a:lnTo>
                      <a:pt x="34" y="0"/>
                    </a:lnTo>
                    <a:lnTo>
                      <a:pt x="40" y="4"/>
                    </a:lnTo>
                    <a:lnTo>
                      <a:pt x="42" y="10"/>
                    </a:lnTo>
                    <a:lnTo>
                      <a:pt x="40" y="18"/>
                    </a:lnTo>
                    <a:lnTo>
                      <a:pt x="34" y="24"/>
                    </a:lnTo>
                    <a:lnTo>
                      <a:pt x="28" y="30"/>
                    </a:lnTo>
                    <a:lnTo>
                      <a:pt x="20" y="34"/>
                    </a:lnTo>
                    <a:lnTo>
                      <a:pt x="12" y="36"/>
                    </a:lnTo>
                    <a:lnTo>
                      <a:pt x="4" y="36"/>
                    </a:lnTo>
                    <a:lnTo>
                      <a:pt x="4" y="36"/>
                    </a:lnTo>
                    <a:lnTo>
                      <a:pt x="2" y="36"/>
                    </a:lnTo>
                    <a:lnTo>
                      <a:pt x="2" y="34"/>
                    </a:lnTo>
                    <a:lnTo>
                      <a:pt x="2" y="34"/>
                    </a:lnTo>
                    <a:lnTo>
                      <a:pt x="2" y="32"/>
                    </a:lnTo>
                    <a:lnTo>
                      <a:pt x="0" y="32"/>
                    </a:lnTo>
                    <a:lnTo>
                      <a:pt x="0" y="32"/>
                    </a:lnTo>
                    <a:lnTo>
                      <a:pt x="2" y="30"/>
                    </a:lnTo>
                    <a:lnTo>
                      <a:pt x="4" y="28"/>
                    </a:lnTo>
                    <a:lnTo>
                      <a:pt x="10" y="30"/>
                    </a:lnTo>
                    <a:lnTo>
                      <a:pt x="10" y="30"/>
                    </a:lnTo>
                    <a:lnTo>
                      <a:pt x="8" y="26"/>
                    </a:lnTo>
                    <a:lnTo>
                      <a:pt x="6" y="22"/>
                    </a:lnTo>
                    <a:lnTo>
                      <a:pt x="6" y="22"/>
                    </a:lnTo>
                    <a:lnTo>
                      <a:pt x="20" y="12"/>
                    </a:lnTo>
                    <a:lnTo>
                      <a:pt x="26" y="8"/>
                    </a:lnTo>
                    <a:lnTo>
                      <a:pt x="36" y="6"/>
                    </a:lnTo>
                    <a:lnTo>
                      <a:pt x="36" y="6"/>
                    </a:lnTo>
                    <a:lnTo>
                      <a:pt x="36" y="2"/>
                    </a:lnTo>
                    <a:lnTo>
                      <a:pt x="34" y="0"/>
                    </a:lnTo>
                    <a:lnTo>
                      <a:pt x="3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62" name="Freeform 68"/>
              <p:cNvSpPr>
                <a:spLocks/>
              </p:cNvSpPr>
              <p:nvPr userDrawn="1"/>
            </p:nvSpPr>
            <p:spPr bwMode="auto">
              <a:xfrm>
                <a:off x="4087" y="304"/>
                <a:ext cx="10" cy="6"/>
              </a:xfrm>
              <a:custGeom>
                <a:avLst/>
                <a:gdLst/>
                <a:ahLst/>
                <a:cxnLst>
                  <a:cxn ang="0">
                    <a:pos x="0" y="0"/>
                  </a:cxn>
                  <a:cxn ang="0">
                    <a:pos x="0" y="0"/>
                  </a:cxn>
                  <a:cxn ang="0">
                    <a:pos x="12" y="0"/>
                  </a:cxn>
                  <a:cxn ang="0">
                    <a:pos x="24" y="4"/>
                  </a:cxn>
                  <a:cxn ang="0">
                    <a:pos x="28" y="6"/>
                  </a:cxn>
                  <a:cxn ang="0">
                    <a:pos x="32" y="10"/>
                  </a:cxn>
                  <a:cxn ang="0">
                    <a:pos x="36" y="16"/>
                  </a:cxn>
                  <a:cxn ang="0">
                    <a:pos x="38" y="22"/>
                  </a:cxn>
                  <a:cxn ang="0">
                    <a:pos x="38" y="22"/>
                  </a:cxn>
                  <a:cxn ang="0">
                    <a:pos x="26" y="18"/>
                  </a:cxn>
                  <a:cxn ang="0">
                    <a:pos x="16" y="12"/>
                  </a:cxn>
                  <a:cxn ang="0">
                    <a:pos x="0" y="0"/>
                  </a:cxn>
                  <a:cxn ang="0">
                    <a:pos x="0" y="0"/>
                  </a:cxn>
                </a:cxnLst>
                <a:rect l="0" t="0" r="r" b="b"/>
                <a:pathLst>
                  <a:path w="38" h="22">
                    <a:moveTo>
                      <a:pt x="0" y="0"/>
                    </a:moveTo>
                    <a:lnTo>
                      <a:pt x="0" y="0"/>
                    </a:lnTo>
                    <a:lnTo>
                      <a:pt x="12" y="0"/>
                    </a:lnTo>
                    <a:lnTo>
                      <a:pt x="24" y="4"/>
                    </a:lnTo>
                    <a:lnTo>
                      <a:pt x="28" y="6"/>
                    </a:lnTo>
                    <a:lnTo>
                      <a:pt x="32" y="10"/>
                    </a:lnTo>
                    <a:lnTo>
                      <a:pt x="36" y="16"/>
                    </a:lnTo>
                    <a:lnTo>
                      <a:pt x="38" y="22"/>
                    </a:lnTo>
                    <a:lnTo>
                      <a:pt x="38" y="22"/>
                    </a:lnTo>
                    <a:lnTo>
                      <a:pt x="26" y="18"/>
                    </a:lnTo>
                    <a:lnTo>
                      <a:pt x="16" y="12"/>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63" name="Freeform 69"/>
              <p:cNvSpPr>
                <a:spLocks/>
              </p:cNvSpPr>
              <p:nvPr userDrawn="1"/>
            </p:nvSpPr>
            <p:spPr bwMode="auto">
              <a:xfrm>
                <a:off x="4022" y="305"/>
                <a:ext cx="3" cy="5"/>
              </a:xfrm>
              <a:custGeom>
                <a:avLst/>
                <a:gdLst/>
                <a:ahLst/>
                <a:cxnLst>
                  <a:cxn ang="0">
                    <a:pos x="10" y="10"/>
                  </a:cxn>
                  <a:cxn ang="0">
                    <a:pos x="10" y="10"/>
                  </a:cxn>
                  <a:cxn ang="0">
                    <a:pos x="10" y="12"/>
                  </a:cxn>
                  <a:cxn ang="0">
                    <a:pos x="6" y="12"/>
                  </a:cxn>
                  <a:cxn ang="0">
                    <a:pos x="0" y="12"/>
                  </a:cxn>
                  <a:cxn ang="0">
                    <a:pos x="0" y="12"/>
                  </a:cxn>
                  <a:cxn ang="0">
                    <a:pos x="0" y="8"/>
                  </a:cxn>
                  <a:cxn ang="0">
                    <a:pos x="0" y="8"/>
                  </a:cxn>
                  <a:cxn ang="0">
                    <a:pos x="0" y="8"/>
                  </a:cxn>
                  <a:cxn ang="0">
                    <a:pos x="4" y="4"/>
                  </a:cxn>
                  <a:cxn ang="0">
                    <a:pos x="4" y="4"/>
                  </a:cxn>
                  <a:cxn ang="0">
                    <a:pos x="0" y="2"/>
                  </a:cxn>
                  <a:cxn ang="0">
                    <a:pos x="0" y="2"/>
                  </a:cxn>
                  <a:cxn ang="0">
                    <a:pos x="2" y="0"/>
                  </a:cxn>
                  <a:cxn ang="0">
                    <a:pos x="4" y="0"/>
                  </a:cxn>
                  <a:cxn ang="0">
                    <a:pos x="6" y="2"/>
                  </a:cxn>
                  <a:cxn ang="0">
                    <a:pos x="8" y="6"/>
                  </a:cxn>
                  <a:cxn ang="0">
                    <a:pos x="10" y="10"/>
                  </a:cxn>
                  <a:cxn ang="0">
                    <a:pos x="10" y="10"/>
                  </a:cxn>
                </a:cxnLst>
                <a:rect l="0" t="0" r="r" b="b"/>
                <a:pathLst>
                  <a:path w="10" h="12">
                    <a:moveTo>
                      <a:pt x="10" y="10"/>
                    </a:moveTo>
                    <a:lnTo>
                      <a:pt x="10" y="10"/>
                    </a:lnTo>
                    <a:lnTo>
                      <a:pt x="10" y="12"/>
                    </a:lnTo>
                    <a:lnTo>
                      <a:pt x="6" y="12"/>
                    </a:lnTo>
                    <a:lnTo>
                      <a:pt x="0" y="12"/>
                    </a:lnTo>
                    <a:lnTo>
                      <a:pt x="0" y="12"/>
                    </a:lnTo>
                    <a:lnTo>
                      <a:pt x="0" y="8"/>
                    </a:lnTo>
                    <a:lnTo>
                      <a:pt x="0" y="8"/>
                    </a:lnTo>
                    <a:lnTo>
                      <a:pt x="0" y="8"/>
                    </a:lnTo>
                    <a:lnTo>
                      <a:pt x="4" y="4"/>
                    </a:lnTo>
                    <a:lnTo>
                      <a:pt x="4" y="4"/>
                    </a:lnTo>
                    <a:lnTo>
                      <a:pt x="0" y="2"/>
                    </a:lnTo>
                    <a:lnTo>
                      <a:pt x="0" y="2"/>
                    </a:lnTo>
                    <a:lnTo>
                      <a:pt x="2" y="0"/>
                    </a:lnTo>
                    <a:lnTo>
                      <a:pt x="4" y="0"/>
                    </a:lnTo>
                    <a:lnTo>
                      <a:pt x="6" y="2"/>
                    </a:lnTo>
                    <a:lnTo>
                      <a:pt x="8" y="6"/>
                    </a:lnTo>
                    <a:lnTo>
                      <a:pt x="10" y="10"/>
                    </a:lnTo>
                    <a:lnTo>
                      <a:pt x="10" y="1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64" name="Freeform 70"/>
              <p:cNvSpPr>
                <a:spLocks/>
              </p:cNvSpPr>
              <p:nvPr userDrawn="1"/>
            </p:nvSpPr>
            <p:spPr bwMode="auto">
              <a:xfrm>
                <a:off x="3658" y="308"/>
                <a:ext cx="18" cy="4"/>
              </a:xfrm>
              <a:custGeom>
                <a:avLst/>
                <a:gdLst/>
                <a:ahLst/>
                <a:cxnLst>
                  <a:cxn ang="0">
                    <a:pos x="60" y="4"/>
                  </a:cxn>
                  <a:cxn ang="0">
                    <a:pos x="60" y="4"/>
                  </a:cxn>
                  <a:cxn ang="0">
                    <a:pos x="56" y="8"/>
                  </a:cxn>
                  <a:cxn ang="0">
                    <a:pos x="50" y="12"/>
                  </a:cxn>
                  <a:cxn ang="0">
                    <a:pos x="44" y="12"/>
                  </a:cxn>
                  <a:cxn ang="0">
                    <a:pos x="36" y="14"/>
                  </a:cxn>
                  <a:cxn ang="0">
                    <a:pos x="18" y="14"/>
                  </a:cxn>
                  <a:cxn ang="0">
                    <a:pos x="12" y="14"/>
                  </a:cxn>
                  <a:cxn ang="0">
                    <a:pos x="4" y="16"/>
                  </a:cxn>
                  <a:cxn ang="0">
                    <a:pos x="4" y="16"/>
                  </a:cxn>
                  <a:cxn ang="0">
                    <a:pos x="2" y="16"/>
                  </a:cxn>
                  <a:cxn ang="0">
                    <a:pos x="4" y="12"/>
                  </a:cxn>
                  <a:cxn ang="0">
                    <a:pos x="4" y="10"/>
                  </a:cxn>
                  <a:cxn ang="0">
                    <a:pos x="0" y="10"/>
                  </a:cxn>
                  <a:cxn ang="0">
                    <a:pos x="0" y="10"/>
                  </a:cxn>
                  <a:cxn ang="0">
                    <a:pos x="8" y="6"/>
                  </a:cxn>
                  <a:cxn ang="0">
                    <a:pos x="14" y="4"/>
                  </a:cxn>
                  <a:cxn ang="0">
                    <a:pos x="32" y="0"/>
                  </a:cxn>
                  <a:cxn ang="0">
                    <a:pos x="48" y="0"/>
                  </a:cxn>
                  <a:cxn ang="0">
                    <a:pos x="60" y="4"/>
                  </a:cxn>
                  <a:cxn ang="0">
                    <a:pos x="60" y="4"/>
                  </a:cxn>
                </a:cxnLst>
                <a:rect l="0" t="0" r="r" b="b"/>
                <a:pathLst>
                  <a:path w="60" h="16">
                    <a:moveTo>
                      <a:pt x="60" y="4"/>
                    </a:moveTo>
                    <a:lnTo>
                      <a:pt x="60" y="4"/>
                    </a:lnTo>
                    <a:lnTo>
                      <a:pt x="56" y="8"/>
                    </a:lnTo>
                    <a:lnTo>
                      <a:pt x="50" y="12"/>
                    </a:lnTo>
                    <a:lnTo>
                      <a:pt x="44" y="12"/>
                    </a:lnTo>
                    <a:lnTo>
                      <a:pt x="36" y="14"/>
                    </a:lnTo>
                    <a:lnTo>
                      <a:pt x="18" y="14"/>
                    </a:lnTo>
                    <a:lnTo>
                      <a:pt x="12" y="14"/>
                    </a:lnTo>
                    <a:lnTo>
                      <a:pt x="4" y="16"/>
                    </a:lnTo>
                    <a:lnTo>
                      <a:pt x="4" y="16"/>
                    </a:lnTo>
                    <a:lnTo>
                      <a:pt x="2" y="16"/>
                    </a:lnTo>
                    <a:lnTo>
                      <a:pt x="4" y="12"/>
                    </a:lnTo>
                    <a:lnTo>
                      <a:pt x="4" y="10"/>
                    </a:lnTo>
                    <a:lnTo>
                      <a:pt x="0" y="10"/>
                    </a:lnTo>
                    <a:lnTo>
                      <a:pt x="0" y="10"/>
                    </a:lnTo>
                    <a:lnTo>
                      <a:pt x="8" y="6"/>
                    </a:lnTo>
                    <a:lnTo>
                      <a:pt x="14" y="4"/>
                    </a:lnTo>
                    <a:lnTo>
                      <a:pt x="32" y="0"/>
                    </a:lnTo>
                    <a:lnTo>
                      <a:pt x="48" y="0"/>
                    </a:lnTo>
                    <a:lnTo>
                      <a:pt x="60" y="4"/>
                    </a:lnTo>
                    <a:lnTo>
                      <a:pt x="60" y="4"/>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65" name="Freeform 71"/>
              <p:cNvSpPr>
                <a:spLocks/>
              </p:cNvSpPr>
              <p:nvPr userDrawn="1"/>
            </p:nvSpPr>
            <p:spPr bwMode="auto">
              <a:xfrm>
                <a:off x="3684" y="311"/>
                <a:ext cx="6" cy="5"/>
              </a:xfrm>
              <a:custGeom>
                <a:avLst/>
                <a:gdLst/>
                <a:ahLst/>
                <a:cxnLst>
                  <a:cxn ang="0">
                    <a:pos x="24" y="2"/>
                  </a:cxn>
                  <a:cxn ang="0">
                    <a:pos x="24" y="2"/>
                  </a:cxn>
                  <a:cxn ang="0">
                    <a:pos x="20" y="8"/>
                  </a:cxn>
                  <a:cxn ang="0">
                    <a:pos x="14" y="12"/>
                  </a:cxn>
                  <a:cxn ang="0">
                    <a:pos x="6" y="14"/>
                  </a:cxn>
                  <a:cxn ang="0">
                    <a:pos x="0" y="12"/>
                  </a:cxn>
                  <a:cxn ang="0">
                    <a:pos x="0" y="12"/>
                  </a:cxn>
                  <a:cxn ang="0">
                    <a:pos x="10" y="4"/>
                  </a:cxn>
                  <a:cxn ang="0">
                    <a:pos x="16" y="0"/>
                  </a:cxn>
                  <a:cxn ang="0">
                    <a:pos x="20" y="0"/>
                  </a:cxn>
                  <a:cxn ang="0">
                    <a:pos x="24" y="2"/>
                  </a:cxn>
                  <a:cxn ang="0">
                    <a:pos x="24" y="2"/>
                  </a:cxn>
                </a:cxnLst>
                <a:rect l="0" t="0" r="r" b="b"/>
                <a:pathLst>
                  <a:path w="24" h="14">
                    <a:moveTo>
                      <a:pt x="24" y="2"/>
                    </a:moveTo>
                    <a:lnTo>
                      <a:pt x="24" y="2"/>
                    </a:lnTo>
                    <a:lnTo>
                      <a:pt x="20" y="8"/>
                    </a:lnTo>
                    <a:lnTo>
                      <a:pt x="14" y="12"/>
                    </a:lnTo>
                    <a:lnTo>
                      <a:pt x="6" y="14"/>
                    </a:lnTo>
                    <a:lnTo>
                      <a:pt x="0" y="12"/>
                    </a:lnTo>
                    <a:lnTo>
                      <a:pt x="0" y="12"/>
                    </a:lnTo>
                    <a:lnTo>
                      <a:pt x="10" y="4"/>
                    </a:lnTo>
                    <a:lnTo>
                      <a:pt x="16" y="0"/>
                    </a:lnTo>
                    <a:lnTo>
                      <a:pt x="20" y="0"/>
                    </a:lnTo>
                    <a:lnTo>
                      <a:pt x="24" y="2"/>
                    </a:lnTo>
                    <a:lnTo>
                      <a:pt x="24"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66" name="Freeform 72"/>
              <p:cNvSpPr>
                <a:spLocks/>
              </p:cNvSpPr>
              <p:nvPr userDrawn="1"/>
            </p:nvSpPr>
            <p:spPr bwMode="auto">
              <a:xfrm>
                <a:off x="4021" y="311"/>
                <a:ext cx="1" cy="4"/>
              </a:xfrm>
              <a:custGeom>
                <a:avLst/>
                <a:gdLst/>
                <a:ahLst/>
                <a:cxnLst>
                  <a:cxn ang="0">
                    <a:pos x="0" y="2"/>
                  </a:cxn>
                  <a:cxn ang="0">
                    <a:pos x="0" y="2"/>
                  </a:cxn>
                  <a:cxn ang="0">
                    <a:pos x="2" y="0"/>
                  </a:cxn>
                  <a:cxn ang="0">
                    <a:pos x="4" y="2"/>
                  </a:cxn>
                  <a:cxn ang="0">
                    <a:pos x="6" y="4"/>
                  </a:cxn>
                  <a:cxn ang="0">
                    <a:pos x="8" y="6"/>
                  </a:cxn>
                  <a:cxn ang="0">
                    <a:pos x="8" y="6"/>
                  </a:cxn>
                  <a:cxn ang="0">
                    <a:pos x="6" y="8"/>
                  </a:cxn>
                  <a:cxn ang="0">
                    <a:pos x="4" y="8"/>
                  </a:cxn>
                  <a:cxn ang="0">
                    <a:pos x="0" y="2"/>
                  </a:cxn>
                  <a:cxn ang="0">
                    <a:pos x="0" y="2"/>
                  </a:cxn>
                </a:cxnLst>
                <a:rect l="0" t="0" r="r" b="b"/>
                <a:pathLst>
                  <a:path w="8" h="8">
                    <a:moveTo>
                      <a:pt x="0" y="2"/>
                    </a:moveTo>
                    <a:lnTo>
                      <a:pt x="0" y="2"/>
                    </a:lnTo>
                    <a:lnTo>
                      <a:pt x="2" y="0"/>
                    </a:lnTo>
                    <a:lnTo>
                      <a:pt x="4" y="2"/>
                    </a:lnTo>
                    <a:lnTo>
                      <a:pt x="6" y="4"/>
                    </a:lnTo>
                    <a:lnTo>
                      <a:pt x="8" y="6"/>
                    </a:lnTo>
                    <a:lnTo>
                      <a:pt x="8" y="6"/>
                    </a:lnTo>
                    <a:lnTo>
                      <a:pt x="6" y="8"/>
                    </a:lnTo>
                    <a:lnTo>
                      <a:pt x="4" y="8"/>
                    </a:lnTo>
                    <a:lnTo>
                      <a:pt x="0" y="2"/>
                    </a:lnTo>
                    <a:lnTo>
                      <a:pt x="0"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67" name="Freeform 73"/>
              <p:cNvSpPr>
                <a:spLocks/>
              </p:cNvSpPr>
              <p:nvPr userDrawn="1"/>
            </p:nvSpPr>
            <p:spPr bwMode="auto">
              <a:xfrm>
                <a:off x="3691" y="311"/>
                <a:ext cx="1" cy="5"/>
              </a:xfrm>
              <a:custGeom>
                <a:avLst/>
                <a:gdLst/>
                <a:ahLst/>
                <a:cxnLst>
                  <a:cxn ang="0">
                    <a:pos x="14" y="0"/>
                  </a:cxn>
                  <a:cxn ang="0">
                    <a:pos x="14" y="0"/>
                  </a:cxn>
                  <a:cxn ang="0">
                    <a:pos x="14" y="4"/>
                  </a:cxn>
                  <a:cxn ang="0">
                    <a:pos x="12" y="8"/>
                  </a:cxn>
                  <a:cxn ang="0">
                    <a:pos x="6" y="12"/>
                  </a:cxn>
                  <a:cxn ang="0">
                    <a:pos x="0" y="12"/>
                  </a:cxn>
                  <a:cxn ang="0">
                    <a:pos x="0" y="12"/>
                  </a:cxn>
                  <a:cxn ang="0">
                    <a:pos x="6" y="4"/>
                  </a:cxn>
                  <a:cxn ang="0">
                    <a:pos x="8" y="2"/>
                  </a:cxn>
                  <a:cxn ang="0">
                    <a:pos x="14" y="0"/>
                  </a:cxn>
                  <a:cxn ang="0">
                    <a:pos x="14" y="0"/>
                  </a:cxn>
                </a:cxnLst>
                <a:rect l="0" t="0" r="r" b="b"/>
                <a:pathLst>
                  <a:path w="14" h="12">
                    <a:moveTo>
                      <a:pt x="14" y="0"/>
                    </a:moveTo>
                    <a:lnTo>
                      <a:pt x="14" y="0"/>
                    </a:lnTo>
                    <a:lnTo>
                      <a:pt x="14" y="4"/>
                    </a:lnTo>
                    <a:lnTo>
                      <a:pt x="12" y="8"/>
                    </a:lnTo>
                    <a:lnTo>
                      <a:pt x="6" y="12"/>
                    </a:lnTo>
                    <a:lnTo>
                      <a:pt x="0" y="12"/>
                    </a:lnTo>
                    <a:lnTo>
                      <a:pt x="0" y="12"/>
                    </a:lnTo>
                    <a:lnTo>
                      <a:pt x="6" y="4"/>
                    </a:lnTo>
                    <a:lnTo>
                      <a:pt x="8" y="2"/>
                    </a:lnTo>
                    <a:lnTo>
                      <a:pt x="14" y="0"/>
                    </a:lnTo>
                    <a:lnTo>
                      <a:pt x="1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68" name="Freeform 74"/>
              <p:cNvSpPr>
                <a:spLocks/>
              </p:cNvSpPr>
              <p:nvPr userDrawn="1"/>
            </p:nvSpPr>
            <p:spPr bwMode="auto">
              <a:xfrm>
                <a:off x="4015" y="322"/>
                <a:ext cx="2" cy="4"/>
              </a:xfrm>
              <a:custGeom>
                <a:avLst/>
                <a:gdLst/>
                <a:ahLst/>
                <a:cxnLst>
                  <a:cxn ang="0">
                    <a:pos x="4" y="14"/>
                  </a:cxn>
                  <a:cxn ang="0">
                    <a:pos x="4" y="14"/>
                  </a:cxn>
                  <a:cxn ang="0">
                    <a:pos x="2" y="8"/>
                  </a:cxn>
                  <a:cxn ang="0">
                    <a:pos x="0" y="0"/>
                  </a:cxn>
                  <a:cxn ang="0">
                    <a:pos x="0" y="0"/>
                  </a:cxn>
                  <a:cxn ang="0">
                    <a:pos x="4" y="4"/>
                  </a:cxn>
                  <a:cxn ang="0">
                    <a:pos x="4" y="8"/>
                  </a:cxn>
                  <a:cxn ang="0">
                    <a:pos x="4" y="14"/>
                  </a:cxn>
                  <a:cxn ang="0">
                    <a:pos x="4" y="14"/>
                  </a:cxn>
                </a:cxnLst>
                <a:rect l="0" t="0" r="r" b="b"/>
                <a:pathLst>
                  <a:path w="4" h="14">
                    <a:moveTo>
                      <a:pt x="4" y="14"/>
                    </a:moveTo>
                    <a:lnTo>
                      <a:pt x="4" y="14"/>
                    </a:lnTo>
                    <a:lnTo>
                      <a:pt x="2" y="8"/>
                    </a:lnTo>
                    <a:lnTo>
                      <a:pt x="0" y="0"/>
                    </a:lnTo>
                    <a:lnTo>
                      <a:pt x="0" y="0"/>
                    </a:lnTo>
                    <a:lnTo>
                      <a:pt x="4" y="4"/>
                    </a:lnTo>
                    <a:lnTo>
                      <a:pt x="4" y="8"/>
                    </a:lnTo>
                    <a:lnTo>
                      <a:pt x="4" y="14"/>
                    </a:lnTo>
                    <a:lnTo>
                      <a:pt x="4" y="14"/>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69" name="Freeform 75"/>
              <p:cNvSpPr>
                <a:spLocks/>
              </p:cNvSpPr>
              <p:nvPr userDrawn="1"/>
            </p:nvSpPr>
            <p:spPr bwMode="auto">
              <a:xfrm>
                <a:off x="3695" y="328"/>
                <a:ext cx="2" cy="4"/>
              </a:xfrm>
              <a:custGeom>
                <a:avLst/>
                <a:gdLst/>
                <a:ahLst/>
                <a:cxnLst>
                  <a:cxn ang="0">
                    <a:pos x="12" y="0"/>
                  </a:cxn>
                  <a:cxn ang="0">
                    <a:pos x="12" y="0"/>
                  </a:cxn>
                  <a:cxn ang="0">
                    <a:pos x="14" y="2"/>
                  </a:cxn>
                  <a:cxn ang="0">
                    <a:pos x="16" y="4"/>
                  </a:cxn>
                  <a:cxn ang="0">
                    <a:pos x="14" y="10"/>
                  </a:cxn>
                  <a:cxn ang="0">
                    <a:pos x="8" y="14"/>
                  </a:cxn>
                  <a:cxn ang="0">
                    <a:pos x="4" y="16"/>
                  </a:cxn>
                  <a:cxn ang="0">
                    <a:pos x="0" y="14"/>
                  </a:cxn>
                  <a:cxn ang="0">
                    <a:pos x="0" y="14"/>
                  </a:cxn>
                  <a:cxn ang="0">
                    <a:pos x="4" y="10"/>
                  </a:cxn>
                  <a:cxn ang="0">
                    <a:pos x="8" y="8"/>
                  </a:cxn>
                  <a:cxn ang="0">
                    <a:pos x="10" y="4"/>
                  </a:cxn>
                  <a:cxn ang="0">
                    <a:pos x="12" y="0"/>
                  </a:cxn>
                  <a:cxn ang="0">
                    <a:pos x="12" y="0"/>
                  </a:cxn>
                </a:cxnLst>
                <a:rect l="0" t="0" r="r" b="b"/>
                <a:pathLst>
                  <a:path w="16" h="16">
                    <a:moveTo>
                      <a:pt x="12" y="0"/>
                    </a:moveTo>
                    <a:lnTo>
                      <a:pt x="12" y="0"/>
                    </a:lnTo>
                    <a:lnTo>
                      <a:pt x="14" y="2"/>
                    </a:lnTo>
                    <a:lnTo>
                      <a:pt x="16" y="4"/>
                    </a:lnTo>
                    <a:lnTo>
                      <a:pt x="14" y="10"/>
                    </a:lnTo>
                    <a:lnTo>
                      <a:pt x="8" y="14"/>
                    </a:lnTo>
                    <a:lnTo>
                      <a:pt x="4" y="16"/>
                    </a:lnTo>
                    <a:lnTo>
                      <a:pt x="0" y="14"/>
                    </a:lnTo>
                    <a:lnTo>
                      <a:pt x="0" y="14"/>
                    </a:lnTo>
                    <a:lnTo>
                      <a:pt x="4" y="10"/>
                    </a:lnTo>
                    <a:lnTo>
                      <a:pt x="8" y="8"/>
                    </a:lnTo>
                    <a:lnTo>
                      <a:pt x="10" y="4"/>
                    </a:lnTo>
                    <a:lnTo>
                      <a:pt x="12" y="0"/>
                    </a:lnTo>
                    <a:lnTo>
                      <a:pt x="1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70" name="Freeform 76"/>
              <p:cNvSpPr>
                <a:spLocks/>
              </p:cNvSpPr>
              <p:nvPr userDrawn="1"/>
            </p:nvSpPr>
            <p:spPr bwMode="auto">
              <a:xfrm>
                <a:off x="3710" y="339"/>
                <a:ext cx="1" cy="0"/>
              </a:xfrm>
              <a:custGeom>
                <a:avLst/>
                <a:gdLst/>
                <a:ahLst/>
                <a:cxnLst>
                  <a:cxn ang="0">
                    <a:pos x="2" y="0"/>
                  </a:cxn>
                  <a:cxn ang="0">
                    <a:pos x="2" y="0"/>
                  </a:cxn>
                  <a:cxn ang="0">
                    <a:pos x="4" y="2"/>
                  </a:cxn>
                  <a:cxn ang="0">
                    <a:pos x="6" y="0"/>
                  </a:cxn>
                  <a:cxn ang="0">
                    <a:pos x="10" y="0"/>
                  </a:cxn>
                  <a:cxn ang="0">
                    <a:pos x="12" y="2"/>
                  </a:cxn>
                  <a:cxn ang="0">
                    <a:pos x="12" y="2"/>
                  </a:cxn>
                  <a:cxn ang="0">
                    <a:pos x="10" y="4"/>
                  </a:cxn>
                  <a:cxn ang="0">
                    <a:pos x="8" y="6"/>
                  </a:cxn>
                  <a:cxn ang="0">
                    <a:pos x="4" y="6"/>
                  </a:cxn>
                  <a:cxn ang="0">
                    <a:pos x="2" y="8"/>
                  </a:cxn>
                  <a:cxn ang="0">
                    <a:pos x="2" y="8"/>
                  </a:cxn>
                  <a:cxn ang="0">
                    <a:pos x="0" y="6"/>
                  </a:cxn>
                  <a:cxn ang="0">
                    <a:pos x="0" y="4"/>
                  </a:cxn>
                  <a:cxn ang="0">
                    <a:pos x="2" y="0"/>
                  </a:cxn>
                  <a:cxn ang="0">
                    <a:pos x="2" y="0"/>
                  </a:cxn>
                </a:cxnLst>
                <a:rect l="0" t="0" r="r" b="b"/>
                <a:pathLst>
                  <a:path w="12" h="8">
                    <a:moveTo>
                      <a:pt x="2" y="0"/>
                    </a:moveTo>
                    <a:lnTo>
                      <a:pt x="2" y="0"/>
                    </a:lnTo>
                    <a:lnTo>
                      <a:pt x="4" y="2"/>
                    </a:lnTo>
                    <a:lnTo>
                      <a:pt x="6" y="0"/>
                    </a:lnTo>
                    <a:lnTo>
                      <a:pt x="10" y="0"/>
                    </a:lnTo>
                    <a:lnTo>
                      <a:pt x="12" y="2"/>
                    </a:lnTo>
                    <a:lnTo>
                      <a:pt x="12" y="2"/>
                    </a:lnTo>
                    <a:lnTo>
                      <a:pt x="10" y="4"/>
                    </a:lnTo>
                    <a:lnTo>
                      <a:pt x="8" y="6"/>
                    </a:lnTo>
                    <a:lnTo>
                      <a:pt x="4" y="6"/>
                    </a:lnTo>
                    <a:lnTo>
                      <a:pt x="2" y="8"/>
                    </a:lnTo>
                    <a:lnTo>
                      <a:pt x="2" y="8"/>
                    </a:lnTo>
                    <a:lnTo>
                      <a:pt x="0" y="6"/>
                    </a:lnTo>
                    <a:lnTo>
                      <a:pt x="0" y="4"/>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71" name="Freeform 77"/>
              <p:cNvSpPr>
                <a:spLocks/>
              </p:cNvSpPr>
              <p:nvPr userDrawn="1"/>
            </p:nvSpPr>
            <p:spPr bwMode="auto">
              <a:xfrm>
                <a:off x="3668" y="350"/>
                <a:ext cx="6" cy="0"/>
              </a:xfrm>
              <a:custGeom>
                <a:avLst/>
                <a:gdLst/>
                <a:ahLst/>
                <a:cxnLst>
                  <a:cxn ang="0">
                    <a:pos x="24" y="0"/>
                  </a:cxn>
                  <a:cxn ang="0">
                    <a:pos x="24" y="0"/>
                  </a:cxn>
                  <a:cxn ang="0">
                    <a:pos x="20" y="6"/>
                  </a:cxn>
                  <a:cxn ang="0">
                    <a:pos x="16" y="8"/>
                  </a:cxn>
                  <a:cxn ang="0">
                    <a:pos x="8" y="10"/>
                  </a:cxn>
                  <a:cxn ang="0">
                    <a:pos x="0" y="10"/>
                  </a:cxn>
                  <a:cxn ang="0">
                    <a:pos x="0" y="10"/>
                  </a:cxn>
                  <a:cxn ang="0">
                    <a:pos x="4" y="6"/>
                  </a:cxn>
                  <a:cxn ang="0">
                    <a:pos x="10" y="4"/>
                  </a:cxn>
                  <a:cxn ang="0">
                    <a:pos x="24" y="0"/>
                  </a:cxn>
                  <a:cxn ang="0">
                    <a:pos x="24" y="0"/>
                  </a:cxn>
                </a:cxnLst>
                <a:rect l="0" t="0" r="r" b="b"/>
                <a:pathLst>
                  <a:path w="24" h="10">
                    <a:moveTo>
                      <a:pt x="24" y="0"/>
                    </a:moveTo>
                    <a:lnTo>
                      <a:pt x="24" y="0"/>
                    </a:lnTo>
                    <a:lnTo>
                      <a:pt x="20" y="6"/>
                    </a:lnTo>
                    <a:lnTo>
                      <a:pt x="16" y="8"/>
                    </a:lnTo>
                    <a:lnTo>
                      <a:pt x="8" y="10"/>
                    </a:lnTo>
                    <a:lnTo>
                      <a:pt x="0" y="10"/>
                    </a:lnTo>
                    <a:lnTo>
                      <a:pt x="0" y="10"/>
                    </a:lnTo>
                    <a:lnTo>
                      <a:pt x="4" y="6"/>
                    </a:lnTo>
                    <a:lnTo>
                      <a:pt x="10" y="4"/>
                    </a:lnTo>
                    <a:lnTo>
                      <a:pt x="24" y="0"/>
                    </a:lnTo>
                    <a:lnTo>
                      <a:pt x="2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72" name="Freeform 78"/>
              <p:cNvSpPr>
                <a:spLocks/>
              </p:cNvSpPr>
              <p:nvPr userDrawn="1"/>
            </p:nvSpPr>
            <p:spPr bwMode="auto">
              <a:xfrm>
                <a:off x="3813" y="355"/>
                <a:ext cx="1" cy="1"/>
              </a:xfrm>
              <a:custGeom>
                <a:avLst/>
                <a:gdLst/>
                <a:ahLst/>
                <a:cxnLst>
                  <a:cxn ang="0">
                    <a:pos x="6" y="8"/>
                  </a:cxn>
                  <a:cxn ang="0">
                    <a:pos x="6" y="8"/>
                  </a:cxn>
                  <a:cxn ang="0">
                    <a:pos x="4" y="4"/>
                  </a:cxn>
                  <a:cxn ang="0">
                    <a:pos x="2" y="4"/>
                  </a:cxn>
                  <a:cxn ang="0">
                    <a:pos x="0" y="4"/>
                  </a:cxn>
                  <a:cxn ang="0">
                    <a:pos x="0" y="4"/>
                  </a:cxn>
                  <a:cxn ang="0">
                    <a:pos x="2" y="0"/>
                  </a:cxn>
                  <a:cxn ang="0">
                    <a:pos x="6" y="0"/>
                  </a:cxn>
                  <a:cxn ang="0">
                    <a:pos x="8" y="2"/>
                  </a:cxn>
                  <a:cxn ang="0">
                    <a:pos x="6" y="8"/>
                  </a:cxn>
                  <a:cxn ang="0">
                    <a:pos x="6" y="8"/>
                  </a:cxn>
                </a:cxnLst>
                <a:rect l="0" t="0" r="r" b="b"/>
                <a:pathLst>
                  <a:path w="8" h="8">
                    <a:moveTo>
                      <a:pt x="6" y="8"/>
                    </a:moveTo>
                    <a:lnTo>
                      <a:pt x="6" y="8"/>
                    </a:lnTo>
                    <a:lnTo>
                      <a:pt x="4" y="4"/>
                    </a:lnTo>
                    <a:lnTo>
                      <a:pt x="2" y="4"/>
                    </a:lnTo>
                    <a:lnTo>
                      <a:pt x="0" y="4"/>
                    </a:lnTo>
                    <a:lnTo>
                      <a:pt x="0" y="4"/>
                    </a:lnTo>
                    <a:lnTo>
                      <a:pt x="2" y="0"/>
                    </a:lnTo>
                    <a:lnTo>
                      <a:pt x="6" y="0"/>
                    </a:lnTo>
                    <a:lnTo>
                      <a:pt x="8" y="2"/>
                    </a:lnTo>
                    <a:lnTo>
                      <a:pt x="6" y="8"/>
                    </a:lnTo>
                    <a:lnTo>
                      <a:pt x="6" y="8"/>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73" name="Freeform 79"/>
              <p:cNvSpPr>
                <a:spLocks/>
              </p:cNvSpPr>
              <p:nvPr userDrawn="1"/>
            </p:nvSpPr>
            <p:spPr bwMode="auto">
              <a:xfrm>
                <a:off x="3510" y="370"/>
                <a:ext cx="7" cy="7"/>
              </a:xfrm>
              <a:custGeom>
                <a:avLst/>
                <a:gdLst/>
                <a:ahLst/>
                <a:cxnLst>
                  <a:cxn ang="0">
                    <a:pos x="20" y="0"/>
                  </a:cxn>
                  <a:cxn ang="0">
                    <a:pos x="20" y="0"/>
                  </a:cxn>
                  <a:cxn ang="0">
                    <a:pos x="24" y="4"/>
                  </a:cxn>
                  <a:cxn ang="0">
                    <a:pos x="24" y="6"/>
                  </a:cxn>
                  <a:cxn ang="0">
                    <a:pos x="26" y="8"/>
                  </a:cxn>
                  <a:cxn ang="0">
                    <a:pos x="26" y="8"/>
                  </a:cxn>
                  <a:cxn ang="0">
                    <a:pos x="22" y="14"/>
                  </a:cxn>
                  <a:cxn ang="0">
                    <a:pos x="16" y="18"/>
                  </a:cxn>
                  <a:cxn ang="0">
                    <a:pos x="8" y="22"/>
                  </a:cxn>
                  <a:cxn ang="0">
                    <a:pos x="0" y="26"/>
                  </a:cxn>
                  <a:cxn ang="0">
                    <a:pos x="0" y="26"/>
                  </a:cxn>
                  <a:cxn ang="0">
                    <a:pos x="2" y="20"/>
                  </a:cxn>
                  <a:cxn ang="0">
                    <a:pos x="4" y="10"/>
                  </a:cxn>
                  <a:cxn ang="0">
                    <a:pos x="6" y="4"/>
                  </a:cxn>
                  <a:cxn ang="0">
                    <a:pos x="8" y="2"/>
                  </a:cxn>
                  <a:cxn ang="0">
                    <a:pos x="14" y="0"/>
                  </a:cxn>
                  <a:cxn ang="0">
                    <a:pos x="20" y="0"/>
                  </a:cxn>
                  <a:cxn ang="0">
                    <a:pos x="20" y="0"/>
                  </a:cxn>
                </a:cxnLst>
                <a:rect l="0" t="0" r="r" b="b"/>
                <a:pathLst>
                  <a:path w="26" h="26">
                    <a:moveTo>
                      <a:pt x="20" y="0"/>
                    </a:moveTo>
                    <a:lnTo>
                      <a:pt x="20" y="0"/>
                    </a:lnTo>
                    <a:lnTo>
                      <a:pt x="24" y="4"/>
                    </a:lnTo>
                    <a:lnTo>
                      <a:pt x="24" y="6"/>
                    </a:lnTo>
                    <a:lnTo>
                      <a:pt x="26" y="8"/>
                    </a:lnTo>
                    <a:lnTo>
                      <a:pt x="26" y="8"/>
                    </a:lnTo>
                    <a:lnTo>
                      <a:pt x="22" y="14"/>
                    </a:lnTo>
                    <a:lnTo>
                      <a:pt x="16" y="18"/>
                    </a:lnTo>
                    <a:lnTo>
                      <a:pt x="8" y="22"/>
                    </a:lnTo>
                    <a:lnTo>
                      <a:pt x="0" y="26"/>
                    </a:lnTo>
                    <a:lnTo>
                      <a:pt x="0" y="26"/>
                    </a:lnTo>
                    <a:lnTo>
                      <a:pt x="2" y="20"/>
                    </a:lnTo>
                    <a:lnTo>
                      <a:pt x="4" y="10"/>
                    </a:lnTo>
                    <a:lnTo>
                      <a:pt x="6" y="4"/>
                    </a:lnTo>
                    <a:lnTo>
                      <a:pt x="8" y="2"/>
                    </a:lnTo>
                    <a:lnTo>
                      <a:pt x="14" y="0"/>
                    </a:lnTo>
                    <a:lnTo>
                      <a:pt x="20" y="0"/>
                    </a:lnTo>
                    <a:lnTo>
                      <a:pt x="2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74" name="Freeform 80"/>
              <p:cNvSpPr>
                <a:spLocks/>
              </p:cNvSpPr>
              <p:nvPr userDrawn="1"/>
            </p:nvSpPr>
            <p:spPr bwMode="auto">
              <a:xfrm>
                <a:off x="3500" y="384"/>
                <a:ext cx="2" cy="0"/>
              </a:xfrm>
              <a:custGeom>
                <a:avLst/>
                <a:gdLst/>
                <a:ahLst/>
                <a:cxnLst>
                  <a:cxn ang="0">
                    <a:pos x="12" y="0"/>
                  </a:cxn>
                  <a:cxn ang="0">
                    <a:pos x="12" y="0"/>
                  </a:cxn>
                  <a:cxn ang="0">
                    <a:pos x="6" y="4"/>
                  </a:cxn>
                  <a:cxn ang="0">
                    <a:pos x="2" y="4"/>
                  </a:cxn>
                  <a:cxn ang="0">
                    <a:pos x="0" y="2"/>
                  </a:cxn>
                  <a:cxn ang="0">
                    <a:pos x="0" y="2"/>
                  </a:cxn>
                  <a:cxn ang="0">
                    <a:pos x="2" y="0"/>
                  </a:cxn>
                  <a:cxn ang="0">
                    <a:pos x="4" y="0"/>
                  </a:cxn>
                  <a:cxn ang="0">
                    <a:pos x="8" y="0"/>
                  </a:cxn>
                  <a:cxn ang="0">
                    <a:pos x="12" y="0"/>
                  </a:cxn>
                  <a:cxn ang="0">
                    <a:pos x="12" y="0"/>
                  </a:cxn>
                </a:cxnLst>
                <a:rect l="0" t="0" r="r" b="b"/>
                <a:pathLst>
                  <a:path w="12" h="4">
                    <a:moveTo>
                      <a:pt x="12" y="0"/>
                    </a:moveTo>
                    <a:lnTo>
                      <a:pt x="12" y="0"/>
                    </a:lnTo>
                    <a:lnTo>
                      <a:pt x="6" y="4"/>
                    </a:lnTo>
                    <a:lnTo>
                      <a:pt x="2" y="4"/>
                    </a:lnTo>
                    <a:lnTo>
                      <a:pt x="0" y="2"/>
                    </a:lnTo>
                    <a:lnTo>
                      <a:pt x="0" y="2"/>
                    </a:lnTo>
                    <a:lnTo>
                      <a:pt x="2" y="0"/>
                    </a:lnTo>
                    <a:lnTo>
                      <a:pt x="4" y="0"/>
                    </a:lnTo>
                    <a:lnTo>
                      <a:pt x="8" y="0"/>
                    </a:lnTo>
                    <a:lnTo>
                      <a:pt x="12" y="0"/>
                    </a:lnTo>
                    <a:lnTo>
                      <a:pt x="1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75" name="Freeform 81"/>
              <p:cNvSpPr>
                <a:spLocks/>
              </p:cNvSpPr>
              <p:nvPr userDrawn="1"/>
            </p:nvSpPr>
            <p:spPr bwMode="auto">
              <a:xfrm>
                <a:off x="3981" y="415"/>
                <a:ext cx="2" cy="4"/>
              </a:xfrm>
              <a:custGeom>
                <a:avLst/>
                <a:gdLst/>
                <a:ahLst/>
                <a:cxnLst>
                  <a:cxn ang="0">
                    <a:pos x="8" y="0"/>
                  </a:cxn>
                  <a:cxn ang="0">
                    <a:pos x="8" y="0"/>
                  </a:cxn>
                  <a:cxn ang="0">
                    <a:pos x="4" y="10"/>
                  </a:cxn>
                  <a:cxn ang="0">
                    <a:pos x="2" y="12"/>
                  </a:cxn>
                  <a:cxn ang="0">
                    <a:pos x="0" y="14"/>
                  </a:cxn>
                  <a:cxn ang="0">
                    <a:pos x="0" y="14"/>
                  </a:cxn>
                  <a:cxn ang="0">
                    <a:pos x="0" y="8"/>
                  </a:cxn>
                  <a:cxn ang="0">
                    <a:pos x="2" y="4"/>
                  </a:cxn>
                  <a:cxn ang="0">
                    <a:pos x="4" y="2"/>
                  </a:cxn>
                  <a:cxn ang="0">
                    <a:pos x="8" y="0"/>
                  </a:cxn>
                  <a:cxn ang="0">
                    <a:pos x="8" y="0"/>
                  </a:cxn>
                </a:cxnLst>
                <a:rect l="0" t="0" r="r" b="b"/>
                <a:pathLst>
                  <a:path w="8" h="14">
                    <a:moveTo>
                      <a:pt x="8" y="0"/>
                    </a:moveTo>
                    <a:lnTo>
                      <a:pt x="8" y="0"/>
                    </a:lnTo>
                    <a:lnTo>
                      <a:pt x="4" y="10"/>
                    </a:lnTo>
                    <a:lnTo>
                      <a:pt x="2" y="12"/>
                    </a:lnTo>
                    <a:lnTo>
                      <a:pt x="0" y="14"/>
                    </a:lnTo>
                    <a:lnTo>
                      <a:pt x="0" y="14"/>
                    </a:lnTo>
                    <a:lnTo>
                      <a:pt x="0" y="8"/>
                    </a:lnTo>
                    <a:lnTo>
                      <a:pt x="2" y="4"/>
                    </a:lnTo>
                    <a:lnTo>
                      <a:pt x="4" y="2"/>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76" name="Freeform 82"/>
              <p:cNvSpPr>
                <a:spLocks/>
              </p:cNvSpPr>
              <p:nvPr userDrawn="1"/>
            </p:nvSpPr>
            <p:spPr bwMode="auto">
              <a:xfrm>
                <a:off x="4113" y="427"/>
                <a:ext cx="1" cy="5"/>
              </a:xfrm>
              <a:custGeom>
                <a:avLst/>
                <a:gdLst/>
                <a:ahLst/>
                <a:cxnLst>
                  <a:cxn ang="0">
                    <a:pos x="0" y="0"/>
                  </a:cxn>
                  <a:cxn ang="0">
                    <a:pos x="0" y="0"/>
                  </a:cxn>
                  <a:cxn ang="0">
                    <a:pos x="4" y="0"/>
                  </a:cxn>
                  <a:cxn ang="0">
                    <a:pos x="8" y="2"/>
                  </a:cxn>
                  <a:cxn ang="0">
                    <a:pos x="14" y="6"/>
                  </a:cxn>
                  <a:cxn ang="0">
                    <a:pos x="18" y="8"/>
                  </a:cxn>
                  <a:cxn ang="0">
                    <a:pos x="18" y="8"/>
                  </a:cxn>
                  <a:cxn ang="0">
                    <a:pos x="18" y="12"/>
                  </a:cxn>
                  <a:cxn ang="0">
                    <a:pos x="16" y="12"/>
                  </a:cxn>
                  <a:cxn ang="0">
                    <a:pos x="14" y="14"/>
                  </a:cxn>
                  <a:cxn ang="0">
                    <a:pos x="14" y="18"/>
                  </a:cxn>
                  <a:cxn ang="0">
                    <a:pos x="14" y="18"/>
                  </a:cxn>
                  <a:cxn ang="0">
                    <a:pos x="10" y="16"/>
                  </a:cxn>
                  <a:cxn ang="0">
                    <a:pos x="8" y="12"/>
                  </a:cxn>
                  <a:cxn ang="0">
                    <a:pos x="6" y="10"/>
                  </a:cxn>
                  <a:cxn ang="0">
                    <a:pos x="0" y="8"/>
                  </a:cxn>
                  <a:cxn ang="0">
                    <a:pos x="0" y="8"/>
                  </a:cxn>
                  <a:cxn ang="0">
                    <a:pos x="0" y="6"/>
                  </a:cxn>
                  <a:cxn ang="0">
                    <a:pos x="2" y="4"/>
                  </a:cxn>
                  <a:cxn ang="0">
                    <a:pos x="2" y="2"/>
                  </a:cxn>
                  <a:cxn ang="0">
                    <a:pos x="0" y="0"/>
                  </a:cxn>
                  <a:cxn ang="0">
                    <a:pos x="0" y="0"/>
                  </a:cxn>
                </a:cxnLst>
                <a:rect l="0" t="0" r="r" b="b"/>
                <a:pathLst>
                  <a:path w="18" h="18">
                    <a:moveTo>
                      <a:pt x="0" y="0"/>
                    </a:moveTo>
                    <a:lnTo>
                      <a:pt x="0" y="0"/>
                    </a:lnTo>
                    <a:lnTo>
                      <a:pt x="4" y="0"/>
                    </a:lnTo>
                    <a:lnTo>
                      <a:pt x="8" y="2"/>
                    </a:lnTo>
                    <a:lnTo>
                      <a:pt x="14" y="6"/>
                    </a:lnTo>
                    <a:lnTo>
                      <a:pt x="18" y="8"/>
                    </a:lnTo>
                    <a:lnTo>
                      <a:pt x="18" y="8"/>
                    </a:lnTo>
                    <a:lnTo>
                      <a:pt x="18" y="12"/>
                    </a:lnTo>
                    <a:lnTo>
                      <a:pt x="16" y="12"/>
                    </a:lnTo>
                    <a:lnTo>
                      <a:pt x="14" y="14"/>
                    </a:lnTo>
                    <a:lnTo>
                      <a:pt x="14" y="18"/>
                    </a:lnTo>
                    <a:lnTo>
                      <a:pt x="14" y="18"/>
                    </a:lnTo>
                    <a:lnTo>
                      <a:pt x="10" y="16"/>
                    </a:lnTo>
                    <a:lnTo>
                      <a:pt x="8" y="12"/>
                    </a:lnTo>
                    <a:lnTo>
                      <a:pt x="6" y="10"/>
                    </a:lnTo>
                    <a:lnTo>
                      <a:pt x="0" y="8"/>
                    </a:lnTo>
                    <a:lnTo>
                      <a:pt x="0" y="8"/>
                    </a:lnTo>
                    <a:lnTo>
                      <a:pt x="0" y="6"/>
                    </a:lnTo>
                    <a:lnTo>
                      <a:pt x="2" y="4"/>
                    </a:lnTo>
                    <a:lnTo>
                      <a:pt x="2" y="2"/>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77" name="Freeform 83"/>
              <p:cNvSpPr>
                <a:spLocks/>
              </p:cNvSpPr>
              <p:nvPr userDrawn="1"/>
            </p:nvSpPr>
            <p:spPr bwMode="auto">
              <a:xfrm>
                <a:off x="3969" y="435"/>
                <a:ext cx="3" cy="0"/>
              </a:xfrm>
              <a:custGeom>
                <a:avLst/>
                <a:gdLst/>
                <a:ahLst/>
                <a:cxnLst>
                  <a:cxn ang="0">
                    <a:pos x="0" y="0"/>
                  </a:cxn>
                  <a:cxn ang="0">
                    <a:pos x="0" y="0"/>
                  </a:cxn>
                  <a:cxn ang="0">
                    <a:pos x="8" y="0"/>
                  </a:cxn>
                  <a:cxn ang="0">
                    <a:pos x="8" y="0"/>
                  </a:cxn>
                  <a:cxn ang="0">
                    <a:pos x="8" y="4"/>
                  </a:cxn>
                  <a:cxn ang="0">
                    <a:pos x="10" y="6"/>
                  </a:cxn>
                  <a:cxn ang="0">
                    <a:pos x="12" y="6"/>
                  </a:cxn>
                  <a:cxn ang="0">
                    <a:pos x="12" y="10"/>
                  </a:cxn>
                  <a:cxn ang="0">
                    <a:pos x="12" y="10"/>
                  </a:cxn>
                  <a:cxn ang="0">
                    <a:pos x="4" y="8"/>
                  </a:cxn>
                  <a:cxn ang="0">
                    <a:pos x="0" y="6"/>
                  </a:cxn>
                  <a:cxn ang="0">
                    <a:pos x="0" y="0"/>
                  </a:cxn>
                  <a:cxn ang="0">
                    <a:pos x="0" y="0"/>
                  </a:cxn>
                </a:cxnLst>
                <a:rect l="0" t="0" r="r" b="b"/>
                <a:pathLst>
                  <a:path w="12" h="10">
                    <a:moveTo>
                      <a:pt x="0" y="0"/>
                    </a:moveTo>
                    <a:lnTo>
                      <a:pt x="0" y="0"/>
                    </a:lnTo>
                    <a:lnTo>
                      <a:pt x="8" y="0"/>
                    </a:lnTo>
                    <a:lnTo>
                      <a:pt x="8" y="0"/>
                    </a:lnTo>
                    <a:lnTo>
                      <a:pt x="8" y="4"/>
                    </a:lnTo>
                    <a:lnTo>
                      <a:pt x="10" y="6"/>
                    </a:lnTo>
                    <a:lnTo>
                      <a:pt x="12" y="6"/>
                    </a:lnTo>
                    <a:lnTo>
                      <a:pt x="12" y="10"/>
                    </a:lnTo>
                    <a:lnTo>
                      <a:pt x="12" y="10"/>
                    </a:lnTo>
                    <a:lnTo>
                      <a:pt x="4" y="8"/>
                    </a:lnTo>
                    <a:lnTo>
                      <a:pt x="0" y="6"/>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78" name="Freeform 84"/>
              <p:cNvSpPr>
                <a:spLocks/>
              </p:cNvSpPr>
              <p:nvPr userDrawn="1"/>
            </p:nvSpPr>
            <p:spPr bwMode="auto">
              <a:xfrm>
                <a:off x="3948" y="443"/>
                <a:ext cx="6" cy="10"/>
              </a:xfrm>
              <a:custGeom>
                <a:avLst/>
                <a:gdLst/>
                <a:ahLst/>
                <a:cxnLst>
                  <a:cxn ang="0">
                    <a:pos x="10" y="22"/>
                  </a:cxn>
                  <a:cxn ang="0">
                    <a:pos x="10" y="22"/>
                  </a:cxn>
                  <a:cxn ang="0">
                    <a:pos x="10" y="24"/>
                  </a:cxn>
                  <a:cxn ang="0">
                    <a:pos x="10" y="28"/>
                  </a:cxn>
                  <a:cxn ang="0">
                    <a:pos x="8" y="32"/>
                  </a:cxn>
                  <a:cxn ang="0">
                    <a:pos x="2" y="32"/>
                  </a:cxn>
                  <a:cxn ang="0">
                    <a:pos x="2" y="32"/>
                  </a:cxn>
                  <a:cxn ang="0">
                    <a:pos x="4" y="24"/>
                  </a:cxn>
                  <a:cxn ang="0">
                    <a:pos x="4" y="22"/>
                  </a:cxn>
                  <a:cxn ang="0">
                    <a:pos x="0" y="20"/>
                  </a:cxn>
                  <a:cxn ang="0">
                    <a:pos x="0" y="20"/>
                  </a:cxn>
                  <a:cxn ang="0">
                    <a:pos x="2" y="16"/>
                  </a:cxn>
                  <a:cxn ang="0">
                    <a:pos x="2" y="14"/>
                  </a:cxn>
                  <a:cxn ang="0">
                    <a:pos x="4" y="12"/>
                  </a:cxn>
                  <a:cxn ang="0">
                    <a:pos x="2" y="10"/>
                  </a:cxn>
                  <a:cxn ang="0">
                    <a:pos x="2" y="10"/>
                  </a:cxn>
                  <a:cxn ang="0">
                    <a:pos x="6" y="16"/>
                  </a:cxn>
                  <a:cxn ang="0">
                    <a:pos x="6" y="16"/>
                  </a:cxn>
                  <a:cxn ang="0">
                    <a:pos x="8" y="10"/>
                  </a:cxn>
                  <a:cxn ang="0">
                    <a:pos x="12" y="6"/>
                  </a:cxn>
                  <a:cxn ang="0">
                    <a:pos x="20" y="0"/>
                  </a:cxn>
                  <a:cxn ang="0">
                    <a:pos x="20" y="0"/>
                  </a:cxn>
                  <a:cxn ang="0">
                    <a:pos x="22" y="4"/>
                  </a:cxn>
                  <a:cxn ang="0">
                    <a:pos x="22" y="8"/>
                  </a:cxn>
                  <a:cxn ang="0">
                    <a:pos x="20" y="14"/>
                  </a:cxn>
                  <a:cxn ang="0">
                    <a:pos x="16" y="20"/>
                  </a:cxn>
                  <a:cxn ang="0">
                    <a:pos x="16" y="24"/>
                  </a:cxn>
                  <a:cxn ang="0">
                    <a:pos x="16" y="28"/>
                  </a:cxn>
                  <a:cxn ang="0">
                    <a:pos x="16" y="28"/>
                  </a:cxn>
                  <a:cxn ang="0">
                    <a:pos x="12" y="26"/>
                  </a:cxn>
                  <a:cxn ang="0">
                    <a:pos x="10" y="22"/>
                  </a:cxn>
                  <a:cxn ang="0">
                    <a:pos x="10" y="22"/>
                  </a:cxn>
                </a:cxnLst>
                <a:rect l="0" t="0" r="r" b="b"/>
                <a:pathLst>
                  <a:path w="22" h="32">
                    <a:moveTo>
                      <a:pt x="10" y="22"/>
                    </a:moveTo>
                    <a:lnTo>
                      <a:pt x="10" y="22"/>
                    </a:lnTo>
                    <a:lnTo>
                      <a:pt x="10" y="24"/>
                    </a:lnTo>
                    <a:lnTo>
                      <a:pt x="10" y="28"/>
                    </a:lnTo>
                    <a:lnTo>
                      <a:pt x="8" y="32"/>
                    </a:lnTo>
                    <a:lnTo>
                      <a:pt x="2" y="32"/>
                    </a:lnTo>
                    <a:lnTo>
                      <a:pt x="2" y="32"/>
                    </a:lnTo>
                    <a:lnTo>
                      <a:pt x="4" y="24"/>
                    </a:lnTo>
                    <a:lnTo>
                      <a:pt x="4" y="22"/>
                    </a:lnTo>
                    <a:lnTo>
                      <a:pt x="0" y="20"/>
                    </a:lnTo>
                    <a:lnTo>
                      <a:pt x="0" y="20"/>
                    </a:lnTo>
                    <a:lnTo>
                      <a:pt x="2" y="16"/>
                    </a:lnTo>
                    <a:lnTo>
                      <a:pt x="2" y="14"/>
                    </a:lnTo>
                    <a:lnTo>
                      <a:pt x="4" y="12"/>
                    </a:lnTo>
                    <a:lnTo>
                      <a:pt x="2" y="10"/>
                    </a:lnTo>
                    <a:lnTo>
                      <a:pt x="2" y="10"/>
                    </a:lnTo>
                    <a:lnTo>
                      <a:pt x="6" y="16"/>
                    </a:lnTo>
                    <a:lnTo>
                      <a:pt x="6" y="16"/>
                    </a:lnTo>
                    <a:lnTo>
                      <a:pt x="8" y="10"/>
                    </a:lnTo>
                    <a:lnTo>
                      <a:pt x="12" y="6"/>
                    </a:lnTo>
                    <a:lnTo>
                      <a:pt x="20" y="0"/>
                    </a:lnTo>
                    <a:lnTo>
                      <a:pt x="20" y="0"/>
                    </a:lnTo>
                    <a:lnTo>
                      <a:pt x="22" y="4"/>
                    </a:lnTo>
                    <a:lnTo>
                      <a:pt x="22" y="8"/>
                    </a:lnTo>
                    <a:lnTo>
                      <a:pt x="20" y="14"/>
                    </a:lnTo>
                    <a:lnTo>
                      <a:pt x="16" y="20"/>
                    </a:lnTo>
                    <a:lnTo>
                      <a:pt x="16" y="24"/>
                    </a:lnTo>
                    <a:lnTo>
                      <a:pt x="16" y="28"/>
                    </a:lnTo>
                    <a:lnTo>
                      <a:pt x="16" y="28"/>
                    </a:lnTo>
                    <a:lnTo>
                      <a:pt x="12" y="26"/>
                    </a:lnTo>
                    <a:lnTo>
                      <a:pt x="10" y="22"/>
                    </a:lnTo>
                    <a:lnTo>
                      <a:pt x="10" y="2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79" name="Freeform 85"/>
              <p:cNvSpPr>
                <a:spLocks/>
              </p:cNvSpPr>
              <p:nvPr userDrawn="1"/>
            </p:nvSpPr>
            <p:spPr bwMode="auto">
              <a:xfrm>
                <a:off x="4099" y="444"/>
                <a:ext cx="6" cy="13"/>
              </a:xfrm>
              <a:custGeom>
                <a:avLst/>
                <a:gdLst/>
                <a:ahLst/>
                <a:cxnLst>
                  <a:cxn ang="0">
                    <a:pos x="10" y="0"/>
                  </a:cxn>
                  <a:cxn ang="0">
                    <a:pos x="10" y="0"/>
                  </a:cxn>
                  <a:cxn ang="0">
                    <a:pos x="14" y="10"/>
                  </a:cxn>
                  <a:cxn ang="0">
                    <a:pos x="18" y="24"/>
                  </a:cxn>
                  <a:cxn ang="0">
                    <a:pos x="20" y="32"/>
                  </a:cxn>
                  <a:cxn ang="0">
                    <a:pos x="20" y="38"/>
                  </a:cxn>
                  <a:cxn ang="0">
                    <a:pos x="20" y="44"/>
                  </a:cxn>
                  <a:cxn ang="0">
                    <a:pos x="16" y="52"/>
                  </a:cxn>
                  <a:cxn ang="0">
                    <a:pos x="16" y="52"/>
                  </a:cxn>
                  <a:cxn ang="0">
                    <a:pos x="16" y="46"/>
                  </a:cxn>
                  <a:cxn ang="0">
                    <a:pos x="12" y="38"/>
                  </a:cxn>
                  <a:cxn ang="0">
                    <a:pos x="4" y="24"/>
                  </a:cxn>
                  <a:cxn ang="0">
                    <a:pos x="2" y="18"/>
                  </a:cxn>
                  <a:cxn ang="0">
                    <a:pos x="0" y="10"/>
                  </a:cxn>
                  <a:cxn ang="0">
                    <a:pos x="4" y="4"/>
                  </a:cxn>
                  <a:cxn ang="0">
                    <a:pos x="10" y="0"/>
                  </a:cxn>
                  <a:cxn ang="0">
                    <a:pos x="10" y="0"/>
                  </a:cxn>
                </a:cxnLst>
                <a:rect l="0" t="0" r="r" b="b"/>
                <a:pathLst>
                  <a:path w="20" h="52">
                    <a:moveTo>
                      <a:pt x="10" y="0"/>
                    </a:moveTo>
                    <a:lnTo>
                      <a:pt x="10" y="0"/>
                    </a:lnTo>
                    <a:lnTo>
                      <a:pt x="14" y="10"/>
                    </a:lnTo>
                    <a:lnTo>
                      <a:pt x="18" y="24"/>
                    </a:lnTo>
                    <a:lnTo>
                      <a:pt x="20" y="32"/>
                    </a:lnTo>
                    <a:lnTo>
                      <a:pt x="20" y="38"/>
                    </a:lnTo>
                    <a:lnTo>
                      <a:pt x="20" y="44"/>
                    </a:lnTo>
                    <a:lnTo>
                      <a:pt x="16" y="52"/>
                    </a:lnTo>
                    <a:lnTo>
                      <a:pt x="16" y="52"/>
                    </a:lnTo>
                    <a:lnTo>
                      <a:pt x="16" y="46"/>
                    </a:lnTo>
                    <a:lnTo>
                      <a:pt x="12" y="38"/>
                    </a:lnTo>
                    <a:lnTo>
                      <a:pt x="4" y="24"/>
                    </a:lnTo>
                    <a:lnTo>
                      <a:pt x="2" y="18"/>
                    </a:lnTo>
                    <a:lnTo>
                      <a:pt x="0" y="10"/>
                    </a:lnTo>
                    <a:lnTo>
                      <a:pt x="4" y="4"/>
                    </a:lnTo>
                    <a:lnTo>
                      <a:pt x="10" y="0"/>
                    </a:lnTo>
                    <a:lnTo>
                      <a:pt x="1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80" name="Freeform 86"/>
              <p:cNvSpPr>
                <a:spLocks/>
              </p:cNvSpPr>
              <p:nvPr userDrawn="1"/>
            </p:nvSpPr>
            <p:spPr bwMode="auto">
              <a:xfrm>
                <a:off x="3525" y="452"/>
                <a:ext cx="8" cy="16"/>
              </a:xfrm>
              <a:custGeom>
                <a:avLst/>
                <a:gdLst/>
                <a:ahLst/>
                <a:cxnLst>
                  <a:cxn ang="0">
                    <a:pos x="20" y="0"/>
                  </a:cxn>
                  <a:cxn ang="0">
                    <a:pos x="20" y="0"/>
                  </a:cxn>
                  <a:cxn ang="0">
                    <a:pos x="28" y="18"/>
                  </a:cxn>
                  <a:cxn ang="0">
                    <a:pos x="30" y="26"/>
                  </a:cxn>
                  <a:cxn ang="0">
                    <a:pos x="32" y="34"/>
                  </a:cxn>
                  <a:cxn ang="0">
                    <a:pos x="32" y="44"/>
                  </a:cxn>
                  <a:cxn ang="0">
                    <a:pos x="28" y="52"/>
                  </a:cxn>
                  <a:cxn ang="0">
                    <a:pos x="24" y="58"/>
                  </a:cxn>
                  <a:cxn ang="0">
                    <a:pos x="18" y="66"/>
                  </a:cxn>
                  <a:cxn ang="0">
                    <a:pos x="18" y="66"/>
                  </a:cxn>
                  <a:cxn ang="0">
                    <a:pos x="14" y="64"/>
                  </a:cxn>
                  <a:cxn ang="0">
                    <a:pos x="10" y="60"/>
                  </a:cxn>
                  <a:cxn ang="0">
                    <a:pos x="4" y="54"/>
                  </a:cxn>
                  <a:cxn ang="0">
                    <a:pos x="2" y="44"/>
                  </a:cxn>
                  <a:cxn ang="0">
                    <a:pos x="0" y="32"/>
                  </a:cxn>
                  <a:cxn ang="0">
                    <a:pos x="0" y="32"/>
                  </a:cxn>
                  <a:cxn ang="0">
                    <a:pos x="4" y="28"/>
                  </a:cxn>
                  <a:cxn ang="0">
                    <a:pos x="6" y="24"/>
                  </a:cxn>
                  <a:cxn ang="0">
                    <a:pos x="8" y="14"/>
                  </a:cxn>
                  <a:cxn ang="0">
                    <a:pos x="8" y="8"/>
                  </a:cxn>
                  <a:cxn ang="0">
                    <a:pos x="10" y="4"/>
                  </a:cxn>
                  <a:cxn ang="0">
                    <a:pos x="14" y="0"/>
                  </a:cxn>
                  <a:cxn ang="0">
                    <a:pos x="20" y="0"/>
                  </a:cxn>
                  <a:cxn ang="0">
                    <a:pos x="20" y="0"/>
                  </a:cxn>
                </a:cxnLst>
                <a:rect l="0" t="0" r="r" b="b"/>
                <a:pathLst>
                  <a:path w="32" h="66">
                    <a:moveTo>
                      <a:pt x="20" y="0"/>
                    </a:moveTo>
                    <a:lnTo>
                      <a:pt x="20" y="0"/>
                    </a:lnTo>
                    <a:lnTo>
                      <a:pt x="28" y="18"/>
                    </a:lnTo>
                    <a:lnTo>
                      <a:pt x="30" y="26"/>
                    </a:lnTo>
                    <a:lnTo>
                      <a:pt x="32" y="34"/>
                    </a:lnTo>
                    <a:lnTo>
                      <a:pt x="32" y="44"/>
                    </a:lnTo>
                    <a:lnTo>
                      <a:pt x="28" y="52"/>
                    </a:lnTo>
                    <a:lnTo>
                      <a:pt x="24" y="58"/>
                    </a:lnTo>
                    <a:lnTo>
                      <a:pt x="18" y="66"/>
                    </a:lnTo>
                    <a:lnTo>
                      <a:pt x="18" y="66"/>
                    </a:lnTo>
                    <a:lnTo>
                      <a:pt x="14" y="64"/>
                    </a:lnTo>
                    <a:lnTo>
                      <a:pt x="10" y="60"/>
                    </a:lnTo>
                    <a:lnTo>
                      <a:pt x="4" y="54"/>
                    </a:lnTo>
                    <a:lnTo>
                      <a:pt x="2" y="44"/>
                    </a:lnTo>
                    <a:lnTo>
                      <a:pt x="0" y="32"/>
                    </a:lnTo>
                    <a:lnTo>
                      <a:pt x="0" y="32"/>
                    </a:lnTo>
                    <a:lnTo>
                      <a:pt x="4" y="28"/>
                    </a:lnTo>
                    <a:lnTo>
                      <a:pt x="6" y="24"/>
                    </a:lnTo>
                    <a:lnTo>
                      <a:pt x="8" y="14"/>
                    </a:lnTo>
                    <a:lnTo>
                      <a:pt x="8" y="8"/>
                    </a:lnTo>
                    <a:lnTo>
                      <a:pt x="10" y="4"/>
                    </a:lnTo>
                    <a:lnTo>
                      <a:pt x="14" y="0"/>
                    </a:lnTo>
                    <a:lnTo>
                      <a:pt x="20" y="0"/>
                    </a:lnTo>
                    <a:lnTo>
                      <a:pt x="2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81" name="Freeform 87"/>
              <p:cNvSpPr>
                <a:spLocks/>
              </p:cNvSpPr>
              <p:nvPr userDrawn="1"/>
            </p:nvSpPr>
            <p:spPr bwMode="auto">
              <a:xfrm>
                <a:off x="4096" y="452"/>
                <a:ext cx="1" cy="15"/>
              </a:xfrm>
              <a:custGeom>
                <a:avLst/>
                <a:gdLst/>
                <a:ahLst/>
                <a:cxnLst>
                  <a:cxn ang="0">
                    <a:pos x="0" y="0"/>
                  </a:cxn>
                  <a:cxn ang="0">
                    <a:pos x="0" y="0"/>
                  </a:cxn>
                  <a:cxn ang="0">
                    <a:pos x="4" y="6"/>
                  </a:cxn>
                  <a:cxn ang="0">
                    <a:pos x="6" y="12"/>
                  </a:cxn>
                  <a:cxn ang="0">
                    <a:pos x="8" y="24"/>
                  </a:cxn>
                  <a:cxn ang="0">
                    <a:pos x="10" y="38"/>
                  </a:cxn>
                  <a:cxn ang="0">
                    <a:pos x="14" y="54"/>
                  </a:cxn>
                  <a:cxn ang="0">
                    <a:pos x="14" y="54"/>
                  </a:cxn>
                  <a:cxn ang="0">
                    <a:pos x="10" y="52"/>
                  </a:cxn>
                  <a:cxn ang="0">
                    <a:pos x="8" y="48"/>
                  </a:cxn>
                  <a:cxn ang="0">
                    <a:pos x="4" y="32"/>
                  </a:cxn>
                  <a:cxn ang="0">
                    <a:pos x="2" y="14"/>
                  </a:cxn>
                  <a:cxn ang="0">
                    <a:pos x="0" y="0"/>
                  </a:cxn>
                  <a:cxn ang="0">
                    <a:pos x="0" y="0"/>
                  </a:cxn>
                </a:cxnLst>
                <a:rect l="0" t="0" r="r" b="b"/>
                <a:pathLst>
                  <a:path w="14" h="54">
                    <a:moveTo>
                      <a:pt x="0" y="0"/>
                    </a:moveTo>
                    <a:lnTo>
                      <a:pt x="0" y="0"/>
                    </a:lnTo>
                    <a:lnTo>
                      <a:pt x="4" y="6"/>
                    </a:lnTo>
                    <a:lnTo>
                      <a:pt x="6" y="12"/>
                    </a:lnTo>
                    <a:lnTo>
                      <a:pt x="8" y="24"/>
                    </a:lnTo>
                    <a:lnTo>
                      <a:pt x="10" y="38"/>
                    </a:lnTo>
                    <a:lnTo>
                      <a:pt x="14" y="54"/>
                    </a:lnTo>
                    <a:lnTo>
                      <a:pt x="14" y="54"/>
                    </a:lnTo>
                    <a:lnTo>
                      <a:pt x="10" y="52"/>
                    </a:lnTo>
                    <a:lnTo>
                      <a:pt x="8" y="48"/>
                    </a:lnTo>
                    <a:lnTo>
                      <a:pt x="4" y="32"/>
                    </a:lnTo>
                    <a:lnTo>
                      <a:pt x="2" y="14"/>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82" name="Freeform 88"/>
              <p:cNvSpPr>
                <a:spLocks/>
              </p:cNvSpPr>
              <p:nvPr userDrawn="1"/>
            </p:nvSpPr>
            <p:spPr bwMode="auto">
              <a:xfrm>
                <a:off x="3944" y="452"/>
                <a:ext cx="3" cy="9"/>
              </a:xfrm>
              <a:custGeom>
                <a:avLst/>
                <a:gdLst/>
                <a:ahLst/>
                <a:cxnLst>
                  <a:cxn ang="0">
                    <a:pos x="0" y="0"/>
                  </a:cxn>
                  <a:cxn ang="0">
                    <a:pos x="0" y="0"/>
                  </a:cxn>
                  <a:cxn ang="0">
                    <a:pos x="2" y="2"/>
                  </a:cxn>
                  <a:cxn ang="0">
                    <a:pos x="2" y="2"/>
                  </a:cxn>
                  <a:cxn ang="0">
                    <a:pos x="6" y="0"/>
                  </a:cxn>
                  <a:cxn ang="0">
                    <a:pos x="6" y="0"/>
                  </a:cxn>
                  <a:cxn ang="0">
                    <a:pos x="6" y="8"/>
                  </a:cxn>
                  <a:cxn ang="0">
                    <a:pos x="6" y="8"/>
                  </a:cxn>
                  <a:cxn ang="0">
                    <a:pos x="4" y="8"/>
                  </a:cxn>
                  <a:cxn ang="0">
                    <a:pos x="4" y="8"/>
                  </a:cxn>
                  <a:cxn ang="0">
                    <a:pos x="4" y="14"/>
                  </a:cxn>
                  <a:cxn ang="0">
                    <a:pos x="4" y="30"/>
                  </a:cxn>
                  <a:cxn ang="0">
                    <a:pos x="4" y="30"/>
                  </a:cxn>
                  <a:cxn ang="0">
                    <a:pos x="0" y="26"/>
                  </a:cxn>
                  <a:cxn ang="0">
                    <a:pos x="0" y="24"/>
                  </a:cxn>
                  <a:cxn ang="0">
                    <a:pos x="0" y="16"/>
                  </a:cxn>
                  <a:cxn ang="0">
                    <a:pos x="0" y="8"/>
                  </a:cxn>
                  <a:cxn ang="0">
                    <a:pos x="0" y="4"/>
                  </a:cxn>
                  <a:cxn ang="0">
                    <a:pos x="0" y="0"/>
                  </a:cxn>
                  <a:cxn ang="0">
                    <a:pos x="0" y="0"/>
                  </a:cxn>
                </a:cxnLst>
                <a:rect l="0" t="0" r="r" b="b"/>
                <a:pathLst>
                  <a:path w="6" h="30">
                    <a:moveTo>
                      <a:pt x="0" y="0"/>
                    </a:moveTo>
                    <a:lnTo>
                      <a:pt x="0" y="0"/>
                    </a:lnTo>
                    <a:lnTo>
                      <a:pt x="2" y="2"/>
                    </a:lnTo>
                    <a:lnTo>
                      <a:pt x="2" y="2"/>
                    </a:lnTo>
                    <a:lnTo>
                      <a:pt x="6" y="0"/>
                    </a:lnTo>
                    <a:lnTo>
                      <a:pt x="6" y="0"/>
                    </a:lnTo>
                    <a:lnTo>
                      <a:pt x="6" y="8"/>
                    </a:lnTo>
                    <a:lnTo>
                      <a:pt x="6" y="8"/>
                    </a:lnTo>
                    <a:lnTo>
                      <a:pt x="4" y="8"/>
                    </a:lnTo>
                    <a:lnTo>
                      <a:pt x="4" y="8"/>
                    </a:lnTo>
                    <a:lnTo>
                      <a:pt x="4" y="14"/>
                    </a:lnTo>
                    <a:lnTo>
                      <a:pt x="4" y="30"/>
                    </a:lnTo>
                    <a:lnTo>
                      <a:pt x="4" y="30"/>
                    </a:lnTo>
                    <a:lnTo>
                      <a:pt x="0" y="26"/>
                    </a:lnTo>
                    <a:lnTo>
                      <a:pt x="0" y="24"/>
                    </a:lnTo>
                    <a:lnTo>
                      <a:pt x="0" y="16"/>
                    </a:lnTo>
                    <a:lnTo>
                      <a:pt x="0" y="8"/>
                    </a:lnTo>
                    <a:lnTo>
                      <a:pt x="0" y="4"/>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83" name="Freeform 89"/>
              <p:cNvSpPr>
                <a:spLocks/>
              </p:cNvSpPr>
              <p:nvPr userDrawn="1"/>
            </p:nvSpPr>
            <p:spPr bwMode="auto">
              <a:xfrm>
                <a:off x="4059" y="479"/>
                <a:ext cx="11" cy="12"/>
              </a:xfrm>
              <a:custGeom>
                <a:avLst/>
                <a:gdLst/>
                <a:ahLst/>
                <a:cxnLst>
                  <a:cxn ang="0">
                    <a:pos x="0" y="10"/>
                  </a:cxn>
                  <a:cxn ang="0">
                    <a:pos x="0" y="10"/>
                  </a:cxn>
                  <a:cxn ang="0">
                    <a:pos x="2" y="8"/>
                  </a:cxn>
                  <a:cxn ang="0">
                    <a:pos x="6" y="6"/>
                  </a:cxn>
                  <a:cxn ang="0">
                    <a:pos x="10" y="4"/>
                  </a:cxn>
                  <a:cxn ang="0">
                    <a:pos x="14" y="0"/>
                  </a:cxn>
                  <a:cxn ang="0">
                    <a:pos x="14" y="0"/>
                  </a:cxn>
                  <a:cxn ang="0">
                    <a:pos x="16" y="2"/>
                  </a:cxn>
                  <a:cxn ang="0">
                    <a:pos x="18" y="4"/>
                  </a:cxn>
                  <a:cxn ang="0">
                    <a:pos x="20" y="8"/>
                  </a:cxn>
                  <a:cxn ang="0">
                    <a:pos x="20" y="8"/>
                  </a:cxn>
                  <a:cxn ang="0">
                    <a:pos x="22" y="6"/>
                  </a:cxn>
                  <a:cxn ang="0">
                    <a:pos x="22" y="2"/>
                  </a:cxn>
                  <a:cxn ang="0">
                    <a:pos x="22" y="2"/>
                  </a:cxn>
                  <a:cxn ang="0">
                    <a:pos x="30" y="12"/>
                  </a:cxn>
                  <a:cxn ang="0">
                    <a:pos x="32" y="18"/>
                  </a:cxn>
                  <a:cxn ang="0">
                    <a:pos x="34" y="28"/>
                  </a:cxn>
                  <a:cxn ang="0">
                    <a:pos x="34" y="28"/>
                  </a:cxn>
                  <a:cxn ang="0">
                    <a:pos x="36" y="24"/>
                  </a:cxn>
                  <a:cxn ang="0">
                    <a:pos x="38" y="24"/>
                  </a:cxn>
                  <a:cxn ang="0">
                    <a:pos x="38" y="28"/>
                  </a:cxn>
                  <a:cxn ang="0">
                    <a:pos x="40" y="46"/>
                  </a:cxn>
                  <a:cxn ang="0">
                    <a:pos x="40" y="46"/>
                  </a:cxn>
                  <a:cxn ang="0">
                    <a:pos x="38" y="44"/>
                  </a:cxn>
                  <a:cxn ang="0">
                    <a:pos x="36" y="40"/>
                  </a:cxn>
                  <a:cxn ang="0">
                    <a:pos x="36" y="30"/>
                  </a:cxn>
                  <a:cxn ang="0">
                    <a:pos x="36" y="30"/>
                  </a:cxn>
                  <a:cxn ang="0">
                    <a:pos x="30" y="32"/>
                  </a:cxn>
                  <a:cxn ang="0">
                    <a:pos x="22" y="28"/>
                  </a:cxn>
                  <a:cxn ang="0">
                    <a:pos x="16" y="26"/>
                  </a:cxn>
                  <a:cxn ang="0">
                    <a:pos x="8" y="24"/>
                  </a:cxn>
                  <a:cxn ang="0">
                    <a:pos x="8" y="24"/>
                  </a:cxn>
                  <a:cxn ang="0">
                    <a:pos x="6" y="14"/>
                  </a:cxn>
                  <a:cxn ang="0">
                    <a:pos x="4" y="12"/>
                  </a:cxn>
                  <a:cxn ang="0">
                    <a:pos x="0" y="10"/>
                  </a:cxn>
                  <a:cxn ang="0">
                    <a:pos x="0" y="10"/>
                  </a:cxn>
                </a:cxnLst>
                <a:rect l="0" t="0" r="r" b="b"/>
                <a:pathLst>
                  <a:path w="40" h="46">
                    <a:moveTo>
                      <a:pt x="0" y="10"/>
                    </a:moveTo>
                    <a:lnTo>
                      <a:pt x="0" y="10"/>
                    </a:lnTo>
                    <a:lnTo>
                      <a:pt x="2" y="8"/>
                    </a:lnTo>
                    <a:lnTo>
                      <a:pt x="6" y="6"/>
                    </a:lnTo>
                    <a:lnTo>
                      <a:pt x="10" y="4"/>
                    </a:lnTo>
                    <a:lnTo>
                      <a:pt x="14" y="0"/>
                    </a:lnTo>
                    <a:lnTo>
                      <a:pt x="14" y="0"/>
                    </a:lnTo>
                    <a:lnTo>
                      <a:pt x="16" y="2"/>
                    </a:lnTo>
                    <a:lnTo>
                      <a:pt x="18" y="4"/>
                    </a:lnTo>
                    <a:lnTo>
                      <a:pt x="20" y="8"/>
                    </a:lnTo>
                    <a:lnTo>
                      <a:pt x="20" y="8"/>
                    </a:lnTo>
                    <a:lnTo>
                      <a:pt x="22" y="6"/>
                    </a:lnTo>
                    <a:lnTo>
                      <a:pt x="22" y="2"/>
                    </a:lnTo>
                    <a:lnTo>
                      <a:pt x="22" y="2"/>
                    </a:lnTo>
                    <a:lnTo>
                      <a:pt x="30" y="12"/>
                    </a:lnTo>
                    <a:lnTo>
                      <a:pt x="32" y="18"/>
                    </a:lnTo>
                    <a:lnTo>
                      <a:pt x="34" y="28"/>
                    </a:lnTo>
                    <a:lnTo>
                      <a:pt x="34" y="28"/>
                    </a:lnTo>
                    <a:lnTo>
                      <a:pt x="36" y="24"/>
                    </a:lnTo>
                    <a:lnTo>
                      <a:pt x="38" y="24"/>
                    </a:lnTo>
                    <a:lnTo>
                      <a:pt x="38" y="28"/>
                    </a:lnTo>
                    <a:lnTo>
                      <a:pt x="40" y="46"/>
                    </a:lnTo>
                    <a:lnTo>
                      <a:pt x="40" y="46"/>
                    </a:lnTo>
                    <a:lnTo>
                      <a:pt x="38" y="44"/>
                    </a:lnTo>
                    <a:lnTo>
                      <a:pt x="36" y="40"/>
                    </a:lnTo>
                    <a:lnTo>
                      <a:pt x="36" y="30"/>
                    </a:lnTo>
                    <a:lnTo>
                      <a:pt x="36" y="30"/>
                    </a:lnTo>
                    <a:lnTo>
                      <a:pt x="30" y="32"/>
                    </a:lnTo>
                    <a:lnTo>
                      <a:pt x="22" y="28"/>
                    </a:lnTo>
                    <a:lnTo>
                      <a:pt x="16" y="26"/>
                    </a:lnTo>
                    <a:lnTo>
                      <a:pt x="8" y="24"/>
                    </a:lnTo>
                    <a:lnTo>
                      <a:pt x="8" y="24"/>
                    </a:lnTo>
                    <a:lnTo>
                      <a:pt x="6" y="14"/>
                    </a:lnTo>
                    <a:lnTo>
                      <a:pt x="4" y="12"/>
                    </a:lnTo>
                    <a:lnTo>
                      <a:pt x="0" y="10"/>
                    </a:lnTo>
                    <a:lnTo>
                      <a:pt x="0" y="1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84" name="Freeform 90"/>
              <p:cNvSpPr>
                <a:spLocks/>
              </p:cNvSpPr>
              <p:nvPr userDrawn="1"/>
            </p:nvSpPr>
            <p:spPr bwMode="auto">
              <a:xfrm>
                <a:off x="3957" y="479"/>
                <a:ext cx="2" cy="5"/>
              </a:xfrm>
              <a:custGeom>
                <a:avLst/>
                <a:gdLst/>
                <a:ahLst/>
                <a:cxnLst>
                  <a:cxn ang="0">
                    <a:pos x="2" y="0"/>
                  </a:cxn>
                  <a:cxn ang="0">
                    <a:pos x="2" y="0"/>
                  </a:cxn>
                  <a:cxn ang="0">
                    <a:pos x="4" y="0"/>
                  </a:cxn>
                  <a:cxn ang="0">
                    <a:pos x="4" y="2"/>
                  </a:cxn>
                  <a:cxn ang="0">
                    <a:pos x="6" y="6"/>
                  </a:cxn>
                  <a:cxn ang="0">
                    <a:pos x="4" y="16"/>
                  </a:cxn>
                  <a:cxn ang="0">
                    <a:pos x="4" y="16"/>
                  </a:cxn>
                  <a:cxn ang="0">
                    <a:pos x="0" y="14"/>
                  </a:cxn>
                  <a:cxn ang="0">
                    <a:pos x="0" y="8"/>
                  </a:cxn>
                  <a:cxn ang="0">
                    <a:pos x="0" y="4"/>
                  </a:cxn>
                  <a:cxn ang="0">
                    <a:pos x="2" y="0"/>
                  </a:cxn>
                  <a:cxn ang="0">
                    <a:pos x="2" y="0"/>
                  </a:cxn>
                </a:cxnLst>
                <a:rect l="0" t="0" r="r" b="b"/>
                <a:pathLst>
                  <a:path w="6" h="16">
                    <a:moveTo>
                      <a:pt x="2" y="0"/>
                    </a:moveTo>
                    <a:lnTo>
                      <a:pt x="2" y="0"/>
                    </a:lnTo>
                    <a:lnTo>
                      <a:pt x="4" y="0"/>
                    </a:lnTo>
                    <a:lnTo>
                      <a:pt x="4" y="2"/>
                    </a:lnTo>
                    <a:lnTo>
                      <a:pt x="6" y="6"/>
                    </a:lnTo>
                    <a:lnTo>
                      <a:pt x="4" y="16"/>
                    </a:lnTo>
                    <a:lnTo>
                      <a:pt x="4" y="16"/>
                    </a:lnTo>
                    <a:lnTo>
                      <a:pt x="0" y="14"/>
                    </a:lnTo>
                    <a:lnTo>
                      <a:pt x="0" y="8"/>
                    </a:lnTo>
                    <a:lnTo>
                      <a:pt x="0" y="4"/>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85" name="Freeform 91"/>
              <p:cNvSpPr>
                <a:spLocks/>
              </p:cNvSpPr>
              <p:nvPr userDrawn="1"/>
            </p:nvSpPr>
            <p:spPr bwMode="auto">
              <a:xfrm>
                <a:off x="4094" y="480"/>
                <a:ext cx="1" cy="5"/>
              </a:xfrm>
              <a:custGeom>
                <a:avLst/>
                <a:gdLst/>
                <a:ahLst/>
                <a:cxnLst>
                  <a:cxn ang="0">
                    <a:pos x="0" y="0"/>
                  </a:cxn>
                  <a:cxn ang="0">
                    <a:pos x="0" y="0"/>
                  </a:cxn>
                  <a:cxn ang="0">
                    <a:pos x="6" y="0"/>
                  </a:cxn>
                  <a:cxn ang="0">
                    <a:pos x="10" y="2"/>
                  </a:cxn>
                  <a:cxn ang="0">
                    <a:pos x="16" y="6"/>
                  </a:cxn>
                  <a:cxn ang="0">
                    <a:pos x="18" y="14"/>
                  </a:cxn>
                  <a:cxn ang="0">
                    <a:pos x="18" y="14"/>
                  </a:cxn>
                  <a:cxn ang="0">
                    <a:pos x="14" y="14"/>
                  </a:cxn>
                  <a:cxn ang="0">
                    <a:pos x="12" y="12"/>
                  </a:cxn>
                  <a:cxn ang="0">
                    <a:pos x="10" y="12"/>
                  </a:cxn>
                  <a:cxn ang="0">
                    <a:pos x="6" y="12"/>
                  </a:cxn>
                  <a:cxn ang="0">
                    <a:pos x="6" y="12"/>
                  </a:cxn>
                  <a:cxn ang="0">
                    <a:pos x="2" y="6"/>
                  </a:cxn>
                  <a:cxn ang="0">
                    <a:pos x="0" y="0"/>
                  </a:cxn>
                  <a:cxn ang="0">
                    <a:pos x="0" y="0"/>
                  </a:cxn>
                </a:cxnLst>
                <a:rect l="0" t="0" r="r" b="b"/>
                <a:pathLst>
                  <a:path w="18" h="14">
                    <a:moveTo>
                      <a:pt x="0" y="0"/>
                    </a:moveTo>
                    <a:lnTo>
                      <a:pt x="0" y="0"/>
                    </a:lnTo>
                    <a:lnTo>
                      <a:pt x="6" y="0"/>
                    </a:lnTo>
                    <a:lnTo>
                      <a:pt x="10" y="2"/>
                    </a:lnTo>
                    <a:lnTo>
                      <a:pt x="16" y="6"/>
                    </a:lnTo>
                    <a:lnTo>
                      <a:pt x="18" y="14"/>
                    </a:lnTo>
                    <a:lnTo>
                      <a:pt x="18" y="14"/>
                    </a:lnTo>
                    <a:lnTo>
                      <a:pt x="14" y="14"/>
                    </a:lnTo>
                    <a:lnTo>
                      <a:pt x="12" y="12"/>
                    </a:lnTo>
                    <a:lnTo>
                      <a:pt x="10" y="12"/>
                    </a:lnTo>
                    <a:lnTo>
                      <a:pt x="6" y="12"/>
                    </a:lnTo>
                    <a:lnTo>
                      <a:pt x="6" y="12"/>
                    </a:lnTo>
                    <a:lnTo>
                      <a:pt x="2" y="6"/>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86" name="Freeform 92"/>
              <p:cNvSpPr>
                <a:spLocks/>
              </p:cNvSpPr>
              <p:nvPr userDrawn="1"/>
            </p:nvSpPr>
            <p:spPr bwMode="auto">
              <a:xfrm>
                <a:off x="3479" y="483"/>
                <a:ext cx="12" cy="16"/>
              </a:xfrm>
              <a:custGeom>
                <a:avLst/>
                <a:gdLst/>
                <a:ahLst/>
                <a:cxnLst>
                  <a:cxn ang="0">
                    <a:pos x="40" y="0"/>
                  </a:cxn>
                  <a:cxn ang="0">
                    <a:pos x="40" y="0"/>
                  </a:cxn>
                  <a:cxn ang="0">
                    <a:pos x="30" y="6"/>
                  </a:cxn>
                  <a:cxn ang="0">
                    <a:pos x="24" y="12"/>
                  </a:cxn>
                  <a:cxn ang="0">
                    <a:pos x="16" y="18"/>
                  </a:cxn>
                  <a:cxn ang="0">
                    <a:pos x="8" y="24"/>
                  </a:cxn>
                  <a:cxn ang="0">
                    <a:pos x="8" y="24"/>
                  </a:cxn>
                  <a:cxn ang="0">
                    <a:pos x="12" y="28"/>
                  </a:cxn>
                  <a:cxn ang="0">
                    <a:pos x="14" y="26"/>
                  </a:cxn>
                  <a:cxn ang="0">
                    <a:pos x="18" y="26"/>
                  </a:cxn>
                  <a:cxn ang="0">
                    <a:pos x="22" y="26"/>
                  </a:cxn>
                  <a:cxn ang="0">
                    <a:pos x="22" y="26"/>
                  </a:cxn>
                  <a:cxn ang="0">
                    <a:pos x="18" y="32"/>
                  </a:cxn>
                  <a:cxn ang="0">
                    <a:pos x="18" y="38"/>
                  </a:cxn>
                  <a:cxn ang="0">
                    <a:pos x="18" y="38"/>
                  </a:cxn>
                  <a:cxn ang="0">
                    <a:pos x="24" y="42"/>
                  </a:cxn>
                  <a:cxn ang="0">
                    <a:pos x="32" y="44"/>
                  </a:cxn>
                  <a:cxn ang="0">
                    <a:pos x="40" y="46"/>
                  </a:cxn>
                  <a:cxn ang="0">
                    <a:pos x="46" y="50"/>
                  </a:cxn>
                  <a:cxn ang="0">
                    <a:pos x="46" y="50"/>
                  </a:cxn>
                  <a:cxn ang="0">
                    <a:pos x="34" y="52"/>
                  </a:cxn>
                  <a:cxn ang="0">
                    <a:pos x="24" y="56"/>
                  </a:cxn>
                  <a:cxn ang="0">
                    <a:pos x="14" y="62"/>
                  </a:cxn>
                  <a:cxn ang="0">
                    <a:pos x="10" y="62"/>
                  </a:cxn>
                  <a:cxn ang="0">
                    <a:pos x="2" y="62"/>
                  </a:cxn>
                  <a:cxn ang="0">
                    <a:pos x="2" y="62"/>
                  </a:cxn>
                  <a:cxn ang="0">
                    <a:pos x="6" y="54"/>
                  </a:cxn>
                  <a:cxn ang="0">
                    <a:pos x="12" y="50"/>
                  </a:cxn>
                  <a:cxn ang="0">
                    <a:pos x="12" y="50"/>
                  </a:cxn>
                  <a:cxn ang="0">
                    <a:pos x="12" y="48"/>
                  </a:cxn>
                  <a:cxn ang="0">
                    <a:pos x="8" y="48"/>
                  </a:cxn>
                  <a:cxn ang="0">
                    <a:pos x="6" y="48"/>
                  </a:cxn>
                  <a:cxn ang="0">
                    <a:pos x="4" y="50"/>
                  </a:cxn>
                  <a:cxn ang="0">
                    <a:pos x="4" y="50"/>
                  </a:cxn>
                  <a:cxn ang="0">
                    <a:pos x="2" y="44"/>
                  </a:cxn>
                  <a:cxn ang="0">
                    <a:pos x="2" y="38"/>
                  </a:cxn>
                  <a:cxn ang="0">
                    <a:pos x="2" y="32"/>
                  </a:cxn>
                  <a:cxn ang="0">
                    <a:pos x="0" y="24"/>
                  </a:cxn>
                  <a:cxn ang="0">
                    <a:pos x="0" y="24"/>
                  </a:cxn>
                  <a:cxn ang="0">
                    <a:pos x="6" y="22"/>
                  </a:cxn>
                  <a:cxn ang="0">
                    <a:pos x="8" y="20"/>
                  </a:cxn>
                  <a:cxn ang="0">
                    <a:pos x="10" y="14"/>
                  </a:cxn>
                  <a:cxn ang="0">
                    <a:pos x="8" y="10"/>
                  </a:cxn>
                  <a:cxn ang="0">
                    <a:pos x="8" y="10"/>
                  </a:cxn>
                  <a:cxn ang="0">
                    <a:pos x="16" y="8"/>
                  </a:cxn>
                  <a:cxn ang="0">
                    <a:pos x="24" y="4"/>
                  </a:cxn>
                  <a:cxn ang="0">
                    <a:pos x="30" y="2"/>
                  </a:cxn>
                  <a:cxn ang="0">
                    <a:pos x="40" y="0"/>
                  </a:cxn>
                  <a:cxn ang="0">
                    <a:pos x="40" y="0"/>
                  </a:cxn>
                </a:cxnLst>
                <a:rect l="0" t="0" r="r" b="b"/>
                <a:pathLst>
                  <a:path w="46" h="62">
                    <a:moveTo>
                      <a:pt x="40" y="0"/>
                    </a:moveTo>
                    <a:lnTo>
                      <a:pt x="40" y="0"/>
                    </a:lnTo>
                    <a:lnTo>
                      <a:pt x="30" y="6"/>
                    </a:lnTo>
                    <a:lnTo>
                      <a:pt x="24" y="12"/>
                    </a:lnTo>
                    <a:lnTo>
                      <a:pt x="16" y="18"/>
                    </a:lnTo>
                    <a:lnTo>
                      <a:pt x="8" y="24"/>
                    </a:lnTo>
                    <a:lnTo>
                      <a:pt x="8" y="24"/>
                    </a:lnTo>
                    <a:lnTo>
                      <a:pt x="12" y="28"/>
                    </a:lnTo>
                    <a:lnTo>
                      <a:pt x="14" y="26"/>
                    </a:lnTo>
                    <a:lnTo>
                      <a:pt x="18" y="26"/>
                    </a:lnTo>
                    <a:lnTo>
                      <a:pt x="22" y="26"/>
                    </a:lnTo>
                    <a:lnTo>
                      <a:pt x="22" y="26"/>
                    </a:lnTo>
                    <a:lnTo>
                      <a:pt x="18" y="32"/>
                    </a:lnTo>
                    <a:lnTo>
                      <a:pt x="18" y="38"/>
                    </a:lnTo>
                    <a:lnTo>
                      <a:pt x="18" y="38"/>
                    </a:lnTo>
                    <a:lnTo>
                      <a:pt x="24" y="42"/>
                    </a:lnTo>
                    <a:lnTo>
                      <a:pt x="32" y="44"/>
                    </a:lnTo>
                    <a:lnTo>
                      <a:pt x="40" y="46"/>
                    </a:lnTo>
                    <a:lnTo>
                      <a:pt x="46" y="50"/>
                    </a:lnTo>
                    <a:lnTo>
                      <a:pt x="46" y="50"/>
                    </a:lnTo>
                    <a:lnTo>
                      <a:pt x="34" y="52"/>
                    </a:lnTo>
                    <a:lnTo>
                      <a:pt x="24" y="56"/>
                    </a:lnTo>
                    <a:lnTo>
                      <a:pt x="14" y="62"/>
                    </a:lnTo>
                    <a:lnTo>
                      <a:pt x="10" y="62"/>
                    </a:lnTo>
                    <a:lnTo>
                      <a:pt x="2" y="62"/>
                    </a:lnTo>
                    <a:lnTo>
                      <a:pt x="2" y="62"/>
                    </a:lnTo>
                    <a:lnTo>
                      <a:pt x="6" y="54"/>
                    </a:lnTo>
                    <a:lnTo>
                      <a:pt x="12" y="50"/>
                    </a:lnTo>
                    <a:lnTo>
                      <a:pt x="12" y="50"/>
                    </a:lnTo>
                    <a:lnTo>
                      <a:pt x="12" y="48"/>
                    </a:lnTo>
                    <a:lnTo>
                      <a:pt x="8" y="48"/>
                    </a:lnTo>
                    <a:lnTo>
                      <a:pt x="6" y="48"/>
                    </a:lnTo>
                    <a:lnTo>
                      <a:pt x="4" y="50"/>
                    </a:lnTo>
                    <a:lnTo>
                      <a:pt x="4" y="50"/>
                    </a:lnTo>
                    <a:lnTo>
                      <a:pt x="2" y="44"/>
                    </a:lnTo>
                    <a:lnTo>
                      <a:pt x="2" y="38"/>
                    </a:lnTo>
                    <a:lnTo>
                      <a:pt x="2" y="32"/>
                    </a:lnTo>
                    <a:lnTo>
                      <a:pt x="0" y="24"/>
                    </a:lnTo>
                    <a:lnTo>
                      <a:pt x="0" y="24"/>
                    </a:lnTo>
                    <a:lnTo>
                      <a:pt x="6" y="22"/>
                    </a:lnTo>
                    <a:lnTo>
                      <a:pt x="8" y="20"/>
                    </a:lnTo>
                    <a:lnTo>
                      <a:pt x="10" y="14"/>
                    </a:lnTo>
                    <a:lnTo>
                      <a:pt x="8" y="10"/>
                    </a:lnTo>
                    <a:lnTo>
                      <a:pt x="8" y="10"/>
                    </a:lnTo>
                    <a:lnTo>
                      <a:pt x="16" y="8"/>
                    </a:lnTo>
                    <a:lnTo>
                      <a:pt x="24" y="4"/>
                    </a:lnTo>
                    <a:lnTo>
                      <a:pt x="30" y="2"/>
                    </a:lnTo>
                    <a:lnTo>
                      <a:pt x="40" y="0"/>
                    </a:lnTo>
                    <a:lnTo>
                      <a:pt x="4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87" name="Freeform 93"/>
              <p:cNvSpPr>
                <a:spLocks/>
              </p:cNvSpPr>
              <p:nvPr userDrawn="1"/>
            </p:nvSpPr>
            <p:spPr bwMode="auto">
              <a:xfrm>
                <a:off x="3579" y="484"/>
                <a:ext cx="2" cy="1"/>
              </a:xfrm>
              <a:custGeom>
                <a:avLst/>
                <a:gdLst/>
                <a:ahLst/>
                <a:cxnLst>
                  <a:cxn ang="0">
                    <a:pos x="10" y="0"/>
                  </a:cxn>
                  <a:cxn ang="0">
                    <a:pos x="10" y="0"/>
                  </a:cxn>
                  <a:cxn ang="0">
                    <a:pos x="12" y="2"/>
                  </a:cxn>
                  <a:cxn ang="0">
                    <a:pos x="10" y="4"/>
                  </a:cxn>
                  <a:cxn ang="0">
                    <a:pos x="6" y="6"/>
                  </a:cxn>
                  <a:cxn ang="0">
                    <a:pos x="0" y="6"/>
                  </a:cxn>
                  <a:cxn ang="0">
                    <a:pos x="0" y="6"/>
                  </a:cxn>
                  <a:cxn ang="0">
                    <a:pos x="2" y="2"/>
                  </a:cxn>
                  <a:cxn ang="0">
                    <a:pos x="6" y="0"/>
                  </a:cxn>
                  <a:cxn ang="0">
                    <a:pos x="10" y="0"/>
                  </a:cxn>
                  <a:cxn ang="0">
                    <a:pos x="10" y="0"/>
                  </a:cxn>
                </a:cxnLst>
                <a:rect l="0" t="0" r="r" b="b"/>
                <a:pathLst>
                  <a:path w="12" h="6">
                    <a:moveTo>
                      <a:pt x="10" y="0"/>
                    </a:moveTo>
                    <a:lnTo>
                      <a:pt x="10" y="0"/>
                    </a:lnTo>
                    <a:lnTo>
                      <a:pt x="12" y="2"/>
                    </a:lnTo>
                    <a:lnTo>
                      <a:pt x="10" y="4"/>
                    </a:lnTo>
                    <a:lnTo>
                      <a:pt x="6" y="6"/>
                    </a:lnTo>
                    <a:lnTo>
                      <a:pt x="0" y="6"/>
                    </a:lnTo>
                    <a:lnTo>
                      <a:pt x="0" y="6"/>
                    </a:lnTo>
                    <a:lnTo>
                      <a:pt x="2" y="2"/>
                    </a:lnTo>
                    <a:lnTo>
                      <a:pt x="6" y="0"/>
                    </a:lnTo>
                    <a:lnTo>
                      <a:pt x="10" y="0"/>
                    </a:lnTo>
                    <a:lnTo>
                      <a:pt x="1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88" name="Freeform 94"/>
              <p:cNvSpPr>
                <a:spLocks/>
              </p:cNvSpPr>
              <p:nvPr userDrawn="1"/>
            </p:nvSpPr>
            <p:spPr bwMode="auto">
              <a:xfrm>
                <a:off x="3944" y="485"/>
                <a:ext cx="3" cy="0"/>
              </a:xfrm>
              <a:custGeom>
                <a:avLst/>
                <a:gdLst/>
                <a:ahLst/>
                <a:cxnLst>
                  <a:cxn ang="0">
                    <a:pos x="8" y="0"/>
                  </a:cxn>
                  <a:cxn ang="0">
                    <a:pos x="8" y="0"/>
                  </a:cxn>
                  <a:cxn ang="0">
                    <a:pos x="6" y="6"/>
                  </a:cxn>
                  <a:cxn ang="0">
                    <a:pos x="4" y="8"/>
                  </a:cxn>
                  <a:cxn ang="0">
                    <a:pos x="2" y="8"/>
                  </a:cxn>
                  <a:cxn ang="0">
                    <a:pos x="2" y="8"/>
                  </a:cxn>
                  <a:cxn ang="0">
                    <a:pos x="0" y="6"/>
                  </a:cxn>
                  <a:cxn ang="0">
                    <a:pos x="0" y="2"/>
                  </a:cxn>
                  <a:cxn ang="0">
                    <a:pos x="4" y="0"/>
                  </a:cxn>
                  <a:cxn ang="0">
                    <a:pos x="8" y="0"/>
                  </a:cxn>
                  <a:cxn ang="0">
                    <a:pos x="8" y="0"/>
                  </a:cxn>
                </a:cxnLst>
                <a:rect l="0" t="0" r="r" b="b"/>
                <a:pathLst>
                  <a:path w="8" h="8">
                    <a:moveTo>
                      <a:pt x="8" y="0"/>
                    </a:moveTo>
                    <a:lnTo>
                      <a:pt x="8" y="0"/>
                    </a:lnTo>
                    <a:lnTo>
                      <a:pt x="6" y="6"/>
                    </a:lnTo>
                    <a:lnTo>
                      <a:pt x="4" y="8"/>
                    </a:lnTo>
                    <a:lnTo>
                      <a:pt x="2" y="8"/>
                    </a:lnTo>
                    <a:lnTo>
                      <a:pt x="2" y="8"/>
                    </a:lnTo>
                    <a:lnTo>
                      <a:pt x="0" y="6"/>
                    </a:lnTo>
                    <a:lnTo>
                      <a:pt x="0" y="2"/>
                    </a:lnTo>
                    <a:lnTo>
                      <a:pt x="4" y="0"/>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89" name="Freeform 95"/>
              <p:cNvSpPr>
                <a:spLocks/>
              </p:cNvSpPr>
              <p:nvPr userDrawn="1"/>
            </p:nvSpPr>
            <p:spPr bwMode="auto">
              <a:xfrm>
                <a:off x="4078" y="485"/>
                <a:ext cx="2" cy="0"/>
              </a:xfrm>
              <a:custGeom>
                <a:avLst/>
                <a:gdLst/>
                <a:ahLst/>
                <a:cxnLst>
                  <a:cxn ang="0">
                    <a:pos x="0" y="0"/>
                  </a:cxn>
                  <a:cxn ang="0">
                    <a:pos x="0" y="0"/>
                  </a:cxn>
                  <a:cxn ang="0">
                    <a:pos x="10" y="0"/>
                  </a:cxn>
                  <a:cxn ang="0">
                    <a:pos x="10" y="0"/>
                  </a:cxn>
                  <a:cxn ang="0">
                    <a:pos x="10" y="2"/>
                  </a:cxn>
                  <a:cxn ang="0">
                    <a:pos x="6" y="4"/>
                  </a:cxn>
                  <a:cxn ang="0">
                    <a:pos x="4" y="4"/>
                  </a:cxn>
                  <a:cxn ang="0">
                    <a:pos x="4" y="8"/>
                  </a:cxn>
                  <a:cxn ang="0">
                    <a:pos x="4" y="8"/>
                  </a:cxn>
                  <a:cxn ang="0">
                    <a:pos x="2" y="8"/>
                  </a:cxn>
                  <a:cxn ang="0">
                    <a:pos x="0" y="6"/>
                  </a:cxn>
                  <a:cxn ang="0">
                    <a:pos x="0" y="0"/>
                  </a:cxn>
                  <a:cxn ang="0">
                    <a:pos x="0" y="0"/>
                  </a:cxn>
                </a:cxnLst>
                <a:rect l="0" t="0" r="r" b="b"/>
                <a:pathLst>
                  <a:path w="10" h="8">
                    <a:moveTo>
                      <a:pt x="0" y="0"/>
                    </a:moveTo>
                    <a:lnTo>
                      <a:pt x="0" y="0"/>
                    </a:lnTo>
                    <a:lnTo>
                      <a:pt x="10" y="0"/>
                    </a:lnTo>
                    <a:lnTo>
                      <a:pt x="10" y="0"/>
                    </a:lnTo>
                    <a:lnTo>
                      <a:pt x="10" y="2"/>
                    </a:lnTo>
                    <a:lnTo>
                      <a:pt x="6" y="4"/>
                    </a:lnTo>
                    <a:lnTo>
                      <a:pt x="4" y="4"/>
                    </a:lnTo>
                    <a:lnTo>
                      <a:pt x="4" y="8"/>
                    </a:lnTo>
                    <a:lnTo>
                      <a:pt x="4" y="8"/>
                    </a:lnTo>
                    <a:lnTo>
                      <a:pt x="2" y="8"/>
                    </a:lnTo>
                    <a:lnTo>
                      <a:pt x="0" y="6"/>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90" name="Freeform 96"/>
              <p:cNvSpPr>
                <a:spLocks/>
              </p:cNvSpPr>
              <p:nvPr userDrawn="1"/>
            </p:nvSpPr>
            <p:spPr bwMode="auto">
              <a:xfrm>
                <a:off x="3373" y="518"/>
                <a:ext cx="2" cy="1"/>
              </a:xfrm>
              <a:custGeom>
                <a:avLst/>
                <a:gdLst/>
                <a:ahLst/>
                <a:cxnLst>
                  <a:cxn ang="0">
                    <a:pos x="10" y="2"/>
                  </a:cxn>
                  <a:cxn ang="0">
                    <a:pos x="10" y="2"/>
                  </a:cxn>
                  <a:cxn ang="0">
                    <a:pos x="10" y="6"/>
                  </a:cxn>
                  <a:cxn ang="0">
                    <a:pos x="6" y="6"/>
                  </a:cxn>
                  <a:cxn ang="0">
                    <a:pos x="4" y="4"/>
                  </a:cxn>
                  <a:cxn ang="0">
                    <a:pos x="2" y="6"/>
                  </a:cxn>
                  <a:cxn ang="0">
                    <a:pos x="2" y="6"/>
                  </a:cxn>
                  <a:cxn ang="0">
                    <a:pos x="0" y="4"/>
                  </a:cxn>
                  <a:cxn ang="0">
                    <a:pos x="0" y="4"/>
                  </a:cxn>
                  <a:cxn ang="0">
                    <a:pos x="4" y="2"/>
                  </a:cxn>
                  <a:cxn ang="0">
                    <a:pos x="8" y="0"/>
                  </a:cxn>
                  <a:cxn ang="0">
                    <a:pos x="10" y="2"/>
                  </a:cxn>
                  <a:cxn ang="0">
                    <a:pos x="10" y="2"/>
                  </a:cxn>
                </a:cxnLst>
                <a:rect l="0" t="0" r="r" b="b"/>
                <a:pathLst>
                  <a:path w="10" h="6">
                    <a:moveTo>
                      <a:pt x="10" y="2"/>
                    </a:moveTo>
                    <a:lnTo>
                      <a:pt x="10" y="2"/>
                    </a:lnTo>
                    <a:lnTo>
                      <a:pt x="10" y="6"/>
                    </a:lnTo>
                    <a:lnTo>
                      <a:pt x="6" y="6"/>
                    </a:lnTo>
                    <a:lnTo>
                      <a:pt x="4" y="4"/>
                    </a:lnTo>
                    <a:lnTo>
                      <a:pt x="2" y="6"/>
                    </a:lnTo>
                    <a:lnTo>
                      <a:pt x="2" y="6"/>
                    </a:lnTo>
                    <a:lnTo>
                      <a:pt x="0" y="4"/>
                    </a:lnTo>
                    <a:lnTo>
                      <a:pt x="0" y="4"/>
                    </a:lnTo>
                    <a:lnTo>
                      <a:pt x="4" y="2"/>
                    </a:lnTo>
                    <a:lnTo>
                      <a:pt x="8" y="0"/>
                    </a:lnTo>
                    <a:lnTo>
                      <a:pt x="10" y="2"/>
                    </a:lnTo>
                    <a:lnTo>
                      <a:pt x="10"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91" name="Freeform 97"/>
              <p:cNvSpPr>
                <a:spLocks/>
              </p:cNvSpPr>
              <p:nvPr userDrawn="1"/>
            </p:nvSpPr>
            <p:spPr bwMode="auto">
              <a:xfrm>
                <a:off x="4027" y="535"/>
                <a:ext cx="2" cy="1"/>
              </a:xfrm>
              <a:custGeom>
                <a:avLst/>
                <a:gdLst/>
                <a:ahLst/>
                <a:cxnLst>
                  <a:cxn ang="0">
                    <a:pos x="10" y="6"/>
                  </a:cxn>
                  <a:cxn ang="0">
                    <a:pos x="10" y="6"/>
                  </a:cxn>
                  <a:cxn ang="0">
                    <a:pos x="4" y="4"/>
                  </a:cxn>
                  <a:cxn ang="0">
                    <a:pos x="2" y="2"/>
                  </a:cxn>
                  <a:cxn ang="0">
                    <a:pos x="0" y="0"/>
                  </a:cxn>
                  <a:cxn ang="0">
                    <a:pos x="0" y="0"/>
                  </a:cxn>
                  <a:cxn ang="0">
                    <a:pos x="8" y="0"/>
                  </a:cxn>
                  <a:cxn ang="0">
                    <a:pos x="10" y="2"/>
                  </a:cxn>
                  <a:cxn ang="0">
                    <a:pos x="10" y="6"/>
                  </a:cxn>
                  <a:cxn ang="0">
                    <a:pos x="10" y="6"/>
                  </a:cxn>
                </a:cxnLst>
                <a:rect l="0" t="0" r="r" b="b"/>
                <a:pathLst>
                  <a:path w="10" h="6">
                    <a:moveTo>
                      <a:pt x="10" y="6"/>
                    </a:moveTo>
                    <a:lnTo>
                      <a:pt x="10" y="6"/>
                    </a:lnTo>
                    <a:lnTo>
                      <a:pt x="4" y="4"/>
                    </a:lnTo>
                    <a:lnTo>
                      <a:pt x="2" y="2"/>
                    </a:lnTo>
                    <a:lnTo>
                      <a:pt x="0" y="0"/>
                    </a:lnTo>
                    <a:lnTo>
                      <a:pt x="0" y="0"/>
                    </a:lnTo>
                    <a:lnTo>
                      <a:pt x="8" y="0"/>
                    </a:lnTo>
                    <a:lnTo>
                      <a:pt x="10" y="2"/>
                    </a:lnTo>
                    <a:lnTo>
                      <a:pt x="10" y="6"/>
                    </a:lnTo>
                    <a:lnTo>
                      <a:pt x="10" y="6"/>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92" name="Freeform 98"/>
              <p:cNvSpPr>
                <a:spLocks/>
              </p:cNvSpPr>
              <p:nvPr userDrawn="1"/>
            </p:nvSpPr>
            <p:spPr bwMode="auto">
              <a:xfrm>
                <a:off x="4143" y="631"/>
                <a:ext cx="2" cy="6"/>
              </a:xfrm>
              <a:custGeom>
                <a:avLst/>
                <a:gdLst/>
                <a:ahLst/>
                <a:cxnLst>
                  <a:cxn ang="0">
                    <a:pos x="8" y="0"/>
                  </a:cxn>
                  <a:cxn ang="0">
                    <a:pos x="8" y="0"/>
                  </a:cxn>
                  <a:cxn ang="0">
                    <a:pos x="12" y="12"/>
                  </a:cxn>
                  <a:cxn ang="0">
                    <a:pos x="14" y="18"/>
                  </a:cxn>
                  <a:cxn ang="0">
                    <a:pos x="14" y="22"/>
                  </a:cxn>
                  <a:cxn ang="0">
                    <a:pos x="14" y="22"/>
                  </a:cxn>
                  <a:cxn ang="0">
                    <a:pos x="10" y="20"/>
                  </a:cxn>
                  <a:cxn ang="0">
                    <a:pos x="8" y="18"/>
                  </a:cxn>
                  <a:cxn ang="0">
                    <a:pos x="8" y="12"/>
                  </a:cxn>
                  <a:cxn ang="0">
                    <a:pos x="6" y="6"/>
                  </a:cxn>
                  <a:cxn ang="0">
                    <a:pos x="4" y="4"/>
                  </a:cxn>
                  <a:cxn ang="0">
                    <a:pos x="0" y="4"/>
                  </a:cxn>
                  <a:cxn ang="0">
                    <a:pos x="0" y="4"/>
                  </a:cxn>
                  <a:cxn ang="0">
                    <a:pos x="2" y="0"/>
                  </a:cxn>
                  <a:cxn ang="0">
                    <a:pos x="8" y="0"/>
                  </a:cxn>
                  <a:cxn ang="0">
                    <a:pos x="8" y="0"/>
                  </a:cxn>
                </a:cxnLst>
                <a:rect l="0" t="0" r="r" b="b"/>
                <a:pathLst>
                  <a:path w="14" h="22">
                    <a:moveTo>
                      <a:pt x="8" y="0"/>
                    </a:moveTo>
                    <a:lnTo>
                      <a:pt x="8" y="0"/>
                    </a:lnTo>
                    <a:lnTo>
                      <a:pt x="12" y="12"/>
                    </a:lnTo>
                    <a:lnTo>
                      <a:pt x="14" y="18"/>
                    </a:lnTo>
                    <a:lnTo>
                      <a:pt x="14" y="22"/>
                    </a:lnTo>
                    <a:lnTo>
                      <a:pt x="14" y="22"/>
                    </a:lnTo>
                    <a:lnTo>
                      <a:pt x="10" y="20"/>
                    </a:lnTo>
                    <a:lnTo>
                      <a:pt x="8" y="18"/>
                    </a:lnTo>
                    <a:lnTo>
                      <a:pt x="8" y="12"/>
                    </a:lnTo>
                    <a:lnTo>
                      <a:pt x="6" y="6"/>
                    </a:lnTo>
                    <a:lnTo>
                      <a:pt x="4" y="4"/>
                    </a:lnTo>
                    <a:lnTo>
                      <a:pt x="0" y="4"/>
                    </a:lnTo>
                    <a:lnTo>
                      <a:pt x="0" y="4"/>
                    </a:lnTo>
                    <a:lnTo>
                      <a:pt x="2" y="0"/>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93" name="Freeform 99"/>
              <p:cNvSpPr>
                <a:spLocks/>
              </p:cNvSpPr>
              <p:nvPr userDrawn="1"/>
            </p:nvSpPr>
            <p:spPr bwMode="auto">
              <a:xfrm>
                <a:off x="3169" y="654"/>
                <a:ext cx="1" cy="6"/>
              </a:xfrm>
              <a:custGeom>
                <a:avLst/>
                <a:gdLst/>
                <a:ahLst/>
                <a:cxnLst>
                  <a:cxn ang="0">
                    <a:pos x="8" y="0"/>
                  </a:cxn>
                  <a:cxn ang="0">
                    <a:pos x="8" y="0"/>
                  </a:cxn>
                  <a:cxn ang="0">
                    <a:pos x="10" y="4"/>
                  </a:cxn>
                  <a:cxn ang="0">
                    <a:pos x="10" y="10"/>
                  </a:cxn>
                  <a:cxn ang="0">
                    <a:pos x="10" y="14"/>
                  </a:cxn>
                  <a:cxn ang="0">
                    <a:pos x="12" y="16"/>
                  </a:cxn>
                  <a:cxn ang="0">
                    <a:pos x="16" y="16"/>
                  </a:cxn>
                  <a:cxn ang="0">
                    <a:pos x="16" y="16"/>
                  </a:cxn>
                  <a:cxn ang="0">
                    <a:pos x="14" y="20"/>
                  </a:cxn>
                  <a:cxn ang="0">
                    <a:pos x="12" y="22"/>
                  </a:cxn>
                  <a:cxn ang="0">
                    <a:pos x="8" y="24"/>
                  </a:cxn>
                  <a:cxn ang="0">
                    <a:pos x="8" y="24"/>
                  </a:cxn>
                  <a:cxn ang="0">
                    <a:pos x="10" y="18"/>
                  </a:cxn>
                  <a:cxn ang="0">
                    <a:pos x="6" y="14"/>
                  </a:cxn>
                  <a:cxn ang="0">
                    <a:pos x="0" y="12"/>
                  </a:cxn>
                  <a:cxn ang="0">
                    <a:pos x="0" y="12"/>
                  </a:cxn>
                  <a:cxn ang="0">
                    <a:pos x="0" y="4"/>
                  </a:cxn>
                  <a:cxn ang="0">
                    <a:pos x="0" y="4"/>
                  </a:cxn>
                  <a:cxn ang="0">
                    <a:pos x="4" y="6"/>
                  </a:cxn>
                  <a:cxn ang="0">
                    <a:pos x="6" y="6"/>
                  </a:cxn>
                  <a:cxn ang="0">
                    <a:pos x="8" y="0"/>
                  </a:cxn>
                  <a:cxn ang="0">
                    <a:pos x="8" y="0"/>
                  </a:cxn>
                </a:cxnLst>
                <a:rect l="0" t="0" r="r" b="b"/>
                <a:pathLst>
                  <a:path w="16" h="24">
                    <a:moveTo>
                      <a:pt x="8" y="0"/>
                    </a:moveTo>
                    <a:lnTo>
                      <a:pt x="8" y="0"/>
                    </a:lnTo>
                    <a:lnTo>
                      <a:pt x="10" y="4"/>
                    </a:lnTo>
                    <a:lnTo>
                      <a:pt x="10" y="10"/>
                    </a:lnTo>
                    <a:lnTo>
                      <a:pt x="10" y="14"/>
                    </a:lnTo>
                    <a:lnTo>
                      <a:pt x="12" y="16"/>
                    </a:lnTo>
                    <a:lnTo>
                      <a:pt x="16" y="16"/>
                    </a:lnTo>
                    <a:lnTo>
                      <a:pt x="16" y="16"/>
                    </a:lnTo>
                    <a:lnTo>
                      <a:pt x="14" y="20"/>
                    </a:lnTo>
                    <a:lnTo>
                      <a:pt x="12" y="22"/>
                    </a:lnTo>
                    <a:lnTo>
                      <a:pt x="8" y="24"/>
                    </a:lnTo>
                    <a:lnTo>
                      <a:pt x="8" y="24"/>
                    </a:lnTo>
                    <a:lnTo>
                      <a:pt x="10" y="18"/>
                    </a:lnTo>
                    <a:lnTo>
                      <a:pt x="6" y="14"/>
                    </a:lnTo>
                    <a:lnTo>
                      <a:pt x="0" y="12"/>
                    </a:lnTo>
                    <a:lnTo>
                      <a:pt x="0" y="12"/>
                    </a:lnTo>
                    <a:lnTo>
                      <a:pt x="0" y="4"/>
                    </a:lnTo>
                    <a:lnTo>
                      <a:pt x="0" y="4"/>
                    </a:lnTo>
                    <a:lnTo>
                      <a:pt x="4" y="6"/>
                    </a:lnTo>
                    <a:lnTo>
                      <a:pt x="6" y="6"/>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94" name="Freeform 100"/>
              <p:cNvSpPr>
                <a:spLocks/>
              </p:cNvSpPr>
              <p:nvPr userDrawn="1"/>
            </p:nvSpPr>
            <p:spPr bwMode="auto">
              <a:xfrm>
                <a:off x="3176" y="658"/>
                <a:ext cx="2" cy="2"/>
              </a:xfrm>
              <a:custGeom>
                <a:avLst/>
                <a:gdLst/>
                <a:ahLst/>
                <a:cxnLst>
                  <a:cxn ang="0">
                    <a:pos x="0" y="0"/>
                  </a:cxn>
                  <a:cxn ang="0">
                    <a:pos x="0" y="0"/>
                  </a:cxn>
                  <a:cxn ang="0">
                    <a:pos x="4" y="0"/>
                  </a:cxn>
                  <a:cxn ang="0">
                    <a:pos x="4" y="2"/>
                  </a:cxn>
                  <a:cxn ang="0">
                    <a:pos x="4" y="10"/>
                  </a:cxn>
                  <a:cxn ang="0">
                    <a:pos x="4" y="10"/>
                  </a:cxn>
                  <a:cxn ang="0">
                    <a:pos x="0" y="6"/>
                  </a:cxn>
                  <a:cxn ang="0">
                    <a:pos x="0" y="2"/>
                  </a:cxn>
                  <a:cxn ang="0">
                    <a:pos x="0" y="0"/>
                  </a:cxn>
                  <a:cxn ang="0">
                    <a:pos x="0" y="0"/>
                  </a:cxn>
                </a:cxnLst>
                <a:rect l="0" t="0" r="r" b="b"/>
                <a:pathLst>
                  <a:path w="4" h="10">
                    <a:moveTo>
                      <a:pt x="0" y="0"/>
                    </a:moveTo>
                    <a:lnTo>
                      <a:pt x="0" y="0"/>
                    </a:lnTo>
                    <a:lnTo>
                      <a:pt x="4" y="0"/>
                    </a:lnTo>
                    <a:lnTo>
                      <a:pt x="4" y="2"/>
                    </a:lnTo>
                    <a:lnTo>
                      <a:pt x="4" y="10"/>
                    </a:lnTo>
                    <a:lnTo>
                      <a:pt x="4" y="10"/>
                    </a:lnTo>
                    <a:lnTo>
                      <a:pt x="0" y="6"/>
                    </a:lnTo>
                    <a:lnTo>
                      <a:pt x="0" y="2"/>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95" name="Freeform 101"/>
              <p:cNvSpPr>
                <a:spLocks/>
              </p:cNvSpPr>
              <p:nvPr userDrawn="1"/>
            </p:nvSpPr>
            <p:spPr bwMode="auto">
              <a:xfrm>
                <a:off x="4174" y="660"/>
                <a:ext cx="3" cy="0"/>
              </a:xfrm>
              <a:custGeom>
                <a:avLst/>
                <a:gdLst/>
                <a:ahLst/>
                <a:cxnLst>
                  <a:cxn ang="0">
                    <a:pos x="0" y="0"/>
                  </a:cxn>
                  <a:cxn ang="0">
                    <a:pos x="0" y="0"/>
                  </a:cxn>
                  <a:cxn ang="0">
                    <a:pos x="14" y="0"/>
                  </a:cxn>
                  <a:cxn ang="0">
                    <a:pos x="14" y="0"/>
                  </a:cxn>
                  <a:cxn ang="0">
                    <a:pos x="14" y="2"/>
                  </a:cxn>
                  <a:cxn ang="0">
                    <a:pos x="14" y="4"/>
                  </a:cxn>
                  <a:cxn ang="0">
                    <a:pos x="8" y="4"/>
                  </a:cxn>
                  <a:cxn ang="0">
                    <a:pos x="4" y="2"/>
                  </a:cxn>
                  <a:cxn ang="0">
                    <a:pos x="0" y="0"/>
                  </a:cxn>
                  <a:cxn ang="0">
                    <a:pos x="0" y="0"/>
                  </a:cxn>
                </a:cxnLst>
                <a:rect l="0" t="0" r="r" b="b"/>
                <a:pathLst>
                  <a:path w="14" h="4">
                    <a:moveTo>
                      <a:pt x="0" y="0"/>
                    </a:moveTo>
                    <a:lnTo>
                      <a:pt x="0" y="0"/>
                    </a:lnTo>
                    <a:lnTo>
                      <a:pt x="14" y="0"/>
                    </a:lnTo>
                    <a:lnTo>
                      <a:pt x="14" y="0"/>
                    </a:lnTo>
                    <a:lnTo>
                      <a:pt x="14" y="2"/>
                    </a:lnTo>
                    <a:lnTo>
                      <a:pt x="14" y="4"/>
                    </a:lnTo>
                    <a:lnTo>
                      <a:pt x="8" y="4"/>
                    </a:lnTo>
                    <a:lnTo>
                      <a:pt x="4" y="2"/>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96" name="Freeform 102"/>
              <p:cNvSpPr>
                <a:spLocks/>
              </p:cNvSpPr>
              <p:nvPr userDrawn="1"/>
            </p:nvSpPr>
            <p:spPr bwMode="auto">
              <a:xfrm>
                <a:off x="4094" y="665"/>
                <a:ext cx="9" cy="28"/>
              </a:xfrm>
              <a:custGeom>
                <a:avLst/>
                <a:gdLst/>
                <a:ahLst/>
                <a:cxnLst>
                  <a:cxn ang="0">
                    <a:pos x="20" y="0"/>
                  </a:cxn>
                  <a:cxn ang="0">
                    <a:pos x="20" y="0"/>
                  </a:cxn>
                  <a:cxn ang="0">
                    <a:pos x="24" y="0"/>
                  </a:cxn>
                  <a:cxn ang="0">
                    <a:pos x="24" y="2"/>
                  </a:cxn>
                  <a:cxn ang="0">
                    <a:pos x="28" y="8"/>
                  </a:cxn>
                  <a:cxn ang="0">
                    <a:pos x="30" y="24"/>
                  </a:cxn>
                  <a:cxn ang="0">
                    <a:pos x="30" y="24"/>
                  </a:cxn>
                  <a:cxn ang="0">
                    <a:pos x="34" y="26"/>
                  </a:cxn>
                  <a:cxn ang="0">
                    <a:pos x="36" y="30"/>
                  </a:cxn>
                  <a:cxn ang="0">
                    <a:pos x="38" y="38"/>
                  </a:cxn>
                  <a:cxn ang="0">
                    <a:pos x="40" y="48"/>
                  </a:cxn>
                  <a:cxn ang="0">
                    <a:pos x="42" y="56"/>
                  </a:cxn>
                  <a:cxn ang="0">
                    <a:pos x="42" y="56"/>
                  </a:cxn>
                  <a:cxn ang="0">
                    <a:pos x="40" y="60"/>
                  </a:cxn>
                  <a:cxn ang="0">
                    <a:pos x="38" y="62"/>
                  </a:cxn>
                  <a:cxn ang="0">
                    <a:pos x="34" y="62"/>
                  </a:cxn>
                  <a:cxn ang="0">
                    <a:pos x="34" y="62"/>
                  </a:cxn>
                  <a:cxn ang="0">
                    <a:pos x="36" y="84"/>
                  </a:cxn>
                  <a:cxn ang="0">
                    <a:pos x="34" y="102"/>
                  </a:cxn>
                  <a:cxn ang="0">
                    <a:pos x="34" y="102"/>
                  </a:cxn>
                  <a:cxn ang="0">
                    <a:pos x="30" y="98"/>
                  </a:cxn>
                  <a:cxn ang="0">
                    <a:pos x="24" y="96"/>
                  </a:cxn>
                  <a:cxn ang="0">
                    <a:pos x="14" y="90"/>
                  </a:cxn>
                  <a:cxn ang="0">
                    <a:pos x="14" y="90"/>
                  </a:cxn>
                  <a:cxn ang="0">
                    <a:pos x="14" y="88"/>
                  </a:cxn>
                  <a:cxn ang="0">
                    <a:pos x="16" y="86"/>
                  </a:cxn>
                  <a:cxn ang="0">
                    <a:pos x="18" y="84"/>
                  </a:cxn>
                  <a:cxn ang="0">
                    <a:pos x="18" y="82"/>
                  </a:cxn>
                  <a:cxn ang="0">
                    <a:pos x="18" y="82"/>
                  </a:cxn>
                  <a:cxn ang="0">
                    <a:pos x="18" y="80"/>
                  </a:cxn>
                  <a:cxn ang="0">
                    <a:pos x="16" y="80"/>
                  </a:cxn>
                  <a:cxn ang="0">
                    <a:pos x="10" y="80"/>
                  </a:cxn>
                  <a:cxn ang="0">
                    <a:pos x="10" y="80"/>
                  </a:cxn>
                  <a:cxn ang="0">
                    <a:pos x="10" y="72"/>
                  </a:cxn>
                  <a:cxn ang="0">
                    <a:pos x="8" y="70"/>
                  </a:cxn>
                  <a:cxn ang="0">
                    <a:pos x="4" y="72"/>
                  </a:cxn>
                  <a:cxn ang="0">
                    <a:pos x="4" y="72"/>
                  </a:cxn>
                  <a:cxn ang="0">
                    <a:pos x="6" y="66"/>
                  </a:cxn>
                  <a:cxn ang="0">
                    <a:pos x="6" y="60"/>
                  </a:cxn>
                  <a:cxn ang="0">
                    <a:pos x="4" y="56"/>
                  </a:cxn>
                  <a:cxn ang="0">
                    <a:pos x="0" y="52"/>
                  </a:cxn>
                  <a:cxn ang="0">
                    <a:pos x="0" y="52"/>
                  </a:cxn>
                  <a:cxn ang="0">
                    <a:pos x="2" y="46"/>
                  </a:cxn>
                  <a:cxn ang="0">
                    <a:pos x="2" y="42"/>
                  </a:cxn>
                  <a:cxn ang="0">
                    <a:pos x="2" y="36"/>
                  </a:cxn>
                  <a:cxn ang="0">
                    <a:pos x="2" y="28"/>
                  </a:cxn>
                  <a:cxn ang="0">
                    <a:pos x="2" y="28"/>
                  </a:cxn>
                  <a:cxn ang="0">
                    <a:pos x="6" y="28"/>
                  </a:cxn>
                  <a:cxn ang="0">
                    <a:pos x="10" y="26"/>
                  </a:cxn>
                  <a:cxn ang="0">
                    <a:pos x="12" y="22"/>
                  </a:cxn>
                  <a:cxn ang="0">
                    <a:pos x="14" y="18"/>
                  </a:cxn>
                  <a:cxn ang="0">
                    <a:pos x="14" y="18"/>
                  </a:cxn>
                  <a:cxn ang="0">
                    <a:pos x="18" y="16"/>
                  </a:cxn>
                  <a:cxn ang="0">
                    <a:pos x="22" y="20"/>
                  </a:cxn>
                  <a:cxn ang="0">
                    <a:pos x="22" y="20"/>
                  </a:cxn>
                  <a:cxn ang="0">
                    <a:pos x="24" y="16"/>
                  </a:cxn>
                  <a:cxn ang="0">
                    <a:pos x="24" y="10"/>
                  </a:cxn>
                  <a:cxn ang="0">
                    <a:pos x="20" y="0"/>
                  </a:cxn>
                  <a:cxn ang="0">
                    <a:pos x="20" y="0"/>
                  </a:cxn>
                </a:cxnLst>
                <a:rect l="0" t="0" r="r" b="b"/>
                <a:pathLst>
                  <a:path w="42" h="102">
                    <a:moveTo>
                      <a:pt x="20" y="0"/>
                    </a:moveTo>
                    <a:lnTo>
                      <a:pt x="20" y="0"/>
                    </a:lnTo>
                    <a:lnTo>
                      <a:pt x="24" y="0"/>
                    </a:lnTo>
                    <a:lnTo>
                      <a:pt x="24" y="2"/>
                    </a:lnTo>
                    <a:lnTo>
                      <a:pt x="28" y="8"/>
                    </a:lnTo>
                    <a:lnTo>
                      <a:pt x="30" y="24"/>
                    </a:lnTo>
                    <a:lnTo>
                      <a:pt x="30" y="24"/>
                    </a:lnTo>
                    <a:lnTo>
                      <a:pt x="34" y="26"/>
                    </a:lnTo>
                    <a:lnTo>
                      <a:pt x="36" y="30"/>
                    </a:lnTo>
                    <a:lnTo>
                      <a:pt x="38" y="38"/>
                    </a:lnTo>
                    <a:lnTo>
                      <a:pt x="40" y="48"/>
                    </a:lnTo>
                    <a:lnTo>
                      <a:pt x="42" y="56"/>
                    </a:lnTo>
                    <a:lnTo>
                      <a:pt x="42" y="56"/>
                    </a:lnTo>
                    <a:lnTo>
                      <a:pt x="40" y="60"/>
                    </a:lnTo>
                    <a:lnTo>
                      <a:pt x="38" y="62"/>
                    </a:lnTo>
                    <a:lnTo>
                      <a:pt x="34" y="62"/>
                    </a:lnTo>
                    <a:lnTo>
                      <a:pt x="34" y="62"/>
                    </a:lnTo>
                    <a:lnTo>
                      <a:pt x="36" y="84"/>
                    </a:lnTo>
                    <a:lnTo>
                      <a:pt x="34" y="102"/>
                    </a:lnTo>
                    <a:lnTo>
                      <a:pt x="34" y="102"/>
                    </a:lnTo>
                    <a:lnTo>
                      <a:pt x="30" y="98"/>
                    </a:lnTo>
                    <a:lnTo>
                      <a:pt x="24" y="96"/>
                    </a:lnTo>
                    <a:lnTo>
                      <a:pt x="14" y="90"/>
                    </a:lnTo>
                    <a:lnTo>
                      <a:pt x="14" y="90"/>
                    </a:lnTo>
                    <a:lnTo>
                      <a:pt x="14" y="88"/>
                    </a:lnTo>
                    <a:lnTo>
                      <a:pt x="16" y="86"/>
                    </a:lnTo>
                    <a:lnTo>
                      <a:pt x="18" y="84"/>
                    </a:lnTo>
                    <a:lnTo>
                      <a:pt x="18" y="82"/>
                    </a:lnTo>
                    <a:lnTo>
                      <a:pt x="18" y="82"/>
                    </a:lnTo>
                    <a:lnTo>
                      <a:pt x="18" y="80"/>
                    </a:lnTo>
                    <a:lnTo>
                      <a:pt x="16" y="80"/>
                    </a:lnTo>
                    <a:lnTo>
                      <a:pt x="10" y="80"/>
                    </a:lnTo>
                    <a:lnTo>
                      <a:pt x="10" y="80"/>
                    </a:lnTo>
                    <a:lnTo>
                      <a:pt x="10" y="72"/>
                    </a:lnTo>
                    <a:lnTo>
                      <a:pt x="8" y="70"/>
                    </a:lnTo>
                    <a:lnTo>
                      <a:pt x="4" y="72"/>
                    </a:lnTo>
                    <a:lnTo>
                      <a:pt x="4" y="72"/>
                    </a:lnTo>
                    <a:lnTo>
                      <a:pt x="6" y="66"/>
                    </a:lnTo>
                    <a:lnTo>
                      <a:pt x="6" y="60"/>
                    </a:lnTo>
                    <a:lnTo>
                      <a:pt x="4" y="56"/>
                    </a:lnTo>
                    <a:lnTo>
                      <a:pt x="0" y="52"/>
                    </a:lnTo>
                    <a:lnTo>
                      <a:pt x="0" y="52"/>
                    </a:lnTo>
                    <a:lnTo>
                      <a:pt x="2" y="46"/>
                    </a:lnTo>
                    <a:lnTo>
                      <a:pt x="2" y="42"/>
                    </a:lnTo>
                    <a:lnTo>
                      <a:pt x="2" y="36"/>
                    </a:lnTo>
                    <a:lnTo>
                      <a:pt x="2" y="28"/>
                    </a:lnTo>
                    <a:lnTo>
                      <a:pt x="2" y="28"/>
                    </a:lnTo>
                    <a:lnTo>
                      <a:pt x="6" y="28"/>
                    </a:lnTo>
                    <a:lnTo>
                      <a:pt x="10" y="26"/>
                    </a:lnTo>
                    <a:lnTo>
                      <a:pt x="12" y="22"/>
                    </a:lnTo>
                    <a:lnTo>
                      <a:pt x="14" y="18"/>
                    </a:lnTo>
                    <a:lnTo>
                      <a:pt x="14" y="18"/>
                    </a:lnTo>
                    <a:lnTo>
                      <a:pt x="18" y="16"/>
                    </a:lnTo>
                    <a:lnTo>
                      <a:pt x="22" y="20"/>
                    </a:lnTo>
                    <a:lnTo>
                      <a:pt x="22" y="20"/>
                    </a:lnTo>
                    <a:lnTo>
                      <a:pt x="24" y="16"/>
                    </a:lnTo>
                    <a:lnTo>
                      <a:pt x="24" y="10"/>
                    </a:lnTo>
                    <a:lnTo>
                      <a:pt x="20" y="0"/>
                    </a:lnTo>
                    <a:lnTo>
                      <a:pt x="2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97" name="Freeform 103"/>
              <p:cNvSpPr>
                <a:spLocks/>
              </p:cNvSpPr>
              <p:nvPr userDrawn="1"/>
            </p:nvSpPr>
            <p:spPr bwMode="auto">
              <a:xfrm>
                <a:off x="3153" y="680"/>
                <a:ext cx="5" cy="13"/>
              </a:xfrm>
              <a:custGeom>
                <a:avLst/>
                <a:gdLst/>
                <a:ahLst/>
                <a:cxnLst>
                  <a:cxn ang="0">
                    <a:pos x="26" y="0"/>
                  </a:cxn>
                  <a:cxn ang="0">
                    <a:pos x="26" y="0"/>
                  </a:cxn>
                  <a:cxn ang="0">
                    <a:pos x="22" y="14"/>
                  </a:cxn>
                  <a:cxn ang="0">
                    <a:pos x="18" y="30"/>
                  </a:cxn>
                  <a:cxn ang="0">
                    <a:pos x="10" y="44"/>
                  </a:cxn>
                  <a:cxn ang="0">
                    <a:pos x="6" y="50"/>
                  </a:cxn>
                  <a:cxn ang="0">
                    <a:pos x="0" y="54"/>
                  </a:cxn>
                  <a:cxn ang="0">
                    <a:pos x="0" y="54"/>
                  </a:cxn>
                  <a:cxn ang="0">
                    <a:pos x="0" y="46"/>
                  </a:cxn>
                  <a:cxn ang="0">
                    <a:pos x="0" y="38"/>
                  </a:cxn>
                  <a:cxn ang="0">
                    <a:pos x="4" y="32"/>
                  </a:cxn>
                  <a:cxn ang="0">
                    <a:pos x="8" y="24"/>
                  </a:cxn>
                  <a:cxn ang="0">
                    <a:pos x="18" y="12"/>
                  </a:cxn>
                  <a:cxn ang="0">
                    <a:pos x="22" y="6"/>
                  </a:cxn>
                  <a:cxn ang="0">
                    <a:pos x="26" y="0"/>
                  </a:cxn>
                  <a:cxn ang="0">
                    <a:pos x="26" y="0"/>
                  </a:cxn>
                </a:cxnLst>
                <a:rect l="0" t="0" r="r" b="b"/>
                <a:pathLst>
                  <a:path w="26" h="54">
                    <a:moveTo>
                      <a:pt x="26" y="0"/>
                    </a:moveTo>
                    <a:lnTo>
                      <a:pt x="26" y="0"/>
                    </a:lnTo>
                    <a:lnTo>
                      <a:pt x="22" y="14"/>
                    </a:lnTo>
                    <a:lnTo>
                      <a:pt x="18" y="30"/>
                    </a:lnTo>
                    <a:lnTo>
                      <a:pt x="10" y="44"/>
                    </a:lnTo>
                    <a:lnTo>
                      <a:pt x="6" y="50"/>
                    </a:lnTo>
                    <a:lnTo>
                      <a:pt x="0" y="54"/>
                    </a:lnTo>
                    <a:lnTo>
                      <a:pt x="0" y="54"/>
                    </a:lnTo>
                    <a:lnTo>
                      <a:pt x="0" y="46"/>
                    </a:lnTo>
                    <a:lnTo>
                      <a:pt x="0" y="38"/>
                    </a:lnTo>
                    <a:lnTo>
                      <a:pt x="4" y="32"/>
                    </a:lnTo>
                    <a:lnTo>
                      <a:pt x="8" y="24"/>
                    </a:lnTo>
                    <a:lnTo>
                      <a:pt x="18" y="12"/>
                    </a:lnTo>
                    <a:lnTo>
                      <a:pt x="22" y="6"/>
                    </a:lnTo>
                    <a:lnTo>
                      <a:pt x="26" y="0"/>
                    </a:lnTo>
                    <a:lnTo>
                      <a:pt x="2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98" name="Freeform 104"/>
              <p:cNvSpPr>
                <a:spLocks/>
              </p:cNvSpPr>
              <p:nvPr userDrawn="1"/>
            </p:nvSpPr>
            <p:spPr bwMode="auto">
              <a:xfrm>
                <a:off x="4264" y="682"/>
                <a:ext cx="1" cy="4"/>
              </a:xfrm>
              <a:custGeom>
                <a:avLst/>
                <a:gdLst/>
                <a:ahLst/>
                <a:cxnLst>
                  <a:cxn ang="0">
                    <a:pos x="4" y="0"/>
                  </a:cxn>
                  <a:cxn ang="0">
                    <a:pos x="4" y="0"/>
                  </a:cxn>
                  <a:cxn ang="0">
                    <a:pos x="10" y="4"/>
                  </a:cxn>
                  <a:cxn ang="0">
                    <a:pos x="10" y="12"/>
                  </a:cxn>
                  <a:cxn ang="0">
                    <a:pos x="10" y="12"/>
                  </a:cxn>
                  <a:cxn ang="0">
                    <a:pos x="6" y="10"/>
                  </a:cxn>
                  <a:cxn ang="0">
                    <a:pos x="4" y="10"/>
                  </a:cxn>
                  <a:cxn ang="0">
                    <a:pos x="2" y="6"/>
                  </a:cxn>
                  <a:cxn ang="0">
                    <a:pos x="0" y="2"/>
                  </a:cxn>
                  <a:cxn ang="0">
                    <a:pos x="0" y="2"/>
                  </a:cxn>
                  <a:cxn ang="0">
                    <a:pos x="4" y="2"/>
                  </a:cxn>
                  <a:cxn ang="0">
                    <a:pos x="4" y="0"/>
                  </a:cxn>
                  <a:cxn ang="0">
                    <a:pos x="4" y="0"/>
                  </a:cxn>
                </a:cxnLst>
                <a:rect l="0" t="0" r="r" b="b"/>
                <a:pathLst>
                  <a:path w="10" h="12">
                    <a:moveTo>
                      <a:pt x="4" y="0"/>
                    </a:moveTo>
                    <a:lnTo>
                      <a:pt x="4" y="0"/>
                    </a:lnTo>
                    <a:lnTo>
                      <a:pt x="10" y="4"/>
                    </a:lnTo>
                    <a:lnTo>
                      <a:pt x="10" y="12"/>
                    </a:lnTo>
                    <a:lnTo>
                      <a:pt x="10" y="12"/>
                    </a:lnTo>
                    <a:lnTo>
                      <a:pt x="6" y="10"/>
                    </a:lnTo>
                    <a:lnTo>
                      <a:pt x="4" y="10"/>
                    </a:lnTo>
                    <a:lnTo>
                      <a:pt x="2" y="6"/>
                    </a:lnTo>
                    <a:lnTo>
                      <a:pt x="0" y="2"/>
                    </a:lnTo>
                    <a:lnTo>
                      <a:pt x="0" y="2"/>
                    </a:lnTo>
                    <a:lnTo>
                      <a:pt x="4" y="2"/>
                    </a:lnTo>
                    <a:lnTo>
                      <a:pt x="4" y="0"/>
                    </a:lnTo>
                    <a:lnTo>
                      <a:pt x="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99" name="Freeform 105"/>
              <p:cNvSpPr>
                <a:spLocks/>
              </p:cNvSpPr>
              <p:nvPr userDrawn="1"/>
            </p:nvSpPr>
            <p:spPr bwMode="auto">
              <a:xfrm>
                <a:off x="4274" y="686"/>
                <a:ext cx="2" cy="2"/>
              </a:xfrm>
              <a:custGeom>
                <a:avLst/>
                <a:gdLst/>
                <a:ahLst/>
                <a:cxnLst>
                  <a:cxn ang="0">
                    <a:pos x="8" y="8"/>
                  </a:cxn>
                  <a:cxn ang="0">
                    <a:pos x="8" y="8"/>
                  </a:cxn>
                  <a:cxn ang="0">
                    <a:pos x="6" y="6"/>
                  </a:cxn>
                  <a:cxn ang="0">
                    <a:pos x="4" y="6"/>
                  </a:cxn>
                  <a:cxn ang="0">
                    <a:pos x="0" y="4"/>
                  </a:cxn>
                  <a:cxn ang="0">
                    <a:pos x="0" y="4"/>
                  </a:cxn>
                  <a:cxn ang="0">
                    <a:pos x="2" y="0"/>
                  </a:cxn>
                  <a:cxn ang="0">
                    <a:pos x="6" y="0"/>
                  </a:cxn>
                  <a:cxn ang="0">
                    <a:pos x="8" y="2"/>
                  </a:cxn>
                  <a:cxn ang="0">
                    <a:pos x="8" y="8"/>
                  </a:cxn>
                  <a:cxn ang="0">
                    <a:pos x="8" y="8"/>
                  </a:cxn>
                </a:cxnLst>
                <a:rect l="0" t="0" r="r" b="b"/>
                <a:pathLst>
                  <a:path w="8" h="8">
                    <a:moveTo>
                      <a:pt x="8" y="8"/>
                    </a:moveTo>
                    <a:lnTo>
                      <a:pt x="8" y="8"/>
                    </a:lnTo>
                    <a:lnTo>
                      <a:pt x="6" y="6"/>
                    </a:lnTo>
                    <a:lnTo>
                      <a:pt x="4" y="6"/>
                    </a:lnTo>
                    <a:lnTo>
                      <a:pt x="0" y="4"/>
                    </a:lnTo>
                    <a:lnTo>
                      <a:pt x="0" y="4"/>
                    </a:lnTo>
                    <a:lnTo>
                      <a:pt x="2" y="0"/>
                    </a:lnTo>
                    <a:lnTo>
                      <a:pt x="6" y="0"/>
                    </a:lnTo>
                    <a:lnTo>
                      <a:pt x="8" y="2"/>
                    </a:lnTo>
                    <a:lnTo>
                      <a:pt x="8" y="8"/>
                    </a:lnTo>
                    <a:lnTo>
                      <a:pt x="8" y="8"/>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00" name="Freeform 106"/>
              <p:cNvSpPr>
                <a:spLocks/>
              </p:cNvSpPr>
              <p:nvPr userDrawn="1"/>
            </p:nvSpPr>
            <p:spPr bwMode="auto">
              <a:xfrm>
                <a:off x="4278" y="688"/>
                <a:ext cx="3" cy="4"/>
              </a:xfrm>
              <a:custGeom>
                <a:avLst/>
                <a:gdLst/>
                <a:ahLst/>
                <a:cxnLst>
                  <a:cxn ang="0">
                    <a:pos x="10" y="0"/>
                  </a:cxn>
                  <a:cxn ang="0">
                    <a:pos x="10" y="0"/>
                  </a:cxn>
                  <a:cxn ang="0">
                    <a:pos x="12" y="6"/>
                  </a:cxn>
                  <a:cxn ang="0">
                    <a:pos x="10" y="12"/>
                  </a:cxn>
                  <a:cxn ang="0">
                    <a:pos x="10" y="12"/>
                  </a:cxn>
                  <a:cxn ang="0">
                    <a:pos x="4" y="12"/>
                  </a:cxn>
                  <a:cxn ang="0">
                    <a:pos x="0" y="10"/>
                  </a:cxn>
                  <a:cxn ang="0">
                    <a:pos x="0" y="10"/>
                  </a:cxn>
                  <a:cxn ang="0">
                    <a:pos x="2" y="6"/>
                  </a:cxn>
                  <a:cxn ang="0">
                    <a:pos x="4" y="4"/>
                  </a:cxn>
                  <a:cxn ang="0">
                    <a:pos x="10" y="0"/>
                  </a:cxn>
                  <a:cxn ang="0">
                    <a:pos x="10" y="0"/>
                  </a:cxn>
                </a:cxnLst>
                <a:rect l="0" t="0" r="r" b="b"/>
                <a:pathLst>
                  <a:path w="12" h="12">
                    <a:moveTo>
                      <a:pt x="10" y="0"/>
                    </a:moveTo>
                    <a:lnTo>
                      <a:pt x="10" y="0"/>
                    </a:lnTo>
                    <a:lnTo>
                      <a:pt x="12" y="6"/>
                    </a:lnTo>
                    <a:lnTo>
                      <a:pt x="10" y="12"/>
                    </a:lnTo>
                    <a:lnTo>
                      <a:pt x="10" y="12"/>
                    </a:lnTo>
                    <a:lnTo>
                      <a:pt x="4" y="12"/>
                    </a:lnTo>
                    <a:lnTo>
                      <a:pt x="0" y="10"/>
                    </a:lnTo>
                    <a:lnTo>
                      <a:pt x="0" y="10"/>
                    </a:lnTo>
                    <a:lnTo>
                      <a:pt x="2" y="6"/>
                    </a:lnTo>
                    <a:lnTo>
                      <a:pt x="4" y="4"/>
                    </a:lnTo>
                    <a:lnTo>
                      <a:pt x="10" y="0"/>
                    </a:lnTo>
                    <a:lnTo>
                      <a:pt x="1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01" name="Freeform 107"/>
              <p:cNvSpPr>
                <a:spLocks/>
              </p:cNvSpPr>
              <p:nvPr userDrawn="1"/>
            </p:nvSpPr>
            <p:spPr bwMode="auto">
              <a:xfrm>
                <a:off x="4273" y="693"/>
                <a:ext cx="3" cy="5"/>
              </a:xfrm>
              <a:custGeom>
                <a:avLst/>
                <a:gdLst/>
                <a:ahLst/>
                <a:cxnLst>
                  <a:cxn ang="0">
                    <a:pos x="10" y="0"/>
                  </a:cxn>
                  <a:cxn ang="0">
                    <a:pos x="10" y="0"/>
                  </a:cxn>
                  <a:cxn ang="0">
                    <a:pos x="12" y="4"/>
                  </a:cxn>
                  <a:cxn ang="0">
                    <a:pos x="12" y="10"/>
                  </a:cxn>
                  <a:cxn ang="0">
                    <a:pos x="12" y="14"/>
                  </a:cxn>
                  <a:cxn ang="0">
                    <a:pos x="14" y="18"/>
                  </a:cxn>
                  <a:cxn ang="0">
                    <a:pos x="14" y="18"/>
                  </a:cxn>
                  <a:cxn ang="0">
                    <a:pos x="12" y="16"/>
                  </a:cxn>
                  <a:cxn ang="0">
                    <a:pos x="8" y="16"/>
                  </a:cxn>
                  <a:cxn ang="0">
                    <a:pos x="4" y="20"/>
                  </a:cxn>
                  <a:cxn ang="0">
                    <a:pos x="4" y="20"/>
                  </a:cxn>
                  <a:cxn ang="0">
                    <a:pos x="2" y="16"/>
                  </a:cxn>
                  <a:cxn ang="0">
                    <a:pos x="2" y="14"/>
                  </a:cxn>
                  <a:cxn ang="0">
                    <a:pos x="2" y="12"/>
                  </a:cxn>
                  <a:cxn ang="0">
                    <a:pos x="0" y="10"/>
                  </a:cxn>
                  <a:cxn ang="0">
                    <a:pos x="0" y="10"/>
                  </a:cxn>
                  <a:cxn ang="0">
                    <a:pos x="2" y="8"/>
                  </a:cxn>
                  <a:cxn ang="0">
                    <a:pos x="6" y="6"/>
                  </a:cxn>
                  <a:cxn ang="0">
                    <a:pos x="10" y="4"/>
                  </a:cxn>
                  <a:cxn ang="0">
                    <a:pos x="10" y="0"/>
                  </a:cxn>
                  <a:cxn ang="0">
                    <a:pos x="10" y="0"/>
                  </a:cxn>
                </a:cxnLst>
                <a:rect l="0" t="0" r="r" b="b"/>
                <a:pathLst>
                  <a:path w="14" h="20">
                    <a:moveTo>
                      <a:pt x="10" y="0"/>
                    </a:moveTo>
                    <a:lnTo>
                      <a:pt x="10" y="0"/>
                    </a:lnTo>
                    <a:lnTo>
                      <a:pt x="12" y="4"/>
                    </a:lnTo>
                    <a:lnTo>
                      <a:pt x="12" y="10"/>
                    </a:lnTo>
                    <a:lnTo>
                      <a:pt x="12" y="14"/>
                    </a:lnTo>
                    <a:lnTo>
                      <a:pt x="14" y="18"/>
                    </a:lnTo>
                    <a:lnTo>
                      <a:pt x="14" y="18"/>
                    </a:lnTo>
                    <a:lnTo>
                      <a:pt x="12" y="16"/>
                    </a:lnTo>
                    <a:lnTo>
                      <a:pt x="8" y="16"/>
                    </a:lnTo>
                    <a:lnTo>
                      <a:pt x="4" y="20"/>
                    </a:lnTo>
                    <a:lnTo>
                      <a:pt x="4" y="20"/>
                    </a:lnTo>
                    <a:lnTo>
                      <a:pt x="2" y="16"/>
                    </a:lnTo>
                    <a:lnTo>
                      <a:pt x="2" y="14"/>
                    </a:lnTo>
                    <a:lnTo>
                      <a:pt x="2" y="12"/>
                    </a:lnTo>
                    <a:lnTo>
                      <a:pt x="0" y="10"/>
                    </a:lnTo>
                    <a:lnTo>
                      <a:pt x="0" y="10"/>
                    </a:lnTo>
                    <a:lnTo>
                      <a:pt x="2" y="8"/>
                    </a:lnTo>
                    <a:lnTo>
                      <a:pt x="6" y="6"/>
                    </a:lnTo>
                    <a:lnTo>
                      <a:pt x="10" y="4"/>
                    </a:lnTo>
                    <a:lnTo>
                      <a:pt x="10" y="0"/>
                    </a:lnTo>
                    <a:lnTo>
                      <a:pt x="1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02" name="Freeform 108"/>
              <p:cNvSpPr>
                <a:spLocks/>
              </p:cNvSpPr>
              <p:nvPr userDrawn="1"/>
            </p:nvSpPr>
            <p:spPr bwMode="auto">
              <a:xfrm>
                <a:off x="4094" y="693"/>
                <a:ext cx="19" cy="40"/>
              </a:xfrm>
              <a:custGeom>
                <a:avLst/>
                <a:gdLst/>
                <a:ahLst/>
                <a:cxnLst>
                  <a:cxn ang="0">
                    <a:pos x="38" y="0"/>
                  </a:cxn>
                  <a:cxn ang="0">
                    <a:pos x="52" y="10"/>
                  </a:cxn>
                  <a:cxn ang="0">
                    <a:pos x="64" y="28"/>
                  </a:cxn>
                  <a:cxn ang="0">
                    <a:pos x="70" y="46"/>
                  </a:cxn>
                  <a:cxn ang="0">
                    <a:pos x="66" y="66"/>
                  </a:cxn>
                  <a:cxn ang="0">
                    <a:pos x="70" y="74"/>
                  </a:cxn>
                  <a:cxn ang="0">
                    <a:pos x="76" y="100"/>
                  </a:cxn>
                  <a:cxn ang="0">
                    <a:pos x="76" y="136"/>
                  </a:cxn>
                  <a:cxn ang="0">
                    <a:pos x="54" y="130"/>
                  </a:cxn>
                  <a:cxn ang="0">
                    <a:pos x="54" y="136"/>
                  </a:cxn>
                  <a:cxn ang="0">
                    <a:pos x="54" y="146"/>
                  </a:cxn>
                  <a:cxn ang="0">
                    <a:pos x="50" y="152"/>
                  </a:cxn>
                  <a:cxn ang="0">
                    <a:pos x="42" y="150"/>
                  </a:cxn>
                  <a:cxn ang="0">
                    <a:pos x="36" y="152"/>
                  </a:cxn>
                  <a:cxn ang="0">
                    <a:pos x="34" y="146"/>
                  </a:cxn>
                  <a:cxn ang="0">
                    <a:pos x="30" y="142"/>
                  </a:cxn>
                  <a:cxn ang="0">
                    <a:pos x="26" y="148"/>
                  </a:cxn>
                  <a:cxn ang="0">
                    <a:pos x="22" y="144"/>
                  </a:cxn>
                  <a:cxn ang="0">
                    <a:pos x="20" y="138"/>
                  </a:cxn>
                  <a:cxn ang="0">
                    <a:pos x="24" y="132"/>
                  </a:cxn>
                  <a:cxn ang="0">
                    <a:pos x="20" y="102"/>
                  </a:cxn>
                  <a:cxn ang="0">
                    <a:pos x="22" y="98"/>
                  </a:cxn>
                  <a:cxn ang="0">
                    <a:pos x="26" y="98"/>
                  </a:cxn>
                  <a:cxn ang="0">
                    <a:pos x="26" y="94"/>
                  </a:cxn>
                  <a:cxn ang="0">
                    <a:pos x="22" y="88"/>
                  </a:cxn>
                  <a:cxn ang="0">
                    <a:pos x="18" y="82"/>
                  </a:cxn>
                  <a:cxn ang="0">
                    <a:pos x="20" y="78"/>
                  </a:cxn>
                  <a:cxn ang="0">
                    <a:pos x="20" y="66"/>
                  </a:cxn>
                  <a:cxn ang="0">
                    <a:pos x="12" y="50"/>
                  </a:cxn>
                  <a:cxn ang="0">
                    <a:pos x="2" y="46"/>
                  </a:cxn>
                  <a:cxn ang="0">
                    <a:pos x="2" y="34"/>
                  </a:cxn>
                  <a:cxn ang="0">
                    <a:pos x="0" y="24"/>
                  </a:cxn>
                  <a:cxn ang="0">
                    <a:pos x="12" y="28"/>
                  </a:cxn>
                  <a:cxn ang="0">
                    <a:pos x="24" y="22"/>
                  </a:cxn>
                  <a:cxn ang="0">
                    <a:pos x="34" y="12"/>
                  </a:cxn>
                  <a:cxn ang="0">
                    <a:pos x="38" y="0"/>
                  </a:cxn>
                </a:cxnLst>
                <a:rect l="0" t="0" r="r" b="b"/>
                <a:pathLst>
                  <a:path w="76" h="152">
                    <a:moveTo>
                      <a:pt x="38" y="0"/>
                    </a:moveTo>
                    <a:lnTo>
                      <a:pt x="38" y="0"/>
                    </a:lnTo>
                    <a:lnTo>
                      <a:pt x="46" y="4"/>
                    </a:lnTo>
                    <a:lnTo>
                      <a:pt x="52" y="10"/>
                    </a:lnTo>
                    <a:lnTo>
                      <a:pt x="60" y="18"/>
                    </a:lnTo>
                    <a:lnTo>
                      <a:pt x="64" y="28"/>
                    </a:lnTo>
                    <a:lnTo>
                      <a:pt x="68" y="36"/>
                    </a:lnTo>
                    <a:lnTo>
                      <a:pt x="70" y="46"/>
                    </a:lnTo>
                    <a:lnTo>
                      <a:pt x="70" y="56"/>
                    </a:lnTo>
                    <a:lnTo>
                      <a:pt x="66" y="66"/>
                    </a:lnTo>
                    <a:lnTo>
                      <a:pt x="66" y="66"/>
                    </a:lnTo>
                    <a:lnTo>
                      <a:pt x="70" y="74"/>
                    </a:lnTo>
                    <a:lnTo>
                      <a:pt x="74" y="82"/>
                    </a:lnTo>
                    <a:lnTo>
                      <a:pt x="76" y="100"/>
                    </a:lnTo>
                    <a:lnTo>
                      <a:pt x="76" y="136"/>
                    </a:lnTo>
                    <a:lnTo>
                      <a:pt x="76" y="136"/>
                    </a:lnTo>
                    <a:lnTo>
                      <a:pt x="64" y="134"/>
                    </a:lnTo>
                    <a:lnTo>
                      <a:pt x="54" y="130"/>
                    </a:lnTo>
                    <a:lnTo>
                      <a:pt x="54" y="130"/>
                    </a:lnTo>
                    <a:lnTo>
                      <a:pt x="54" y="136"/>
                    </a:lnTo>
                    <a:lnTo>
                      <a:pt x="54" y="142"/>
                    </a:lnTo>
                    <a:lnTo>
                      <a:pt x="54" y="146"/>
                    </a:lnTo>
                    <a:lnTo>
                      <a:pt x="52" y="150"/>
                    </a:lnTo>
                    <a:lnTo>
                      <a:pt x="50" y="152"/>
                    </a:lnTo>
                    <a:lnTo>
                      <a:pt x="50" y="152"/>
                    </a:lnTo>
                    <a:lnTo>
                      <a:pt x="42" y="150"/>
                    </a:lnTo>
                    <a:lnTo>
                      <a:pt x="36" y="152"/>
                    </a:lnTo>
                    <a:lnTo>
                      <a:pt x="36" y="152"/>
                    </a:lnTo>
                    <a:lnTo>
                      <a:pt x="36" y="148"/>
                    </a:lnTo>
                    <a:lnTo>
                      <a:pt x="34" y="146"/>
                    </a:lnTo>
                    <a:lnTo>
                      <a:pt x="32" y="144"/>
                    </a:lnTo>
                    <a:lnTo>
                      <a:pt x="30" y="142"/>
                    </a:lnTo>
                    <a:lnTo>
                      <a:pt x="30" y="142"/>
                    </a:lnTo>
                    <a:lnTo>
                      <a:pt x="26" y="148"/>
                    </a:lnTo>
                    <a:lnTo>
                      <a:pt x="26" y="148"/>
                    </a:lnTo>
                    <a:lnTo>
                      <a:pt x="22" y="144"/>
                    </a:lnTo>
                    <a:lnTo>
                      <a:pt x="20" y="138"/>
                    </a:lnTo>
                    <a:lnTo>
                      <a:pt x="20" y="138"/>
                    </a:lnTo>
                    <a:lnTo>
                      <a:pt x="24" y="136"/>
                    </a:lnTo>
                    <a:lnTo>
                      <a:pt x="24" y="132"/>
                    </a:lnTo>
                    <a:lnTo>
                      <a:pt x="24" y="122"/>
                    </a:lnTo>
                    <a:lnTo>
                      <a:pt x="20" y="102"/>
                    </a:lnTo>
                    <a:lnTo>
                      <a:pt x="20" y="102"/>
                    </a:lnTo>
                    <a:lnTo>
                      <a:pt x="22" y="98"/>
                    </a:lnTo>
                    <a:lnTo>
                      <a:pt x="24" y="98"/>
                    </a:lnTo>
                    <a:lnTo>
                      <a:pt x="26" y="98"/>
                    </a:lnTo>
                    <a:lnTo>
                      <a:pt x="26" y="94"/>
                    </a:lnTo>
                    <a:lnTo>
                      <a:pt x="26" y="94"/>
                    </a:lnTo>
                    <a:lnTo>
                      <a:pt x="24" y="90"/>
                    </a:lnTo>
                    <a:lnTo>
                      <a:pt x="22" y="88"/>
                    </a:lnTo>
                    <a:lnTo>
                      <a:pt x="18" y="86"/>
                    </a:lnTo>
                    <a:lnTo>
                      <a:pt x="18" y="82"/>
                    </a:lnTo>
                    <a:lnTo>
                      <a:pt x="18" y="82"/>
                    </a:lnTo>
                    <a:lnTo>
                      <a:pt x="20" y="78"/>
                    </a:lnTo>
                    <a:lnTo>
                      <a:pt x="20" y="72"/>
                    </a:lnTo>
                    <a:lnTo>
                      <a:pt x="20" y="66"/>
                    </a:lnTo>
                    <a:lnTo>
                      <a:pt x="18" y="60"/>
                    </a:lnTo>
                    <a:lnTo>
                      <a:pt x="12" y="50"/>
                    </a:lnTo>
                    <a:lnTo>
                      <a:pt x="6" y="48"/>
                    </a:lnTo>
                    <a:lnTo>
                      <a:pt x="2" y="46"/>
                    </a:lnTo>
                    <a:lnTo>
                      <a:pt x="2" y="46"/>
                    </a:lnTo>
                    <a:lnTo>
                      <a:pt x="2" y="34"/>
                    </a:lnTo>
                    <a:lnTo>
                      <a:pt x="0" y="24"/>
                    </a:lnTo>
                    <a:lnTo>
                      <a:pt x="0" y="24"/>
                    </a:lnTo>
                    <a:lnTo>
                      <a:pt x="6" y="28"/>
                    </a:lnTo>
                    <a:lnTo>
                      <a:pt x="12" y="28"/>
                    </a:lnTo>
                    <a:lnTo>
                      <a:pt x="18" y="26"/>
                    </a:lnTo>
                    <a:lnTo>
                      <a:pt x="24" y="22"/>
                    </a:lnTo>
                    <a:lnTo>
                      <a:pt x="30" y="18"/>
                    </a:lnTo>
                    <a:lnTo>
                      <a:pt x="34" y="12"/>
                    </a:lnTo>
                    <a:lnTo>
                      <a:pt x="38" y="0"/>
                    </a:lnTo>
                    <a:lnTo>
                      <a:pt x="3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03" name="Freeform 109"/>
              <p:cNvSpPr>
                <a:spLocks/>
              </p:cNvSpPr>
              <p:nvPr userDrawn="1"/>
            </p:nvSpPr>
            <p:spPr bwMode="auto">
              <a:xfrm>
                <a:off x="3149" y="697"/>
                <a:ext cx="2" cy="9"/>
              </a:xfrm>
              <a:custGeom>
                <a:avLst/>
                <a:gdLst/>
                <a:ahLst/>
                <a:cxnLst>
                  <a:cxn ang="0">
                    <a:pos x="0" y="32"/>
                  </a:cxn>
                  <a:cxn ang="0">
                    <a:pos x="0" y="32"/>
                  </a:cxn>
                  <a:cxn ang="0">
                    <a:pos x="0" y="24"/>
                  </a:cxn>
                  <a:cxn ang="0">
                    <a:pos x="2" y="14"/>
                  </a:cxn>
                  <a:cxn ang="0">
                    <a:pos x="6" y="6"/>
                  </a:cxn>
                  <a:cxn ang="0">
                    <a:pos x="10" y="0"/>
                  </a:cxn>
                  <a:cxn ang="0">
                    <a:pos x="10" y="0"/>
                  </a:cxn>
                  <a:cxn ang="0">
                    <a:pos x="14" y="0"/>
                  </a:cxn>
                  <a:cxn ang="0">
                    <a:pos x="14" y="2"/>
                  </a:cxn>
                  <a:cxn ang="0">
                    <a:pos x="14" y="8"/>
                  </a:cxn>
                  <a:cxn ang="0">
                    <a:pos x="14" y="8"/>
                  </a:cxn>
                  <a:cxn ang="0">
                    <a:pos x="12" y="6"/>
                  </a:cxn>
                  <a:cxn ang="0">
                    <a:pos x="12" y="8"/>
                  </a:cxn>
                  <a:cxn ang="0">
                    <a:pos x="8" y="14"/>
                  </a:cxn>
                  <a:cxn ang="0">
                    <a:pos x="0" y="32"/>
                  </a:cxn>
                  <a:cxn ang="0">
                    <a:pos x="0" y="32"/>
                  </a:cxn>
                </a:cxnLst>
                <a:rect l="0" t="0" r="r" b="b"/>
                <a:pathLst>
                  <a:path w="14" h="32">
                    <a:moveTo>
                      <a:pt x="0" y="32"/>
                    </a:moveTo>
                    <a:lnTo>
                      <a:pt x="0" y="32"/>
                    </a:lnTo>
                    <a:lnTo>
                      <a:pt x="0" y="24"/>
                    </a:lnTo>
                    <a:lnTo>
                      <a:pt x="2" y="14"/>
                    </a:lnTo>
                    <a:lnTo>
                      <a:pt x="6" y="6"/>
                    </a:lnTo>
                    <a:lnTo>
                      <a:pt x="10" y="0"/>
                    </a:lnTo>
                    <a:lnTo>
                      <a:pt x="10" y="0"/>
                    </a:lnTo>
                    <a:lnTo>
                      <a:pt x="14" y="0"/>
                    </a:lnTo>
                    <a:lnTo>
                      <a:pt x="14" y="2"/>
                    </a:lnTo>
                    <a:lnTo>
                      <a:pt x="14" y="8"/>
                    </a:lnTo>
                    <a:lnTo>
                      <a:pt x="14" y="8"/>
                    </a:lnTo>
                    <a:lnTo>
                      <a:pt x="12" y="6"/>
                    </a:lnTo>
                    <a:lnTo>
                      <a:pt x="12" y="8"/>
                    </a:lnTo>
                    <a:lnTo>
                      <a:pt x="8" y="14"/>
                    </a:lnTo>
                    <a:lnTo>
                      <a:pt x="0" y="32"/>
                    </a:lnTo>
                    <a:lnTo>
                      <a:pt x="0" y="3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04" name="Freeform 110"/>
              <p:cNvSpPr>
                <a:spLocks/>
              </p:cNvSpPr>
              <p:nvPr userDrawn="1"/>
            </p:nvSpPr>
            <p:spPr bwMode="auto">
              <a:xfrm>
                <a:off x="3122" y="699"/>
                <a:ext cx="3" cy="6"/>
              </a:xfrm>
              <a:custGeom>
                <a:avLst/>
                <a:gdLst/>
                <a:ahLst/>
                <a:cxnLst>
                  <a:cxn ang="0">
                    <a:pos x="10" y="0"/>
                  </a:cxn>
                  <a:cxn ang="0">
                    <a:pos x="10" y="0"/>
                  </a:cxn>
                  <a:cxn ang="0">
                    <a:pos x="12" y="2"/>
                  </a:cxn>
                  <a:cxn ang="0">
                    <a:pos x="14" y="6"/>
                  </a:cxn>
                  <a:cxn ang="0">
                    <a:pos x="10" y="16"/>
                  </a:cxn>
                  <a:cxn ang="0">
                    <a:pos x="6" y="24"/>
                  </a:cxn>
                  <a:cxn ang="0">
                    <a:pos x="2" y="28"/>
                  </a:cxn>
                  <a:cxn ang="0">
                    <a:pos x="2" y="28"/>
                  </a:cxn>
                  <a:cxn ang="0">
                    <a:pos x="0" y="26"/>
                  </a:cxn>
                  <a:cxn ang="0">
                    <a:pos x="0" y="22"/>
                  </a:cxn>
                  <a:cxn ang="0">
                    <a:pos x="4" y="14"/>
                  </a:cxn>
                  <a:cxn ang="0">
                    <a:pos x="8" y="6"/>
                  </a:cxn>
                  <a:cxn ang="0">
                    <a:pos x="10" y="0"/>
                  </a:cxn>
                  <a:cxn ang="0">
                    <a:pos x="10" y="0"/>
                  </a:cxn>
                </a:cxnLst>
                <a:rect l="0" t="0" r="r" b="b"/>
                <a:pathLst>
                  <a:path w="14" h="28">
                    <a:moveTo>
                      <a:pt x="10" y="0"/>
                    </a:moveTo>
                    <a:lnTo>
                      <a:pt x="10" y="0"/>
                    </a:lnTo>
                    <a:lnTo>
                      <a:pt x="12" y="2"/>
                    </a:lnTo>
                    <a:lnTo>
                      <a:pt x="14" y="6"/>
                    </a:lnTo>
                    <a:lnTo>
                      <a:pt x="10" y="16"/>
                    </a:lnTo>
                    <a:lnTo>
                      <a:pt x="6" y="24"/>
                    </a:lnTo>
                    <a:lnTo>
                      <a:pt x="2" y="28"/>
                    </a:lnTo>
                    <a:lnTo>
                      <a:pt x="2" y="28"/>
                    </a:lnTo>
                    <a:lnTo>
                      <a:pt x="0" y="26"/>
                    </a:lnTo>
                    <a:lnTo>
                      <a:pt x="0" y="22"/>
                    </a:lnTo>
                    <a:lnTo>
                      <a:pt x="4" y="14"/>
                    </a:lnTo>
                    <a:lnTo>
                      <a:pt x="8" y="6"/>
                    </a:lnTo>
                    <a:lnTo>
                      <a:pt x="10" y="0"/>
                    </a:lnTo>
                    <a:lnTo>
                      <a:pt x="1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05" name="Freeform 111"/>
              <p:cNvSpPr>
                <a:spLocks/>
              </p:cNvSpPr>
              <p:nvPr userDrawn="1"/>
            </p:nvSpPr>
            <p:spPr bwMode="auto">
              <a:xfrm>
                <a:off x="4286" y="702"/>
                <a:ext cx="9" cy="7"/>
              </a:xfrm>
              <a:custGeom>
                <a:avLst/>
                <a:gdLst/>
                <a:ahLst/>
                <a:cxnLst>
                  <a:cxn ang="0">
                    <a:pos x="14" y="16"/>
                  </a:cxn>
                  <a:cxn ang="0">
                    <a:pos x="14" y="16"/>
                  </a:cxn>
                  <a:cxn ang="0">
                    <a:pos x="14" y="14"/>
                  </a:cxn>
                  <a:cxn ang="0">
                    <a:pos x="10" y="14"/>
                  </a:cxn>
                  <a:cxn ang="0">
                    <a:pos x="10" y="14"/>
                  </a:cxn>
                  <a:cxn ang="0">
                    <a:pos x="10" y="14"/>
                  </a:cxn>
                  <a:cxn ang="0">
                    <a:pos x="10" y="16"/>
                  </a:cxn>
                  <a:cxn ang="0">
                    <a:pos x="10" y="20"/>
                  </a:cxn>
                  <a:cxn ang="0">
                    <a:pos x="10" y="20"/>
                  </a:cxn>
                  <a:cxn ang="0">
                    <a:pos x="6" y="20"/>
                  </a:cxn>
                  <a:cxn ang="0">
                    <a:pos x="2" y="18"/>
                  </a:cxn>
                  <a:cxn ang="0">
                    <a:pos x="0" y="16"/>
                  </a:cxn>
                  <a:cxn ang="0">
                    <a:pos x="0" y="10"/>
                  </a:cxn>
                  <a:cxn ang="0">
                    <a:pos x="0" y="10"/>
                  </a:cxn>
                  <a:cxn ang="0">
                    <a:pos x="6" y="8"/>
                  </a:cxn>
                  <a:cxn ang="0">
                    <a:pos x="6" y="6"/>
                  </a:cxn>
                  <a:cxn ang="0">
                    <a:pos x="6" y="2"/>
                  </a:cxn>
                  <a:cxn ang="0">
                    <a:pos x="6" y="2"/>
                  </a:cxn>
                  <a:cxn ang="0">
                    <a:pos x="8" y="2"/>
                  </a:cxn>
                  <a:cxn ang="0">
                    <a:pos x="10" y="2"/>
                  </a:cxn>
                  <a:cxn ang="0">
                    <a:pos x="14" y="0"/>
                  </a:cxn>
                  <a:cxn ang="0">
                    <a:pos x="16" y="0"/>
                  </a:cxn>
                  <a:cxn ang="0">
                    <a:pos x="16" y="0"/>
                  </a:cxn>
                  <a:cxn ang="0">
                    <a:pos x="18" y="8"/>
                  </a:cxn>
                  <a:cxn ang="0">
                    <a:pos x="22" y="12"/>
                  </a:cxn>
                  <a:cxn ang="0">
                    <a:pos x="32" y="18"/>
                  </a:cxn>
                  <a:cxn ang="0">
                    <a:pos x="32" y="18"/>
                  </a:cxn>
                  <a:cxn ang="0">
                    <a:pos x="28" y="22"/>
                  </a:cxn>
                  <a:cxn ang="0">
                    <a:pos x="26" y="28"/>
                  </a:cxn>
                  <a:cxn ang="0">
                    <a:pos x="26" y="28"/>
                  </a:cxn>
                  <a:cxn ang="0">
                    <a:pos x="24" y="26"/>
                  </a:cxn>
                  <a:cxn ang="0">
                    <a:pos x="18" y="24"/>
                  </a:cxn>
                  <a:cxn ang="0">
                    <a:pos x="12" y="24"/>
                  </a:cxn>
                  <a:cxn ang="0">
                    <a:pos x="12" y="24"/>
                  </a:cxn>
                  <a:cxn ang="0">
                    <a:pos x="12" y="22"/>
                  </a:cxn>
                  <a:cxn ang="0">
                    <a:pos x="12" y="20"/>
                  </a:cxn>
                  <a:cxn ang="0">
                    <a:pos x="14" y="16"/>
                  </a:cxn>
                  <a:cxn ang="0">
                    <a:pos x="14" y="16"/>
                  </a:cxn>
                </a:cxnLst>
                <a:rect l="0" t="0" r="r" b="b"/>
                <a:pathLst>
                  <a:path w="32" h="28">
                    <a:moveTo>
                      <a:pt x="14" y="16"/>
                    </a:moveTo>
                    <a:lnTo>
                      <a:pt x="14" y="16"/>
                    </a:lnTo>
                    <a:lnTo>
                      <a:pt x="14" y="14"/>
                    </a:lnTo>
                    <a:lnTo>
                      <a:pt x="10" y="14"/>
                    </a:lnTo>
                    <a:lnTo>
                      <a:pt x="10" y="14"/>
                    </a:lnTo>
                    <a:lnTo>
                      <a:pt x="10" y="14"/>
                    </a:lnTo>
                    <a:lnTo>
                      <a:pt x="10" y="16"/>
                    </a:lnTo>
                    <a:lnTo>
                      <a:pt x="10" y="20"/>
                    </a:lnTo>
                    <a:lnTo>
                      <a:pt x="10" y="20"/>
                    </a:lnTo>
                    <a:lnTo>
                      <a:pt x="6" y="20"/>
                    </a:lnTo>
                    <a:lnTo>
                      <a:pt x="2" y="18"/>
                    </a:lnTo>
                    <a:lnTo>
                      <a:pt x="0" y="16"/>
                    </a:lnTo>
                    <a:lnTo>
                      <a:pt x="0" y="10"/>
                    </a:lnTo>
                    <a:lnTo>
                      <a:pt x="0" y="10"/>
                    </a:lnTo>
                    <a:lnTo>
                      <a:pt x="6" y="8"/>
                    </a:lnTo>
                    <a:lnTo>
                      <a:pt x="6" y="6"/>
                    </a:lnTo>
                    <a:lnTo>
                      <a:pt x="6" y="2"/>
                    </a:lnTo>
                    <a:lnTo>
                      <a:pt x="6" y="2"/>
                    </a:lnTo>
                    <a:lnTo>
                      <a:pt x="8" y="2"/>
                    </a:lnTo>
                    <a:lnTo>
                      <a:pt x="10" y="2"/>
                    </a:lnTo>
                    <a:lnTo>
                      <a:pt x="14" y="0"/>
                    </a:lnTo>
                    <a:lnTo>
                      <a:pt x="16" y="0"/>
                    </a:lnTo>
                    <a:lnTo>
                      <a:pt x="16" y="0"/>
                    </a:lnTo>
                    <a:lnTo>
                      <a:pt x="18" y="8"/>
                    </a:lnTo>
                    <a:lnTo>
                      <a:pt x="22" y="12"/>
                    </a:lnTo>
                    <a:lnTo>
                      <a:pt x="32" y="18"/>
                    </a:lnTo>
                    <a:lnTo>
                      <a:pt x="32" y="18"/>
                    </a:lnTo>
                    <a:lnTo>
                      <a:pt x="28" y="22"/>
                    </a:lnTo>
                    <a:lnTo>
                      <a:pt x="26" y="28"/>
                    </a:lnTo>
                    <a:lnTo>
                      <a:pt x="26" y="28"/>
                    </a:lnTo>
                    <a:lnTo>
                      <a:pt x="24" y="26"/>
                    </a:lnTo>
                    <a:lnTo>
                      <a:pt x="18" y="24"/>
                    </a:lnTo>
                    <a:lnTo>
                      <a:pt x="12" y="24"/>
                    </a:lnTo>
                    <a:lnTo>
                      <a:pt x="12" y="24"/>
                    </a:lnTo>
                    <a:lnTo>
                      <a:pt x="12" y="22"/>
                    </a:lnTo>
                    <a:lnTo>
                      <a:pt x="12" y="20"/>
                    </a:lnTo>
                    <a:lnTo>
                      <a:pt x="14" y="16"/>
                    </a:lnTo>
                    <a:lnTo>
                      <a:pt x="14" y="16"/>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06" name="Freeform 112"/>
              <p:cNvSpPr>
                <a:spLocks/>
              </p:cNvSpPr>
              <p:nvPr userDrawn="1"/>
            </p:nvSpPr>
            <p:spPr bwMode="auto">
              <a:xfrm>
                <a:off x="4274" y="713"/>
                <a:ext cx="3" cy="2"/>
              </a:xfrm>
              <a:custGeom>
                <a:avLst/>
                <a:gdLst/>
                <a:ahLst/>
                <a:cxnLst>
                  <a:cxn ang="0">
                    <a:pos x="0" y="2"/>
                  </a:cxn>
                  <a:cxn ang="0">
                    <a:pos x="0" y="2"/>
                  </a:cxn>
                  <a:cxn ang="0">
                    <a:pos x="2" y="2"/>
                  </a:cxn>
                  <a:cxn ang="0">
                    <a:pos x="4" y="0"/>
                  </a:cxn>
                  <a:cxn ang="0">
                    <a:pos x="10" y="2"/>
                  </a:cxn>
                  <a:cxn ang="0">
                    <a:pos x="12" y="6"/>
                  </a:cxn>
                  <a:cxn ang="0">
                    <a:pos x="12" y="8"/>
                  </a:cxn>
                  <a:cxn ang="0">
                    <a:pos x="10" y="10"/>
                  </a:cxn>
                  <a:cxn ang="0">
                    <a:pos x="10" y="10"/>
                  </a:cxn>
                  <a:cxn ang="0">
                    <a:pos x="6" y="6"/>
                  </a:cxn>
                  <a:cxn ang="0">
                    <a:pos x="0" y="2"/>
                  </a:cxn>
                  <a:cxn ang="0">
                    <a:pos x="0" y="2"/>
                  </a:cxn>
                </a:cxnLst>
                <a:rect l="0" t="0" r="r" b="b"/>
                <a:pathLst>
                  <a:path w="12" h="10">
                    <a:moveTo>
                      <a:pt x="0" y="2"/>
                    </a:moveTo>
                    <a:lnTo>
                      <a:pt x="0" y="2"/>
                    </a:lnTo>
                    <a:lnTo>
                      <a:pt x="2" y="2"/>
                    </a:lnTo>
                    <a:lnTo>
                      <a:pt x="4" y="0"/>
                    </a:lnTo>
                    <a:lnTo>
                      <a:pt x="10" y="2"/>
                    </a:lnTo>
                    <a:lnTo>
                      <a:pt x="12" y="6"/>
                    </a:lnTo>
                    <a:lnTo>
                      <a:pt x="12" y="8"/>
                    </a:lnTo>
                    <a:lnTo>
                      <a:pt x="10" y="10"/>
                    </a:lnTo>
                    <a:lnTo>
                      <a:pt x="10" y="10"/>
                    </a:lnTo>
                    <a:lnTo>
                      <a:pt x="6" y="6"/>
                    </a:lnTo>
                    <a:lnTo>
                      <a:pt x="0" y="2"/>
                    </a:lnTo>
                    <a:lnTo>
                      <a:pt x="0"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07" name="Freeform 113"/>
              <p:cNvSpPr>
                <a:spLocks/>
              </p:cNvSpPr>
              <p:nvPr userDrawn="1"/>
            </p:nvSpPr>
            <p:spPr bwMode="auto">
              <a:xfrm>
                <a:off x="4290" y="715"/>
                <a:ext cx="6" cy="7"/>
              </a:xfrm>
              <a:custGeom>
                <a:avLst/>
                <a:gdLst/>
                <a:ahLst/>
                <a:cxnLst>
                  <a:cxn ang="0">
                    <a:pos x="12" y="0"/>
                  </a:cxn>
                  <a:cxn ang="0">
                    <a:pos x="12" y="0"/>
                  </a:cxn>
                  <a:cxn ang="0">
                    <a:pos x="18" y="14"/>
                  </a:cxn>
                  <a:cxn ang="0">
                    <a:pos x="20" y="20"/>
                  </a:cxn>
                  <a:cxn ang="0">
                    <a:pos x="18" y="28"/>
                  </a:cxn>
                  <a:cxn ang="0">
                    <a:pos x="18" y="28"/>
                  </a:cxn>
                  <a:cxn ang="0">
                    <a:pos x="14" y="26"/>
                  </a:cxn>
                  <a:cxn ang="0">
                    <a:pos x="12" y="22"/>
                  </a:cxn>
                  <a:cxn ang="0">
                    <a:pos x="8" y="14"/>
                  </a:cxn>
                  <a:cxn ang="0">
                    <a:pos x="6" y="8"/>
                  </a:cxn>
                  <a:cxn ang="0">
                    <a:pos x="4" y="6"/>
                  </a:cxn>
                  <a:cxn ang="0">
                    <a:pos x="0" y="4"/>
                  </a:cxn>
                  <a:cxn ang="0">
                    <a:pos x="0" y="4"/>
                  </a:cxn>
                  <a:cxn ang="0">
                    <a:pos x="2" y="2"/>
                  </a:cxn>
                  <a:cxn ang="0">
                    <a:pos x="4" y="0"/>
                  </a:cxn>
                  <a:cxn ang="0">
                    <a:pos x="12" y="0"/>
                  </a:cxn>
                  <a:cxn ang="0">
                    <a:pos x="12" y="0"/>
                  </a:cxn>
                </a:cxnLst>
                <a:rect l="0" t="0" r="r" b="b"/>
                <a:pathLst>
                  <a:path w="20" h="28">
                    <a:moveTo>
                      <a:pt x="12" y="0"/>
                    </a:moveTo>
                    <a:lnTo>
                      <a:pt x="12" y="0"/>
                    </a:lnTo>
                    <a:lnTo>
                      <a:pt x="18" y="14"/>
                    </a:lnTo>
                    <a:lnTo>
                      <a:pt x="20" y="20"/>
                    </a:lnTo>
                    <a:lnTo>
                      <a:pt x="18" y="28"/>
                    </a:lnTo>
                    <a:lnTo>
                      <a:pt x="18" y="28"/>
                    </a:lnTo>
                    <a:lnTo>
                      <a:pt x="14" y="26"/>
                    </a:lnTo>
                    <a:lnTo>
                      <a:pt x="12" y="22"/>
                    </a:lnTo>
                    <a:lnTo>
                      <a:pt x="8" y="14"/>
                    </a:lnTo>
                    <a:lnTo>
                      <a:pt x="6" y="8"/>
                    </a:lnTo>
                    <a:lnTo>
                      <a:pt x="4" y="6"/>
                    </a:lnTo>
                    <a:lnTo>
                      <a:pt x="0" y="4"/>
                    </a:lnTo>
                    <a:lnTo>
                      <a:pt x="0" y="4"/>
                    </a:lnTo>
                    <a:lnTo>
                      <a:pt x="2" y="2"/>
                    </a:lnTo>
                    <a:lnTo>
                      <a:pt x="4" y="0"/>
                    </a:lnTo>
                    <a:lnTo>
                      <a:pt x="12" y="0"/>
                    </a:lnTo>
                    <a:lnTo>
                      <a:pt x="1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08" name="Freeform 114"/>
              <p:cNvSpPr>
                <a:spLocks/>
              </p:cNvSpPr>
              <p:nvPr userDrawn="1"/>
            </p:nvSpPr>
            <p:spPr bwMode="auto">
              <a:xfrm>
                <a:off x="3137" y="716"/>
                <a:ext cx="1" cy="6"/>
              </a:xfrm>
              <a:custGeom>
                <a:avLst/>
                <a:gdLst/>
                <a:ahLst/>
                <a:cxnLst>
                  <a:cxn ang="0">
                    <a:pos x="0" y="0"/>
                  </a:cxn>
                  <a:cxn ang="0">
                    <a:pos x="0" y="0"/>
                  </a:cxn>
                  <a:cxn ang="0">
                    <a:pos x="4" y="6"/>
                  </a:cxn>
                  <a:cxn ang="0">
                    <a:pos x="4" y="14"/>
                  </a:cxn>
                  <a:cxn ang="0">
                    <a:pos x="0" y="28"/>
                  </a:cxn>
                  <a:cxn ang="0">
                    <a:pos x="0" y="28"/>
                  </a:cxn>
                  <a:cxn ang="0">
                    <a:pos x="0" y="22"/>
                  </a:cxn>
                  <a:cxn ang="0">
                    <a:pos x="0" y="14"/>
                  </a:cxn>
                  <a:cxn ang="0">
                    <a:pos x="0" y="0"/>
                  </a:cxn>
                  <a:cxn ang="0">
                    <a:pos x="0" y="0"/>
                  </a:cxn>
                </a:cxnLst>
                <a:rect l="0" t="0" r="r" b="b"/>
                <a:pathLst>
                  <a:path w="4" h="28">
                    <a:moveTo>
                      <a:pt x="0" y="0"/>
                    </a:moveTo>
                    <a:lnTo>
                      <a:pt x="0" y="0"/>
                    </a:lnTo>
                    <a:lnTo>
                      <a:pt x="4" y="6"/>
                    </a:lnTo>
                    <a:lnTo>
                      <a:pt x="4" y="14"/>
                    </a:lnTo>
                    <a:lnTo>
                      <a:pt x="0" y="28"/>
                    </a:lnTo>
                    <a:lnTo>
                      <a:pt x="0" y="28"/>
                    </a:lnTo>
                    <a:lnTo>
                      <a:pt x="0" y="22"/>
                    </a:lnTo>
                    <a:lnTo>
                      <a:pt x="0" y="14"/>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09" name="Freeform 115"/>
              <p:cNvSpPr>
                <a:spLocks/>
              </p:cNvSpPr>
              <p:nvPr userDrawn="1"/>
            </p:nvSpPr>
            <p:spPr bwMode="auto">
              <a:xfrm>
                <a:off x="4047" y="716"/>
                <a:ext cx="7" cy="6"/>
              </a:xfrm>
              <a:custGeom>
                <a:avLst/>
                <a:gdLst/>
                <a:ahLst/>
                <a:cxnLst>
                  <a:cxn ang="0">
                    <a:pos x="16" y="0"/>
                  </a:cxn>
                  <a:cxn ang="0">
                    <a:pos x="16" y="0"/>
                  </a:cxn>
                  <a:cxn ang="0">
                    <a:pos x="18" y="4"/>
                  </a:cxn>
                  <a:cxn ang="0">
                    <a:pos x="20" y="8"/>
                  </a:cxn>
                  <a:cxn ang="0">
                    <a:pos x="22" y="10"/>
                  </a:cxn>
                  <a:cxn ang="0">
                    <a:pos x="22" y="16"/>
                  </a:cxn>
                  <a:cxn ang="0">
                    <a:pos x="22" y="16"/>
                  </a:cxn>
                  <a:cxn ang="0">
                    <a:pos x="14" y="14"/>
                  </a:cxn>
                  <a:cxn ang="0">
                    <a:pos x="10" y="12"/>
                  </a:cxn>
                  <a:cxn ang="0">
                    <a:pos x="6" y="8"/>
                  </a:cxn>
                  <a:cxn ang="0">
                    <a:pos x="0" y="10"/>
                  </a:cxn>
                  <a:cxn ang="0">
                    <a:pos x="0" y="10"/>
                  </a:cxn>
                  <a:cxn ang="0">
                    <a:pos x="0" y="2"/>
                  </a:cxn>
                  <a:cxn ang="0">
                    <a:pos x="0" y="2"/>
                  </a:cxn>
                  <a:cxn ang="0">
                    <a:pos x="2" y="0"/>
                  </a:cxn>
                  <a:cxn ang="0">
                    <a:pos x="6" y="0"/>
                  </a:cxn>
                  <a:cxn ang="0">
                    <a:pos x="16" y="0"/>
                  </a:cxn>
                  <a:cxn ang="0">
                    <a:pos x="16" y="0"/>
                  </a:cxn>
                </a:cxnLst>
                <a:rect l="0" t="0" r="r" b="b"/>
                <a:pathLst>
                  <a:path w="22" h="16">
                    <a:moveTo>
                      <a:pt x="16" y="0"/>
                    </a:moveTo>
                    <a:lnTo>
                      <a:pt x="16" y="0"/>
                    </a:lnTo>
                    <a:lnTo>
                      <a:pt x="18" y="4"/>
                    </a:lnTo>
                    <a:lnTo>
                      <a:pt x="20" y="8"/>
                    </a:lnTo>
                    <a:lnTo>
                      <a:pt x="22" y="10"/>
                    </a:lnTo>
                    <a:lnTo>
                      <a:pt x="22" y="16"/>
                    </a:lnTo>
                    <a:lnTo>
                      <a:pt x="22" y="16"/>
                    </a:lnTo>
                    <a:lnTo>
                      <a:pt x="14" y="14"/>
                    </a:lnTo>
                    <a:lnTo>
                      <a:pt x="10" y="12"/>
                    </a:lnTo>
                    <a:lnTo>
                      <a:pt x="6" y="8"/>
                    </a:lnTo>
                    <a:lnTo>
                      <a:pt x="0" y="10"/>
                    </a:lnTo>
                    <a:lnTo>
                      <a:pt x="0" y="10"/>
                    </a:lnTo>
                    <a:lnTo>
                      <a:pt x="0" y="2"/>
                    </a:lnTo>
                    <a:lnTo>
                      <a:pt x="0" y="2"/>
                    </a:lnTo>
                    <a:lnTo>
                      <a:pt x="2" y="0"/>
                    </a:lnTo>
                    <a:lnTo>
                      <a:pt x="6" y="0"/>
                    </a:lnTo>
                    <a:lnTo>
                      <a:pt x="16" y="0"/>
                    </a:lnTo>
                    <a:lnTo>
                      <a:pt x="1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0" name="Freeform 116"/>
              <p:cNvSpPr>
                <a:spLocks/>
              </p:cNvSpPr>
              <p:nvPr userDrawn="1"/>
            </p:nvSpPr>
            <p:spPr bwMode="auto">
              <a:xfrm>
                <a:off x="4031" y="719"/>
                <a:ext cx="13" cy="12"/>
              </a:xfrm>
              <a:custGeom>
                <a:avLst/>
                <a:gdLst/>
                <a:ahLst/>
                <a:cxnLst>
                  <a:cxn ang="0">
                    <a:pos x="32" y="0"/>
                  </a:cxn>
                  <a:cxn ang="0">
                    <a:pos x="32" y="0"/>
                  </a:cxn>
                  <a:cxn ang="0">
                    <a:pos x="34" y="4"/>
                  </a:cxn>
                  <a:cxn ang="0">
                    <a:pos x="34" y="8"/>
                  </a:cxn>
                  <a:cxn ang="0">
                    <a:pos x="36" y="12"/>
                  </a:cxn>
                  <a:cxn ang="0">
                    <a:pos x="36" y="16"/>
                  </a:cxn>
                  <a:cxn ang="0">
                    <a:pos x="36" y="16"/>
                  </a:cxn>
                  <a:cxn ang="0">
                    <a:pos x="38" y="14"/>
                  </a:cxn>
                  <a:cxn ang="0">
                    <a:pos x="40" y="12"/>
                  </a:cxn>
                  <a:cxn ang="0">
                    <a:pos x="42" y="12"/>
                  </a:cxn>
                  <a:cxn ang="0">
                    <a:pos x="44" y="12"/>
                  </a:cxn>
                  <a:cxn ang="0">
                    <a:pos x="44" y="12"/>
                  </a:cxn>
                  <a:cxn ang="0">
                    <a:pos x="44" y="14"/>
                  </a:cxn>
                  <a:cxn ang="0">
                    <a:pos x="46" y="14"/>
                  </a:cxn>
                  <a:cxn ang="0">
                    <a:pos x="50" y="16"/>
                  </a:cxn>
                  <a:cxn ang="0">
                    <a:pos x="50" y="16"/>
                  </a:cxn>
                  <a:cxn ang="0">
                    <a:pos x="42" y="28"/>
                  </a:cxn>
                  <a:cxn ang="0">
                    <a:pos x="38" y="44"/>
                  </a:cxn>
                  <a:cxn ang="0">
                    <a:pos x="38" y="44"/>
                  </a:cxn>
                  <a:cxn ang="0">
                    <a:pos x="32" y="44"/>
                  </a:cxn>
                  <a:cxn ang="0">
                    <a:pos x="30" y="40"/>
                  </a:cxn>
                  <a:cxn ang="0">
                    <a:pos x="26" y="38"/>
                  </a:cxn>
                  <a:cxn ang="0">
                    <a:pos x="18" y="38"/>
                  </a:cxn>
                  <a:cxn ang="0">
                    <a:pos x="18" y="38"/>
                  </a:cxn>
                  <a:cxn ang="0">
                    <a:pos x="18" y="32"/>
                  </a:cxn>
                  <a:cxn ang="0">
                    <a:pos x="16" y="26"/>
                  </a:cxn>
                  <a:cxn ang="0">
                    <a:pos x="16" y="26"/>
                  </a:cxn>
                  <a:cxn ang="0">
                    <a:pos x="12" y="26"/>
                  </a:cxn>
                  <a:cxn ang="0">
                    <a:pos x="10" y="28"/>
                  </a:cxn>
                  <a:cxn ang="0">
                    <a:pos x="10" y="32"/>
                  </a:cxn>
                  <a:cxn ang="0">
                    <a:pos x="8" y="32"/>
                  </a:cxn>
                  <a:cxn ang="0">
                    <a:pos x="8" y="32"/>
                  </a:cxn>
                  <a:cxn ang="0">
                    <a:pos x="4" y="32"/>
                  </a:cxn>
                  <a:cxn ang="0">
                    <a:pos x="2" y="30"/>
                  </a:cxn>
                  <a:cxn ang="0">
                    <a:pos x="0" y="26"/>
                  </a:cxn>
                  <a:cxn ang="0">
                    <a:pos x="0" y="26"/>
                  </a:cxn>
                  <a:cxn ang="0">
                    <a:pos x="6" y="20"/>
                  </a:cxn>
                  <a:cxn ang="0">
                    <a:pos x="10" y="12"/>
                  </a:cxn>
                  <a:cxn ang="0">
                    <a:pos x="14" y="10"/>
                  </a:cxn>
                  <a:cxn ang="0">
                    <a:pos x="18" y="8"/>
                  </a:cxn>
                  <a:cxn ang="0">
                    <a:pos x="22" y="6"/>
                  </a:cxn>
                  <a:cxn ang="0">
                    <a:pos x="28" y="6"/>
                  </a:cxn>
                  <a:cxn ang="0">
                    <a:pos x="28" y="6"/>
                  </a:cxn>
                  <a:cxn ang="0">
                    <a:pos x="32" y="4"/>
                  </a:cxn>
                  <a:cxn ang="0">
                    <a:pos x="32" y="0"/>
                  </a:cxn>
                  <a:cxn ang="0">
                    <a:pos x="32" y="0"/>
                  </a:cxn>
                </a:cxnLst>
                <a:rect l="0" t="0" r="r" b="b"/>
                <a:pathLst>
                  <a:path w="50" h="44">
                    <a:moveTo>
                      <a:pt x="32" y="0"/>
                    </a:moveTo>
                    <a:lnTo>
                      <a:pt x="32" y="0"/>
                    </a:lnTo>
                    <a:lnTo>
                      <a:pt x="34" y="4"/>
                    </a:lnTo>
                    <a:lnTo>
                      <a:pt x="34" y="8"/>
                    </a:lnTo>
                    <a:lnTo>
                      <a:pt x="36" y="12"/>
                    </a:lnTo>
                    <a:lnTo>
                      <a:pt x="36" y="16"/>
                    </a:lnTo>
                    <a:lnTo>
                      <a:pt x="36" y="16"/>
                    </a:lnTo>
                    <a:lnTo>
                      <a:pt x="38" y="14"/>
                    </a:lnTo>
                    <a:lnTo>
                      <a:pt x="40" y="12"/>
                    </a:lnTo>
                    <a:lnTo>
                      <a:pt x="42" y="12"/>
                    </a:lnTo>
                    <a:lnTo>
                      <a:pt x="44" y="12"/>
                    </a:lnTo>
                    <a:lnTo>
                      <a:pt x="44" y="12"/>
                    </a:lnTo>
                    <a:lnTo>
                      <a:pt x="44" y="14"/>
                    </a:lnTo>
                    <a:lnTo>
                      <a:pt x="46" y="14"/>
                    </a:lnTo>
                    <a:lnTo>
                      <a:pt x="50" y="16"/>
                    </a:lnTo>
                    <a:lnTo>
                      <a:pt x="50" y="16"/>
                    </a:lnTo>
                    <a:lnTo>
                      <a:pt x="42" y="28"/>
                    </a:lnTo>
                    <a:lnTo>
                      <a:pt x="38" y="44"/>
                    </a:lnTo>
                    <a:lnTo>
                      <a:pt x="38" y="44"/>
                    </a:lnTo>
                    <a:lnTo>
                      <a:pt x="32" y="44"/>
                    </a:lnTo>
                    <a:lnTo>
                      <a:pt x="30" y="40"/>
                    </a:lnTo>
                    <a:lnTo>
                      <a:pt x="26" y="38"/>
                    </a:lnTo>
                    <a:lnTo>
                      <a:pt x="18" y="38"/>
                    </a:lnTo>
                    <a:lnTo>
                      <a:pt x="18" y="38"/>
                    </a:lnTo>
                    <a:lnTo>
                      <a:pt x="18" y="32"/>
                    </a:lnTo>
                    <a:lnTo>
                      <a:pt x="16" y="26"/>
                    </a:lnTo>
                    <a:lnTo>
                      <a:pt x="16" y="26"/>
                    </a:lnTo>
                    <a:lnTo>
                      <a:pt x="12" y="26"/>
                    </a:lnTo>
                    <a:lnTo>
                      <a:pt x="10" y="28"/>
                    </a:lnTo>
                    <a:lnTo>
                      <a:pt x="10" y="32"/>
                    </a:lnTo>
                    <a:lnTo>
                      <a:pt x="8" y="32"/>
                    </a:lnTo>
                    <a:lnTo>
                      <a:pt x="8" y="32"/>
                    </a:lnTo>
                    <a:lnTo>
                      <a:pt x="4" y="32"/>
                    </a:lnTo>
                    <a:lnTo>
                      <a:pt x="2" y="30"/>
                    </a:lnTo>
                    <a:lnTo>
                      <a:pt x="0" y="26"/>
                    </a:lnTo>
                    <a:lnTo>
                      <a:pt x="0" y="26"/>
                    </a:lnTo>
                    <a:lnTo>
                      <a:pt x="6" y="20"/>
                    </a:lnTo>
                    <a:lnTo>
                      <a:pt x="10" y="12"/>
                    </a:lnTo>
                    <a:lnTo>
                      <a:pt x="14" y="10"/>
                    </a:lnTo>
                    <a:lnTo>
                      <a:pt x="18" y="8"/>
                    </a:lnTo>
                    <a:lnTo>
                      <a:pt x="22" y="6"/>
                    </a:lnTo>
                    <a:lnTo>
                      <a:pt x="28" y="6"/>
                    </a:lnTo>
                    <a:lnTo>
                      <a:pt x="28" y="6"/>
                    </a:lnTo>
                    <a:lnTo>
                      <a:pt x="32" y="4"/>
                    </a:lnTo>
                    <a:lnTo>
                      <a:pt x="32" y="0"/>
                    </a:lnTo>
                    <a:lnTo>
                      <a:pt x="3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1" name="Freeform 117"/>
              <p:cNvSpPr>
                <a:spLocks/>
              </p:cNvSpPr>
              <p:nvPr userDrawn="1"/>
            </p:nvSpPr>
            <p:spPr bwMode="auto">
              <a:xfrm>
                <a:off x="4303" y="726"/>
                <a:ext cx="3" cy="4"/>
              </a:xfrm>
              <a:custGeom>
                <a:avLst/>
                <a:gdLst/>
                <a:ahLst/>
                <a:cxnLst>
                  <a:cxn ang="0">
                    <a:pos x="18" y="0"/>
                  </a:cxn>
                  <a:cxn ang="0">
                    <a:pos x="18" y="0"/>
                  </a:cxn>
                  <a:cxn ang="0">
                    <a:pos x="18" y="6"/>
                  </a:cxn>
                  <a:cxn ang="0">
                    <a:pos x="16" y="8"/>
                  </a:cxn>
                  <a:cxn ang="0">
                    <a:pos x="14" y="10"/>
                  </a:cxn>
                  <a:cxn ang="0">
                    <a:pos x="14" y="14"/>
                  </a:cxn>
                  <a:cxn ang="0">
                    <a:pos x="14" y="14"/>
                  </a:cxn>
                  <a:cxn ang="0">
                    <a:pos x="8" y="10"/>
                  </a:cxn>
                  <a:cxn ang="0">
                    <a:pos x="6" y="10"/>
                  </a:cxn>
                  <a:cxn ang="0">
                    <a:pos x="0" y="10"/>
                  </a:cxn>
                  <a:cxn ang="0">
                    <a:pos x="0" y="10"/>
                  </a:cxn>
                  <a:cxn ang="0">
                    <a:pos x="2" y="8"/>
                  </a:cxn>
                  <a:cxn ang="0">
                    <a:pos x="2" y="6"/>
                  </a:cxn>
                  <a:cxn ang="0">
                    <a:pos x="8" y="4"/>
                  </a:cxn>
                  <a:cxn ang="0">
                    <a:pos x="18" y="0"/>
                  </a:cxn>
                  <a:cxn ang="0">
                    <a:pos x="18" y="0"/>
                  </a:cxn>
                </a:cxnLst>
                <a:rect l="0" t="0" r="r" b="b"/>
                <a:pathLst>
                  <a:path w="18" h="14">
                    <a:moveTo>
                      <a:pt x="18" y="0"/>
                    </a:moveTo>
                    <a:lnTo>
                      <a:pt x="18" y="0"/>
                    </a:lnTo>
                    <a:lnTo>
                      <a:pt x="18" y="6"/>
                    </a:lnTo>
                    <a:lnTo>
                      <a:pt x="16" y="8"/>
                    </a:lnTo>
                    <a:lnTo>
                      <a:pt x="14" y="10"/>
                    </a:lnTo>
                    <a:lnTo>
                      <a:pt x="14" y="14"/>
                    </a:lnTo>
                    <a:lnTo>
                      <a:pt x="14" y="14"/>
                    </a:lnTo>
                    <a:lnTo>
                      <a:pt x="8" y="10"/>
                    </a:lnTo>
                    <a:lnTo>
                      <a:pt x="6" y="10"/>
                    </a:lnTo>
                    <a:lnTo>
                      <a:pt x="0" y="10"/>
                    </a:lnTo>
                    <a:lnTo>
                      <a:pt x="0" y="10"/>
                    </a:lnTo>
                    <a:lnTo>
                      <a:pt x="2" y="8"/>
                    </a:lnTo>
                    <a:lnTo>
                      <a:pt x="2" y="6"/>
                    </a:lnTo>
                    <a:lnTo>
                      <a:pt x="8" y="4"/>
                    </a:lnTo>
                    <a:lnTo>
                      <a:pt x="18" y="0"/>
                    </a:lnTo>
                    <a:lnTo>
                      <a:pt x="1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2" name="Freeform 118"/>
              <p:cNvSpPr>
                <a:spLocks/>
              </p:cNvSpPr>
              <p:nvPr userDrawn="1"/>
            </p:nvSpPr>
            <p:spPr bwMode="auto">
              <a:xfrm>
                <a:off x="4237" y="727"/>
                <a:ext cx="6" cy="6"/>
              </a:xfrm>
              <a:custGeom>
                <a:avLst/>
                <a:gdLst/>
                <a:ahLst/>
                <a:cxnLst>
                  <a:cxn ang="0">
                    <a:pos x="4" y="0"/>
                  </a:cxn>
                  <a:cxn ang="0">
                    <a:pos x="4" y="0"/>
                  </a:cxn>
                  <a:cxn ang="0">
                    <a:pos x="14" y="12"/>
                  </a:cxn>
                  <a:cxn ang="0">
                    <a:pos x="22" y="26"/>
                  </a:cxn>
                  <a:cxn ang="0">
                    <a:pos x="22" y="26"/>
                  </a:cxn>
                  <a:cxn ang="0">
                    <a:pos x="20" y="26"/>
                  </a:cxn>
                  <a:cxn ang="0">
                    <a:pos x="18" y="26"/>
                  </a:cxn>
                  <a:cxn ang="0">
                    <a:pos x="14" y="24"/>
                  </a:cxn>
                  <a:cxn ang="0">
                    <a:pos x="10" y="22"/>
                  </a:cxn>
                  <a:cxn ang="0">
                    <a:pos x="8" y="22"/>
                  </a:cxn>
                  <a:cxn ang="0">
                    <a:pos x="4" y="22"/>
                  </a:cxn>
                  <a:cxn ang="0">
                    <a:pos x="4" y="22"/>
                  </a:cxn>
                  <a:cxn ang="0">
                    <a:pos x="0" y="18"/>
                  </a:cxn>
                  <a:cxn ang="0">
                    <a:pos x="0" y="16"/>
                  </a:cxn>
                  <a:cxn ang="0">
                    <a:pos x="0" y="12"/>
                  </a:cxn>
                  <a:cxn ang="0">
                    <a:pos x="0" y="12"/>
                  </a:cxn>
                  <a:cxn ang="0">
                    <a:pos x="4" y="12"/>
                  </a:cxn>
                  <a:cxn ang="0">
                    <a:pos x="4" y="8"/>
                  </a:cxn>
                  <a:cxn ang="0">
                    <a:pos x="4" y="0"/>
                  </a:cxn>
                  <a:cxn ang="0">
                    <a:pos x="4" y="0"/>
                  </a:cxn>
                </a:cxnLst>
                <a:rect l="0" t="0" r="r" b="b"/>
                <a:pathLst>
                  <a:path w="22" h="26">
                    <a:moveTo>
                      <a:pt x="4" y="0"/>
                    </a:moveTo>
                    <a:lnTo>
                      <a:pt x="4" y="0"/>
                    </a:lnTo>
                    <a:lnTo>
                      <a:pt x="14" y="12"/>
                    </a:lnTo>
                    <a:lnTo>
                      <a:pt x="22" y="26"/>
                    </a:lnTo>
                    <a:lnTo>
                      <a:pt x="22" y="26"/>
                    </a:lnTo>
                    <a:lnTo>
                      <a:pt x="20" y="26"/>
                    </a:lnTo>
                    <a:lnTo>
                      <a:pt x="18" y="26"/>
                    </a:lnTo>
                    <a:lnTo>
                      <a:pt x="14" y="24"/>
                    </a:lnTo>
                    <a:lnTo>
                      <a:pt x="10" y="22"/>
                    </a:lnTo>
                    <a:lnTo>
                      <a:pt x="8" y="22"/>
                    </a:lnTo>
                    <a:lnTo>
                      <a:pt x="4" y="22"/>
                    </a:lnTo>
                    <a:lnTo>
                      <a:pt x="4" y="22"/>
                    </a:lnTo>
                    <a:lnTo>
                      <a:pt x="0" y="18"/>
                    </a:lnTo>
                    <a:lnTo>
                      <a:pt x="0" y="16"/>
                    </a:lnTo>
                    <a:lnTo>
                      <a:pt x="0" y="12"/>
                    </a:lnTo>
                    <a:lnTo>
                      <a:pt x="0" y="12"/>
                    </a:lnTo>
                    <a:lnTo>
                      <a:pt x="4" y="12"/>
                    </a:lnTo>
                    <a:lnTo>
                      <a:pt x="4" y="8"/>
                    </a:lnTo>
                    <a:lnTo>
                      <a:pt x="4" y="0"/>
                    </a:lnTo>
                    <a:lnTo>
                      <a:pt x="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3" name="Freeform 119"/>
              <p:cNvSpPr>
                <a:spLocks/>
              </p:cNvSpPr>
              <p:nvPr userDrawn="1"/>
            </p:nvSpPr>
            <p:spPr bwMode="auto">
              <a:xfrm>
                <a:off x="4283" y="727"/>
                <a:ext cx="4" cy="5"/>
              </a:xfrm>
              <a:custGeom>
                <a:avLst/>
                <a:gdLst/>
                <a:ahLst/>
                <a:cxnLst>
                  <a:cxn ang="0">
                    <a:pos x="0" y="0"/>
                  </a:cxn>
                  <a:cxn ang="0">
                    <a:pos x="0" y="0"/>
                  </a:cxn>
                  <a:cxn ang="0">
                    <a:pos x="8" y="2"/>
                  </a:cxn>
                  <a:cxn ang="0">
                    <a:pos x="12" y="4"/>
                  </a:cxn>
                  <a:cxn ang="0">
                    <a:pos x="18" y="14"/>
                  </a:cxn>
                  <a:cxn ang="0">
                    <a:pos x="18" y="14"/>
                  </a:cxn>
                  <a:cxn ang="0">
                    <a:pos x="12" y="14"/>
                  </a:cxn>
                  <a:cxn ang="0">
                    <a:pos x="8" y="10"/>
                  </a:cxn>
                  <a:cxn ang="0">
                    <a:pos x="0" y="0"/>
                  </a:cxn>
                  <a:cxn ang="0">
                    <a:pos x="0" y="0"/>
                  </a:cxn>
                </a:cxnLst>
                <a:rect l="0" t="0" r="r" b="b"/>
                <a:pathLst>
                  <a:path w="18" h="14">
                    <a:moveTo>
                      <a:pt x="0" y="0"/>
                    </a:moveTo>
                    <a:lnTo>
                      <a:pt x="0" y="0"/>
                    </a:lnTo>
                    <a:lnTo>
                      <a:pt x="8" y="2"/>
                    </a:lnTo>
                    <a:lnTo>
                      <a:pt x="12" y="4"/>
                    </a:lnTo>
                    <a:lnTo>
                      <a:pt x="18" y="14"/>
                    </a:lnTo>
                    <a:lnTo>
                      <a:pt x="18" y="14"/>
                    </a:lnTo>
                    <a:lnTo>
                      <a:pt x="12" y="14"/>
                    </a:lnTo>
                    <a:lnTo>
                      <a:pt x="8" y="10"/>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4" name="Freeform 120"/>
              <p:cNvSpPr>
                <a:spLocks/>
              </p:cNvSpPr>
              <p:nvPr userDrawn="1"/>
            </p:nvSpPr>
            <p:spPr bwMode="auto">
              <a:xfrm>
                <a:off x="4298" y="730"/>
                <a:ext cx="3" cy="4"/>
              </a:xfrm>
              <a:custGeom>
                <a:avLst/>
                <a:gdLst/>
                <a:ahLst/>
                <a:cxnLst>
                  <a:cxn ang="0">
                    <a:pos x="6" y="0"/>
                  </a:cxn>
                  <a:cxn ang="0">
                    <a:pos x="6" y="0"/>
                  </a:cxn>
                  <a:cxn ang="0">
                    <a:pos x="8" y="2"/>
                  </a:cxn>
                  <a:cxn ang="0">
                    <a:pos x="10" y="4"/>
                  </a:cxn>
                  <a:cxn ang="0">
                    <a:pos x="8" y="8"/>
                  </a:cxn>
                  <a:cxn ang="0">
                    <a:pos x="4" y="12"/>
                  </a:cxn>
                  <a:cxn ang="0">
                    <a:pos x="0" y="12"/>
                  </a:cxn>
                  <a:cxn ang="0">
                    <a:pos x="0" y="12"/>
                  </a:cxn>
                  <a:cxn ang="0">
                    <a:pos x="0" y="8"/>
                  </a:cxn>
                  <a:cxn ang="0">
                    <a:pos x="2" y="6"/>
                  </a:cxn>
                  <a:cxn ang="0">
                    <a:pos x="4" y="4"/>
                  </a:cxn>
                  <a:cxn ang="0">
                    <a:pos x="6" y="0"/>
                  </a:cxn>
                  <a:cxn ang="0">
                    <a:pos x="6" y="0"/>
                  </a:cxn>
                </a:cxnLst>
                <a:rect l="0" t="0" r="r" b="b"/>
                <a:pathLst>
                  <a:path w="10" h="12">
                    <a:moveTo>
                      <a:pt x="6" y="0"/>
                    </a:moveTo>
                    <a:lnTo>
                      <a:pt x="6" y="0"/>
                    </a:lnTo>
                    <a:lnTo>
                      <a:pt x="8" y="2"/>
                    </a:lnTo>
                    <a:lnTo>
                      <a:pt x="10" y="4"/>
                    </a:lnTo>
                    <a:lnTo>
                      <a:pt x="8" y="8"/>
                    </a:lnTo>
                    <a:lnTo>
                      <a:pt x="4" y="12"/>
                    </a:lnTo>
                    <a:lnTo>
                      <a:pt x="0" y="12"/>
                    </a:lnTo>
                    <a:lnTo>
                      <a:pt x="0" y="12"/>
                    </a:lnTo>
                    <a:lnTo>
                      <a:pt x="0" y="8"/>
                    </a:lnTo>
                    <a:lnTo>
                      <a:pt x="2" y="6"/>
                    </a:lnTo>
                    <a:lnTo>
                      <a:pt x="4" y="4"/>
                    </a:lnTo>
                    <a:lnTo>
                      <a:pt x="6" y="0"/>
                    </a:lnTo>
                    <a:lnTo>
                      <a:pt x="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5" name="Freeform 121"/>
              <p:cNvSpPr>
                <a:spLocks/>
              </p:cNvSpPr>
              <p:nvPr userDrawn="1"/>
            </p:nvSpPr>
            <p:spPr bwMode="auto">
              <a:xfrm>
                <a:off x="4287" y="733"/>
                <a:ext cx="3" cy="0"/>
              </a:xfrm>
              <a:custGeom>
                <a:avLst/>
                <a:gdLst/>
                <a:ahLst/>
                <a:cxnLst>
                  <a:cxn ang="0">
                    <a:pos x="0" y="0"/>
                  </a:cxn>
                  <a:cxn ang="0">
                    <a:pos x="0" y="0"/>
                  </a:cxn>
                  <a:cxn ang="0">
                    <a:pos x="2" y="2"/>
                  </a:cxn>
                  <a:cxn ang="0">
                    <a:pos x="6" y="2"/>
                  </a:cxn>
                  <a:cxn ang="0">
                    <a:pos x="10" y="0"/>
                  </a:cxn>
                  <a:cxn ang="0">
                    <a:pos x="10" y="2"/>
                  </a:cxn>
                  <a:cxn ang="0">
                    <a:pos x="10" y="2"/>
                  </a:cxn>
                  <a:cxn ang="0">
                    <a:pos x="10" y="4"/>
                  </a:cxn>
                  <a:cxn ang="0">
                    <a:pos x="10" y="6"/>
                  </a:cxn>
                  <a:cxn ang="0">
                    <a:pos x="4" y="6"/>
                  </a:cxn>
                  <a:cxn ang="0">
                    <a:pos x="0" y="4"/>
                  </a:cxn>
                  <a:cxn ang="0">
                    <a:pos x="0" y="0"/>
                  </a:cxn>
                  <a:cxn ang="0">
                    <a:pos x="0" y="0"/>
                  </a:cxn>
                </a:cxnLst>
                <a:rect l="0" t="0" r="r" b="b"/>
                <a:pathLst>
                  <a:path w="10" h="6">
                    <a:moveTo>
                      <a:pt x="0" y="0"/>
                    </a:moveTo>
                    <a:lnTo>
                      <a:pt x="0" y="0"/>
                    </a:lnTo>
                    <a:lnTo>
                      <a:pt x="2" y="2"/>
                    </a:lnTo>
                    <a:lnTo>
                      <a:pt x="6" y="2"/>
                    </a:lnTo>
                    <a:lnTo>
                      <a:pt x="10" y="0"/>
                    </a:lnTo>
                    <a:lnTo>
                      <a:pt x="10" y="2"/>
                    </a:lnTo>
                    <a:lnTo>
                      <a:pt x="10" y="2"/>
                    </a:lnTo>
                    <a:lnTo>
                      <a:pt x="10" y="4"/>
                    </a:lnTo>
                    <a:lnTo>
                      <a:pt x="10" y="6"/>
                    </a:lnTo>
                    <a:lnTo>
                      <a:pt x="4" y="6"/>
                    </a:lnTo>
                    <a:lnTo>
                      <a:pt x="0" y="4"/>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6" name="Freeform 122"/>
              <p:cNvSpPr>
                <a:spLocks/>
              </p:cNvSpPr>
              <p:nvPr userDrawn="1"/>
            </p:nvSpPr>
            <p:spPr bwMode="auto">
              <a:xfrm>
                <a:off x="4281" y="733"/>
                <a:ext cx="1" cy="0"/>
              </a:xfrm>
              <a:custGeom>
                <a:avLst/>
                <a:gdLst/>
                <a:ahLst/>
                <a:cxnLst>
                  <a:cxn ang="0">
                    <a:pos x="2" y="0"/>
                  </a:cxn>
                  <a:cxn ang="0">
                    <a:pos x="2" y="0"/>
                  </a:cxn>
                  <a:cxn ang="0">
                    <a:pos x="4" y="2"/>
                  </a:cxn>
                  <a:cxn ang="0">
                    <a:pos x="4" y="6"/>
                  </a:cxn>
                  <a:cxn ang="0">
                    <a:pos x="4" y="10"/>
                  </a:cxn>
                  <a:cxn ang="0">
                    <a:pos x="2" y="12"/>
                  </a:cxn>
                  <a:cxn ang="0">
                    <a:pos x="0" y="12"/>
                  </a:cxn>
                  <a:cxn ang="0">
                    <a:pos x="0" y="12"/>
                  </a:cxn>
                  <a:cxn ang="0">
                    <a:pos x="0" y="4"/>
                  </a:cxn>
                  <a:cxn ang="0">
                    <a:pos x="2" y="0"/>
                  </a:cxn>
                  <a:cxn ang="0">
                    <a:pos x="2" y="0"/>
                  </a:cxn>
                </a:cxnLst>
                <a:rect l="0" t="0" r="r" b="b"/>
                <a:pathLst>
                  <a:path w="4" h="12">
                    <a:moveTo>
                      <a:pt x="2" y="0"/>
                    </a:moveTo>
                    <a:lnTo>
                      <a:pt x="2" y="0"/>
                    </a:lnTo>
                    <a:lnTo>
                      <a:pt x="4" y="2"/>
                    </a:lnTo>
                    <a:lnTo>
                      <a:pt x="4" y="6"/>
                    </a:lnTo>
                    <a:lnTo>
                      <a:pt x="4" y="10"/>
                    </a:lnTo>
                    <a:lnTo>
                      <a:pt x="2" y="12"/>
                    </a:lnTo>
                    <a:lnTo>
                      <a:pt x="0" y="12"/>
                    </a:lnTo>
                    <a:lnTo>
                      <a:pt x="0" y="12"/>
                    </a:lnTo>
                    <a:lnTo>
                      <a:pt x="0" y="4"/>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7" name="Freeform 123"/>
              <p:cNvSpPr>
                <a:spLocks/>
              </p:cNvSpPr>
              <p:nvPr userDrawn="1"/>
            </p:nvSpPr>
            <p:spPr bwMode="auto">
              <a:xfrm>
                <a:off x="4017" y="733"/>
                <a:ext cx="4" cy="5"/>
              </a:xfrm>
              <a:custGeom>
                <a:avLst/>
                <a:gdLst/>
                <a:ahLst/>
                <a:cxnLst>
                  <a:cxn ang="0">
                    <a:pos x="8" y="0"/>
                  </a:cxn>
                  <a:cxn ang="0">
                    <a:pos x="8" y="0"/>
                  </a:cxn>
                  <a:cxn ang="0">
                    <a:pos x="14" y="0"/>
                  </a:cxn>
                  <a:cxn ang="0">
                    <a:pos x="20" y="2"/>
                  </a:cxn>
                  <a:cxn ang="0">
                    <a:pos x="20" y="2"/>
                  </a:cxn>
                  <a:cxn ang="0">
                    <a:pos x="18" y="6"/>
                  </a:cxn>
                  <a:cxn ang="0">
                    <a:pos x="14" y="10"/>
                  </a:cxn>
                  <a:cxn ang="0">
                    <a:pos x="10" y="12"/>
                  </a:cxn>
                  <a:cxn ang="0">
                    <a:pos x="10" y="16"/>
                  </a:cxn>
                  <a:cxn ang="0">
                    <a:pos x="10" y="16"/>
                  </a:cxn>
                  <a:cxn ang="0">
                    <a:pos x="6" y="16"/>
                  </a:cxn>
                  <a:cxn ang="0">
                    <a:pos x="4" y="16"/>
                  </a:cxn>
                  <a:cxn ang="0">
                    <a:pos x="4" y="14"/>
                  </a:cxn>
                  <a:cxn ang="0">
                    <a:pos x="2" y="16"/>
                  </a:cxn>
                  <a:cxn ang="0">
                    <a:pos x="2" y="16"/>
                  </a:cxn>
                  <a:cxn ang="0">
                    <a:pos x="0" y="12"/>
                  </a:cxn>
                  <a:cxn ang="0">
                    <a:pos x="2" y="8"/>
                  </a:cxn>
                  <a:cxn ang="0">
                    <a:pos x="6" y="4"/>
                  </a:cxn>
                  <a:cxn ang="0">
                    <a:pos x="8" y="0"/>
                  </a:cxn>
                  <a:cxn ang="0">
                    <a:pos x="8" y="0"/>
                  </a:cxn>
                </a:cxnLst>
                <a:rect l="0" t="0" r="r" b="b"/>
                <a:pathLst>
                  <a:path w="20" h="16">
                    <a:moveTo>
                      <a:pt x="8" y="0"/>
                    </a:moveTo>
                    <a:lnTo>
                      <a:pt x="8" y="0"/>
                    </a:lnTo>
                    <a:lnTo>
                      <a:pt x="14" y="0"/>
                    </a:lnTo>
                    <a:lnTo>
                      <a:pt x="20" y="2"/>
                    </a:lnTo>
                    <a:lnTo>
                      <a:pt x="20" y="2"/>
                    </a:lnTo>
                    <a:lnTo>
                      <a:pt x="18" y="6"/>
                    </a:lnTo>
                    <a:lnTo>
                      <a:pt x="14" y="10"/>
                    </a:lnTo>
                    <a:lnTo>
                      <a:pt x="10" y="12"/>
                    </a:lnTo>
                    <a:lnTo>
                      <a:pt x="10" y="16"/>
                    </a:lnTo>
                    <a:lnTo>
                      <a:pt x="10" y="16"/>
                    </a:lnTo>
                    <a:lnTo>
                      <a:pt x="6" y="16"/>
                    </a:lnTo>
                    <a:lnTo>
                      <a:pt x="4" y="16"/>
                    </a:lnTo>
                    <a:lnTo>
                      <a:pt x="4" y="14"/>
                    </a:lnTo>
                    <a:lnTo>
                      <a:pt x="2" y="16"/>
                    </a:lnTo>
                    <a:lnTo>
                      <a:pt x="2" y="16"/>
                    </a:lnTo>
                    <a:lnTo>
                      <a:pt x="0" y="12"/>
                    </a:lnTo>
                    <a:lnTo>
                      <a:pt x="2" y="8"/>
                    </a:lnTo>
                    <a:lnTo>
                      <a:pt x="6" y="4"/>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8" name="Freeform 124"/>
              <p:cNvSpPr>
                <a:spLocks/>
              </p:cNvSpPr>
              <p:nvPr userDrawn="1"/>
            </p:nvSpPr>
            <p:spPr bwMode="auto">
              <a:xfrm>
                <a:off x="4243" y="737"/>
                <a:ext cx="2" cy="4"/>
              </a:xfrm>
              <a:custGeom>
                <a:avLst/>
                <a:gdLst/>
                <a:ahLst/>
                <a:cxnLst>
                  <a:cxn ang="0">
                    <a:pos x="0" y="0"/>
                  </a:cxn>
                  <a:cxn ang="0">
                    <a:pos x="0" y="0"/>
                  </a:cxn>
                  <a:cxn ang="0">
                    <a:pos x="4" y="0"/>
                  </a:cxn>
                  <a:cxn ang="0">
                    <a:pos x="6" y="2"/>
                  </a:cxn>
                  <a:cxn ang="0">
                    <a:pos x="10" y="2"/>
                  </a:cxn>
                  <a:cxn ang="0">
                    <a:pos x="14" y="2"/>
                  </a:cxn>
                  <a:cxn ang="0">
                    <a:pos x="14" y="2"/>
                  </a:cxn>
                  <a:cxn ang="0">
                    <a:pos x="14" y="6"/>
                  </a:cxn>
                  <a:cxn ang="0">
                    <a:pos x="14" y="8"/>
                  </a:cxn>
                  <a:cxn ang="0">
                    <a:pos x="12" y="10"/>
                  </a:cxn>
                  <a:cxn ang="0">
                    <a:pos x="12" y="14"/>
                  </a:cxn>
                  <a:cxn ang="0">
                    <a:pos x="12" y="14"/>
                  </a:cxn>
                  <a:cxn ang="0">
                    <a:pos x="8" y="12"/>
                  </a:cxn>
                  <a:cxn ang="0">
                    <a:pos x="4" y="10"/>
                  </a:cxn>
                  <a:cxn ang="0">
                    <a:pos x="2" y="4"/>
                  </a:cxn>
                  <a:cxn ang="0">
                    <a:pos x="0" y="0"/>
                  </a:cxn>
                  <a:cxn ang="0">
                    <a:pos x="0" y="0"/>
                  </a:cxn>
                </a:cxnLst>
                <a:rect l="0" t="0" r="r" b="b"/>
                <a:pathLst>
                  <a:path w="14" h="14">
                    <a:moveTo>
                      <a:pt x="0" y="0"/>
                    </a:moveTo>
                    <a:lnTo>
                      <a:pt x="0" y="0"/>
                    </a:lnTo>
                    <a:lnTo>
                      <a:pt x="4" y="0"/>
                    </a:lnTo>
                    <a:lnTo>
                      <a:pt x="6" y="2"/>
                    </a:lnTo>
                    <a:lnTo>
                      <a:pt x="10" y="2"/>
                    </a:lnTo>
                    <a:lnTo>
                      <a:pt x="14" y="2"/>
                    </a:lnTo>
                    <a:lnTo>
                      <a:pt x="14" y="2"/>
                    </a:lnTo>
                    <a:lnTo>
                      <a:pt x="14" y="6"/>
                    </a:lnTo>
                    <a:lnTo>
                      <a:pt x="14" y="8"/>
                    </a:lnTo>
                    <a:lnTo>
                      <a:pt x="12" y="10"/>
                    </a:lnTo>
                    <a:lnTo>
                      <a:pt x="12" y="14"/>
                    </a:lnTo>
                    <a:lnTo>
                      <a:pt x="12" y="14"/>
                    </a:lnTo>
                    <a:lnTo>
                      <a:pt x="8" y="12"/>
                    </a:lnTo>
                    <a:lnTo>
                      <a:pt x="4" y="10"/>
                    </a:lnTo>
                    <a:lnTo>
                      <a:pt x="2" y="4"/>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9" name="Freeform 125"/>
              <p:cNvSpPr>
                <a:spLocks/>
              </p:cNvSpPr>
              <p:nvPr userDrawn="1"/>
            </p:nvSpPr>
            <p:spPr bwMode="auto">
              <a:xfrm>
                <a:off x="4284" y="737"/>
                <a:ext cx="1" cy="1"/>
              </a:xfrm>
              <a:custGeom>
                <a:avLst/>
                <a:gdLst/>
                <a:ahLst/>
                <a:cxnLst>
                  <a:cxn ang="0">
                    <a:pos x="6" y="0"/>
                  </a:cxn>
                  <a:cxn ang="0">
                    <a:pos x="6" y="0"/>
                  </a:cxn>
                  <a:cxn ang="0">
                    <a:pos x="6" y="2"/>
                  </a:cxn>
                  <a:cxn ang="0">
                    <a:pos x="4" y="4"/>
                  </a:cxn>
                  <a:cxn ang="0">
                    <a:pos x="4" y="8"/>
                  </a:cxn>
                  <a:cxn ang="0">
                    <a:pos x="4" y="10"/>
                  </a:cxn>
                  <a:cxn ang="0">
                    <a:pos x="4" y="10"/>
                  </a:cxn>
                  <a:cxn ang="0">
                    <a:pos x="2" y="8"/>
                  </a:cxn>
                  <a:cxn ang="0">
                    <a:pos x="0" y="4"/>
                  </a:cxn>
                  <a:cxn ang="0">
                    <a:pos x="2" y="0"/>
                  </a:cxn>
                  <a:cxn ang="0">
                    <a:pos x="6" y="0"/>
                  </a:cxn>
                  <a:cxn ang="0">
                    <a:pos x="6" y="0"/>
                  </a:cxn>
                </a:cxnLst>
                <a:rect l="0" t="0" r="r" b="b"/>
                <a:pathLst>
                  <a:path w="6" h="10">
                    <a:moveTo>
                      <a:pt x="6" y="0"/>
                    </a:moveTo>
                    <a:lnTo>
                      <a:pt x="6" y="0"/>
                    </a:lnTo>
                    <a:lnTo>
                      <a:pt x="6" y="2"/>
                    </a:lnTo>
                    <a:lnTo>
                      <a:pt x="4" y="4"/>
                    </a:lnTo>
                    <a:lnTo>
                      <a:pt x="4" y="8"/>
                    </a:lnTo>
                    <a:lnTo>
                      <a:pt x="4" y="10"/>
                    </a:lnTo>
                    <a:lnTo>
                      <a:pt x="4" y="10"/>
                    </a:lnTo>
                    <a:lnTo>
                      <a:pt x="2" y="8"/>
                    </a:lnTo>
                    <a:lnTo>
                      <a:pt x="0" y="4"/>
                    </a:lnTo>
                    <a:lnTo>
                      <a:pt x="2" y="0"/>
                    </a:lnTo>
                    <a:lnTo>
                      <a:pt x="6" y="0"/>
                    </a:lnTo>
                    <a:lnTo>
                      <a:pt x="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0" name="Freeform 126"/>
              <p:cNvSpPr>
                <a:spLocks/>
              </p:cNvSpPr>
              <p:nvPr userDrawn="1"/>
            </p:nvSpPr>
            <p:spPr bwMode="auto">
              <a:xfrm>
                <a:off x="4310" y="738"/>
                <a:ext cx="1" cy="0"/>
              </a:xfrm>
              <a:custGeom>
                <a:avLst/>
                <a:gdLst/>
                <a:ahLst/>
                <a:cxnLst>
                  <a:cxn ang="0">
                    <a:pos x="0" y="0"/>
                  </a:cxn>
                  <a:cxn ang="0">
                    <a:pos x="0" y="0"/>
                  </a:cxn>
                  <a:cxn ang="0">
                    <a:pos x="2" y="0"/>
                  </a:cxn>
                  <a:cxn ang="0">
                    <a:pos x="6" y="0"/>
                  </a:cxn>
                  <a:cxn ang="0">
                    <a:pos x="8" y="4"/>
                  </a:cxn>
                  <a:cxn ang="0">
                    <a:pos x="8" y="8"/>
                  </a:cxn>
                  <a:cxn ang="0">
                    <a:pos x="8" y="8"/>
                  </a:cxn>
                  <a:cxn ang="0">
                    <a:pos x="4" y="8"/>
                  </a:cxn>
                  <a:cxn ang="0">
                    <a:pos x="2" y="6"/>
                  </a:cxn>
                  <a:cxn ang="0">
                    <a:pos x="2" y="2"/>
                  </a:cxn>
                  <a:cxn ang="0">
                    <a:pos x="0" y="0"/>
                  </a:cxn>
                  <a:cxn ang="0">
                    <a:pos x="0" y="0"/>
                  </a:cxn>
                </a:cxnLst>
                <a:rect l="0" t="0" r="r" b="b"/>
                <a:pathLst>
                  <a:path w="8" h="8">
                    <a:moveTo>
                      <a:pt x="0" y="0"/>
                    </a:moveTo>
                    <a:lnTo>
                      <a:pt x="0" y="0"/>
                    </a:lnTo>
                    <a:lnTo>
                      <a:pt x="2" y="0"/>
                    </a:lnTo>
                    <a:lnTo>
                      <a:pt x="6" y="0"/>
                    </a:lnTo>
                    <a:lnTo>
                      <a:pt x="8" y="4"/>
                    </a:lnTo>
                    <a:lnTo>
                      <a:pt x="8" y="8"/>
                    </a:lnTo>
                    <a:lnTo>
                      <a:pt x="8" y="8"/>
                    </a:lnTo>
                    <a:lnTo>
                      <a:pt x="4" y="8"/>
                    </a:lnTo>
                    <a:lnTo>
                      <a:pt x="2" y="6"/>
                    </a:lnTo>
                    <a:lnTo>
                      <a:pt x="2" y="2"/>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1" name="Freeform 127"/>
              <p:cNvSpPr>
                <a:spLocks/>
              </p:cNvSpPr>
              <p:nvPr userDrawn="1"/>
            </p:nvSpPr>
            <p:spPr bwMode="auto">
              <a:xfrm>
                <a:off x="4295" y="738"/>
                <a:ext cx="3" cy="6"/>
              </a:xfrm>
              <a:custGeom>
                <a:avLst/>
                <a:gdLst/>
                <a:ahLst/>
                <a:cxnLst>
                  <a:cxn ang="0">
                    <a:pos x="6" y="0"/>
                  </a:cxn>
                  <a:cxn ang="0">
                    <a:pos x="6" y="0"/>
                  </a:cxn>
                  <a:cxn ang="0">
                    <a:pos x="10" y="2"/>
                  </a:cxn>
                  <a:cxn ang="0">
                    <a:pos x="10" y="8"/>
                  </a:cxn>
                  <a:cxn ang="0">
                    <a:pos x="10" y="18"/>
                  </a:cxn>
                  <a:cxn ang="0">
                    <a:pos x="10" y="18"/>
                  </a:cxn>
                  <a:cxn ang="0">
                    <a:pos x="6" y="18"/>
                  </a:cxn>
                  <a:cxn ang="0">
                    <a:pos x="4" y="16"/>
                  </a:cxn>
                  <a:cxn ang="0">
                    <a:pos x="4" y="14"/>
                  </a:cxn>
                  <a:cxn ang="0">
                    <a:pos x="0" y="14"/>
                  </a:cxn>
                  <a:cxn ang="0">
                    <a:pos x="0" y="14"/>
                  </a:cxn>
                  <a:cxn ang="0">
                    <a:pos x="0" y="10"/>
                  </a:cxn>
                  <a:cxn ang="0">
                    <a:pos x="2" y="6"/>
                  </a:cxn>
                  <a:cxn ang="0">
                    <a:pos x="4" y="4"/>
                  </a:cxn>
                  <a:cxn ang="0">
                    <a:pos x="6" y="0"/>
                  </a:cxn>
                  <a:cxn ang="0">
                    <a:pos x="6" y="0"/>
                  </a:cxn>
                </a:cxnLst>
                <a:rect l="0" t="0" r="r" b="b"/>
                <a:pathLst>
                  <a:path w="10" h="18">
                    <a:moveTo>
                      <a:pt x="6" y="0"/>
                    </a:moveTo>
                    <a:lnTo>
                      <a:pt x="6" y="0"/>
                    </a:lnTo>
                    <a:lnTo>
                      <a:pt x="10" y="2"/>
                    </a:lnTo>
                    <a:lnTo>
                      <a:pt x="10" y="8"/>
                    </a:lnTo>
                    <a:lnTo>
                      <a:pt x="10" y="18"/>
                    </a:lnTo>
                    <a:lnTo>
                      <a:pt x="10" y="18"/>
                    </a:lnTo>
                    <a:lnTo>
                      <a:pt x="6" y="18"/>
                    </a:lnTo>
                    <a:lnTo>
                      <a:pt x="4" y="16"/>
                    </a:lnTo>
                    <a:lnTo>
                      <a:pt x="4" y="14"/>
                    </a:lnTo>
                    <a:lnTo>
                      <a:pt x="0" y="14"/>
                    </a:lnTo>
                    <a:lnTo>
                      <a:pt x="0" y="14"/>
                    </a:lnTo>
                    <a:lnTo>
                      <a:pt x="0" y="10"/>
                    </a:lnTo>
                    <a:lnTo>
                      <a:pt x="2" y="6"/>
                    </a:lnTo>
                    <a:lnTo>
                      <a:pt x="4" y="4"/>
                    </a:lnTo>
                    <a:lnTo>
                      <a:pt x="6" y="0"/>
                    </a:lnTo>
                    <a:lnTo>
                      <a:pt x="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2" name="Freeform 128"/>
              <p:cNvSpPr>
                <a:spLocks/>
              </p:cNvSpPr>
              <p:nvPr userDrawn="1"/>
            </p:nvSpPr>
            <p:spPr bwMode="auto">
              <a:xfrm>
                <a:off x="4316" y="738"/>
                <a:ext cx="6" cy="6"/>
              </a:xfrm>
              <a:custGeom>
                <a:avLst/>
                <a:gdLst/>
                <a:ahLst/>
                <a:cxnLst>
                  <a:cxn ang="0">
                    <a:pos x="12" y="0"/>
                  </a:cxn>
                  <a:cxn ang="0">
                    <a:pos x="12" y="0"/>
                  </a:cxn>
                  <a:cxn ang="0">
                    <a:pos x="14" y="2"/>
                  </a:cxn>
                  <a:cxn ang="0">
                    <a:pos x="18" y="4"/>
                  </a:cxn>
                  <a:cxn ang="0">
                    <a:pos x="18" y="4"/>
                  </a:cxn>
                  <a:cxn ang="0">
                    <a:pos x="14" y="8"/>
                  </a:cxn>
                  <a:cxn ang="0">
                    <a:pos x="12" y="10"/>
                  </a:cxn>
                  <a:cxn ang="0">
                    <a:pos x="14" y="12"/>
                  </a:cxn>
                  <a:cxn ang="0">
                    <a:pos x="14" y="12"/>
                  </a:cxn>
                  <a:cxn ang="0">
                    <a:pos x="8" y="16"/>
                  </a:cxn>
                  <a:cxn ang="0">
                    <a:pos x="0" y="16"/>
                  </a:cxn>
                  <a:cxn ang="0">
                    <a:pos x="0" y="16"/>
                  </a:cxn>
                  <a:cxn ang="0">
                    <a:pos x="2" y="12"/>
                  </a:cxn>
                  <a:cxn ang="0">
                    <a:pos x="2" y="10"/>
                  </a:cxn>
                  <a:cxn ang="0">
                    <a:pos x="6" y="8"/>
                  </a:cxn>
                  <a:cxn ang="0">
                    <a:pos x="10" y="6"/>
                  </a:cxn>
                  <a:cxn ang="0">
                    <a:pos x="12" y="4"/>
                  </a:cxn>
                  <a:cxn ang="0">
                    <a:pos x="12" y="0"/>
                  </a:cxn>
                  <a:cxn ang="0">
                    <a:pos x="12" y="0"/>
                  </a:cxn>
                </a:cxnLst>
                <a:rect l="0" t="0" r="r" b="b"/>
                <a:pathLst>
                  <a:path w="18" h="16">
                    <a:moveTo>
                      <a:pt x="12" y="0"/>
                    </a:moveTo>
                    <a:lnTo>
                      <a:pt x="12" y="0"/>
                    </a:lnTo>
                    <a:lnTo>
                      <a:pt x="14" y="2"/>
                    </a:lnTo>
                    <a:lnTo>
                      <a:pt x="18" y="4"/>
                    </a:lnTo>
                    <a:lnTo>
                      <a:pt x="18" y="4"/>
                    </a:lnTo>
                    <a:lnTo>
                      <a:pt x="14" y="8"/>
                    </a:lnTo>
                    <a:lnTo>
                      <a:pt x="12" y="10"/>
                    </a:lnTo>
                    <a:lnTo>
                      <a:pt x="14" y="12"/>
                    </a:lnTo>
                    <a:lnTo>
                      <a:pt x="14" y="12"/>
                    </a:lnTo>
                    <a:lnTo>
                      <a:pt x="8" y="16"/>
                    </a:lnTo>
                    <a:lnTo>
                      <a:pt x="0" y="16"/>
                    </a:lnTo>
                    <a:lnTo>
                      <a:pt x="0" y="16"/>
                    </a:lnTo>
                    <a:lnTo>
                      <a:pt x="2" y="12"/>
                    </a:lnTo>
                    <a:lnTo>
                      <a:pt x="2" y="10"/>
                    </a:lnTo>
                    <a:lnTo>
                      <a:pt x="6" y="8"/>
                    </a:lnTo>
                    <a:lnTo>
                      <a:pt x="10" y="6"/>
                    </a:lnTo>
                    <a:lnTo>
                      <a:pt x="12" y="4"/>
                    </a:lnTo>
                    <a:lnTo>
                      <a:pt x="12" y="0"/>
                    </a:lnTo>
                    <a:lnTo>
                      <a:pt x="1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3" name="Freeform 129"/>
              <p:cNvSpPr>
                <a:spLocks/>
              </p:cNvSpPr>
              <p:nvPr userDrawn="1"/>
            </p:nvSpPr>
            <p:spPr bwMode="auto">
              <a:xfrm>
                <a:off x="4324" y="744"/>
                <a:ext cx="3" cy="11"/>
              </a:xfrm>
              <a:custGeom>
                <a:avLst/>
                <a:gdLst/>
                <a:ahLst/>
                <a:cxnLst>
                  <a:cxn ang="0">
                    <a:pos x="4" y="0"/>
                  </a:cxn>
                  <a:cxn ang="0">
                    <a:pos x="4" y="0"/>
                  </a:cxn>
                  <a:cxn ang="0">
                    <a:pos x="10" y="0"/>
                  </a:cxn>
                  <a:cxn ang="0">
                    <a:pos x="10" y="0"/>
                  </a:cxn>
                  <a:cxn ang="0">
                    <a:pos x="12" y="6"/>
                  </a:cxn>
                  <a:cxn ang="0">
                    <a:pos x="12" y="12"/>
                  </a:cxn>
                  <a:cxn ang="0">
                    <a:pos x="12" y="16"/>
                  </a:cxn>
                  <a:cxn ang="0">
                    <a:pos x="14" y="20"/>
                  </a:cxn>
                  <a:cxn ang="0">
                    <a:pos x="14" y="20"/>
                  </a:cxn>
                  <a:cxn ang="0">
                    <a:pos x="12" y="24"/>
                  </a:cxn>
                  <a:cxn ang="0">
                    <a:pos x="10" y="26"/>
                  </a:cxn>
                  <a:cxn ang="0">
                    <a:pos x="8" y="30"/>
                  </a:cxn>
                  <a:cxn ang="0">
                    <a:pos x="10" y="36"/>
                  </a:cxn>
                  <a:cxn ang="0">
                    <a:pos x="10" y="36"/>
                  </a:cxn>
                  <a:cxn ang="0">
                    <a:pos x="2" y="30"/>
                  </a:cxn>
                  <a:cxn ang="0">
                    <a:pos x="0" y="20"/>
                  </a:cxn>
                  <a:cxn ang="0">
                    <a:pos x="0" y="10"/>
                  </a:cxn>
                  <a:cxn ang="0">
                    <a:pos x="4" y="0"/>
                  </a:cxn>
                  <a:cxn ang="0">
                    <a:pos x="4" y="0"/>
                  </a:cxn>
                </a:cxnLst>
                <a:rect l="0" t="0" r="r" b="b"/>
                <a:pathLst>
                  <a:path w="14" h="36">
                    <a:moveTo>
                      <a:pt x="4" y="0"/>
                    </a:moveTo>
                    <a:lnTo>
                      <a:pt x="4" y="0"/>
                    </a:lnTo>
                    <a:lnTo>
                      <a:pt x="10" y="0"/>
                    </a:lnTo>
                    <a:lnTo>
                      <a:pt x="10" y="0"/>
                    </a:lnTo>
                    <a:lnTo>
                      <a:pt x="12" y="6"/>
                    </a:lnTo>
                    <a:lnTo>
                      <a:pt x="12" y="12"/>
                    </a:lnTo>
                    <a:lnTo>
                      <a:pt x="12" y="16"/>
                    </a:lnTo>
                    <a:lnTo>
                      <a:pt x="14" y="20"/>
                    </a:lnTo>
                    <a:lnTo>
                      <a:pt x="14" y="20"/>
                    </a:lnTo>
                    <a:lnTo>
                      <a:pt x="12" y="24"/>
                    </a:lnTo>
                    <a:lnTo>
                      <a:pt x="10" y="26"/>
                    </a:lnTo>
                    <a:lnTo>
                      <a:pt x="8" y="30"/>
                    </a:lnTo>
                    <a:lnTo>
                      <a:pt x="10" y="36"/>
                    </a:lnTo>
                    <a:lnTo>
                      <a:pt x="10" y="36"/>
                    </a:lnTo>
                    <a:lnTo>
                      <a:pt x="2" y="30"/>
                    </a:lnTo>
                    <a:lnTo>
                      <a:pt x="0" y="20"/>
                    </a:lnTo>
                    <a:lnTo>
                      <a:pt x="0" y="10"/>
                    </a:lnTo>
                    <a:lnTo>
                      <a:pt x="4" y="0"/>
                    </a:lnTo>
                    <a:lnTo>
                      <a:pt x="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4" name="Freeform 130"/>
              <p:cNvSpPr>
                <a:spLocks/>
              </p:cNvSpPr>
              <p:nvPr userDrawn="1"/>
            </p:nvSpPr>
            <p:spPr bwMode="auto">
              <a:xfrm>
                <a:off x="4274" y="758"/>
                <a:ext cx="2" cy="4"/>
              </a:xfrm>
              <a:custGeom>
                <a:avLst/>
                <a:gdLst/>
                <a:ahLst/>
                <a:cxnLst>
                  <a:cxn ang="0">
                    <a:pos x="2" y="0"/>
                  </a:cxn>
                  <a:cxn ang="0">
                    <a:pos x="2" y="0"/>
                  </a:cxn>
                  <a:cxn ang="0">
                    <a:pos x="2" y="2"/>
                  </a:cxn>
                  <a:cxn ang="0">
                    <a:pos x="4" y="2"/>
                  </a:cxn>
                  <a:cxn ang="0">
                    <a:pos x="6" y="4"/>
                  </a:cxn>
                  <a:cxn ang="0">
                    <a:pos x="8" y="4"/>
                  </a:cxn>
                  <a:cxn ang="0">
                    <a:pos x="8" y="4"/>
                  </a:cxn>
                  <a:cxn ang="0">
                    <a:pos x="8" y="8"/>
                  </a:cxn>
                  <a:cxn ang="0">
                    <a:pos x="10" y="10"/>
                  </a:cxn>
                  <a:cxn ang="0">
                    <a:pos x="10" y="16"/>
                  </a:cxn>
                  <a:cxn ang="0">
                    <a:pos x="10" y="16"/>
                  </a:cxn>
                  <a:cxn ang="0">
                    <a:pos x="6" y="14"/>
                  </a:cxn>
                  <a:cxn ang="0">
                    <a:pos x="2" y="10"/>
                  </a:cxn>
                  <a:cxn ang="0">
                    <a:pos x="0" y="4"/>
                  </a:cxn>
                  <a:cxn ang="0">
                    <a:pos x="2" y="0"/>
                  </a:cxn>
                  <a:cxn ang="0">
                    <a:pos x="2" y="0"/>
                  </a:cxn>
                </a:cxnLst>
                <a:rect l="0" t="0" r="r" b="b"/>
                <a:pathLst>
                  <a:path w="10" h="16">
                    <a:moveTo>
                      <a:pt x="2" y="0"/>
                    </a:moveTo>
                    <a:lnTo>
                      <a:pt x="2" y="0"/>
                    </a:lnTo>
                    <a:lnTo>
                      <a:pt x="2" y="2"/>
                    </a:lnTo>
                    <a:lnTo>
                      <a:pt x="4" y="2"/>
                    </a:lnTo>
                    <a:lnTo>
                      <a:pt x="6" y="4"/>
                    </a:lnTo>
                    <a:lnTo>
                      <a:pt x="8" y="4"/>
                    </a:lnTo>
                    <a:lnTo>
                      <a:pt x="8" y="4"/>
                    </a:lnTo>
                    <a:lnTo>
                      <a:pt x="8" y="8"/>
                    </a:lnTo>
                    <a:lnTo>
                      <a:pt x="10" y="10"/>
                    </a:lnTo>
                    <a:lnTo>
                      <a:pt x="10" y="16"/>
                    </a:lnTo>
                    <a:lnTo>
                      <a:pt x="10" y="16"/>
                    </a:lnTo>
                    <a:lnTo>
                      <a:pt x="6" y="14"/>
                    </a:lnTo>
                    <a:lnTo>
                      <a:pt x="2" y="10"/>
                    </a:lnTo>
                    <a:lnTo>
                      <a:pt x="0" y="4"/>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5" name="Freeform 131"/>
              <p:cNvSpPr>
                <a:spLocks/>
              </p:cNvSpPr>
              <p:nvPr userDrawn="1"/>
            </p:nvSpPr>
            <p:spPr bwMode="auto">
              <a:xfrm>
                <a:off x="4320" y="759"/>
                <a:ext cx="3" cy="7"/>
              </a:xfrm>
              <a:custGeom>
                <a:avLst/>
                <a:gdLst/>
                <a:ahLst/>
                <a:cxnLst>
                  <a:cxn ang="0">
                    <a:pos x="0" y="0"/>
                  </a:cxn>
                  <a:cxn ang="0">
                    <a:pos x="0" y="0"/>
                  </a:cxn>
                  <a:cxn ang="0">
                    <a:pos x="4" y="4"/>
                  </a:cxn>
                  <a:cxn ang="0">
                    <a:pos x="8" y="10"/>
                  </a:cxn>
                  <a:cxn ang="0">
                    <a:pos x="10" y="26"/>
                  </a:cxn>
                  <a:cxn ang="0">
                    <a:pos x="10" y="26"/>
                  </a:cxn>
                  <a:cxn ang="0">
                    <a:pos x="6" y="22"/>
                  </a:cxn>
                  <a:cxn ang="0">
                    <a:pos x="4" y="14"/>
                  </a:cxn>
                  <a:cxn ang="0">
                    <a:pos x="0" y="0"/>
                  </a:cxn>
                  <a:cxn ang="0">
                    <a:pos x="0" y="0"/>
                  </a:cxn>
                </a:cxnLst>
                <a:rect l="0" t="0" r="r" b="b"/>
                <a:pathLst>
                  <a:path w="10" h="26">
                    <a:moveTo>
                      <a:pt x="0" y="0"/>
                    </a:moveTo>
                    <a:lnTo>
                      <a:pt x="0" y="0"/>
                    </a:lnTo>
                    <a:lnTo>
                      <a:pt x="4" y="4"/>
                    </a:lnTo>
                    <a:lnTo>
                      <a:pt x="8" y="10"/>
                    </a:lnTo>
                    <a:lnTo>
                      <a:pt x="10" y="26"/>
                    </a:lnTo>
                    <a:lnTo>
                      <a:pt x="10" y="26"/>
                    </a:lnTo>
                    <a:lnTo>
                      <a:pt x="6" y="22"/>
                    </a:lnTo>
                    <a:lnTo>
                      <a:pt x="4" y="14"/>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6" name="Freeform 132"/>
              <p:cNvSpPr>
                <a:spLocks/>
              </p:cNvSpPr>
              <p:nvPr userDrawn="1"/>
            </p:nvSpPr>
            <p:spPr bwMode="auto">
              <a:xfrm>
                <a:off x="4149" y="767"/>
                <a:ext cx="1" cy="0"/>
              </a:xfrm>
              <a:custGeom>
                <a:avLst/>
                <a:gdLst/>
                <a:ahLst/>
                <a:cxnLst>
                  <a:cxn ang="0">
                    <a:pos x="6" y="0"/>
                  </a:cxn>
                  <a:cxn ang="0">
                    <a:pos x="6" y="0"/>
                  </a:cxn>
                  <a:cxn ang="0">
                    <a:pos x="6" y="6"/>
                  </a:cxn>
                  <a:cxn ang="0">
                    <a:pos x="6" y="6"/>
                  </a:cxn>
                  <a:cxn ang="0">
                    <a:pos x="2" y="6"/>
                  </a:cxn>
                  <a:cxn ang="0">
                    <a:pos x="0" y="4"/>
                  </a:cxn>
                  <a:cxn ang="0">
                    <a:pos x="0" y="4"/>
                  </a:cxn>
                  <a:cxn ang="0">
                    <a:pos x="2" y="0"/>
                  </a:cxn>
                  <a:cxn ang="0">
                    <a:pos x="6" y="0"/>
                  </a:cxn>
                  <a:cxn ang="0">
                    <a:pos x="6" y="0"/>
                  </a:cxn>
                </a:cxnLst>
                <a:rect l="0" t="0" r="r" b="b"/>
                <a:pathLst>
                  <a:path w="6" h="6">
                    <a:moveTo>
                      <a:pt x="6" y="0"/>
                    </a:moveTo>
                    <a:lnTo>
                      <a:pt x="6" y="0"/>
                    </a:lnTo>
                    <a:lnTo>
                      <a:pt x="6" y="6"/>
                    </a:lnTo>
                    <a:lnTo>
                      <a:pt x="6" y="6"/>
                    </a:lnTo>
                    <a:lnTo>
                      <a:pt x="2" y="6"/>
                    </a:lnTo>
                    <a:lnTo>
                      <a:pt x="0" y="4"/>
                    </a:lnTo>
                    <a:lnTo>
                      <a:pt x="0" y="4"/>
                    </a:lnTo>
                    <a:lnTo>
                      <a:pt x="2" y="0"/>
                    </a:lnTo>
                    <a:lnTo>
                      <a:pt x="6" y="0"/>
                    </a:lnTo>
                    <a:lnTo>
                      <a:pt x="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7" name="Freeform 133"/>
              <p:cNvSpPr>
                <a:spLocks/>
              </p:cNvSpPr>
              <p:nvPr userDrawn="1"/>
            </p:nvSpPr>
            <p:spPr bwMode="auto">
              <a:xfrm>
                <a:off x="4178" y="778"/>
                <a:ext cx="3" cy="4"/>
              </a:xfrm>
              <a:custGeom>
                <a:avLst/>
                <a:gdLst/>
                <a:ahLst/>
                <a:cxnLst>
                  <a:cxn ang="0">
                    <a:pos x="0" y="0"/>
                  </a:cxn>
                  <a:cxn ang="0">
                    <a:pos x="0" y="0"/>
                  </a:cxn>
                  <a:cxn ang="0">
                    <a:pos x="6" y="0"/>
                  </a:cxn>
                  <a:cxn ang="0">
                    <a:pos x="10" y="4"/>
                  </a:cxn>
                  <a:cxn ang="0">
                    <a:pos x="14" y="10"/>
                  </a:cxn>
                  <a:cxn ang="0">
                    <a:pos x="14" y="10"/>
                  </a:cxn>
                  <a:cxn ang="0">
                    <a:pos x="8" y="12"/>
                  </a:cxn>
                  <a:cxn ang="0">
                    <a:pos x="4" y="10"/>
                  </a:cxn>
                  <a:cxn ang="0">
                    <a:pos x="2" y="6"/>
                  </a:cxn>
                  <a:cxn ang="0">
                    <a:pos x="0" y="0"/>
                  </a:cxn>
                  <a:cxn ang="0">
                    <a:pos x="0" y="0"/>
                  </a:cxn>
                </a:cxnLst>
                <a:rect l="0" t="0" r="r" b="b"/>
                <a:pathLst>
                  <a:path w="14" h="12">
                    <a:moveTo>
                      <a:pt x="0" y="0"/>
                    </a:moveTo>
                    <a:lnTo>
                      <a:pt x="0" y="0"/>
                    </a:lnTo>
                    <a:lnTo>
                      <a:pt x="6" y="0"/>
                    </a:lnTo>
                    <a:lnTo>
                      <a:pt x="10" y="4"/>
                    </a:lnTo>
                    <a:lnTo>
                      <a:pt x="14" y="10"/>
                    </a:lnTo>
                    <a:lnTo>
                      <a:pt x="14" y="10"/>
                    </a:lnTo>
                    <a:lnTo>
                      <a:pt x="8" y="12"/>
                    </a:lnTo>
                    <a:lnTo>
                      <a:pt x="4" y="10"/>
                    </a:lnTo>
                    <a:lnTo>
                      <a:pt x="2" y="6"/>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8" name="Freeform 134"/>
              <p:cNvSpPr>
                <a:spLocks/>
              </p:cNvSpPr>
              <p:nvPr userDrawn="1"/>
            </p:nvSpPr>
            <p:spPr bwMode="auto">
              <a:xfrm>
                <a:off x="3118" y="788"/>
                <a:ext cx="32" cy="57"/>
              </a:xfrm>
              <a:custGeom>
                <a:avLst/>
                <a:gdLst/>
                <a:ahLst/>
                <a:cxnLst>
                  <a:cxn ang="0">
                    <a:pos x="58" y="4"/>
                  </a:cxn>
                  <a:cxn ang="0">
                    <a:pos x="68" y="38"/>
                  </a:cxn>
                  <a:cxn ang="0">
                    <a:pos x="76" y="42"/>
                  </a:cxn>
                  <a:cxn ang="0">
                    <a:pos x="82" y="44"/>
                  </a:cxn>
                  <a:cxn ang="0">
                    <a:pos x="94" y="52"/>
                  </a:cxn>
                  <a:cxn ang="0">
                    <a:pos x="96" y="74"/>
                  </a:cxn>
                  <a:cxn ang="0">
                    <a:pos x="100" y="94"/>
                  </a:cxn>
                  <a:cxn ang="0">
                    <a:pos x="102" y="90"/>
                  </a:cxn>
                  <a:cxn ang="0">
                    <a:pos x="104" y="100"/>
                  </a:cxn>
                  <a:cxn ang="0">
                    <a:pos x="100" y="114"/>
                  </a:cxn>
                  <a:cxn ang="0">
                    <a:pos x="108" y="130"/>
                  </a:cxn>
                  <a:cxn ang="0">
                    <a:pos x="108" y="138"/>
                  </a:cxn>
                  <a:cxn ang="0">
                    <a:pos x="104" y="140"/>
                  </a:cxn>
                  <a:cxn ang="0">
                    <a:pos x="102" y="128"/>
                  </a:cxn>
                  <a:cxn ang="0">
                    <a:pos x="98" y="134"/>
                  </a:cxn>
                  <a:cxn ang="0">
                    <a:pos x="100" y="140"/>
                  </a:cxn>
                  <a:cxn ang="0">
                    <a:pos x="106" y="152"/>
                  </a:cxn>
                  <a:cxn ang="0">
                    <a:pos x="108" y="168"/>
                  </a:cxn>
                  <a:cxn ang="0">
                    <a:pos x="106" y="202"/>
                  </a:cxn>
                  <a:cxn ang="0">
                    <a:pos x="100" y="204"/>
                  </a:cxn>
                  <a:cxn ang="0">
                    <a:pos x="98" y="208"/>
                  </a:cxn>
                  <a:cxn ang="0">
                    <a:pos x="94" y="218"/>
                  </a:cxn>
                  <a:cxn ang="0">
                    <a:pos x="90" y="198"/>
                  </a:cxn>
                  <a:cxn ang="0">
                    <a:pos x="86" y="178"/>
                  </a:cxn>
                  <a:cxn ang="0">
                    <a:pos x="82" y="182"/>
                  </a:cxn>
                  <a:cxn ang="0">
                    <a:pos x="76" y="168"/>
                  </a:cxn>
                  <a:cxn ang="0">
                    <a:pos x="72" y="166"/>
                  </a:cxn>
                  <a:cxn ang="0">
                    <a:pos x="64" y="174"/>
                  </a:cxn>
                  <a:cxn ang="0">
                    <a:pos x="60" y="170"/>
                  </a:cxn>
                  <a:cxn ang="0">
                    <a:pos x="56" y="162"/>
                  </a:cxn>
                  <a:cxn ang="0">
                    <a:pos x="60" y="146"/>
                  </a:cxn>
                  <a:cxn ang="0">
                    <a:pos x="54" y="150"/>
                  </a:cxn>
                  <a:cxn ang="0">
                    <a:pos x="42" y="162"/>
                  </a:cxn>
                  <a:cxn ang="0">
                    <a:pos x="30" y="160"/>
                  </a:cxn>
                  <a:cxn ang="0">
                    <a:pos x="28" y="122"/>
                  </a:cxn>
                  <a:cxn ang="0">
                    <a:pos x="16" y="116"/>
                  </a:cxn>
                  <a:cxn ang="0">
                    <a:pos x="10" y="94"/>
                  </a:cxn>
                  <a:cxn ang="0">
                    <a:pos x="4" y="90"/>
                  </a:cxn>
                  <a:cxn ang="0">
                    <a:pos x="6" y="102"/>
                  </a:cxn>
                  <a:cxn ang="0">
                    <a:pos x="0" y="74"/>
                  </a:cxn>
                  <a:cxn ang="0">
                    <a:pos x="4" y="52"/>
                  </a:cxn>
                  <a:cxn ang="0">
                    <a:pos x="16" y="70"/>
                  </a:cxn>
                  <a:cxn ang="0">
                    <a:pos x="30" y="96"/>
                  </a:cxn>
                  <a:cxn ang="0">
                    <a:pos x="34" y="100"/>
                  </a:cxn>
                  <a:cxn ang="0">
                    <a:pos x="44" y="50"/>
                  </a:cxn>
                  <a:cxn ang="0">
                    <a:pos x="52" y="38"/>
                  </a:cxn>
                  <a:cxn ang="0">
                    <a:pos x="46" y="14"/>
                  </a:cxn>
                  <a:cxn ang="0">
                    <a:pos x="52" y="2"/>
                  </a:cxn>
                </a:cxnLst>
                <a:rect l="0" t="0" r="r" b="b"/>
                <a:pathLst>
                  <a:path w="110" h="218">
                    <a:moveTo>
                      <a:pt x="56" y="0"/>
                    </a:moveTo>
                    <a:lnTo>
                      <a:pt x="56" y="0"/>
                    </a:lnTo>
                    <a:lnTo>
                      <a:pt x="58" y="4"/>
                    </a:lnTo>
                    <a:lnTo>
                      <a:pt x="62" y="10"/>
                    </a:lnTo>
                    <a:lnTo>
                      <a:pt x="66" y="24"/>
                    </a:lnTo>
                    <a:lnTo>
                      <a:pt x="68" y="38"/>
                    </a:lnTo>
                    <a:lnTo>
                      <a:pt x="72" y="48"/>
                    </a:lnTo>
                    <a:lnTo>
                      <a:pt x="72" y="48"/>
                    </a:lnTo>
                    <a:lnTo>
                      <a:pt x="76" y="42"/>
                    </a:lnTo>
                    <a:lnTo>
                      <a:pt x="80" y="38"/>
                    </a:lnTo>
                    <a:lnTo>
                      <a:pt x="80" y="38"/>
                    </a:lnTo>
                    <a:lnTo>
                      <a:pt x="82" y="44"/>
                    </a:lnTo>
                    <a:lnTo>
                      <a:pt x="84" y="50"/>
                    </a:lnTo>
                    <a:lnTo>
                      <a:pt x="88" y="52"/>
                    </a:lnTo>
                    <a:lnTo>
                      <a:pt x="94" y="52"/>
                    </a:lnTo>
                    <a:lnTo>
                      <a:pt x="94" y="52"/>
                    </a:lnTo>
                    <a:lnTo>
                      <a:pt x="94" y="64"/>
                    </a:lnTo>
                    <a:lnTo>
                      <a:pt x="96" y="74"/>
                    </a:lnTo>
                    <a:lnTo>
                      <a:pt x="98" y="82"/>
                    </a:lnTo>
                    <a:lnTo>
                      <a:pt x="100" y="94"/>
                    </a:lnTo>
                    <a:lnTo>
                      <a:pt x="100" y="94"/>
                    </a:lnTo>
                    <a:lnTo>
                      <a:pt x="100" y="92"/>
                    </a:lnTo>
                    <a:lnTo>
                      <a:pt x="102" y="90"/>
                    </a:lnTo>
                    <a:lnTo>
                      <a:pt x="102" y="90"/>
                    </a:lnTo>
                    <a:lnTo>
                      <a:pt x="104" y="92"/>
                    </a:lnTo>
                    <a:lnTo>
                      <a:pt x="104" y="94"/>
                    </a:lnTo>
                    <a:lnTo>
                      <a:pt x="104" y="100"/>
                    </a:lnTo>
                    <a:lnTo>
                      <a:pt x="100" y="108"/>
                    </a:lnTo>
                    <a:lnTo>
                      <a:pt x="100" y="114"/>
                    </a:lnTo>
                    <a:lnTo>
                      <a:pt x="100" y="114"/>
                    </a:lnTo>
                    <a:lnTo>
                      <a:pt x="102" y="120"/>
                    </a:lnTo>
                    <a:lnTo>
                      <a:pt x="104" y="124"/>
                    </a:lnTo>
                    <a:lnTo>
                      <a:pt x="108" y="130"/>
                    </a:lnTo>
                    <a:lnTo>
                      <a:pt x="110" y="136"/>
                    </a:lnTo>
                    <a:lnTo>
                      <a:pt x="110" y="136"/>
                    </a:lnTo>
                    <a:lnTo>
                      <a:pt x="108" y="138"/>
                    </a:lnTo>
                    <a:lnTo>
                      <a:pt x="106" y="142"/>
                    </a:lnTo>
                    <a:lnTo>
                      <a:pt x="106" y="142"/>
                    </a:lnTo>
                    <a:lnTo>
                      <a:pt x="104" y="140"/>
                    </a:lnTo>
                    <a:lnTo>
                      <a:pt x="102" y="136"/>
                    </a:lnTo>
                    <a:lnTo>
                      <a:pt x="102" y="128"/>
                    </a:lnTo>
                    <a:lnTo>
                      <a:pt x="102" y="128"/>
                    </a:lnTo>
                    <a:lnTo>
                      <a:pt x="98" y="128"/>
                    </a:lnTo>
                    <a:lnTo>
                      <a:pt x="98" y="132"/>
                    </a:lnTo>
                    <a:lnTo>
                      <a:pt x="98" y="134"/>
                    </a:lnTo>
                    <a:lnTo>
                      <a:pt x="96" y="136"/>
                    </a:lnTo>
                    <a:lnTo>
                      <a:pt x="96" y="136"/>
                    </a:lnTo>
                    <a:lnTo>
                      <a:pt x="100" y="140"/>
                    </a:lnTo>
                    <a:lnTo>
                      <a:pt x="102" y="146"/>
                    </a:lnTo>
                    <a:lnTo>
                      <a:pt x="104" y="150"/>
                    </a:lnTo>
                    <a:lnTo>
                      <a:pt x="106" y="152"/>
                    </a:lnTo>
                    <a:lnTo>
                      <a:pt x="108" y="152"/>
                    </a:lnTo>
                    <a:lnTo>
                      <a:pt x="108" y="152"/>
                    </a:lnTo>
                    <a:lnTo>
                      <a:pt x="108" y="168"/>
                    </a:lnTo>
                    <a:lnTo>
                      <a:pt x="110" y="184"/>
                    </a:lnTo>
                    <a:lnTo>
                      <a:pt x="108" y="196"/>
                    </a:lnTo>
                    <a:lnTo>
                      <a:pt x="106" y="202"/>
                    </a:lnTo>
                    <a:lnTo>
                      <a:pt x="104" y="206"/>
                    </a:lnTo>
                    <a:lnTo>
                      <a:pt x="104" y="206"/>
                    </a:lnTo>
                    <a:lnTo>
                      <a:pt x="100" y="204"/>
                    </a:lnTo>
                    <a:lnTo>
                      <a:pt x="98" y="202"/>
                    </a:lnTo>
                    <a:lnTo>
                      <a:pt x="98" y="202"/>
                    </a:lnTo>
                    <a:lnTo>
                      <a:pt x="98" y="208"/>
                    </a:lnTo>
                    <a:lnTo>
                      <a:pt x="96" y="210"/>
                    </a:lnTo>
                    <a:lnTo>
                      <a:pt x="94" y="214"/>
                    </a:lnTo>
                    <a:lnTo>
                      <a:pt x="94" y="218"/>
                    </a:lnTo>
                    <a:lnTo>
                      <a:pt x="94" y="218"/>
                    </a:lnTo>
                    <a:lnTo>
                      <a:pt x="90" y="210"/>
                    </a:lnTo>
                    <a:lnTo>
                      <a:pt x="90" y="198"/>
                    </a:lnTo>
                    <a:lnTo>
                      <a:pt x="90" y="188"/>
                    </a:lnTo>
                    <a:lnTo>
                      <a:pt x="86" y="178"/>
                    </a:lnTo>
                    <a:lnTo>
                      <a:pt x="86" y="178"/>
                    </a:lnTo>
                    <a:lnTo>
                      <a:pt x="84" y="180"/>
                    </a:lnTo>
                    <a:lnTo>
                      <a:pt x="82" y="182"/>
                    </a:lnTo>
                    <a:lnTo>
                      <a:pt x="82" y="182"/>
                    </a:lnTo>
                    <a:lnTo>
                      <a:pt x="80" y="178"/>
                    </a:lnTo>
                    <a:lnTo>
                      <a:pt x="78" y="172"/>
                    </a:lnTo>
                    <a:lnTo>
                      <a:pt x="76" y="168"/>
                    </a:lnTo>
                    <a:lnTo>
                      <a:pt x="74" y="164"/>
                    </a:lnTo>
                    <a:lnTo>
                      <a:pt x="74" y="164"/>
                    </a:lnTo>
                    <a:lnTo>
                      <a:pt x="72" y="166"/>
                    </a:lnTo>
                    <a:lnTo>
                      <a:pt x="70" y="168"/>
                    </a:lnTo>
                    <a:lnTo>
                      <a:pt x="64" y="174"/>
                    </a:lnTo>
                    <a:lnTo>
                      <a:pt x="64" y="174"/>
                    </a:lnTo>
                    <a:lnTo>
                      <a:pt x="62" y="172"/>
                    </a:lnTo>
                    <a:lnTo>
                      <a:pt x="60" y="170"/>
                    </a:lnTo>
                    <a:lnTo>
                      <a:pt x="60" y="170"/>
                    </a:lnTo>
                    <a:lnTo>
                      <a:pt x="56" y="168"/>
                    </a:lnTo>
                    <a:lnTo>
                      <a:pt x="56" y="168"/>
                    </a:lnTo>
                    <a:lnTo>
                      <a:pt x="56" y="162"/>
                    </a:lnTo>
                    <a:lnTo>
                      <a:pt x="58" y="156"/>
                    </a:lnTo>
                    <a:lnTo>
                      <a:pt x="60" y="152"/>
                    </a:lnTo>
                    <a:lnTo>
                      <a:pt x="60" y="146"/>
                    </a:lnTo>
                    <a:lnTo>
                      <a:pt x="60" y="146"/>
                    </a:lnTo>
                    <a:lnTo>
                      <a:pt x="56" y="150"/>
                    </a:lnTo>
                    <a:lnTo>
                      <a:pt x="54" y="150"/>
                    </a:lnTo>
                    <a:lnTo>
                      <a:pt x="52" y="148"/>
                    </a:lnTo>
                    <a:lnTo>
                      <a:pt x="52" y="148"/>
                    </a:lnTo>
                    <a:lnTo>
                      <a:pt x="42" y="162"/>
                    </a:lnTo>
                    <a:lnTo>
                      <a:pt x="30" y="176"/>
                    </a:lnTo>
                    <a:lnTo>
                      <a:pt x="30" y="176"/>
                    </a:lnTo>
                    <a:lnTo>
                      <a:pt x="30" y="160"/>
                    </a:lnTo>
                    <a:lnTo>
                      <a:pt x="32" y="138"/>
                    </a:lnTo>
                    <a:lnTo>
                      <a:pt x="30" y="130"/>
                    </a:lnTo>
                    <a:lnTo>
                      <a:pt x="28" y="122"/>
                    </a:lnTo>
                    <a:lnTo>
                      <a:pt x="24" y="118"/>
                    </a:lnTo>
                    <a:lnTo>
                      <a:pt x="16" y="116"/>
                    </a:lnTo>
                    <a:lnTo>
                      <a:pt x="16" y="116"/>
                    </a:lnTo>
                    <a:lnTo>
                      <a:pt x="16" y="108"/>
                    </a:lnTo>
                    <a:lnTo>
                      <a:pt x="14" y="100"/>
                    </a:lnTo>
                    <a:lnTo>
                      <a:pt x="10" y="94"/>
                    </a:lnTo>
                    <a:lnTo>
                      <a:pt x="8" y="88"/>
                    </a:lnTo>
                    <a:lnTo>
                      <a:pt x="8" y="88"/>
                    </a:lnTo>
                    <a:lnTo>
                      <a:pt x="4" y="90"/>
                    </a:lnTo>
                    <a:lnTo>
                      <a:pt x="4" y="94"/>
                    </a:lnTo>
                    <a:lnTo>
                      <a:pt x="4" y="98"/>
                    </a:lnTo>
                    <a:lnTo>
                      <a:pt x="6" y="102"/>
                    </a:lnTo>
                    <a:lnTo>
                      <a:pt x="6" y="102"/>
                    </a:lnTo>
                    <a:lnTo>
                      <a:pt x="0" y="90"/>
                    </a:lnTo>
                    <a:lnTo>
                      <a:pt x="0" y="74"/>
                    </a:lnTo>
                    <a:lnTo>
                      <a:pt x="0" y="64"/>
                    </a:lnTo>
                    <a:lnTo>
                      <a:pt x="2" y="58"/>
                    </a:lnTo>
                    <a:lnTo>
                      <a:pt x="4" y="52"/>
                    </a:lnTo>
                    <a:lnTo>
                      <a:pt x="8" y="48"/>
                    </a:lnTo>
                    <a:lnTo>
                      <a:pt x="8" y="48"/>
                    </a:lnTo>
                    <a:lnTo>
                      <a:pt x="16" y="70"/>
                    </a:lnTo>
                    <a:lnTo>
                      <a:pt x="24" y="96"/>
                    </a:lnTo>
                    <a:lnTo>
                      <a:pt x="24" y="96"/>
                    </a:lnTo>
                    <a:lnTo>
                      <a:pt x="30" y="96"/>
                    </a:lnTo>
                    <a:lnTo>
                      <a:pt x="32" y="98"/>
                    </a:lnTo>
                    <a:lnTo>
                      <a:pt x="34" y="100"/>
                    </a:lnTo>
                    <a:lnTo>
                      <a:pt x="34" y="100"/>
                    </a:lnTo>
                    <a:lnTo>
                      <a:pt x="38" y="84"/>
                    </a:lnTo>
                    <a:lnTo>
                      <a:pt x="40" y="66"/>
                    </a:lnTo>
                    <a:lnTo>
                      <a:pt x="44" y="50"/>
                    </a:lnTo>
                    <a:lnTo>
                      <a:pt x="46" y="44"/>
                    </a:lnTo>
                    <a:lnTo>
                      <a:pt x="52" y="38"/>
                    </a:lnTo>
                    <a:lnTo>
                      <a:pt x="52" y="38"/>
                    </a:lnTo>
                    <a:lnTo>
                      <a:pt x="50" y="22"/>
                    </a:lnTo>
                    <a:lnTo>
                      <a:pt x="48" y="18"/>
                    </a:lnTo>
                    <a:lnTo>
                      <a:pt x="46" y="14"/>
                    </a:lnTo>
                    <a:lnTo>
                      <a:pt x="46" y="14"/>
                    </a:lnTo>
                    <a:lnTo>
                      <a:pt x="48" y="4"/>
                    </a:lnTo>
                    <a:lnTo>
                      <a:pt x="52" y="2"/>
                    </a:lnTo>
                    <a:lnTo>
                      <a:pt x="56" y="0"/>
                    </a:lnTo>
                    <a:lnTo>
                      <a:pt x="5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9" name="Freeform 135"/>
              <p:cNvSpPr>
                <a:spLocks/>
              </p:cNvSpPr>
              <p:nvPr userDrawn="1"/>
            </p:nvSpPr>
            <p:spPr bwMode="auto">
              <a:xfrm>
                <a:off x="3128" y="803"/>
                <a:ext cx="1" cy="6"/>
              </a:xfrm>
              <a:custGeom>
                <a:avLst/>
                <a:gdLst/>
                <a:ahLst/>
                <a:cxnLst>
                  <a:cxn ang="0">
                    <a:pos x="2" y="0"/>
                  </a:cxn>
                  <a:cxn ang="0">
                    <a:pos x="2" y="0"/>
                  </a:cxn>
                  <a:cxn ang="0">
                    <a:pos x="6" y="10"/>
                  </a:cxn>
                  <a:cxn ang="0">
                    <a:pos x="6" y="24"/>
                  </a:cxn>
                  <a:cxn ang="0">
                    <a:pos x="6" y="24"/>
                  </a:cxn>
                  <a:cxn ang="0">
                    <a:pos x="4" y="22"/>
                  </a:cxn>
                  <a:cxn ang="0">
                    <a:pos x="2" y="20"/>
                  </a:cxn>
                  <a:cxn ang="0">
                    <a:pos x="0" y="14"/>
                  </a:cxn>
                  <a:cxn ang="0">
                    <a:pos x="2" y="0"/>
                  </a:cxn>
                  <a:cxn ang="0">
                    <a:pos x="2" y="0"/>
                  </a:cxn>
                </a:cxnLst>
                <a:rect l="0" t="0" r="r" b="b"/>
                <a:pathLst>
                  <a:path w="6" h="24">
                    <a:moveTo>
                      <a:pt x="2" y="0"/>
                    </a:moveTo>
                    <a:lnTo>
                      <a:pt x="2" y="0"/>
                    </a:lnTo>
                    <a:lnTo>
                      <a:pt x="6" y="10"/>
                    </a:lnTo>
                    <a:lnTo>
                      <a:pt x="6" y="24"/>
                    </a:lnTo>
                    <a:lnTo>
                      <a:pt x="6" y="24"/>
                    </a:lnTo>
                    <a:lnTo>
                      <a:pt x="4" y="22"/>
                    </a:lnTo>
                    <a:lnTo>
                      <a:pt x="2" y="20"/>
                    </a:lnTo>
                    <a:lnTo>
                      <a:pt x="0" y="14"/>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30" name="Freeform 136"/>
              <p:cNvSpPr>
                <a:spLocks/>
              </p:cNvSpPr>
              <p:nvPr userDrawn="1"/>
            </p:nvSpPr>
            <p:spPr bwMode="auto">
              <a:xfrm>
                <a:off x="4632" y="809"/>
                <a:ext cx="1" cy="6"/>
              </a:xfrm>
              <a:custGeom>
                <a:avLst/>
                <a:gdLst/>
                <a:ahLst/>
                <a:cxnLst>
                  <a:cxn ang="0">
                    <a:pos x="0" y="0"/>
                  </a:cxn>
                  <a:cxn ang="0">
                    <a:pos x="0" y="0"/>
                  </a:cxn>
                  <a:cxn ang="0">
                    <a:pos x="4" y="4"/>
                  </a:cxn>
                  <a:cxn ang="0">
                    <a:pos x="6" y="10"/>
                  </a:cxn>
                  <a:cxn ang="0">
                    <a:pos x="8" y="18"/>
                  </a:cxn>
                  <a:cxn ang="0">
                    <a:pos x="6" y="22"/>
                  </a:cxn>
                  <a:cxn ang="0">
                    <a:pos x="6" y="22"/>
                  </a:cxn>
                  <a:cxn ang="0">
                    <a:pos x="2" y="12"/>
                  </a:cxn>
                  <a:cxn ang="0">
                    <a:pos x="0" y="0"/>
                  </a:cxn>
                  <a:cxn ang="0">
                    <a:pos x="0" y="0"/>
                  </a:cxn>
                </a:cxnLst>
                <a:rect l="0" t="0" r="r" b="b"/>
                <a:pathLst>
                  <a:path w="8" h="22">
                    <a:moveTo>
                      <a:pt x="0" y="0"/>
                    </a:moveTo>
                    <a:lnTo>
                      <a:pt x="0" y="0"/>
                    </a:lnTo>
                    <a:lnTo>
                      <a:pt x="4" y="4"/>
                    </a:lnTo>
                    <a:lnTo>
                      <a:pt x="6" y="10"/>
                    </a:lnTo>
                    <a:lnTo>
                      <a:pt x="8" y="18"/>
                    </a:lnTo>
                    <a:lnTo>
                      <a:pt x="6" y="22"/>
                    </a:lnTo>
                    <a:lnTo>
                      <a:pt x="6" y="22"/>
                    </a:lnTo>
                    <a:lnTo>
                      <a:pt x="2" y="12"/>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31" name="Freeform 137"/>
              <p:cNvSpPr>
                <a:spLocks/>
              </p:cNvSpPr>
              <p:nvPr userDrawn="1"/>
            </p:nvSpPr>
            <p:spPr bwMode="auto">
              <a:xfrm>
                <a:off x="4575" y="833"/>
                <a:ext cx="3" cy="7"/>
              </a:xfrm>
              <a:custGeom>
                <a:avLst/>
                <a:gdLst/>
                <a:ahLst/>
                <a:cxnLst>
                  <a:cxn ang="0">
                    <a:pos x="2" y="0"/>
                  </a:cxn>
                  <a:cxn ang="0">
                    <a:pos x="2" y="0"/>
                  </a:cxn>
                  <a:cxn ang="0">
                    <a:pos x="8" y="12"/>
                  </a:cxn>
                  <a:cxn ang="0">
                    <a:pos x="14" y="26"/>
                  </a:cxn>
                  <a:cxn ang="0">
                    <a:pos x="14" y="26"/>
                  </a:cxn>
                  <a:cxn ang="0">
                    <a:pos x="8" y="22"/>
                  </a:cxn>
                  <a:cxn ang="0">
                    <a:pos x="2" y="16"/>
                  </a:cxn>
                  <a:cxn ang="0">
                    <a:pos x="0" y="8"/>
                  </a:cxn>
                  <a:cxn ang="0">
                    <a:pos x="2" y="0"/>
                  </a:cxn>
                  <a:cxn ang="0">
                    <a:pos x="2" y="0"/>
                  </a:cxn>
                </a:cxnLst>
                <a:rect l="0" t="0" r="r" b="b"/>
                <a:pathLst>
                  <a:path w="14" h="26">
                    <a:moveTo>
                      <a:pt x="2" y="0"/>
                    </a:moveTo>
                    <a:lnTo>
                      <a:pt x="2" y="0"/>
                    </a:lnTo>
                    <a:lnTo>
                      <a:pt x="8" y="12"/>
                    </a:lnTo>
                    <a:lnTo>
                      <a:pt x="14" y="26"/>
                    </a:lnTo>
                    <a:lnTo>
                      <a:pt x="14" y="26"/>
                    </a:lnTo>
                    <a:lnTo>
                      <a:pt x="8" y="22"/>
                    </a:lnTo>
                    <a:lnTo>
                      <a:pt x="2" y="16"/>
                    </a:lnTo>
                    <a:lnTo>
                      <a:pt x="0" y="8"/>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32" name="Freeform 138"/>
              <p:cNvSpPr>
                <a:spLocks/>
              </p:cNvSpPr>
              <p:nvPr userDrawn="1"/>
            </p:nvSpPr>
            <p:spPr bwMode="auto">
              <a:xfrm>
                <a:off x="3149" y="848"/>
                <a:ext cx="11" cy="17"/>
              </a:xfrm>
              <a:custGeom>
                <a:avLst/>
                <a:gdLst/>
                <a:ahLst/>
                <a:cxnLst>
                  <a:cxn ang="0">
                    <a:pos x="16" y="0"/>
                  </a:cxn>
                  <a:cxn ang="0">
                    <a:pos x="16" y="0"/>
                  </a:cxn>
                  <a:cxn ang="0">
                    <a:pos x="20" y="8"/>
                  </a:cxn>
                  <a:cxn ang="0">
                    <a:pos x="28" y="18"/>
                  </a:cxn>
                  <a:cxn ang="0">
                    <a:pos x="40" y="36"/>
                  </a:cxn>
                  <a:cxn ang="0">
                    <a:pos x="44" y="44"/>
                  </a:cxn>
                  <a:cxn ang="0">
                    <a:pos x="44" y="52"/>
                  </a:cxn>
                  <a:cxn ang="0">
                    <a:pos x="42" y="56"/>
                  </a:cxn>
                  <a:cxn ang="0">
                    <a:pos x="38" y="60"/>
                  </a:cxn>
                  <a:cxn ang="0">
                    <a:pos x="28" y="64"/>
                  </a:cxn>
                  <a:cxn ang="0">
                    <a:pos x="28" y="64"/>
                  </a:cxn>
                  <a:cxn ang="0">
                    <a:pos x="14" y="50"/>
                  </a:cxn>
                  <a:cxn ang="0">
                    <a:pos x="8" y="42"/>
                  </a:cxn>
                  <a:cxn ang="0">
                    <a:pos x="0" y="36"/>
                  </a:cxn>
                  <a:cxn ang="0">
                    <a:pos x="0" y="36"/>
                  </a:cxn>
                  <a:cxn ang="0">
                    <a:pos x="8" y="16"/>
                  </a:cxn>
                  <a:cxn ang="0">
                    <a:pos x="12" y="8"/>
                  </a:cxn>
                  <a:cxn ang="0">
                    <a:pos x="16" y="0"/>
                  </a:cxn>
                  <a:cxn ang="0">
                    <a:pos x="16" y="0"/>
                  </a:cxn>
                </a:cxnLst>
                <a:rect l="0" t="0" r="r" b="b"/>
                <a:pathLst>
                  <a:path w="44" h="64">
                    <a:moveTo>
                      <a:pt x="16" y="0"/>
                    </a:moveTo>
                    <a:lnTo>
                      <a:pt x="16" y="0"/>
                    </a:lnTo>
                    <a:lnTo>
                      <a:pt x="20" y="8"/>
                    </a:lnTo>
                    <a:lnTo>
                      <a:pt x="28" y="18"/>
                    </a:lnTo>
                    <a:lnTo>
                      <a:pt x="40" y="36"/>
                    </a:lnTo>
                    <a:lnTo>
                      <a:pt x="44" y="44"/>
                    </a:lnTo>
                    <a:lnTo>
                      <a:pt x="44" y="52"/>
                    </a:lnTo>
                    <a:lnTo>
                      <a:pt x="42" y="56"/>
                    </a:lnTo>
                    <a:lnTo>
                      <a:pt x="38" y="60"/>
                    </a:lnTo>
                    <a:lnTo>
                      <a:pt x="28" y="64"/>
                    </a:lnTo>
                    <a:lnTo>
                      <a:pt x="28" y="64"/>
                    </a:lnTo>
                    <a:lnTo>
                      <a:pt x="14" y="50"/>
                    </a:lnTo>
                    <a:lnTo>
                      <a:pt x="8" y="42"/>
                    </a:lnTo>
                    <a:lnTo>
                      <a:pt x="0" y="36"/>
                    </a:lnTo>
                    <a:lnTo>
                      <a:pt x="0" y="36"/>
                    </a:lnTo>
                    <a:lnTo>
                      <a:pt x="8" y="16"/>
                    </a:lnTo>
                    <a:lnTo>
                      <a:pt x="12" y="8"/>
                    </a:lnTo>
                    <a:lnTo>
                      <a:pt x="16" y="0"/>
                    </a:lnTo>
                    <a:lnTo>
                      <a:pt x="1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33" name="Freeform 139"/>
              <p:cNvSpPr>
                <a:spLocks/>
              </p:cNvSpPr>
              <p:nvPr userDrawn="1"/>
            </p:nvSpPr>
            <p:spPr bwMode="auto">
              <a:xfrm>
                <a:off x="4606" y="850"/>
                <a:ext cx="2" cy="1"/>
              </a:xfrm>
              <a:custGeom>
                <a:avLst/>
                <a:gdLst/>
                <a:ahLst/>
                <a:cxnLst>
                  <a:cxn ang="0">
                    <a:pos x="4" y="10"/>
                  </a:cxn>
                  <a:cxn ang="0">
                    <a:pos x="4" y="10"/>
                  </a:cxn>
                  <a:cxn ang="0">
                    <a:pos x="2" y="10"/>
                  </a:cxn>
                  <a:cxn ang="0">
                    <a:pos x="2" y="10"/>
                  </a:cxn>
                  <a:cxn ang="0">
                    <a:pos x="0" y="6"/>
                  </a:cxn>
                  <a:cxn ang="0">
                    <a:pos x="2" y="0"/>
                  </a:cxn>
                  <a:cxn ang="0">
                    <a:pos x="2" y="0"/>
                  </a:cxn>
                  <a:cxn ang="0">
                    <a:pos x="6" y="0"/>
                  </a:cxn>
                  <a:cxn ang="0">
                    <a:pos x="6" y="4"/>
                  </a:cxn>
                  <a:cxn ang="0">
                    <a:pos x="6" y="6"/>
                  </a:cxn>
                  <a:cxn ang="0">
                    <a:pos x="4" y="10"/>
                  </a:cxn>
                  <a:cxn ang="0">
                    <a:pos x="4" y="10"/>
                  </a:cxn>
                </a:cxnLst>
                <a:rect l="0" t="0" r="r" b="b"/>
                <a:pathLst>
                  <a:path w="6" h="10">
                    <a:moveTo>
                      <a:pt x="4" y="10"/>
                    </a:moveTo>
                    <a:lnTo>
                      <a:pt x="4" y="10"/>
                    </a:lnTo>
                    <a:lnTo>
                      <a:pt x="2" y="10"/>
                    </a:lnTo>
                    <a:lnTo>
                      <a:pt x="2" y="10"/>
                    </a:lnTo>
                    <a:lnTo>
                      <a:pt x="0" y="6"/>
                    </a:lnTo>
                    <a:lnTo>
                      <a:pt x="2" y="0"/>
                    </a:lnTo>
                    <a:lnTo>
                      <a:pt x="2" y="0"/>
                    </a:lnTo>
                    <a:lnTo>
                      <a:pt x="6" y="0"/>
                    </a:lnTo>
                    <a:lnTo>
                      <a:pt x="6" y="4"/>
                    </a:lnTo>
                    <a:lnTo>
                      <a:pt x="6" y="6"/>
                    </a:lnTo>
                    <a:lnTo>
                      <a:pt x="4" y="10"/>
                    </a:lnTo>
                    <a:lnTo>
                      <a:pt x="4" y="1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34" name="Freeform 140"/>
              <p:cNvSpPr>
                <a:spLocks/>
              </p:cNvSpPr>
              <p:nvPr userDrawn="1"/>
            </p:nvSpPr>
            <p:spPr bwMode="auto">
              <a:xfrm>
                <a:off x="3162" y="873"/>
                <a:ext cx="2" cy="0"/>
              </a:xfrm>
              <a:custGeom>
                <a:avLst/>
                <a:gdLst/>
                <a:ahLst/>
                <a:cxnLst>
                  <a:cxn ang="0">
                    <a:pos x="0" y="0"/>
                  </a:cxn>
                  <a:cxn ang="0">
                    <a:pos x="0" y="0"/>
                  </a:cxn>
                  <a:cxn ang="0">
                    <a:pos x="4" y="0"/>
                  </a:cxn>
                  <a:cxn ang="0">
                    <a:pos x="8" y="2"/>
                  </a:cxn>
                  <a:cxn ang="0">
                    <a:pos x="10" y="4"/>
                  </a:cxn>
                  <a:cxn ang="0">
                    <a:pos x="8" y="6"/>
                  </a:cxn>
                  <a:cxn ang="0">
                    <a:pos x="8" y="6"/>
                  </a:cxn>
                  <a:cxn ang="0">
                    <a:pos x="2" y="4"/>
                  </a:cxn>
                  <a:cxn ang="0">
                    <a:pos x="0" y="0"/>
                  </a:cxn>
                  <a:cxn ang="0">
                    <a:pos x="0" y="0"/>
                  </a:cxn>
                </a:cxnLst>
                <a:rect l="0" t="0" r="r" b="b"/>
                <a:pathLst>
                  <a:path w="10" h="6">
                    <a:moveTo>
                      <a:pt x="0" y="0"/>
                    </a:moveTo>
                    <a:lnTo>
                      <a:pt x="0" y="0"/>
                    </a:lnTo>
                    <a:lnTo>
                      <a:pt x="4" y="0"/>
                    </a:lnTo>
                    <a:lnTo>
                      <a:pt x="8" y="2"/>
                    </a:lnTo>
                    <a:lnTo>
                      <a:pt x="10" y="4"/>
                    </a:lnTo>
                    <a:lnTo>
                      <a:pt x="8" y="6"/>
                    </a:lnTo>
                    <a:lnTo>
                      <a:pt x="8" y="6"/>
                    </a:lnTo>
                    <a:lnTo>
                      <a:pt x="2" y="4"/>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35" name="Freeform 141"/>
              <p:cNvSpPr>
                <a:spLocks/>
              </p:cNvSpPr>
              <p:nvPr userDrawn="1"/>
            </p:nvSpPr>
            <p:spPr bwMode="auto">
              <a:xfrm>
                <a:off x="3749" y="890"/>
                <a:ext cx="6" cy="9"/>
              </a:xfrm>
              <a:custGeom>
                <a:avLst/>
                <a:gdLst/>
                <a:ahLst/>
                <a:cxnLst>
                  <a:cxn ang="0">
                    <a:pos x="12" y="0"/>
                  </a:cxn>
                  <a:cxn ang="0">
                    <a:pos x="12" y="0"/>
                  </a:cxn>
                  <a:cxn ang="0">
                    <a:pos x="12" y="4"/>
                  </a:cxn>
                  <a:cxn ang="0">
                    <a:pos x="14" y="6"/>
                  </a:cxn>
                  <a:cxn ang="0">
                    <a:pos x="16" y="6"/>
                  </a:cxn>
                  <a:cxn ang="0">
                    <a:pos x="16" y="6"/>
                  </a:cxn>
                  <a:cxn ang="0">
                    <a:pos x="10" y="20"/>
                  </a:cxn>
                  <a:cxn ang="0">
                    <a:pos x="6" y="24"/>
                  </a:cxn>
                  <a:cxn ang="0">
                    <a:pos x="2" y="30"/>
                  </a:cxn>
                  <a:cxn ang="0">
                    <a:pos x="2" y="30"/>
                  </a:cxn>
                  <a:cxn ang="0">
                    <a:pos x="0" y="18"/>
                  </a:cxn>
                  <a:cxn ang="0">
                    <a:pos x="0" y="10"/>
                  </a:cxn>
                  <a:cxn ang="0">
                    <a:pos x="0" y="6"/>
                  </a:cxn>
                  <a:cxn ang="0">
                    <a:pos x="2" y="4"/>
                  </a:cxn>
                  <a:cxn ang="0">
                    <a:pos x="6" y="2"/>
                  </a:cxn>
                  <a:cxn ang="0">
                    <a:pos x="12" y="0"/>
                  </a:cxn>
                  <a:cxn ang="0">
                    <a:pos x="12" y="0"/>
                  </a:cxn>
                </a:cxnLst>
                <a:rect l="0" t="0" r="r" b="b"/>
                <a:pathLst>
                  <a:path w="16" h="30">
                    <a:moveTo>
                      <a:pt x="12" y="0"/>
                    </a:moveTo>
                    <a:lnTo>
                      <a:pt x="12" y="0"/>
                    </a:lnTo>
                    <a:lnTo>
                      <a:pt x="12" y="4"/>
                    </a:lnTo>
                    <a:lnTo>
                      <a:pt x="14" y="6"/>
                    </a:lnTo>
                    <a:lnTo>
                      <a:pt x="16" y="6"/>
                    </a:lnTo>
                    <a:lnTo>
                      <a:pt x="16" y="6"/>
                    </a:lnTo>
                    <a:lnTo>
                      <a:pt x="10" y="20"/>
                    </a:lnTo>
                    <a:lnTo>
                      <a:pt x="6" y="24"/>
                    </a:lnTo>
                    <a:lnTo>
                      <a:pt x="2" y="30"/>
                    </a:lnTo>
                    <a:lnTo>
                      <a:pt x="2" y="30"/>
                    </a:lnTo>
                    <a:lnTo>
                      <a:pt x="0" y="18"/>
                    </a:lnTo>
                    <a:lnTo>
                      <a:pt x="0" y="10"/>
                    </a:lnTo>
                    <a:lnTo>
                      <a:pt x="0" y="6"/>
                    </a:lnTo>
                    <a:lnTo>
                      <a:pt x="2" y="4"/>
                    </a:lnTo>
                    <a:lnTo>
                      <a:pt x="6" y="2"/>
                    </a:lnTo>
                    <a:lnTo>
                      <a:pt x="12" y="0"/>
                    </a:lnTo>
                    <a:lnTo>
                      <a:pt x="1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36" name="Freeform 142"/>
              <p:cNvSpPr>
                <a:spLocks/>
              </p:cNvSpPr>
              <p:nvPr userDrawn="1"/>
            </p:nvSpPr>
            <p:spPr bwMode="auto">
              <a:xfrm>
                <a:off x="3807" y="893"/>
                <a:ext cx="7" cy="6"/>
              </a:xfrm>
              <a:custGeom>
                <a:avLst/>
                <a:gdLst/>
                <a:ahLst/>
                <a:cxnLst>
                  <a:cxn ang="0">
                    <a:pos x="22" y="0"/>
                  </a:cxn>
                  <a:cxn ang="0">
                    <a:pos x="22" y="0"/>
                  </a:cxn>
                  <a:cxn ang="0">
                    <a:pos x="26" y="4"/>
                  </a:cxn>
                  <a:cxn ang="0">
                    <a:pos x="26" y="8"/>
                  </a:cxn>
                  <a:cxn ang="0">
                    <a:pos x="24" y="12"/>
                  </a:cxn>
                  <a:cxn ang="0">
                    <a:pos x="20" y="16"/>
                  </a:cxn>
                  <a:cxn ang="0">
                    <a:pos x="12" y="20"/>
                  </a:cxn>
                  <a:cxn ang="0">
                    <a:pos x="0" y="22"/>
                  </a:cxn>
                  <a:cxn ang="0">
                    <a:pos x="0" y="22"/>
                  </a:cxn>
                  <a:cxn ang="0">
                    <a:pos x="2" y="16"/>
                  </a:cxn>
                  <a:cxn ang="0">
                    <a:pos x="4" y="14"/>
                  </a:cxn>
                  <a:cxn ang="0">
                    <a:pos x="2" y="10"/>
                  </a:cxn>
                  <a:cxn ang="0">
                    <a:pos x="2" y="10"/>
                  </a:cxn>
                  <a:cxn ang="0">
                    <a:pos x="14" y="6"/>
                  </a:cxn>
                  <a:cxn ang="0">
                    <a:pos x="20" y="4"/>
                  </a:cxn>
                  <a:cxn ang="0">
                    <a:pos x="22" y="0"/>
                  </a:cxn>
                  <a:cxn ang="0">
                    <a:pos x="22" y="0"/>
                  </a:cxn>
                </a:cxnLst>
                <a:rect l="0" t="0" r="r" b="b"/>
                <a:pathLst>
                  <a:path w="26" h="22">
                    <a:moveTo>
                      <a:pt x="22" y="0"/>
                    </a:moveTo>
                    <a:lnTo>
                      <a:pt x="22" y="0"/>
                    </a:lnTo>
                    <a:lnTo>
                      <a:pt x="26" y="4"/>
                    </a:lnTo>
                    <a:lnTo>
                      <a:pt x="26" y="8"/>
                    </a:lnTo>
                    <a:lnTo>
                      <a:pt x="24" y="12"/>
                    </a:lnTo>
                    <a:lnTo>
                      <a:pt x="20" y="16"/>
                    </a:lnTo>
                    <a:lnTo>
                      <a:pt x="12" y="20"/>
                    </a:lnTo>
                    <a:lnTo>
                      <a:pt x="0" y="22"/>
                    </a:lnTo>
                    <a:lnTo>
                      <a:pt x="0" y="22"/>
                    </a:lnTo>
                    <a:lnTo>
                      <a:pt x="2" y="16"/>
                    </a:lnTo>
                    <a:lnTo>
                      <a:pt x="4" y="14"/>
                    </a:lnTo>
                    <a:lnTo>
                      <a:pt x="2" y="10"/>
                    </a:lnTo>
                    <a:lnTo>
                      <a:pt x="2" y="10"/>
                    </a:lnTo>
                    <a:lnTo>
                      <a:pt x="14" y="6"/>
                    </a:lnTo>
                    <a:lnTo>
                      <a:pt x="20" y="4"/>
                    </a:lnTo>
                    <a:lnTo>
                      <a:pt x="22" y="0"/>
                    </a:lnTo>
                    <a:lnTo>
                      <a:pt x="2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37" name="Freeform 143"/>
              <p:cNvSpPr>
                <a:spLocks/>
              </p:cNvSpPr>
              <p:nvPr userDrawn="1"/>
            </p:nvSpPr>
            <p:spPr bwMode="auto">
              <a:xfrm>
                <a:off x="3764" y="900"/>
                <a:ext cx="11" cy="9"/>
              </a:xfrm>
              <a:custGeom>
                <a:avLst/>
                <a:gdLst/>
                <a:ahLst/>
                <a:cxnLst>
                  <a:cxn ang="0">
                    <a:pos x="44" y="2"/>
                  </a:cxn>
                  <a:cxn ang="0">
                    <a:pos x="44" y="2"/>
                  </a:cxn>
                  <a:cxn ang="0">
                    <a:pos x="42" y="6"/>
                  </a:cxn>
                  <a:cxn ang="0">
                    <a:pos x="38" y="8"/>
                  </a:cxn>
                  <a:cxn ang="0">
                    <a:pos x="32" y="8"/>
                  </a:cxn>
                  <a:cxn ang="0">
                    <a:pos x="28" y="10"/>
                  </a:cxn>
                  <a:cxn ang="0">
                    <a:pos x="28" y="10"/>
                  </a:cxn>
                  <a:cxn ang="0">
                    <a:pos x="26" y="20"/>
                  </a:cxn>
                  <a:cxn ang="0">
                    <a:pos x="22" y="28"/>
                  </a:cxn>
                  <a:cxn ang="0">
                    <a:pos x="14" y="34"/>
                  </a:cxn>
                  <a:cxn ang="0">
                    <a:pos x="6" y="36"/>
                  </a:cxn>
                  <a:cxn ang="0">
                    <a:pos x="6" y="36"/>
                  </a:cxn>
                  <a:cxn ang="0">
                    <a:pos x="4" y="24"/>
                  </a:cxn>
                  <a:cxn ang="0">
                    <a:pos x="0" y="12"/>
                  </a:cxn>
                  <a:cxn ang="0">
                    <a:pos x="0" y="12"/>
                  </a:cxn>
                  <a:cxn ang="0">
                    <a:pos x="6" y="14"/>
                  </a:cxn>
                  <a:cxn ang="0">
                    <a:pos x="12" y="12"/>
                  </a:cxn>
                  <a:cxn ang="0">
                    <a:pos x="24" y="6"/>
                  </a:cxn>
                  <a:cxn ang="0">
                    <a:pos x="34" y="0"/>
                  </a:cxn>
                  <a:cxn ang="0">
                    <a:pos x="38" y="0"/>
                  </a:cxn>
                  <a:cxn ang="0">
                    <a:pos x="44" y="2"/>
                  </a:cxn>
                  <a:cxn ang="0">
                    <a:pos x="44" y="2"/>
                  </a:cxn>
                </a:cxnLst>
                <a:rect l="0" t="0" r="r" b="b"/>
                <a:pathLst>
                  <a:path w="44" h="36">
                    <a:moveTo>
                      <a:pt x="44" y="2"/>
                    </a:moveTo>
                    <a:lnTo>
                      <a:pt x="44" y="2"/>
                    </a:lnTo>
                    <a:lnTo>
                      <a:pt x="42" y="6"/>
                    </a:lnTo>
                    <a:lnTo>
                      <a:pt x="38" y="8"/>
                    </a:lnTo>
                    <a:lnTo>
                      <a:pt x="32" y="8"/>
                    </a:lnTo>
                    <a:lnTo>
                      <a:pt x="28" y="10"/>
                    </a:lnTo>
                    <a:lnTo>
                      <a:pt x="28" y="10"/>
                    </a:lnTo>
                    <a:lnTo>
                      <a:pt x="26" y="20"/>
                    </a:lnTo>
                    <a:lnTo>
                      <a:pt x="22" y="28"/>
                    </a:lnTo>
                    <a:lnTo>
                      <a:pt x="14" y="34"/>
                    </a:lnTo>
                    <a:lnTo>
                      <a:pt x="6" y="36"/>
                    </a:lnTo>
                    <a:lnTo>
                      <a:pt x="6" y="36"/>
                    </a:lnTo>
                    <a:lnTo>
                      <a:pt x="4" y="24"/>
                    </a:lnTo>
                    <a:lnTo>
                      <a:pt x="0" y="12"/>
                    </a:lnTo>
                    <a:lnTo>
                      <a:pt x="0" y="12"/>
                    </a:lnTo>
                    <a:lnTo>
                      <a:pt x="6" y="14"/>
                    </a:lnTo>
                    <a:lnTo>
                      <a:pt x="12" y="12"/>
                    </a:lnTo>
                    <a:lnTo>
                      <a:pt x="24" y="6"/>
                    </a:lnTo>
                    <a:lnTo>
                      <a:pt x="34" y="0"/>
                    </a:lnTo>
                    <a:lnTo>
                      <a:pt x="38" y="0"/>
                    </a:lnTo>
                    <a:lnTo>
                      <a:pt x="44" y="2"/>
                    </a:lnTo>
                    <a:lnTo>
                      <a:pt x="44"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38" name="Freeform 144"/>
              <p:cNvSpPr>
                <a:spLocks/>
              </p:cNvSpPr>
              <p:nvPr userDrawn="1"/>
            </p:nvSpPr>
            <p:spPr bwMode="auto">
              <a:xfrm>
                <a:off x="3182" y="902"/>
                <a:ext cx="2" cy="5"/>
              </a:xfrm>
              <a:custGeom>
                <a:avLst/>
                <a:gdLst/>
                <a:ahLst/>
                <a:cxnLst>
                  <a:cxn ang="0">
                    <a:pos x="4" y="0"/>
                  </a:cxn>
                  <a:cxn ang="0">
                    <a:pos x="4" y="0"/>
                  </a:cxn>
                  <a:cxn ang="0">
                    <a:pos x="6" y="2"/>
                  </a:cxn>
                  <a:cxn ang="0">
                    <a:pos x="10" y="2"/>
                  </a:cxn>
                  <a:cxn ang="0">
                    <a:pos x="10" y="2"/>
                  </a:cxn>
                  <a:cxn ang="0">
                    <a:pos x="8" y="8"/>
                  </a:cxn>
                  <a:cxn ang="0">
                    <a:pos x="8" y="14"/>
                  </a:cxn>
                  <a:cxn ang="0">
                    <a:pos x="8" y="14"/>
                  </a:cxn>
                  <a:cxn ang="0">
                    <a:pos x="4" y="14"/>
                  </a:cxn>
                  <a:cxn ang="0">
                    <a:pos x="0" y="12"/>
                  </a:cxn>
                  <a:cxn ang="0">
                    <a:pos x="0" y="12"/>
                  </a:cxn>
                  <a:cxn ang="0">
                    <a:pos x="2" y="6"/>
                  </a:cxn>
                  <a:cxn ang="0">
                    <a:pos x="4" y="0"/>
                  </a:cxn>
                  <a:cxn ang="0">
                    <a:pos x="4" y="0"/>
                  </a:cxn>
                </a:cxnLst>
                <a:rect l="0" t="0" r="r" b="b"/>
                <a:pathLst>
                  <a:path w="10" h="14">
                    <a:moveTo>
                      <a:pt x="4" y="0"/>
                    </a:moveTo>
                    <a:lnTo>
                      <a:pt x="4" y="0"/>
                    </a:lnTo>
                    <a:lnTo>
                      <a:pt x="6" y="2"/>
                    </a:lnTo>
                    <a:lnTo>
                      <a:pt x="10" y="2"/>
                    </a:lnTo>
                    <a:lnTo>
                      <a:pt x="10" y="2"/>
                    </a:lnTo>
                    <a:lnTo>
                      <a:pt x="8" y="8"/>
                    </a:lnTo>
                    <a:lnTo>
                      <a:pt x="8" y="14"/>
                    </a:lnTo>
                    <a:lnTo>
                      <a:pt x="8" y="14"/>
                    </a:lnTo>
                    <a:lnTo>
                      <a:pt x="4" y="14"/>
                    </a:lnTo>
                    <a:lnTo>
                      <a:pt x="0" y="12"/>
                    </a:lnTo>
                    <a:lnTo>
                      <a:pt x="0" y="12"/>
                    </a:lnTo>
                    <a:lnTo>
                      <a:pt x="2" y="6"/>
                    </a:lnTo>
                    <a:lnTo>
                      <a:pt x="4" y="0"/>
                    </a:lnTo>
                    <a:lnTo>
                      <a:pt x="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39" name="Freeform 145"/>
              <p:cNvSpPr>
                <a:spLocks/>
              </p:cNvSpPr>
              <p:nvPr userDrawn="1"/>
            </p:nvSpPr>
            <p:spPr bwMode="auto">
              <a:xfrm>
                <a:off x="3757" y="905"/>
                <a:ext cx="2" cy="2"/>
              </a:xfrm>
              <a:custGeom>
                <a:avLst/>
                <a:gdLst/>
                <a:ahLst/>
                <a:cxnLst>
                  <a:cxn ang="0">
                    <a:pos x="12" y="0"/>
                  </a:cxn>
                  <a:cxn ang="0">
                    <a:pos x="12" y="0"/>
                  </a:cxn>
                  <a:cxn ang="0">
                    <a:pos x="12" y="6"/>
                  </a:cxn>
                  <a:cxn ang="0">
                    <a:pos x="10" y="10"/>
                  </a:cxn>
                  <a:cxn ang="0">
                    <a:pos x="8" y="12"/>
                  </a:cxn>
                  <a:cxn ang="0">
                    <a:pos x="2" y="12"/>
                  </a:cxn>
                  <a:cxn ang="0">
                    <a:pos x="2" y="12"/>
                  </a:cxn>
                  <a:cxn ang="0">
                    <a:pos x="0" y="8"/>
                  </a:cxn>
                  <a:cxn ang="0">
                    <a:pos x="2" y="2"/>
                  </a:cxn>
                  <a:cxn ang="0">
                    <a:pos x="6" y="0"/>
                  </a:cxn>
                  <a:cxn ang="0">
                    <a:pos x="12" y="0"/>
                  </a:cxn>
                  <a:cxn ang="0">
                    <a:pos x="12" y="0"/>
                  </a:cxn>
                </a:cxnLst>
                <a:rect l="0" t="0" r="r" b="b"/>
                <a:pathLst>
                  <a:path w="12" h="12">
                    <a:moveTo>
                      <a:pt x="12" y="0"/>
                    </a:moveTo>
                    <a:lnTo>
                      <a:pt x="12" y="0"/>
                    </a:lnTo>
                    <a:lnTo>
                      <a:pt x="12" y="6"/>
                    </a:lnTo>
                    <a:lnTo>
                      <a:pt x="10" y="10"/>
                    </a:lnTo>
                    <a:lnTo>
                      <a:pt x="8" y="12"/>
                    </a:lnTo>
                    <a:lnTo>
                      <a:pt x="2" y="12"/>
                    </a:lnTo>
                    <a:lnTo>
                      <a:pt x="2" y="12"/>
                    </a:lnTo>
                    <a:lnTo>
                      <a:pt x="0" y="8"/>
                    </a:lnTo>
                    <a:lnTo>
                      <a:pt x="2" y="2"/>
                    </a:lnTo>
                    <a:lnTo>
                      <a:pt x="6" y="0"/>
                    </a:lnTo>
                    <a:lnTo>
                      <a:pt x="12" y="0"/>
                    </a:lnTo>
                    <a:lnTo>
                      <a:pt x="1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40" name="Freeform 146"/>
              <p:cNvSpPr>
                <a:spLocks/>
              </p:cNvSpPr>
              <p:nvPr userDrawn="1"/>
            </p:nvSpPr>
            <p:spPr bwMode="auto">
              <a:xfrm>
                <a:off x="3776" y="907"/>
                <a:ext cx="6" cy="6"/>
              </a:xfrm>
              <a:custGeom>
                <a:avLst/>
                <a:gdLst/>
                <a:ahLst/>
                <a:cxnLst>
                  <a:cxn ang="0">
                    <a:pos x="10" y="0"/>
                  </a:cxn>
                  <a:cxn ang="0">
                    <a:pos x="10" y="0"/>
                  </a:cxn>
                  <a:cxn ang="0">
                    <a:pos x="16" y="2"/>
                  </a:cxn>
                  <a:cxn ang="0">
                    <a:pos x="24" y="4"/>
                  </a:cxn>
                  <a:cxn ang="0">
                    <a:pos x="24" y="4"/>
                  </a:cxn>
                  <a:cxn ang="0">
                    <a:pos x="22" y="16"/>
                  </a:cxn>
                  <a:cxn ang="0">
                    <a:pos x="20" y="28"/>
                  </a:cxn>
                  <a:cxn ang="0">
                    <a:pos x="20" y="28"/>
                  </a:cxn>
                  <a:cxn ang="0">
                    <a:pos x="14" y="30"/>
                  </a:cxn>
                  <a:cxn ang="0">
                    <a:pos x="8" y="30"/>
                  </a:cxn>
                  <a:cxn ang="0">
                    <a:pos x="8" y="30"/>
                  </a:cxn>
                  <a:cxn ang="0">
                    <a:pos x="6" y="28"/>
                  </a:cxn>
                  <a:cxn ang="0">
                    <a:pos x="6" y="26"/>
                  </a:cxn>
                  <a:cxn ang="0">
                    <a:pos x="4" y="22"/>
                  </a:cxn>
                  <a:cxn ang="0">
                    <a:pos x="0" y="24"/>
                  </a:cxn>
                  <a:cxn ang="0">
                    <a:pos x="0" y="24"/>
                  </a:cxn>
                  <a:cxn ang="0">
                    <a:pos x="2" y="16"/>
                  </a:cxn>
                  <a:cxn ang="0">
                    <a:pos x="4" y="12"/>
                  </a:cxn>
                  <a:cxn ang="0">
                    <a:pos x="8" y="6"/>
                  </a:cxn>
                  <a:cxn ang="0">
                    <a:pos x="10" y="0"/>
                  </a:cxn>
                  <a:cxn ang="0">
                    <a:pos x="10" y="0"/>
                  </a:cxn>
                </a:cxnLst>
                <a:rect l="0" t="0" r="r" b="b"/>
                <a:pathLst>
                  <a:path w="24" h="30">
                    <a:moveTo>
                      <a:pt x="10" y="0"/>
                    </a:moveTo>
                    <a:lnTo>
                      <a:pt x="10" y="0"/>
                    </a:lnTo>
                    <a:lnTo>
                      <a:pt x="16" y="2"/>
                    </a:lnTo>
                    <a:lnTo>
                      <a:pt x="24" y="4"/>
                    </a:lnTo>
                    <a:lnTo>
                      <a:pt x="24" y="4"/>
                    </a:lnTo>
                    <a:lnTo>
                      <a:pt x="22" y="16"/>
                    </a:lnTo>
                    <a:lnTo>
                      <a:pt x="20" y="28"/>
                    </a:lnTo>
                    <a:lnTo>
                      <a:pt x="20" y="28"/>
                    </a:lnTo>
                    <a:lnTo>
                      <a:pt x="14" y="30"/>
                    </a:lnTo>
                    <a:lnTo>
                      <a:pt x="8" y="30"/>
                    </a:lnTo>
                    <a:lnTo>
                      <a:pt x="8" y="30"/>
                    </a:lnTo>
                    <a:lnTo>
                      <a:pt x="6" y="28"/>
                    </a:lnTo>
                    <a:lnTo>
                      <a:pt x="6" y="26"/>
                    </a:lnTo>
                    <a:lnTo>
                      <a:pt x="4" y="22"/>
                    </a:lnTo>
                    <a:lnTo>
                      <a:pt x="0" y="24"/>
                    </a:lnTo>
                    <a:lnTo>
                      <a:pt x="0" y="24"/>
                    </a:lnTo>
                    <a:lnTo>
                      <a:pt x="2" y="16"/>
                    </a:lnTo>
                    <a:lnTo>
                      <a:pt x="4" y="12"/>
                    </a:lnTo>
                    <a:lnTo>
                      <a:pt x="8" y="6"/>
                    </a:lnTo>
                    <a:lnTo>
                      <a:pt x="10" y="0"/>
                    </a:lnTo>
                    <a:lnTo>
                      <a:pt x="1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41" name="Freeform 147"/>
              <p:cNvSpPr>
                <a:spLocks/>
              </p:cNvSpPr>
              <p:nvPr userDrawn="1"/>
            </p:nvSpPr>
            <p:spPr bwMode="auto">
              <a:xfrm>
                <a:off x="3744" y="907"/>
                <a:ext cx="2" cy="5"/>
              </a:xfrm>
              <a:custGeom>
                <a:avLst/>
                <a:gdLst/>
                <a:ahLst/>
                <a:cxnLst>
                  <a:cxn ang="0">
                    <a:pos x="10" y="0"/>
                  </a:cxn>
                  <a:cxn ang="0">
                    <a:pos x="10" y="0"/>
                  </a:cxn>
                  <a:cxn ang="0">
                    <a:pos x="14" y="2"/>
                  </a:cxn>
                  <a:cxn ang="0">
                    <a:pos x="14" y="6"/>
                  </a:cxn>
                  <a:cxn ang="0">
                    <a:pos x="14" y="8"/>
                  </a:cxn>
                  <a:cxn ang="0">
                    <a:pos x="12" y="12"/>
                  </a:cxn>
                  <a:cxn ang="0">
                    <a:pos x="8" y="12"/>
                  </a:cxn>
                  <a:cxn ang="0">
                    <a:pos x="6" y="14"/>
                  </a:cxn>
                  <a:cxn ang="0">
                    <a:pos x="2" y="12"/>
                  </a:cxn>
                  <a:cxn ang="0">
                    <a:pos x="0" y="8"/>
                  </a:cxn>
                  <a:cxn ang="0">
                    <a:pos x="0" y="8"/>
                  </a:cxn>
                  <a:cxn ang="0">
                    <a:pos x="6" y="8"/>
                  </a:cxn>
                  <a:cxn ang="0">
                    <a:pos x="8" y="6"/>
                  </a:cxn>
                  <a:cxn ang="0">
                    <a:pos x="10" y="0"/>
                  </a:cxn>
                  <a:cxn ang="0">
                    <a:pos x="10" y="0"/>
                  </a:cxn>
                </a:cxnLst>
                <a:rect l="0" t="0" r="r" b="b"/>
                <a:pathLst>
                  <a:path w="14" h="14">
                    <a:moveTo>
                      <a:pt x="10" y="0"/>
                    </a:moveTo>
                    <a:lnTo>
                      <a:pt x="10" y="0"/>
                    </a:lnTo>
                    <a:lnTo>
                      <a:pt x="14" y="2"/>
                    </a:lnTo>
                    <a:lnTo>
                      <a:pt x="14" y="6"/>
                    </a:lnTo>
                    <a:lnTo>
                      <a:pt x="14" y="8"/>
                    </a:lnTo>
                    <a:lnTo>
                      <a:pt x="12" y="12"/>
                    </a:lnTo>
                    <a:lnTo>
                      <a:pt x="8" y="12"/>
                    </a:lnTo>
                    <a:lnTo>
                      <a:pt x="6" y="14"/>
                    </a:lnTo>
                    <a:lnTo>
                      <a:pt x="2" y="12"/>
                    </a:lnTo>
                    <a:lnTo>
                      <a:pt x="0" y="8"/>
                    </a:lnTo>
                    <a:lnTo>
                      <a:pt x="0" y="8"/>
                    </a:lnTo>
                    <a:lnTo>
                      <a:pt x="6" y="8"/>
                    </a:lnTo>
                    <a:lnTo>
                      <a:pt x="8" y="6"/>
                    </a:lnTo>
                    <a:lnTo>
                      <a:pt x="10" y="0"/>
                    </a:lnTo>
                    <a:lnTo>
                      <a:pt x="1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42" name="Freeform 148"/>
              <p:cNvSpPr>
                <a:spLocks/>
              </p:cNvSpPr>
              <p:nvPr userDrawn="1"/>
            </p:nvSpPr>
            <p:spPr bwMode="auto">
              <a:xfrm>
                <a:off x="3176" y="916"/>
                <a:ext cx="6" cy="9"/>
              </a:xfrm>
              <a:custGeom>
                <a:avLst/>
                <a:gdLst/>
                <a:ahLst/>
                <a:cxnLst>
                  <a:cxn ang="0">
                    <a:pos x="4" y="0"/>
                  </a:cxn>
                  <a:cxn ang="0">
                    <a:pos x="4" y="0"/>
                  </a:cxn>
                  <a:cxn ang="0">
                    <a:pos x="8" y="0"/>
                  </a:cxn>
                  <a:cxn ang="0">
                    <a:pos x="8" y="4"/>
                  </a:cxn>
                  <a:cxn ang="0">
                    <a:pos x="8" y="10"/>
                  </a:cxn>
                  <a:cxn ang="0">
                    <a:pos x="8" y="10"/>
                  </a:cxn>
                  <a:cxn ang="0">
                    <a:pos x="10" y="10"/>
                  </a:cxn>
                  <a:cxn ang="0">
                    <a:pos x="12" y="10"/>
                  </a:cxn>
                  <a:cxn ang="0">
                    <a:pos x="14" y="6"/>
                  </a:cxn>
                  <a:cxn ang="0">
                    <a:pos x="14" y="2"/>
                  </a:cxn>
                  <a:cxn ang="0">
                    <a:pos x="16" y="0"/>
                  </a:cxn>
                  <a:cxn ang="0">
                    <a:pos x="18" y="0"/>
                  </a:cxn>
                  <a:cxn ang="0">
                    <a:pos x="18" y="0"/>
                  </a:cxn>
                  <a:cxn ang="0">
                    <a:pos x="16" y="8"/>
                  </a:cxn>
                  <a:cxn ang="0">
                    <a:pos x="18" y="12"/>
                  </a:cxn>
                  <a:cxn ang="0">
                    <a:pos x="20" y="26"/>
                  </a:cxn>
                  <a:cxn ang="0">
                    <a:pos x="20" y="26"/>
                  </a:cxn>
                  <a:cxn ang="0">
                    <a:pos x="14" y="20"/>
                  </a:cxn>
                  <a:cxn ang="0">
                    <a:pos x="12" y="18"/>
                  </a:cxn>
                  <a:cxn ang="0">
                    <a:pos x="12" y="12"/>
                  </a:cxn>
                  <a:cxn ang="0">
                    <a:pos x="12" y="12"/>
                  </a:cxn>
                  <a:cxn ang="0">
                    <a:pos x="10" y="14"/>
                  </a:cxn>
                  <a:cxn ang="0">
                    <a:pos x="8" y="16"/>
                  </a:cxn>
                  <a:cxn ang="0">
                    <a:pos x="6" y="20"/>
                  </a:cxn>
                  <a:cxn ang="0">
                    <a:pos x="6" y="26"/>
                  </a:cxn>
                  <a:cxn ang="0">
                    <a:pos x="4" y="28"/>
                  </a:cxn>
                  <a:cxn ang="0">
                    <a:pos x="0" y="28"/>
                  </a:cxn>
                  <a:cxn ang="0">
                    <a:pos x="0" y="28"/>
                  </a:cxn>
                  <a:cxn ang="0">
                    <a:pos x="0" y="20"/>
                  </a:cxn>
                  <a:cxn ang="0">
                    <a:pos x="2" y="14"/>
                  </a:cxn>
                  <a:cxn ang="0">
                    <a:pos x="4" y="0"/>
                  </a:cxn>
                  <a:cxn ang="0">
                    <a:pos x="4" y="0"/>
                  </a:cxn>
                </a:cxnLst>
                <a:rect l="0" t="0" r="r" b="b"/>
                <a:pathLst>
                  <a:path w="20" h="28">
                    <a:moveTo>
                      <a:pt x="4" y="0"/>
                    </a:moveTo>
                    <a:lnTo>
                      <a:pt x="4" y="0"/>
                    </a:lnTo>
                    <a:lnTo>
                      <a:pt x="8" y="0"/>
                    </a:lnTo>
                    <a:lnTo>
                      <a:pt x="8" y="4"/>
                    </a:lnTo>
                    <a:lnTo>
                      <a:pt x="8" y="10"/>
                    </a:lnTo>
                    <a:lnTo>
                      <a:pt x="8" y="10"/>
                    </a:lnTo>
                    <a:lnTo>
                      <a:pt x="10" y="10"/>
                    </a:lnTo>
                    <a:lnTo>
                      <a:pt x="12" y="10"/>
                    </a:lnTo>
                    <a:lnTo>
                      <a:pt x="14" y="6"/>
                    </a:lnTo>
                    <a:lnTo>
                      <a:pt x="14" y="2"/>
                    </a:lnTo>
                    <a:lnTo>
                      <a:pt x="16" y="0"/>
                    </a:lnTo>
                    <a:lnTo>
                      <a:pt x="18" y="0"/>
                    </a:lnTo>
                    <a:lnTo>
                      <a:pt x="18" y="0"/>
                    </a:lnTo>
                    <a:lnTo>
                      <a:pt x="16" y="8"/>
                    </a:lnTo>
                    <a:lnTo>
                      <a:pt x="18" y="12"/>
                    </a:lnTo>
                    <a:lnTo>
                      <a:pt x="20" y="26"/>
                    </a:lnTo>
                    <a:lnTo>
                      <a:pt x="20" y="26"/>
                    </a:lnTo>
                    <a:lnTo>
                      <a:pt x="14" y="20"/>
                    </a:lnTo>
                    <a:lnTo>
                      <a:pt x="12" y="18"/>
                    </a:lnTo>
                    <a:lnTo>
                      <a:pt x="12" y="12"/>
                    </a:lnTo>
                    <a:lnTo>
                      <a:pt x="12" y="12"/>
                    </a:lnTo>
                    <a:lnTo>
                      <a:pt x="10" y="14"/>
                    </a:lnTo>
                    <a:lnTo>
                      <a:pt x="8" y="16"/>
                    </a:lnTo>
                    <a:lnTo>
                      <a:pt x="6" y="20"/>
                    </a:lnTo>
                    <a:lnTo>
                      <a:pt x="6" y="26"/>
                    </a:lnTo>
                    <a:lnTo>
                      <a:pt x="4" y="28"/>
                    </a:lnTo>
                    <a:lnTo>
                      <a:pt x="0" y="28"/>
                    </a:lnTo>
                    <a:lnTo>
                      <a:pt x="0" y="28"/>
                    </a:lnTo>
                    <a:lnTo>
                      <a:pt x="0" y="20"/>
                    </a:lnTo>
                    <a:lnTo>
                      <a:pt x="2" y="14"/>
                    </a:lnTo>
                    <a:lnTo>
                      <a:pt x="4" y="0"/>
                    </a:lnTo>
                    <a:lnTo>
                      <a:pt x="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43" name="Freeform 149"/>
              <p:cNvSpPr>
                <a:spLocks/>
              </p:cNvSpPr>
              <p:nvPr userDrawn="1"/>
            </p:nvSpPr>
            <p:spPr bwMode="auto">
              <a:xfrm>
                <a:off x="3178" y="924"/>
                <a:ext cx="2" cy="0"/>
              </a:xfrm>
              <a:custGeom>
                <a:avLst/>
                <a:gdLst/>
                <a:ahLst/>
                <a:cxnLst>
                  <a:cxn ang="0">
                    <a:pos x="0" y="0"/>
                  </a:cxn>
                  <a:cxn ang="0">
                    <a:pos x="0" y="0"/>
                  </a:cxn>
                  <a:cxn ang="0">
                    <a:pos x="4" y="0"/>
                  </a:cxn>
                  <a:cxn ang="0">
                    <a:pos x="6" y="2"/>
                  </a:cxn>
                  <a:cxn ang="0">
                    <a:pos x="6" y="8"/>
                  </a:cxn>
                  <a:cxn ang="0">
                    <a:pos x="6" y="8"/>
                  </a:cxn>
                  <a:cxn ang="0">
                    <a:pos x="2" y="8"/>
                  </a:cxn>
                  <a:cxn ang="0">
                    <a:pos x="0" y="6"/>
                  </a:cxn>
                  <a:cxn ang="0">
                    <a:pos x="0" y="0"/>
                  </a:cxn>
                  <a:cxn ang="0">
                    <a:pos x="0" y="0"/>
                  </a:cxn>
                </a:cxnLst>
                <a:rect l="0" t="0" r="r" b="b"/>
                <a:pathLst>
                  <a:path w="6" h="8">
                    <a:moveTo>
                      <a:pt x="0" y="0"/>
                    </a:moveTo>
                    <a:lnTo>
                      <a:pt x="0" y="0"/>
                    </a:lnTo>
                    <a:lnTo>
                      <a:pt x="4" y="0"/>
                    </a:lnTo>
                    <a:lnTo>
                      <a:pt x="6" y="2"/>
                    </a:lnTo>
                    <a:lnTo>
                      <a:pt x="6" y="8"/>
                    </a:lnTo>
                    <a:lnTo>
                      <a:pt x="6" y="8"/>
                    </a:lnTo>
                    <a:lnTo>
                      <a:pt x="2" y="8"/>
                    </a:lnTo>
                    <a:lnTo>
                      <a:pt x="0" y="6"/>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44" name="Freeform 150"/>
              <p:cNvSpPr>
                <a:spLocks/>
              </p:cNvSpPr>
              <p:nvPr userDrawn="1"/>
            </p:nvSpPr>
            <p:spPr bwMode="auto">
              <a:xfrm>
                <a:off x="3103" y="932"/>
                <a:ext cx="4" cy="10"/>
              </a:xfrm>
              <a:custGeom>
                <a:avLst/>
                <a:gdLst/>
                <a:ahLst/>
                <a:cxnLst>
                  <a:cxn ang="0">
                    <a:pos x="8" y="0"/>
                  </a:cxn>
                  <a:cxn ang="0">
                    <a:pos x="8" y="0"/>
                  </a:cxn>
                  <a:cxn ang="0">
                    <a:pos x="10" y="0"/>
                  </a:cxn>
                  <a:cxn ang="0">
                    <a:pos x="14" y="2"/>
                  </a:cxn>
                  <a:cxn ang="0">
                    <a:pos x="14" y="2"/>
                  </a:cxn>
                  <a:cxn ang="0">
                    <a:pos x="12" y="22"/>
                  </a:cxn>
                  <a:cxn ang="0">
                    <a:pos x="12" y="30"/>
                  </a:cxn>
                  <a:cxn ang="0">
                    <a:pos x="8" y="38"/>
                  </a:cxn>
                  <a:cxn ang="0">
                    <a:pos x="8" y="38"/>
                  </a:cxn>
                  <a:cxn ang="0">
                    <a:pos x="4" y="36"/>
                  </a:cxn>
                  <a:cxn ang="0">
                    <a:pos x="2" y="32"/>
                  </a:cxn>
                  <a:cxn ang="0">
                    <a:pos x="0" y="28"/>
                  </a:cxn>
                  <a:cxn ang="0">
                    <a:pos x="0" y="22"/>
                  </a:cxn>
                  <a:cxn ang="0">
                    <a:pos x="4" y="10"/>
                  </a:cxn>
                  <a:cxn ang="0">
                    <a:pos x="8" y="0"/>
                  </a:cxn>
                  <a:cxn ang="0">
                    <a:pos x="8" y="0"/>
                  </a:cxn>
                </a:cxnLst>
                <a:rect l="0" t="0" r="r" b="b"/>
                <a:pathLst>
                  <a:path w="14" h="38">
                    <a:moveTo>
                      <a:pt x="8" y="0"/>
                    </a:moveTo>
                    <a:lnTo>
                      <a:pt x="8" y="0"/>
                    </a:lnTo>
                    <a:lnTo>
                      <a:pt x="10" y="0"/>
                    </a:lnTo>
                    <a:lnTo>
                      <a:pt x="14" y="2"/>
                    </a:lnTo>
                    <a:lnTo>
                      <a:pt x="14" y="2"/>
                    </a:lnTo>
                    <a:lnTo>
                      <a:pt x="12" y="22"/>
                    </a:lnTo>
                    <a:lnTo>
                      <a:pt x="12" y="30"/>
                    </a:lnTo>
                    <a:lnTo>
                      <a:pt x="8" y="38"/>
                    </a:lnTo>
                    <a:lnTo>
                      <a:pt x="8" y="38"/>
                    </a:lnTo>
                    <a:lnTo>
                      <a:pt x="4" y="36"/>
                    </a:lnTo>
                    <a:lnTo>
                      <a:pt x="2" y="32"/>
                    </a:lnTo>
                    <a:lnTo>
                      <a:pt x="0" y="28"/>
                    </a:lnTo>
                    <a:lnTo>
                      <a:pt x="0" y="22"/>
                    </a:lnTo>
                    <a:lnTo>
                      <a:pt x="4" y="10"/>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45" name="Freeform 151"/>
              <p:cNvSpPr>
                <a:spLocks/>
              </p:cNvSpPr>
              <p:nvPr userDrawn="1"/>
            </p:nvSpPr>
            <p:spPr bwMode="auto">
              <a:xfrm>
                <a:off x="3110" y="938"/>
                <a:ext cx="1" cy="5"/>
              </a:xfrm>
              <a:custGeom>
                <a:avLst/>
                <a:gdLst/>
                <a:ahLst/>
                <a:cxnLst>
                  <a:cxn ang="0">
                    <a:pos x="0" y="0"/>
                  </a:cxn>
                  <a:cxn ang="0">
                    <a:pos x="0" y="0"/>
                  </a:cxn>
                  <a:cxn ang="0">
                    <a:pos x="4" y="2"/>
                  </a:cxn>
                  <a:cxn ang="0">
                    <a:pos x="4" y="6"/>
                  </a:cxn>
                  <a:cxn ang="0">
                    <a:pos x="4" y="16"/>
                  </a:cxn>
                  <a:cxn ang="0">
                    <a:pos x="4" y="16"/>
                  </a:cxn>
                  <a:cxn ang="0">
                    <a:pos x="2" y="8"/>
                  </a:cxn>
                  <a:cxn ang="0">
                    <a:pos x="0" y="0"/>
                  </a:cxn>
                  <a:cxn ang="0">
                    <a:pos x="0" y="0"/>
                  </a:cxn>
                </a:cxnLst>
                <a:rect l="0" t="0" r="r" b="b"/>
                <a:pathLst>
                  <a:path w="4" h="16">
                    <a:moveTo>
                      <a:pt x="0" y="0"/>
                    </a:moveTo>
                    <a:lnTo>
                      <a:pt x="0" y="0"/>
                    </a:lnTo>
                    <a:lnTo>
                      <a:pt x="4" y="2"/>
                    </a:lnTo>
                    <a:lnTo>
                      <a:pt x="4" y="6"/>
                    </a:lnTo>
                    <a:lnTo>
                      <a:pt x="4" y="16"/>
                    </a:lnTo>
                    <a:lnTo>
                      <a:pt x="4" y="16"/>
                    </a:lnTo>
                    <a:lnTo>
                      <a:pt x="2" y="8"/>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46" name="Freeform 152"/>
              <p:cNvSpPr>
                <a:spLocks/>
              </p:cNvSpPr>
              <p:nvPr userDrawn="1"/>
            </p:nvSpPr>
            <p:spPr bwMode="auto">
              <a:xfrm>
                <a:off x="3175" y="945"/>
                <a:ext cx="2" cy="10"/>
              </a:xfrm>
              <a:custGeom>
                <a:avLst/>
                <a:gdLst/>
                <a:ahLst/>
                <a:cxnLst>
                  <a:cxn ang="0">
                    <a:pos x="2" y="0"/>
                  </a:cxn>
                  <a:cxn ang="0">
                    <a:pos x="2" y="0"/>
                  </a:cxn>
                  <a:cxn ang="0">
                    <a:pos x="6" y="2"/>
                  </a:cxn>
                  <a:cxn ang="0">
                    <a:pos x="8" y="6"/>
                  </a:cxn>
                  <a:cxn ang="0">
                    <a:pos x="8" y="16"/>
                  </a:cxn>
                  <a:cxn ang="0">
                    <a:pos x="6" y="28"/>
                  </a:cxn>
                  <a:cxn ang="0">
                    <a:pos x="6" y="38"/>
                  </a:cxn>
                  <a:cxn ang="0">
                    <a:pos x="6" y="38"/>
                  </a:cxn>
                  <a:cxn ang="0">
                    <a:pos x="4" y="36"/>
                  </a:cxn>
                  <a:cxn ang="0">
                    <a:pos x="2" y="34"/>
                  </a:cxn>
                  <a:cxn ang="0">
                    <a:pos x="0" y="24"/>
                  </a:cxn>
                  <a:cxn ang="0">
                    <a:pos x="0" y="12"/>
                  </a:cxn>
                  <a:cxn ang="0">
                    <a:pos x="2" y="0"/>
                  </a:cxn>
                  <a:cxn ang="0">
                    <a:pos x="2" y="0"/>
                  </a:cxn>
                </a:cxnLst>
                <a:rect l="0" t="0" r="r" b="b"/>
                <a:pathLst>
                  <a:path w="8" h="38">
                    <a:moveTo>
                      <a:pt x="2" y="0"/>
                    </a:moveTo>
                    <a:lnTo>
                      <a:pt x="2" y="0"/>
                    </a:lnTo>
                    <a:lnTo>
                      <a:pt x="6" y="2"/>
                    </a:lnTo>
                    <a:lnTo>
                      <a:pt x="8" y="6"/>
                    </a:lnTo>
                    <a:lnTo>
                      <a:pt x="8" y="16"/>
                    </a:lnTo>
                    <a:lnTo>
                      <a:pt x="6" y="28"/>
                    </a:lnTo>
                    <a:lnTo>
                      <a:pt x="6" y="38"/>
                    </a:lnTo>
                    <a:lnTo>
                      <a:pt x="6" y="38"/>
                    </a:lnTo>
                    <a:lnTo>
                      <a:pt x="4" y="36"/>
                    </a:lnTo>
                    <a:lnTo>
                      <a:pt x="2" y="34"/>
                    </a:lnTo>
                    <a:lnTo>
                      <a:pt x="0" y="24"/>
                    </a:lnTo>
                    <a:lnTo>
                      <a:pt x="0" y="12"/>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47" name="Freeform 153"/>
              <p:cNvSpPr>
                <a:spLocks/>
              </p:cNvSpPr>
              <p:nvPr userDrawn="1"/>
            </p:nvSpPr>
            <p:spPr bwMode="auto">
              <a:xfrm>
                <a:off x="3171" y="958"/>
                <a:ext cx="3" cy="6"/>
              </a:xfrm>
              <a:custGeom>
                <a:avLst/>
                <a:gdLst/>
                <a:ahLst/>
                <a:cxnLst>
                  <a:cxn ang="0">
                    <a:pos x="6" y="0"/>
                  </a:cxn>
                  <a:cxn ang="0">
                    <a:pos x="6" y="0"/>
                  </a:cxn>
                  <a:cxn ang="0">
                    <a:pos x="10" y="6"/>
                  </a:cxn>
                  <a:cxn ang="0">
                    <a:pos x="8" y="14"/>
                  </a:cxn>
                  <a:cxn ang="0">
                    <a:pos x="4" y="26"/>
                  </a:cxn>
                  <a:cxn ang="0">
                    <a:pos x="4" y="26"/>
                  </a:cxn>
                  <a:cxn ang="0">
                    <a:pos x="0" y="24"/>
                  </a:cxn>
                  <a:cxn ang="0">
                    <a:pos x="0" y="20"/>
                  </a:cxn>
                  <a:cxn ang="0">
                    <a:pos x="0" y="14"/>
                  </a:cxn>
                  <a:cxn ang="0">
                    <a:pos x="6" y="0"/>
                  </a:cxn>
                  <a:cxn ang="0">
                    <a:pos x="6" y="0"/>
                  </a:cxn>
                </a:cxnLst>
                <a:rect l="0" t="0" r="r" b="b"/>
                <a:pathLst>
                  <a:path w="10" h="26">
                    <a:moveTo>
                      <a:pt x="6" y="0"/>
                    </a:moveTo>
                    <a:lnTo>
                      <a:pt x="6" y="0"/>
                    </a:lnTo>
                    <a:lnTo>
                      <a:pt x="10" y="6"/>
                    </a:lnTo>
                    <a:lnTo>
                      <a:pt x="8" y="14"/>
                    </a:lnTo>
                    <a:lnTo>
                      <a:pt x="4" y="26"/>
                    </a:lnTo>
                    <a:lnTo>
                      <a:pt x="4" y="26"/>
                    </a:lnTo>
                    <a:lnTo>
                      <a:pt x="0" y="24"/>
                    </a:lnTo>
                    <a:lnTo>
                      <a:pt x="0" y="20"/>
                    </a:lnTo>
                    <a:lnTo>
                      <a:pt x="0" y="14"/>
                    </a:lnTo>
                    <a:lnTo>
                      <a:pt x="6" y="0"/>
                    </a:lnTo>
                    <a:lnTo>
                      <a:pt x="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48" name="Freeform 154"/>
              <p:cNvSpPr>
                <a:spLocks/>
              </p:cNvSpPr>
              <p:nvPr userDrawn="1"/>
            </p:nvSpPr>
            <p:spPr bwMode="auto">
              <a:xfrm>
                <a:off x="3165" y="969"/>
                <a:ext cx="2" cy="6"/>
              </a:xfrm>
              <a:custGeom>
                <a:avLst/>
                <a:gdLst/>
                <a:ahLst/>
                <a:cxnLst>
                  <a:cxn ang="0">
                    <a:pos x="6" y="0"/>
                  </a:cxn>
                  <a:cxn ang="0">
                    <a:pos x="6" y="0"/>
                  </a:cxn>
                  <a:cxn ang="0">
                    <a:pos x="8" y="4"/>
                  </a:cxn>
                  <a:cxn ang="0">
                    <a:pos x="8" y="8"/>
                  </a:cxn>
                  <a:cxn ang="0">
                    <a:pos x="4" y="18"/>
                  </a:cxn>
                  <a:cxn ang="0">
                    <a:pos x="4" y="18"/>
                  </a:cxn>
                  <a:cxn ang="0">
                    <a:pos x="0" y="14"/>
                  </a:cxn>
                  <a:cxn ang="0">
                    <a:pos x="2" y="8"/>
                  </a:cxn>
                  <a:cxn ang="0">
                    <a:pos x="6" y="0"/>
                  </a:cxn>
                  <a:cxn ang="0">
                    <a:pos x="6" y="0"/>
                  </a:cxn>
                </a:cxnLst>
                <a:rect l="0" t="0" r="r" b="b"/>
                <a:pathLst>
                  <a:path w="8" h="18">
                    <a:moveTo>
                      <a:pt x="6" y="0"/>
                    </a:moveTo>
                    <a:lnTo>
                      <a:pt x="6" y="0"/>
                    </a:lnTo>
                    <a:lnTo>
                      <a:pt x="8" y="4"/>
                    </a:lnTo>
                    <a:lnTo>
                      <a:pt x="8" y="8"/>
                    </a:lnTo>
                    <a:lnTo>
                      <a:pt x="4" y="18"/>
                    </a:lnTo>
                    <a:lnTo>
                      <a:pt x="4" y="18"/>
                    </a:lnTo>
                    <a:lnTo>
                      <a:pt x="0" y="14"/>
                    </a:lnTo>
                    <a:lnTo>
                      <a:pt x="2" y="8"/>
                    </a:lnTo>
                    <a:lnTo>
                      <a:pt x="6" y="0"/>
                    </a:lnTo>
                    <a:lnTo>
                      <a:pt x="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49" name="Freeform 155"/>
              <p:cNvSpPr>
                <a:spLocks/>
              </p:cNvSpPr>
              <p:nvPr userDrawn="1"/>
            </p:nvSpPr>
            <p:spPr bwMode="auto">
              <a:xfrm>
                <a:off x="3178" y="980"/>
                <a:ext cx="2" cy="6"/>
              </a:xfrm>
              <a:custGeom>
                <a:avLst/>
                <a:gdLst/>
                <a:ahLst/>
                <a:cxnLst>
                  <a:cxn ang="0">
                    <a:pos x="2" y="0"/>
                  </a:cxn>
                  <a:cxn ang="0">
                    <a:pos x="2" y="0"/>
                  </a:cxn>
                  <a:cxn ang="0">
                    <a:pos x="4" y="2"/>
                  </a:cxn>
                  <a:cxn ang="0">
                    <a:pos x="6" y="4"/>
                  </a:cxn>
                  <a:cxn ang="0">
                    <a:pos x="6" y="8"/>
                  </a:cxn>
                  <a:cxn ang="0">
                    <a:pos x="4" y="14"/>
                  </a:cxn>
                  <a:cxn ang="0">
                    <a:pos x="6" y="20"/>
                  </a:cxn>
                  <a:cxn ang="0">
                    <a:pos x="6" y="20"/>
                  </a:cxn>
                  <a:cxn ang="0">
                    <a:pos x="2" y="16"/>
                  </a:cxn>
                  <a:cxn ang="0">
                    <a:pos x="0" y="12"/>
                  </a:cxn>
                  <a:cxn ang="0">
                    <a:pos x="2" y="0"/>
                  </a:cxn>
                  <a:cxn ang="0">
                    <a:pos x="2" y="0"/>
                  </a:cxn>
                </a:cxnLst>
                <a:rect l="0" t="0" r="r" b="b"/>
                <a:pathLst>
                  <a:path w="6" h="20">
                    <a:moveTo>
                      <a:pt x="2" y="0"/>
                    </a:moveTo>
                    <a:lnTo>
                      <a:pt x="2" y="0"/>
                    </a:lnTo>
                    <a:lnTo>
                      <a:pt x="4" y="2"/>
                    </a:lnTo>
                    <a:lnTo>
                      <a:pt x="6" y="4"/>
                    </a:lnTo>
                    <a:lnTo>
                      <a:pt x="6" y="8"/>
                    </a:lnTo>
                    <a:lnTo>
                      <a:pt x="4" y="14"/>
                    </a:lnTo>
                    <a:lnTo>
                      <a:pt x="6" y="20"/>
                    </a:lnTo>
                    <a:lnTo>
                      <a:pt x="6" y="20"/>
                    </a:lnTo>
                    <a:lnTo>
                      <a:pt x="2" y="16"/>
                    </a:lnTo>
                    <a:lnTo>
                      <a:pt x="0" y="12"/>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50" name="Freeform 156"/>
              <p:cNvSpPr>
                <a:spLocks/>
              </p:cNvSpPr>
              <p:nvPr userDrawn="1"/>
            </p:nvSpPr>
            <p:spPr bwMode="auto">
              <a:xfrm>
                <a:off x="3157" y="986"/>
                <a:ext cx="2" cy="4"/>
              </a:xfrm>
              <a:custGeom>
                <a:avLst/>
                <a:gdLst/>
                <a:ahLst/>
                <a:cxnLst>
                  <a:cxn ang="0">
                    <a:pos x="6" y="0"/>
                  </a:cxn>
                  <a:cxn ang="0">
                    <a:pos x="6" y="0"/>
                  </a:cxn>
                  <a:cxn ang="0">
                    <a:pos x="8" y="0"/>
                  </a:cxn>
                  <a:cxn ang="0">
                    <a:pos x="8" y="2"/>
                  </a:cxn>
                  <a:cxn ang="0">
                    <a:pos x="8" y="6"/>
                  </a:cxn>
                  <a:cxn ang="0">
                    <a:pos x="6" y="10"/>
                  </a:cxn>
                  <a:cxn ang="0">
                    <a:pos x="4" y="12"/>
                  </a:cxn>
                  <a:cxn ang="0">
                    <a:pos x="4" y="12"/>
                  </a:cxn>
                  <a:cxn ang="0">
                    <a:pos x="0" y="10"/>
                  </a:cxn>
                  <a:cxn ang="0">
                    <a:pos x="2" y="6"/>
                  </a:cxn>
                  <a:cxn ang="0">
                    <a:pos x="4" y="4"/>
                  </a:cxn>
                  <a:cxn ang="0">
                    <a:pos x="6" y="0"/>
                  </a:cxn>
                  <a:cxn ang="0">
                    <a:pos x="6" y="0"/>
                  </a:cxn>
                </a:cxnLst>
                <a:rect l="0" t="0" r="r" b="b"/>
                <a:pathLst>
                  <a:path w="8" h="12">
                    <a:moveTo>
                      <a:pt x="6" y="0"/>
                    </a:moveTo>
                    <a:lnTo>
                      <a:pt x="6" y="0"/>
                    </a:lnTo>
                    <a:lnTo>
                      <a:pt x="8" y="0"/>
                    </a:lnTo>
                    <a:lnTo>
                      <a:pt x="8" y="2"/>
                    </a:lnTo>
                    <a:lnTo>
                      <a:pt x="8" y="6"/>
                    </a:lnTo>
                    <a:lnTo>
                      <a:pt x="6" y="10"/>
                    </a:lnTo>
                    <a:lnTo>
                      <a:pt x="4" y="12"/>
                    </a:lnTo>
                    <a:lnTo>
                      <a:pt x="4" y="12"/>
                    </a:lnTo>
                    <a:lnTo>
                      <a:pt x="0" y="10"/>
                    </a:lnTo>
                    <a:lnTo>
                      <a:pt x="2" y="6"/>
                    </a:lnTo>
                    <a:lnTo>
                      <a:pt x="4" y="4"/>
                    </a:lnTo>
                    <a:lnTo>
                      <a:pt x="6" y="0"/>
                    </a:lnTo>
                    <a:lnTo>
                      <a:pt x="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51" name="Freeform 157"/>
              <p:cNvSpPr>
                <a:spLocks/>
              </p:cNvSpPr>
              <p:nvPr userDrawn="1"/>
            </p:nvSpPr>
            <p:spPr bwMode="auto">
              <a:xfrm>
                <a:off x="3137" y="988"/>
                <a:ext cx="5" cy="6"/>
              </a:xfrm>
              <a:custGeom>
                <a:avLst/>
                <a:gdLst/>
                <a:ahLst/>
                <a:cxnLst>
                  <a:cxn ang="0">
                    <a:pos x="0" y="0"/>
                  </a:cxn>
                  <a:cxn ang="0">
                    <a:pos x="0" y="0"/>
                  </a:cxn>
                  <a:cxn ang="0">
                    <a:pos x="4" y="2"/>
                  </a:cxn>
                  <a:cxn ang="0">
                    <a:pos x="6" y="4"/>
                  </a:cxn>
                  <a:cxn ang="0">
                    <a:pos x="8" y="12"/>
                  </a:cxn>
                  <a:cxn ang="0">
                    <a:pos x="8" y="12"/>
                  </a:cxn>
                  <a:cxn ang="0">
                    <a:pos x="12" y="12"/>
                  </a:cxn>
                  <a:cxn ang="0">
                    <a:pos x="14" y="12"/>
                  </a:cxn>
                  <a:cxn ang="0">
                    <a:pos x="16" y="8"/>
                  </a:cxn>
                  <a:cxn ang="0">
                    <a:pos x="16" y="8"/>
                  </a:cxn>
                  <a:cxn ang="0">
                    <a:pos x="18" y="10"/>
                  </a:cxn>
                  <a:cxn ang="0">
                    <a:pos x="18" y="14"/>
                  </a:cxn>
                  <a:cxn ang="0">
                    <a:pos x="16" y="20"/>
                  </a:cxn>
                  <a:cxn ang="0">
                    <a:pos x="16" y="24"/>
                  </a:cxn>
                  <a:cxn ang="0">
                    <a:pos x="16" y="24"/>
                  </a:cxn>
                  <a:cxn ang="0">
                    <a:pos x="14" y="22"/>
                  </a:cxn>
                  <a:cxn ang="0">
                    <a:pos x="12" y="22"/>
                  </a:cxn>
                  <a:cxn ang="0">
                    <a:pos x="6" y="24"/>
                  </a:cxn>
                  <a:cxn ang="0">
                    <a:pos x="6" y="24"/>
                  </a:cxn>
                  <a:cxn ang="0">
                    <a:pos x="6" y="18"/>
                  </a:cxn>
                  <a:cxn ang="0">
                    <a:pos x="2" y="12"/>
                  </a:cxn>
                  <a:cxn ang="0">
                    <a:pos x="0" y="8"/>
                  </a:cxn>
                  <a:cxn ang="0">
                    <a:pos x="0" y="0"/>
                  </a:cxn>
                  <a:cxn ang="0">
                    <a:pos x="0" y="0"/>
                  </a:cxn>
                </a:cxnLst>
                <a:rect l="0" t="0" r="r" b="b"/>
                <a:pathLst>
                  <a:path w="18" h="24">
                    <a:moveTo>
                      <a:pt x="0" y="0"/>
                    </a:moveTo>
                    <a:lnTo>
                      <a:pt x="0" y="0"/>
                    </a:lnTo>
                    <a:lnTo>
                      <a:pt x="4" y="2"/>
                    </a:lnTo>
                    <a:lnTo>
                      <a:pt x="6" y="4"/>
                    </a:lnTo>
                    <a:lnTo>
                      <a:pt x="8" y="12"/>
                    </a:lnTo>
                    <a:lnTo>
                      <a:pt x="8" y="12"/>
                    </a:lnTo>
                    <a:lnTo>
                      <a:pt x="12" y="12"/>
                    </a:lnTo>
                    <a:lnTo>
                      <a:pt x="14" y="12"/>
                    </a:lnTo>
                    <a:lnTo>
                      <a:pt x="16" y="8"/>
                    </a:lnTo>
                    <a:lnTo>
                      <a:pt x="16" y="8"/>
                    </a:lnTo>
                    <a:lnTo>
                      <a:pt x="18" y="10"/>
                    </a:lnTo>
                    <a:lnTo>
                      <a:pt x="18" y="14"/>
                    </a:lnTo>
                    <a:lnTo>
                      <a:pt x="16" y="20"/>
                    </a:lnTo>
                    <a:lnTo>
                      <a:pt x="16" y="24"/>
                    </a:lnTo>
                    <a:lnTo>
                      <a:pt x="16" y="24"/>
                    </a:lnTo>
                    <a:lnTo>
                      <a:pt x="14" y="22"/>
                    </a:lnTo>
                    <a:lnTo>
                      <a:pt x="12" y="22"/>
                    </a:lnTo>
                    <a:lnTo>
                      <a:pt x="6" y="24"/>
                    </a:lnTo>
                    <a:lnTo>
                      <a:pt x="6" y="24"/>
                    </a:lnTo>
                    <a:lnTo>
                      <a:pt x="6" y="18"/>
                    </a:lnTo>
                    <a:lnTo>
                      <a:pt x="2" y="12"/>
                    </a:lnTo>
                    <a:lnTo>
                      <a:pt x="0" y="8"/>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52" name="Freeform 158"/>
              <p:cNvSpPr>
                <a:spLocks/>
              </p:cNvSpPr>
              <p:nvPr userDrawn="1"/>
            </p:nvSpPr>
            <p:spPr bwMode="auto">
              <a:xfrm>
                <a:off x="3162" y="1008"/>
                <a:ext cx="2" cy="1"/>
              </a:xfrm>
              <a:custGeom>
                <a:avLst/>
                <a:gdLst/>
                <a:ahLst/>
                <a:cxnLst>
                  <a:cxn ang="0">
                    <a:pos x="8" y="0"/>
                  </a:cxn>
                  <a:cxn ang="0">
                    <a:pos x="8" y="0"/>
                  </a:cxn>
                  <a:cxn ang="0">
                    <a:pos x="10" y="2"/>
                  </a:cxn>
                  <a:cxn ang="0">
                    <a:pos x="10" y="6"/>
                  </a:cxn>
                  <a:cxn ang="0">
                    <a:pos x="10" y="6"/>
                  </a:cxn>
                  <a:cxn ang="0">
                    <a:pos x="6" y="8"/>
                  </a:cxn>
                  <a:cxn ang="0">
                    <a:pos x="0" y="6"/>
                  </a:cxn>
                  <a:cxn ang="0">
                    <a:pos x="0" y="6"/>
                  </a:cxn>
                  <a:cxn ang="0">
                    <a:pos x="2" y="4"/>
                  </a:cxn>
                  <a:cxn ang="0">
                    <a:pos x="4" y="4"/>
                  </a:cxn>
                  <a:cxn ang="0">
                    <a:pos x="8" y="2"/>
                  </a:cxn>
                  <a:cxn ang="0">
                    <a:pos x="8" y="0"/>
                  </a:cxn>
                  <a:cxn ang="0">
                    <a:pos x="8" y="0"/>
                  </a:cxn>
                </a:cxnLst>
                <a:rect l="0" t="0" r="r" b="b"/>
                <a:pathLst>
                  <a:path w="10" h="8">
                    <a:moveTo>
                      <a:pt x="8" y="0"/>
                    </a:moveTo>
                    <a:lnTo>
                      <a:pt x="8" y="0"/>
                    </a:lnTo>
                    <a:lnTo>
                      <a:pt x="10" y="2"/>
                    </a:lnTo>
                    <a:lnTo>
                      <a:pt x="10" y="6"/>
                    </a:lnTo>
                    <a:lnTo>
                      <a:pt x="10" y="6"/>
                    </a:lnTo>
                    <a:lnTo>
                      <a:pt x="6" y="8"/>
                    </a:lnTo>
                    <a:lnTo>
                      <a:pt x="0" y="6"/>
                    </a:lnTo>
                    <a:lnTo>
                      <a:pt x="0" y="6"/>
                    </a:lnTo>
                    <a:lnTo>
                      <a:pt x="2" y="4"/>
                    </a:lnTo>
                    <a:lnTo>
                      <a:pt x="4" y="4"/>
                    </a:lnTo>
                    <a:lnTo>
                      <a:pt x="8" y="2"/>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53" name="Freeform 159"/>
              <p:cNvSpPr>
                <a:spLocks/>
              </p:cNvSpPr>
              <p:nvPr userDrawn="1"/>
            </p:nvSpPr>
            <p:spPr bwMode="auto">
              <a:xfrm>
                <a:off x="3149" y="1012"/>
                <a:ext cx="10" cy="13"/>
              </a:xfrm>
              <a:custGeom>
                <a:avLst/>
                <a:gdLst/>
                <a:ahLst/>
                <a:cxnLst>
                  <a:cxn ang="0">
                    <a:pos x="14" y="0"/>
                  </a:cxn>
                  <a:cxn ang="0">
                    <a:pos x="14" y="0"/>
                  </a:cxn>
                  <a:cxn ang="0">
                    <a:pos x="20" y="0"/>
                  </a:cxn>
                  <a:cxn ang="0">
                    <a:pos x="26" y="2"/>
                  </a:cxn>
                  <a:cxn ang="0">
                    <a:pos x="36" y="10"/>
                  </a:cxn>
                  <a:cxn ang="0">
                    <a:pos x="36" y="10"/>
                  </a:cxn>
                  <a:cxn ang="0">
                    <a:pos x="32" y="18"/>
                  </a:cxn>
                  <a:cxn ang="0">
                    <a:pos x="30" y="30"/>
                  </a:cxn>
                  <a:cxn ang="0">
                    <a:pos x="28" y="54"/>
                  </a:cxn>
                  <a:cxn ang="0">
                    <a:pos x="28" y="54"/>
                  </a:cxn>
                  <a:cxn ang="0">
                    <a:pos x="18" y="52"/>
                  </a:cxn>
                  <a:cxn ang="0">
                    <a:pos x="10" y="46"/>
                  </a:cxn>
                  <a:cxn ang="0">
                    <a:pos x="4" y="40"/>
                  </a:cxn>
                  <a:cxn ang="0">
                    <a:pos x="0" y="32"/>
                  </a:cxn>
                  <a:cxn ang="0">
                    <a:pos x="0" y="32"/>
                  </a:cxn>
                  <a:cxn ang="0">
                    <a:pos x="4" y="34"/>
                  </a:cxn>
                  <a:cxn ang="0">
                    <a:pos x="8" y="32"/>
                  </a:cxn>
                  <a:cxn ang="0">
                    <a:pos x="10" y="32"/>
                  </a:cxn>
                  <a:cxn ang="0">
                    <a:pos x="14" y="34"/>
                  </a:cxn>
                  <a:cxn ang="0">
                    <a:pos x="14" y="34"/>
                  </a:cxn>
                  <a:cxn ang="0">
                    <a:pos x="16" y="26"/>
                  </a:cxn>
                  <a:cxn ang="0">
                    <a:pos x="16" y="16"/>
                  </a:cxn>
                  <a:cxn ang="0">
                    <a:pos x="16" y="8"/>
                  </a:cxn>
                  <a:cxn ang="0">
                    <a:pos x="14" y="0"/>
                  </a:cxn>
                  <a:cxn ang="0">
                    <a:pos x="14" y="0"/>
                  </a:cxn>
                </a:cxnLst>
                <a:rect l="0" t="0" r="r" b="b"/>
                <a:pathLst>
                  <a:path w="36" h="54">
                    <a:moveTo>
                      <a:pt x="14" y="0"/>
                    </a:moveTo>
                    <a:lnTo>
                      <a:pt x="14" y="0"/>
                    </a:lnTo>
                    <a:lnTo>
                      <a:pt x="20" y="0"/>
                    </a:lnTo>
                    <a:lnTo>
                      <a:pt x="26" y="2"/>
                    </a:lnTo>
                    <a:lnTo>
                      <a:pt x="36" y="10"/>
                    </a:lnTo>
                    <a:lnTo>
                      <a:pt x="36" y="10"/>
                    </a:lnTo>
                    <a:lnTo>
                      <a:pt x="32" y="18"/>
                    </a:lnTo>
                    <a:lnTo>
                      <a:pt x="30" y="30"/>
                    </a:lnTo>
                    <a:lnTo>
                      <a:pt x="28" y="54"/>
                    </a:lnTo>
                    <a:lnTo>
                      <a:pt x="28" y="54"/>
                    </a:lnTo>
                    <a:lnTo>
                      <a:pt x="18" y="52"/>
                    </a:lnTo>
                    <a:lnTo>
                      <a:pt x="10" y="46"/>
                    </a:lnTo>
                    <a:lnTo>
                      <a:pt x="4" y="40"/>
                    </a:lnTo>
                    <a:lnTo>
                      <a:pt x="0" y="32"/>
                    </a:lnTo>
                    <a:lnTo>
                      <a:pt x="0" y="32"/>
                    </a:lnTo>
                    <a:lnTo>
                      <a:pt x="4" y="34"/>
                    </a:lnTo>
                    <a:lnTo>
                      <a:pt x="8" y="32"/>
                    </a:lnTo>
                    <a:lnTo>
                      <a:pt x="10" y="32"/>
                    </a:lnTo>
                    <a:lnTo>
                      <a:pt x="14" y="34"/>
                    </a:lnTo>
                    <a:lnTo>
                      <a:pt x="14" y="34"/>
                    </a:lnTo>
                    <a:lnTo>
                      <a:pt x="16" y="26"/>
                    </a:lnTo>
                    <a:lnTo>
                      <a:pt x="16" y="16"/>
                    </a:lnTo>
                    <a:lnTo>
                      <a:pt x="16" y="8"/>
                    </a:lnTo>
                    <a:lnTo>
                      <a:pt x="14" y="0"/>
                    </a:lnTo>
                    <a:lnTo>
                      <a:pt x="1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54" name="Freeform 160"/>
              <p:cNvSpPr>
                <a:spLocks/>
              </p:cNvSpPr>
              <p:nvPr userDrawn="1"/>
            </p:nvSpPr>
            <p:spPr bwMode="auto">
              <a:xfrm>
                <a:off x="4552" y="1031"/>
                <a:ext cx="1" cy="4"/>
              </a:xfrm>
              <a:custGeom>
                <a:avLst/>
                <a:gdLst/>
                <a:ahLst/>
                <a:cxnLst>
                  <a:cxn ang="0">
                    <a:pos x="2" y="0"/>
                  </a:cxn>
                  <a:cxn ang="0">
                    <a:pos x="2" y="0"/>
                  </a:cxn>
                  <a:cxn ang="0">
                    <a:pos x="6" y="2"/>
                  </a:cxn>
                  <a:cxn ang="0">
                    <a:pos x="12" y="6"/>
                  </a:cxn>
                  <a:cxn ang="0">
                    <a:pos x="14" y="10"/>
                  </a:cxn>
                  <a:cxn ang="0">
                    <a:pos x="16" y="18"/>
                  </a:cxn>
                  <a:cxn ang="0">
                    <a:pos x="16" y="18"/>
                  </a:cxn>
                  <a:cxn ang="0">
                    <a:pos x="12" y="16"/>
                  </a:cxn>
                  <a:cxn ang="0">
                    <a:pos x="10" y="16"/>
                  </a:cxn>
                  <a:cxn ang="0">
                    <a:pos x="6" y="14"/>
                  </a:cxn>
                  <a:cxn ang="0">
                    <a:pos x="2" y="14"/>
                  </a:cxn>
                  <a:cxn ang="0">
                    <a:pos x="2" y="14"/>
                  </a:cxn>
                  <a:cxn ang="0">
                    <a:pos x="0" y="8"/>
                  </a:cxn>
                  <a:cxn ang="0">
                    <a:pos x="2" y="0"/>
                  </a:cxn>
                  <a:cxn ang="0">
                    <a:pos x="2" y="0"/>
                  </a:cxn>
                </a:cxnLst>
                <a:rect l="0" t="0" r="r" b="b"/>
                <a:pathLst>
                  <a:path w="16" h="18">
                    <a:moveTo>
                      <a:pt x="2" y="0"/>
                    </a:moveTo>
                    <a:lnTo>
                      <a:pt x="2" y="0"/>
                    </a:lnTo>
                    <a:lnTo>
                      <a:pt x="6" y="2"/>
                    </a:lnTo>
                    <a:lnTo>
                      <a:pt x="12" y="6"/>
                    </a:lnTo>
                    <a:lnTo>
                      <a:pt x="14" y="10"/>
                    </a:lnTo>
                    <a:lnTo>
                      <a:pt x="16" y="18"/>
                    </a:lnTo>
                    <a:lnTo>
                      <a:pt x="16" y="18"/>
                    </a:lnTo>
                    <a:lnTo>
                      <a:pt x="12" y="16"/>
                    </a:lnTo>
                    <a:lnTo>
                      <a:pt x="10" y="16"/>
                    </a:lnTo>
                    <a:lnTo>
                      <a:pt x="6" y="14"/>
                    </a:lnTo>
                    <a:lnTo>
                      <a:pt x="2" y="14"/>
                    </a:lnTo>
                    <a:lnTo>
                      <a:pt x="2" y="14"/>
                    </a:lnTo>
                    <a:lnTo>
                      <a:pt x="0" y="8"/>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55" name="Freeform 161"/>
              <p:cNvSpPr>
                <a:spLocks/>
              </p:cNvSpPr>
              <p:nvPr userDrawn="1"/>
            </p:nvSpPr>
            <p:spPr bwMode="auto">
              <a:xfrm>
                <a:off x="3741" y="1053"/>
                <a:ext cx="2" cy="5"/>
              </a:xfrm>
              <a:custGeom>
                <a:avLst/>
                <a:gdLst/>
                <a:ahLst/>
                <a:cxnLst>
                  <a:cxn ang="0">
                    <a:pos x="10" y="0"/>
                  </a:cxn>
                  <a:cxn ang="0">
                    <a:pos x="10" y="0"/>
                  </a:cxn>
                  <a:cxn ang="0">
                    <a:pos x="8" y="6"/>
                  </a:cxn>
                  <a:cxn ang="0">
                    <a:pos x="6" y="12"/>
                  </a:cxn>
                  <a:cxn ang="0">
                    <a:pos x="4" y="16"/>
                  </a:cxn>
                  <a:cxn ang="0">
                    <a:pos x="2" y="18"/>
                  </a:cxn>
                  <a:cxn ang="0">
                    <a:pos x="0" y="18"/>
                  </a:cxn>
                  <a:cxn ang="0">
                    <a:pos x="0" y="18"/>
                  </a:cxn>
                  <a:cxn ang="0">
                    <a:pos x="2" y="6"/>
                  </a:cxn>
                  <a:cxn ang="0">
                    <a:pos x="6" y="2"/>
                  </a:cxn>
                  <a:cxn ang="0">
                    <a:pos x="10" y="0"/>
                  </a:cxn>
                  <a:cxn ang="0">
                    <a:pos x="10" y="0"/>
                  </a:cxn>
                </a:cxnLst>
                <a:rect l="0" t="0" r="r" b="b"/>
                <a:pathLst>
                  <a:path w="10" h="18">
                    <a:moveTo>
                      <a:pt x="10" y="0"/>
                    </a:moveTo>
                    <a:lnTo>
                      <a:pt x="10" y="0"/>
                    </a:lnTo>
                    <a:lnTo>
                      <a:pt x="8" y="6"/>
                    </a:lnTo>
                    <a:lnTo>
                      <a:pt x="6" y="12"/>
                    </a:lnTo>
                    <a:lnTo>
                      <a:pt x="4" y="16"/>
                    </a:lnTo>
                    <a:lnTo>
                      <a:pt x="2" y="18"/>
                    </a:lnTo>
                    <a:lnTo>
                      <a:pt x="0" y="18"/>
                    </a:lnTo>
                    <a:lnTo>
                      <a:pt x="0" y="18"/>
                    </a:lnTo>
                    <a:lnTo>
                      <a:pt x="2" y="6"/>
                    </a:lnTo>
                    <a:lnTo>
                      <a:pt x="6" y="2"/>
                    </a:lnTo>
                    <a:lnTo>
                      <a:pt x="10" y="0"/>
                    </a:lnTo>
                    <a:lnTo>
                      <a:pt x="1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56" name="Freeform 162"/>
              <p:cNvSpPr>
                <a:spLocks/>
              </p:cNvSpPr>
              <p:nvPr userDrawn="1"/>
            </p:nvSpPr>
            <p:spPr bwMode="auto">
              <a:xfrm>
                <a:off x="4537" y="1057"/>
                <a:ext cx="3" cy="5"/>
              </a:xfrm>
              <a:custGeom>
                <a:avLst/>
                <a:gdLst/>
                <a:ahLst/>
                <a:cxnLst>
                  <a:cxn ang="0">
                    <a:pos x="2" y="0"/>
                  </a:cxn>
                  <a:cxn ang="0">
                    <a:pos x="2" y="0"/>
                  </a:cxn>
                  <a:cxn ang="0">
                    <a:pos x="4" y="0"/>
                  </a:cxn>
                  <a:cxn ang="0">
                    <a:pos x="4" y="2"/>
                  </a:cxn>
                  <a:cxn ang="0">
                    <a:pos x="4" y="2"/>
                  </a:cxn>
                  <a:cxn ang="0">
                    <a:pos x="4" y="4"/>
                  </a:cxn>
                  <a:cxn ang="0">
                    <a:pos x="6" y="2"/>
                  </a:cxn>
                  <a:cxn ang="0">
                    <a:pos x="6" y="2"/>
                  </a:cxn>
                  <a:cxn ang="0">
                    <a:pos x="8" y="4"/>
                  </a:cxn>
                  <a:cxn ang="0">
                    <a:pos x="8" y="6"/>
                  </a:cxn>
                  <a:cxn ang="0">
                    <a:pos x="6" y="10"/>
                  </a:cxn>
                  <a:cxn ang="0">
                    <a:pos x="6" y="10"/>
                  </a:cxn>
                  <a:cxn ang="0">
                    <a:pos x="12" y="10"/>
                  </a:cxn>
                  <a:cxn ang="0">
                    <a:pos x="14" y="6"/>
                  </a:cxn>
                  <a:cxn ang="0">
                    <a:pos x="14" y="6"/>
                  </a:cxn>
                  <a:cxn ang="0">
                    <a:pos x="16" y="8"/>
                  </a:cxn>
                  <a:cxn ang="0">
                    <a:pos x="16" y="10"/>
                  </a:cxn>
                  <a:cxn ang="0">
                    <a:pos x="18" y="10"/>
                  </a:cxn>
                  <a:cxn ang="0">
                    <a:pos x="18" y="10"/>
                  </a:cxn>
                  <a:cxn ang="0">
                    <a:pos x="12" y="16"/>
                  </a:cxn>
                  <a:cxn ang="0">
                    <a:pos x="2" y="18"/>
                  </a:cxn>
                  <a:cxn ang="0">
                    <a:pos x="2" y="18"/>
                  </a:cxn>
                  <a:cxn ang="0">
                    <a:pos x="2" y="16"/>
                  </a:cxn>
                  <a:cxn ang="0">
                    <a:pos x="2" y="14"/>
                  </a:cxn>
                  <a:cxn ang="0">
                    <a:pos x="6" y="16"/>
                  </a:cxn>
                  <a:cxn ang="0">
                    <a:pos x="6" y="16"/>
                  </a:cxn>
                  <a:cxn ang="0">
                    <a:pos x="4" y="12"/>
                  </a:cxn>
                  <a:cxn ang="0">
                    <a:pos x="0" y="10"/>
                  </a:cxn>
                  <a:cxn ang="0">
                    <a:pos x="0" y="10"/>
                  </a:cxn>
                  <a:cxn ang="0">
                    <a:pos x="0" y="6"/>
                  </a:cxn>
                  <a:cxn ang="0">
                    <a:pos x="0" y="4"/>
                  </a:cxn>
                  <a:cxn ang="0">
                    <a:pos x="2" y="4"/>
                  </a:cxn>
                  <a:cxn ang="0">
                    <a:pos x="2" y="0"/>
                  </a:cxn>
                  <a:cxn ang="0">
                    <a:pos x="2" y="0"/>
                  </a:cxn>
                </a:cxnLst>
                <a:rect l="0" t="0" r="r" b="b"/>
                <a:pathLst>
                  <a:path w="18" h="18">
                    <a:moveTo>
                      <a:pt x="2" y="0"/>
                    </a:moveTo>
                    <a:lnTo>
                      <a:pt x="2" y="0"/>
                    </a:lnTo>
                    <a:lnTo>
                      <a:pt x="4" y="0"/>
                    </a:lnTo>
                    <a:lnTo>
                      <a:pt x="4" y="2"/>
                    </a:lnTo>
                    <a:lnTo>
                      <a:pt x="4" y="2"/>
                    </a:lnTo>
                    <a:lnTo>
                      <a:pt x="4" y="4"/>
                    </a:lnTo>
                    <a:lnTo>
                      <a:pt x="6" y="2"/>
                    </a:lnTo>
                    <a:lnTo>
                      <a:pt x="6" y="2"/>
                    </a:lnTo>
                    <a:lnTo>
                      <a:pt x="8" y="4"/>
                    </a:lnTo>
                    <a:lnTo>
                      <a:pt x="8" y="6"/>
                    </a:lnTo>
                    <a:lnTo>
                      <a:pt x="6" y="10"/>
                    </a:lnTo>
                    <a:lnTo>
                      <a:pt x="6" y="10"/>
                    </a:lnTo>
                    <a:lnTo>
                      <a:pt x="12" y="10"/>
                    </a:lnTo>
                    <a:lnTo>
                      <a:pt x="14" y="6"/>
                    </a:lnTo>
                    <a:lnTo>
                      <a:pt x="14" y="6"/>
                    </a:lnTo>
                    <a:lnTo>
                      <a:pt x="16" y="8"/>
                    </a:lnTo>
                    <a:lnTo>
                      <a:pt x="16" y="10"/>
                    </a:lnTo>
                    <a:lnTo>
                      <a:pt x="18" y="10"/>
                    </a:lnTo>
                    <a:lnTo>
                      <a:pt x="18" y="10"/>
                    </a:lnTo>
                    <a:lnTo>
                      <a:pt x="12" y="16"/>
                    </a:lnTo>
                    <a:lnTo>
                      <a:pt x="2" y="18"/>
                    </a:lnTo>
                    <a:lnTo>
                      <a:pt x="2" y="18"/>
                    </a:lnTo>
                    <a:lnTo>
                      <a:pt x="2" y="16"/>
                    </a:lnTo>
                    <a:lnTo>
                      <a:pt x="2" y="14"/>
                    </a:lnTo>
                    <a:lnTo>
                      <a:pt x="6" y="16"/>
                    </a:lnTo>
                    <a:lnTo>
                      <a:pt x="6" y="16"/>
                    </a:lnTo>
                    <a:lnTo>
                      <a:pt x="4" y="12"/>
                    </a:lnTo>
                    <a:lnTo>
                      <a:pt x="0" y="10"/>
                    </a:lnTo>
                    <a:lnTo>
                      <a:pt x="0" y="10"/>
                    </a:lnTo>
                    <a:lnTo>
                      <a:pt x="0" y="6"/>
                    </a:lnTo>
                    <a:lnTo>
                      <a:pt x="0" y="4"/>
                    </a:lnTo>
                    <a:lnTo>
                      <a:pt x="2" y="4"/>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57" name="Freeform 163"/>
              <p:cNvSpPr>
                <a:spLocks/>
              </p:cNvSpPr>
              <p:nvPr userDrawn="1"/>
            </p:nvSpPr>
            <p:spPr bwMode="auto">
              <a:xfrm>
                <a:off x="3720" y="1202"/>
                <a:ext cx="2" cy="2"/>
              </a:xfrm>
              <a:custGeom>
                <a:avLst/>
                <a:gdLst/>
                <a:ahLst/>
                <a:cxnLst>
                  <a:cxn ang="0">
                    <a:pos x="10" y="0"/>
                  </a:cxn>
                  <a:cxn ang="0">
                    <a:pos x="10" y="0"/>
                  </a:cxn>
                  <a:cxn ang="0">
                    <a:pos x="10" y="2"/>
                  </a:cxn>
                  <a:cxn ang="0">
                    <a:pos x="8" y="4"/>
                  </a:cxn>
                  <a:cxn ang="0">
                    <a:pos x="8" y="4"/>
                  </a:cxn>
                  <a:cxn ang="0">
                    <a:pos x="6" y="8"/>
                  </a:cxn>
                  <a:cxn ang="0">
                    <a:pos x="6" y="8"/>
                  </a:cxn>
                  <a:cxn ang="0">
                    <a:pos x="4" y="4"/>
                  </a:cxn>
                  <a:cxn ang="0">
                    <a:pos x="2" y="4"/>
                  </a:cxn>
                  <a:cxn ang="0">
                    <a:pos x="0" y="4"/>
                  </a:cxn>
                  <a:cxn ang="0">
                    <a:pos x="0" y="4"/>
                  </a:cxn>
                  <a:cxn ang="0">
                    <a:pos x="4" y="0"/>
                  </a:cxn>
                  <a:cxn ang="0">
                    <a:pos x="10" y="0"/>
                  </a:cxn>
                  <a:cxn ang="0">
                    <a:pos x="10" y="0"/>
                  </a:cxn>
                </a:cxnLst>
                <a:rect l="0" t="0" r="r" b="b"/>
                <a:pathLst>
                  <a:path w="10" h="8">
                    <a:moveTo>
                      <a:pt x="10" y="0"/>
                    </a:moveTo>
                    <a:lnTo>
                      <a:pt x="10" y="0"/>
                    </a:lnTo>
                    <a:lnTo>
                      <a:pt x="10" y="2"/>
                    </a:lnTo>
                    <a:lnTo>
                      <a:pt x="8" y="4"/>
                    </a:lnTo>
                    <a:lnTo>
                      <a:pt x="8" y="4"/>
                    </a:lnTo>
                    <a:lnTo>
                      <a:pt x="6" y="8"/>
                    </a:lnTo>
                    <a:lnTo>
                      <a:pt x="6" y="8"/>
                    </a:lnTo>
                    <a:lnTo>
                      <a:pt x="4" y="4"/>
                    </a:lnTo>
                    <a:lnTo>
                      <a:pt x="2" y="4"/>
                    </a:lnTo>
                    <a:lnTo>
                      <a:pt x="0" y="4"/>
                    </a:lnTo>
                    <a:lnTo>
                      <a:pt x="0" y="4"/>
                    </a:lnTo>
                    <a:lnTo>
                      <a:pt x="4" y="0"/>
                    </a:lnTo>
                    <a:lnTo>
                      <a:pt x="10" y="0"/>
                    </a:lnTo>
                    <a:lnTo>
                      <a:pt x="1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58" name="Freeform 164"/>
              <p:cNvSpPr>
                <a:spLocks/>
              </p:cNvSpPr>
              <p:nvPr userDrawn="1"/>
            </p:nvSpPr>
            <p:spPr bwMode="auto">
              <a:xfrm>
                <a:off x="3726" y="1202"/>
                <a:ext cx="3" cy="2"/>
              </a:xfrm>
              <a:custGeom>
                <a:avLst/>
                <a:gdLst/>
                <a:ahLst/>
                <a:cxnLst>
                  <a:cxn ang="0">
                    <a:pos x="8" y="0"/>
                  </a:cxn>
                  <a:cxn ang="0">
                    <a:pos x="8" y="0"/>
                  </a:cxn>
                  <a:cxn ang="0">
                    <a:pos x="14" y="0"/>
                  </a:cxn>
                  <a:cxn ang="0">
                    <a:pos x="14" y="0"/>
                  </a:cxn>
                  <a:cxn ang="0">
                    <a:pos x="12" y="4"/>
                  </a:cxn>
                  <a:cxn ang="0">
                    <a:pos x="12" y="6"/>
                  </a:cxn>
                  <a:cxn ang="0">
                    <a:pos x="10" y="8"/>
                  </a:cxn>
                  <a:cxn ang="0">
                    <a:pos x="12" y="10"/>
                  </a:cxn>
                  <a:cxn ang="0">
                    <a:pos x="12" y="10"/>
                  </a:cxn>
                  <a:cxn ang="0">
                    <a:pos x="4" y="10"/>
                  </a:cxn>
                  <a:cxn ang="0">
                    <a:pos x="0" y="8"/>
                  </a:cxn>
                  <a:cxn ang="0">
                    <a:pos x="0" y="8"/>
                  </a:cxn>
                  <a:cxn ang="0">
                    <a:pos x="0" y="6"/>
                  </a:cxn>
                  <a:cxn ang="0">
                    <a:pos x="0" y="6"/>
                  </a:cxn>
                  <a:cxn ang="0">
                    <a:pos x="4" y="4"/>
                  </a:cxn>
                  <a:cxn ang="0">
                    <a:pos x="6" y="2"/>
                  </a:cxn>
                  <a:cxn ang="0">
                    <a:pos x="8" y="2"/>
                  </a:cxn>
                  <a:cxn ang="0">
                    <a:pos x="8" y="0"/>
                  </a:cxn>
                  <a:cxn ang="0">
                    <a:pos x="8" y="0"/>
                  </a:cxn>
                </a:cxnLst>
                <a:rect l="0" t="0" r="r" b="b"/>
                <a:pathLst>
                  <a:path w="14" h="10">
                    <a:moveTo>
                      <a:pt x="8" y="0"/>
                    </a:moveTo>
                    <a:lnTo>
                      <a:pt x="8" y="0"/>
                    </a:lnTo>
                    <a:lnTo>
                      <a:pt x="14" y="0"/>
                    </a:lnTo>
                    <a:lnTo>
                      <a:pt x="14" y="0"/>
                    </a:lnTo>
                    <a:lnTo>
                      <a:pt x="12" y="4"/>
                    </a:lnTo>
                    <a:lnTo>
                      <a:pt x="12" y="6"/>
                    </a:lnTo>
                    <a:lnTo>
                      <a:pt x="10" y="8"/>
                    </a:lnTo>
                    <a:lnTo>
                      <a:pt x="12" y="10"/>
                    </a:lnTo>
                    <a:lnTo>
                      <a:pt x="12" y="10"/>
                    </a:lnTo>
                    <a:lnTo>
                      <a:pt x="4" y="10"/>
                    </a:lnTo>
                    <a:lnTo>
                      <a:pt x="0" y="8"/>
                    </a:lnTo>
                    <a:lnTo>
                      <a:pt x="0" y="8"/>
                    </a:lnTo>
                    <a:lnTo>
                      <a:pt x="0" y="6"/>
                    </a:lnTo>
                    <a:lnTo>
                      <a:pt x="0" y="6"/>
                    </a:lnTo>
                    <a:lnTo>
                      <a:pt x="4" y="4"/>
                    </a:lnTo>
                    <a:lnTo>
                      <a:pt x="6" y="2"/>
                    </a:lnTo>
                    <a:lnTo>
                      <a:pt x="8" y="2"/>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59" name="Freeform 165"/>
              <p:cNvSpPr>
                <a:spLocks/>
              </p:cNvSpPr>
              <p:nvPr userDrawn="1"/>
            </p:nvSpPr>
            <p:spPr bwMode="auto">
              <a:xfrm>
                <a:off x="3722" y="1205"/>
                <a:ext cx="3" cy="4"/>
              </a:xfrm>
              <a:custGeom>
                <a:avLst/>
                <a:gdLst/>
                <a:ahLst/>
                <a:cxnLst>
                  <a:cxn ang="0">
                    <a:pos x="2" y="0"/>
                  </a:cxn>
                  <a:cxn ang="0">
                    <a:pos x="2" y="0"/>
                  </a:cxn>
                  <a:cxn ang="0">
                    <a:pos x="8" y="2"/>
                  </a:cxn>
                  <a:cxn ang="0">
                    <a:pos x="10" y="6"/>
                  </a:cxn>
                  <a:cxn ang="0">
                    <a:pos x="8" y="8"/>
                  </a:cxn>
                  <a:cxn ang="0">
                    <a:pos x="2" y="10"/>
                  </a:cxn>
                  <a:cxn ang="0">
                    <a:pos x="2" y="10"/>
                  </a:cxn>
                  <a:cxn ang="0">
                    <a:pos x="0" y="6"/>
                  </a:cxn>
                  <a:cxn ang="0">
                    <a:pos x="2" y="0"/>
                  </a:cxn>
                  <a:cxn ang="0">
                    <a:pos x="2" y="0"/>
                  </a:cxn>
                </a:cxnLst>
                <a:rect l="0" t="0" r="r" b="b"/>
                <a:pathLst>
                  <a:path w="10" h="10">
                    <a:moveTo>
                      <a:pt x="2" y="0"/>
                    </a:moveTo>
                    <a:lnTo>
                      <a:pt x="2" y="0"/>
                    </a:lnTo>
                    <a:lnTo>
                      <a:pt x="8" y="2"/>
                    </a:lnTo>
                    <a:lnTo>
                      <a:pt x="10" y="6"/>
                    </a:lnTo>
                    <a:lnTo>
                      <a:pt x="8" y="8"/>
                    </a:lnTo>
                    <a:lnTo>
                      <a:pt x="2" y="10"/>
                    </a:lnTo>
                    <a:lnTo>
                      <a:pt x="2" y="10"/>
                    </a:lnTo>
                    <a:lnTo>
                      <a:pt x="0" y="6"/>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60" name="Freeform 166"/>
              <p:cNvSpPr>
                <a:spLocks/>
              </p:cNvSpPr>
              <p:nvPr userDrawn="1"/>
            </p:nvSpPr>
            <p:spPr bwMode="auto">
              <a:xfrm>
                <a:off x="3722" y="1209"/>
                <a:ext cx="6" cy="2"/>
              </a:xfrm>
              <a:custGeom>
                <a:avLst/>
                <a:gdLst/>
                <a:ahLst/>
                <a:cxnLst>
                  <a:cxn ang="0">
                    <a:pos x="6" y="0"/>
                  </a:cxn>
                  <a:cxn ang="0">
                    <a:pos x="6" y="0"/>
                  </a:cxn>
                  <a:cxn ang="0">
                    <a:pos x="10" y="2"/>
                  </a:cxn>
                  <a:cxn ang="0">
                    <a:pos x="12" y="4"/>
                  </a:cxn>
                  <a:cxn ang="0">
                    <a:pos x="14" y="6"/>
                  </a:cxn>
                  <a:cxn ang="0">
                    <a:pos x="18" y="2"/>
                  </a:cxn>
                  <a:cxn ang="0">
                    <a:pos x="18" y="2"/>
                  </a:cxn>
                  <a:cxn ang="0">
                    <a:pos x="20" y="4"/>
                  </a:cxn>
                  <a:cxn ang="0">
                    <a:pos x="22" y="6"/>
                  </a:cxn>
                  <a:cxn ang="0">
                    <a:pos x="22" y="14"/>
                  </a:cxn>
                  <a:cxn ang="0">
                    <a:pos x="22" y="14"/>
                  </a:cxn>
                  <a:cxn ang="0">
                    <a:pos x="18" y="14"/>
                  </a:cxn>
                  <a:cxn ang="0">
                    <a:pos x="18" y="12"/>
                  </a:cxn>
                  <a:cxn ang="0">
                    <a:pos x="18" y="6"/>
                  </a:cxn>
                  <a:cxn ang="0">
                    <a:pos x="18" y="6"/>
                  </a:cxn>
                  <a:cxn ang="0">
                    <a:pos x="8" y="10"/>
                  </a:cxn>
                  <a:cxn ang="0">
                    <a:pos x="4" y="10"/>
                  </a:cxn>
                  <a:cxn ang="0">
                    <a:pos x="0" y="8"/>
                  </a:cxn>
                  <a:cxn ang="0">
                    <a:pos x="0" y="8"/>
                  </a:cxn>
                  <a:cxn ang="0">
                    <a:pos x="2" y="6"/>
                  </a:cxn>
                  <a:cxn ang="0">
                    <a:pos x="4" y="6"/>
                  </a:cxn>
                  <a:cxn ang="0">
                    <a:pos x="6" y="4"/>
                  </a:cxn>
                  <a:cxn ang="0">
                    <a:pos x="6" y="0"/>
                  </a:cxn>
                  <a:cxn ang="0">
                    <a:pos x="6" y="0"/>
                  </a:cxn>
                </a:cxnLst>
                <a:rect l="0" t="0" r="r" b="b"/>
                <a:pathLst>
                  <a:path w="22" h="14">
                    <a:moveTo>
                      <a:pt x="6" y="0"/>
                    </a:moveTo>
                    <a:lnTo>
                      <a:pt x="6" y="0"/>
                    </a:lnTo>
                    <a:lnTo>
                      <a:pt x="10" y="2"/>
                    </a:lnTo>
                    <a:lnTo>
                      <a:pt x="12" y="4"/>
                    </a:lnTo>
                    <a:lnTo>
                      <a:pt x="14" y="6"/>
                    </a:lnTo>
                    <a:lnTo>
                      <a:pt x="18" y="2"/>
                    </a:lnTo>
                    <a:lnTo>
                      <a:pt x="18" y="2"/>
                    </a:lnTo>
                    <a:lnTo>
                      <a:pt x="20" y="4"/>
                    </a:lnTo>
                    <a:lnTo>
                      <a:pt x="22" y="6"/>
                    </a:lnTo>
                    <a:lnTo>
                      <a:pt x="22" y="14"/>
                    </a:lnTo>
                    <a:lnTo>
                      <a:pt x="22" y="14"/>
                    </a:lnTo>
                    <a:lnTo>
                      <a:pt x="18" y="14"/>
                    </a:lnTo>
                    <a:lnTo>
                      <a:pt x="18" y="12"/>
                    </a:lnTo>
                    <a:lnTo>
                      <a:pt x="18" y="6"/>
                    </a:lnTo>
                    <a:lnTo>
                      <a:pt x="18" y="6"/>
                    </a:lnTo>
                    <a:lnTo>
                      <a:pt x="8" y="10"/>
                    </a:lnTo>
                    <a:lnTo>
                      <a:pt x="4" y="10"/>
                    </a:lnTo>
                    <a:lnTo>
                      <a:pt x="0" y="8"/>
                    </a:lnTo>
                    <a:lnTo>
                      <a:pt x="0" y="8"/>
                    </a:lnTo>
                    <a:lnTo>
                      <a:pt x="2" y="6"/>
                    </a:lnTo>
                    <a:lnTo>
                      <a:pt x="4" y="6"/>
                    </a:lnTo>
                    <a:lnTo>
                      <a:pt x="6" y="4"/>
                    </a:lnTo>
                    <a:lnTo>
                      <a:pt x="6" y="0"/>
                    </a:lnTo>
                    <a:lnTo>
                      <a:pt x="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61" name="Freeform 167"/>
              <p:cNvSpPr>
                <a:spLocks/>
              </p:cNvSpPr>
              <p:nvPr userDrawn="1"/>
            </p:nvSpPr>
            <p:spPr bwMode="auto">
              <a:xfrm>
                <a:off x="3741" y="1216"/>
                <a:ext cx="1" cy="1"/>
              </a:xfrm>
              <a:custGeom>
                <a:avLst/>
                <a:gdLst/>
                <a:ahLst/>
                <a:cxnLst>
                  <a:cxn ang="0">
                    <a:pos x="0" y="0"/>
                  </a:cxn>
                  <a:cxn ang="0">
                    <a:pos x="0" y="0"/>
                  </a:cxn>
                  <a:cxn ang="0">
                    <a:pos x="4" y="0"/>
                  </a:cxn>
                  <a:cxn ang="0">
                    <a:pos x="6" y="2"/>
                  </a:cxn>
                  <a:cxn ang="0">
                    <a:pos x="6" y="12"/>
                  </a:cxn>
                  <a:cxn ang="0">
                    <a:pos x="6" y="12"/>
                  </a:cxn>
                  <a:cxn ang="0">
                    <a:pos x="2" y="12"/>
                  </a:cxn>
                  <a:cxn ang="0">
                    <a:pos x="0" y="8"/>
                  </a:cxn>
                  <a:cxn ang="0">
                    <a:pos x="0" y="0"/>
                  </a:cxn>
                  <a:cxn ang="0">
                    <a:pos x="0" y="0"/>
                  </a:cxn>
                </a:cxnLst>
                <a:rect l="0" t="0" r="r" b="b"/>
                <a:pathLst>
                  <a:path w="6" h="12">
                    <a:moveTo>
                      <a:pt x="0" y="0"/>
                    </a:moveTo>
                    <a:lnTo>
                      <a:pt x="0" y="0"/>
                    </a:lnTo>
                    <a:lnTo>
                      <a:pt x="4" y="0"/>
                    </a:lnTo>
                    <a:lnTo>
                      <a:pt x="6" y="2"/>
                    </a:lnTo>
                    <a:lnTo>
                      <a:pt x="6" y="12"/>
                    </a:lnTo>
                    <a:lnTo>
                      <a:pt x="6" y="12"/>
                    </a:lnTo>
                    <a:lnTo>
                      <a:pt x="2" y="12"/>
                    </a:lnTo>
                    <a:lnTo>
                      <a:pt x="0" y="8"/>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62" name="Freeform 168"/>
              <p:cNvSpPr>
                <a:spLocks/>
              </p:cNvSpPr>
              <p:nvPr userDrawn="1"/>
            </p:nvSpPr>
            <p:spPr bwMode="auto">
              <a:xfrm>
                <a:off x="3251" y="1264"/>
                <a:ext cx="6" cy="4"/>
              </a:xfrm>
              <a:custGeom>
                <a:avLst/>
                <a:gdLst/>
                <a:ahLst/>
                <a:cxnLst>
                  <a:cxn ang="0">
                    <a:pos x="16" y="18"/>
                  </a:cxn>
                  <a:cxn ang="0">
                    <a:pos x="16" y="18"/>
                  </a:cxn>
                  <a:cxn ang="0">
                    <a:pos x="10" y="16"/>
                  </a:cxn>
                  <a:cxn ang="0">
                    <a:pos x="6" y="12"/>
                  </a:cxn>
                  <a:cxn ang="0">
                    <a:pos x="2" y="8"/>
                  </a:cxn>
                  <a:cxn ang="0">
                    <a:pos x="0" y="2"/>
                  </a:cxn>
                  <a:cxn ang="0">
                    <a:pos x="0" y="2"/>
                  </a:cxn>
                  <a:cxn ang="0">
                    <a:pos x="4" y="0"/>
                  </a:cxn>
                  <a:cxn ang="0">
                    <a:pos x="10" y="0"/>
                  </a:cxn>
                  <a:cxn ang="0">
                    <a:pos x="12" y="2"/>
                  </a:cxn>
                  <a:cxn ang="0">
                    <a:pos x="16" y="4"/>
                  </a:cxn>
                  <a:cxn ang="0">
                    <a:pos x="18" y="8"/>
                  </a:cxn>
                  <a:cxn ang="0">
                    <a:pos x="20" y="12"/>
                  </a:cxn>
                  <a:cxn ang="0">
                    <a:pos x="18" y="16"/>
                  </a:cxn>
                  <a:cxn ang="0">
                    <a:pos x="16" y="18"/>
                  </a:cxn>
                  <a:cxn ang="0">
                    <a:pos x="16" y="18"/>
                  </a:cxn>
                </a:cxnLst>
                <a:rect l="0" t="0" r="r" b="b"/>
                <a:pathLst>
                  <a:path w="20" h="18">
                    <a:moveTo>
                      <a:pt x="16" y="18"/>
                    </a:moveTo>
                    <a:lnTo>
                      <a:pt x="16" y="18"/>
                    </a:lnTo>
                    <a:lnTo>
                      <a:pt x="10" y="16"/>
                    </a:lnTo>
                    <a:lnTo>
                      <a:pt x="6" y="12"/>
                    </a:lnTo>
                    <a:lnTo>
                      <a:pt x="2" y="8"/>
                    </a:lnTo>
                    <a:lnTo>
                      <a:pt x="0" y="2"/>
                    </a:lnTo>
                    <a:lnTo>
                      <a:pt x="0" y="2"/>
                    </a:lnTo>
                    <a:lnTo>
                      <a:pt x="4" y="0"/>
                    </a:lnTo>
                    <a:lnTo>
                      <a:pt x="10" y="0"/>
                    </a:lnTo>
                    <a:lnTo>
                      <a:pt x="12" y="2"/>
                    </a:lnTo>
                    <a:lnTo>
                      <a:pt x="16" y="4"/>
                    </a:lnTo>
                    <a:lnTo>
                      <a:pt x="18" y="8"/>
                    </a:lnTo>
                    <a:lnTo>
                      <a:pt x="20" y="12"/>
                    </a:lnTo>
                    <a:lnTo>
                      <a:pt x="18" y="16"/>
                    </a:lnTo>
                    <a:lnTo>
                      <a:pt x="16" y="18"/>
                    </a:lnTo>
                    <a:lnTo>
                      <a:pt x="16" y="18"/>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63" name="Freeform 169"/>
              <p:cNvSpPr>
                <a:spLocks/>
              </p:cNvSpPr>
              <p:nvPr userDrawn="1"/>
            </p:nvSpPr>
            <p:spPr bwMode="auto">
              <a:xfrm>
                <a:off x="3239" y="1267"/>
                <a:ext cx="4" cy="5"/>
              </a:xfrm>
              <a:custGeom>
                <a:avLst/>
                <a:gdLst/>
                <a:ahLst/>
                <a:cxnLst>
                  <a:cxn ang="0">
                    <a:pos x="10" y="0"/>
                  </a:cxn>
                  <a:cxn ang="0">
                    <a:pos x="10" y="0"/>
                  </a:cxn>
                  <a:cxn ang="0">
                    <a:pos x="10" y="8"/>
                  </a:cxn>
                  <a:cxn ang="0">
                    <a:pos x="8" y="12"/>
                  </a:cxn>
                  <a:cxn ang="0">
                    <a:pos x="4" y="20"/>
                  </a:cxn>
                  <a:cxn ang="0">
                    <a:pos x="4" y="20"/>
                  </a:cxn>
                  <a:cxn ang="0">
                    <a:pos x="2" y="18"/>
                  </a:cxn>
                  <a:cxn ang="0">
                    <a:pos x="0" y="16"/>
                  </a:cxn>
                  <a:cxn ang="0">
                    <a:pos x="0" y="8"/>
                  </a:cxn>
                  <a:cxn ang="0">
                    <a:pos x="4" y="2"/>
                  </a:cxn>
                  <a:cxn ang="0">
                    <a:pos x="6" y="2"/>
                  </a:cxn>
                  <a:cxn ang="0">
                    <a:pos x="10" y="0"/>
                  </a:cxn>
                  <a:cxn ang="0">
                    <a:pos x="10" y="0"/>
                  </a:cxn>
                </a:cxnLst>
                <a:rect l="0" t="0" r="r" b="b"/>
                <a:pathLst>
                  <a:path w="10" h="20">
                    <a:moveTo>
                      <a:pt x="10" y="0"/>
                    </a:moveTo>
                    <a:lnTo>
                      <a:pt x="10" y="0"/>
                    </a:lnTo>
                    <a:lnTo>
                      <a:pt x="10" y="8"/>
                    </a:lnTo>
                    <a:lnTo>
                      <a:pt x="8" y="12"/>
                    </a:lnTo>
                    <a:lnTo>
                      <a:pt x="4" y="20"/>
                    </a:lnTo>
                    <a:lnTo>
                      <a:pt x="4" y="20"/>
                    </a:lnTo>
                    <a:lnTo>
                      <a:pt x="2" y="18"/>
                    </a:lnTo>
                    <a:lnTo>
                      <a:pt x="0" y="16"/>
                    </a:lnTo>
                    <a:lnTo>
                      <a:pt x="0" y="8"/>
                    </a:lnTo>
                    <a:lnTo>
                      <a:pt x="4" y="2"/>
                    </a:lnTo>
                    <a:lnTo>
                      <a:pt x="6" y="2"/>
                    </a:lnTo>
                    <a:lnTo>
                      <a:pt x="10" y="0"/>
                    </a:lnTo>
                    <a:lnTo>
                      <a:pt x="1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64" name="Freeform 170"/>
              <p:cNvSpPr>
                <a:spLocks/>
              </p:cNvSpPr>
              <p:nvPr userDrawn="1"/>
            </p:nvSpPr>
            <p:spPr bwMode="auto">
              <a:xfrm>
                <a:off x="3243" y="1275"/>
                <a:ext cx="3" cy="13"/>
              </a:xfrm>
              <a:custGeom>
                <a:avLst/>
                <a:gdLst/>
                <a:ahLst/>
                <a:cxnLst>
                  <a:cxn ang="0">
                    <a:pos x="0" y="0"/>
                  </a:cxn>
                  <a:cxn ang="0">
                    <a:pos x="0" y="0"/>
                  </a:cxn>
                  <a:cxn ang="0">
                    <a:pos x="2" y="2"/>
                  </a:cxn>
                  <a:cxn ang="0">
                    <a:pos x="6" y="4"/>
                  </a:cxn>
                  <a:cxn ang="0">
                    <a:pos x="10" y="6"/>
                  </a:cxn>
                  <a:cxn ang="0">
                    <a:pos x="12" y="12"/>
                  </a:cxn>
                  <a:cxn ang="0">
                    <a:pos x="12" y="12"/>
                  </a:cxn>
                  <a:cxn ang="0">
                    <a:pos x="6" y="12"/>
                  </a:cxn>
                  <a:cxn ang="0">
                    <a:pos x="4" y="16"/>
                  </a:cxn>
                  <a:cxn ang="0">
                    <a:pos x="4" y="22"/>
                  </a:cxn>
                  <a:cxn ang="0">
                    <a:pos x="6" y="28"/>
                  </a:cxn>
                  <a:cxn ang="0">
                    <a:pos x="10" y="42"/>
                  </a:cxn>
                  <a:cxn ang="0">
                    <a:pos x="14" y="52"/>
                  </a:cxn>
                  <a:cxn ang="0">
                    <a:pos x="14" y="52"/>
                  </a:cxn>
                  <a:cxn ang="0">
                    <a:pos x="6" y="42"/>
                  </a:cxn>
                  <a:cxn ang="0">
                    <a:pos x="2" y="30"/>
                  </a:cxn>
                  <a:cxn ang="0">
                    <a:pos x="0" y="16"/>
                  </a:cxn>
                  <a:cxn ang="0">
                    <a:pos x="0" y="0"/>
                  </a:cxn>
                  <a:cxn ang="0">
                    <a:pos x="0" y="0"/>
                  </a:cxn>
                </a:cxnLst>
                <a:rect l="0" t="0" r="r" b="b"/>
                <a:pathLst>
                  <a:path w="14" h="52">
                    <a:moveTo>
                      <a:pt x="0" y="0"/>
                    </a:moveTo>
                    <a:lnTo>
                      <a:pt x="0" y="0"/>
                    </a:lnTo>
                    <a:lnTo>
                      <a:pt x="2" y="2"/>
                    </a:lnTo>
                    <a:lnTo>
                      <a:pt x="6" y="4"/>
                    </a:lnTo>
                    <a:lnTo>
                      <a:pt x="10" y="6"/>
                    </a:lnTo>
                    <a:lnTo>
                      <a:pt x="12" y="12"/>
                    </a:lnTo>
                    <a:lnTo>
                      <a:pt x="12" y="12"/>
                    </a:lnTo>
                    <a:lnTo>
                      <a:pt x="6" y="12"/>
                    </a:lnTo>
                    <a:lnTo>
                      <a:pt x="4" y="16"/>
                    </a:lnTo>
                    <a:lnTo>
                      <a:pt x="4" y="22"/>
                    </a:lnTo>
                    <a:lnTo>
                      <a:pt x="6" y="28"/>
                    </a:lnTo>
                    <a:lnTo>
                      <a:pt x="10" y="42"/>
                    </a:lnTo>
                    <a:lnTo>
                      <a:pt x="14" y="52"/>
                    </a:lnTo>
                    <a:lnTo>
                      <a:pt x="14" y="52"/>
                    </a:lnTo>
                    <a:lnTo>
                      <a:pt x="6" y="42"/>
                    </a:lnTo>
                    <a:lnTo>
                      <a:pt x="2" y="30"/>
                    </a:lnTo>
                    <a:lnTo>
                      <a:pt x="0" y="16"/>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65" name="Freeform 171"/>
              <p:cNvSpPr>
                <a:spLocks/>
              </p:cNvSpPr>
              <p:nvPr userDrawn="1"/>
            </p:nvSpPr>
            <p:spPr bwMode="auto">
              <a:xfrm>
                <a:off x="4113" y="1356"/>
                <a:ext cx="9" cy="9"/>
              </a:xfrm>
              <a:custGeom>
                <a:avLst/>
                <a:gdLst/>
                <a:ahLst/>
                <a:cxnLst>
                  <a:cxn ang="0">
                    <a:pos x="34" y="0"/>
                  </a:cxn>
                  <a:cxn ang="0">
                    <a:pos x="34" y="0"/>
                  </a:cxn>
                  <a:cxn ang="0">
                    <a:pos x="34" y="6"/>
                  </a:cxn>
                  <a:cxn ang="0">
                    <a:pos x="32" y="10"/>
                  </a:cxn>
                  <a:cxn ang="0">
                    <a:pos x="28" y="20"/>
                  </a:cxn>
                  <a:cxn ang="0">
                    <a:pos x="22" y="28"/>
                  </a:cxn>
                  <a:cxn ang="0">
                    <a:pos x="14" y="36"/>
                  </a:cxn>
                  <a:cxn ang="0">
                    <a:pos x="14" y="36"/>
                  </a:cxn>
                  <a:cxn ang="0">
                    <a:pos x="6" y="34"/>
                  </a:cxn>
                  <a:cxn ang="0">
                    <a:pos x="0" y="32"/>
                  </a:cxn>
                  <a:cxn ang="0">
                    <a:pos x="0" y="32"/>
                  </a:cxn>
                  <a:cxn ang="0">
                    <a:pos x="0" y="20"/>
                  </a:cxn>
                  <a:cxn ang="0">
                    <a:pos x="0" y="20"/>
                  </a:cxn>
                  <a:cxn ang="0">
                    <a:pos x="12" y="20"/>
                  </a:cxn>
                  <a:cxn ang="0">
                    <a:pos x="12" y="20"/>
                  </a:cxn>
                  <a:cxn ang="0">
                    <a:pos x="14" y="10"/>
                  </a:cxn>
                  <a:cxn ang="0">
                    <a:pos x="18" y="4"/>
                  </a:cxn>
                  <a:cxn ang="0">
                    <a:pos x="24" y="2"/>
                  </a:cxn>
                  <a:cxn ang="0">
                    <a:pos x="34" y="0"/>
                  </a:cxn>
                  <a:cxn ang="0">
                    <a:pos x="34" y="0"/>
                  </a:cxn>
                </a:cxnLst>
                <a:rect l="0" t="0" r="r" b="b"/>
                <a:pathLst>
                  <a:path w="34" h="36">
                    <a:moveTo>
                      <a:pt x="34" y="0"/>
                    </a:moveTo>
                    <a:lnTo>
                      <a:pt x="34" y="0"/>
                    </a:lnTo>
                    <a:lnTo>
                      <a:pt x="34" y="6"/>
                    </a:lnTo>
                    <a:lnTo>
                      <a:pt x="32" y="10"/>
                    </a:lnTo>
                    <a:lnTo>
                      <a:pt x="28" y="20"/>
                    </a:lnTo>
                    <a:lnTo>
                      <a:pt x="22" y="28"/>
                    </a:lnTo>
                    <a:lnTo>
                      <a:pt x="14" y="36"/>
                    </a:lnTo>
                    <a:lnTo>
                      <a:pt x="14" y="36"/>
                    </a:lnTo>
                    <a:lnTo>
                      <a:pt x="6" y="34"/>
                    </a:lnTo>
                    <a:lnTo>
                      <a:pt x="0" y="32"/>
                    </a:lnTo>
                    <a:lnTo>
                      <a:pt x="0" y="32"/>
                    </a:lnTo>
                    <a:lnTo>
                      <a:pt x="0" y="20"/>
                    </a:lnTo>
                    <a:lnTo>
                      <a:pt x="0" y="20"/>
                    </a:lnTo>
                    <a:lnTo>
                      <a:pt x="12" y="20"/>
                    </a:lnTo>
                    <a:lnTo>
                      <a:pt x="12" y="20"/>
                    </a:lnTo>
                    <a:lnTo>
                      <a:pt x="14" y="10"/>
                    </a:lnTo>
                    <a:lnTo>
                      <a:pt x="18" y="4"/>
                    </a:lnTo>
                    <a:lnTo>
                      <a:pt x="24" y="2"/>
                    </a:lnTo>
                    <a:lnTo>
                      <a:pt x="34" y="0"/>
                    </a:lnTo>
                    <a:lnTo>
                      <a:pt x="3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66" name="Freeform 172"/>
              <p:cNvSpPr>
                <a:spLocks/>
              </p:cNvSpPr>
              <p:nvPr userDrawn="1"/>
            </p:nvSpPr>
            <p:spPr bwMode="auto">
              <a:xfrm>
                <a:off x="3466" y="1405"/>
                <a:ext cx="2" cy="2"/>
              </a:xfrm>
              <a:custGeom>
                <a:avLst/>
                <a:gdLst/>
                <a:ahLst/>
                <a:cxnLst>
                  <a:cxn ang="0">
                    <a:pos x="0" y="0"/>
                  </a:cxn>
                  <a:cxn ang="0">
                    <a:pos x="0" y="0"/>
                  </a:cxn>
                  <a:cxn ang="0">
                    <a:pos x="4" y="0"/>
                  </a:cxn>
                  <a:cxn ang="0">
                    <a:pos x="6" y="2"/>
                  </a:cxn>
                  <a:cxn ang="0">
                    <a:pos x="8" y="2"/>
                  </a:cxn>
                  <a:cxn ang="0">
                    <a:pos x="10" y="2"/>
                  </a:cxn>
                  <a:cxn ang="0">
                    <a:pos x="10" y="2"/>
                  </a:cxn>
                  <a:cxn ang="0">
                    <a:pos x="8" y="6"/>
                  </a:cxn>
                  <a:cxn ang="0">
                    <a:pos x="4" y="6"/>
                  </a:cxn>
                  <a:cxn ang="0">
                    <a:pos x="2" y="6"/>
                  </a:cxn>
                  <a:cxn ang="0">
                    <a:pos x="0" y="0"/>
                  </a:cxn>
                  <a:cxn ang="0">
                    <a:pos x="0" y="0"/>
                  </a:cxn>
                </a:cxnLst>
                <a:rect l="0" t="0" r="r" b="b"/>
                <a:pathLst>
                  <a:path w="10" h="6">
                    <a:moveTo>
                      <a:pt x="0" y="0"/>
                    </a:moveTo>
                    <a:lnTo>
                      <a:pt x="0" y="0"/>
                    </a:lnTo>
                    <a:lnTo>
                      <a:pt x="4" y="0"/>
                    </a:lnTo>
                    <a:lnTo>
                      <a:pt x="6" y="2"/>
                    </a:lnTo>
                    <a:lnTo>
                      <a:pt x="8" y="2"/>
                    </a:lnTo>
                    <a:lnTo>
                      <a:pt x="10" y="2"/>
                    </a:lnTo>
                    <a:lnTo>
                      <a:pt x="10" y="2"/>
                    </a:lnTo>
                    <a:lnTo>
                      <a:pt x="8" y="6"/>
                    </a:lnTo>
                    <a:lnTo>
                      <a:pt x="4" y="6"/>
                    </a:lnTo>
                    <a:lnTo>
                      <a:pt x="2" y="6"/>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67" name="Freeform 173"/>
              <p:cNvSpPr>
                <a:spLocks noEditPoints="1"/>
              </p:cNvSpPr>
              <p:nvPr userDrawn="1"/>
            </p:nvSpPr>
            <p:spPr bwMode="auto">
              <a:xfrm>
                <a:off x="3711" y="168"/>
                <a:ext cx="976" cy="1592"/>
              </a:xfrm>
              <a:custGeom>
                <a:avLst/>
                <a:gdLst/>
                <a:ahLst/>
                <a:cxnLst>
                  <a:cxn ang="0">
                    <a:pos x="1474" y="5592"/>
                  </a:cxn>
                  <a:cxn ang="0">
                    <a:pos x="1544" y="4890"/>
                  </a:cxn>
                  <a:cxn ang="0">
                    <a:pos x="1608" y="4554"/>
                  </a:cxn>
                  <a:cxn ang="0">
                    <a:pos x="1352" y="4486"/>
                  </a:cxn>
                  <a:cxn ang="0">
                    <a:pos x="566" y="4474"/>
                  </a:cxn>
                  <a:cxn ang="0">
                    <a:pos x="208" y="4160"/>
                  </a:cxn>
                  <a:cxn ang="0">
                    <a:pos x="94" y="3948"/>
                  </a:cxn>
                  <a:cxn ang="0">
                    <a:pos x="40" y="3786"/>
                  </a:cxn>
                  <a:cxn ang="0">
                    <a:pos x="196" y="3120"/>
                  </a:cxn>
                  <a:cxn ang="0">
                    <a:pos x="834" y="2364"/>
                  </a:cxn>
                  <a:cxn ang="0">
                    <a:pos x="1252" y="2310"/>
                  </a:cxn>
                  <a:cxn ang="0">
                    <a:pos x="1620" y="2284"/>
                  </a:cxn>
                  <a:cxn ang="0">
                    <a:pos x="1840" y="2562"/>
                  </a:cxn>
                  <a:cxn ang="0">
                    <a:pos x="2328" y="2548"/>
                  </a:cxn>
                  <a:cxn ang="0">
                    <a:pos x="2648" y="2486"/>
                  </a:cxn>
                  <a:cxn ang="0">
                    <a:pos x="2394" y="2208"/>
                  </a:cxn>
                  <a:cxn ang="0">
                    <a:pos x="2212" y="2084"/>
                  </a:cxn>
                  <a:cxn ang="0">
                    <a:pos x="2080" y="1990"/>
                  </a:cxn>
                  <a:cxn ang="0">
                    <a:pos x="2110" y="2114"/>
                  </a:cxn>
                  <a:cxn ang="0">
                    <a:pos x="2102" y="2178"/>
                  </a:cxn>
                  <a:cxn ang="0">
                    <a:pos x="1980" y="2090"/>
                  </a:cxn>
                  <a:cxn ang="0">
                    <a:pos x="1660" y="1772"/>
                  </a:cxn>
                  <a:cxn ang="0">
                    <a:pos x="1716" y="1946"/>
                  </a:cxn>
                  <a:cxn ang="0">
                    <a:pos x="1788" y="2232"/>
                  </a:cxn>
                  <a:cxn ang="0">
                    <a:pos x="1750" y="2062"/>
                  </a:cxn>
                  <a:cxn ang="0">
                    <a:pos x="1370" y="1888"/>
                  </a:cxn>
                  <a:cxn ang="0">
                    <a:pos x="1100" y="2118"/>
                  </a:cxn>
                  <a:cxn ang="0">
                    <a:pos x="812" y="2300"/>
                  </a:cxn>
                  <a:cxn ang="0">
                    <a:pos x="744" y="1918"/>
                  </a:cxn>
                  <a:cxn ang="0">
                    <a:pos x="1068" y="1762"/>
                  </a:cxn>
                  <a:cxn ang="0">
                    <a:pos x="934" y="1586"/>
                  </a:cxn>
                  <a:cxn ang="0">
                    <a:pos x="1208" y="1412"/>
                  </a:cxn>
                  <a:cxn ang="0">
                    <a:pos x="1282" y="1194"/>
                  </a:cxn>
                  <a:cxn ang="0">
                    <a:pos x="1374" y="1258"/>
                  </a:cxn>
                  <a:cxn ang="0">
                    <a:pos x="1598" y="1182"/>
                  </a:cxn>
                  <a:cxn ang="0">
                    <a:pos x="1580" y="956"/>
                  </a:cxn>
                  <a:cxn ang="0">
                    <a:pos x="1456" y="924"/>
                  </a:cxn>
                  <a:cxn ang="0">
                    <a:pos x="1360" y="888"/>
                  </a:cxn>
                  <a:cxn ang="0">
                    <a:pos x="1398" y="1180"/>
                  </a:cxn>
                  <a:cxn ang="0">
                    <a:pos x="1182" y="1026"/>
                  </a:cxn>
                  <a:cxn ang="0">
                    <a:pos x="1136" y="894"/>
                  </a:cxn>
                  <a:cxn ang="0">
                    <a:pos x="1194" y="746"/>
                  </a:cxn>
                  <a:cxn ang="0">
                    <a:pos x="1156" y="628"/>
                  </a:cxn>
                  <a:cxn ang="0">
                    <a:pos x="1190" y="562"/>
                  </a:cxn>
                  <a:cxn ang="0">
                    <a:pos x="1274" y="556"/>
                  </a:cxn>
                  <a:cxn ang="0">
                    <a:pos x="1516" y="692"/>
                  </a:cxn>
                  <a:cxn ang="0">
                    <a:pos x="1520" y="532"/>
                  </a:cxn>
                  <a:cxn ang="0">
                    <a:pos x="1688" y="512"/>
                  </a:cxn>
                  <a:cxn ang="0">
                    <a:pos x="1404" y="374"/>
                  </a:cxn>
                  <a:cxn ang="0">
                    <a:pos x="1348" y="244"/>
                  </a:cxn>
                  <a:cxn ang="0">
                    <a:pos x="1182" y="78"/>
                  </a:cxn>
                  <a:cxn ang="0">
                    <a:pos x="2138" y="372"/>
                  </a:cxn>
                  <a:cxn ang="0">
                    <a:pos x="3550" y="2310"/>
                  </a:cxn>
                  <a:cxn ang="0">
                    <a:pos x="3352" y="2450"/>
                  </a:cxn>
                  <a:cxn ang="0">
                    <a:pos x="3298" y="2584"/>
                  </a:cxn>
                  <a:cxn ang="0">
                    <a:pos x="3518" y="2594"/>
                  </a:cxn>
                  <a:cxn ang="0">
                    <a:pos x="3346" y="3440"/>
                  </a:cxn>
                  <a:cxn ang="0">
                    <a:pos x="3046" y="3068"/>
                  </a:cxn>
                  <a:cxn ang="0">
                    <a:pos x="2674" y="2642"/>
                  </a:cxn>
                  <a:cxn ang="0">
                    <a:pos x="3124" y="3446"/>
                  </a:cxn>
                  <a:cxn ang="0">
                    <a:pos x="3418" y="3540"/>
                  </a:cxn>
                  <a:cxn ang="0">
                    <a:pos x="2910" y="4860"/>
                  </a:cxn>
                  <a:cxn ang="0">
                    <a:pos x="2208" y="5694"/>
                  </a:cxn>
                </a:cxnLst>
                <a:rect l="0" t="0" r="r" b="b"/>
                <a:pathLst>
                  <a:path w="3692" h="6070">
                    <a:moveTo>
                      <a:pt x="1374" y="6070"/>
                    </a:moveTo>
                    <a:lnTo>
                      <a:pt x="1374" y="6070"/>
                    </a:lnTo>
                    <a:lnTo>
                      <a:pt x="1374" y="6068"/>
                    </a:lnTo>
                    <a:lnTo>
                      <a:pt x="1374" y="6066"/>
                    </a:lnTo>
                    <a:lnTo>
                      <a:pt x="1370" y="6066"/>
                    </a:lnTo>
                    <a:lnTo>
                      <a:pt x="1366" y="6066"/>
                    </a:lnTo>
                    <a:lnTo>
                      <a:pt x="1368" y="6062"/>
                    </a:lnTo>
                    <a:lnTo>
                      <a:pt x="1368" y="6062"/>
                    </a:lnTo>
                    <a:lnTo>
                      <a:pt x="1364" y="6062"/>
                    </a:lnTo>
                    <a:lnTo>
                      <a:pt x="1362" y="6064"/>
                    </a:lnTo>
                    <a:lnTo>
                      <a:pt x="1360" y="6064"/>
                    </a:lnTo>
                    <a:lnTo>
                      <a:pt x="1356" y="6064"/>
                    </a:lnTo>
                    <a:lnTo>
                      <a:pt x="1356" y="6064"/>
                    </a:lnTo>
                    <a:lnTo>
                      <a:pt x="1358" y="6064"/>
                    </a:lnTo>
                    <a:lnTo>
                      <a:pt x="1366" y="6060"/>
                    </a:lnTo>
                    <a:lnTo>
                      <a:pt x="1372" y="6052"/>
                    </a:lnTo>
                    <a:lnTo>
                      <a:pt x="1374" y="6050"/>
                    </a:lnTo>
                    <a:lnTo>
                      <a:pt x="1372" y="6046"/>
                    </a:lnTo>
                    <a:lnTo>
                      <a:pt x="1372" y="6046"/>
                    </a:lnTo>
                    <a:lnTo>
                      <a:pt x="1388" y="6042"/>
                    </a:lnTo>
                    <a:lnTo>
                      <a:pt x="1402" y="6034"/>
                    </a:lnTo>
                    <a:lnTo>
                      <a:pt x="1412" y="6024"/>
                    </a:lnTo>
                    <a:lnTo>
                      <a:pt x="1420" y="6014"/>
                    </a:lnTo>
                    <a:lnTo>
                      <a:pt x="1428" y="6000"/>
                    </a:lnTo>
                    <a:lnTo>
                      <a:pt x="1434" y="5986"/>
                    </a:lnTo>
                    <a:lnTo>
                      <a:pt x="1442" y="5956"/>
                    </a:lnTo>
                    <a:lnTo>
                      <a:pt x="1442" y="5956"/>
                    </a:lnTo>
                    <a:lnTo>
                      <a:pt x="1436" y="5952"/>
                    </a:lnTo>
                    <a:lnTo>
                      <a:pt x="1430" y="5946"/>
                    </a:lnTo>
                    <a:lnTo>
                      <a:pt x="1428" y="5940"/>
                    </a:lnTo>
                    <a:lnTo>
                      <a:pt x="1426" y="5934"/>
                    </a:lnTo>
                    <a:lnTo>
                      <a:pt x="1426" y="5926"/>
                    </a:lnTo>
                    <a:lnTo>
                      <a:pt x="1428" y="5918"/>
                    </a:lnTo>
                    <a:lnTo>
                      <a:pt x="1432" y="5912"/>
                    </a:lnTo>
                    <a:lnTo>
                      <a:pt x="1438" y="5908"/>
                    </a:lnTo>
                    <a:lnTo>
                      <a:pt x="1438" y="5908"/>
                    </a:lnTo>
                    <a:lnTo>
                      <a:pt x="1438" y="5902"/>
                    </a:lnTo>
                    <a:lnTo>
                      <a:pt x="1438" y="5896"/>
                    </a:lnTo>
                    <a:lnTo>
                      <a:pt x="1444" y="5884"/>
                    </a:lnTo>
                    <a:lnTo>
                      <a:pt x="1462" y="5862"/>
                    </a:lnTo>
                    <a:lnTo>
                      <a:pt x="1462" y="5862"/>
                    </a:lnTo>
                    <a:lnTo>
                      <a:pt x="1462" y="5846"/>
                    </a:lnTo>
                    <a:lnTo>
                      <a:pt x="1466" y="5834"/>
                    </a:lnTo>
                    <a:lnTo>
                      <a:pt x="1466" y="5834"/>
                    </a:lnTo>
                    <a:lnTo>
                      <a:pt x="1470" y="5832"/>
                    </a:lnTo>
                    <a:lnTo>
                      <a:pt x="1472" y="5830"/>
                    </a:lnTo>
                    <a:lnTo>
                      <a:pt x="1476" y="5822"/>
                    </a:lnTo>
                    <a:lnTo>
                      <a:pt x="1478" y="5812"/>
                    </a:lnTo>
                    <a:lnTo>
                      <a:pt x="1484" y="5802"/>
                    </a:lnTo>
                    <a:lnTo>
                      <a:pt x="1484" y="5802"/>
                    </a:lnTo>
                    <a:lnTo>
                      <a:pt x="1490" y="5796"/>
                    </a:lnTo>
                    <a:lnTo>
                      <a:pt x="1494" y="5794"/>
                    </a:lnTo>
                    <a:lnTo>
                      <a:pt x="1498" y="5790"/>
                    </a:lnTo>
                    <a:lnTo>
                      <a:pt x="1500" y="5786"/>
                    </a:lnTo>
                    <a:lnTo>
                      <a:pt x="1500" y="5786"/>
                    </a:lnTo>
                    <a:lnTo>
                      <a:pt x="1500" y="5780"/>
                    </a:lnTo>
                    <a:lnTo>
                      <a:pt x="1496" y="5770"/>
                    </a:lnTo>
                    <a:lnTo>
                      <a:pt x="1494" y="5762"/>
                    </a:lnTo>
                    <a:lnTo>
                      <a:pt x="1492" y="5754"/>
                    </a:lnTo>
                    <a:lnTo>
                      <a:pt x="1492" y="5754"/>
                    </a:lnTo>
                    <a:lnTo>
                      <a:pt x="1490" y="5744"/>
                    </a:lnTo>
                    <a:lnTo>
                      <a:pt x="1484" y="5734"/>
                    </a:lnTo>
                    <a:lnTo>
                      <a:pt x="1482" y="5728"/>
                    </a:lnTo>
                    <a:lnTo>
                      <a:pt x="1482" y="5724"/>
                    </a:lnTo>
                    <a:lnTo>
                      <a:pt x="1484" y="5718"/>
                    </a:lnTo>
                    <a:lnTo>
                      <a:pt x="1486" y="5712"/>
                    </a:lnTo>
                    <a:lnTo>
                      <a:pt x="1486" y="5712"/>
                    </a:lnTo>
                    <a:lnTo>
                      <a:pt x="1482" y="5704"/>
                    </a:lnTo>
                    <a:lnTo>
                      <a:pt x="1480" y="5696"/>
                    </a:lnTo>
                    <a:lnTo>
                      <a:pt x="1478" y="5686"/>
                    </a:lnTo>
                    <a:lnTo>
                      <a:pt x="1478" y="5678"/>
                    </a:lnTo>
                    <a:lnTo>
                      <a:pt x="1478" y="5678"/>
                    </a:lnTo>
                    <a:lnTo>
                      <a:pt x="1470" y="5668"/>
                    </a:lnTo>
                    <a:lnTo>
                      <a:pt x="1464" y="5658"/>
                    </a:lnTo>
                    <a:lnTo>
                      <a:pt x="1460" y="5646"/>
                    </a:lnTo>
                    <a:lnTo>
                      <a:pt x="1456" y="5634"/>
                    </a:lnTo>
                    <a:lnTo>
                      <a:pt x="1456" y="5634"/>
                    </a:lnTo>
                    <a:lnTo>
                      <a:pt x="1464" y="5612"/>
                    </a:lnTo>
                    <a:lnTo>
                      <a:pt x="1474" y="5592"/>
                    </a:lnTo>
                    <a:lnTo>
                      <a:pt x="1484" y="5572"/>
                    </a:lnTo>
                    <a:lnTo>
                      <a:pt x="1492" y="5548"/>
                    </a:lnTo>
                    <a:lnTo>
                      <a:pt x="1492" y="5548"/>
                    </a:lnTo>
                    <a:lnTo>
                      <a:pt x="1500" y="5546"/>
                    </a:lnTo>
                    <a:lnTo>
                      <a:pt x="1508" y="5540"/>
                    </a:lnTo>
                    <a:lnTo>
                      <a:pt x="1508" y="5540"/>
                    </a:lnTo>
                    <a:lnTo>
                      <a:pt x="1512" y="5530"/>
                    </a:lnTo>
                    <a:lnTo>
                      <a:pt x="1518" y="5520"/>
                    </a:lnTo>
                    <a:lnTo>
                      <a:pt x="1532" y="5504"/>
                    </a:lnTo>
                    <a:lnTo>
                      <a:pt x="1546" y="5486"/>
                    </a:lnTo>
                    <a:lnTo>
                      <a:pt x="1552" y="5476"/>
                    </a:lnTo>
                    <a:lnTo>
                      <a:pt x="1556" y="5464"/>
                    </a:lnTo>
                    <a:lnTo>
                      <a:pt x="1556" y="5464"/>
                    </a:lnTo>
                    <a:lnTo>
                      <a:pt x="1576" y="5440"/>
                    </a:lnTo>
                    <a:lnTo>
                      <a:pt x="1588" y="5430"/>
                    </a:lnTo>
                    <a:lnTo>
                      <a:pt x="1596" y="5426"/>
                    </a:lnTo>
                    <a:lnTo>
                      <a:pt x="1604" y="5422"/>
                    </a:lnTo>
                    <a:lnTo>
                      <a:pt x="1604" y="5422"/>
                    </a:lnTo>
                    <a:lnTo>
                      <a:pt x="1604" y="5418"/>
                    </a:lnTo>
                    <a:lnTo>
                      <a:pt x="1604" y="5416"/>
                    </a:lnTo>
                    <a:lnTo>
                      <a:pt x="1606" y="5414"/>
                    </a:lnTo>
                    <a:lnTo>
                      <a:pt x="1606" y="5412"/>
                    </a:lnTo>
                    <a:lnTo>
                      <a:pt x="1606" y="5412"/>
                    </a:lnTo>
                    <a:lnTo>
                      <a:pt x="1650" y="5388"/>
                    </a:lnTo>
                    <a:lnTo>
                      <a:pt x="1650" y="5388"/>
                    </a:lnTo>
                    <a:lnTo>
                      <a:pt x="1654" y="5378"/>
                    </a:lnTo>
                    <a:lnTo>
                      <a:pt x="1660" y="5366"/>
                    </a:lnTo>
                    <a:lnTo>
                      <a:pt x="1674" y="5344"/>
                    </a:lnTo>
                    <a:lnTo>
                      <a:pt x="1678" y="5334"/>
                    </a:lnTo>
                    <a:lnTo>
                      <a:pt x="1680" y="5322"/>
                    </a:lnTo>
                    <a:lnTo>
                      <a:pt x="1680" y="5312"/>
                    </a:lnTo>
                    <a:lnTo>
                      <a:pt x="1678" y="5308"/>
                    </a:lnTo>
                    <a:lnTo>
                      <a:pt x="1674" y="5302"/>
                    </a:lnTo>
                    <a:lnTo>
                      <a:pt x="1674" y="5302"/>
                    </a:lnTo>
                    <a:lnTo>
                      <a:pt x="1672" y="5280"/>
                    </a:lnTo>
                    <a:lnTo>
                      <a:pt x="1668" y="5254"/>
                    </a:lnTo>
                    <a:lnTo>
                      <a:pt x="1668" y="5240"/>
                    </a:lnTo>
                    <a:lnTo>
                      <a:pt x="1672" y="5230"/>
                    </a:lnTo>
                    <a:lnTo>
                      <a:pt x="1674" y="5224"/>
                    </a:lnTo>
                    <a:lnTo>
                      <a:pt x="1678" y="5222"/>
                    </a:lnTo>
                    <a:lnTo>
                      <a:pt x="1684" y="5218"/>
                    </a:lnTo>
                    <a:lnTo>
                      <a:pt x="1690" y="5216"/>
                    </a:lnTo>
                    <a:lnTo>
                      <a:pt x="1690" y="5216"/>
                    </a:lnTo>
                    <a:lnTo>
                      <a:pt x="1690" y="5200"/>
                    </a:lnTo>
                    <a:lnTo>
                      <a:pt x="1690" y="5182"/>
                    </a:lnTo>
                    <a:lnTo>
                      <a:pt x="1688" y="5166"/>
                    </a:lnTo>
                    <a:lnTo>
                      <a:pt x="1684" y="5150"/>
                    </a:lnTo>
                    <a:lnTo>
                      <a:pt x="1676" y="5120"/>
                    </a:lnTo>
                    <a:lnTo>
                      <a:pt x="1666" y="5088"/>
                    </a:lnTo>
                    <a:lnTo>
                      <a:pt x="1666" y="5088"/>
                    </a:lnTo>
                    <a:lnTo>
                      <a:pt x="1676" y="5086"/>
                    </a:lnTo>
                    <a:lnTo>
                      <a:pt x="1684" y="5084"/>
                    </a:lnTo>
                    <a:lnTo>
                      <a:pt x="1684" y="5084"/>
                    </a:lnTo>
                    <a:lnTo>
                      <a:pt x="1678" y="5082"/>
                    </a:lnTo>
                    <a:lnTo>
                      <a:pt x="1672" y="5078"/>
                    </a:lnTo>
                    <a:lnTo>
                      <a:pt x="1662" y="5072"/>
                    </a:lnTo>
                    <a:lnTo>
                      <a:pt x="1662" y="5072"/>
                    </a:lnTo>
                    <a:lnTo>
                      <a:pt x="1664" y="5056"/>
                    </a:lnTo>
                    <a:lnTo>
                      <a:pt x="1662" y="5040"/>
                    </a:lnTo>
                    <a:lnTo>
                      <a:pt x="1662" y="5034"/>
                    </a:lnTo>
                    <a:lnTo>
                      <a:pt x="1660" y="5028"/>
                    </a:lnTo>
                    <a:lnTo>
                      <a:pt x="1656" y="5024"/>
                    </a:lnTo>
                    <a:lnTo>
                      <a:pt x="1650" y="5022"/>
                    </a:lnTo>
                    <a:lnTo>
                      <a:pt x="1650" y="5022"/>
                    </a:lnTo>
                    <a:lnTo>
                      <a:pt x="1650" y="5014"/>
                    </a:lnTo>
                    <a:lnTo>
                      <a:pt x="1648" y="5006"/>
                    </a:lnTo>
                    <a:lnTo>
                      <a:pt x="1644" y="4998"/>
                    </a:lnTo>
                    <a:lnTo>
                      <a:pt x="1638" y="4992"/>
                    </a:lnTo>
                    <a:lnTo>
                      <a:pt x="1626" y="4982"/>
                    </a:lnTo>
                    <a:lnTo>
                      <a:pt x="1612" y="4972"/>
                    </a:lnTo>
                    <a:lnTo>
                      <a:pt x="1612" y="4972"/>
                    </a:lnTo>
                    <a:lnTo>
                      <a:pt x="1612" y="4962"/>
                    </a:lnTo>
                    <a:lnTo>
                      <a:pt x="1612" y="4962"/>
                    </a:lnTo>
                    <a:lnTo>
                      <a:pt x="1596" y="4948"/>
                    </a:lnTo>
                    <a:lnTo>
                      <a:pt x="1580" y="4932"/>
                    </a:lnTo>
                    <a:lnTo>
                      <a:pt x="1564" y="4914"/>
                    </a:lnTo>
                    <a:lnTo>
                      <a:pt x="1546" y="4900"/>
                    </a:lnTo>
                    <a:lnTo>
                      <a:pt x="1546" y="4900"/>
                    </a:lnTo>
                    <a:lnTo>
                      <a:pt x="1544" y="4890"/>
                    </a:lnTo>
                    <a:lnTo>
                      <a:pt x="1540" y="4880"/>
                    </a:lnTo>
                    <a:lnTo>
                      <a:pt x="1534" y="4872"/>
                    </a:lnTo>
                    <a:lnTo>
                      <a:pt x="1526" y="4866"/>
                    </a:lnTo>
                    <a:lnTo>
                      <a:pt x="1526" y="4866"/>
                    </a:lnTo>
                    <a:lnTo>
                      <a:pt x="1524" y="4846"/>
                    </a:lnTo>
                    <a:lnTo>
                      <a:pt x="1520" y="4830"/>
                    </a:lnTo>
                    <a:lnTo>
                      <a:pt x="1508" y="4800"/>
                    </a:lnTo>
                    <a:lnTo>
                      <a:pt x="1508" y="4800"/>
                    </a:lnTo>
                    <a:lnTo>
                      <a:pt x="1512" y="4802"/>
                    </a:lnTo>
                    <a:lnTo>
                      <a:pt x="1516" y="4804"/>
                    </a:lnTo>
                    <a:lnTo>
                      <a:pt x="1518" y="4804"/>
                    </a:lnTo>
                    <a:lnTo>
                      <a:pt x="1520" y="4808"/>
                    </a:lnTo>
                    <a:lnTo>
                      <a:pt x="1520" y="4808"/>
                    </a:lnTo>
                    <a:lnTo>
                      <a:pt x="1528" y="4802"/>
                    </a:lnTo>
                    <a:lnTo>
                      <a:pt x="1534" y="4796"/>
                    </a:lnTo>
                    <a:lnTo>
                      <a:pt x="1540" y="4788"/>
                    </a:lnTo>
                    <a:lnTo>
                      <a:pt x="1544" y="4778"/>
                    </a:lnTo>
                    <a:lnTo>
                      <a:pt x="1550" y="4760"/>
                    </a:lnTo>
                    <a:lnTo>
                      <a:pt x="1556" y="4740"/>
                    </a:lnTo>
                    <a:lnTo>
                      <a:pt x="1556" y="4740"/>
                    </a:lnTo>
                    <a:lnTo>
                      <a:pt x="1558" y="4742"/>
                    </a:lnTo>
                    <a:lnTo>
                      <a:pt x="1556" y="4744"/>
                    </a:lnTo>
                    <a:lnTo>
                      <a:pt x="1552" y="4748"/>
                    </a:lnTo>
                    <a:lnTo>
                      <a:pt x="1552" y="4750"/>
                    </a:lnTo>
                    <a:lnTo>
                      <a:pt x="1552" y="4750"/>
                    </a:lnTo>
                    <a:lnTo>
                      <a:pt x="1556" y="4752"/>
                    </a:lnTo>
                    <a:lnTo>
                      <a:pt x="1560" y="4752"/>
                    </a:lnTo>
                    <a:lnTo>
                      <a:pt x="1566" y="4750"/>
                    </a:lnTo>
                    <a:lnTo>
                      <a:pt x="1572" y="4750"/>
                    </a:lnTo>
                    <a:lnTo>
                      <a:pt x="1574" y="4752"/>
                    </a:lnTo>
                    <a:lnTo>
                      <a:pt x="1578" y="4756"/>
                    </a:lnTo>
                    <a:lnTo>
                      <a:pt x="1578" y="4756"/>
                    </a:lnTo>
                    <a:lnTo>
                      <a:pt x="1580" y="4752"/>
                    </a:lnTo>
                    <a:lnTo>
                      <a:pt x="1580" y="4748"/>
                    </a:lnTo>
                    <a:lnTo>
                      <a:pt x="1576" y="4742"/>
                    </a:lnTo>
                    <a:lnTo>
                      <a:pt x="1570" y="4740"/>
                    </a:lnTo>
                    <a:lnTo>
                      <a:pt x="1566" y="4740"/>
                    </a:lnTo>
                    <a:lnTo>
                      <a:pt x="1564" y="4742"/>
                    </a:lnTo>
                    <a:lnTo>
                      <a:pt x="1564" y="4742"/>
                    </a:lnTo>
                    <a:lnTo>
                      <a:pt x="1560" y="4738"/>
                    </a:lnTo>
                    <a:lnTo>
                      <a:pt x="1560" y="4734"/>
                    </a:lnTo>
                    <a:lnTo>
                      <a:pt x="1558" y="4728"/>
                    </a:lnTo>
                    <a:lnTo>
                      <a:pt x="1554" y="4726"/>
                    </a:lnTo>
                    <a:lnTo>
                      <a:pt x="1554" y="4726"/>
                    </a:lnTo>
                    <a:lnTo>
                      <a:pt x="1554" y="4724"/>
                    </a:lnTo>
                    <a:lnTo>
                      <a:pt x="1554" y="4724"/>
                    </a:lnTo>
                    <a:lnTo>
                      <a:pt x="1558" y="4722"/>
                    </a:lnTo>
                    <a:lnTo>
                      <a:pt x="1564" y="4724"/>
                    </a:lnTo>
                    <a:lnTo>
                      <a:pt x="1568" y="4722"/>
                    </a:lnTo>
                    <a:lnTo>
                      <a:pt x="1568" y="4722"/>
                    </a:lnTo>
                    <a:lnTo>
                      <a:pt x="1572" y="4718"/>
                    </a:lnTo>
                    <a:lnTo>
                      <a:pt x="1574" y="4712"/>
                    </a:lnTo>
                    <a:lnTo>
                      <a:pt x="1574" y="4698"/>
                    </a:lnTo>
                    <a:lnTo>
                      <a:pt x="1574" y="4698"/>
                    </a:lnTo>
                    <a:lnTo>
                      <a:pt x="1572" y="4694"/>
                    </a:lnTo>
                    <a:lnTo>
                      <a:pt x="1568" y="4692"/>
                    </a:lnTo>
                    <a:lnTo>
                      <a:pt x="1560" y="4688"/>
                    </a:lnTo>
                    <a:lnTo>
                      <a:pt x="1560" y="4688"/>
                    </a:lnTo>
                    <a:lnTo>
                      <a:pt x="1562" y="4684"/>
                    </a:lnTo>
                    <a:lnTo>
                      <a:pt x="1566" y="4680"/>
                    </a:lnTo>
                    <a:lnTo>
                      <a:pt x="1574" y="4674"/>
                    </a:lnTo>
                    <a:lnTo>
                      <a:pt x="1576" y="4672"/>
                    </a:lnTo>
                    <a:lnTo>
                      <a:pt x="1580" y="4666"/>
                    </a:lnTo>
                    <a:lnTo>
                      <a:pt x="1580" y="4662"/>
                    </a:lnTo>
                    <a:lnTo>
                      <a:pt x="1580" y="4654"/>
                    </a:lnTo>
                    <a:lnTo>
                      <a:pt x="1580" y="4654"/>
                    </a:lnTo>
                    <a:lnTo>
                      <a:pt x="1586" y="4652"/>
                    </a:lnTo>
                    <a:lnTo>
                      <a:pt x="1588" y="4648"/>
                    </a:lnTo>
                    <a:lnTo>
                      <a:pt x="1592" y="4644"/>
                    </a:lnTo>
                    <a:lnTo>
                      <a:pt x="1596" y="4642"/>
                    </a:lnTo>
                    <a:lnTo>
                      <a:pt x="1596" y="4642"/>
                    </a:lnTo>
                    <a:lnTo>
                      <a:pt x="1594" y="4632"/>
                    </a:lnTo>
                    <a:lnTo>
                      <a:pt x="1596" y="4620"/>
                    </a:lnTo>
                    <a:lnTo>
                      <a:pt x="1602" y="4600"/>
                    </a:lnTo>
                    <a:lnTo>
                      <a:pt x="1610" y="4580"/>
                    </a:lnTo>
                    <a:lnTo>
                      <a:pt x="1612" y="4570"/>
                    </a:lnTo>
                    <a:lnTo>
                      <a:pt x="1612" y="4560"/>
                    </a:lnTo>
                    <a:lnTo>
                      <a:pt x="1612" y="4560"/>
                    </a:lnTo>
                    <a:lnTo>
                      <a:pt x="1608" y="4554"/>
                    </a:lnTo>
                    <a:lnTo>
                      <a:pt x="1604" y="4550"/>
                    </a:lnTo>
                    <a:lnTo>
                      <a:pt x="1598" y="4546"/>
                    </a:lnTo>
                    <a:lnTo>
                      <a:pt x="1596" y="4540"/>
                    </a:lnTo>
                    <a:lnTo>
                      <a:pt x="1596" y="4540"/>
                    </a:lnTo>
                    <a:lnTo>
                      <a:pt x="1596" y="4532"/>
                    </a:lnTo>
                    <a:lnTo>
                      <a:pt x="1598" y="4524"/>
                    </a:lnTo>
                    <a:lnTo>
                      <a:pt x="1602" y="4520"/>
                    </a:lnTo>
                    <a:lnTo>
                      <a:pt x="1610" y="4514"/>
                    </a:lnTo>
                    <a:lnTo>
                      <a:pt x="1610" y="4514"/>
                    </a:lnTo>
                    <a:lnTo>
                      <a:pt x="1604" y="4510"/>
                    </a:lnTo>
                    <a:lnTo>
                      <a:pt x="1600" y="4510"/>
                    </a:lnTo>
                    <a:lnTo>
                      <a:pt x="1590" y="4510"/>
                    </a:lnTo>
                    <a:lnTo>
                      <a:pt x="1580" y="4514"/>
                    </a:lnTo>
                    <a:lnTo>
                      <a:pt x="1574" y="4516"/>
                    </a:lnTo>
                    <a:lnTo>
                      <a:pt x="1566" y="4516"/>
                    </a:lnTo>
                    <a:lnTo>
                      <a:pt x="1566" y="4516"/>
                    </a:lnTo>
                    <a:lnTo>
                      <a:pt x="1564" y="4508"/>
                    </a:lnTo>
                    <a:lnTo>
                      <a:pt x="1560" y="4500"/>
                    </a:lnTo>
                    <a:lnTo>
                      <a:pt x="1558" y="4490"/>
                    </a:lnTo>
                    <a:lnTo>
                      <a:pt x="1560" y="4480"/>
                    </a:lnTo>
                    <a:lnTo>
                      <a:pt x="1560" y="4480"/>
                    </a:lnTo>
                    <a:lnTo>
                      <a:pt x="1556" y="4478"/>
                    </a:lnTo>
                    <a:lnTo>
                      <a:pt x="1554" y="4478"/>
                    </a:lnTo>
                    <a:lnTo>
                      <a:pt x="1548" y="4480"/>
                    </a:lnTo>
                    <a:lnTo>
                      <a:pt x="1542" y="4484"/>
                    </a:lnTo>
                    <a:lnTo>
                      <a:pt x="1538" y="4484"/>
                    </a:lnTo>
                    <a:lnTo>
                      <a:pt x="1534" y="4484"/>
                    </a:lnTo>
                    <a:lnTo>
                      <a:pt x="1534" y="4484"/>
                    </a:lnTo>
                    <a:lnTo>
                      <a:pt x="1536" y="4478"/>
                    </a:lnTo>
                    <a:lnTo>
                      <a:pt x="1538" y="4474"/>
                    </a:lnTo>
                    <a:lnTo>
                      <a:pt x="1540" y="4470"/>
                    </a:lnTo>
                    <a:lnTo>
                      <a:pt x="1542" y="4466"/>
                    </a:lnTo>
                    <a:lnTo>
                      <a:pt x="1542" y="4466"/>
                    </a:lnTo>
                    <a:lnTo>
                      <a:pt x="1538" y="4466"/>
                    </a:lnTo>
                    <a:lnTo>
                      <a:pt x="1532" y="4466"/>
                    </a:lnTo>
                    <a:lnTo>
                      <a:pt x="1518" y="4464"/>
                    </a:lnTo>
                    <a:lnTo>
                      <a:pt x="1518" y="4464"/>
                    </a:lnTo>
                    <a:lnTo>
                      <a:pt x="1524" y="4470"/>
                    </a:lnTo>
                    <a:lnTo>
                      <a:pt x="1524" y="4474"/>
                    </a:lnTo>
                    <a:lnTo>
                      <a:pt x="1522" y="4478"/>
                    </a:lnTo>
                    <a:lnTo>
                      <a:pt x="1522" y="4478"/>
                    </a:lnTo>
                    <a:lnTo>
                      <a:pt x="1514" y="4484"/>
                    </a:lnTo>
                    <a:lnTo>
                      <a:pt x="1506" y="4486"/>
                    </a:lnTo>
                    <a:lnTo>
                      <a:pt x="1496" y="4486"/>
                    </a:lnTo>
                    <a:lnTo>
                      <a:pt x="1486" y="4486"/>
                    </a:lnTo>
                    <a:lnTo>
                      <a:pt x="1466" y="4484"/>
                    </a:lnTo>
                    <a:lnTo>
                      <a:pt x="1458" y="4484"/>
                    </a:lnTo>
                    <a:lnTo>
                      <a:pt x="1450" y="4486"/>
                    </a:lnTo>
                    <a:lnTo>
                      <a:pt x="1450" y="4486"/>
                    </a:lnTo>
                    <a:lnTo>
                      <a:pt x="1448" y="4484"/>
                    </a:lnTo>
                    <a:lnTo>
                      <a:pt x="1446" y="4480"/>
                    </a:lnTo>
                    <a:lnTo>
                      <a:pt x="1444" y="4478"/>
                    </a:lnTo>
                    <a:lnTo>
                      <a:pt x="1440" y="4478"/>
                    </a:lnTo>
                    <a:lnTo>
                      <a:pt x="1440" y="4478"/>
                    </a:lnTo>
                    <a:lnTo>
                      <a:pt x="1438" y="4480"/>
                    </a:lnTo>
                    <a:lnTo>
                      <a:pt x="1438" y="4486"/>
                    </a:lnTo>
                    <a:lnTo>
                      <a:pt x="1440" y="4492"/>
                    </a:lnTo>
                    <a:lnTo>
                      <a:pt x="1440" y="4494"/>
                    </a:lnTo>
                    <a:lnTo>
                      <a:pt x="1442" y="4494"/>
                    </a:lnTo>
                    <a:lnTo>
                      <a:pt x="1442" y="4494"/>
                    </a:lnTo>
                    <a:lnTo>
                      <a:pt x="1440" y="4498"/>
                    </a:lnTo>
                    <a:lnTo>
                      <a:pt x="1434" y="4498"/>
                    </a:lnTo>
                    <a:lnTo>
                      <a:pt x="1424" y="4500"/>
                    </a:lnTo>
                    <a:lnTo>
                      <a:pt x="1424" y="4500"/>
                    </a:lnTo>
                    <a:lnTo>
                      <a:pt x="1424" y="4486"/>
                    </a:lnTo>
                    <a:lnTo>
                      <a:pt x="1424" y="4486"/>
                    </a:lnTo>
                    <a:lnTo>
                      <a:pt x="1418" y="4488"/>
                    </a:lnTo>
                    <a:lnTo>
                      <a:pt x="1414" y="4490"/>
                    </a:lnTo>
                    <a:lnTo>
                      <a:pt x="1412" y="4494"/>
                    </a:lnTo>
                    <a:lnTo>
                      <a:pt x="1412" y="4500"/>
                    </a:lnTo>
                    <a:lnTo>
                      <a:pt x="1412" y="4500"/>
                    </a:lnTo>
                    <a:lnTo>
                      <a:pt x="1396" y="4502"/>
                    </a:lnTo>
                    <a:lnTo>
                      <a:pt x="1388" y="4504"/>
                    </a:lnTo>
                    <a:lnTo>
                      <a:pt x="1384" y="4508"/>
                    </a:lnTo>
                    <a:lnTo>
                      <a:pt x="1384" y="4508"/>
                    </a:lnTo>
                    <a:lnTo>
                      <a:pt x="1378" y="4502"/>
                    </a:lnTo>
                    <a:lnTo>
                      <a:pt x="1368" y="4498"/>
                    </a:lnTo>
                    <a:lnTo>
                      <a:pt x="1360" y="4492"/>
                    </a:lnTo>
                    <a:lnTo>
                      <a:pt x="1352" y="4486"/>
                    </a:lnTo>
                    <a:lnTo>
                      <a:pt x="1352" y="4486"/>
                    </a:lnTo>
                    <a:lnTo>
                      <a:pt x="1350" y="4468"/>
                    </a:lnTo>
                    <a:lnTo>
                      <a:pt x="1346" y="4450"/>
                    </a:lnTo>
                    <a:lnTo>
                      <a:pt x="1340" y="4430"/>
                    </a:lnTo>
                    <a:lnTo>
                      <a:pt x="1334" y="4424"/>
                    </a:lnTo>
                    <a:lnTo>
                      <a:pt x="1328" y="4418"/>
                    </a:lnTo>
                    <a:lnTo>
                      <a:pt x="1328" y="4418"/>
                    </a:lnTo>
                    <a:lnTo>
                      <a:pt x="1330" y="4414"/>
                    </a:lnTo>
                    <a:lnTo>
                      <a:pt x="1334" y="4410"/>
                    </a:lnTo>
                    <a:lnTo>
                      <a:pt x="1336" y="4408"/>
                    </a:lnTo>
                    <a:lnTo>
                      <a:pt x="1338" y="4404"/>
                    </a:lnTo>
                    <a:lnTo>
                      <a:pt x="1338" y="4404"/>
                    </a:lnTo>
                    <a:lnTo>
                      <a:pt x="1332" y="4406"/>
                    </a:lnTo>
                    <a:lnTo>
                      <a:pt x="1324" y="4408"/>
                    </a:lnTo>
                    <a:lnTo>
                      <a:pt x="1324" y="4408"/>
                    </a:lnTo>
                    <a:lnTo>
                      <a:pt x="1318" y="4396"/>
                    </a:lnTo>
                    <a:lnTo>
                      <a:pt x="1310" y="4388"/>
                    </a:lnTo>
                    <a:lnTo>
                      <a:pt x="1300" y="4380"/>
                    </a:lnTo>
                    <a:lnTo>
                      <a:pt x="1288" y="4376"/>
                    </a:lnTo>
                    <a:lnTo>
                      <a:pt x="1260" y="4368"/>
                    </a:lnTo>
                    <a:lnTo>
                      <a:pt x="1232" y="4362"/>
                    </a:lnTo>
                    <a:lnTo>
                      <a:pt x="1232" y="4362"/>
                    </a:lnTo>
                    <a:lnTo>
                      <a:pt x="1230" y="4362"/>
                    </a:lnTo>
                    <a:lnTo>
                      <a:pt x="1230" y="4366"/>
                    </a:lnTo>
                    <a:lnTo>
                      <a:pt x="1228" y="4368"/>
                    </a:lnTo>
                    <a:lnTo>
                      <a:pt x="1228" y="4370"/>
                    </a:lnTo>
                    <a:lnTo>
                      <a:pt x="1228" y="4370"/>
                    </a:lnTo>
                    <a:lnTo>
                      <a:pt x="1186" y="4372"/>
                    </a:lnTo>
                    <a:lnTo>
                      <a:pt x="1148" y="4378"/>
                    </a:lnTo>
                    <a:lnTo>
                      <a:pt x="1112" y="4386"/>
                    </a:lnTo>
                    <a:lnTo>
                      <a:pt x="1078" y="4396"/>
                    </a:lnTo>
                    <a:lnTo>
                      <a:pt x="1046" y="4406"/>
                    </a:lnTo>
                    <a:lnTo>
                      <a:pt x="1014" y="4420"/>
                    </a:lnTo>
                    <a:lnTo>
                      <a:pt x="984" y="4434"/>
                    </a:lnTo>
                    <a:lnTo>
                      <a:pt x="956" y="4448"/>
                    </a:lnTo>
                    <a:lnTo>
                      <a:pt x="956" y="4448"/>
                    </a:lnTo>
                    <a:lnTo>
                      <a:pt x="942" y="4448"/>
                    </a:lnTo>
                    <a:lnTo>
                      <a:pt x="932" y="4452"/>
                    </a:lnTo>
                    <a:lnTo>
                      <a:pt x="922" y="4456"/>
                    </a:lnTo>
                    <a:lnTo>
                      <a:pt x="914" y="4460"/>
                    </a:lnTo>
                    <a:lnTo>
                      <a:pt x="904" y="4466"/>
                    </a:lnTo>
                    <a:lnTo>
                      <a:pt x="896" y="4470"/>
                    </a:lnTo>
                    <a:lnTo>
                      <a:pt x="884" y="4472"/>
                    </a:lnTo>
                    <a:lnTo>
                      <a:pt x="872" y="4474"/>
                    </a:lnTo>
                    <a:lnTo>
                      <a:pt x="872" y="4474"/>
                    </a:lnTo>
                    <a:lnTo>
                      <a:pt x="862" y="4466"/>
                    </a:lnTo>
                    <a:lnTo>
                      <a:pt x="850" y="4460"/>
                    </a:lnTo>
                    <a:lnTo>
                      <a:pt x="838" y="4456"/>
                    </a:lnTo>
                    <a:lnTo>
                      <a:pt x="824" y="4452"/>
                    </a:lnTo>
                    <a:lnTo>
                      <a:pt x="794" y="4446"/>
                    </a:lnTo>
                    <a:lnTo>
                      <a:pt x="764" y="4440"/>
                    </a:lnTo>
                    <a:lnTo>
                      <a:pt x="764" y="4440"/>
                    </a:lnTo>
                    <a:lnTo>
                      <a:pt x="762" y="4440"/>
                    </a:lnTo>
                    <a:lnTo>
                      <a:pt x="760" y="4438"/>
                    </a:lnTo>
                    <a:lnTo>
                      <a:pt x="760" y="4436"/>
                    </a:lnTo>
                    <a:lnTo>
                      <a:pt x="758" y="4434"/>
                    </a:lnTo>
                    <a:lnTo>
                      <a:pt x="758" y="4434"/>
                    </a:lnTo>
                    <a:lnTo>
                      <a:pt x="756" y="4434"/>
                    </a:lnTo>
                    <a:lnTo>
                      <a:pt x="754" y="4436"/>
                    </a:lnTo>
                    <a:lnTo>
                      <a:pt x="754" y="4440"/>
                    </a:lnTo>
                    <a:lnTo>
                      <a:pt x="752" y="4440"/>
                    </a:lnTo>
                    <a:lnTo>
                      <a:pt x="752" y="4440"/>
                    </a:lnTo>
                    <a:lnTo>
                      <a:pt x="744" y="4436"/>
                    </a:lnTo>
                    <a:lnTo>
                      <a:pt x="738" y="4436"/>
                    </a:lnTo>
                    <a:lnTo>
                      <a:pt x="730" y="4436"/>
                    </a:lnTo>
                    <a:lnTo>
                      <a:pt x="724" y="4436"/>
                    </a:lnTo>
                    <a:lnTo>
                      <a:pt x="708" y="4440"/>
                    </a:lnTo>
                    <a:lnTo>
                      <a:pt x="700" y="4438"/>
                    </a:lnTo>
                    <a:lnTo>
                      <a:pt x="692" y="4436"/>
                    </a:lnTo>
                    <a:lnTo>
                      <a:pt x="692" y="4436"/>
                    </a:lnTo>
                    <a:lnTo>
                      <a:pt x="690" y="4438"/>
                    </a:lnTo>
                    <a:lnTo>
                      <a:pt x="690" y="4438"/>
                    </a:lnTo>
                    <a:lnTo>
                      <a:pt x="694" y="4440"/>
                    </a:lnTo>
                    <a:lnTo>
                      <a:pt x="694" y="4440"/>
                    </a:lnTo>
                    <a:lnTo>
                      <a:pt x="658" y="4444"/>
                    </a:lnTo>
                    <a:lnTo>
                      <a:pt x="624" y="4450"/>
                    </a:lnTo>
                    <a:lnTo>
                      <a:pt x="594" y="4460"/>
                    </a:lnTo>
                    <a:lnTo>
                      <a:pt x="580" y="4466"/>
                    </a:lnTo>
                    <a:lnTo>
                      <a:pt x="566" y="4474"/>
                    </a:lnTo>
                    <a:lnTo>
                      <a:pt x="566" y="4474"/>
                    </a:lnTo>
                    <a:lnTo>
                      <a:pt x="556" y="4472"/>
                    </a:lnTo>
                    <a:lnTo>
                      <a:pt x="548" y="4474"/>
                    </a:lnTo>
                    <a:lnTo>
                      <a:pt x="542" y="4478"/>
                    </a:lnTo>
                    <a:lnTo>
                      <a:pt x="536" y="4482"/>
                    </a:lnTo>
                    <a:lnTo>
                      <a:pt x="536" y="4482"/>
                    </a:lnTo>
                    <a:lnTo>
                      <a:pt x="522" y="4478"/>
                    </a:lnTo>
                    <a:lnTo>
                      <a:pt x="508" y="4472"/>
                    </a:lnTo>
                    <a:lnTo>
                      <a:pt x="484" y="4456"/>
                    </a:lnTo>
                    <a:lnTo>
                      <a:pt x="460" y="4440"/>
                    </a:lnTo>
                    <a:lnTo>
                      <a:pt x="434" y="4428"/>
                    </a:lnTo>
                    <a:lnTo>
                      <a:pt x="434" y="4428"/>
                    </a:lnTo>
                    <a:lnTo>
                      <a:pt x="422" y="4412"/>
                    </a:lnTo>
                    <a:lnTo>
                      <a:pt x="408" y="4396"/>
                    </a:lnTo>
                    <a:lnTo>
                      <a:pt x="396" y="4380"/>
                    </a:lnTo>
                    <a:lnTo>
                      <a:pt x="388" y="4374"/>
                    </a:lnTo>
                    <a:lnTo>
                      <a:pt x="380" y="4368"/>
                    </a:lnTo>
                    <a:lnTo>
                      <a:pt x="380" y="4368"/>
                    </a:lnTo>
                    <a:lnTo>
                      <a:pt x="378" y="4362"/>
                    </a:lnTo>
                    <a:lnTo>
                      <a:pt x="376" y="4358"/>
                    </a:lnTo>
                    <a:lnTo>
                      <a:pt x="372" y="4354"/>
                    </a:lnTo>
                    <a:lnTo>
                      <a:pt x="368" y="4348"/>
                    </a:lnTo>
                    <a:lnTo>
                      <a:pt x="368" y="4348"/>
                    </a:lnTo>
                    <a:lnTo>
                      <a:pt x="360" y="4348"/>
                    </a:lnTo>
                    <a:lnTo>
                      <a:pt x="354" y="4344"/>
                    </a:lnTo>
                    <a:lnTo>
                      <a:pt x="348" y="4340"/>
                    </a:lnTo>
                    <a:lnTo>
                      <a:pt x="342" y="4336"/>
                    </a:lnTo>
                    <a:lnTo>
                      <a:pt x="342" y="4336"/>
                    </a:lnTo>
                    <a:lnTo>
                      <a:pt x="344" y="4332"/>
                    </a:lnTo>
                    <a:lnTo>
                      <a:pt x="342" y="4328"/>
                    </a:lnTo>
                    <a:lnTo>
                      <a:pt x="338" y="4324"/>
                    </a:lnTo>
                    <a:lnTo>
                      <a:pt x="334" y="4320"/>
                    </a:lnTo>
                    <a:lnTo>
                      <a:pt x="322" y="4312"/>
                    </a:lnTo>
                    <a:lnTo>
                      <a:pt x="312" y="4306"/>
                    </a:lnTo>
                    <a:lnTo>
                      <a:pt x="312" y="4306"/>
                    </a:lnTo>
                    <a:lnTo>
                      <a:pt x="304" y="4292"/>
                    </a:lnTo>
                    <a:lnTo>
                      <a:pt x="296" y="4282"/>
                    </a:lnTo>
                    <a:lnTo>
                      <a:pt x="284" y="4274"/>
                    </a:lnTo>
                    <a:lnTo>
                      <a:pt x="272" y="4266"/>
                    </a:lnTo>
                    <a:lnTo>
                      <a:pt x="246" y="4252"/>
                    </a:lnTo>
                    <a:lnTo>
                      <a:pt x="232" y="4246"/>
                    </a:lnTo>
                    <a:lnTo>
                      <a:pt x="220" y="4238"/>
                    </a:lnTo>
                    <a:lnTo>
                      <a:pt x="220" y="4238"/>
                    </a:lnTo>
                    <a:lnTo>
                      <a:pt x="222" y="4234"/>
                    </a:lnTo>
                    <a:lnTo>
                      <a:pt x="224" y="4234"/>
                    </a:lnTo>
                    <a:lnTo>
                      <a:pt x="232" y="4234"/>
                    </a:lnTo>
                    <a:lnTo>
                      <a:pt x="238" y="4236"/>
                    </a:lnTo>
                    <a:lnTo>
                      <a:pt x="242" y="4236"/>
                    </a:lnTo>
                    <a:lnTo>
                      <a:pt x="244" y="4234"/>
                    </a:lnTo>
                    <a:lnTo>
                      <a:pt x="244" y="4234"/>
                    </a:lnTo>
                    <a:lnTo>
                      <a:pt x="240" y="4230"/>
                    </a:lnTo>
                    <a:lnTo>
                      <a:pt x="236" y="4226"/>
                    </a:lnTo>
                    <a:lnTo>
                      <a:pt x="226" y="4222"/>
                    </a:lnTo>
                    <a:lnTo>
                      <a:pt x="226" y="4222"/>
                    </a:lnTo>
                    <a:lnTo>
                      <a:pt x="228" y="4218"/>
                    </a:lnTo>
                    <a:lnTo>
                      <a:pt x="228" y="4212"/>
                    </a:lnTo>
                    <a:lnTo>
                      <a:pt x="226" y="4208"/>
                    </a:lnTo>
                    <a:lnTo>
                      <a:pt x="222" y="4206"/>
                    </a:lnTo>
                    <a:lnTo>
                      <a:pt x="222" y="4206"/>
                    </a:lnTo>
                    <a:lnTo>
                      <a:pt x="226" y="4204"/>
                    </a:lnTo>
                    <a:lnTo>
                      <a:pt x="228" y="4204"/>
                    </a:lnTo>
                    <a:lnTo>
                      <a:pt x="228" y="4204"/>
                    </a:lnTo>
                    <a:lnTo>
                      <a:pt x="220" y="4192"/>
                    </a:lnTo>
                    <a:lnTo>
                      <a:pt x="210" y="4184"/>
                    </a:lnTo>
                    <a:lnTo>
                      <a:pt x="210" y="4184"/>
                    </a:lnTo>
                    <a:lnTo>
                      <a:pt x="212" y="4178"/>
                    </a:lnTo>
                    <a:lnTo>
                      <a:pt x="216" y="4174"/>
                    </a:lnTo>
                    <a:lnTo>
                      <a:pt x="218" y="4170"/>
                    </a:lnTo>
                    <a:lnTo>
                      <a:pt x="220" y="4164"/>
                    </a:lnTo>
                    <a:lnTo>
                      <a:pt x="220" y="4164"/>
                    </a:lnTo>
                    <a:lnTo>
                      <a:pt x="216" y="4164"/>
                    </a:lnTo>
                    <a:lnTo>
                      <a:pt x="214" y="4166"/>
                    </a:lnTo>
                    <a:lnTo>
                      <a:pt x="214" y="4172"/>
                    </a:lnTo>
                    <a:lnTo>
                      <a:pt x="214" y="4172"/>
                    </a:lnTo>
                    <a:lnTo>
                      <a:pt x="212" y="4170"/>
                    </a:lnTo>
                    <a:lnTo>
                      <a:pt x="210" y="4166"/>
                    </a:lnTo>
                    <a:lnTo>
                      <a:pt x="210" y="4162"/>
                    </a:lnTo>
                    <a:lnTo>
                      <a:pt x="208" y="4160"/>
                    </a:lnTo>
                    <a:lnTo>
                      <a:pt x="208" y="4160"/>
                    </a:lnTo>
                    <a:lnTo>
                      <a:pt x="210" y="4156"/>
                    </a:lnTo>
                    <a:lnTo>
                      <a:pt x="214" y="4152"/>
                    </a:lnTo>
                    <a:lnTo>
                      <a:pt x="218" y="4150"/>
                    </a:lnTo>
                    <a:lnTo>
                      <a:pt x="220" y="4144"/>
                    </a:lnTo>
                    <a:lnTo>
                      <a:pt x="220" y="4144"/>
                    </a:lnTo>
                    <a:lnTo>
                      <a:pt x="210" y="4144"/>
                    </a:lnTo>
                    <a:lnTo>
                      <a:pt x="210" y="4144"/>
                    </a:lnTo>
                    <a:lnTo>
                      <a:pt x="206" y="4134"/>
                    </a:lnTo>
                    <a:lnTo>
                      <a:pt x="206" y="4128"/>
                    </a:lnTo>
                    <a:lnTo>
                      <a:pt x="212" y="4126"/>
                    </a:lnTo>
                    <a:lnTo>
                      <a:pt x="212" y="4126"/>
                    </a:lnTo>
                    <a:lnTo>
                      <a:pt x="206" y="4124"/>
                    </a:lnTo>
                    <a:lnTo>
                      <a:pt x="200" y="4120"/>
                    </a:lnTo>
                    <a:lnTo>
                      <a:pt x="200" y="4120"/>
                    </a:lnTo>
                    <a:lnTo>
                      <a:pt x="202" y="4110"/>
                    </a:lnTo>
                    <a:lnTo>
                      <a:pt x="202" y="4102"/>
                    </a:lnTo>
                    <a:lnTo>
                      <a:pt x="202" y="4102"/>
                    </a:lnTo>
                    <a:lnTo>
                      <a:pt x="198" y="4102"/>
                    </a:lnTo>
                    <a:lnTo>
                      <a:pt x="196" y="4100"/>
                    </a:lnTo>
                    <a:lnTo>
                      <a:pt x="186" y="4100"/>
                    </a:lnTo>
                    <a:lnTo>
                      <a:pt x="186" y="4100"/>
                    </a:lnTo>
                    <a:lnTo>
                      <a:pt x="186" y="4096"/>
                    </a:lnTo>
                    <a:lnTo>
                      <a:pt x="188" y="4092"/>
                    </a:lnTo>
                    <a:lnTo>
                      <a:pt x="188" y="4088"/>
                    </a:lnTo>
                    <a:lnTo>
                      <a:pt x="184" y="4084"/>
                    </a:lnTo>
                    <a:lnTo>
                      <a:pt x="184" y="4084"/>
                    </a:lnTo>
                    <a:lnTo>
                      <a:pt x="188" y="4078"/>
                    </a:lnTo>
                    <a:lnTo>
                      <a:pt x="190" y="4072"/>
                    </a:lnTo>
                    <a:lnTo>
                      <a:pt x="190" y="4072"/>
                    </a:lnTo>
                    <a:lnTo>
                      <a:pt x="182" y="4070"/>
                    </a:lnTo>
                    <a:lnTo>
                      <a:pt x="172" y="4068"/>
                    </a:lnTo>
                    <a:lnTo>
                      <a:pt x="172" y="4068"/>
                    </a:lnTo>
                    <a:lnTo>
                      <a:pt x="172" y="4060"/>
                    </a:lnTo>
                    <a:lnTo>
                      <a:pt x="172" y="4060"/>
                    </a:lnTo>
                    <a:lnTo>
                      <a:pt x="164" y="4058"/>
                    </a:lnTo>
                    <a:lnTo>
                      <a:pt x="158" y="4056"/>
                    </a:lnTo>
                    <a:lnTo>
                      <a:pt x="148" y="4048"/>
                    </a:lnTo>
                    <a:lnTo>
                      <a:pt x="142" y="4038"/>
                    </a:lnTo>
                    <a:lnTo>
                      <a:pt x="134" y="4028"/>
                    </a:lnTo>
                    <a:lnTo>
                      <a:pt x="134" y="4028"/>
                    </a:lnTo>
                    <a:lnTo>
                      <a:pt x="140" y="4018"/>
                    </a:lnTo>
                    <a:lnTo>
                      <a:pt x="142" y="4014"/>
                    </a:lnTo>
                    <a:lnTo>
                      <a:pt x="142" y="4008"/>
                    </a:lnTo>
                    <a:lnTo>
                      <a:pt x="142" y="4008"/>
                    </a:lnTo>
                    <a:lnTo>
                      <a:pt x="140" y="4008"/>
                    </a:lnTo>
                    <a:lnTo>
                      <a:pt x="138" y="4010"/>
                    </a:lnTo>
                    <a:lnTo>
                      <a:pt x="136" y="4016"/>
                    </a:lnTo>
                    <a:lnTo>
                      <a:pt x="136" y="4016"/>
                    </a:lnTo>
                    <a:lnTo>
                      <a:pt x="134" y="4014"/>
                    </a:lnTo>
                    <a:lnTo>
                      <a:pt x="132" y="4010"/>
                    </a:lnTo>
                    <a:lnTo>
                      <a:pt x="130" y="4002"/>
                    </a:lnTo>
                    <a:lnTo>
                      <a:pt x="128" y="3996"/>
                    </a:lnTo>
                    <a:lnTo>
                      <a:pt x="124" y="3992"/>
                    </a:lnTo>
                    <a:lnTo>
                      <a:pt x="122" y="3992"/>
                    </a:lnTo>
                    <a:lnTo>
                      <a:pt x="122" y="3992"/>
                    </a:lnTo>
                    <a:lnTo>
                      <a:pt x="134" y="3968"/>
                    </a:lnTo>
                    <a:lnTo>
                      <a:pt x="134" y="3968"/>
                    </a:lnTo>
                    <a:lnTo>
                      <a:pt x="124" y="3976"/>
                    </a:lnTo>
                    <a:lnTo>
                      <a:pt x="118" y="3980"/>
                    </a:lnTo>
                    <a:lnTo>
                      <a:pt x="110" y="3982"/>
                    </a:lnTo>
                    <a:lnTo>
                      <a:pt x="110" y="3982"/>
                    </a:lnTo>
                    <a:lnTo>
                      <a:pt x="110" y="3970"/>
                    </a:lnTo>
                    <a:lnTo>
                      <a:pt x="110" y="3970"/>
                    </a:lnTo>
                    <a:lnTo>
                      <a:pt x="102" y="3970"/>
                    </a:lnTo>
                    <a:lnTo>
                      <a:pt x="94" y="3968"/>
                    </a:lnTo>
                    <a:lnTo>
                      <a:pt x="94" y="3968"/>
                    </a:lnTo>
                    <a:lnTo>
                      <a:pt x="98" y="3962"/>
                    </a:lnTo>
                    <a:lnTo>
                      <a:pt x="96" y="3962"/>
                    </a:lnTo>
                    <a:lnTo>
                      <a:pt x="92" y="3962"/>
                    </a:lnTo>
                    <a:lnTo>
                      <a:pt x="92" y="3962"/>
                    </a:lnTo>
                    <a:lnTo>
                      <a:pt x="96" y="3956"/>
                    </a:lnTo>
                    <a:lnTo>
                      <a:pt x="100" y="3952"/>
                    </a:lnTo>
                    <a:lnTo>
                      <a:pt x="104" y="3950"/>
                    </a:lnTo>
                    <a:lnTo>
                      <a:pt x="104" y="3950"/>
                    </a:lnTo>
                    <a:lnTo>
                      <a:pt x="102" y="3948"/>
                    </a:lnTo>
                    <a:lnTo>
                      <a:pt x="98" y="3946"/>
                    </a:lnTo>
                    <a:lnTo>
                      <a:pt x="98" y="3946"/>
                    </a:lnTo>
                    <a:lnTo>
                      <a:pt x="94" y="3946"/>
                    </a:lnTo>
                    <a:lnTo>
                      <a:pt x="94" y="3948"/>
                    </a:lnTo>
                    <a:lnTo>
                      <a:pt x="92" y="3952"/>
                    </a:lnTo>
                    <a:lnTo>
                      <a:pt x="88" y="3950"/>
                    </a:lnTo>
                    <a:lnTo>
                      <a:pt x="88" y="3950"/>
                    </a:lnTo>
                    <a:lnTo>
                      <a:pt x="90" y="3946"/>
                    </a:lnTo>
                    <a:lnTo>
                      <a:pt x="92" y="3944"/>
                    </a:lnTo>
                    <a:lnTo>
                      <a:pt x="94" y="3940"/>
                    </a:lnTo>
                    <a:lnTo>
                      <a:pt x="92" y="3936"/>
                    </a:lnTo>
                    <a:lnTo>
                      <a:pt x="92" y="3936"/>
                    </a:lnTo>
                    <a:lnTo>
                      <a:pt x="100" y="3930"/>
                    </a:lnTo>
                    <a:lnTo>
                      <a:pt x="108" y="3926"/>
                    </a:lnTo>
                    <a:lnTo>
                      <a:pt x="108" y="3926"/>
                    </a:lnTo>
                    <a:lnTo>
                      <a:pt x="100" y="3926"/>
                    </a:lnTo>
                    <a:lnTo>
                      <a:pt x="90" y="3928"/>
                    </a:lnTo>
                    <a:lnTo>
                      <a:pt x="80" y="3932"/>
                    </a:lnTo>
                    <a:lnTo>
                      <a:pt x="72" y="3936"/>
                    </a:lnTo>
                    <a:lnTo>
                      <a:pt x="72" y="3936"/>
                    </a:lnTo>
                    <a:lnTo>
                      <a:pt x="70" y="3932"/>
                    </a:lnTo>
                    <a:lnTo>
                      <a:pt x="68" y="3930"/>
                    </a:lnTo>
                    <a:lnTo>
                      <a:pt x="68" y="3930"/>
                    </a:lnTo>
                    <a:lnTo>
                      <a:pt x="76" y="3916"/>
                    </a:lnTo>
                    <a:lnTo>
                      <a:pt x="76" y="3916"/>
                    </a:lnTo>
                    <a:lnTo>
                      <a:pt x="68" y="3920"/>
                    </a:lnTo>
                    <a:lnTo>
                      <a:pt x="64" y="3922"/>
                    </a:lnTo>
                    <a:lnTo>
                      <a:pt x="58" y="3922"/>
                    </a:lnTo>
                    <a:lnTo>
                      <a:pt x="58" y="3922"/>
                    </a:lnTo>
                    <a:lnTo>
                      <a:pt x="54" y="3916"/>
                    </a:lnTo>
                    <a:lnTo>
                      <a:pt x="52" y="3906"/>
                    </a:lnTo>
                    <a:lnTo>
                      <a:pt x="52" y="3898"/>
                    </a:lnTo>
                    <a:lnTo>
                      <a:pt x="54" y="3894"/>
                    </a:lnTo>
                    <a:lnTo>
                      <a:pt x="56" y="3892"/>
                    </a:lnTo>
                    <a:lnTo>
                      <a:pt x="56" y="3892"/>
                    </a:lnTo>
                    <a:lnTo>
                      <a:pt x="50" y="3894"/>
                    </a:lnTo>
                    <a:lnTo>
                      <a:pt x="44" y="3896"/>
                    </a:lnTo>
                    <a:lnTo>
                      <a:pt x="38" y="3894"/>
                    </a:lnTo>
                    <a:lnTo>
                      <a:pt x="34" y="3892"/>
                    </a:lnTo>
                    <a:lnTo>
                      <a:pt x="32" y="3888"/>
                    </a:lnTo>
                    <a:lnTo>
                      <a:pt x="28" y="3884"/>
                    </a:lnTo>
                    <a:lnTo>
                      <a:pt x="26" y="3872"/>
                    </a:lnTo>
                    <a:lnTo>
                      <a:pt x="26" y="3860"/>
                    </a:lnTo>
                    <a:lnTo>
                      <a:pt x="28" y="3848"/>
                    </a:lnTo>
                    <a:lnTo>
                      <a:pt x="32" y="3836"/>
                    </a:lnTo>
                    <a:lnTo>
                      <a:pt x="34" y="3832"/>
                    </a:lnTo>
                    <a:lnTo>
                      <a:pt x="38" y="3830"/>
                    </a:lnTo>
                    <a:lnTo>
                      <a:pt x="38" y="3830"/>
                    </a:lnTo>
                    <a:lnTo>
                      <a:pt x="36" y="3828"/>
                    </a:lnTo>
                    <a:lnTo>
                      <a:pt x="34" y="3830"/>
                    </a:lnTo>
                    <a:lnTo>
                      <a:pt x="32" y="3832"/>
                    </a:lnTo>
                    <a:lnTo>
                      <a:pt x="28" y="3832"/>
                    </a:lnTo>
                    <a:lnTo>
                      <a:pt x="28" y="3832"/>
                    </a:lnTo>
                    <a:lnTo>
                      <a:pt x="30" y="3822"/>
                    </a:lnTo>
                    <a:lnTo>
                      <a:pt x="30" y="3814"/>
                    </a:lnTo>
                    <a:lnTo>
                      <a:pt x="30" y="3814"/>
                    </a:lnTo>
                    <a:lnTo>
                      <a:pt x="34" y="3814"/>
                    </a:lnTo>
                    <a:lnTo>
                      <a:pt x="36" y="3814"/>
                    </a:lnTo>
                    <a:lnTo>
                      <a:pt x="38" y="3812"/>
                    </a:lnTo>
                    <a:lnTo>
                      <a:pt x="42" y="3812"/>
                    </a:lnTo>
                    <a:lnTo>
                      <a:pt x="42" y="3812"/>
                    </a:lnTo>
                    <a:lnTo>
                      <a:pt x="44" y="3818"/>
                    </a:lnTo>
                    <a:lnTo>
                      <a:pt x="46" y="3822"/>
                    </a:lnTo>
                    <a:lnTo>
                      <a:pt x="48" y="3826"/>
                    </a:lnTo>
                    <a:lnTo>
                      <a:pt x="50" y="3830"/>
                    </a:lnTo>
                    <a:lnTo>
                      <a:pt x="50" y="3830"/>
                    </a:lnTo>
                    <a:lnTo>
                      <a:pt x="54" y="3826"/>
                    </a:lnTo>
                    <a:lnTo>
                      <a:pt x="56" y="3826"/>
                    </a:lnTo>
                    <a:lnTo>
                      <a:pt x="60" y="3826"/>
                    </a:lnTo>
                    <a:lnTo>
                      <a:pt x="60" y="3826"/>
                    </a:lnTo>
                    <a:lnTo>
                      <a:pt x="56" y="3822"/>
                    </a:lnTo>
                    <a:lnTo>
                      <a:pt x="52" y="3818"/>
                    </a:lnTo>
                    <a:lnTo>
                      <a:pt x="46" y="3808"/>
                    </a:lnTo>
                    <a:lnTo>
                      <a:pt x="46" y="3802"/>
                    </a:lnTo>
                    <a:lnTo>
                      <a:pt x="46" y="3796"/>
                    </a:lnTo>
                    <a:lnTo>
                      <a:pt x="46" y="3790"/>
                    </a:lnTo>
                    <a:lnTo>
                      <a:pt x="50" y="3784"/>
                    </a:lnTo>
                    <a:lnTo>
                      <a:pt x="50" y="3784"/>
                    </a:lnTo>
                    <a:lnTo>
                      <a:pt x="48" y="3782"/>
                    </a:lnTo>
                    <a:lnTo>
                      <a:pt x="46" y="3782"/>
                    </a:lnTo>
                    <a:lnTo>
                      <a:pt x="44" y="3784"/>
                    </a:lnTo>
                    <a:lnTo>
                      <a:pt x="40" y="3786"/>
                    </a:lnTo>
                    <a:lnTo>
                      <a:pt x="40" y="3786"/>
                    </a:lnTo>
                    <a:lnTo>
                      <a:pt x="38" y="3786"/>
                    </a:lnTo>
                    <a:lnTo>
                      <a:pt x="38" y="3786"/>
                    </a:lnTo>
                    <a:lnTo>
                      <a:pt x="38" y="3776"/>
                    </a:lnTo>
                    <a:lnTo>
                      <a:pt x="36" y="3766"/>
                    </a:lnTo>
                    <a:lnTo>
                      <a:pt x="30" y="3750"/>
                    </a:lnTo>
                    <a:lnTo>
                      <a:pt x="24" y="3734"/>
                    </a:lnTo>
                    <a:lnTo>
                      <a:pt x="18" y="3718"/>
                    </a:lnTo>
                    <a:lnTo>
                      <a:pt x="18" y="3718"/>
                    </a:lnTo>
                    <a:lnTo>
                      <a:pt x="12" y="3720"/>
                    </a:lnTo>
                    <a:lnTo>
                      <a:pt x="8" y="3720"/>
                    </a:lnTo>
                    <a:lnTo>
                      <a:pt x="4" y="3722"/>
                    </a:lnTo>
                    <a:lnTo>
                      <a:pt x="0" y="3718"/>
                    </a:lnTo>
                    <a:lnTo>
                      <a:pt x="0" y="3718"/>
                    </a:lnTo>
                    <a:lnTo>
                      <a:pt x="0" y="3716"/>
                    </a:lnTo>
                    <a:lnTo>
                      <a:pt x="4" y="3716"/>
                    </a:lnTo>
                    <a:lnTo>
                      <a:pt x="6" y="3716"/>
                    </a:lnTo>
                    <a:lnTo>
                      <a:pt x="6" y="3710"/>
                    </a:lnTo>
                    <a:lnTo>
                      <a:pt x="6" y="3710"/>
                    </a:lnTo>
                    <a:lnTo>
                      <a:pt x="18" y="3708"/>
                    </a:lnTo>
                    <a:lnTo>
                      <a:pt x="28" y="3702"/>
                    </a:lnTo>
                    <a:lnTo>
                      <a:pt x="36" y="3696"/>
                    </a:lnTo>
                    <a:lnTo>
                      <a:pt x="42" y="3688"/>
                    </a:lnTo>
                    <a:lnTo>
                      <a:pt x="56" y="3670"/>
                    </a:lnTo>
                    <a:lnTo>
                      <a:pt x="64" y="3662"/>
                    </a:lnTo>
                    <a:lnTo>
                      <a:pt x="72" y="3656"/>
                    </a:lnTo>
                    <a:lnTo>
                      <a:pt x="72" y="3656"/>
                    </a:lnTo>
                    <a:lnTo>
                      <a:pt x="76" y="3604"/>
                    </a:lnTo>
                    <a:lnTo>
                      <a:pt x="76" y="3604"/>
                    </a:lnTo>
                    <a:lnTo>
                      <a:pt x="88" y="3588"/>
                    </a:lnTo>
                    <a:lnTo>
                      <a:pt x="98" y="3570"/>
                    </a:lnTo>
                    <a:lnTo>
                      <a:pt x="108" y="3550"/>
                    </a:lnTo>
                    <a:lnTo>
                      <a:pt x="114" y="3528"/>
                    </a:lnTo>
                    <a:lnTo>
                      <a:pt x="120" y="3504"/>
                    </a:lnTo>
                    <a:lnTo>
                      <a:pt x="122" y="3480"/>
                    </a:lnTo>
                    <a:lnTo>
                      <a:pt x="122" y="3456"/>
                    </a:lnTo>
                    <a:lnTo>
                      <a:pt x="122" y="3430"/>
                    </a:lnTo>
                    <a:lnTo>
                      <a:pt x="122" y="3430"/>
                    </a:lnTo>
                    <a:lnTo>
                      <a:pt x="120" y="3426"/>
                    </a:lnTo>
                    <a:lnTo>
                      <a:pt x="118" y="3424"/>
                    </a:lnTo>
                    <a:lnTo>
                      <a:pt x="112" y="3420"/>
                    </a:lnTo>
                    <a:lnTo>
                      <a:pt x="112" y="3420"/>
                    </a:lnTo>
                    <a:lnTo>
                      <a:pt x="112" y="3410"/>
                    </a:lnTo>
                    <a:lnTo>
                      <a:pt x="114" y="3404"/>
                    </a:lnTo>
                    <a:lnTo>
                      <a:pt x="122" y="3392"/>
                    </a:lnTo>
                    <a:lnTo>
                      <a:pt x="126" y="3386"/>
                    </a:lnTo>
                    <a:lnTo>
                      <a:pt x="128" y="3380"/>
                    </a:lnTo>
                    <a:lnTo>
                      <a:pt x="130" y="3372"/>
                    </a:lnTo>
                    <a:lnTo>
                      <a:pt x="128" y="3362"/>
                    </a:lnTo>
                    <a:lnTo>
                      <a:pt x="128" y="3362"/>
                    </a:lnTo>
                    <a:lnTo>
                      <a:pt x="134" y="3362"/>
                    </a:lnTo>
                    <a:lnTo>
                      <a:pt x="134" y="3362"/>
                    </a:lnTo>
                    <a:lnTo>
                      <a:pt x="134" y="3352"/>
                    </a:lnTo>
                    <a:lnTo>
                      <a:pt x="130" y="3342"/>
                    </a:lnTo>
                    <a:lnTo>
                      <a:pt x="128" y="3334"/>
                    </a:lnTo>
                    <a:lnTo>
                      <a:pt x="128" y="3326"/>
                    </a:lnTo>
                    <a:lnTo>
                      <a:pt x="128" y="3326"/>
                    </a:lnTo>
                    <a:lnTo>
                      <a:pt x="120" y="3322"/>
                    </a:lnTo>
                    <a:lnTo>
                      <a:pt x="112" y="3318"/>
                    </a:lnTo>
                    <a:lnTo>
                      <a:pt x="112" y="3318"/>
                    </a:lnTo>
                    <a:lnTo>
                      <a:pt x="114" y="3310"/>
                    </a:lnTo>
                    <a:lnTo>
                      <a:pt x="112" y="3302"/>
                    </a:lnTo>
                    <a:lnTo>
                      <a:pt x="106" y="3286"/>
                    </a:lnTo>
                    <a:lnTo>
                      <a:pt x="106" y="3286"/>
                    </a:lnTo>
                    <a:lnTo>
                      <a:pt x="100" y="3296"/>
                    </a:lnTo>
                    <a:lnTo>
                      <a:pt x="96" y="3300"/>
                    </a:lnTo>
                    <a:lnTo>
                      <a:pt x="92" y="3304"/>
                    </a:lnTo>
                    <a:lnTo>
                      <a:pt x="92" y="3304"/>
                    </a:lnTo>
                    <a:lnTo>
                      <a:pt x="110" y="3242"/>
                    </a:lnTo>
                    <a:lnTo>
                      <a:pt x="110" y="3242"/>
                    </a:lnTo>
                    <a:lnTo>
                      <a:pt x="116" y="3230"/>
                    </a:lnTo>
                    <a:lnTo>
                      <a:pt x="124" y="3218"/>
                    </a:lnTo>
                    <a:lnTo>
                      <a:pt x="144" y="3198"/>
                    </a:lnTo>
                    <a:lnTo>
                      <a:pt x="156" y="3188"/>
                    </a:lnTo>
                    <a:lnTo>
                      <a:pt x="164" y="3176"/>
                    </a:lnTo>
                    <a:lnTo>
                      <a:pt x="172" y="3162"/>
                    </a:lnTo>
                    <a:lnTo>
                      <a:pt x="174" y="3144"/>
                    </a:lnTo>
                    <a:lnTo>
                      <a:pt x="174" y="3144"/>
                    </a:lnTo>
                    <a:lnTo>
                      <a:pt x="186" y="3134"/>
                    </a:lnTo>
                    <a:lnTo>
                      <a:pt x="196" y="3120"/>
                    </a:lnTo>
                    <a:lnTo>
                      <a:pt x="206" y="3108"/>
                    </a:lnTo>
                    <a:lnTo>
                      <a:pt x="218" y="3094"/>
                    </a:lnTo>
                    <a:lnTo>
                      <a:pt x="218" y="3094"/>
                    </a:lnTo>
                    <a:lnTo>
                      <a:pt x="236" y="3080"/>
                    </a:lnTo>
                    <a:lnTo>
                      <a:pt x="246" y="3072"/>
                    </a:lnTo>
                    <a:lnTo>
                      <a:pt x="254" y="3064"/>
                    </a:lnTo>
                    <a:lnTo>
                      <a:pt x="262" y="3054"/>
                    </a:lnTo>
                    <a:lnTo>
                      <a:pt x="266" y="3042"/>
                    </a:lnTo>
                    <a:lnTo>
                      <a:pt x="270" y="3028"/>
                    </a:lnTo>
                    <a:lnTo>
                      <a:pt x="270" y="3012"/>
                    </a:lnTo>
                    <a:lnTo>
                      <a:pt x="270" y="3012"/>
                    </a:lnTo>
                    <a:lnTo>
                      <a:pt x="288" y="2990"/>
                    </a:lnTo>
                    <a:lnTo>
                      <a:pt x="294" y="2976"/>
                    </a:lnTo>
                    <a:lnTo>
                      <a:pt x="300" y="2962"/>
                    </a:lnTo>
                    <a:lnTo>
                      <a:pt x="300" y="2962"/>
                    </a:lnTo>
                    <a:lnTo>
                      <a:pt x="308" y="2956"/>
                    </a:lnTo>
                    <a:lnTo>
                      <a:pt x="316" y="2948"/>
                    </a:lnTo>
                    <a:lnTo>
                      <a:pt x="316" y="2948"/>
                    </a:lnTo>
                    <a:lnTo>
                      <a:pt x="326" y="2948"/>
                    </a:lnTo>
                    <a:lnTo>
                      <a:pt x="326" y="2948"/>
                    </a:lnTo>
                    <a:lnTo>
                      <a:pt x="338" y="2938"/>
                    </a:lnTo>
                    <a:lnTo>
                      <a:pt x="350" y="2926"/>
                    </a:lnTo>
                    <a:lnTo>
                      <a:pt x="368" y="2902"/>
                    </a:lnTo>
                    <a:lnTo>
                      <a:pt x="388" y="2876"/>
                    </a:lnTo>
                    <a:lnTo>
                      <a:pt x="408" y="2850"/>
                    </a:lnTo>
                    <a:lnTo>
                      <a:pt x="408" y="2850"/>
                    </a:lnTo>
                    <a:lnTo>
                      <a:pt x="420" y="2852"/>
                    </a:lnTo>
                    <a:lnTo>
                      <a:pt x="432" y="2850"/>
                    </a:lnTo>
                    <a:lnTo>
                      <a:pt x="442" y="2848"/>
                    </a:lnTo>
                    <a:lnTo>
                      <a:pt x="454" y="2844"/>
                    </a:lnTo>
                    <a:lnTo>
                      <a:pt x="474" y="2834"/>
                    </a:lnTo>
                    <a:lnTo>
                      <a:pt x="494" y="2822"/>
                    </a:lnTo>
                    <a:lnTo>
                      <a:pt x="530" y="2796"/>
                    </a:lnTo>
                    <a:lnTo>
                      <a:pt x="548" y="2784"/>
                    </a:lnTo>
                    <a:lnTo>
                      <a:pt x="566" y="2774"/>
                    </a:lnTo>
                    <a:lnTo>
                      <a:pt x="566" y="2774"/>
                    </a:lnTo>
                    <a:lnTo>
                      <a:pt x="566" y="2770"/>
                    </a:lnTo>
                    <a:lnTo>
                      <a:pt x="568" y="2768"/>
                    </a:lnTo>
                    <a:lnTo>
                      <a:pt x="568" y="2764"/>
                    </a:lnTo>
                    <a:lnTo>
                      <a:pt x="568" y="2760"/>
                    </a:lnTo>
                    <a:lnTo>
                      <a:pt x="568" y="2760"/>
                    </a:lnTo>
                    <a:lnTo>
                      <a:pt x="586" y="2742"/>
                    </a:lnTo>
                    <a:lnTo>
                      <a:pt x="594" y="2732"/>
                    </a:lnTo>
                    <a:lnTo>
                      <a:pt x="600" y="2718"/>
                    </a:lnTo>
                    <a:lnTo>
                      <a:pt x="600" y="2718"/>
                    </a:lnTo>
                    <a:lnTo>
                      <a:pt x="600" y="2710"/>
                    </a:lnTo>
                    <a:lnTo>
                      <a:pt x="600" y="2702"/>
                    </a:lnTo>
                    <a:lnTo>
                      <a:pt x="600" y="2684"/>
                    </a:lnTo>
                    <a:lnTo>
                      <a:pt x="598" y="2666"/>
                    </a:lnTo>
                    <a:lnTo>
                      <a:pt x="600" y="2648"/>
                    </a:lnTo>
                    <a:lnTo>
                      <a:pt x="600" y="2648"/>
                    </a:lnTo>
                    <a:lnTo>
                      <a:pt x="602" y="2638"/>
                    </a:lnTo>
                    <a:lnTo>
                      <a:pt x="606" y="2630"/>
                    </a:lnTo>
                    <a:lnTo>
                      <a:pt x="614" y="2616"/>
                    </a:lnTo>
                    <a:lnTo>
                      <a:pt x="636" y="2592"/>
                    </a:lnTo>
                    <a:lnTo>
                      <a:pt x="636" y="2592"/>
                    </a:lnTo>
                    <a:lnTo>
                      <a:pt x="636" y="2588"/>
                    </a:lnTo>
                    <a:lnTo>
                      <a:pt x="638" y="2586"/>
                    </a:lnTo>
                    <a:lnTo>
                      <a:pt x="638" y="2586"/>
                    </a:lnTo>
                    <a:lnTo>
                      <a:pt x="638" y="2562"/>
                    </a:lnTo>
                    <a:lnTo>
                      <a:pt x="638" y="2562"/>
                    </a:lnTo>
                    <a:lnTo>
                      <a:pt x="650" y="2554"/>
                    </a:lnTo>
                    <a:lnTo>
                      <a:pt x="662" y="2546"/>
                    </a:lnTo>
                    <a:lnTo>
                      <a:pt x="672" y="2536"/>
                    </a:lnTo>
                    <a:lnTo>
                      <a:pt x="680" y="2522"/>
                    </a:lnTo>
                    <a:lnTo>
                      <a:pt x="680" y="2522"/>
                    </a:lnTo>
                    <a:lnTo>
                      <a:pt x="728" y="2496"/>
                    </a:lnTo>
                    <a:lnTo>
                      <a:pt x="752" y="2482"/>
                    </a:lnTo>
                    <a:lnTo>
                      <a:pt x="776" y="2466"/>
                    </a:lnTo>
                    <a:lnTo>
                      <a:pt x="786" y="2458"/>
                    </a:lnTo>
                    <a:lnTo>
                      <a:pt x="794" y="2448"/>
                    </a:lnTo>
                    <a:lnTo>
                      <a:pt x="802" y="2436"/>
                    </a:lnTo>
                    <a:lnTo>
                      <a:pt x="810" y="2424"/>
                    </a:lnTo>
                    <a:lnTo>
                      <a:pt x="816" y="2412"/>
                    </a:lnTo>
                    <a:lnTo>
                      <a:pt x="820" y="2398"/>
                    </a:lnTo>
                    <a:lnTo>
                      <a:pt x="822" y="2380"/>
                    </a:lnTo>
                    <a:lnTo>
                      <a:pt x="824" y="2364"/>
                    </a:lnTo>
                    <a:lnTo>
                      <a:pt x="824" y="2364"/>
                    </a:lnTo>
                    <a:lnTo>
                      <a:pt x="834" y="2364"/>
                    </a:lnTo>
                    <a:lnTo>
                      <a:pt x="842" y="2360"/>
                    </a:lnTo>
                    <a:lnTo>
                      <a:pt x="850" y="2356"/>
                    </a:lnTo>
                    <a:lnTo>
                      <a:pt x="856" y="2354"/>
                    </a:lnTo>
                    <a:lnTo>
                      <a:pt x="856" y="2354"/>
                    </a:lnTo>
                    <a:lnTo>
                      <a:pt x="858" y="2366"/>
                    </a:lnTo>
                    <a:lnTo>
                      <a:pt x="860" y="2378"/>
                    </a:lnTo>
                    <a:lnTo>
                      <a:pt x="864" y="2386"/>
                    </a:lnTo>
                    <a:lnTo>
                      <a:pt x="870" y="2394"/>
                    </a:lnTo>
                    <a:lnTo>
                      <a:pt x="878" y="2400"/>
                    </a:lnTo>
                    <a:lnTo>
                      <a:pt x="886" y="2404"/>
                    </a:lnTo>
                    <a:lnTo>
                      <a:pt x="898" y="2406"/>
                    </a:lnTo>
                    <a:lnTo>
                      <a:pt x="908" y="2408"/>
                    </a:lnTo>
                    <a:lnTo>
                      <a:pt x="908" y="2408"/>
                    </a:lnTo>
                    <a:lnTo>
                      <a:pt x="914" y="2406"/>
                    </a:lnTo>
                    <a:lnTo>
                      <a:pt x="918" y="2404"/>
                    </a:lnTo>
                    <a:lnTo>
                      <a:pt x="924" y="2402"/>
                    </a:lnTo>
                    <a:lnTo>
                      <a:pt x="930" y="2402"/>
                    </a:lnTo>
                    <a:lnTo>
                      <a:pt x="930" y="2402"/>
                    </a:lnTo>
                    <a:lnTo>
                      <a:pt x="934" y="2402"/>
                    </a:lnTo>
                    <a:lnTo>
                      <a:pt x="938" y="2406"/>
                    </a:lnTo>
                    <a:lnTo>
                      <a:pt x="942" y="2408"/>
                    </a:lnTo>
                    <a:lnTo>
                      <a:pt x="946" y="2408"/>
                    </a:lnTo>
                    <a:lnTo>
                      <a:pt x="946" y="2408"/>
                    </a:lnTo>
                    <a:lnTo>
                      <a:pt x="950" y="2406"/>
                    </a:lnTo>
                    <a:lnTo>
                      <a:pt x="952" y="2404"/>
                    </a:lnTo>
                    <a:lnTo>
                      <a:pt x="956" y="2400"/>
                    </a:lnTo>
                    <a:lnTo>
                      <a:pt x="960" y="2394"/>
                    </a:lnTo>
                    <a:lnTo>
                      <a:pt x="962" y="2392"/>
                    </a:lnTo>
                    <a:lnTo>
                      <a:pt x="966" y="2392"/>
                    </a:lnTo>
                    <a:lnTo>
                      <a:pt x="966" y="2392"/>
                    </a:lnTo>
                    <a:lnTo>
                      <a:pt x="968" y="2394"/>
                    </a:lnTo>
                    <a:lnTo>
                      <a:pt x="972" y="2394"/>
                    </a:lnTo>
                    <a:lnTo>
                      <a:pt x="972" y="2394"/>
                    </a:lnTo>
                    <a:lnTo>
                      <a:pt x="972" y="2408"/>
                    </a:lnTo>
                    <a:lnTo>
                      <a:pt x="972" y="2408"/>
                    </a:lnTo>
                    <a:lnTo>
                      <a:pt x="980" y="2412"/>
                    </a:lnTo>
                    <a:lnTo>
                      <a:pt x="990" y="2416"/>
                    </a:lnTo>
                    <a:lnTo>
                      <a:pt x="1000" y="2416"/>
                    </a:lnTo>
                    <a:lnTo>
                      <a:pt x="1012" y="2416"/>
                    </a:lnTo>
                    <a:lnTo>
                      <a:pt x="1022" y="2412"/>
                    </a:lnTo>
                    <a:lnTo>
                      <a:pt x="1030" y="2408"/>
                    </a:lnTo>
                    <a:lnTo>
                      <a:pt x="1046" y="2400"/>
                    </a:lnTo>
                    <a:lnTo>
                      <a:pt x="1046" y="2400"/>
                    </a:lnTo>
                    <a:lnTo>
                      <a:pt x="1048" y="2390"/>
                    </a:lnTo>
                    <a:lnTo>
                      <a:pt x="1052" y="2384"/>
                    </a:lnTo>
                    <a:lnTo>
                      <a:pt x="1058" y="2380"/>
                    </a:lnTo>
                    <a:lnTo>
                      <a:pt x="1064" y="2378"/>
                    </a:lnTo>
                    <a:lnTo>
                      <a:pt x="1076" y="2374"/>
                    </a:lnTo>
                    <a:lnTo>
                      <a:pt x="1082" y="2372"/>
                    </a:lnTo>
                    <a:lnTo>
                      <a:pt x="1086" y="2366"/>
                    </a:lnTo>
                    <a:lnTo>
                      <a:pt x="1086" y="2366"/>
                    </a:lnTo>
                    <a:lnTo>
                      <a:pt x="1092" y="2368"/>
                    </a:lnTo>
                    <a:lnTo>
                      <a:pt x="1094" y="2370"/>
                    </a:lnTo>
                    <a:lnTo>
                      <a:pt x="1096" y="2372"/>
                    </a:lnTo>
                    <a:lnTo>
                      <a:pt x="1100" y="2372"/>
                    </a:lnTo>
                    <a:lnTo>
                      <a:pt x="1100" y="2372"/>
                    </a:lnTo>
                    <a:lnTo>
                      <a:pt x="1110" y="2364"/>
                    </a:lnTo>
                    <a:lnTo>
                      <a:pt x="1116" y="2356"/>
                    </a:lnTo>
                    <a:lnTo>
                      <a:pt x="1124" y="2346"/>
                    </a:lnTo>
                    <a:lnTo>
                      <a:pt x="1132" y="2338"/>
                    </a:lnTo>
                    <a:lnTo>
                      <a:pt x="1132" y="2338"/>
                    </a:lnTo>
                    <a:lnTo>
                      <a:pt x="1174" y="2328"/>
                    </a:lnTo>
                    <a:lnTo>
                      <a:pt x="1216" y="2318"/>
                    </a:lnTo>
                    <a:lnTo>
                      <a:pt x="1216" y="2318"/>
                    </a:lnTo>
                    <a:lnTo>
                      <a:pt x="1218" y="2318"/>
                    </a:lnTo>
                    <a:lnTo>
                      <a:pt x="1220" y="2318"/>
                    </a:lnTo>
                    <a:lnTo>
                      <a:pt x="1222" y="2320"/>
                    </a:lnTo>
                    <a:lnTo>
                      <a:pt x="1226" y="2320"/>
                    </a:lnTo>
                    <a:lnTo>
                      <a:pt x="1226" y="2320"/>
                    </a:lnTo>
                    <a:lnTo>
                      <a:pt x="1230" y="2320"/>
                    </a:lnTo>
                    <a:lnTo>
                      <a:pt x="1232" y="2318"/>
                    </a:lnTo>
                    <a:lnTo>
                      <a:pt x="1236" y="2312"/>
                    </a:lnTo>
                    <a:lnTo>
                      <a:pt x="1240" y="2308"/>
                    </a:lnTo>
                    <a:lnTo>
                      <a:pt x="1244" y="2304"/>
                    </a:lnTo>
                    <a:lnTo>
                      <a:pt x="1244" y="2304"/>
                    </a:lnTo>
                    <a:lnTo>
                      <a:pt x="1246" y="2304"/>
                    </a:lnTo>
                    <a:lnTo>
                      <a:pt x="1248" y="2306"/>
                    </a:lnTo>
                    <a:lnTo>
                      <a:pt x="1250" y="2308"/>
                    </a:lnTo>
                    <a:lnTo>
                      <a:pt x="1252" y="2310"/>
                    </a:lnTo>
                    <a:lnTo>
                      <a:pt x="1252" y="2310"/>
                    </a:lnTo>
                    <a:lnTo>
                      <a:pt x="1272" y="2308"/>
                    </a:lnTo>
                    <a:lnTo>
                      <a:pt x="1272" y="2308"/>
                    </a:lnTo>
                    <a:lnTo>
                      <a:pt x="1278" y="2304"/>
                    </a:lnTo>
                    <a:lnTo>
                      <a:pt x="1284" y="2298"/>
                    </a:lnTo>
                    <a:lnTo>
                      <a:pt x="1284" y="2298"/>
                    </a:lnTo>
                    <a:lnTo>
                      <a:pt x="1294" y="2300"/>
                    </a:lnTo>
                    <a:lnTo>
                      <a:pt x="1306" y="2298"/>
                    </a:lnTo>
                    <a:lnTo>
                      <a:pt x="1318" y="2298"/>
                    </a:lnTo>
                    <a:lnTo>
                      <a:pt x="1332" y="2298"/>
                    </a:lnTo>
                    <a:lnTo>
                      <a:pt x="1332" y="2298"/>
                    </a:lnTo>
                    <a:lnTo>
                      <a:pt x="1340" y="2306"/>
                    </a:lnTo>
                    <a:lnTo>
                      <a:pt x="1348" y="2314"/>
                    </a:lnTo>
                    <a:lnTo>
                      <a:pt x="1348" y="2314"/>
                    </a:lnTo>
                    <a:lnTo>
                      <a:pt x="1364" y="2308"/>
                    </a:lnTo>
                    <a:lnTo>
                      <a:pt x="1380" y="2302"/>
                    </a:lnTo>
                    <a:lnTo>
                      <a:pt x="1386" y="2300"/>
                    </a:lnTo>
                    <a:lnTo>
                      <a:pt x="1394" y="2294"/>
                    </a:lnTo>
                    <a:lnTo>
                      <a:pt x="1398" y="2290"/>
                    </a:lnTo>
                    <a:lnTo>
                      <a:pt x="1402" y="2282"/>
                    </a:lnTo>
                    <a:lnTo>
                      <a:pt x="1402" y="2282"/>
                    </a:lnTo>
                    <a:lnTo>
                      <a:pt x="1406" y="2288"/>
                    </a:lnTo>
                    <a:lnTo>
                      <a:pt x="1412" y="2292"/>
                    </a:lnTo>
                    <a:lnTo>
                      <a:pt x="1420" y="2294"/>
                    </a:lnTo>
                    <a:lnTo>
                      <a:pt x="1426" y="2296"/>
                    </a:lnTo>
                    <a:lnTo>
                      <a:pt x="1432" y="2294"/>
                    </a:lnTo>
                    <a:lnTo>
                      <a:pt x="1438" y="2292"/>
                    </a:lnTo>
                    <a:lnTo>
                      <a:pt x="1440" y="2288"/>
                    </a:lnTo>
                    <a:lnTo>
                      <a:pt x="1442" y="2280"/>
                    </a:lnTo>
                    <a:lnTo>
                      <a:pt x="1442" y="2280"/>
                    </a:lnTo>
                    <a:lnTo>
                      <a:pt x="1448" y="2284"/>
                    </a:lnTo>
                    <a:lnTo>
                      <a:pt x="1454" y="2286"/>
                    </a:lnTo>
                    <a:lnTo>
                      <a:pt x="1460" y="2288"/>
                    </a:lnTo>
                    <a:lnTo>
                      <a:pt x="1468" y="2286"/>
                    </a:lnTo>
                    <a:lnTo>
                      <a:pt x="1468" y="2286"/>
                    </a:lnTo>
                    <a:lnTo>
                      <a:pt x="1466" y="2290"/>
                    </a:lnTo>
                    <a:lnTo>
                      <a:pt x="1468" y="2292"/>
                    </a:lnTo>
                    <a:lnTo>
                      <a:pt x="1470" y="2296"/>
                    </a:lnTo>
                    <a:lnTo>
                      <a:pt x="1470" y="2296"/>
                    </a:lnTo>
                    <a:lnTo>
                      <a:pt x="1478" y="2292"/>
                    </a:lnTo>
                    <a:lnTo>
                      <a:pt x="1486" y="2290"/>
                    </a:lnTo>
                    <a:lnTo>
                      <a:pt x="1496" y="2290"/>
                    </a:lnTo>
                    <a:lnTo>
                      <a:pt x="1508" y="2290"/>
                    </a:lnTo>
                    <a:lnTo>
                      <a:pt x="1508" y="2290"/>
                    </a:lnTo>
                    <a:lnTo>
                      <a:pt x="1518" y="2280"/>
                    </a:lnTo>
                    <a:lnTo>
                      <a:pt x="1528" y="2270"/>
                    </a:lnTo>
                    <a:lnTo>
                      <a:pt x="1542" y="2262"/>
                    </a:lnTo>
                    <a:lnTo>
                      <a:pt x="1558" y="2258"/>
                    </a:lnTo>
                    <a:lnTo>
                      <a:pt x="1558" y="2258"/>
                    </a:lnTo>
                    <a:lnTo>
                      <a:pt x="1558" y="2262"/>
                    </a:lnTo>
                    <a:lnTo>
                      <a:pt x="1556" y="2264"/>
                    </a:lnTo>
                    <a:lnTo>
                      <a:pt x="1556" y="2268"/>
                    </a:lnTo>
                    <a:lnTo>
                      <a:pt x="1558" y="2270"/>
                    </a:lnTo>
                    <a:lnTo>
                      <a:pt x="1558" y="2270"/>
                    </a:lnTo>
                    <a:lnTo>
                      <a:pt x="1560" y="2268"/>
                    </a:lnTo>
                    <a:lnTo>
                      <a:pt x="1560" y="2268"/>
                    </a:lnTo>
                    <a:lnTo>
                      <a:pt x="1560" y="2264"/>
                    </a:lnTo>
                    <a:lnTo>
                      <a:pt x="1562" y="2264"/>
                    </a:lnTo>
                    <a:lnTo>
                      <a:pt x="1562" y="2264"/>
                    </a:lnTo>
                    <a:lnTo>
                      <a:pt x="1566" y="2264"/>
                    </a:lnTo>
                    <a:lnTo>
                      <a:pt x="1570" y="2268"/>
                    </a:lnTo>
                    <a:lnTo>
                      <a:pt x="1576" y="2276"/>
                    </a:lnTo>
                    <a:lnTo>
                      <a:pt x="1578" y="2286"/>
                    </a:lnTo>
                    <a:lnTo>
                      <a:pt x="1578" y="2292"/>
                    </a:lnTo>
                    <a:lnTo>
                      <a:pt x="1578" y="2292"/>
                    </a:lnTo>
                    <a:lnTo>
                      <a:pt x="1580" y="2294"/>
                    </a:lnTo>
                    <a:lnTo>
                      <a:pt x="1582" y="2296"/>
                    </a:lnTo>
                    <a:lnTo>
                      <a:pt x="1590" y="2296"/>
                    </a:lnTo>
                    <a:lnTo>
                      <a:pt x="1590" y="2296"/>
                    </a:lnTo>
                    <a:lnTo>
                      <a:pt x="1594" y="2288"/>
                    </a:lnTo>
                    <a:lnTo>
                      <a:pt x="1602" y="2284"/>
                    </a:lnTo>
                    <a:lnTo>
                      <a:pt x="1608" y="2278"/>
                    </a:lnTo>
                    <a:lnTo>
                      <a:pt x="1612" y="2270"/>
                    </a:lnTo>
                    <a:lnTo>
                      <a:pt x="1612" y="2270"/>
                    </a:lnTo>
                    <a:lnTo>
                      <a:pt x="1616" y="2274"/>
                    </a:lnTo>
                    <a:lnTo>
                      <a:pt x="1616" y="2278"/>
                    </a:lnTo>
                    <a:lnTo>
                      <a:pt x="1618" y="2282"/>
                    </a:lnTo>
                    <a:lnTo>
                      <a:pt x="1620" y="2284"/>
                    </a:lnTo>
                    <a:lnTo>
                      <a:pt x="1620" y="2284"/>
                    </a:lnTo>
                    <a:lnTo>
                      <a:pt x="1616" y="2290"/>
                    </a:lnTo>
                    <a:lnTo>
                      <a:pt x="1614" y="2298"/>
                    </a:lnTo>
                    <a:lnTo>
                      <a:pt x="1610" y="2306"/>
                    </a:lnTo>
                    <a:lnTo>
                      <a:pt x="1608" y="2316"/>
                    </a:lnTo>
                    <a:lnTo>
                      <a:pt x="1608" y="2316"/>
                    </a:lnTo>
                    <a:lnTo>
                      <a:pt x="1604" y="2320"/>
                    </a:lnTo>
                    <a:lnTo>
                      <a:pt x="1600" y="2324"/>
                    </a:lnTo>
                    <a:lnTo>
                      <a:pt x="1596" y="2328"/>
                    </a:lnTo>
                    <a:lnTo>
                      <a:pt x="1594" y="2332"/>
                    </a:lnTo>
                    <a:lnTo>
                      <a:pt x="1594" y="2332"/>
                    </a:lnTo>
                    <a:lnTo>
                      <a:pt x="1594" y="2338"/>
                    </a:lnTo>
                    <a:lnTo>
                      <a:pt x="1596" y="2344"/>
                    </a:lnTo>
                    <a:lnTo>
                      <a:pt x="1600" y="2348"/>
                    </a:lnTo>
                    <a:lnTo>
                      <a:pt x="1606" y="2352"/>
                    </a:lnTo>
                    <a:lnTo>
                      <a:pt x="1628" y="2366"/>
                    </a:lnTo>
                    <a:lnTo>
                      <a:pt x="1628" y="2366"/>
                    </a:lnTo>
                    <a:lnTo>
                      <a:pt x="1632" y="2378"/>
                    </a:lnTo>
                    <a:lnTo>
                      <a:pt x="1632" y="2388"/>
                    </a:lnTo>
                    <a:lnTo>
                      <a:pt x="1632" y="2398"/>
                    </a:lnTo>
                    <a:lnTo>
                      <a:pt x="1630" y="2408"/>
                    </a:lnTo>
                    <a:lnTo>
                      <a:pt x="1624" y="2426"/>
                    </a:lnTo>
                    <a:lnTo>
                      <a:pt x="1616" y="2442"/>
                    </a:lnTo>
                    <a:lnTo>
                      <a:pt x="1616" y="2442"/>
                    </a:lnTo>
                    <a:lnTo>
                      <a:pt x="1606" y="2446"/>
                    </a:lnTo>
                    <a:lnTo>
                      <a:pt x="1600" y="2454"/>
                    </a:lnTo>
                    <a:lnTo>
                      <a:pt x="1596" y="2464"/>
                    </a:lnTo>
                    <a:lnTo>
                      <a:pt x="1596" y="2474"/>
                    </a:lnTo>
                    <a:lnTo>
                      <a:pt x="1600" y="2484"/>
                    </a:lnTo>
                    <a:lnTo>
                      <a:pt x="1606" y="2492"/>
                    </a:lnTo>
                    <a:lnTo>
                      <a:pt x="1614" y="2498"/>
                    </a:lnTo>
                    <a:lnTo>
                      <a:pt x="1624" y="2502"/>
                    </a:lnTo>
                    <a:lnTo>
                      <a:pt x="1624" y="2502"/>
                    </a:lnTo>
                    <a:lnTo>
                      <a:pt x="1628" y="2500"/>
                    </a:lnTo>
                    <a:lnTo>
                      <a:pt x="1630" y="2494"/>
                    </a:lnTo>
                    <a:lnTo>
                      <a:pt x="1630" y="2482"/>
                    </a:lnTo>
                    <a:lnTo>
                      <a:pt x="1630" y="2482"/>
                    </a:lnTo>
                    <a:lnTo>
                      <a:pt x="1640" y="2482"/>
                    </a:lnTo>
                    <a:lnTo>
                      <a:pt x="1646" y="2486"/>
                    </a:lnTo>
                    <a:lnTo>
                      <a:pt x="1646" y="2486"/>
                    </a:lnTo>
                    <a:lnTo>
                      <a:pt x="1644" y="2490"/>
                    </a:lnTo>
                    <a:lnTo>
                      <a:pt x="1642" y="2494"/>
                    </a:lnTo>
                    <a:lnTo>
                      <a:pt x="1638" y="2500"/>
                    </a:lnTo>
                    <a:lnTo>
                      <a:pt x="1638" y="2500"/>
                    </a:lnTo>
                    <a:lnTo>
                      <a:pt x="1636" y="2498"/>
                    </a:lnTo>
                    <a:lnTo>
                      <a:pt x="1636" y="2496"/>
                    </a:lnTo>
                    <a:lnTo>
                      <a:pt x="1636" y="2494"/>
                    </a:lnTo>
                    <a:lnTo>
                      <a:pt x="1634" y="2494"/>
                    </a:lnTo>
                    <a:lnTo>
                      <a:pt x="1634" y="2494"/>
                    </a:lnTo>
                    <a:lnTo>
                      <a:pt x="1632" y="2496"/>
                    </a:lnTo>
                    <a:lnTo>
                      <a:pt x="1632" y="2500"/>
                    </a:lnTo>
                    <a:lnTo>
                      <a:pt x="1632" y="2510"/>
                    </a:lnTo>
                    <a:lnTo>
                      <a:pt x="1632" y="2510"/>
                    </a:lnTo>
                    <a:lnTo>
                      <a:pt x="1636" y="2508"/>
                    </a:lnTo>
                    <a:lnTo>
                      <a:pt x="1638" y="2504"/>
                    </a:lnTo>
                    <a:lnTo>
                      <a:pt x="1640" y="2502"/>
                    </a:lnTo>
                    <a:lnTo>
                      <a:pt x="1644" y="2500"/>
                    </a:lnTo>
                    <a:lnTo>
                      <a:pt x="1644" y="2500"/>
                    </a:lnTo>
                    <a:lnTo>
                      <a:pt x="1648" y="2502"/>
                    </a:lnTo>
                    <a:lnTo>
                      <a:pt x="1650" y="2504"/>
                    </a:lnTo>
                    <a:lnTo>
                      <a:pt x="1654" y="2512"/>
                    </a:lnTo>
                    <a:lnTo>
                      <a:pt x="1660" y="2526"/>
                    </a:lnTo>
                    <a:lnTo>
                      <a:pt x="1660" y="2526"/>
                    </a:lnTo>
                    <a:lnTo>
                      <a:pt x="1674" y="2526"/>
                    </a:lnTo>
                    <a:lnTo>
                      <a:pt x="1674" y="2526"/>
                    </a:lnTo>
                    <a:lnTo>
                      <a:pt x="1682" y="2532"/>
                    </a:lnTo>
                    <a:lnTo>
                      <a:pt x="1692" y="2538"/>
                    </a:lnTo>
                    <a:lnTo>
                      <a:pt x="1702" y="2542"/>
                    </a:lnTo>
                    <a:lnTo>
                      <a:pt x="1714" y="2544"/>
                    </a:lnTo>
                    <a:lnTo>
                      <a:pt x="1728" y="2546"/>
                    </a:lnTo>
                    <a:lnTo>
                      <a:pt x="1740" y="2544"/>
                    </a:lnTo>
                    <a:lnTo>
                      <a:pt x="1750" y="2542"/>
                    </a:lnTo>
                    <a:lnTo>
                      <a:pt x="1760" y="2536"/>
                    </a:lnTo>
                    <a:lnTo>
                      <a:pt x="1760" y="2536"/>
                    </a:lnTo>
                    <a:lnTo>
                      <a:pt x="1780" y="2542"/>
                    </a:lnTo>
                    <a:lnTo>
                      <a:pt x="1802" y="2548"/>
                    </a:lnTo>
                    <a:lnTo>
                      <a:pt x="1822" y="2554"/>
                    </a:lnTo>
                    <a:lnTo>
                      <a:pt x="1830" y="2558"/>
                    </a:lnTo>
                    <a:lnTo>
                      <a:pt x="1840" y="2562"/>
                    </a:lnTo>
                    <a:lnTo>
                      <a:pt x="1840" y="2562"/>
                    </a:lnTo>
                    <a:lnTo>
                      <a:pt x="1846" y="2562"/>
                    </a:lnTo>
                    <a:lnTo>
                      <a:pt x="1852" y="2560"/>
                    </a:lnTo>
                    <a:lnTo>
                      <a:pt x="1858" y="2562"/>
                    </a:lnTo>
                    <a:lnTo>
                      <a:pt x="1862" y="2564"/>
                    </a:lnTo>
                    <a:lnTo>
                      <a:pt x="1868" y="2572"/>
                    </a:lnTo>
                    <a:lnTo>
                      <a:pt x="1872" y="2584"/>
                    </a:lnTo>
                    <a:lnTo>
                      <a:pt x="1872" y="2584"/>
                    </a:lnTo>
                    <a:lnTo>
                      <a:pt x="1880" y="2600"/>
                    </a:lnTo>
                    <a:lnTo>
                      <a:pt x="1888" y="2616"/>
                    </a:lnTo>
                    <a:lnTo>
                      <a:pt x="1896" y="2622"/>
                    </a:lnTo>
                    <a:lnTo>
                      <a:pt x="1902" y="2628"/>
                    </a:lnTo>
                    <a:lnTo>
                      <a:pt x="1912" y="2634"/>
                    </a:lnTo>
                    <a:lnTo>
                      <a:pt x="1922" y="2636"/>
                    </a:lnTo>
                    <a:lnTo>
                      <a:pt x="1922" y="2636"/>
                    </a:lnTo>
                    <a:lnTo>
                      <a:pt x="1932" y="2636"/>
                    </a:lnTo>
                    <a:lnTo>
                      <a:pt x="1940" y="2634"/>
                    </a:lnTo>
                    <a:lnTo>
                      <a:pt x="1950" y="2632"/>
                    </a:lnTo>
                    <a:lnTo>
                      <a:pt x="1958" y="2632"/>
                    </a:lnTo>
                    <a:lnTo>
                      <a:pt x="1958" y="2632"/>
                    </a:lnTo>
                    <a:lnTo>
                      <a:pt x="1972" y="2634"/>
                    </a:lnTo>
                    <a:lnTo>
                      <a:pt x="1982" y="2638"/>
                    </a:lnTo>
                    <a:lnTo>
                      <a:pt x="1994" y="2642"/>
                    </a:lnTo>
                    <a:lnTo>
                      <a:pt x="2006" y="2642"/>
                    </a:lnTo>
                    <a:lnTo>
                      <a:pt x="2006" y="2642"/>
                    </a:lnTo>
                    <a:lnTo>
                      <a:pt x="2022" y="2654"/>
                    </a:lnTo>
                    <a:lnTo>
                      <a:pt x="2040" y="2664"/>
                    </a:lnTo>
                    <a:lnTo>
                      <a:pt x="2060" y="2672"/>
                    </a:lnTo>
                    <a:lnTo>
                      <a:pt x="2084" y="2676"/>
                    </a:lnTo>
                    <a:lnTo>
                      <a:pt x="2084" y="2676"/>
                    </a:lnTo>
                    <a:lnTo>
                      <a:pt x="2094" y="2662"/>
                    </a:lnTo>
                    <a:lnTo>
                      <a:pt x="2104" y="2648"/>
                    </a:lnTo>
                    <a:lnTo>
                      <a:pt x="2108" y="2640"/>
                    </a:lnTo>
                    <a:lnTo>
                      <a:pt x="2110" y="2632"/>
                    </a:lnTo>
                    <a:lnTo>
                      <a:pt x="2112" y="2622"/>
                    </a:lnTo>
                    <a:lnTo>
                      <a:pt x="2110" y="2612"/>
                    </a:lnTo>
                    <a:lnTo>
                      <a:pt x="2110" y="2612"/>
                    </a:lnTo>
                    <a:lnTo>
                      <a:pt x="2106" y="2602"/>
                    </a:lnTo>
                    <a:lnTo>
                      <a:pt x="2098" y="2592"/>
                    </a:lnTo>
                    <a:lnTo>
                      <a:pt x="2092" y="2580"/>
                    </a:lnTo>
                    <a:lnTo>
                      <a:pt x="2088" y="2574"/>
                    </a:lnTo>
                    <a:lnTo>
                      <a:pt x="2088" y="2566"/>
                    </a:lnTo>
                    <a:lnTo>
                      <a:pt x="2088" y="2566"/>
                    </a:lnTo>
                    <a:lnTo>
                      <a:pt x="2086" y="2558"/>
                    </a:lnTo>
                    <a:lnTo>
                      <a:pt x="2088" y="2548"/>
                    </a:lnTo>
                    <a:lnTo>
                      <a:pt x="2090" y="2540"/>
                    </a:lnTo>
                    <a:lnTo>
                      <a:pt x="2094" y="2534"/>
                    </a:lnTo>
                    <a:lnTo>
                      <a:pt x="2104" y="2520"/>
                    </a:lnTo>
                    <a:lnTo>
                      <a:pt x="2118" y="2508"/>
                    </a:lnTo>
                    <a:lnTo>
                      <a:pt x="2118" y="2508"/>
                    </a:lnTo>
                    <a:lnTo>
                      <a:pt x="2118" y="2500"/>
                    </a:lnTo>
                    <a:lnTo>
                      <a:pt x="2118" y="2500"/>
                    </a:lnTo>
                    <a:lnTo>
                      <a:pt x="2124" y="2500"/>
                    </a:lnTo>
                    <a:lnTo>
                      <a:pt x="2130" y="2498"/>
                    </a:lnTo>
                    <a:lnTo>
                      <a:pt x="2142" y="2492"/>
                    </a:lnTo>
                    <a:lnTo>
                      <a:pt x="2150" y="2484"/>
                    </a:lnTo>
                    <a:lnTo>
                      <a:pt x="2156" y="2482"/>
                    </a:lnTo>
                    <a:lnTo>
                      <a:pt x="2162" y="2480"/>
                    </a:lnTo>
                    <a:lnTo>
                      <a:pt x="2162" y="2480"/>
                    </a:lnTo>
                    <a:lnTo>
                      <a:pt x="2174" y="2480"/>
                    </a:lnTo>
                    <a:lnTo>
                      <a:pt x="2186" y="2484"/>
                    </a:lnTo>
                    <a:lnTo>
                      <a:pt x="2200" y="2488"/>
                    </a:lnTo>
                    <a:lnTo>
                      <a:pt x="2214" y="2492"/>
                    </a:lnTo>
                    <a:lnTo>
                      <a:pt x="2214" y="2492"/>
                    </a:lnTo>
                    <a:lnTo>
                      <a:pt x="2214" y="2504"/>
                    </a:lnTo>
                    <a:lnTo>
                      <a:pt x="2218" y="2512"/>
                    </a:lnTo>
                    <a:lnTo>
                      <a:pt x="2226" y="2516"/>
                    </a:lnTo>
                    <a:lnTo>
                      <a:pt x="2234" y="2518"/>
                    </a:lnTo>
                    <a:lnTo>
                      <a:pt x="2252" y="2518"/>
                    </a:lnTo>
                    <a:lnTo>
                      <a:pt x="2260" y="2522"/>
                    </a:lnTo>
                    <a:lnTo>
                      <a:pt x="2266" y="2526"/>
                    </a:lnTo>
                    <a:lnTo>
                      <a:pt x="2266" y="2526"/>
                    </a:lnTo>
                    <a:lnTo>
                      <a:pt x="2284" y="2522"/>
                    </a:lnTo>
                    <a:lnTo>
                      <a:pt x="2294" y="2520"/>
                    </a:lnTo>
                    <a:lnTo>
                      <a:pt x="2306" y="2518"/>
                    </a:lnTo>
                    <a:lnTo>
                      <a:pt x="2306" y="2518"/>
                    </a:lnTo>
                    <a:lnTo>
                      <a:pt x="2310" y="2528"/>
                    </a:lnTo>
                    <a:lnTo>
                      <a:pt x="2314" y="2536"/>
                    </a:lnTo>
                    <a:lnTo>
                      <a:pt x="2320" y="2542"/>
                    </a:lnTo>
                    <a:lnTo>
                      <a:pt x="2328" y="2548"/>
                    </a:lnTo>
                    <a:lnTo>
                      <a:pt x="2328" y="2548"/>
                    </a:lnTo>
                    <a:lnTo>
                      <a:pt x="2336" y="2540"/>
                    </a:lnTo>
                    <a:lnTo>
                      <a:pt x="2344" y="2536"/>
                    </a:lnTo>
                    <a:lnTo>
                      <a:pt x="2354" y="2534"/>
                    </a:lnTo>
                    <a:lnTo>
                      <a:pt x="2364" y="2534"/>
                    </a:lnTo>
                    <a:lnTo>
                      <a:pt x="2386" y="2534"/>
                    </a:lnTo>
                    <a:lnTo>
                      <a:pt x="2408" y="2536"/>
                    </a:lnTo>
                    <a:lnTo>
                      <a:pt x="2408" y="2536"/>
                    </a:lnTo>
                    <a:lnTo>
                      <a:pt x="2412" y="2538"/>
                    </a:lnTo>
                    <a:lnTo>
                      <a:pt x="2414" y="2540"/>
                    </a:lnTo>
                    <a:lnTo>
                      <a:pt x="2416" y="2544"/>
                    </a:lnTo>
                    <a:lnTo>
                      <a:pt x="2420" y="2546"/>
                    </a:lnTo>
                    <a:lnTo>
                      <a:pt x="2420" y="2546"/>
                    </a:lnTo>
                    <a:lnTo>
                      <a:pt x="2422" y="2544"/>
                    </a:lnTo>
                    <a:lnTo>
                      <a:pt x="2426" y="2544"/>
                    </a:lnTo>
                    <a:lnTo>
                      <a:pt x="2430" y="2542"/>
                    </a:lnTo>
                    <a:lnTo>
                      <a:pt x="2432" y="2540"/>
                    </a:lnTo>
                    <a:lnTo>
                      <a:pt x="2432" y="2540"/>
                    </a:lnTo>
                    <a:lnTo>
                      <a:pt x="2438" y="2544"/>
                    </a:lnTo>
                    <a:lnTo>
                      <a:pt x="2442" y="2546"/>
                    </a:lnTo>
                    <a:lnTo>
                      <a:pt x="2456" y="2544"/>
                    </a:lnTo>
                    <a:lnTo>
                      <a:pt x="2470" y="2544"/>
                    </a:lnTo>
                    <a:lnTo>
                      <a:pt x="2476" y="2546"/>
                    </a:lnTo>
                    <a:lnTo>
                      <a:pt x="2480" y="2550"/>
                    </a:lnTo>
                    <a:lnTo>
                      <a:pt x="2480" y="2550"/>
                    </a:lnTo>
                    <a:lnTo>
                      <a:pt x="2444" y="2560"/>
                    </a:lnTo>
                    <a:lnTo>
                      <a:pt x="2406" y="2568"/>
                    </a:lnTo>
                    <a:lnTo>
                      <a:pt x="2406" y="2568"/>
                    </a:lnTo>
                    <a:lnTo>
                      <a:pt x="2440" y="2564"/>
                    </a:lnTo>
                    <a:lnTo>
                      <a:pt x="2458" y="2560"/>
                    </a:lnTo>
                    <a:lnTo>
                      <a:pt x="2474" y="2556"/>
                    </a:lnTo>
                    <a:lnTo>
                      <a:pt x="2490" y="2550"/>
                    </a:lnTo>
                    <a:lnTo>
                      <a:pt x="2504" y="2542"/>
                    </a:lnTo>
                    <a:lnTo>
                      <a:pt x="2508" y="2536"/>
                    </a:lnTo>
                    <a:lnTo>
                      <a:pt x="2512" y="2530"/>
                    </a:lnTo>
                    <a:lnTo>
                      <a:pt x="2516" y="2522"/>
                    </a:lnTo>
                    <a:lnTo>
                      <a:pt x="2518" y="2512"/>
                    </a:lnTo>
                    <a:lnTo>
                      <a:pt x="2518" y="2512"/>
                    </a:lnTo>
                    <a:lnTo>
                      <a:pt x="2520" y="2512"/>
                    </a:lnTo>
                    <a:lnTo>
                      <a:pt x="2522" y="2512"/>
                    </a:lnTo>
                    <a:lnTo>
                      <a:pt x="2524" y="2510"/>
                    </a:lnTo>
                    <a:lnTo>
                      <a:pt x="2526" y="2510"/>
                    </a:lnTo>
                    <a:lnTo>
                      <a:pt x="2526" y="2510"/>
                    </a:lnTo>
                    <a:lnTo>
                      <a:pt x="2530" y="2500"/>
                    </a:lnTo>
                    <a:lnTo>
                      <a:pt x="2536" y="2492"/>
                    </a:lnTo>
                    <a:lnTo>
                      <a:pt x="2544" y="2486"/>
                    </a:lnTo>
                    <a:lnTo>
                      <a:pt x="2554" y="2482"/>
                    </a:lnTo>
                    <a:lnTo>
                      <a:pt x="2554" y="2482"/>
                    </a:lnTo>
                    <a:lnTo>
                      <a:pt x="2562" y="2482"/>
                    </a:lnTo>
                    <a:lnTo>
                      <a:pt x="2570" y="2484"/>
                    </a:lnTo>
                    <a:lnTo>
                      <a:pt x="2574" y="2484"/>
                    </a:lnTo>
                    <a:lnTo>
                      <a:pt x="2578" y="2484"/>
                    </a:lnTo>
                    <a:lnTo>
                      <a:pt x="2582" y="2482"/>
                    </a:lnTo>
                    <a:lnTo>
                      <a:pt x="2582" y="2476"/>
                    </a:lnTo>
                    <a:lnTo>
                      <a:pt x="2582" y="2476"/>
                    </a:lnTo>
                    <a:lnTo>
                      <a:pt x="2596" y="2486"/>
                    </a:lnTo>
                    <a:lnTo>
                      <a:pt x="2602" y="2490"/>
                    </a:lnTo>
                    <a:lnTo>
                      <a:pt x="2604" y="2490"/>
                    </a:lnTo>
                    <a:lnTo>
                      <a:pt x="2606" y="2488"/>
                    </a:lnTo>
                    <a:lnTo>
                      <a:pt x="2606" y="2488"/>
                    </a:lnTo>
                    <a:lnTo>
                      <a:pt x="2610" y="2490"/>
                    </a:lnTo>
                    <a:lnTo>
                      <a:pt x="2612" y="2494"/>
                    </a:lnTo>
                    <a:lnTo>
                      <a:pt x="2614" y="2498"/>
                    </a:lnTo>
                    <a:lnTo>
                      <a:pt x="2620" y="2500"/>
                    </a:lnTo>
                    <a:lnTo>
                      <a:pt x="2620" y="2500"/>
                    </a:lnTo>
                    <a:lnTo>
                      <a:pt x="2624" y="2498"/>
                    </a:lnTo>
                    <a:lnTo>
                      <a:pt x="2628" y="2494"/>
                    </a:lnTo>
                    <a:lnTo>
                      <a:pt x="2630" y="2492"/>
                    </a:lnTo>
                    <a:lnTo>
                      <a:pt x="2634" y="2496"/>
                    </a:lnTo>
                    <a:lnTo>
                      <a:pt x="2634" y="2496"/>
                    </a:lnTo>
                    <a:lnTo>
                      <a:pt x="2632" y="2486"/>
                    </a:lnTo>
                    <a:lnTo>
                      <a:pt x="2632" y="2484"/>
                    </a:lnTo>
                    <a:lnTo>
                      <a:pt x="2638" y="2482"/>
                    </a:lnTo>
                    <a:lnTo>
                      <a:pt x="2638" y="2482"/>
                    </a:lnTo>
                    <a:lnTo>
                      <a:pt x="2636" y="2484"/>
                    </a:lnTo>
                    <a:lnTo>
                      <a:pt x="2636" y="2486"/>
                    </a:lnTo>
                    <a:lnTo>
                      <a:pt x="2638" y="2492"/>
                    </a:lnTo>
                    <a:lnTo>
                      <a:pt x="2638" y="2492"/>
                    </a:lnTo>
                    <a:lnTo>
                      <a:pt x="2648" y="2486"/>
                    </a:lnTo>
                    <a:lnTo>
                      <a:pt x="2656" y="2480"/>
                    </a:lnTo>
                    <a:lnTo>
                      <a:pt x="2670" y="2466"/>
                    </a:lnTo>
                    <a:lnTo>
                      <a:pt x="2670" y="2466"/>
                    </a:lnTo>
                    <a:lnTo>
                      <a:pt x="2674" y="2450"/>
                    </a:lnTo>
                    <a:lnTo>
                      <a:pt x="2674" y="2434"/>
                    </a:lnTo>
                    <a:lnTo>
                      <a:pt x="2672" y="2418"/>
                    </a:lnTo>
                    <a:lnTo>
                      <a:pt x="2670" y="2402"/>
                    </a:lnTo>
                    <a:lnTo>
                      <a:pt x="2664" y="2372"/>
                    </a:lnTo>
                    <a:lnTo>
                      <a:pt x="2658" y="2342"/>
                    </a:lnTo>
                    <a:lnTo>
                      <a:pt x="2658" y="2342"/>
                    </a:lnTo>
                    <a:lnTo>
                      <a:pt x="2654" y="2300"/>
                    </a:lnTo>
                    <a:lnTo>
                      <a:pt x="2650" y="2280"/>
                    </a:lnTo>
                    <a:lnTo>
                      <a:pt x="2646" y="2270"/>
                    </a:lnTo>
                    <a:lnTo>
                      <a:pt x="2642" y="2262"/>
                    </a:lnTo>
                    <a:lnTo>
                      <a:pt x="2642" y="2262"/>
                    </a:lnTo>
                    <a:lnTo>
                      <a:pt x="2644" y="2254"/>
                    </a:lnTo>
                    <a:lnTo>
                      <a:pt x="2644" y="2248"/>
                    </a:lnTo>
                    <a:lnTo>
                      <a:pt x="2644" y="2234"/>
                    </a:lnTo>
                    <a:lnTo>
                      <a:pt x="2638" y="2222"/>
                    </a:lnTo>
                    <a:lnTo>
                      <a:pt x="2630" y="2210"/>
                    </a:lnTo>
                    <a:lnTo>
                      <a:pt x="2616" y="2184"/>
                    </a:lnTo>
                    <a:lnTo>
                      <a:pt x="2608" y="2170"/>
                    </a:lnTo>
                    <a:lnTo>
                      <a:pt x="2606" y="2154"/>
                    </a:lnTo>
                    <a:lnTo>
                      <a:pt x="2606" y="2154"/>
                    </a:lnTo>
                    <a:lnTo>
                      <a:pt x="2598" y="2142"/>
                    </a:lnTo>
                    <a:lnTo>
                      <a:pt x="2590" y="2132"/>
                    </a:lnTo>
                    <a:lnTo>
                      <a:pt x="2590" y="2132"/>
                    </a:lnTo>
                    <a:lnTo>
                      <a:pt x="2592" y="2120"/>
                    </a:lnTo>
                    <a:lnTo>
                      <a:pt x="2592" y="2110"/>
                    </a:lnTo>
                    <a:lnTo>
                      <a:pt x="2590" y="2104"/>
                    </a:lnTo>
                    <a:lnTo>
                      <a:pt x="2588" y="2100"/>
                    </a:lnTo>
                    <a:lnTo>
                      <a:pt x="2584" y="2098"/>
                    </a:lnTo>
                    <a:lnTo>
                      <a:pt x="2578" y="2096"/>
                    </a:lnTo>
                    <a:lnTo>
                      <a:pt x="2578" y="2096"/>
                    </a:lnTo>
                    <a:lnTo>
                      <a:pt x="2576" y="2108"/>
                    </a:lnTo>
                    <a:lnTo>
                      <a:pt x="2574" y="2122"/>
                    </a:lnTo>
                    <a:lnTo>
                      <a:pt x="2574" y="2122"/>
                    </a:lnTo>
                    <a:lnTo>
                      <a:pt x="2566" y="2124"/>
                    </a:lnTo>
                    <a:lnTo>
                      <a:pt x="2560" y="2122"/>
                    </a:lnTo>
                    <a:lnTo>
                      <a:pt x="2554" y="2118"/>
                    </a:lnTo>
                    <a:lnTo>
                      <a:pt x="2546" y="2116"/>
                    </a:lnTo>
                    <a:lnTo>
                      <a:pt x="2546" y="2116"/>
                    </a:lnTo>
                    <a:lnTo>
                      <a:pt x="2542" y="2118"/>
                    </a:lnTo>
                    <a:lnTo>
                      <a:pt x="2538" y="2122"/>
                    </a:lnTo>
                    <a:lnTo>
                      <a:pt x="2536" y="2132"/>
                    </a:lnTo>
                    <a:lnTo>
                      <a:pt x="2532" y="2158"/>
                    </a:lnTo>
                    <a:lnTo>
                      <a:pt x="2532" y="2158"/>
                    </a:lnTo>
                    <a:lnTo>
                      <a:pt x="2530" y="2156"/>
                    </a:lnTo>
                    <a:lnTo>
                      <a:pt x="2530" y="2156"/>
                    </a:lnTo>
                    <a:lnTo>
                      <a:pt x="2528" y="2160"/>
                    </a:lnTo>
                    <a:lnTo>
                      <a:pt x="2524" y="2170"/>
                    </a:lnTo>
                    <a:lnTo>
                      <a:pt x="2524" y="2170"/>
                    </a:lnTo>
                    <a:lnTo>
                      <a:pt x="2520" y="2170"/>
                    </a:lnTo>
                    <a:lnTo>
                      <a:pt x="2516" y="2172"/>
                    </a:lnTo>
                    <a:lnTo>
                      <a:pt x="2508" y="2176"/>
                    </a:lnTo>
                    <a:lnTo>
                      <a:pt x="2502" y="2182"/>
                    </a:lnTo>
                    <a:lnTo>
                      <a:pt x="2498" y="2182"/>
                    </a:lnTo>
                    <a:lnTo>
                      <a:pt x="2492" y="2182"/>
                    </a:lnTo>
                    <a:lnTo>
                      <a:pt x="2492" y="2182"/>
                    </a:lnTo>
                    <a:lnTo>
                      <a:pt x="2486" y="2180"/>
                    </a:lnTo>
                    <a:lnTo>
                      <a:pt x="2478" y="2176"/>
                    </a:lnTo>
                    <a:lnTo>
                      <a:pt x="2460" y="2166"/>
                    </a:lnTo>
                    <a:lnTo>
                      <a:pt x="2460" y="2166"/>
                    </a:lnTo>
                    <a:lnTo>
                      <a:pt x="2444" y="2156"/>
                    </a:lnTo>
                    <a:lnTo>
                      <a:pt x="2438" y="2152"/>
                    </a:lnTo>
                    <a:lnTo>
                      <a:pt x="2432" y="2148"/>
                    </a:lnTo>
                    <a:lnTo>
                      <a:pt x="2432" y="2148"/>
                    </a:lnTo>
                    <a:lnTo>
                      <a:pt x="2418" y="2152"/>
                    </a:lnTo>
                    <a:lnTo>
                      <a:pt x="2412" y="2154"/>
                    </a:lnTo>
                    <a:lnTo>
                      <a:pt x="2406" y="2158"/>
                    </a:lnTo>
                    <a:lnTo>
                      <a:pt x="2406" y="2158"/>
                    </a:lnTo>
                    <a:lnTo>
                      <a:pt x="2408" y="2168"/>
                    </a:lnTo>
                    <a:lnTo>
                      <a:pt x="2412" y="2176"/>
                    </a:lnTo>
                    <a:lnTo>
                      <a:pt x="2414" y="2184"/>
                    </a:lnTo>
                    <a:lnTo>
                      <a:pt x="2416" y="2194"/>
                    </a:lnTo>
                    <a:lnTo>
                      <a:pt x="2416" y="2194"/>
                    </a:lnTo>
                    <a:lnTo>
                      <a:pt x="2402" y="2198"/>
                    </a:lnTo>
                    <a:lnTo>
                      <a:pt x="2398" y="2200"/>
                    </a:lnTo>
                    <a:lnTo>
                      <a:pt x="2394" y="2208"/>
                    </a:lnTo>
                    <a:lnTo>
                      <a:pt x="2394" y="2208"/>
                    </a:lnTo>
                    <a:lnTo>
                      <a:pt x="2390" y="2204"/>
                    </a:lnTo>
                    <a:lnTo>
                      <a:pt x="2384" y="2204"/>
                    </a:lnTo>
                    <a:lnTo>
                      <a:pt x="2378" y="2206"/>
                    </a:lnTo>
                    <a:lnTo>
                      <a:pt x="2372" y="2206"/>
                    </a:lnTo>
                    <a:lnTo>
                      <a:pt x="2372" y="2206"/>
                    </a:lnTo>
                    <a:lnTo>
                      <a:pt x="2362" y="2192"/>
                    </a:lnTo>
                    <a:lnTo>
                      <a:pt x="2356" y="2184"/>
                    </a:lnTo>
                    <a:lnTo>
                      <a:pt x="2350" y="2178"/>
                    </a:lnTo>
                    <a:lnTo>
                      <a:pt x="2350" y="2178"/>
                    </a:lnTo>
                    <a:lnTo>
                      <a:pt x="2348" y="2180"/>
                    </a:lnTo>
                    <a:lnTo>
                      <a:pt x="2346" y="2182"/>
                    </a:lnTo>
                    <a:lnTo>
                      <a:pt x="2340" y="2182"/>
                    </a:lnTo>
                    <a:lnTo>
                      <a:pt x="2334" y="2180"/>
                    </a:lnTo>
                    <a:lnTo>
                      <a:pt x="2332" y="2176"/>
                    </a:lnTo>
                    <a:lnTo>
                      <a:pt x="2332" y="2176"/>
                    </a:lnTo>
                    <a:lnTo>
                      <a:pt x="2328" y="2180"/>
                    </a:lnTo>
                    <a:lnTo>
                      <a:pt x="2326" y="2184"/>
                    </a:lnTo>
                    <a:lnTo>
                      <a:pt x="2322" y="2186"/>
                    </a:lnTo>
                    <a:lnTo>
                      <a:pt x="2322" y="2190"/>
                    </a:lnTo>
                    <a:lnTo>
                      <a:pt x="2322" y="2190"/>
                    </a:lnTo>
                    <a:lnTo>
                      <a:pt x="2318" y="2186"/>
                    </a:lnTo>
                    <a:lnTo>
                      <a:pt x="2316" y="2182"/>
                    </a:lnTo>
                    <a:lnTo>
                      <a:pt x="2314" y="2176"/>
                    </a:lnTo>
                    <a:lnTo>
                      <a:pt x="2316" y="2170"/>
                    </a:lnTo>
                    <a:lnTo>
                      <a:pt x="2316" y="2170"/>
                    </a:lnTo>
                    <a:lnTo>
                      <a:pt x="2296" y="2172"/>
                    </a:lnTo>
                    <a:lnTo>
                      <a:pt x="2288" y="2174"/>
                    </a:lnTo>
                    <a:lnTo>
                      <a:pt x="2286" y="2176"/>
                    </a:lnTo>
                    <a:lnTo>
                      <a:pt x="2284" y="2178"/>
                    </a:lnTo>
                    <a:lnTo>
                      <a:pt x="2284" y="2178"/>
                    </a:lnTo>
                    <a:lnTo>
                      <a:pt x="2282" y="2178"/>
                    </a:lnTo>
                    <a:lnTo>
                      <a:pt x="2280" y="2174"/>
                    </a:lnTo>
                    <a:lnTo>
                      <a:pt x="2282" y="2168"/>
                    </a:lnTo>
                    <a:lnTo>
                      <a:pt x="2282" y="2168"/>
                    </a:lnTo>
                    <a:lnTo>
                      <a:pt x="2284" y="2168"/>
                    </a:lnTo>
                    <a:lnTo>
                      <a:pt x="2288" y="2170"/>
                    </a:lnTo>
                    <a:lnTo>
                      <a:pt x="2288" y="2170"/>
                    </a:lnTo>
                    <a:lnTo>
                      <a:pt x="2288" y="2162"/>
                    </a:lnTo>
                    <a:lnTo>
                      <a:pt x="2282" y="2158"/>
                    </a:lnTo>
                    <a:lnTo>
                      <a:pt x="2270" y="2152"/>
                    </a:lnTo>
                    <a:lnTo>
                      <a:pt x="2270" y="2152"/>
                    </a:lnTo>
                    <a:lnTo>
                      <a:pt x="2266" y="2148"/>
                    </a:lnTo>
                    <a:lnTo>
                      <a:pt x="2266" y="2144"/>
                    </a:lnTo>
                    <a:lnTo>
                      <a:pt x="2264" y="2140"/>
                    </a:lnTo>
                    <a:lnTo>
                      <a:pt x="2258" y="2138"/>
                    </a:lnTo>
                    <a:lnTo>
                      <a:pt x="2258" y="2138"/>
                    </a:lnTo>
                    <a:lnTo>
                      <a:pt x="2262" y="2132"/>
                    </a:lnTo>
                    <a:lnTo>
                      <a:pt x="2264" y="2126"/>
                    </a:lnTo>
                    <a:lnTo>
                      <a:pt x="2260" y="2122"/>
                    </a:lnTo>
                    <a:lnTo>
                      <a:pt x="2256" y="2118"/>
                    </a:lnTo>
                    <a:lnTo>
                      <a:pt x="2244" y="2112"/>
                    </a:lnTo>
                    <a:lnTo>
                      <a:pt x="2238" y="2108"/>
                    </a:lnTo>
                    <a:lnTo>
                      <a:pt x="2236" y="2104"/>
                    </a:lnTo>
                    <a:lnTo>
                      <a:pt x="2236" y="2104"/>
                    </a:lnTo>
                    <a:lnTo>
                      <a:pt x="2232" y="2106"/>
                    </a:lnTo>
                    <a:lnTo>
                      <a:pt x="2232" y="2108"/>
                    </a:lnTo>
                    <a:lnTo>
                      <a:pt x="2232" y="2116"/>
                    </a:lnTo>
                    <a:lnTo>
                      <a:pt x="2232" y="2116"/>
                    </a:lnTo>
                    <a:lnTo>
                      <a:pt x="2230" y="2112"/>
                    </a:lnTo>
                    <a:lnTo>
                      <a:pt x="2228" y="2110"/>
                    </a:lnTo>
                    <a:lnTo>
                      <a:pt x="2222" y="2108"/>
                    </a:lnTo>
                    <a:lnTo>
                      <a:pt x="2216" y="2106"/>
                    </a:lnTo>
                    <a:lnTo>
                      <a:pt x="2214" y="2104"/>
                    </a:lnTo>
                    <a:lnTo>
                      <a:pt x="2212" y="2100"/>
                    </a:lnTo>
                    <a:lnTo>
                      <a:pt x="2212" y="2100"/>
                    </a:lnTo>
                    <a:lnTo>
                      <a:pt x="2212" y="2098"/>
                    </a:lnTo>
                    <a:lnTo>
                      <a:pt x="2214" y="2100"/>
                    </a:lnTo>
                    <a:lnTo>
                      <a:pt x="2216" y="2102"/>
                    </a:lnTo>
                    <a:lnTo>
                      <a:pt x="2218" y="2102"/>
                    </a:lnTo>
                    <a:lnTo>
                      <a:pt x="2218" y="2102"/>
                    </a:lnTo>
                    <a:lnTo>
                      <a:pt x="2218" y="2100"/>
                    </a:lnTo>
                    <a:lnTo>
                      <a:pt x="2220" y="2098"/>
                    </a:lnTo>
                    <a:lnTo>
                      <a:pt x="2220" y="2098"/>
                    </a:lnTo>
                    <a:lnTo>
                      <a:pt x="2218" y="2094"/>
                    </a:lnTo>
                    <a:lnTo>
                      <a:pt x="2214" y="2090"/>
                    </a:lnTo>
                    <a:lnTo>
                      <a:pt x="2212" y="2088"/>
                    </a:lnTo>
                    <a:lnTo>
                      <a:pt x="2212" y="2086"/>
                    </a:lnTo>
                    <a:lnTo>
                      <a:pt x="2212" y="2084"/>
                    </a:lnTo>
                    <a:lnTo>
                      <a:pt x="2212" y="2084"/>
                    </a:lnTo>
                    <a:lnTo>
                      <a:pt x="2214" y="2082"/>
                    </a:lnTo>
                    <a:lnTo>
                      <a:pt x="2214" y="2082"/>
                    </a:lnTo>
                    <a:lnTo>
                      <a:pt x="2218" y="2086"/>
                    </a:lnTo>
                    <a:lnTo>
                      <a:pt x="2226" y="2096"/>
                    </a:lnTo>
                    <a:lnTo>
                      <a:pt x="2226" y="2096"/>
                    </a:lnTo>
                    <a:lnTo>
                      <a:pt x="2236" y="2094"/>
                    </a:lnTo>
                    <a:lnTo>
                      <a:pt x="2240" y="2092"/>
                    </a:lnTo>
                    <a:lnTo>
                      <a:pt x="2242" y="2090"/>
                    </a:lnTo>
                    <a:lnTo>
                      <a:pt x="2240" y="2086"/>
                    </a:lnTo>
                    <a:lnTo>
                      <a:pt x="2240" y="2086"/>
                    </a:lnTo>
                    <a:lnTo>
                      <a:pt x="2240" y="2086"/>
                    </a:lnTo>
                    <a:lnTo>
                      <a:pt x="2238" y="2086"/>
                    </a:lnTo>
                    <a:lnTo>
                      <a:pt x="2236" y="2090"/>
                    </a:lnTo>
                    <a:lnTo>
                      <a:pt x="2236" y="2092"/>
                    </a:lnTo>
                    <a:lnTo>
                      <a:pt x="2236" y="2092"/>
                    </a:lnTo>
                    <a:lnTo>
                      <a:pt x="2220" y="2076"/>
                    </a:lnTo>
                    <a:lnTo>
                      <a:pt x="2220" y="2076"/>
                    </a:lnTo>
                    <a:lnTo>
                      <a:pt x="2224" y="2068"/>
                    </a:lnTo>
                    <a:lnTo>
                      <a:pt x="2228" y="2062"/>
                    </a:lnTo>
                    <a:lnTo>
                      <a:pt x="2228" y="2062"/>
                    </a:lnTo>
                    <a:lnTo>
                      <a:pt x="2222" y="2060"/>
                    </a:lnTo>
                    <a:lnTo>
                      <a:pt x="2220" y="2058"/>
                    </a:lnTo>
                    <a:lnTo>
                      <a:pt x="2214" y="2052"/>
                    </a:lnTo>
                    <a:lnTo>
                      <a:pt x="2210" y="2044"/>
                    </a:lnTo>
                    <a:lnTo>
                      <a:pt x="2206" y="2042"/>
                    </a:lnTo>
                    <a:lnTo>
                      <a:pt x="2202" y="2040"/>
                    </a:lnTo>
                    <a:lnTo>
                      <a:pt x="2202" y="2040"/>
                    </a:lnTo>
                    <a:lnTo>
                      <a:pt x="2204" y="2034"/>
                    </a:lnTo>
                    <a:lnTo>
                      <a:pt x="2206" y="2026"/>
                    </a:lnTo>
                    <a:lnTo>
                      <a:pt x="2206" y="2026"/>
                    </a:lnTo>
                    <a:lnTo>
                      <a:pt x="2200" y="2024"/>
                    </a:lnTo>
                    <a:lnTo>
                      <a:pt x="2194" y="2026"/>
                    </a:lnTo>
                    <a:lnTo>
                      <a:pt x="2188" y="2028"/>
                    </a:lnTo>
                    <a:lnTo>
                      <a:pt x="2186" y="2032"/>
                    </a:lnTo>
                    <a:lnTo>
                      <a:pt x="2186" y="2032"/>
                    </a:lnTo>
                    <a:lnTo>
                      <a:pt x="2180" y="2028"/>
                    </a:lnTo>
                    <a:lnTo>
                      <a:pt x="2176" y="2020"/>
                    </a:lnTo>
                    <a:lnTo>
                      <a:pt x="2172" y="2006"/>
                    </a:lnTo>
                    <a:lnTo>
                      <a:pt x="2168" y="1992"/>
                    </a:lnTo>
                    <a:lnTo>
                      <a:pt x="2162" y="1978"/>
                    </a:lnTo>
                    <a:lnTo>
                      <a:pt x="2162" y="1978"/>
                    </a:lnTo>
                    <a:lnTo>
                      <a:pt x="2168" y="1968"/>
                    </a:lnTo>
                    <a:lnTo>
                      <a:pt x="2172" y="1964"/>
                    </a:lnTo>
                    <a:lnTo>
                      <a:pt x="2174" y="1958"/>
                    </a:lnTo>
                    <a:lnTo>
                      <a:pt x="2174" y="1958"/>
                    </a:lnTo>
                    <a:lnTo>
                      <a:pt x="2168" y="1960"/>
                    </a:lnTo>
                    <a:lnTo>
                      <a:pt x="2162" y="1962"/>
                    </a:lnTo>
                    <a:lnTo>
                      <a:pt x="2156" y="1964"/>
                    </a:lnTo>
                    <a:lnTo>
                      <a:pt x="2148" y="1964"/>
                    </a:lnTo>
                    <a:lnTo>
                      <a:pt x="2148" y="1964"/>
                    </a:lnTo>
                    <a:lnTo>
                      <a:pt x="2148" y="1960"/>
                    </a:lnTo>
                    <a:lnTo>
                      <a:pt x="2146" y="1958"/>
                    </a:lnTo>
                    <a:lnTo>
                      <a:pt x="2144" y="1954"/>
                    </a:lnTo>
                    <a:lnTo>
                      <a:pt x="2142" y="1950"/>
                    </a:lnTo>
                    <a:lnTo>
                      <a:pt x="2142" y="1950"/>
                    </a:lnTo>
                    <a:lnTo>
                      <a:pt x="2136" y="1952"/>
                    </a:lnTo>
                    <a:lnTo>
                      <a:pt x="2128" y="1952"/>
                    </a:lnTo>
                    <a:lnTo>
                      <a:pt x="2116" y="1950"/>
                    </a:lnTo>
                    <a:lnTo>
                      <a:pt x="2110" y="1950"/>
                    </a:lnTo>
                    <a:lnTo>
                      <a:pt x="2104" y="1950"/>
                    </a:lnTo>
                    <a:lnTo>
                      <a:pt x="2100" y="1954"/>
                    </a:lnTo>
                    <a:lnTo>
                      <a:pt x="2094" y="1958"/>
                    </a:lnTo>
                    <a:lnTo>
                      <a:pt x="2094" y="1958"/>
                    </a:lnTo>
                    <a:lnTo>
                      <a:pt x="2092" y="1958"/>
                    </a:lnTo>
                    <a:lnTo>
                      <a:pt x="2090" y="1958"/>
                    </a:lnTo>
                    <a:lnTo>
                      <a:pt x="2088" y="1956"/>
                    </a:lnTo>
                    <a:lnTo>
                      <a:pt x="2086" y="1956"/>
                    </a:lnTo>
                    <a:lnTo>
                      <a:pt x="2086" y="1956"/>
                    </a:lnTo>
                    <a:lnTo>
                      <a:pt x="2082" y="1964"/>
                    </a:lnTo>
                    <a:lnTo>
                      <a:pt x="2078" y="1972"/>
                    </a:lnTo>
                    <a:lnTo>
                      <a:pt x="2078" y="1972"/>
                    </a:lnTo>
                    <a:lnTo>
                      <a:pt x="2070" y="1972"/>
                    </a:lnTo>
                    <a:lnTo>
                      <a:pt x="2066" y="1972"/>
                    </a:lnTo>
                    <a:lnTo>
                      <a:pt x="2064" y="1974"/>
                    </a:lnTo>
                    <a:lnTo>
                      <a:pt x="2064" y="1974"/>
                    </a:lnTo>
                    <a:lnTo>
                      <a:pt x="2068" y="1978"/>
                    </a:lnTo>
                    <a:lnTo>
                      <a:pt x="2070" y="1982"/>
                    </a:lnTo>
                    <a:lnTo>
                      <a:pt x="2080" y="1990"/>
                    </a:lnTo>
                    <a:lnTo>
                      <a:pt x="2088" y="1994"/>
                    </a:lnTo>
                    <a:lnTo>
                      <a:pt x="2096" y="2000"/>
                    </a:lnTo>
                    <a:lnTo>
                      <a:pt x="2096" y="2000"/>
                    </a:lnTo>
                    <a:lnTo>
                      <a:pt x="2096" y="2002"/>
                    </a:lnTo>
                    <a:lnTo>
                      <a:pt x="2094" y="2002"/>
                    </a:lnTo>
                    <a:lnTo>
                      <a:pt x="2090" y="2000"/>
                    </a:lnTo>
                    <a:lnTo>
                      <a:pt x="2082" y="1998"/>
                    </a:lnTo>
                    <a:lnTo>
                      <a:pt x="2078" y="1998"/>
                    </a:lnTo>
                    <a:lnTo>
                      <a:pt x="2074" y="1998"/>
                    </a:lnTo>
                    <a:lnTo>
                      <a:pt x="2074" y="1998"/>
                    </a:lnTo>
                    <a:lnTo>
                      <a:pt x="2076" y="2002"/>
                    </a:lnTo>
                    <a:lnTo>
                      <a:pt x="2078" y="2004"/>
                    </a:lnTo>
                    <a:lnTo>
                      <a:pt x="2084" y="2008"/>
                    </a:lnTo>
                    <a:lnTo>
                      <a:pt x="2088" y="2010"/>
                    </a:lnTo>
                    <a:lnTo>
                      <a:pt x="2090" y="2014"/>
                    </a:lnTo>
                    <a:lnTo>
                      <a:pt x="2092" y="2018"/>
                    </a:lnTo>
                    <a:lnTo>
                      <a:pt x="2092" y="2018"/>
                    </a:lnTo>
                    <a:lnTo>
                      <a:pt x="2086" y="2016"/>
                    </a:lnTo>
                    <a:lnTo>
                      <a:pt x="2084" y="2014"/>
                    </a:lnTo>
                    <a:lnTo>
                      <a:pt x="2078" y="2010"/>
                    </a:lnTo>
                    <a:lnTo>
                      <a:pt x="2072" y="2006"/>
                    </a:lnTo>
                    <a:lnTo>
                      <a:pt x="2068" y="2004"/>
                    </a:lnTo>
                    <a:lnTo>
                      <a:pt x="2064" y="2006"/>
                    </a:lnTo>
                    <a:lnTo>
                      <a:pt x="2064" y="2006"/>
                    </a:lnTo>
                    <a:lnTo>
                      <a:pt x="2064" y="2008"/>
                    </a:lnTo>
                    <a:lnTo>
                      <a:pt x="2064" y="2010"/>
                    </a:lnTo>
                    <a:lnTo>
                      <a:pt x="2070" y="2014"/>
                    </a:lnTo>
                    <a:lnTo>
                      <a:pt x="2080" y="2022"/>
                    </a:lnTo>
                    <a:lnTo>
                      <a:pt x="2080" y="2022"/>
                    </a:lnTo>
                    <a:lnTo>
                      <a:pt x="2076" y="2022"/>
                    </a:lnTo>
                    <a:lnTo>
                      <a:pt x="2072" y="2022"/>
                    </a:lnTo>
                    <a:lnTo>
                      <a:pt x="2068" y="2018"/>
                    </a:lnTo>
                    <a:lnTo>
                      <a:pt x="2062" y="2012"/>
                    </a:lnTo>
                    <a:lnTo>
                      <a:pt x="2060" y="2006"/>
                    </a:lnTo>
                    <a:lnTo>
                      <a:pt x="2060" y="2006"/>
                    </a:lnTo>
                    <a:lnTo>
                      <a:pt x="2050" y="2004"/>
                    </a:lnTo>
                    <a:lnTo>
                      <a:pt x="2044" y="2000"/>
                    </a:lnTo>
                    <a:lnTo>
                      <a:pt x="2040" y="1994"/>
                    </a:lnTo>
                    <a:lnTo>
                      <a:pt x="2038" y="1984"/>
                    </a:lnTo>
                    <a:lnTo>
                      <a:pt x="2038" y="1984"/>
                    </a:lnTo>
                    <a:lnTo>
                      <a:pt x="2034" y="1998"/>
                    </a:lnTo>
                    <a:lnTo>
                      <a:pt x="2036" y="2010"/>
                    </a:lnTo>
                    <a:lnTo>
                      <a:pt x="2040" y="2022"/>
                    </a:lnTo>
                    <a:lnTo>
                      <a:pt x="2048" y="2032"/>
                    </a:lnTo>
                    <a:lnTo>
                      <a:pt x="2066" y="2050"/>
                    </a:lnTo>
                    <a:lnTo>
                      <a:pt x="2074" y="2058"/>
                    </a:lnTo>
                    <a:lnTo>
                      <a:pt x="2082" y="2068"/>
                    </a:lnTo>
                    <a:lnTo>
                      <a:pt x="2082" y="2068"/>
                    </a:lnTo>
                    <a:lnTo>
                      <a:pt x="2080" y="2070"/>
                    </a:lnTo>
                    <a:lnTo>
                      <a:pt x="2078" y="2068"/>
                    </a:lnTo>
                    <a:lnTo>
                      <a:pt x="2074" y="2064"/>
                    </a:lnTo>
                    <a:lnTo>
                      <a:pt x="2074" y="2064"/>
                    </a:lnTo>
                    <a:lnTo>
                      <a:pt x="2072" y="2064"/>
                    </a:lnTo>
                    <a:lnTo>
                      <a:pt x="2070" y="2066"/>
                    </a:lnTo>
                    <a:lnTo>
                      <a:pt x="2070" y="2070"/>
                    </a:lnTo>
                    <a:lnTo>
                      <a:pt x="2066" y="2070"/>
                    </a:lnTo>
                    <a:lnTo>
                      <a:pt x="2066" y="2070"/>
                    </a:lnTo>
                    <a:lnTo>
                      <a:pt x="2072" y="2078"/>
                    </a:lnTo>
                    <a:lnTo>
                      <a:pt x="2076" y="2082"/>
                    </a:lnTo>
                    <a:lnTo>
                      <a:pt x="2080" y="2084"/>
                    </a:lnTo>
                    <a:lnTo>
                      <a:pt x="2080" y="2084"/>
                    </a:lnTo>
                    <a:lnTo>
                      <a:pt x="2078" y="2088"/>
                    </a:lnTo>
                    <a:lnTo>
                      <a:pt x="2076" y="2090"/>
                    </a:lnTo>
                    <a:lnTo>
                      <a:pt x="2074" y="2092"/>
                    </a:lnTo>
                    <a:lnTo>
                      <a:pt x="2072" y="2094"/>
                    </a:lnTo>
                    <a:lnTo>
                      <a:pt x="2072" y="2094"/>
                    </a:lnTo>
                    <a:lnTo>
                      <a:pt x="2072" y="2098"/>
                    </a:lnTo>
                    <a:lnTo>
                      <a:pt x="2074" y="2100"/>
                    </a:lnTo>
                    <a:lnTo>
                      <a:pt x="2078" y="2100"/>
                    </a:lnTo>
                    <a:lnTo>
                      <a:pt x="2084" y="2102"/>
                    </a:lnTo>
                    <a:lnTo>
                      <a:pt x="2086" y="2102"/>
                    </a:lnTo>
                    <a:lnTo>
                      <a:pt x="2086" y="2106"/>
                    </a:lnTo>
                    <a:lnTo>
                      <a:pt x="2086" y="2106"/>
                    </a:lnTo>
                    <a:lnTo>
                      <a:pt x="2090" y="2104"/>
                    </a:lnTo>
                    <a:lnTo>
                      <a:pt x="2094" y="2104"/>
                    </a:lnTo>
                    <a:lnTo>
                      <a:pt x="2098" y="2106"/>
                    </a:lnTo>
                    <a:lnTo>
                      <a:pt x="2104" y="2112"/>
                    </a:lnTo>
                    <a:lnTo>
                      <a:pt x="2106" y="2112"/>
                    </a:lnTo>
                    <a:lnTo>
                      <a:pt x="2110" y="2114"/>
                    </a:lnTo>
                    <a:lnTo>
                      <a:pt x="2110" y="2114"/>
                    </a:lnTo>
                    <a:lnTo>
                      <a:pt x="2106" y="2108"/>
                    </a:lnTo>
                    <a:lnTo>
                      <a:pt x="2100" y="2100"/>
                    </a:lnTo>
                    <a:lnTo>
                      <a:pt x="2090" y="2096"/>
                    </a:lnTo>
                    <a:lnTo>
                      <a:pt x="2084" y="2094"/>
                    </a:lnTo>
                    <a:lnTo>
                      <a:pt x="2080" y="2096"/>
                    </a:lnTo>
                    <a:lnTo>
                      <a:pt x="2080" y="2096"/>
                    </a:lnTo>
                    <a:lnTo>
                      <a:pt x="2080" y="2092"/>
                    </a:lnTo>
                    <a:lnTo>
                      <a:pt x="2082" y="2088"/>
                    </a:lnTo>
                    <a:lnTo>
                      <a:pt x="2086" y="2082"/>
                    </a:lnTo>
                    <a:lnTo>
                      <a:pt x="2086" y="2082"/>
                    </a:lnTo>
                    <a:lnTo>
                      <a:pt x="2092" y="2084"/>
                    </a:lnTo>
                    <a:lnTo>
                      <a:pt x="2096" y="2088"/>
                    </a:lnTo>
                    <a:lnTo>
                      <a:pt x="2106" y="2094"/>
                    </a:lnTo>
                    <a:lnTo>
                      <a:pt x="2110" y="2098"/>
                    </a:lnTo>
                    <a:lnTo>
                      <a:pt x="2116" y="2100"/>
                    </a:lnTo>
                    <a:lnTo>
                      <a:pt x="2122" y="2100"/>
                    </a:lnTo>
                    <a:lnTo>
                      <a:pt x="2130" y="2098"/>
                    </a:lnTo>
                    <a:lnTo>
                      <a:pt x="2130" y="2098"/>
                    </a:lnTo>
                    <a:lnTo>
                      <a:pt x="2134" y="2106"/>
                    </a:lnTo>
                    <a:lnTo>
                      <a:pt x="2136" y="2112"/>
                    </a:lnTo>
                    <a:lnTo>
                      <a:pt x="2140" y="2120"/>
                    </a:lnTo>
                    <a:lnTo>
                      <a:pt x="2146" y="2128"/>
                    </a:lnTo>
                    <a:lnTo>
                      <a:pt x="2146" y="2128"/>
                    </a:lnTo>
                    <a:lnTo>
                      <a:pt x="2150" y="2130"/>
                    </a:lnTo>
                    <a:lnTo>
                      <a:pt x="2152" y="2128"/>
                    </a:lnTo>
                    <a:lnTo>
                      <a:pt x="2154" y="2128"/>
                    </a:lnTo>
                    <a:lnTo>
                      <a:pt x="2156" y="2126"/>
                    </a:lnTo>
                    <a:lnTo>
                      <a:pt x="2156" y="2126"/>
                    </a:lnTo>
                    <a:lnTo>
                      <a:pt x="2158" y="2132"/>
                    </a:lnTo>
                    <a:lnTo>
                      <a:pt x="2160" y="2136"/>
                    </a:lnTo>
                    <a:lnTo>
                      <a:pt x="2160" y="2136"/>
                    </a:lnTo>
                    <a:lnTo>
                      <a:pt x="2156" y="2138"/>
                    </a:lnTo>
                    <a:lnTo>
                      <a:pt x="2152" y="2138"/>
                    </a:lnTo>
                    <a:lnTo>
                      <a:pt x="2148" y="2136"/>
                    </a:lnTo>
                    <a:lnTo>
                      <a:pt x="2144" y="2132"/>
                    </a:lnTo>
                    <a:lnTo>
                      <a:pt x="2138" y="2124"/>
                    </a:lnTo>
                    <a:lnTo>
                      <a:pt x="2132" y="2116"/>
                    </a:lnTo>
                    <a:lnTo>
                      <a:pt x="2132" y="2116"/>
                    </a:lnTo>
                    <a:lnTo>
                      <a:pt x="2128" y="2116"/>
                    </a:lnTo>
                    <a:lnTo>
                      <a:pt x="2124" y="2116"/>
                    </a:lnTo>
                    <a:lnTo>
                      <a:pt x="2122" y="2118"/>
                    </a:lnTo>
                    <a:lnTo>
                      <a:pt x="2118" y="2118"/>
                    </a:lnTo>
                    <a:lnTo>
                      <a:pt x="2118" y="2118"/>
                    </a:lnTo>
                    <a:lnTo>
                      <a:pt x="2124" y="2120"/>
                    </a:lnTo>
                    <a:lnTo>
                      <a:pt x="2128" y="2126"/>
                    </a:lnTo>
                    <a:lnTo>
                      <a:pt x="2138" y="2138"/>
                    </a:lnTo>
                    <a:lnTo>
                      <a:pt x="2144" y="2150"/>
                    </a:lnTo>
                    <a:lnTo>
                      <a:pt x="2146" y="2164"/>
                    </a:lnTo>
                    <a:lnTo>
                      <a:pt x="2146" y="2164"/>
                    </a:lnTo>
                    <a:lnTo>
                      <a:pt x="2140" y="2158"/>
                    </a:lnTo>
                    <a:lnTo>
                      <a:pt x="2134" y="2152"/>
                    </a:lnTo>
                    <a:lnTo>
                      <a:pt x="2126" y="2148"/>
                    </a:lnTo>
                    <a:lnTo>
                      <a:pt x="2122" y="2140"/>
                    </a:lnTo>
                    <a:lnTo>
                      <a:pt x="2122" y="2140"/>
                    </a:lnTo>
                    <a:lnTo>
                      <a:pt x="2118" y="2144"/>
                    </a:lnTo>
                    <a:lnTo>
                      <a:pt x="2114" y="2148"/>
                    </a:lnTo>
                    <a:lnTo>
                      <a:pt x="2104" y="2152"/>
                    </a:lnTo>
                    <a:lnTo>
                      <a:pt x="2104" y="2152"/>
                    </a:lnTo>
                    <a:lnTo>
                      <a:pt x="2112" y="2162"/>
                    </a:lnTo>
                    <a:lnTo>
                      <a:pt x="2118" y="2174"/>
                    </a:lnTo>
                    <a:lnTo>
                      <a:pt x="2118" y="2174"/>
                    </a:lnTo>
                    <a:lnTo>
                      <a:pt x="2122" y="2172"/>
                    </a:lnTo>
                    <a:lnTo>
                      <a:pt x="2124" y="2170"/>
                    </a:lnTo>
                    <a:lnTo>
                      <a:pt x="2124" y="2170"/>
                    </a:lnTo>
                    <a:lnTo>
                      <a:pt x="2126" y="2170"/>
                    </a:lnTo>
                    <a:lnTo>
                      <a:pt x="2128" y="2174"/>
                    </a:lnTo>
                    <a:lnTo>
                      <a:pt x="2130" y="2176"/>
                    </a:lnTo>
                    <a:lnTo>
                      <a:pt x="2134" y="2176"/>
                    </a:lnTo>
                    <a:lnTo>
                      <a:pt x="2134" y="2176"/>
                    </a:lnTo>
                    <a:lnTo>
                      <a:pt x="2130" y="2180"/>
                    </a:lnTo>
                    <a:lnTo>
                      <a:pt x="2126" y="2184"/>
                    </a:lnTo>
                    <a:lnTo>
                      <a:pt x="2122" y="2186"/>
                    </a:lnTo>
                    <a:lnTo>
                      <a:pt x="2118" y="2188"/>
                    </a:lnTo>
                    <a:lnTo>
                      <a:pt x="2118" y="2188"/>
                    </a:lnTo>
                    <a:lnTo>
                      <a:pt x="2116" y="2184"/>
                    </a:lnTo>
                    <a:lnTo>
                      <a:pt x="2114" y="2180"/>
                    </a:lnTo>
                    <a:lnTo>
                      <a:pt x="2102" y="2178"/>
                    </a:lnTo>
                    <a:lnTo>
                      <a:pt x="2102" y="2178"/>
                    </a:lnTo>
                    <a:lnTo>
                      <a:pt x="2106" y="2186"/>
                    </a:lnTo>
                    <a:lnTo>
                      <a:pt x="2110" y="2194"/>
                    </a:lnTo>
                    <a:lnTo>
                      <a:pt x="2122" y="2212"/>
                    </a:lnTo>
                    <a:lnTo>
                      <a:pt x="2134" y="2230"/>
                    </a:lnTo>
                    <a:lnTo>
                      <a:pt x="2136" y="2240"/>
                    </a:lnTo>
                    <a:lnTo>
                      <a:pt x="2140" y="2248"/>
                    </a:lnTo>
                    <a:lnTo>
                      <a:pt x="2140" y="2248"/>
                    </a:lnTo>
                    <a:lnTo>
                      <a:pt x="2132" y="2242"/>
                    </a:lnTo>
                    <a:lnTo>
                      <a:pt x="2126" y="2236"/>
                    </a:lnTo>
                    <a:lnTo>
                      <a:pt x="2112" y="2224"/>
                    </a:lnTo>
                    <a:lnTo>
                      <a:pt x="2112" y="2224"/>
                    </a:lnTo>
                    <a:lnTo>
                      <a:pt x="2110" y="2238"/>
                    </a:lnTo>
                    <a:lnTo>
                      <a:pt x="2110" y="2248"/>
                    </a:lnTo>
                    <a:lnTo>
                      <a:pt x="2110" y="2248"/>
                    </a:lnTo>
                    <a:lnTo>
                      <a:pt x="2104" y="2240"/>
                    </a:lnTo>
                    <a:lnTo>
                      <a:pt x="2100" y="2230"/>
                    </a:lnTo>
                    <a:lnTo>
                      <a:pt x="2094" y="2222"/>
                    </a:lnTo>
                    <a:lnTo>
                      <a:pt x="2088" y="2220"/>
                    </a:lnTo>
                    <a:lnTo>
                      <a:pt x="2084" y="2218"/>
                    </a:lnTo>
                    <a:lnTo>
                      <a:pt x="2084" y="2218"/>
                    </a:lnTo>
                    <a:lnTo>
                      <a:pt x="2082" y="2220"/>
                    </a:lnTo>
                    <a:lnTo>
                      <a:pt x="2084" y="2224"/>
                    </a:lnTo>
                    <a:lnTo>
                      <a:pt x="2084" y="2230"/>
                    </a:lnTo>
                    <a:lnTo>
                      <a:pt x="2086" y="2234"/>
                    </a:lnTo>
                    <a:lnTo>
                      <a:pt x="2086" y="2234"/>
                    </a:lnTo>
                    <a:lnTo>
                      <a:pt x="2076" y="2230"/>
                    </a:lnTo>
                    <a:lnTo>
                      <a:pt x="2068" y="2224"/>
                    </a:lnTo>
                    <a:lnTo>
                      <a:pt x="2064" y="2220"/>
                    </a:lnTo>
                    <a:lnTo>
                      <a:pt x="2064" y="2214"/>
                    </a:lnTo>
                    <a:lnTo>
                      <a:pt x="2062" y="2210"/>
                    </a:lnTo>
                    <a:lnTo>
                      <a:pt x="2064" y="2204"/>
                    </a:lnTo>
                    <a:lnTo>
                      <a:pt x="2064" y="2204"/>
                    </a:lnTo>
                    <a:lnTo>
                      <a:pt x="2056" y="2194"/>
                    </a:lnTo>
                    <a:lnTo>
                      <a:pt x="2048" y="2186"/>
                    </a:lnTo>
                    <a:lnTo>
                      <a:pt x="2040" y="2178"/>
                    </a:lnTo>
                    <a:lnTo>
                      <a:pt x="2032" y="2170"/>
                    </a:lnTo>
                    <a:lnTo>
                      <a:pt x="2032" y="2170"/>
                    </a:lnTo>
                    <a:lnTo>
                      <a:pt x="2036" y="2158"/>
                    </a:lnTo>
                    <a:lnTo>
                      <a:pt x="2036" y="2152"/>
                    </a:lnTo>
                    <a:lnTo>
                      <a:pt x="2034" y="2146"/>
                    </a:lnTo>
                    <a:lnTo>
                      <a:pt x="2034" y="2146"/>
                    </a:lnTo>
                    <a:lnTo>
                      <a:pt x="2036" y="2144"/>
                    </a:lnTo>
                    <a:lnTo>
                      <a:pt x="2038" y="2146"/>
                    </a:lnTo>
                    <a:lnTo>
                      <a:pt x="2042" y="2148"/>
                    </a:lnTo>
                    <a:lnTo>
                      <a:pt x="2044" y="2148"/>
                    </a:lnTo>
                    <a:lnTo>
                      <a:pt x="2044" y="2148"/>
                    </a:lnTo>
                    <a:lnTo>
                      <a:pt x="2044" y="2140"/>
                    </a:lnTo>
                    <a:lnTo>
                      <a:pt x="2044" y="2140"/>
                    </a:lnTo>
                    <a:lnTo>
                      <a:pt x="2034" y="2138"/>
                    </a:lnTo>
                    <a:lnTo>
                      <a:pt x="2030" y="2136"/>
                    </a:lnTo>
                    <a:lnTo>
                      <a:pt x="2028" y="2130"/>
                    </a:lnTo>
                    <a:lnTo>
                      <a:pt x="2028" y="2130"/>
                    </a:lnTo>
                    <a:lnTo>
                      <a:pt x="2026" y="2132"/>
                    </a:lnTo>
                    <a:lnTo>
                      <a:pt x="2026" y="2132"/>
                    </a:lnTo>
                    <a:lnTo>
                      <a:pt x="2026" y="2136"/>
                    </a:lnTo>
                    <a:lnTo>
                      <a:pt x="2028" y="2138"/>
                    </a:lnTo>
                    <a:lnTo>
                      <a:pt x="2028" y="2140"/>
                    </a:lnTo>
                    <a:lnTo>
                      <a:pt x="2026" y="2140"/>
                    </a:lnTo>
                    <a:lnTo>
                      <a:pt x="2026" y="2140"/>
                    </a:lnTo>
                    <a:lnTo>
                      <a:pt x="2018" y="2136"/>
                    </a:lnTo>
                    <a:lnTo>
                      <a:pt x="2014" y="2130"/>
                    </a:lnTo>
                    <a:lnTo>
                      <a:pt x="2004" y="2116"/>
                    </a:lnTo>
                    <a:lnTo>
                      <a:pt x="2004" y="2116"/>
                    </a:lnTo>
                    <a:lnTo>
                      <a:pt x="2002" y="2116"/>
                    </a:lnTo>
                    <a:lnTo>
                      <a:pt x="2000" y="2116"/>
                    </a:lnTo>
                    <a:lnTo>
                      <a:pt x="1998" y="2120"/>
                    </a:lnTo>
                    <a:lnTo>
                      <a:pt x="1996" y="2124"/>
                    </a:lnTo>
                    <a:lnTo>
                      <a:pt x="1996" y="2126"/>
                    </a:lnTo>
                    <a:lnTo>
                      <a:pt x="1994" y="2126"/>
                    </a:lnTo>
                    <a:lnTo>
                      <a:pt x="1994" y="2126"/>
                    </a:lnTo>
                    <a:lnTo>
                      <a:pt x="1992" y="2122"/>
                    </a:lnTo>
                    <a:lnTo>
                      <a:pt x="1992" y="2116"/>
                    </a:lnTo>
                    <a:lnTo>
                      <a:pt x="1996" y="2108"/>
                    </a:lnTo>
                    <a:lnTo>
                      <a:pt x="1996" y="2108"/>
                    </a:lnTo>
                    <a:lnTo>
                      <a:pt x="1994" y="2106"/>
                    </a:lnTo>
                    <a:lnTo>
                      <a:pt x="1992" y="2104"/>
                    </a:lnTo>
                    <a:lnTo>
                      <a:pt x="1990" y="2098"/>
                    </a:lnTo>
                    <a:lnTo>
                      <a:pt x="1990" y="2098"/>
                    </a:lnTo>
                    <a:lnTo>
                      <a:pt x="1980" y="2090"/>
                    </a:lnTo>
                    <a:lnTo>
                      <a:pt x="1972" y="2084"/>
                    </a:lnTo>
                    <a:lnTo>
                      <a:pt x="1964" y="2076"/>
                    </a:lnTo>
                    <a:lnTo>
                      <a:pt x="1960" y="2072"/>
                    </a:lnTo>
                    <a:lnTo>
                      <a:pt x="1958" y="2066"/>
                    </a:lnTo>
                    <a:lnTo>
                      <a:pt x="1958" y="2066"/>
                    </a:lnTo>
                    <a:lnTo>
                      <a:pt x="1954" y="2062"/>
                    </a:lnTo>
                    <a:lnTo>
                      <a:pt x="1948" y="2058"/>
                    </a:lnTo>
                    <a:lnTo>
                      <a:pt x="1940" y="2048"/>
                    </a:lnTo>
                    <a:lnTo>
                      <a:pt x="1936" y="2042"/>
                    </a:lnTo>
                    <a:lnTo>
                      <a:pt x="1930" y="2038"/>
                    </a:lnTo>
                    <a:lnTo>
                      <a:pt x="1924" y="2034"/>
                    </a:lnTo>
                    <a:lnTo>
                      <a:pt x="1914" y="2032"/>
                    </a:lnTo>
                    <a:lnTo>
                      <a:pt x="1914" y="2032"/>
                    </a:lnTo>
                    <a:lnTo>
                      <a:pt x="1914" y="2030"/>
                    </a:lnTo>
                    <a:lnTo>
                      <a:pt x="1914" y="2028"/>
                    </a:lnTo>
                    <a:lnTo>
                      <a:pt x="1916" y="2024"/>
                    </a:lnTo>
                    <a:lnTo>
                      <a:pt x="1916" y="2024"/>
                    </a:lnTo>
                    <a:lnTo>
                      <a:pt x="1914" y="2020"/>
                    </a:lnTo>
                    <a:lnTo>
                      <a:pt x="1912" y="2016"/>
                    </a:lnTo>
                    <a:lnTo>
                      <a:pt x="1908" y="2014"/>
                    </a:lnTo>
                    <a:lnTo>
                      <a:pt x="1904" y="2010"/>
                    </a:lnTo>
                    <a:lnTo>
                      <a:pt x="1904" y="2010"/>
                    </a:lnTo>
                    <a:lnTo>
                      <a:pt x="1904" y="1998"/>
                    </a:lnTo>
                    <a:lnTo>
                      <a:pt x="1900" y="1982"/>
                    </a:lnTo>
                    <a:lnTo>
                      <a:pt x="1900" y="1982"/>
                    </a:lnTo>
                    <a:lnTo>
                      <a:pt x="1894" y="1958"/>
                    </a:lnTo>
                    <a:lnTo>
                      <a:pt x="1890" y="1934"/>
                    </a:lnTo>
                    <a:lnTo>
                      <a:pt x="1890" y="1934"/>
                    </a:lnTo>
                    <a:lnTo>
                      <a:pt x="1888" y="1934"/>
                    </a:lnTo>
                    <a:lnTo>
                      <a:pt x="1886" y="1934"/>
                    </a:lnTo>
                    <a:lnTo>
                      <a:pt x="1884" y="1934"/>
                    </a:lnTo>
                    <a:lnTo>
                      <a:pt x="1880" y="1934"/>
                    </a:lnTo>
                    <a:lnTo>
                      <a:pt x="1880" y="1934"/>
                    </a:lnTo>
                    <a:lnTo>
                      <a:pt x="1870" y="1924"/>
                    </a:lnTo>
                    <a:lnTo>
                      <a:pt x="1860" y="1914"/>
                    </a:lnTo>
                    <a:lnTo>
                      <a:pt x="1848" y="1906"/>
                    </a:lnTo>
                    <a:lnTo>
                      <a:pt x="1840" y="1904"/>
                    </a:lnTo>
                    <a:lnTo>
                      <a:pt x="1832" y="1902"/>
                    </a:lnTo>
                    <a:lnTo>
                      <a:pt x="1832" y="1902"/>
                    </a:lnTo>
                    <a:lnTo>
                      <a:pt x="1826" y="1896"/>
                    </a:lnTo>
                    <a:lnTo>
                      <a:pt x="1820" y="1892"/>
                    </a:lnTo>
                    <a:lnTo>
                      <a:pt x="1806" y="1884"/>
                    </a:lnTo>
                    <a:lnTo>
                      <a:pt x="1788" y="1880"/>
                    </a:lnTo>
                    <a:lnTo>
                      <a:pt x="1772" y="1874"/>
                    </a:lnTo>
                    <a:lnTo>
                      <a:pt x="1772" y="1874"/>
                    </a:lnTo>
                    <a:lnTo>
                      <a:pt x="1774" y="1872"/>
                    </a:lnTo>
                    <a:lnTo>
                      <a:pt x="1778" y="1872"/>
                    </a:lnTo>
                    <a:lnTo>
                      <a:pt x="1786" y="1874"/>
                    </a:lnTo>
                    <a:lnTo>
                      <a:pt x="1786" y="1874"/>
                    </a:lnTo>
                    <a:lnTo>
                      <a:pt x="1776" y="1864"/>
                    </a:lnTo>
                    <a:lnTo>
                      <a:pt x="1766" y="1860"/>
                    </a:lnTo>
                    <a:lnTo>
                      <a:pt x="1756" y="1856"/>
                    </a:lnTo>
                    <a:lnTo>
                      <a:pt x="1742" y="1856"/>
                    </a:lnTo>
                    <a:lnTo>
                      <a:pt x="1742" y="1856"/>
                    </a:lnTo>
                    <a:lnTo>
                      <a:pt x="1742" y="1854"/>
                    </a:lnTo>
                    <a:lnTo>
                      <a:pt x="1746" y="1852"/>
                    </a:lnTo>
                    <a:lnTo>
                      <a:pt x="1750" y="1852"/>
                    </a:lnTo>
                    <a:lnTo>
                      <a:pt x="1752" y="1850"/>
                    </a:lnTo>
                    <a:lnTo>
                      <a:pt x="1752" y="1850"/>
                    </a:lnTo>
                    <a:lnTo>
                      <a:pt x="1746" y="1848"/>
                    </a:lnTo>
                    <a:lnTo>
                      <a:pt x="1738" y="1846"/>
                    </a:lnTo>
                    <a:lnTo>
                      <a:pt x="1732" y="1846"/>
                    </a:lnTo>
                    <a:lnTo>
                      <a:pt x="1728" y="1848"/>
                    </a:lnTo>
                    <a:lnTo>
                      <a:pt x="1726" y="1850"/>
                    </a:lnTo>
                    <a:lnTo>
                      <a:pt x="1726" y="1850"/>
                    </a:lnTo>
                    <a:lnTo>
                      <a:pt x="1722" y="1844"/>
                    </a:lnTo>
                    <a:lnTo>
                      <a:pt x="1716" y="1838"/>
                    </a:lnTo>
                    <a:lnTo>
                      <a:pt x="1700" y="1828"/>
                    </a:lnTo>
                    <a:lnTo>
                      <a:pt x="1688" y="1818"/>
                    </a:lnTo>
                    <a:lnTo>
                      <a:pt x="1682" y="1812"/>
                    </a:lnTo>
                    <a:lnTo>
                      <a:pt x="1680" y="1804"/>
                    </a:lnTo>
                    <a:lnTo>
                      <a:pt x="1680" y="1804"/>
                    </a:lnTo>
                    <a:lnTo>
                      <a:pt x="1674" y="1800"/>
                    </a:lnTo>
                    <a:lnTo>
                      <a:pt x="1672" y="1798"/>
                    </a:lnTo>
                    <a:lnTo>
                      <a:pt x="1666" y="1796"/>
                    </a:lnTo>
                    <a:lnTo>
                      <a:pt x="1666" y="1796"/>
                    </a:lnTo>
                    <a:lnTo>
                      <a:pt x="1664" y="1786"/>
                    </a:lnTo>
                    <a:lnTo>
                      <a:pt x="1660" y="1772"/>
                    </a:lnTo>
                    <a:lnTo>
                      <a:pt x="1660" y="1772"/>
                    </a:lnTo>
                    <a:lnTo>
                      <a:pt x="1672" y="1772"/>
                    </a:lnTo>
                    <a:lnTo>
                      <a:pt x="1672" y="1772"/>
                    </a:lnTo>
                    <a:lnTo>
                      <a:pt x="1670" y="1770"/>
                    </a:lnTo>
                    <a:lnTo>
                      <a:pt x="1666" y="1770"/>
                    </a:lnTo>
                    <a:lnTo>
                      <a:pt x="1660" y="1770"/>
                    </a:lnTo>
                    <a:lnTo>
                      <a:pt x="1660" y="1770"/>
                    </a:lnTo>
                    <a:lnTo>
                      <a:pt x="1654" y="1762"/>
                    </a:lnTo>
                    <a:lnTo>
                      <a:pt x="1650" y="1756"/>
                    </a:lnTo>
                    <a:lnTo>
                      <a:pt x="1650" y="1756"/>
                    </a:lnTo>
                    <a:lnTo>
                      <a:pt x="1648" y="1758"/>
                    </a:lnTo>
                    <a:lnTo>
                      <a:pt x="1650" y="1760"/>
                    </a:lnTo>
                    <a:lnTo>
                      <a:pt x="1652" y="1762"/>
                    </a:lnTo>
                    <a:lnTo>
                      <a:pt x="1654" y="1766"/>
                    </a:lnTo>
                    <a:lnTo>
                      <a:pt x="1654" y="1766"/>
                    </a:lnTo>
                    <a:lnTo>
                      <a:pt x="1646" y="1764"/>
                    </a:lnTo>
                    <a:lnTo>
                      <a:pt x="1642" y="1760"/>
                    </a:lnTo>
                    <a:lnTo>
                      <a:pt x="1638" y="1754"/>
                    </a:lnTo>
                    <a:lnTo>
                      <a:pt x="1640" y="1746"/>
                    </a:lnTo>
                    <a:lnTo>
                      <a:pt x="1640" y="1746"/>
                    </a:lnTo>
                    <a:lnTo>
                      <a:pt x="1636" y="1746"/>
                    </a:lnTo>
                    <a:lnTo>
                      <a:pt x="1634" y="1744"/>
                    </a:lnTo>
                    <a:lnTo>
                      <a:pt x="1634" y="1744"/>
                    </a:lnTo>
                    <a:lnTo>
                      <a:pt x="1630" y="1752"/>
                    </a:lnTo>
                    <a:lnTo>
                      <a:pt x="1628" y="1762"/>
                    </a:lnTo>
                    <a:lnTo>
                      <a:pt x="1628" y="1778"/>
                    </a:lnTo>
                    <a:lnTo>
                      <a:pt x="1628" y="1778"/>
                    </a:lnTo>
                    <a:lnTo>
                      <a:pt x="1622" y="1776"/>
                    </a:lnTo>
                    <a:lnTo>
                      <a:pt x="1618" y="1774"/>
                    </a:lnTo>
                    <a:lnTo>
                      <a:pt x="1612" y="1764"/>
                    </a:lnTo>
                    <a:lnTo>
                      <a:pt x="1606" y="1754"/>
                    </a:lnTo>
                    <a:lnTo>
                      <a:pt x="1600" y="1742"/>
                    </a:lnTo>
                    <a:lnTo>
                      <a:pt x="1600" y="1742"/>
                    </a:lnTo>
                    <a:lnTo>
                      <a:pt x="1602" y="1738"/>
                    </a:lnTo>
                    <a:lnTo>
                      <a:pt x="1606" y="1734"/>
                    </a:lnTo>
                    <a:lnTo>
                      <a:pt x="1606" y="1734"/>
                    </a:lnTo>
                    <a:lnTo>
                      <a:pt x="1602" y="1726"/>
                    </a:lnTo>
                    <a:lnTo>
                      <a:pt x="1596" y="1724"/>
                    </a:lnTo>
                    <a:lnTo>
                      <a:pt x="1590" y="1724"/>
                    </a:lnTo>
                    <a:lnTo>
                      <a:pt x="1582" y="1724"/>
                    </a:lnTo>
                    <a:lnTo>
                      <a:pt x="1582" y="1724"/>
                    </a:lnTo>
                    <a:lnTo>
                      <a:pt x="1580" y="1726"/>
                    </a:lnTo>
                    <a:lnTo>
                      <a:pt x="1580" y="1728"/>
                    </a:lnTo>
                    <a:lnTo>
                      <a:pt x="1580" y="1730"/>
                    </a:lnTo>
                    <a:lnTo>
                      <a:pt x="1580" y="1736"/>
                    </a:lnTo>
                    <a:lnTo>
                      <a:pt x="1580" y="1736"/>
                    </a:lnTo>
                    <a:lnTo>
                      <a:pt x="1574" y="1736"/>
                    </a:lnTo>
                    <a:lnTo>
                      <a:pt x="1572" y="1738"/>
                    </a:lnTo>
                    <a:lnTo>
                      <a:pt x="1568" y="1742"/>
                    </a:lnTo>
                    <a:lnTo>
                      <a:pt x="1564" y="1744"/>
                    </a:lnTo>
                    <a:lnTo>
                      <a:pt x="1564" y="1744"/>
                    </a:lnTo>
                    <a:lnTo>
                      <a:pt x="1562" y="1744"/>
                    </a:lnTo>
                    <a:lnTo>
                      <a:pt x="1562" y="1744"/>
                    </a:lnTo>
                    <a:lnTo>
                      <a:pt x="1562" y="1740"/>
                    </a:lnTo>
                    <a:lnTo>
                      <a:pt x="1562" y="1740"/>
                    </a:lnTo>
                    <a:lnTo>
                      <a:pt x="1556" y="1744"/>
                    </a:lnTo>
                    <a:lnTo>
                      <a:pt x="1556" y="1748"/>
                    </a:lnTo>
                    <a:lnTo>
                      <a:pt x="1556" y="1754"/>
                    </a:lnTo>
                    <a:lnTo>
                      <a:pt x="1558" y="1758"/>
                    </a:lnTo>
                    <a:lnTo>
                      <a:pt x="1564" y="1768"/>
                    </a:lnTo>
                    <a:lnTo>
                      <a:pt x="1572" y="1776"/>
                    </a:lnTo>
                    <a:lnTo>
                      <a:pt x="1572" y="1776"/>
                    </a:lnTo>
                    <a:lnTo>
                      <a:pt x="1570" y="1782"/>
                    </a:lnTo>
                    <a:lnTo>
                      <a:pt x="1568" y="1786"/>
                    </a:lnTo>
                    <a:lnTo>
                      <a:pt x="1564" y="1788"/>
                    </a:lnTo>
                    <a:lnTo>
                      <a:pt x="1564" y="1788"/>
                    </a:lnTo>
                    <a:lnTo>
                      <a:pt x="1568" y="1800"/>
                    </a:lnTo>
                    <a:lnTo>
                      <a:pt x="1574" y="1810"/>
                    </a:lnTo>
                    <a:lnTo>
                      <a:pt x="1580" y="1820"/>
                    </a:lnTo>
                    <a:lnTo>
                      <a:pt x="1588" y="1828"/>
                    </a:lnTo>
                    <a:lnTo>
                      <a:pt x="1598" y="1834"/>
                    </a:lnTo>
                    <a:lnTo>
                      <a:pt x="1608" y="1840"/>
                    </a:lnTo>
                    <a:lnTo>
                      <a:pt x="1630" y="1850"/>
                    </a:lnTo>
                    <a:lnTo>
                      <a:pt x="1630" y="1850"/>
                    </a:lnTo>
                    <a:lnTo>
                      <a:pt x="1662" y="1892"/>
                    </a:lnTo>
                    <a:lnTo>
                      <a:pt x="1694" y="1934"/>
                    </a:lnTo>
                    <a:lnTo>
                      <a:pt x="1694" y="1934"/>
                    </a:lnTo>
                    <a:lnTo>
                      <a:pt x="1700" y="1940"/>
                    </a:lnTo>
                    <a:lnTo>
                      <a:pt x="1708" y="1944"/>
                    </a:lnTo>
                    <a:lnTo>
                      <a:pt x="1716" y="1946"/>
                    </a:lnTo>
                    <a:lnTo>
                      <a:pt x="1724" y="1948"/>
                    </a:lnTo>
                    <a:lnTo>
                      <a:pt x="1742" y="1948"/>
                    </a:lnTo>
                    <a:lnTo>
                      <a:pt x="1760" y="1946"/>
                    </a:lnTo>
                    <a:lnTo>
                      <a:pt x="1760" y="1946"/>
                    </a:lnTo>
                    <a:lnTo>
                      <a:pt x="1762" y="1950"/>
                    </a:lnTo>
                    <a:lnTo>
                      <a:pt x="1762" y="1950"/>
                    </a:lnTo>
                    <a:lnTo>
                      <a:pt x="1762" y="1950"/>
                    </a:lnTo>
                    <a:lnTo>
                      <a:pt x="1762" y="1956"/>
                    </a:lnTo>
                    <a:lnTo>
                      <a:pt x="1760" y="1958"/>
                    </a:lnTo>
                    <a:lnTo>
                      <a:pt x="1756" y="1962"/>
                    </a:lnTo>
                    <a:lnTo>
                      <a:pt x="1756" y="1966"/>
                    </a:lnTo>
                    <a:lnTo>
                      <a:pt x="1756" y="1966"/>
                    </a:lnTo>
                    <a:lnTo>
                      <a:pt x="1760" y="1970"/>
                    </a:lnTo>
                    <a:lnTo>
                      <a:pt x="1764" y="1974"/>
                    </a:lnTo>
                    <a:lnTo>
                      <a:pt x="1774" y="1980"/>
                    </a:lnTo>
                    <a:lnTo>
                      <a:pt x="1798" y="1986"/>
                    </a:lnTo>
                    <a:lnTo>
                      <a:pt x="1798" y="1986"/>
                    </a:lnTo>
                    <a:lnTo>
                      <a:pt x="1808" y="1992"/>
                    </a:lnTo>
                    <a:lnTo>
                      <a:pt x="1818" y="1998"/>
                    </a:lnTo>
                    <a:lnTo>
                      <a:pt x="1826" y="2004"/>
                    </a:lnTo>
                    <a:lnTo>
                      <a:pt x="1836" y="2010"/>
                    </a:lnTo>
                    <a:lnTo>
                      <a:pt x="1836" y="2010"/>
                    </a:lnTo>
                    <a:lnTo>
                      <a:pt x="1844" y="2010"/>
                    </a:lnTo>
                    <a:lnTo>
                      <a:pt x="1852" y="2012"/>
                    </a:lnTo>
                    <a:lnTo>
                      <a:pt x="1852" y="2012"/>
                    </a:lnTo>
                    <a:lnTo>
                      <a:pt x="1860" y="2018"/>
                    </a:lnTo>
                    <a:lnTo>
                      <a:pt x="1868" y="2026"/>
                    </a:lnTo>
                    <a:lnTo>
                      <a:pt x="1874" y="2034"/>
                    </a:lnTo>
                    <a:lnTo>
                      <a:pt x="1884" y="2040"/>
                    </a:lnTo>
                    <a:lnTo>
                      <a:pt x="1884" y="2040"/>
                    </a:lnTo>
                    <a:lnTo>
                      <a:pt x="1884" y="2064"/>
                    </a:lnTo>
                    <a:lnTo>
                      <a:pt x="1884" y="2064"/>
                    </a:lnTo>
                    <a:lnTo>
                      <a:pt x="1876" y="2064"/>
                    </a:lnTo>
                    <a:lnTo>
                      <a:pt x="1870" y="2060"/>
                    </a:lnTo>
                    <a:lnTo>
                      <a:pt x="1862" y="2048"/>
                    </a:lnTo>
                    <a:lnTo>
                      <a:pt x="1858" y="2042"/>
                    </a:lnTo>
                    <a:lnTo>
                      <a:pt x="1852" y="2038"/>
                    </a:lnTo>
                    <a:lnTo>
                      <a:pt x="1842" y="2036"/>
                    </a:lnTo>
                    <a:lnTo>
                      <a:pt x="1832" y="2036"/>
                    </a:lnTo>
                    <a:lnTo>
                      <a:pt x="1832" y="2036"/>
                    </a:lnTo>
                    <a:lnTo>
                      <a:pt x="1830" y="2032"/>
                    </a:lnTo>
                    <a:lnTo>
                      <a:pt x="1828" y="2030"/>
                    </a:lnTo>
                    <a:lnTo>
                      <a:pt x="1828" y="2028"/>
                    </a:lnTo>
                    <a:lnTo>
                      <a:pt x="1828" y="2028"/>
                    </a:lnTo>
                    <a:lnTo>
                      <a:pt x="1820" y="2030"/>
                    </a:lnTo>
                    <a:lnTo>
                      <a:pt x="1814" y="2036"/>
                    </a:lnTo>
                    <a:lnTo>
                      <a:pt x="1812" y="2044"/>
                    </a:lnTo>
                    <a:lnTo>
                      <a:pt x="1810" y="2052"/>
                    </a:lnTo>
                    <a:lnTo>
                      <a:pt x="1810" y="2070"/>
                    </a:lnTo>
                    <a:lnTo>
                      <a:pt x="1812" y="2084"/>
                    </a:lnTo>
                    <a:lnTo>
                      <a:pt x="1812" y="2084"/>
                    </a:lnTo>
                    <a:lnTo>
                      <a:pt x="1822" y="2086"/>
                    </a:lnTo>
                    <a:lnTo>
                      <a:pt x="1830" y="2088"/>
                    </a:lnTo>
                    <a:lnTo>
                      <a:pt x="1836" y="2092"/>
                    </a:lnTo>
                    <a:lnTo>
                      <a:pt x="1840" y="2098"/>
                    </a:lnTo>
                    <a:lnTo>
                      <a:pt x="1846" y="2112"/>
                    </a:lnTo>
                    <a:lnTo>
                      <a:pt x="1852" y="2126"/>
                    </a:lnTo>
                    <a:lnTo>
                      <a:pt x="1852" y="2126"/>
                    </a:lnTo>
                    <a:lnTo>
                      <a:pt x="1846" y="2128"/>
                    </a:lnTo>
                    <a:lnTo>
                      <a:pt x="1840" y="2130"/>
                    </a:lnTo>
                    <a:lnTo>
                      <a:pt x="1836" y="2132"/>
                    </a:lnTo>
                    <a:lnTo>
                      <a:pt x="1834" y="2138"/>
                    </a:lnTo>
                    <a:lnTo>
                      <a:pt x="1832" y="2150"/>
                    </a:lnTo>
                    <a:lnTo>
                      <a:pt x="1834" y="2164"/>
                    </a:lnTo>
                    <a:lnTo>
                      <a:pt x="1834" y="2164"/>
                    </a:lnTo>
                    <a:lnTo>
                      <a:pt x="1828" y="2172"/>
                    </a:lnTo>
                    <a:lnTo>
                      <a:pt x="1824" y="2180"/>
                    </a:lnTo>
                    <a:lnTo>
                      <a:pt x="1820" y="2200"/>
                    </a:lnTo>
                    <a:lnTo>
                      <a:pt x="1820" y="2200"/>
                    </a:lnTo>
                    <a:lnTo>
                      <a:pt x="1814" y="2200"/>
                    </a:lnTo>
                    <a:lnTo>
                      <a:pt x="1810" y="2200"/>
                    </a:lnTo>
                    <a:lnTo>
                      <a:pt x="1806" y="2198"/>
                    </a:lnTo>
                    <a:lnTo>
                      <a:pt x="1804" y="2194"/>
                    </a:lnTo>
                    <a:lnTo>
                      <a:pt x="1800" y="2188"/>
                    </a:lnTo>
                    <a:lnTo>
                      <a:pt x="1802" y="2178"/>
                    </a:lnTo>
                    <a:lnTo>
                      <a:pt x="1802" y="2178"/>
                    </a:lnTo>
                    <a:lnTo>
                      <a:pt x="1796" y="2190"/>
                    </a:lnTo>
                    <a:lnTo>
                      <a:pt x="1792" y="2204"/>
                    </a:lnTo>
                    <a:lnTo>
                      <a:pt x="1788" y="2232"/>
                    </a:lnTo>
                    <a:lnTo>
                      <a:pt x="1788" y="2232"/>
                    </a:lnTo>
                    <a:lnTo>
                      <a:pt x="1796" y="2244"/>
                    </a:lnTo>
                    <a:lnTo>
                      <a:pt x="1800" y="2254"/>
                    </a:lnTo>
                    <a:lnTo>
                      <a:pt x="1802" y="2266"/>
                    </a:lnTo>
                    <a:lnTo>
                      <a:pt x="1802" y="2282"/>
                    </a:lnTo>
                    <a:lnTo>
                      <a:pt x="1802" y="2282"/>
                    </a:lnTo>
                    <a:lnTo>
                      <a:pt x="1768" y="2276"/>
                    </a:lnTo>
                    <a:lnTo>
                      <a:pt x="1768" y="2276"/>
                    </a:lnTo>
                    <a:lnTo>
                      <a:pt x="1764" y="2266"/>
                    </a:lnTo>
                    <a:lnTo>
                      <a:pt x="1762" y="2260"/>
                    </a:lnTo>
                    <a:lnTo>
                      <a:pt x="1756" y="2258"/>
                    </a:lnTo>
                    <a:lnTo>
                      <a:pt x="1756" y="2258"/>
                    </a:lnTo>
                    <a:lnTo>
                      <a:pt x="1746" y="2258"/>
                    </a:lnTo>
                    <a:lnTo>
                      <a:pt x="1736" y="2256"/>
                    </a:lnTo>
                    <a:lnTo>
                      <a:pt x="1726" y="2252"/>
                    </a:lnTo>
                    <a:lnTo>
                      <a:pt x="1718" y="2248"/>
                    </a:lnTo>
                    <a:lnTo>
                      <a:pt x="1708" y="2242"/>
                    </a:lnTo>
                    <a:lnTo>
                      <a:pt x="1700" y="2238"/>
                    </a:lnTo>
                    <a:lnTo>
                      <a:pt x="1690" y="2236"/>
                    </a:lnTo>
                    <a:lnTo>
                      <a:pt x="1678" y="2236"/>
                    </a:lnTo>
                    <a:lnTo>
                      <a:pt x="1678" y="2236"/>
                    </a:lnTo>
                    <a:lnTo>
                      <a:pt x="1678" y="2234"/>
                    </a:lnTo>
                    <a:lnTo>
                      <a:pt x="1678" y="2232"/>
                    </a:lnTo>
                    <a:lnTo>
                      <a:pt x="1674" y="2230"/>
                    </a:lnTo>
                    <a:lnTo>
                      <a:pt x="1668" y="2228"/>
                    </a:lnTo>
                    <a:lnTo>
                      <a:pt x="1668" y="2228"/>
                    </a:lnTo>
                    <a:lnTo>
                      <a:pt x="1666" y="2224"/>
                    </a:lnTo>
                    <a:lnTo>
                      <a:pt x="1666" y="2224"/>
                    </a:lnTo>
                    <a:lnTo>
                      <a:pt x="1666" y="2216"/>
                    </a:lnTo>
                    <a:lnTo>
                      <a:pt x="1668" y="2208"/>
                    </a:lnTo>
                    <a:lnTo>
                      <a:pt x="1672" y="2202"/>
                    </a:lnTo>
                    <a:lnTo>
                      <a:pt x="1676" y="2198"/>
                    </a:lnTo>
                    <a:lnTo>
                      <a:pt x="1676" y="2198"/>
                    </a:lnTo>
                    <a:lnTo>
                      <a:pt x="1682" y="2200"/>
                    </a:lnTo>
                    <a:lnTo>
                      <a:pt x="1686" y="2202"/>
                    </a:lnTo>
                    <a:lnTo>
                      <a:pt x="1690" y="2202"/>
                    </a:lnTo>
                    <a:lnTo>
                      <a:pt x="1690" y="2202"/>
                    </a:lnTo>
                    <a:lnTo>
                      <a:pt x="1694" y="2196"/>
                    </a:lnTo>
                    <a:lnTo>
                      <a:pt x="1696" y="2194"/>
                    </a:lnTo>
                    <a:lnTo>
                      <a:pt x="1700" y="2192"/>
                    </a:lnTo>
                    <a:lnTo>
                      <a:pt x="1704" y="2194"/>
                    </a:lnTo>
                    <a:lnTo>
                      <a:pt x="1712" y="2198"/>
                    </a:lnTo>
                    <a:lnTo>
                      <a:pt x="1720" y="2204"/>
                    </a:lnTo>
                    <a:lnTo>
                      <a:pt x="1720" y="2204"/>
                    </a:lnTo>
                    <a:lnTo>
                      <a:pt x="1750" y="2196"/>
                    </a:lnTo>
                    <a:lnTo>
                      <a:pt x="1764" y="2192"/>
                    </a:lnTo>
                    <a:lnTo>
                      <a:pt x="1780" y="2186"/>
                    </a:lnTo>
                    <a:lnTo>
                      <a:pt x="1780" y="2186"/>
                    </a:lnTo>
                    <a:lnTo>
                      <a:pt x="1782" y="2186"/>
                    </a:lnTo>
                    <a:lnTo>
                      <a:pt x="1780" y="2184"/>
                    </a:lnTo>
                    <a:lnTo>
                      <a:pt x="1780" y="2180"/>
                    </a:lnTo>
                    <a:lnTo>
                      <a:pt x="1780" y="2180"/>
                    </a:lnTo>
                    <a:lnTo>
                      <a:pt x="1784" y="2182"/>
                    </a:lnTo>
                    <a:lnTo>
                      <a:pt x="1788" y="2180"/>
                    </a:lnTo>
                    <a:lnTo>
                      <a:pt x="1792" y="2178"/>
                    </a:lnTo>
                    <a:lnTo>
                      <a:pt x="1796" y="2176"/>
                    </a:lnTo>
                    <a:lnTo>
                      <a:pt x="1798" y="2176"/>
                    </a:lnTo>
                    <a:lnTo>
                      <a:pt x="1802" y="2178"/>
                    </a:lnTo>
                    <a:lnTo>
                      <a:pt x="1802" y="2178"/>
                    </a:lnTo>
                    <a:lnTo>
                      <a:pt x="1806" y="2172"/>
                    </a:lnTo>
                    <a:lnTo>
                      <a:pt x="1808" y="2166"/>
                    </a:lnTo>
                    <a:lnTo>
                      <a:pt x="1808" y="2166"/>
                    </a:lnTo>
                    <a:lnTo>
                      <a:pt x="1808" y="2160"/>
                    </a:lnTo>
                    <a:lnTo>
                      <a:pt x="1806" y="2158"/>
                    </a:lnTo>
                    <a:lnTo>
                      <a:pt x="1804" y="2154"/>
                    </a:lnTo>
                    <a:lnTo>
                      <a:pt x="1804" y="2150"/>
                    </a:lnTo>
                    <a:lnTo>
                      <a:pt x="1804" y="2150"/>
                    </a:lnTo>
                    <a:lnTo>
                      <a:pt x="1810" y="2146"/>
                    </a:lnTo>
                    <a:lnTo>
                      <a:pt x="1814" y="2144"/>
                    </a:lnTo>
                    <a:lnTo>
                      <a:pt x="1816" y="2140"/>
                    </a:lnTo>
                    <a:lnTo>
                      <a:pt x="1816" y="2140"/>
                    </a:lnTo>
                    <a:lnTo>
                      <a:pt x="1794" y="2100"/>
                    </a:lnTo>
                    <a:lnTo>
                      <a:pt x="1770" y="2062"/>
                    </a:lnTo>
                    <a:lnTo>
                      <a:pt x="1770" y="2062"/>
                    </a:lnTo>
                    <a:lnTo>
                      <a:pt x="1766" y="2064"/>
                    </a:lnTo>
                    <a:lnTo>
                      <a:pt x="1762" y="2066"/>
                    </a:lnTo>
                    <a:lnTo>
                      <a:pt x="1760" y="2068"/>
                    </a:lnTo>
                    <a:lnTo>
                      <a:pt x="1760" y="2068"/>
                    </a:lnTo>
                    <a:lnTo>
                      <a:pt x="1750" y="2062"/>
                    </a:lnTo>
                    <a:lnTo>
                      <a:pt x="1738" y="2056"/>
                    </a:lnTo>
                    <a:lnTo>
                      <a:pt x="1738" y="2056"/>
                    </a:lnTo>
                    <a:lnTo>
                      <a:pt x="1738" y="2046"/>
                    </a:lnTo>
                    <a:lnTo>
                      <a:pt x="1736" y="2038"/>
                    </a:lnTo>
                    <a:lnTo>
                      <a:pt x="1730" y="2034"/>
                    </a:lnTo>
                    <a:lnTo>
                      <a:pt x="1722" y="2030"/>
                    </a:lnTo>
                    <a:lnTo>
                      <a:pt x="1722" y="2030"/>
                    </a:lnTo>
                    <a:lnTo>
                      <a:pt x="1720" y="2030"/>
                    </a:lnTo>
                    <a:lnTo>
                      <a:pt x="1718" y="2032"/>
                    </a:lnTo>
                    <a:lnTo>
                      <a:pt x="1716" y="2034"/>
                    </a:lnTo>
                    <a:lnTo>
                      <a:pt x="1710" y="2034"/>
                    </a:lnTo>
                    <a:lnTo>
                      <a:pt x="1710" y="2034"/>
                    </a:lnTo>
                    <a:lnTo>
                      <a:pt x="1712" y="2030"/>
                    </a:lnTo>
                    <a:lnTo>
                      <a:pt x="1710" y="2026"/>
                    </a:lnTo>
                    <a:lnTo>
                      <a:pt x="1706" y="2022"/>
                    </a:lnTo>
                    <a:lnTo>
                      <a:pt x="1706" y="2022"/>
                    </a:lnTo>
                    <a:lnTo>
                      <a:pt x="1698" y="2022"/>
                    </a:lnTo>
                    <a:lnTo>
                      <a:pt x="1694" y="2022"/>
                    </a:lnTo>
                    <a:lnTo>
                      <a:pt x="1694" y="2022"/>
                    </a:lnTo>
                    <a:lnTo>
                      <a:pt x="1690" y="2014"/>
                    </a:lnTo>
                    <a:lnTo>
                      <a:pt x="1686" y="2006"/>
                    </a:lnTo>
                    <a:lnTo>
                      <a:pt x="1680" y="2002"/>
                    </a:lnTo>
                    <a:lnTo>
                      <a:pt x="1672" y="1996"/>
                    </a:lnTo>
                    <a:lnTo>
                      <a:pt x="1672" y="1996"/>
                    </a:lnTo>
                    <a:lnTo>
                      <a:pt x="1670" y="1996"/>
                    </a:lnTo>
                    <a:lnTo>
                      <a:pt x="1670" y="1998"/>
                    </a:lnTo>
                    <a:lnTo>
                      <a:pt x="1668" y="2000"/>
                    </a:lnTo>
                    <a:lnTo>
                      <a:pt x="1666" y="2000"/>
                    </a:lnTo>
                    <a:lnTo>
                      <a:pt x="1666" y="2000"/>
                    </a:lnTo>
                    <a:lnTo>
                      <a:pt x="1654" y="1998"/>
                    </a:lnTo>
                    <a:lnTo>
                      <a:pt x="1644" y="1996"/>
                    </a:lnTo>
                    <a:lnTo>
                      <a:pt x="1632" y="1990"/>
                    </a:lnTo>
                    <a:lnTo>
                      <a:pt x="1622" y="1984"/>
                    </a:lnTo>
                    <a:lnTo>
                      <a:pt x="1614" y="1978"/>
                    </a:lnTo>
                    <a:lnTo>
                      <a:pt x="1606" y="1970"/>
                    </a:lnTo>
                    <a:lnTo>
                      <a:pt x="1592" y="1952"/>
                    </a:lnTo>
                    <a:lnTo>
                      <a:pt x="1592" y="1952"/>
                    </a:lnTo>
                    <a:lnTo>
                      <a:pt x="1582" y="1952"/>
                    </a:lnTo>
                    <a:lnTo>
                      <a:pt x="1582" y="1952"/>
                    </a:lnTo>
                    <a:lnTo>
                      <a:pt x="1578" y="1944"/>
                    </a:lnTo>
                    <a:lnTo>
                      <a:pt x="1574" y="1938"/>
                    </a:lnTo>
                    <a:lnTo>
                      <a:pt x="1566" y="1934"/>
                    </a:lnTo>
                    <a:lnTo>
                      <a:pt x="1556" y="1934"/>
                    </a:lnTo>
                    <a:lnTo>
                      <a:pt x="1556" y="1934"/>
                    </a:lnTo>
                    <a:lnTo>
                      <a:pt x="1550" y="1922"/>
                    </a:lnTo>
                    <a:lnTo>
                      <a:pt x="1542" y="1914"/>
                    </a:lnTo>
                    <a:lnTo>
                      <a:pt x="1534" y="1908"/>
                    </a:lnTo>
                    <a:lnTo>
                      <a:pt x="1522" y="1902"/>
                    </a:lnTo>
                    <a:lnTo>
                      <a:pt x="1522" y="1902"/>
                    </a:lnTo>
                    <a:lnTo>
                      <a:pt x="1514" y="1876"/>
                    </a:lnTo>
                    <a:lnTo>
                      <a:pt x="1508" y="1864"/>
                    </a:lnTo>
                    <a:lnTo>
                      <a:pt x="1500" y="1852"/>
                    </a:lnTo>
                    <a:lnTo>
                      <a:pt x="1492" y="1842"/>
                    </a:lnTo>
                    <a:lnTo>
                      <a:pt x="1482" y="1834"/>
                    </a:lnTo>
                    <a:lnTo>
                      <a:pt x="1470" y="1828"/>
                    </a:lnTo>
                    <a:lnTo>
                      <a:pt x="1456" y="1826"/>
                    </a:lnTo>
                    <a:lnTo>
                      <a:pt x="1456" y="1826"/>
                    </a:lnTo>
                    <a:lnTo>
                      <a:pt x="1454" y="1822"/>
                    </a:lnTo>
                    <a:lnTo>
                      <a:pt x="1450" y="1820"/>
                    </a:lnTo>
                    <a:lnTo>
                      <a:pt x="1442" y="1816"/>
                    </a:lnTo>
                    <a:lnTo>
                      <a:pt x="1442" y="1816"/>
                    </a:lnTo>
                    <a:lnTo>
                      <a:pt x="1434" y="1820"/>
                    </a:lnTo>
                    <a:lnTo>
                      <a:pt x="1430" y="1826"/>
                    </a:lnTo>
                    <a:lnTo>
                      <a:pt x="1422" y="1838"/>
                    </a:lnTo>
                    <a:lnTo>
                      <a:pt x="1420" y="1846"/>
                    </a:lnTo>
                    <a:lnTo>
                      <a:pt x="1414" y="1850"/>
                    </a:lnTo>
                    <a:lnTo>
                      <a:pt x="1408" y="1854"/>
                    </a:lnTo>
                    <a:lnTo>
                      <a:pt x="1398" y="1856"/>
                    </a:lnTo>
                    <a:lnTo>
                      <a:pt x="1398" y="1856"/>
                    </a:lnTo>
                    <a:lnTo>
                      <a:pt x="1396" y="1860"/>
                    </a:lnTo>
                    <a:lnTo>
                      <a:pt x="1396" y="1864"/>
                    </a:lnTo>
                    <a:lnTo>
                      <a:pt x="1396" y="1868"/>
                    </a:lnTo>
                    <a:lnTo>
                      <a:pt x="1394" y="1872"/>
                    </a:lnTo>
                    <a:lnTo>
                      <a:pt x="1394" y="1872"/>
                    </a:lnTo>
                    <a:lnTo>
                      <a:pt x="1388" y="1868"/>
                    </a:lnTo>
                    <a:lnTo>
                      <a:pt x="1382" y="1870"/>
                    </a:lnTo>
                    <a:lnTo>
                      <a:pt x="1378" y="1874"/>
                    </a:lnTo>
                    <a:lnTo>
                      <a:pt x="1374" y="1882"/>
                    </a:lnTo>
                    <a:lnTo>
                      <a:pt x="1370" y="1888"/>
                    </a:lnTo>
                    <a:lnTo>
                      <a:pt x="1364" y="1894"/>
                    </a:lnTo>
                    <a:lnTo>
                      <a:pt x="1358" y="1900"/>
                    </a:lnTo>
                    <a:lnTo>
                      <a:pt x="1350" y="1900"/>
                    </a:lnTo>
                    <a:lnTo>
                      <a:pt x="1350" y="1900"/>
                    </a:lnTo>
                    <a:lnTo>
                      <a:pt x="1352" y="1904"/>
                    </a:lnTo>
                    <a:lnTo>
                      <a:pt x="1352" y="1906"/>
                    </a:lnTo>
                    <a:lnTo>
                      <a:pt x="1350" y="1906"/>
                    </a:lnTo>
                    <a:lnTo>
                      <a:pt x="1350" y="1906"/>
                    </a:lnTo>
                    <a:lnTo>
                      <a:pt x="1348" y="1906"/>
                    </a:lnTo>
                    <a:lnTo>
                      <a:pt x="1346" y="1904"/>
                    </a:lnTo>
                    <a:lnTo>
                      <a:pt x="1346" y="1900"/>
                    </a:lnTo>
                    <a:lnTo>
                      <a:pt x="1346" y="1900"/>
                    </a:lnTo>
                    <a:lnTo>
                      <a:pt x="1340" y="1902"/>
                    </a:lnTo>
                    <a:lnTo>
                      <a:pt x="1338" y="1904"/>
                    </a:lnTo>
                    <a:lnTo>
                      <a:pt x="1336" y="1906"/>
                    </a:lnTo>
                    <a:lnTo>
                      <a:pt x="1336" y="1906"/>
                    </a:lnTo>
                    <a:lnTo>
                      <a:pt x="1330" y="1898"/>
                    </a:lnTo>
                    <a:lnTo>
                      <a:pt x="1324" y="1896"/>
                    </a:lnTo>
                    <a:lnTo>
                      <a:pt x="1318" y="1896"/>
                    </a:lnTo>
                    <a:lnTo>
                      <a:pt x="1318" y="1896"/>
                    </a:lnTo>
                    <a:lnTo>
                      <a:pt x="1314" y="1890"/>
                    </a:lnTo>
                    <a:lnTo>
                      <a:pt x="1310" y="1886"/>
                    </a:lnTo>
                    <a:lnTo>
                      <a:pt x="1302" y="1876"/>
                    </a:lnTo>
                    <a:lnTo>
                      <a:pt x="1302" y="1876"/>
                    </a:lnTo>
                    <a:lnTo>
                      <a:pt x="1300" y="1882"/>
                    </a:lnTo>
                    <a:lnTo>
                      <a:pt x="1296" y="1886"/>
                    </a:lnTo>
                    <a:lnTo>
                      <a:pt x="1296" y="1886"/>
                    </a:lnTo>
                    <a:lnTo>
                      <a:pt x="1294" y="1884"/>
                    </a:lnTo>
                    <a:lnTo>
                      <a:pt x="1292" y="1884"/>
                    </a:lnTo>
                    <a:lnTo>
                      <a:pt x="1290" y="1880"/>
                    </a:lnTo>
                    <a:lnTo>
                      <a:pt x="1290" y="1880"/>
                    </a:lnTo>
                    <a:lnTo>
                      <a:pt x="1290" y="1880"/>
                    </a:lnTo>
                    <a:lnTo>
                      <a:pt x="1288" y="1882"/>
                    </a:lnTo>
                    <a:lnTo>
                      <a:pt x="1288" y="1886"/>
                    </a:lnTo>
                    <a:lnTo>
                      <a:pt x="1288" y="1886"/>
                    </a:lnTo>
                    <a:lnTo>
                      <a:pt x="1282" y="1882"/>
                    </a:lnTo>
                    <a:lnTo>
                      <a:pt x="1274" y="1880"/>
                    </a:lnTo>
                    <a:lnTo>
                      <a:pt x="1268" y="1878"/>
                    </a:lnTo>
                    <a:lnTo>
                      <a:pt x="1260" y="1880"/>
                    </a:lnTo>
                    <a:lnTo>
                      <a:pt x="1254" y="1882"/>
                    </a:lnTo>
                    <a:lnTo>
                      <a:pt x="1248" y="1886"/>
                    </a:lnTo>
                    <a:lnTo>
                      <a:pt x="1238" y="1896"/>
                    </a:lnTo>
                    <a:lnTo>
                      <a:pt x="1230" y="1910"/>
                    </a:lnTo>
                    <a:lnTo>
                      <a:pt x="1228" y="1918"/>
                    </a:lnTo>
                    <a:lnTo>
                      <a:pt x="1228" y="1926"/>
                    </a:lnTo>
                    <a:lnTo>
                      <a:pt x="1228" y="1934"/>
                    </a:lnTo>
                    <a:lnTo>
                      <a:pt x="1230" y="1942"/>
                    </a:lnTo>
                    <a:lnTo>
                      <a:pt x="1234" y="1948"/>
                    </a:lnTo>
                    <a:lnTo>
                      <a:pt x="1238" y="1956"/>
                    </a:lnTo>
                    <a:lnTo>
                      <a:pt x="1238" y="1956"/>
                    </a:lnTo>
                    <a:lnTo>
                      <a:pt x="1236" y="1958"/>
                    </a:lnTo>
                    <a:lnTo>
                      <a:pt x="1232" y="1958"/>
                    </a:lnTo>
                    <a:lnTo>
                      <a:pt x="1232" y="1958"/>
                    </a:lnTo>
                    <a:lnTo>
                      <a:pt x="1236" y="1966"/>
                    </a:lnTo>
                    <a:lnTo>
                      <a:pt x="1236" y="1972"/>
                    </a:lnTo>
                    <a:lnTo>
                      <a:pt x="1236" y="1978"/>
                    </a:lnTo>
                    <a:lnTo>
                      <a:pt x="1236" y="1978"/>
                    </a:lnTo>
                    <a:lnTo>
                      <a:pt x="1228" y="1990"/>
                    </a:lnTo>
                    <a:lnTo>
                      <a:pt x="1216" y="2000"/>
                    </a:lnTo>
                    <a:lnTo>
                      <a:pt x="1202" y="2008"/>
                    </a:lnTo>
                    <a:lnTo>
                      <a:pt x="1188" y="2016"/>
                    </a:lnTo>
                    <a:lnTo>
                      <a:pt x="1160" y="2030"/>
                    </a:lnTo>
                    <a:lnTo>
                      <a:pt x="1148" y="2040"/>
                    </a:lnTo>
                    <a:lnTo>
                      <a:pt x="1136" y="2050"/>
                    </a:lnTo>
                    <a:lnTo>
                      <a:pt x="1136" y="2050"/>
                    </a:lnTo>
                    <a:lnTo>
                      <a:pt x="1138" y="2052"/>
                    </a:lnTo>
                    <a:lnTo>
                      <a:pt x="1142" y="2052"/>
                    </a:lnTo>
                    <a:lnTo>
                      <a:pt x="1144" y="2054"/>
                    </a:lnTo>
                    <a:lnTo>
                      <a:pt x="1144" y="2058"/>
                    </a:lnTo>
                    <a:lnTo>
                      <a:pt x="1144" y="2058"/>
                    </a:lnTo>
                    <a:lnTo>
                      <a:pt x="1142" y="2058"/>
                    </a:lnTo>
                    <a:lnTo>
                      <a:pt x="1140" y="2058"/>
                    </a:lnTo>
                    <a:lnTo>
                      <a:pt x="1136" y="2062"/>
                    </a:lnTo>
                    <a:lnTo>
                      <a:pt x="1134" y="2064"/>
                    </a:lnTo>
                    <a:lnTo>
                      <a:pt x="1134" y="2060"/>
                    </a:lnTo>
                    <a:lnTo>
                      <a:pt x="1134" y="2060"/>
                    </a:lnTo>
                    <a:lnTo>
                      <a:pt x="1116" y="2086"/>
                    </a:lnTo>
                    <a:lnTo>
                      <a:pt x="1108" y="2102"/>
                    </a:lnTo>
                    <a:lnTo>
                      <a:pt x="1100" y="2118"/>
                    </a:lnTo>
                    <a:lnTo>
                      <a:pt x="1096" y="2134"/>
                    </a:lnTo>
                    <a:lnTo>
                      <a:pt x="1096" y="2142"/>
                    </a:lnTo>
                    <a:lnTo>
                      <a:pt x="1096" y="2150"/>
                    </a:lnTo>
                    <a:lnTo>
                      <a:pt x="1098" y="2156"/>
                    </a:lnTo>
                    <a:lnTo>
                      <a:pt x="1102" y="2164"/>
                    </a:lnTo>
                    <a:lnTo>
                      <a:pt x="1106" y="2170"/>
                    </a:lnTo>
                    <a:lnTo>
                      <a:pt x="1114" y="2176"/>
                    </a:lnTo>
                    <a:lnTo>
                      <a:pt x="1114" y="2176"/>
                    </a:lnTo>
                    <a:lnTo>
                      <a:pt x="1112" y="2184"/>
                    </a:lnTo>
                    <a:lnTo>
                      <a:pt x="1108" y="2188"/>
                    </a:lnTo>
                    <a:lnTo>
                      <a:pt x="1096" y="2196"/>
                    </a:lnTo>
                    <a:lnTo>
                      <a:pt x="1092" y="2200"/>
                    </a:lnTo>
                    <a:lnTo>
                      <a:pt x="1088" y="2204"/>
                    </a:lnTo>
                    <a:lnTo>
                      <a:pt x="1084" y="2210"/>
                    </a:lnTo>
                    <a:lnTo>
                      <a:pt x="1084" y="2220"/>
                    </a:lnTo>
                    <a:lnTo>
                      <a:pt x="1084" y="2220"/>
                    </a:lnTo>
                    <a:lnTo>
                      <a:pt x="1080" y="2222"/>
                    </a:lnTo>
                    <a:lnTo>
                      <a:pt x="1076" y="2226"/>
                    </a:lnTo>
                    <a:lnTo>
                      <a:pt x="1074" y="2238"/>
                    </a:lnTo>
                    <a:lnTo>
                      <a:pt x="1070" y="2248"/>
                    </a:lnTo>
                    <a:lnTo>
                      <a:pt x="1066" y="2258"/>
                    </a:lnTo>
                    <a:lnTo>
                      <a:pt x="1066" y="2258"/>
                    </a:lnTo>
                    <a:lnTo>
                      <a:pt x="1058" y="2256"/>
                    </a:lnTo>
                    <a:lnTo>
                      <a:pt x="1052" y="2258"/>
                    </a:lnTo>
                    <a:lnTo>
                      <a:pt x="1046" y="2260"/>
                    </a:lnTo>
                    <a:lnTo>
                      <a:pt x="1040" y="2262"/>
                    </a:lnTo>
                    <a:lnTo>
                      <a:pt x="1030" y="2272"/>
                    </a:lnTo>
                    <a:lnTo>
                      <a:pt x="1022" y="2278"/>
                    </a:lnTo>
                    <a:lnTo>
                      <a:pt x="1022" y="2278"/>
                    </a:lnTo>
                    <a:lnTo>
                      <a:pt x="1022" y="2296"/>
                    </a:lnTo>
                    <a:lnTo>
                      <a:pt x="1022" y="2296"/>
                    </a:lnTo>
                    <a:lnTo>
                      <a:pt x="1018" y="2298"/>
                    </a:lnTo>
                    <a:lnTo>
                      <a:pt x="1014" y="2302"/>
                    </a:lnTo>
                    <a:lnTo>
                      <a:pt x="1010" y="2304"/>
                    </a:lnTo>
                    <a:lnTo>
                      <a:pt x="1006" y="2308"/>
                    </a:lnTo>
                    <a:lnTo>
                      <a:pt x="1006" y="2308"/>
                    </a:lnTo>
                    <a:lnTo>
                      <a:pt x="1002" y="2306"/>
                    </a:lnTo>
                    <a:lnTo>
                      <a:pt x="1000" y="2304"/>
                    </a:lnTo>
                    <a:lnTo>
                      <a:pt x="998" y="2302"/>
                    </a:lnTo>
                    <a:lnTo>
                      <a:pt x="994" y="2302"/>
                    </a:lnTo>
                    <a:lnTo>
                      <a:pt x="994" y="2302"/>
                    </a:lnTo>
                    <a:lnTo>
                      <a:pt x="990" y="2304"/>
                    </a:lnTo>
                    <a:lnTo>
                      <a:pt x="984" y="2308"/>
                    </a:lnTo>
                    <a:lnTo>
                      <a:pt x="980" y="2312"/>
                    </a:lnTo>
                    <a:lnTo>
                      <a:pt x="974" y="2314"/>
                    </a:lnTo>
                    <a:lnTo>
                      <a:pt x="974" y="2314"/>
                    </a:lnTo>
                    <a:lnTo>
                      <a:pt x="972" y="2310"/>
                    </a:lnTo>
                    <a:lnTo>
                      <a:pt x="972" y="2306"/>
                    </a:lnTo>
                    <a:lnTo>
                      <a:pt x="972" y="2306"/>
                    </a:lnTo>
                    <a:lnTo>
                      <a:pt x="954" y="2308"/>
                    </a:lnTo>
                    <a:lnTo>
                      <a:pt x="938" y="2308"/>
                    </a:lnTo>
                    <a:lnTo>
                      <a:pt x="922" y="2304"/>
                    </a:lnTo>
                    <a:lnTo>
                      <a:pt x="906" y="2304"/>
                    </a:lnTo>
                    <a:lnTo>
                      <a:pt x="906" y="2304"/>
                    </a:lnTo>
                    <a:lnTo>
                      <a:pt x="902" y="2310"/>
                    </a:lnTo>
                    <a:lnTo>
                      <a:pt x="896" y="2316"/>
                    </a:lnTo>
                    <a:lnTo>
                      <a:pt x="878" y="2322"/>
                    </a:lnTo>
                    <a:lnTo>
                      <a:pt x="870" y="2324"/>
                    </a:lnTo>
                    <a:lnTo>
                      <a:pt x="864" y="2330"/>
                    </a:lnTo>
                    <a:lnTo>
                      <a:pt x="862" y="2336"/>
                    </a:lnTo>
                    <a:lnTo>
                      <a:pt x="862" y="2346"/>
                    </a:lnTo>
                    <a:lnTo>
                      <a:pt x="862" y="2346"/>
                    </a:lnTo>
                    <a:lnTo>
                      <a:pt x="856" y="2346"/>
                    </a:lnTo>
                    <a:lnTo>
                      <a:pt x="850" y="2344"/>
                    </a:lnTo>
                    <a:lnTo>
                      <a:pt x="846" y="2344"/>
                    </a:lnTo>
                    <a:lnTo>
                      <a:pt x="846" y="2346"/>
                    </a:lnTo>
                    <a:lnTo>
                      <a:pt x="844" y="2350"/>
                    </a:lnTo>
                    <a:lnTo>
                      <a:pt x="844" y="2350"/>
                    </a:lnTo>
                    <a:lnTo>
                      <a:pt x="836" y="2348"/>
                    </a:lnTo>
                    <a:lnTo>
                      <a:pt x="830" y="2344"/>
                    </a:lnTo>
                    <a:lnTo>
                      <a:pt x="826" y="2338"/>
                    </a:lnTo>
                    <a:lnTo>
                      <a:pt x="822" y="2330"/>
                    </a:lnTo>
                    <a:lnTo>
                      <a:pt x="814" y="2316"/>
                    </a:lnTo>
                    <a:lnTo>
                      <a:pt x="812" y="2310"/>
                    </a:lnTo>
                    <a:lnTo>
                      <a:pt x="806" y="2304"/>
                    </a:lnTo>
                    <a:lnTo>
                      <a:pt x="806" y="2304"/>
                    </a:lnTo>
                    <a:lnTo>
                      <a:pt x="808" y="2302"/>
                    </a:lnTo>
                    <a:lnTo>
                      <a:pt x="810" y="2300"/>
                    </a:lnTo>
                    <a:lnTo>
                      <a:pt x="812" y="2300"/>
                    </a:lnTo>
                    <a:lnTo>
                      <a:pt x="812" y="2298"/>
                    </a:lnTo>
                    <a:lnTo>
                      <a:pt x="812" y="2298"/>
                    </a:lnTo>
                    <a:lnTo>
                      <a:pt x="810" y="2290"/>
                    </a:lnTo>
                    <a:lnTo>
                      <a:pt x="806" y="2284"/>
                    </a:lnTo>
                    <a:lnTo>
                      <a:pt x="802" y="2280"/>
                    </a:lnTo>
                    <a:lnTo>
                      <a:pt x="796" y="2276"/>
                    </a:lnTo>
                    <a:lnTo>
                      <a:pt x="782" y="2270"/>
                    </a:lnTo>
                    <a:lnTo>
                      <a:pt x="766" y="2266"/>
                    </a:lnTo>
                    <a:lnTo>
                      <a:pt x="766" y="2266"/>
                    </a:lnTo>
                    <a:lnTo>
                      <a:pt x="760" y="2272"/>
                    </a:lnTo>
                    <a:lnTo>
                      <a:pt x="752" y="2276"/>
                    </a:lnTo>
                    <a:lnTo>
                      <a:pt x="744" y="2276"/>
                    </a:lnTo>
                    <a:lnTo>
                      <a:pt x="736" y="2274"/>
                    </a:lnTo>
                    <a:lnTo>
                      <a:pt x="716" y="2270"/>
                    </a:lnTo>
                    <a:lnTo>
                      <a:pt x="706" y="2270"/>
                    </a:lnTo>
                    <a:lnTo>
                      <a:pt x="696" y="2270"/>
                    </a:lnTo>
                    <a:lnTo>
                      <a:pt x="696" y="2270"/>
                    </a:lnTo>
                    <a:lnTo>
                      <a:pt x="702" y="2250"/>
                    </a:lnTo>
                    <a:lnTo>
                      <a:pt x="708" y="2226"/>
                    </a:lnTo>
                    <a:lnTo>
                      <a:pt x="712" y="2202"/>
                    </a:lnTo>
                    <a:lnTo>
                      <a:pt x="712" y="2190"/>
                    </a:lnTo>
                    <a:lnTo>
                      <a:pt x="710" y="2178"/>
                    </a:lnTo>
                    <a:lnTo>
                      <a:pt x="710" y="2178"/>
                    </a:lnTo>
                    <a:lnTo>
                      <a:pt x="706" y="2180"/>
                    </a:lnTo>
                    <a:lnTo>
                      <a:pt x="704" y="2182"/>
                    </a:lnTo>
                    <a:lnTo>
                      <a:pt x="700" y="2184"/>
                    </a:lnTo>
                    <a:lnTo>
                      <a:pt x="698" y="2182"/>
                    </a:lnTo>
                    <a:lnTo>
                      <a:pt x="698" y="2182"/>
                    </a:lnTo>
                    <a:lnTo>
                      <a:pt x="696" y="2180"/>
                    </a:lnTo>
                    <a:lnTo>
                      <a:pt x="696" y="2176"/>
                    </a:lnTo>
                    <a:lnTo>
                      <a:pt x="698" y="2168"/>
                    </a:lnTo>
                    <a:lnTo>
                      <a:pt x="698" y="2168"/>
                    </a:lnTo>
                    <a:lnTo>
                      <a:pt x="700" y="2168"/>
                    </a:lnTo>
                    <a:lnTo>
                      <a:pt x="704" y="2168"/>
                    </a:lnTo>
                    <a:lnTo>
                      <a:pt x="706" y="2168"/>
                    </a:lnTo>
                    <a:lnTo>
                      <a:pt x="708" y="2168"/>
                    </a:lnTo>
                    <a:lnTo>
                      <a:pt x="708" y="2168"/>
                    </a:lnTo>
                    <a:lnTo>
                      <a:pt x="708" y="2164"/>
                    </a:lnTo>
                    <a:lnTo>
                      <a:pt x="710" y="2162"/>
                    </a:lnTo>
                    <a:lnTo>
                      <a:pt x="710" y="2158"/>
                    </a:lnTo>
                    <a:lnTo>
                      <a:pt x="708" y="2154"/>
                    </a:lnTo>
                    <a:lnTo>
                      <a:pt x="708" y="2154"/>
                    </a:lnTo>
                    <a:lnTo>
                      <a:pt x="706" y="2158"/>
                    </a:lnTo>
                    <a:lnTo>
                      <a:pt x="702" y="2164"/>
                    </a:lnTo>
                    <a:lnTo>
                      <a:pt x="696" y="2166"/>
                    </a:lnTo>
                    <a:lnTo>
                      <a:pt x="688" y="2166"/>
                    </a:lnTo>
                    <a:lnTo>
                      <a:pt x="688" y="2166"/>
                    </a:lnTo>
                    <a:lnTo>
                      <a:pt x="688" y="2158"/>
                    </a:lnTo>
                    <a:lnTo>
                      <a:pt x="688" y="2152"/>
                    </a:lnTo>
                    <a:lnTo>
                      <a:pt x="694" y="2142"/>
                    </a:lnTo>
                    <a:lnTo>
                      <a:pt x="698" y="2132"/>
                    </a:lnTo>
                    <a:lnTo>
                      <a:pt x="698" y="2128"/>
                    </a:lnTo>
                    <a:lnTo>
                      <a:pt x="696" y="2124"/>
                    </a:lnTo>
                    <a:lnTo>
                      <a:pt x="696" y="2124"/>
                    </a:lnTo>
                    <a:lnTo>
                      <a:pt x="696" y="2122"/>
                    </a:lnTo>
                    <a:lnTo>
                      <a:pt x="700" y="2122"/>
                    </a:lnTo>
                    <a:lnTo>
                      <a:pt x="704" y="2124"/>
                    </a:lnTo>
                    <a:lnTo>
                      <a:pt x="704" y="2124"/>
                    </a:lnTo>
                    <a:lnTo>
                      <a:pt x="726" y="2072"/>
                    </a:lnTo>
                    <a:lnTo>
                      <a:pt x="746" y="2020"/>
                    </a:lnTo>
                    <a:lnTo>
                      <a:pt x="746" y="2020"/>
                    </a:lnTo>
                    <a:lnTo>
                      <a:pt x="742" y="2000"/>
                    </a:lnTo>
                    <a:lnTo>
                      <a:pt x="740" y="1978"/>
                    </a:lnTo>
                    <a:lnTo>
                      <a:pt x="740" y="1970"/>
                    </a:lnTo>
                    <a:lnTo>
                      <a:pt x="742" y="1960"/>
                    </a:lnTo>
                    <a:lnTo>
                      <a:pt x="744" y="1954"/>
                    </a:lnTo>
                    <a:lnTo>
                      <a:pt x="748" y="1946"/>
                    </a:lnTo>
                    <a:lnTo>
                      <a:pt x="748" y="1946"/>
                    </a:lnTo>
                    <a:lnTo>
                      <a:pt x="746" y="1942"/>
                    </a:lnTo>
                    <a:lnTo>
                      <a:pt x="746" y="1940"/>
                    </a:lnTo>
                    <a:lnTo>
                      <a:pt x="748" y="1938"/>
                    </a:lnTo>
                    <a:lnTo>
                      <a:pt x="752" y="1934"/>
                    </a:lnTo>
                    <a:lnTo>
                      <a:pt x="752" y="1934"/>
                    </a:lnTo>
                    <a:lnTo>
                      <a:pt x="752" y="1934"/>
                    </a:lnTo>
                    <a:lnTo>
                      <a:pt x="748" y="1932"/>
                    </a:lnTo>
                    <a:lnTo>
                      <a:pt x="746" y="1932"/>
                    </a:lnTo>
                    <a:lnTo>
                      <a:pt x="744" y="1932"/>
                    </a:lnTo>
                    <a:lnTo>
                      <a:pt x="744" y="1932"/>
                    </a:lnTo>
                    <a:lnTo>
                      <a:pt x="744" y="1918"/>
                    </a:lnTo>
                    <a:lnTo>
                      <a:pt x="744" y="1914"/>
                    </a:lnTo>
                    <a:lnTo>
                      <a:pt x="748" y="1910"/>
                    </a:lnTo>
                    <a:lnTo>
                      <a:pt x="748" y="1910"/>
                    </a:lnTo>
                    <a:lnTo>
                      <a:pt x="746" y="1908"/>
                    </a:lnTo>
                    <a:lnTo>
                      <a:pt x="744" y="1910"/>
                    </a:lnTo>
                    <a:lnTo>
                      <a:pt x="742" y="1910"/>
                    </a:lnTo>
                    <a:lnTo>
                      <a:pt x="740" y="1910"/>
                    </a:lnTo>
                    <a:lnTo>
                      <a:pt x="740" y="1910"/>
                    </a:lnTo>
                    <a:lnTo>
                      <a:pt x="736" y="1902"/>
                    </a:lnTo>
                    <a:lnTo>
                      <a:pt x="736" y="1896"/>
                    </a:lnTo>
                    <a:lnTo>
                      <a:pt x="738" y="1892"/>
                    </a:lnTo>
                    <a:lnTo>
                      <a:pt x="742" y="1886"/>
                    </a:lnTo>
                    <a:lnTo>
                      <a:pt x="748" y="1882"/>
                    </a:lnTo>
                    <a:lnTo>
                      <a:pt x="754" y="1880"/>
                    </a:lnTo>
                    <a:lnTo>
                      <a:pt x="770" y="1876"/>
                    </a:lnTo>
                    <a:lnTo>
                      <a:pt x="770" y="1876"/>
                    </a:lnTo>
                    <a:lnTo>
                      <a:pt x="776" y="1876"/>
                    </a:lnTo>
                    <a:lnTo>
                      <a:pt x="778" y="1876"/>
                    </a:lnTo>
                    <a:lnTo>
                      <a:pt x="778" y="1880"/>
                    </a:lnTo>
                    <a:lnTo>
                      <a:pt x="778" y="1880"/>
                    </a:lnTo>
                    <a:lnTo>
                      <a:pt x="780" y="1876"/>
                    </a:lnTo>
                    <a:lnTo>
                      <a:pt x="778" y="1872"/>
                    </a:lnTo>
                    <a:lnTo>
                      <a:pt x="776" y="1868"/>
                    </a:lnTo>
                    <a:lnTo>
                      <a:pt x="776" y="1864"/>
                    </a:lnTo>
                    <a:lnTo>
                      <a:pt x="776" y="1864"/>
                    </a:lnTo>
                    <a:lnTo>
                      <a:pt x="784" y="1862"/>
                    </a:lnTo>
                    <a:lnTo>
                      <a:pt x="788" y="1858"/>
                    </a:lnTo>
                    <a:lnTo>
                      <a:pt x="790" y="1854"/>
                    </a:lnTo>
                    <a:lnTo>
                      <a:pt x="790" y="1854"/>
                    </a:lnTo>
                    <a:lnTo>
                      <a:pt x="802" y="1854"/>
                    </a:lnTo>
                    <a:lnTo>
                      <a:pt x="812" y="1858"/>
                    </a:lnTo>
                    <a:lnTo>
                      <a:pt x="818" y="1866"/>
                    </a:lnTo>
                    <a:lnTo>
                      <a:pt x="826" y="1872"/>
                    </a:lnTo>
                    <a:lnTo>
                      <a:pt x="826" y="1872"/>
                    </a:lnTo>
                    <a:lnTo>
                      <a:pt x="830" y="1868"/>
                    </a:lnTo>
                    <a:lnTo>
                      <a:pt x="836" y="1868"/>
                    </a:lnTo>
                    <a:lnTo>
                      <a:pt x="850" y="1868"/>
                    </a:lnTo>
                    <a:lnTo>
                      <a:pt x="864" y="1870"/>
                    </a:lnTo>
                    <a:lnTo>
                      <a:pt x="870" y="1868"/>
                    </a:lnTo>
                    <a:lnTo>
                      <a:pt x="874" y="1866"/>
                    </a:lnTo>
                    <a:lnTo>
                      <a:pt x="874" y="1866"/>
                    </a:lnTo>
                    <a:lnTo>
                      <a:pt x="894" y="1874"/>
                    </a:lnTo>
                    <a:lnTo>
                      <a:pt x="918" y="1880"/>
                    </a:lnTo>
                    <a:lnTo>
                      <a:pt x="928" y="1882"/>
                    </a:lnTo>
                    <a:lnTo>
                      <a:pt x="942" y="1882"/>
                    </a:lnTo>
                    <a:lnTo>
                      <a:pt x="954" y="1882"/>
                    </a:lnTo>
                    <a:lnTo>
                      <a:pt x="968" y="1880"/>
                    </a:lnTo>
                    <a:lnTo>
                      <a:pt x="968" y="1880"/>
                    </a:lnTo>
                    <a:lnTo>
                      <a:pt x="968" y="1882"/>
                    </a:lnTo>
                    <a:lnTo>
                      <a:pt x="968" y="1884"/>
                    </a:lnTo>
                    <a:lnTo>
                      <a:pt x="974" y="1886"/>
                    </a:lnTo>
                    <a:lnTo>
                      <a:pt x="980" y="1886"/>
                    </a:lnTo>
                    <a:lnTo>
                      <a:pt x="982" y="1886"/>
                    </a:lnTo>
                    <a:lnTo>
                      <a:pt x="984" y="1888"/>
                    </a:lnTo>
                    <a:lnTo>
                      <a:pt x="984" y="1888"/>
                    </a:lnTo>
                    <a:lnTo>
                      <a:pt x="986" y="1888"/>
                    </a:lnTo>
                    <a:lnTo>
                      <a:pt x="986" y="1886"/>
                    </a:lnTo>
                    <a:lnTo>
                      <a:pt x="986" y="1882"/>
                    </a:lnTo>
                    <a:lnTo>
                      <a:pt x="988" y="1882"/>
                    </a:lnTo>
                    <a:lnTo>
                      <a:pt x="988" y="1882"/>
                    </a:lnTo>
                    <a:lnTo>
                      <a:pt x="996" y="1882"/>
                    </a:lnTo>
                    <a:lnTo>
                      <a:pt x="1000" y="1882"/>
                    </a:lnTo>
                    <a:lnTo>
                      <a:pt x="1008" y="1888"/>
                    </a:lnTo>
                    <a:lnTo>
                      <a:pt x="1014" y="1892"/>
                    </a:lnTo>
                    <a:lnTo>
                      <a:pt x="1018" y="1892"/>
                    </a:lnTo>
                    <a:lnTo>
                      <a:pt x="1024" y="1892"/>
                    </a:lnTo>
                    <a:lnTo>
                      <a:pt x="1024" y="1892"/>
                    </a:lnTo>
                    <a:lnTo>
                      <a:pt x="1032" y="1892"/>
                    </a:lnTo>
                    <a:lnTo>
                      <a:pt x="1038" y="1888"/>
                    </a:lnTo>
                    <a:lnTo>
                      <a:pt x="1042" y="1882"/>
                    </a:lnTo>
                    <a:lnTo>
                      <a:pt x="1046" y="1876"/>
                    </a:lnTo>
                    <a:lnTo>
                      <a:pt x="1050" y="1858"/>
                    </a:lnTo>
                    <a:lnTo>
                      <a:pt x="1052" y="1838"/>
                    </a:lnTo>
                    <a:lnTo>
                      <a:pt x="1054" y="1796"/>
                    </a:lnTo>
                    <a:lnTo>
                      <a:pt x="1056" y="1774"/>
                    </a:lnTo>
                    <a:lnTo>
                      <a:pt x="1060" y="1758"/>
                    </a:lnTo>
                    <a:lnTo>
                      <a:pt x="1060" y="1758"/>
                    </a:lnTo>
                    <a:lnTo>
                      <a:pt x="1064" y="1760"/>
                    </a:lnTo>
                    <a:lnTo>
                      <a:pt x="1068" y="1762"/>
                    </a:lnTo>
                    <a:lnTo>
                      <a:pt x="1070" y="1766"/>
                    </a:lnTo>
                    <a:lnTo>
                      <a:pt x="1074" y="1768"/>
                    </a:lnTo>
                    <a:lnTo>
                      <a:pt x="1074" y="1768"/>
                    </a:lnTo>
                    <a:lnTo>
                      <a:pt x="1074" y="1764"/>
                    </a:lnTo>
                    <a:lnTo>
                      <a:pt x="1072" y="1760"/>
                    </a:lnTo>
                    <a:lnTo>
                      <a:pt x="1066" y="1756"/>
                    </a:lnTo>
                    <a:lnTo>
                      <a:pt x="1062" y="1752"/>
                    </a:lnTo>
                    <a:lnTo>
                      <a:pt x="1056" y="1746"/>
                    </a:lnTo>
                    <a:lnTo>
                      <a:pt x="1056" y="1746"/>
                    </a:lnTo>
                    <a:lnTo>
                      <a:pt x="1058" y="1730"/>
                    </a:lnTo>
                    <a:lnTo>
                      <a:pt x="1058" y="1714"/>
                    </a:lnTo>
                    <a:lnTo>
                      <a:pt x="1058" y="1714"/>
                    </a:lnTo>
                    <a:lnTo>
                      <a:pt x="1044" y="1706"/>
                    </a:lnTo>
                    <a:lnTo>
                      <a:pt x="1034" y="1696"/>
                    </a:lnTo>
                    <a:lnTo>
                      <a:pt x="1026" y="1682"/>
                    </a:lnTo>
                    <a:lnTo>
                      <a:pt x="1016" y="1668"/>
                    </a:lnTo>
                    <a:lnTo>
                      <a:pt x="1016" y="1668"/>
                    </a:lnTo>
                    <a:lnTo>
                      <a:pt x="1020" y="1670"/>
                    </a:lnTo>
                    <a:lnTo>
                      <a:pt x="1022" y="1674"/>
                    </a:lnTo>
                    <a:lnTo>
                      <a:pt x="1022" y="1674"/>
                    </a:lnTo>
                    <a:lnTo>
                      <a:pt x="1028" y="1668"/>
                    </a:lnTo>
                    <a:lnTo>
                      <a:pt x="1028" y="1668"/>
                    </a:lnTo>
                    <a:lnTo>
                      <a:pt x="1026" y="1664"/>
                    </a:lnTo>
                    <a:lnTo>
                      <a:pt x="1022" y="1662"/>
                    </a:lnTo>
                    <a:lnTo>
                      <a:pt x="1020" y="1660"/>
                    </a:lnTo>
                    <a:lnTo>
                      <a:pt x="1022" y="1654"/>
                    </a:lnTo>
                    <a:lnTo>
                      <a:pt x="1022" y="1654"/>
                    </a:lnTo>
                    <a:lnTo>
                      <a:pt x="1014" y="1652"/>
                    </a:lnTo>
                    <a:lnTo>
                      <a:pt x="1010" y="1650"/>
                    </a:lnTo>
                    <a:lnTo>
                      <a:pt x="1008" y="1646"/>
                    </a:lnTo>
                    <a:lnTo>
                      <a:pt x="1008" y="1646"/>
                    </a:lnTo>
                    <a:lnTo>
                      <a:pt x="1010" y="1646"/>
                    </a:lnTo>
                    <a:lnTo>
                      <a:pt x="1012" y="1644"/>
                    </a:lnTo>
                    <a:lnTo>
                      <a:pt x="1012" y="1642"/>
                    </a:lnTo>
                    <a:lnTo>
                      <a:pt x="1012" y="1640"/>
                    </a:lnTo>
                    <a:lnTo>
                      <a:pt x="1012" y="1640"/>
                    </a:lnTo>
                    <a:lnTo>
                      <a:pt x="1010" y="1638"/>
                    </a:lnTo>
                    <a:lnTo>
                      <a:pt x="1006" y="1638"/>
                    </a:lnTo>
                    <a:lnTo>
                      <a:pt x="1002" y="1640"/>
                    </a:lnTo>
                    <a:lnTo>
                      <a:pt x="996" y="1640"/>
                    </a:lnTo>
                    <a:lnTo>
                      <a:pt x="996" y="1640"/>
                    </a:lnTo>
                    <a:lnTo>
                      <a:pt x="998" y="1638"/>
                    </a:lnTo>
                    <a:lnTo>
                      <a:pt x="1000" y="1638"/>
                    </a:lnTo>
                    <a:lnTo>
                      <a:pt x="1002" y="1636"/>
                    </a:lnTo>
                    <a:lnTo>
                      <a:pt x="1002" y="1634"/>
                    </a:lnTo>
                    <a:lnTo>
                      <a:pt x="1002" y="1634"/>
                    </a:lnTo>
                    <a:lnTo>
                      <a:pt x="998" y="1632"/>
                    </a:lnTo>
                    <a:lnTo>
                      <a:pt x="994" y="1632"/>
                    </a:lnTo>
                    <a:lnTo>
                      <a:pt x="990" y="1634"/>
                    </a:lnTo>
                    <a:lnTo>
                      <a:pt x="988" y="1636"/>
                    </a:lnTo>
                    <a:lnTo>
                      <a:pt x="988" y="1636"/>
                    </a:lnTo>
                    <a:lnTo>
                      <a:pt x="986" y="1630"/>
                    </a:lnTo>
                    <a:lnTo>
                      <a:pt x="984" y="1628"/>
                    </a:lnTo>
                    <a:lnTo>
                      <a:pt x="982" y="1624"/>
                    </a:lnTo>
                    <a:lnTo>
                      <a:pt x="976" y="1624"/>
                    </a:lnTo>
                    <a:lnTo>
                      <a:pt x="968" y="1620"/>
                    </a:lnTo>
                    <a:lnTo>
                      <a:pt x="964" y="1618"/>
                    </a:lnTo>
                    <a:lnTo>
                      <a:pt x="960" y="1614"/>
                    </a:lnTo>
                    <a:lnTo>
                      <a:pt x="960" y="1614"/>
                    </a:lnTo>
                    <a:lnTo>
                      <a:pt x="956" y="1614"/>
                    </a:lnTo>
                    <a:lnTo>
                      <a:pt x="954" y="1616"/>
                    </a:lnTo>
                    <a:lnTo>
                      <a:pt x="950" y="1620"/>
                    </a:lnTo>
                    <a:lnTo>
                      <a:pt x="950" y="1620"/>
                    </a:lnTo>
                    <a:lnTo>
                      <a:pt x="948" y="1620"/>
                    </a:lnTo>
                    <a:lnTo>
                      <a:pt x="946" y="1618"/>
                    </a:lnTo>
                    <a:lnTo>
                      <a:pt x="944" y="1614"/>
                    </a:lnTo>
                    <a:lnTo>
                      <a:pt x="942" y="1610"/>
                    </a:lnTo>
                    <a:lnTo>
                      <a:pt x="938" y="1606"/>
                    </a:lnTo>
                    <a:lnTo>
                      <a:pt x="938" y="1606"/>
                    </a:lnTo>
                    <a:lnTo>
                      <a:pt x="940" y="1604"/>
                    </a:lnTo>
                    <a:lnTo>
                      <a:pt x="944" y="1604"/>
                    </a:lnTo>
                    <a:lnTo>
                      <a:pt x="948" y="1604"/>
                    </a:lnTo>
                    <a:lnTo>
                      <a:pt x="950" y="1600"/>
                    </a:lnTo>
                    <a:lnTo>
                      <a:pt x="950" y="1600"/>
                    </a:lnTo>
                    <a:lnTo>
                      <a:pt x="946" y="1596"/>
                    </a:lnTo>
                    <a:lnTo>
                      <a:pt x="942" y="1592"/>
                    </a:lnTo>
                    <a:lnTo>
                      <a:pt x="938" y="1590"/>
                    </a:lnTo>
                    <a:lnTo>
                      <a:pt x="934" y="1586"/>
                    </a:lnTo>
                    <a:lnTo>
                      <a:pt x="934" y="1586"/>
                    </a:lnTo>
                    <a:lnTo>
                      <a:pt x="936" y="1580"/>
                    </a:lnTo>
                    <a:lnTo>
                      <a:pt x="938" y="1576"/>
                    </a:lnTo>
                    <a:lnTo>
                      <a:pt x="942" y="1572"/>
                    </a:lnTo>
                    <a:lnTo>
                      <a:pt x="948" y="1570"/>
                    </a:lnTo>
                    <a:lnTo>
                      <a:pt x="960" y="1568"/>
                    </a:lnTo>
                    <a:lnTo>
                      <a:pt x="972" y="1570"/>
                    </a:lnTo>
                    <a:lnTo>
                      <a:pt x="972" y="1570"/>
                    </a:lnTo>
                    <a:lnTo>
                      <a:pt x="974" y="1566"/>
                    </a:lnTo>
                    <a:lnTo>
                      <a:pt x="976" y="1560"/>
                    </a:lnTo>
                    <a:lnTo>
                      <a:pt x="976" y="1560"/>
                    </a:lnTo>
                    <a:lnTo>
                      <a:pt x="980" y="1562"/>
                    </a:lnTo>
                    <a:lnTo>
                      <a:pt x="984" y="1562"/>
                    </a:lnTo>
                    <a:lnTo>
                      <a:pt x="990" y="1562"/>
                    </a:lnTo>
                    <a:lnTo>
                      <a:pt x="996" y="1564"/>
                    </a:lnTo>
                    <a:lnTo>
                      <a:pt x="996" y="1564"/>
                    </a:lnTo>
                    <a:lnTo>
                      <a:pt x="996" y="1568"/>
                    </a:lnTo>
                    <a:lnTo>
                      <a:pt x="998" y="1572"/>
                    </a:lnTo>
                    <a:lnTo>
                      <a:pt x="1000" y="1574"/>
                    </a:lnTo>
                    <a:lnTo>
                      <a:pt x="1000" y="1580"/>
                    </a:lnTo>
                    <a:lnTo>
                      <a:pt x="1000" y="1580"/>
                    </a:lnTo>
                    <a:lnTo>
                      <a:pt x="1008" y="1576"/>
                    </a:lnTo>
                    <a:lnTo>
                      <a:pt x="1014" y="1570"/>
                    </a:lnTo>
                    <a:lnTo>
                      <a:pt x="1014" y="1570"/>
                    </a:lnTo>
                    <a:lnTo>
                      <a:pt x="1020" y="1574"/>
                    </a:lnTo>
                    <a:lnTo>
                      <a:pt x="1026" y="1576"/>
                    </a:lnTo>
                    <a:lnTo>
                      <a:pt x="1026" y="1576"/>
                    </a:lnTo>
                    <a:lnTo>
                      <a:pt x="1028" y="1574"/>
                    </a:lnTo>
                    <a:lnTo>
                      <a:pt x="1028" y="1570"/>
                    </a:lnTo>
                    <a:lnTo>
                      <a:pt x="1028" y="1570"/>
                    </a:lnTo>
                    <a:lnTo>
                      <a:pt x="1036" y="1576"/>
                    </a:lnTo>
                    <a:lnTo>
                      <a:pt x="1040" y="1576"/>
                    </a:lnTo>
                    <a:lnTo>
                      <a:pt x="1046" y="1574"/>
                    </a:lnTo>
                    <a:lnTo>
                      <a:pt x="1046" y="1574"/>
                    </a:lnTo>
                    <a:lnTo>
                      <a:pt x="1038" y="1544"/>
                    </a:lnTo>
                    <a:lnTo>
                      <a:pt x="1034" y="1530"/>
                    </a:lnTo>
                    <a:lnTo>
                      <a:pt x="1030" y="1514"/>
                    </a:lnTo>
                    <a:lnTo>
                      <a:pt x="1030" y="1514"/>
                    </a:lnTo>
                    <a:lnTo>
                      <a:pt x="1032" y="1514"/>
                    </a:lnTo>
                    <a:lnTo>
                      <a:pt x="1036" y="1514"/>
                    </a:lnTo>
                    <a:lnTo>
                      <a:pt x="1048" y="1514"/>
                    </a:lnTo>
                    <a:lnTo>
                      <a:pt x="1048" y="1514"/>
                    </a:lnTo>
                    <a:lnTo>
                      <a:pt x="1050" y="1518"/>
                    </a:lnTo>
                    <a:lnTo>
                      <a:pt x="1050" y="1522"/>
                    </a:lnTo>
                    <a:lnTo>
                      <a:pt x="1050" y="1526"/>
                    </a:lnTo>
                    <a:lnTo>
                      <a:pt x="1052" y="1530"/>
                    </a:lnTo>
                    <a:lnTo>
                      <a:pt x="1052" y="1530"/>
                    </a:lnTo>
                    <a:lnTo>
                      <a:pt x="1062" y="1532"/>
                    </a:lnTo>
                    <a:lnTo>
                      <a:pt x="1076" y="1536"/>
                    </a:lnTo>
                    <a:lnTo>
                      <a:pt x="1090" y="1536"/>
                    </a:lnTo>
                    <a:lnTo>
                      <a:pt x="1096" y="1534"/>
                    </a:lnTo>
                    <a:lnTo>
                      <a:pt x="1100" y="1530"/>
                    </a:lnTo>
                    <a:lnTo>
                      <a:pt x="1100" y="1530"/>
                    </a:lnTo>
                    <a:lnTo>
                      <a:pt x="1098" y="1528"/>
                    </a:lnTo>
                    <a:lnTo>
                      <a:pt x="1096" y="1526"/>
                    </a:lnTo>
                    <a:lnTo>
                      <a:pt x="1094" y="1522"/>
                    </a:lnTo>
                    <a:lnTo>
                      <a:pt x="1094" y="1518"/>
                    </a:lnTo>
                    <a:lnTo>
                      <a:pt x="1094" y="1518"/>
                    </a:lnTo>
                    <a:lnTo>
                      <a:pt x="1106" y="1510"/>
                    </a:lnTo>
                    <a:lnTo>
                      <a:pt x="1116" y="1504"/>
                    </a:lnTo>
                    <a:lnTo>
                      <a:pt x="1128" y="1496"/>
                    </a:lnTo>
                    <a:lnTo>
                      <a:pt x="1138" y="1488"/>
                    </a:lnTo>
                    <a:lnTo>
                      <a:pt x="1138" y="1488"/>
                    </a:lnTo>
                    <a:lnTo>
                      <a:pt x="1138" y="1468"/>
                    </a:lnTo>
                    <a:lnTo>
                      <a:pt x="1138" y="1458"/>
                    </a:lnTo>
                    <a:lnTo>
                      <a:pt x="1136" y="1448"/>
                    </a:lnTo>
                    <a:lnTo>
                      <a:pt x="1136" y="1448"/>
                    </a:lnTo>
                    <a:lnTo>
                      <a:pt x="1154" y="1440"/>
                    </a:lnTo>
                    <a:lnTo>
                      <a:pt x="1170" y="1430"/>
                    </a:lnTo>
                    <a:lnTo>
                      <a:pt x="1186" y="1422"/>
                    </a:lnTo>
                    <a:lnTo>
                      <a:pt x="1196" y="1420"/>
                    </a:lnTo>
                    <a:lnTo>
                      <a:pt x="1208" y="1418"/>
                    </a:lnTo>
                    <a:lnTo>
                      <a:pt x="1208" y="1418"/>
                    </a:lnTo>
                    <a:lnTo>
                      <a:pt x="1198" y="1416"/>
                    </a:lnTo>
                    <a:lnTo>
                      <a:pt x="1194" y="1414"/>
                    </a:lnTo>
                    <a:lnTo>
                      <a:pt x="1190" y="1408"/>
                    </a:lnTo>
                    <a:lnTo>
                      <a:pt x="1190" y="1408"/>
                    </a:lnTo>
                    <a:lnTo>
                      <a:pt x="1196" y="1408"/>
                    </a:lnTo>
                    <a:lnTo>
                      <a:pt x="1202" y="1410"/>
                    </a:lnTo>
                    <a:lnTo>
                      <a:pt x="1208" y="1412"/>
                    </a:lnTo>
                    <a:lnTo>
                      <a:pt x="1212" y="1414"/>
                    </a:lnTo>
                    <a:lnTo>
                      <a:pt x="1212" y="1414"/>
                    </a:lnTo>
                    <a:lnTo>
                      <a:pt x="1208" y="1408"/>
                    </a:lnTo>
                    <a:lnTo>
                      <a:pt x="1206" y="1400"/>
                    </a:lnTo>
                    <a:lnTo>
                      <a:pt x="1206" y="1390"/>
                    </a:lnTo>
                    <a:lnTo>
                      <a:pt x="1208" y="1380"/>
                    </a:lnTo>
                    <a:lnTo>
                      <a:pt x="1214" y="1358"/>
                    </a:lnTo>
                    <a:lnTo>
                      <a:pt x="1216" y="1346"/>
                    </a:lnTo>
                    <a:lnTo>
                      <a:pt x="1218" y="1334"/>
                    </a:lnTo>
                    <a:lnTo>
                      <a:pt x="1218" y="1334"/>
                    </a:lnTo>
                    <a:lnTo>
                      <a:pt x="1226" y="1334"/>
                    </a:lnTo>
                    <a:lnTo>
                      <a:pt x="1226" y="1334"/>
                    </a:lnTo>
                    <a:lnTo>
                      <a:pt x="1228" y="1328"/>
                    </a:lnTo>
                    <a:lnTo>
                      <a:pt x="1230" y="1322"/>
                    </a:lnTo>
                    <a:lnTo>
                      <a:pt x="1238" y="1314"/>
                    </a:lnTo>
                    <a:lnTo>
                      <a:pt x="1250" y="1308"/>
                    </a:lnTo>
                    <a:lnTo>
                      <a:pt x="1262" y="1304"/>
                    </a:lnTo>
                    <a:lnTo>
                      <a:pt x="1262" y="1304"/>
                    </a:lnTo>
                    <a:lnTo>
                      <a:pt x="1266" y="1304"/>
                    </a:lnTo>
                    <a:lnTo>
                      <a:pt x="1268" y="1304"/>
                    </a:lnTo>
                    <a:lnTo>
                      <a:pt x="1272" y="1308"/>
                    </a:lnTo>
                    <a:lnTo>
                      <a:pt x="1276" y="1312"/>
                    </a:lnTo>
                    <a:lnTo>
                      <a:pt x="1280" y="1314"/>
                    </a:lnTo>
                    <a:lnTo>
                      <a:pt x="1284" y="1312"/>
                    </a:lnTo>
                    <a:lnTo>
                      <a:pt x="1284" y="1312"/>
                    </a:lnTo>
                    <a:lnTo>
                      <a:pt x="1278" y="1310"/>
                    </a:lnTo>
                    <a:lnTo>
                      <a:pt x="1276" y="1308"/>
                    </a:lnTo>
                    <a:lnTo>
                      <a:pt x="1274" y="1306"/>
                    </a:lnTo>
                    <a:lnTo>
                      <a:pt x="1274" y="1306"/>
                    </a:lnTo>
                    <a:lnTo>
                      <a:pt x="1276" y="1302"/>
                    </a:lnTo>
                    <a:lnTo>
                      <a:pt x="1276" y="1300"/>
                    </a:lnTo>
                    <a:lnTo>
                      <a:pt x="1276" y="1296"/>
                    </a:lnTo>
                    <a:lnTo>
                      <a:pt x="1276" y="1294"/>
                    </a:lnTo>
                    <a:lnTo>
                      <a:pt x="1276" y="1294"/>
                    </a:lnTo>
                    <a:lnTo>
                      <a:pt x="1288" y="1290"/>
                    </a:lnTo>
                    <a:lnTo>
                      <a:pt x="1300" y="1288"/>
                    </a:lnTo>
                    <a:lnTo>
                      <a:pt x="1300" y="1288"/>
                    </a:lnTo>
                    <a:lnTo>
                      <a:pt x="1308" y="1306"/>
                    </a:lnTo>
                    <a:lnTo>
                      <a:pt x="1308" y="1306"/>
                    </a:lnTo>
                    <a:lnTo>
                      <a:pt x="1310" y="1302"/>
                    </a:lnTo>
                    <a:lnTo>
                      <a:pt x="1310" y="1300"/>
                    </a:lnTo>
                    <a:lnTo>
                      <a:pt x="1312" y="1296"/>
                    </a:lnTo>
                    <a:lnTo>
                      <a:pt x="1318" y="1298"/>
                    </a:lnTo>
                    <a:lnTo>
                      <a:pt x="1318" y="1298"/>
                    </a:lnTo>
                    <a:lnTo>
                      <a:pt x="1314" y="1290"/>
                    </a:lnTo>
                    <a:lnTo>
                      <a:pt x="1312" y="1282"/>
                    </a:lnTo>
                    <a:lnTo>
                      <a:pt x="1312" y="1282"/>
                    </a:lnTo>
                    <a:lnTo>
                      <a:pt x="1318" y="1282"/>
                    </a:lnTo>
                    <a:lnTo>
                      <a:pt x="1322" y="1282"/>
                    </a:lnTo>
                    <a:lnTo>
                      <a:pt x="1326" y="1280"/>
                    </a:lnTo>
                    <a:lnTo>
                      <a:pt x="1330" y="1280"/>
                    </a:lnTo>
                    <a:lnTo>
                      <a:pt x="1330" y="1280"/>
                    </a:lnTo>
                    <a:lnTo>
                      <a:pt x="1328" y="1278"/>
                    </a:lnTo>
                    <a:lnTo>
                      <a:pt x="1326" y="1278"/>
                    </a:lnTo>
                    <a:lnTo>
                      <a:pt x="1324" y="1278"/>
                    </a:lnTo>
                    <a:lnTo>
                      <a:pt x="1320" y="1276"/>
                    </a:lnTo>
                    <a:lnTo>
                      <a:pt x="1320" y="1276"/>
                    </a:lnTo>
                    <a:lnTo>
                      <a:pt x="1320" y="1272"/>
                    </a:lnTo>
                    <a:lnTo>
                      <a:pt x="1318" y="1266"/>
                    </a:lnTo>
                    <a:lnTo>
                      <a:pt x="1314" y="1260"/>
                    </a:lnTo>
                    <a:lnTo>
                      <a:pt x="1308" y="1258"/>
                    </a:lnTo>
                    <a:lnTo>
                      <a:pt x="1308" y="1258"/>
                    </a:lnTo>
                    <a:lnTo>
                      <a:pt x="1308" y="1254"/>
                    </a:lnTo>
                    <a:lnTo>
                      <a:pt x="1312" y="1252"/>
                    </a:lnTo>
                    <a:lnTo>
                      <a:pt x="1314" y="1250"/>
                    </a:lnTo>
                    <a:lnTo>
                      <a:pt x="1316" y="1248"/>
                    </a:lnTo>
                    <a:lnTo>
                      <a:pt x="1316" y="1248"/>
                    </a:lnTo>
                    <a:lnTo>
                      <a:pt x="1310" y="1242"/>
                    </a:lnTo>
                    <a:lnTo>
                      <a:pt x="1306" y="1236"/>
                    </a:lnTo>
                    <a:lnTo>
                      <a:pt x="1300" y="1232"/>
                    </a:lnTo>
                    <a:lnTo>
                      <a:pt x="1296" y="1228"/>
                    </a:lnTo>
                    <a:lnTo>
                      <a:pt x="1296" y="1228"/>
                    </a:lnTo>
                    <a:lnTo>
                      <a:pt x="1298" y="1224"/>
                    </a:lnTo>
                    <a:lnTo>
                      <a:pt x="1298" y="1218"/>
                    </a:lnTo>
                    <a:lnTo>
                      <a:pt x="1298" y="1212"/>
                    </a:lnTo>
                    <a:lnTo>
                      <a:pt x="1294" y="1206"/>
                    </a:lnTo>
                    <a:lnTo>
                      <a:pt x="1290" y="1200"/>
                    </a:lnTo>
                    <a:lnTo>
                      <a:pt x="1286" y="1196"/>
                    </a:lnTo>
                    <a:lnTo>
                      <a:pt x="1282" y="1194"/>
                    </a:lnTo>
                    <a:lnTo>
                      <a:pt x="1276" y="1194"/>
                    </a:lnTo>
                    <a:lnTo>
                      <a:pt x="1276" y="1194"/>
                    </a:lnTo>
                    <a:lnTo>
                      <a:pt x="1278" y="1186"/>
                    </a:lnTo>
                    <a:lnTo>
                      <a:pt x="1274" y="1178"/>
                    </a:lnTo>
                    <a:lnTo>
                      <a:pt x="1274" y="1178"/>
                    </a:lnTo>
                    <a:lnTo>
                      <a:pt x="1274" y="1178"/>
                    </a:lnTo>
                    <a:lnTo>
                      <a:pt x="1276" y="1178"/>
                    </a:lnTo>
                    <a:lnTo>
                      <a:pt x="1278" y="1178"/>
                    </a:lnTo>
                    <a:lnTo>
                      <a:pt x="1278" y="1178"/>
                    </a:lnTo>
                    <a:lnTo>
                      <a:pt x="1272" y="1166"/>
                    </a:lnTo>
                    <a:lnTo>
                      <a:pt x="1266" y="1150"/>
                    </a:lnTo>
                    <a:lnTo>
                      <a:pt x="1264" y="1140"/>
                    </a:lnTo>
                    <a:lnTo>
                      <a:pt x="1264" y="1132"/>
                    </a:lnTo>
                    <a:lnTo>
                      <a:pt x="1264" y="1122"/>
                    </a:lnTo>
                    <a:lnTo>
                      <a:pt x="1268" y="1114"/>
                    </a:lnTo>
                    <a:lnTo>
                      <a:pt x="1268" y="1114"/>
                    </a:lnTo>
                    <a:lnTo>
                      <a:pt x="1276" y="1114"/>
                    </a:lnTo>
                    <a:lnTo>
                      <a:pt x="1282" y="1112"/>
                    </a:lnTo>
                    <a:lnTo>
                      <a:pt x="1286" y="1108"/>
                    </a:lnTo>
                    <a:lnTo>
                      <a:pt x="1288" y="1102"/>
                    </a:lnTo>
                    <a:lnTo>
                      <a:pt x="1294" y="1090"/>
                    </a:lnTo>
                    <a:lnTo>
                      <a:pt x="1298" y="1086"/>
                    </a:lnTo>
                    <a:lnTo>
                      <a:pt x="1302" y="1082"/>
                    </a:lnTo>
                    <a:lnTo>
                      <a:pt x="1302" y="1082"/>
                    </a:lnTo>
                    <a:lnTo>
                      <a:pt x="1306" y="1102"/>
                    </a:lnTo>
                    <a:lnTo>
                      <a:pt x="1312" y="1120"/>
                    </a:lnTo>
                    <a:lnTo>
                      <a:pt x="1314" y="1130"/>
                    </a:lnTo>
                    <a:lnTo>
                      <a:pt x="1318" y="1136"/>
                    </a:lnTo>
                    <a:lnTo>
                      <a:pt x="1326" y="1142"/>
                    </a:lnTo>
                    <a:lnTo>
                      <a:pt x="1334" y="1144"/>
                    </a:lnTo>
                    <a:lnTo>
                      <a:pt x="1334" y="1144"/>
                    </a:lnTo>
                    <a:lnTo>
                      <a:pt x="1334" y="1150"/>
                    </a:lnTo>
                    <a:lnTo>
                      <a:pt x="1332" y="1156"/>
                    </a:lnTo>
                    <a:lnTo>
                      <a:pt x="1326" y="1158"/>
                    </a:lnTo>
                    <a:lnTo>
                      <a:pt x="1322" y="1158"/>
                    </a:lnTo>
                    <a:lnTo>
                      <a:pt x="1322" y="1158"/>
                    </a:lnTo>
                    <a:lnTo>
                      <a:pt x="1324" y="1168"/>
                    </a:lnTo>
                    <a:lnTo>
                      <a:pt x="1324" y="1178"/>
                    </a:lnTo>
                    <a:lnTo>
                      <a:pt x="1320" y="1186"/>
                    </a:lnTo>
                    <a:lnTo>
                      <a:pt x="1316" y="1194"/>
                    </a:lnTo>
                    <a:lnTo>
                      <a:pt x="1316" y="1194"/>
                    </a:lnTo>
                    <a:lnTo>
                      <a:pt x="1320" y="1200"/>
                    </a:lnTo>
                    <a:lnTo>
                      <a:pt x="1320" y="1206"/>
                    </a:lnTo>
                    <a:lnTo>
                      <a:pt x="1320" y="1212"/>
                    </a:lnTo>
                    <a:lnTo>
                      <a:pt x="1322" y="1218"/>
                    </a:lnTo>
                    <a:lnTo>
                      <a:pt x="1322" y="1218"/>
                    </a:lnTo>
                    <a:lnTo>
                      <a:pt x="1324" y="1214"/>
                    </a:lnTo>
                    <a:lnTo>
                      <a:pt x="1324" y="1214"/>
                    </a:lnTo>
                    <a:lnTo>
                      <a:pt x="1332" y="1218"/>
                    </a:lnTo>
                    <a:lnTo>
                      <a:pt x="1336" y="1222"/>
                    </a:lnTo>
                    <a:lnTo>
                      <a:pt x="1336" y="1226"/>
                    </a:lnTo>
                    <a:lnTo>
                      <a:pt x="1336" y="1226"/>
                    </a:lnTo>
                    <a:lnTo>
                      <a:pt x="1334" y="1226"/>
                    </a:lnTo>
                    <a:lnTo>
                      <a:pt x="1332" y="1224"/>
                    </a:lnTo>
                    <a:lnTo>
                      <a:pt x="1330" y="1222"/>
                    </a:lnTo>
                    <a:lnTo>
                      <a:pt x="1326" y="1220"/>
                    </a:lnTo>
                    <a:lnTo>
                      <a:pt x="1326" y="1220"/>
                    </a:lnTo>
                    <a:lnTo>
                      <a:pt x="1328" y="1224"/>
                    </a:lnTo>
                    <a:lnTo>
                      <a:pt x="1330" y="1228"/>
                    </a:lnTo>
                    <a:lnTo>
                      <a:pt x="1336" y="1232"/>
                    </a:lnTo>
                    <a:lnTo>
                      <a:pt x="1340" y="1236"/>
                    </a:lnTo>
                    <a:lnTo>
                      <a:pt x="1340" y="1240"/>
                    </a:lnTo>
                    <a:lnTo>
                      <a:pt x="1338" y="1244"/>
                    </a:lnTo>
                    <a:lnTo>
                      <a:pt x="1338" y="1244"/>
                    </a:lnTo>
                    <a:lnTo>
                      <a:pt x="1354" y="1248"/>
                    </a:lnTo>
                    <a:lnTo>
                      <a:pt x="1370" y="1250"/>
                    </a:lnTo>
                    <a:lnTo>
                      <a:pt x="1370" y="1250"/>
                    </a:lnTo>
                    <a:lnTo>
                      <a:pt x="1372" y="1248"/>
                    </a:lnTo>
                    <a:lnTo>
                      <a:pt x="1370" y="1246"/>
                    </a:lnTo>
                    <a:lnTo>
                      <a:pt x="1368" y="1244"/>
                    </a:lnTo>
                    <a:lnTo>
                      <a:pt x="1370" y="1240"/>
                    </a:lnTo>
                    <a:lnTo>
                      <a:pt x="1370" y="1240"/>
                    </a:lnTo>
                    <a:lnTo>
                      <a:pt x="1374" y="1242"/>
                    </a:lnTo>
                    <a:lnTo>
                      <a:pt x="1376" y="1244"/>
                    </a:lnTo>
                    <a:lnTo>
                      <a:pt x="1376" y="1248"/>
                    </a:lnTo>
                    <a:lnTo>
                      <a:pt x="1372" y="1250"/>
                    </a:lnTo>
                    <a:lnTo>
                      <a:pt x="1372" y="1250"/>
                    </a:lnTo>
                    <a:lnTo>
                      <a:pt x="1374" y="1254"/>
                    </a:lnTo>
                    <a:lnTo>
                      <a:pt x="1374" y="1258"/>
                    </a:lnTo>
                    <a:lnTo>
                      <a:pt x="1372" y="1262"/>
                    </a:lnTo>
                    <a:lnTo>
                      <a:pt x="1370" y="1266"/>
                    </a:lnTo>
                    <a:lnTo>
                      <a:pt x="1370" y="1266"/>
                    </a:lnTo>
                    <a:lnTo>
                      <a:pt x="1374" y="1270"/>
                    </a:lnTo>
                    <a:lnTo>
                      <a:pt x="1378" y="1268"/>
                    </a:lnTo>
                    <a:lnTo>
                      <a:pt x="1382" y="1270"/>
                    </a:lnTo>
                    <a:lnTo>
                      <a:pt x="1388" y="1272"/>
                    </a:lnTo>
                    <a:lnTo>
                      <a:pt x="1388" y="1272"/>
                    </a:lnTo>
                    <a:lnTo>
                      <a:pt x="1390" y="1268"/>
                    </a:lnTo>
                    <a:lnTo>
                      <a:pt x="1392" y="1264"/>
                    </a:lnTo>
                    <a:lnTo>
                      <a:pt x="1400" y="1258"/>
                    </a:lnTo>
                    <a:lnTo>
                      <a:pt x="1406" y="1250"/>
                    </a:lnTo>
                    <a:lnTo>
                      <a:pt x="1408" y="1246"/>
                    </a:lnTo>
                    <a:lnTo>
                      <a:pt x="1410" y="1240"/>
                    </a:lnTo>
                    <a:lnTo>
                      <a:pt x="1410" y="1240"/>
                    </a:lnTo>
                    <a:lnTo>
                      <a:pt x="1416" y="1240"/>
                    </a:lnTo>
                    <a:lnTo>
                      <a:pt x="1420" y="1240"/>
                    </a:lnTo>
                    <a:lnTo>
                      <a:pt x="1424" y="1242"/>
                    </a:lnTo>
                    <a:lnTo>
                      <a:pt x="1426" y="1246"/>
                    </a:lnTo>
                    <a:lnTo>
                      <a:pt x="1426" y="1246"/>
                    </a:lnTo>
                    <a:lnTo>
                      <a:pt x="1428" y="1244"/>
                    </a:lnTo>
                    <a:lnTo>
                      <a:pt x="1428" y="1242"/>
                    </a:lnTo>
                    <a:lnTo>
                      <a:pt x="1426" y="1238"/>
                    </a:lnTo>
                    <a:lnTo>
                      <a:pt x="1424" y="1234"/>
                    </a:lnTo>
                    <a:lnTo>
                      <a:pt x="1424" y="1232"/>
                    </a:lnTo>
                    <a:lnTo>
                      <a:pt x="1424" y="1230"/>
                    </a:lnTo>
                    <a:lnTo>
                      <a:pt x="1424" y="1230"/>
                    </a:lnTo>
                    <a:lnTo>
                      <a:pt x="1432" y="1232"/>
                    </a:lnTo>
                    <a:lnTo>
                      <a:pt x="1438" y="1238"/>
                    </a:lnTo>
                    <a:lnTo>
                      <a:pt x="1442" y="1244"/>
                    </a:lnTo>
                    <a:lnTo>
                      <a:pt x="1442" y="1246"/>
                    </a:lnTo>
                    <a:lnTo>
                      <a:pt x="1440" y="1248"/>
                    </a:lnTo>
                    <a:lnTo>
                      <a:pt x="1440" y="1248"/>
                    </a:lnTo>
                    <a:lnTo>
                      <a:pt x="1440" y="1246"/>
                    </a:lnTo>
                    <a:lnTo>
                      <a:pt x="1438" y="1244"/>
                    </a:lnTo>
                    <a:lnTo>
                      <a:pt x="1436" y="1248"/>
                    </a:lnTo>
                    <a:lnTo>
                      <a:pt x="1436" y="1252"/>
                    </a:lnTo>
                    <a:lnTo>
                      <a:pt x="1438" y="1258"/>
                    </a:lnTo>
                    <a:lnTo>
                      <a:pt x="1438" y="1258"/>
                    </a:lnTo>
                    <a:lnTo>
                      <a:pt x="1442" y="1254"/>
                    </a:lnTo>
                    <a:lnTo>
                      <a:pt x="1446" y="1254"/>
                    </a:lnTo>
                    <a:lnTo>
                      <a:pt x="1452" y="1256"/>
                    </a:lnTo>
                    <a:lnTo>
                      <a:pt x="1458" y="1262"/>
                    </a:lnTo>
                    <a:lnTo>
                      <a:pt x="1466" y="1264"/>
                    </a:lnTo>
                    <a:lnTo>
                      <a:pt x="1466" y="1264"/>
                    </a:lnTo>
                    <a:lnTo>
                      <a:pt x="1482" y="1256"/>
                    </a:lnTo>
                    <a:lnTo>
                      <a:pt x="1496" y="1246"/>
                    </a:lnTo>
                    <a:lnTo>
                      <a:pt x="1508" y="1234"/>
                    </a:lnTo>
                    <a:lnTo>
                      <a:pt x="1520" y="1220"/>
                    </a:lnTo>
                    <a:lnTo>
                      <a:pt x="1520" y="1220"/>
                    </a:lnTo>
                    <a:lnTo>
                      <a:pt x="1534" y="1252"/>
                    </a:lnTo>
                    <a:lnTo>
                      <a:pt x="1546" y="1282"/>
                    </a:lnTo>
                    <a:lnTo>
                      <a:pt x="1546" y="1282"/>
                    </a:lnTo>
                    <a:lnTo>
                      <a:pt x="1542" y="1266"/>
                    </a:lnTo>
                    <a:lnTo>
                      <a:pt x="1536" y="1250"/>
                    </a:lnTo>
                    <a:lnTo>
                      <a:pt x="1528" y="1232"/>
                    </a:lnTo>
                    <a:lnTo>
                      <a:pt x="1522" y="1214"/>
                    </a:lnTo>
                    <a:lnTo>
                      <a:pt x="1522" y="1214"/>
                    </a:lnTo>
                    <a:lnTo>
                      <a:pt x="1536" y="1210"/>
                    </a:lnTo>
                    <a:lnTo>
                      <a:pt x="1544" y="1206"/>
                    </a:lnTo>
                    <a:lnTo>
                      <a:pt x="1552" y="1206"/>
                    </a:lnTo>
                    <a:lnTo>
                      <a:pt x="1552" y="1206"/>
                    </a:lnTo>
                    <a:lnTo>
                      <a:pt x="1554" y="1212"/>
                    </a:lnTo>
                    <a:lnTo>
                      <a:pt x="1558" y="1218"/>
                    </a:lnTo>
                    <a:lnTo>
                      <a:pt x="1562" y="1222"/>
                    </a:lnTo>
                    <a:lnTo>
                      <a:pt x="1564" y="1228"/>
                    </a:lnTo>
                    <a:lnTo>
                      <a:pt x="1564" y="1228"/>
                    </a:lnTo>
                    <a:lnTo>
                      <a:pt x="1574" y="1226"/>
                    </a:lnTo>
                    <a:lnTo>
                      <a:pt x="1584" y="1224"/>
                    </a:lnTo>
                    <a:lnTo>
                      <a:pt x="1584" y="1224"/>
                    </a:lnTo>
                    <a:lnTo>
                      <a:pt x="1588" y="1218"/>
                    </a:lnTo>
                    <a:lnTo>
                      <a:pt x="1590" y="1212"/>
                    </a:lnTo>
                    <a:lnTo>
                      <a:pt x="1588" y="1204"/>
                    </a:lnTo>
                    <a:lnTo>
                      <a:pt x="1584" y="1198"/>
                    </a:lnTo>
                    <a:lnTo>
                      <a:pt x="1584" y="1198"/>
                    </a:lnTo>
                    <a:lnTo>
                      <a:pt x="1590" y="1194"/>
                    </a:lnTo>
                    <a:lnTo>
                      <a:pt x="1596" y="1192"/>
                    </a:lnTo>
                    <a:lnTo>
                      <a:pt x="1596" y="1192"/>
                    </a:lnTo>
                    <a:lnTo>
                      <a:pt x="1598" y="1182"/>
                    </a:lnTo>
                    <a:lnTo>
                      <a:pt x="1596" y="1174"/>
                    </a:lnTo>
                    <a:lnTo>
                      <a:pt x="1594" y="1166"/>
                    </a:lnTo>
                    <a:lnTo>
                      <a:pt x="1592" y="1160"/>
                    </a:lnTo>
                    <a:lnTo>
                      <a:pt x="1584" y="1148"/>
                    </a:lnTo>
                    <a:lnTo>
                      <a:pt x="1582" y="1140"/>
                    </a:lnTo>
                    <a:lnTo>
                      <a:pt x="1580" y="1134"/>
                    </a:lnTo>
                    <a:lnTo>
                      <a:pt x="1580" y="1134"/>
                    </a:lnTo>
                    <a:lnTo>
                      <a:pt x="1572" y="1128"/>
                    </a:lnTo>
                    <a:lnTo>
                      <a:pt x="1568" y="1120"/>
                    </a:lnTo>
                    <a:lnTo>
                      <a:pt x="1564" y="1112"/>
                    </a:lnTo>
                    <a:lnTo>
                      <a:pt x="1560" y="1102"/>
                    </a:lnTo>
                    <a:lnTo>
                      <a:pt x="1552" y="1060"/>
                    </a:lnTo>
                    <a:lnTo>
                      <a:pt x="1552" y="1060"/>
                    </a:lnTo>
                    <a:lnTo>
                      <a:pt x="1558" y="1056"/>
                    </a:lnTo>
                    <a:lnTo>
                      <a:pt x="1564" y="1052"/>
                    </a:lnTo>
                    <a:lnTo>
                      <a:pt x="1564" y="1052"/>
                    </a:lnTo>
                    <a:lnTo>
                      <a:pt x="1584" y="1068"/>
                    </a:lnTo>
                    <a:lnTo>
                      <a:pt x="1606" y="1082"/>
                    </a:lnTo>
                    <a:lnTo>
                      <a:pt x="1606" y="1082"/>
                    </a:lnTo>
                    <a:lnTo>
                      <a:pt x="1610" y="1074"/>
                    </a:lnTo>
                    <a:lnTo>
                      <a:pt x="1610" y="1066"/>
                    </a:lnTo>
                    <a:lnTo>
                      <a:pt x="1608" y="1058"/>
                    </a:lnTo>
                    <a:lnTo>
                      <a:pt x="1602" y="1050"/>
                    </a:lnTo>
                    <a:lnTo>
                      <a:pt x="1590" y="1034"/>
                    </a:lnTo>
                    <a:lnTo>
                      <a:pt x="1584" y="1024"/>
                    </a:lnTo>
                    <a:lnTo>
                      <a:pt x="1582" y="1016"/>
                    </a:lnTo>
                    <a:lnTo>
                      <a:pt x="1582" y="1016"/>
                    </a:lnTo>
                    <a:lnTo>
                      <a:pt x="1578" y="1018"/>
                    </a:lnTo>
                    <a:lnTo>
                      <a:pt x="1574" y="1018"/>
                    </a:lnTo>
                    <a:lnTo>
                      <a:pt x="1568" y="1018"/>
                    </a:lnTo>
                    <a:lnTo>
                      <a:pt x="1562" y="1014"/>
                    </a:lnTo>
                    <a:lnTo>
                      <a:pt x="1556" y="1010"/>
                    </a:lnTo>
                    <a:lnTo>
                      <a:pt x="1556" y="1010"/>
                    </a:lnTo>
                    <a:lnTo>
                      <a:pt x="1552" y="1012"/>
                    </a:lnTo>
                    <a:lnTo>
                      <a:pt x="1552" y="1016"/>
                    </a:lnTo>
                    <a:lnTo>
                      <a:pt x="1554" y="1018"/>
                    </a:lnTo>
                    <a:lnTo>
                      <a:pt x="1554" y="1024"/>
                    </a:lnTo>
                    <a:lnTo>
                      <a:pt x="1554" y="1024"/>
                    </a:lnTo>
                    <a:lnTo>
                      <a:pt x="1550" y="1028"/>
                    </a:lnTo>
                    <a:lnTo>
                      <a:pt x="1546" y="1028"/>
                    </a:lnTo>
                    <a:lnTo>
                      <a:pt x="1544" y="1028"/>
                    </a:lnTo>
                    <a:lnTo>
                      <a:pt x="1544" y="1028"/>
                    </a:lnTo>
                    <a:lnTo>
                      <a:pt x="1548" y="1036"/>
                    </a:lnTo>
                    <a:lnTo>
                      <a:pt x="1548" y="1040"/>
                    </a:lnTo>
                    <a:lnTo>
                      <a:pt x="1548" y="1044"/>
                    </a:lnTo>
                    <a:lnTo>
                      <a:pt x="1548" y="1044"/>
                    </a:lnTo>
                    <a:lnTo>
                      <a:pt x="1544" y="1042"/>
                    </a:lnTo>
                    <a:lnTo>
                      <a:pt x="1542" y="1040"/>
                    </a:lnTo>
                    <a:lnTo>
                      <a:pt x="1544" y="1034"/>
                    </a:lnTo>
                    <a:lnTo>
                      <a:pt x="1544" y="1034"/>
                    </a:lnTo>
                    <a:lnTo>
                      <a:pt x="1538" y="1030"/>
                    </a:lnTo>
                    <a:lnTo>
                      <a:pt x="1532" y="1026"/>
                    </a:lnTo>
                    <a:lnTo>
                      <a:pt x="1528" y="1020"/>
                    </a:lnTo>
                    <a:lnTo>
                      <a:pt x="1528" y="1018"/>
                    </a:lnTo>
                    <a:lnTo>
                      <a:pt x="1528" y="1016"/>
                    </a:lnTo>
                    <a:lnTo>
                      <a:pt x="1528" y="1016"/>
                    </a:lnTo>
                    <a:lnTo>
                      <a:pt x="1530" y="1016"/>
                    </a:lnTo>
                    <a:lnTo>
                      <a:pt x="1534" y="1016"/>
                    </a:lnTo>
                    <a:lnTo>
                      <a:pt x="1538" y="1010"/>
                    </a:lnTo>
                    <a:lnTo>
                      <a:pt x="1546" y="1006"/>
                    </a:lnTo>
                    <a:lnTo>
                      <a:pt x="1550" y="1006"/>
                    </a:lnTo>
                    <a:lnTo>
                      <a:pt x="1554" y="1008"/>
                    </a:lnTo>
                    <a:lnTo>
                      <a:pt x="1554" y="1008"/>
                    </a:lnTo>
                    <a:lnTo>
                      <a:pt x="1546" y="994"/>
                    </a:lnTo>
                    <a:lnTo>
                      <a:pt x="1542" y="988"/>
                    </a:lnTo>
                    <a:lnTo>
                      <a:pt x="1536" y="982"/>
                    </a:lnTo>
                    <a:lnTo>
                      <a:pt x="1536" y="982"/>
                    </a:lnTo>
                    <a:lnTo>
                      <a:pt x="1540" y="974"/>
                    </a:lnTo>
                    <a:lnTo>
                      <a:pt x="1544" y="966"/>
                    </a:lnTo>
                    <a:lnTo>
                      <a:pt x="1546" y="964"/>
                    </a:lnTo>
                    <a:lnTo>
                      <a:pt x="1550" y="962"/>
                    </a:lnTo>
                    <a:lnTo>
                      <a:pt x="1554" y="962"/>
                    </a:lnTo>
                    <a:lnTo>
                      <a:pt x="1562" y="962"/>
                    </a:lnTo>
                    <a:lnTo>
                      <a:pt x="1562" y="962"/>
                    </a:lnTo>
                    <a:lnTo>
                      <a:pt x="1560" y="956"/>
                    </a:lnTo>
                    <a:lnTo>
                      <a:pt x="1558" y="954"/>
                    </a:lnTo>
                    <a:lnTo>
                      <a:pt x="1558" y="954"/>
                    </a:lnTo>
                    <a:lnTo>
                      <a:pt x="1566" y="954"/>
                    </a:lnTo>
                    <a:lnTo>
                      <a:pt x="1580" y="956"/>
                    </a:lnTo>
                    <a:lnTo>
                      <a:pt x="1594" y="956"/>
                    </a:lnTo>
                    <a:lnTo>
                      <a:pt x="1608" y="956"/>
                    </a:lnTo>
                    <a:lnTo>
                      <a:pt x="1608" y="956"/>
                    </a:lnTo>
                    <a:lnTo>
                      <a:pt x="1606" y="952"/>
                    </a:lnTo>
                    <a:lnTo>
                      <a:pt x="1604" y="948"/>
                    </a:lnTo>
                    <a:lnTo>
                      <a:pt x="1602" y="944"/>
                    </a:lnTo>
                    <a:lnTo>
                      <a:pt x="1602" y="940"/>
                    </a:lnTo>
                    <a:lnTo>
                      <a:pt x="1602" y="940"/>
                    </a:lnTo>
                    <a:lnTo>
                      <a:pt x="1604" y="940"/>
                    </a:lnTo>
                    <a:lnTo>
                      <a:pt x="1606" y="936"/>
                    </a:lnTo>
                    <a:lnTo>
                      <a:pt x="1608" y="936"/>
                    </a:lnTo>
                    <a:lnTo>
                      <a:pt x="1612" y="936"/>
                    </a:lnTo>
                    <a:lnTo>
                      <a:pt x="1612" y="936"/>
                    </a:lnTo>
                    <a:lnTo>
                      <a:pt x="1612" y="934"/>
                    </a:lnTo>
                    <a:lnTo>
                      <a:pt x="1610" y="930"/>
                    </a:lnTo>
                    <a:lnTo>
                      <a:pt x="1610" y="928"/>
                    </a:lnTo>
                    <a:lnTo>
                      <a:pt x="1610" y="926"/>
                    </a:lnTo>
                    <a:lnTo>
                      <a:pt x="1610" y="926"/>
                    </a:lnTo>
                    <a:lnTo>
                      <a:pt x="1628" y="926"/>
                    </a:lnTo>
                    <a:lnTo>
                      <a:pt x="1628" y="926"/>
                    </a:lnTo>
                    <a:lnTo>
                      <a:pt x="1612" y="916"/>
                    </a:lnTo>
                    <a:lnTo>
                      <a:pt x="1612" y="916"/>
                    </a:lnTo>
                    <a:lnTo>
                      <a:pt x="1608" y="918"/>
                    </a:lnTo>
                    <a:lnTo>
                      <a:pt x="1600" y="918"/>
                    </a:lnTo>
                    <a:lnTo>
                      <a:pt x="1596" y="916"/>
                    </a:lnTo>
                    <a:lnTo>
                      <a:pt x="1590" y="914"/>
                    </a:lnTo>
                    <a:lnTo>
                      <a:pt x="1580" y="906"/>
                    </a:lnTo>
                    <a:lnTo>
                      <a:pt x="1578" y="902"/>
                    </a:lnTo>
                    <a:lnTo>
                      <a:pt x="1576" y="896"/>
                    </a:lnTo>
                    <a:lnTo>
                      <a:pt x="1576" y="896"/>
                    </a:lnTo>
                    <a:lnTo>
                      <a:pt x="1574" y="904"/>
                    </a:lnTo>
                    <a:lnTo>
                      <a:pt x="1570" y="908"/>
                    </a:lnTo>
                    <a:lnTo>
                      <a:pt x="1564" y="910"/>
                    </a:lnTo>
                    <a:lnTo>
                      <a:pt x="1556" y="910"/>
                    </a:lnTo>
                    <a:lnTo>
                      <a:pt x="1556" y="910"/>
                    </a:lnTo>
                    <a:lnTo>
                      <a:pt x="1552" y="914"/>
                    </a:lnTo>
                    <a:lnTo>
                      <a:pt x="1550" y="916"/>
                    </a:lnTo>
                    <a:lnTo>
                      <a:pt x="1544" y="918"/>
                    </a:lnTo>
                    <a:lnTo>
                      <a:pt x="1544" y="918"/>
                    </a:lnTo>
                    <a:lnTo>
                      <a:pt x="1546" y="920"/>
                    </a:lnTo>
                    <a:lnTo>
                      <a:pt x="1544" y="922"/>
                    </a:lnTo>
                    <a:lnTo>
                      <a:pt x="1544" y="924"/>
                    </a:lnTo>
                    <a:lnTo>
                      <a:pt x="1546" y="926"/>
                    </a:lnTo>
                    <a:lnTo>
                      <a:pt x="1546" y="926"/>
                    </a:lnTo>
                    <a:lnTo>
                      <a:pt x="1544" y="928"/>
                    </a:lnTo>
                    <a:lnTo>
                      <a:pt x="1542" y="926"/>
                    </a:lnTo>
                    <a:lnTo>
                      <a:pt x="1540" y="926"/>
                    </a:lnTo>
                    <a:lnTo>
                      <a:pt x="1540" y="924"/>
                    </a:lnTo>
                    <a:lnTo>
                      <a:pt x="1540" y="924"/>
                    </a:lnTo>
                    <a:lnTo>
                      <a:pt x="1534" y="930"/>
                    </a:lnTo>
                    <a:lnTo>
                      <a:pt x="1532" y="934"/>
                    </a:lnTo>
                    <a:lnTo>
                      <a:pt x="1526" y="934"/>
                    </a:lnTo>
                    <a:lnTo>
                      <a:pt x="1526" y="934"/>
                    </a:lnTo>
                    <a:lnTo>
                      <a:pt x="1528" y="940"/>
                    </a:lnTo>
                    <a:lnTo>
                      <a:pt x="1530" y="942"/>
                    </a:lnTo>
                    <a:lnTo>
                      <a:pt x="1530" y="944"/>
                    </a:lnTo>
                    <a:lnTo>
                      <a:pt x="1530" y="944"/>
                    </a:lnTo>
                    <a:lnTo>
                      <a:pt x="1528" y="942"/>
                    </a:lnTo>
                    <a:lnTo>
                      <a:pt x="1524" y="940"/>
                    </a:lnTo>
                    <a:lnTo>
                      <a:pt x="1520" y="942"/>
                    </a:lnTo>
                    <a:lnTo>
                      <a:pt x="1518" y="944"/>
                    </a:lnTo>
                    <a:lnTo>
                      <a:pt x="1512" y="950"/>
                    </a:lnTo>
                    <a:lnTo>
                      <a:pt x="1510" y="956"/>
                    </a:lnTo>
                    <a:lnTo>
                      <a:pt x="1510" y="956"/>
                    </a:lnTo>
                    <a:lnTo>
                      <a:pt x="1508" y="948"/>
                    </a:lnTo>
                    <a:lnTo>
                      <a:pt x="1504" y="944"/>
                    </a:lnTo>
                    <a:lnTo>
                      <a:pt x="1500" y="940"/>
                    </a:lnTo>
                    <a:lnTo>
                      <a:pt x="1500" y="940"/>
                    </a:lnTo>
                    <a:lnTo>
                      <a:pt x="1496" y="944"/>
                    </a:lnTo>
                    <a:lnTo>
                      <a:pt x="1494" y="948"/>
                    </a:lnTo>
                    <a:lnTo>
                      <a:pt x="1494" y="948"/>
                    </a:lnTo>
                    <a:lnTo>
                      <a:pt x="1492" y="944"/>
                    </a:lnTo>
                    <a:lnTo>
                      <a:pt x="1488" y="940"/>
                    </a:lnTo>
                    <a:lnTo>
                      <a:pt x="1486" y="936"/>
                    </a:lnTo>
                    <a:lnTo>
                      <a:pt x="1484" y="928"/>
                    </a:lnTo>
                    <a:lnTo>
                      <a:pt x="1484" y="928"/>
                    </a:lnTo>
                    <a:lnTo>
                      <a:pt x="1474" y="928"/>
                    </a:lnTo>
                    <a:lnTo>
                      <a:pt x="1468" y="926"/>
                    </a:lnTo>
                    <a:lnTo>
                      <a:pt x="1456" y="924"/>
                    </a:lnTo>
                    <a:lnTo>
                      <a:pt x="1456" y="924"/>
                    </a:lnTo>
                    <a:lnTo>
                      <a:pt x="1442" y="900"/>
                    </a:lnTo>
                    <a:lnTo>
                      <a:pt x="1428" y="878"/>
                    </a:lnTo>
                    <a:lnTo>
                      <a:pt x="1412" y="856"/>
                    </a:lnTo>
                    <a:lnTo>
                      <a:pt x="1392" y="836"/>
                    </a:lnTo>
                    <a:lnTo>
                      <a:pt x="1392" y="836"/>
                    </a:lnTo>
                    <a:lnTo>
                      <a:pt x="1392" y="820"/>
                    </a:lnTo>
                    <a:lnTo>
                      <a:pt x="1388" y="816"/>
                    </a:lnTo>
                    <a:lnTo>
                      <a:pt x="1382" y="812"/>
                    </a:lnTo>
                    <a:lnTo>
                      <a:pt x="1382" y="812"/>
                    </a:lnTo>
                    <a:lnTo>
                      <a:pt x="1384" y="810"/>
                    </a:lnTo>
                    <a:lnTo>
                      <a:pt x="1386" y="812"/>
                    </a:lnTo>
                    <a:lnTo>
                      <a:pt x="1390" y="812"/>
                    </a:lnTo>
                    <a:lnTo>
                      <a:pt x="1394" y="812"/>
                    </a:lnTo>
                    <a:lnTo>
                      <a:pt x="1394" y="812"/>
                    </a:lnTo>
                    <a:lnTo>
                      <a:pt x="1390" y="804"/>
                    </a:lnTo>
                    <a:lnTo>
                      <a:pt x="1388" y="794"/>
                    </a:lnTo>
                    <a:lnTo>
                      <a:pt x="1388" y="778"/>
                    </a:lnTo>
                    <a:lnTo>
                      <a:pt x="1386" y="762"/>
                    </a:lnTo>
                    <a:lnTo>
                      <a:pt x="1384" y="752"/>
                    </a:lnTo>
                    <a:lnTo>
                      <a:pt x="1380" y="742"/>
                    </a:lnTo>
                    <a:lnTo>
                      <a:pt x="1380" y="742"/>
                    </a:lnTo>
                    <a:lnTo>
                      <a:pt x="1380" y="740"/>
                    </a:lnTo>
                    <a:lnTo>
                      <a:pt x="1382" y="740"/>
                    </a:lnTo>
                    <a:lnTo>
                      <a:pt x="1386" y="738"/>
                    </a:lnTo>
                    <a:lnTo>
                      <a:pt x="1386" y="738"/>
                    </a:lnTo>
                    <a:lnTo>
                      <a:pt x="1380" y="728"/>
                    </a:lnTo>
                    <a:lnTo>
                      <a:pt x="1370" y="718"/>
                    </a:lnTo>
                    <a:lnTo>
                      <a:pt x="1360" y="708"/>
                    </a:lnTo>
                    <a:lnTo>
                      <a:pt x="1352" y="706"/>
                    </a:lnTo>
                    <a:lnTo>
                      <a:pt x="1346" y="704"/>
                    </a:lnTo>
                    <a:lnTo>
                      <a:pt x="1346" y="704"/>
                    </a:lnTo>
                    <a:lnTo>
                      <a:pt x="1338" y="706"/>
                    </a:lnTo>
                    <a:lnTo>
                      <a:pt x="1334" y="708"/>
                    </a:lnTo>
                    <a:lnTo>
                      <a:pt x="1330" y="710"/>
                    </a:lnTo>
                    <a:lnTo>
                      <a:pt x="1324" y="708"/>
                    </a:lnTo>
                    <a:lnTo>
                      <a:pt x="1324" y="708"/>
                    </a:lnTo>
                    <a:lnTo>
                      <a:pt x="1322" y="708"/>
                    </a:lnTo>
                    <a:lnTo>
                      <a:pt x="1322" y="710"/>
                    </a:lnTo>
                    <a:lnTo>
                      <a:pt x="1326" y="714"/>
                    </a:lnTo>
                    <a:lnTo>
                      <a:pt x="1328" y="718"/>
                    </a:lnTo>
                    <a:lnTo>
                      <a:pt x="1326" y="718"/>
                    </a:lnTo>
                    <a:lnTo>
                      <a:pt x="1324" y="720"/>
                    </a:lnTo>
                    <a:lnTo>
                      <a:pt x="1324" y="720"/>
                    </a:lnTo>
                    <a:lnTo>
                      <a:pt x="1328" y="724"/>
                    </a:lnTo>
                    <a:lnTo>
                      <a:pt x="1328" y="724"/>
                    </a:lnTo>
                    <a:lnTo>
                      <a:pt x="1328" y="724"/>
                    </a:lnTo>
                    <a:lnTo>
                      <a:pt x="1326" y="724"/>
                    </a:lnTo>
                    <a:lnTo>
                      <a:pt x="1326" y="724"/>
                    </a:lnTo>
                    <a:lnTo>
                      <a:pt x="1324" y="726"/>
                    </a:lnTo>
                    <a:lnTo>
                      <a:pt x="1324" y="726"/>
                    </a:lnTo>
                    <a:lnTo>
                      <a:pt x="1330" y="734"/>
                    </a:lnTo>
                    <a:lnTo>
                      <a:pt x="1332" y="740"/>
                    </a:lnTo>
                    <a:lnTo>
                      <a:pt x="1330" y="746"/>
                    </a:lnTo>
                    <a:lnTo>
                      <a:pt x="1330" y="746"/>
                    </a:lnTo>
                    <a:lnTo>
                      <a:pt x="1340" y="754"/>
                    </a:lnTo>
                    <a:lnTo>
                      <a:pt x="1350" y="762"/>
                    </a:lnTo>
                    <a:lnTo>
                      <a:pt x="1350" y="762"/>
                    </a:lnTo>
                    <a:lnTo>
                      <a:pt x="1352" y="778"/>
                    </a:lnTo>
                    <a:lnTo>
                      <a:pt x="1352" y="792"/>
                    </a:lnTo>
                    <a:lnTo>
                      <a:pt x="1352" y="800"/>
                    </a:lnTo>
                    <a:lnTo>
                      <a:pt x="1350" y="806"/>
                    </a:lnTo>
                    <a:lnTo>
                      <a:pt x="1346" y="814"/>
                    </a:lnTo>
                    <a:lnTo>
                      <a:pt x="1340" y="820"/>
                    </a:lnTo>
                    <a:lnTo>
                      <a:pt x="1340" y="820"/>
                    </a:lnTo>
                    <a:lnTo>
                      <a:pt x="1344" y="824"/>
                    </a:lnTo>
                    <a:lnTo>
                      <a:pt x="1344" y="828"/>
                    </a:lnTo>
                    <a:lnTo>
                      <a:pt x="1344" y="836"/>
                    </a:lnTo>
                    <a:lnTo>
                      <a:pt x="1342" y="844"/>
                    </a:lnTo>
                    <a:lnTo>
                      <a:pt x="1342" y="848"/>
                    </a:lnTo>
                    <a:lnTo>
                      <a:pt x="1344" y="852"/>
                    </a:lnTo>
                    <a:lnTo>
                      <a:pt x="1344" y="852"/>
                    </a:lnTo>
                    <a:lnTo>
                      <a:pt x="1344" y="854"/>
                    </a:lnTo>
                    <a:lnTo>
                      <a:pt x="1342" y="854"/>
                    </a:lnTo>
                    <a:lnTo>
                      <a:pt x="1338" y="852"/>
                    </a:lnTo>
                    <a:lnTo>
                      <a:pt x="1338" y="852"/>
                    </a:lnTo>
                    <a:lnTo>
                      <a:pt x="1346" y="860"/>
                    </a:lnTo>
                    <a:lnTo>
                      <a:pt x="1350" y="868"/>
                    </a:lnTo>
                    <a:lnTo>
                      <a:pt x="1360" y="888"/>
                    </a:lnTo>
                    <a:lnTo>
                      <a:pt x="1360" y="888"/>
                    </a:lnTo>
                    <a:lnTo>
                      <a:pt x="1358" y="888"/>
                    </a:lnTo>
                    <a:lnTo>
                      <a:pt x="1354" y="886"/>
                    </a:lnTo>
                    <a:lnTo>
                      <a:pt x="1354" y="886"/>
                    </a:lnTo>
                    <a:lnTo>
                      <a:pt x="1370" y="914"/>
                    </a:lnTo>
                    <a:lnTo>
                      <a:pt x="1378" y="926"/>
                    </a:lnTo>
                    <a:lnTo>
                      <a:pt x="1384" y="932"/>
                    </a:lnTo>
                    <a:lnTo>
                      <a:pt x="1390" y="936"/>
                    </a:lnTo>
                    <a:lnTo>
                      <a:pt x="1390" y="936"/>
                    </a:lnTo>
                    <a:lnTo>
                      <a:pt x="1392" y="934"/>
                    </a:lnTo>
                    <a:lnTo>
                      <a:pt x="1392" y="934"/>
                    </a:lnTo>
                    <a:lnTo>
                      <a:pt x="1394" y="932"/>
                    </a:lnTo>
                    <a:lnTo>
                      <a:pt x="1394" y="932"/>
                    </a:lnTo>
                    <a:lnTo>
                      <a:pt x="1416" y="950"/>
                    </a:lnTo>
                    <a:lnTo>
                      <a:pt x="1438" y="968"/>
                    </a:lnTo>
                    <a:lnTo>
                      <a:pt x="1438" y="968"/>
                    </a:lnTo>
                    <a:lnTo>
                      <a:pt x="1434" y="978"/>
                    </a:lnTo>
                    <a:lnTo>
                      <a:pt x="1428" y="988"/>
                    </a:lnTo>
                    <a:lnTo>
                      <a:pt x="1428" y="988"/>
                    </a:lnTo>
                    <a:lnTo>
                      <a:pt x="1432" y="990"/>
                    </a:lnTo>
                    <a:lnTo>
                      <a:pt x="1434" y="988"/>
                    </a:lnTo>
                    <a:lnTo>
                      <a:pt x="1438" y="986"/>
                    </a:lnTo>
                    <a:lnTo>
                      <a:pt x="1442" y="988"/>
                    </a:lnTo>
                    <a:lnTo>
                      <a:pt x="1442" y="988"/>
                    </a:lnTo>
                    <a:lnTo>
                      <a:pt x="1440" y="992"/>
                    </a:lnTo>
                    <a:lnTo>
                      <a:pt x="1436" y="992"/>
                    </a:lnTo>
                    <a:lnTo>
                      <a:pt x="1436" y="992"/>
                    </a:lnTo>
                    <a:lnTo>
                      <a:pt x="1440" y="994"/>
                    </a:lnTo>
                    <a:lnTo>
                      <a:pt x="1442" y="994"/>
                    </a:lnTo>
                    <a:lnTo>
                      <a:pt x="1440" y="1000"/>
                    </a:lnTo>
                    <a:lnTo>
                      <a:pt x="1438" y="1006"/>
                    </a:lnTo>
                    <a:lnTo>
                      <a:pt x="1438" y="1010"/>
                    </a:lnTo>
                    <a:lnTo>
                      <a:pt x="1438" y="1016"/>
                    </a:lnTo>
                    <a:lnTo>
                      <a:pt x="1438" y="1016"/>
                    </a:lnTo>
                    <a:lnTo>
                      <a:pt x="1436" y="1014"/>
                    </a:lnTo>
                    <a:lnTo>
                      <a:pt x="1436" y="1012"/>
                    </a:lnTo>
                    <a:lnTo>
                      <a:pt x="1434" y="1010"/>
                    </a:lnTo>
                    <a:lnTo>
                      <a:pt x="1432" y="1010"/>
                    </a:lnTo>
                    <a:lnTo>
                      <a:pt x="1432" y="1010"/>
                    </a:lnTo>
                    <a:lnTo>
                      <a:pt x="1430" y="1020"/>
                    </a:lnTo>
                    <a:lnTo>
                      <a:pt x="1428" y="1024"/>
                    </a:lnTo>
                    <a:lnTo>
                      <a:pt x="1420" y="1024"/>
                    </a:lnTo>
                    <a:lnTo>
                      <a:pt x="1420" y="1024"/>
                    </a:lnTo>
                    <a:lnTo>
                      <a:pt x="1428" y="1038"/>
                    </a:lnTo>
                    <a:lnTo>
                      <a:pt x="1432" y="1046"/>
                    </a:lnTo>
                    <a:lnTo>
                      <a:pt x="1432" y="1056"/>
                    </a:lnTo>
                    <a:lnTo>
                      <a:pt x="1432" y="1056"/>
                    </a:lnTo>
                    <a:lnTo>
                      <a:pt x="1434" y="1058"/>
                    </a:lnTo>
                    <a:lnTo>
                      <a:pt x="1438" y="1058"/>
                    </a:lnTo>
                    <a:lnTo>
                      <a:pt x="1438" y="1058"/>
                    </a:lnTo>
                    <a:lnTo>
                      <a:pt x="1438" y="1060"/>
                    </a:lnTo>
                    <a:lnTo>
                      <a:pt x="1436" y="1060"/>
                    </a:lnTo>
                    <a:lnTo>
                      <a:pt x="1432" y="1062"/>
                    </a:lnTo>
                    <a:lnTo>
                      <a:pt x="1432" y="1062"/>
                    </a:lnTo>
                    <a:lnTo>
                      <a:pt x="1444" y="1080"/>
                    </a:lnTo>
                    <a:lnTo>
                      <a:pt x="1452" y="1100"/>
                    </a:lnTo>
                    <a:lnTo>
                      <a:pt x="1456" y="1122"/>
                    </a:lnTo>
                    <a:lnTo>
                      <a:pt x="1460" y="1150"/>
                    </a:lnTo>
                    <a:lnTo>
                      <a:pt x="1460" y="1150"/>
                    </a:lnTo>
                    <a:lnTo>
                      <a:pt x="1450" y="1148"/>
                    </a:lnTo>
                    <a:lnTo>
                      <a:pt x="1438" y="1150"/>
                    </a:lnTo>
                    <a:lnTo>
                      <a:pt x="1434" y="1154"/>
                    </a:lnTo>
                    <a:lnTo>
                      <a:pt x="1430" y="1158"/>
                    </a:lnTo>
                    <a:lnTo>
                      <a:pt x="1426" y="1162"/>
                    </a:lnTo>
                    <a:lnTo>
                      <a:pt x="1424" y="1168"/>
                    </a:lnTo>
                    <a:lnTo>
                      <a:pt x="1424" y="1168"/>
                    </a:lnTo>
                    <a:lnTo>
                      <a:pt x="1428" y="1174"/>
                    </a:lnTo>
                    <a:lnTo>
                      <a:pt x="1432" y="1178"/>
                    </a:lnTo>
                    <a:lnTo>
                      <a:pt x="1436" y="1184"/>
                    </a:lnTo>
                    <a:lnTo>
                      <a:pt x="1436" y="1186"/>
                    </a:lnTo>
                    <a:lnTo>
                      <a:pt x="1434" y="1190"/>
                    </a:lnTo>
                    <a:lnTo>
                      <a:pt x="1434" y="1190"/>
                    </a:lnTo>
                    <a:lnTo>
                      <a:pt x="1426" y="1192"/>
                    </a:lnTo>
                    <a:lnTo>
                      <a:pt x="1418" y="1194"/>
                    </a:lnTo>
                    <a:lnTo>
                      <a:pt x="1410" y="1196"/>
                    </a:lnTo>
                    <a:lnTo>
                      <a:pt x="1400" y="1194"/>
                    </a:lnTo>
                    <a:lnTo>
                      <a:pt x="1400" y="1194"/>
                    </a:lnTo>
                    <a:lnTo>
                      <a:pt x="1400" y="1186"/>
                    </a:lnTo>
                    <a:lnTo>
                      <a:pt x="1398" y="1180"/>
                    </a:lnTo>
                    <a:lnTo>
                      <a:pt x="1396" y="1174"/>
                    </a:lnTo>
                    <a:lnTo>
                      <a:pt x="1392" y="1170"/>
                    </a:lnTo>
                    <a:lnTo>
                      <a:pt x="1384" y="1162"/>
                    </a:lnTo>
                    <a:lnTo>
                      <a:pt x="1374" y="1152"/>
                    </a:lnTo>
                    <a:lnTo>
                      <a:pt x="1374" y="1152"/>
                    </a:lnTo>
                    <a:lnTo>
                      <a:pt x="1376" y="1148"/>
                    </a:lnTo>
                    <a:lnTo>
                      <a:pt x="1378" y="1150"/>
                    </a:lnTo>
                    <a:lnTo>
                      <a:pt x="1380" y="1152"/>
                    </a:lnTo>
                    <a:lnTo>
                      <a:pt x="1382" y="1152"/>
                    </a:lnTo>
                    <a:lnTo>
                      <a:pt x="1382" y="1152"/>
                    </a:lnTo>
                    <a:lnTo>
                      <a:pt x="1382" y="1148"/>
                    </a:lnTo>
                    <a:lnTo>
                      <a:pt x="1378" y="1146"/>
                    </a:lnTo>
                    <a:lnTo>
                      <a:pt x="1376" y="1142"/>
                    </a:lnTo>
                    <a:lnTo>
                      <a:pt x="1374" y="1138"/>
                    </a:lnTo>
                    <a:lnTo>
                      <a:pt x="1374" y="1138"/>
                    </a:lnTo>
                    <a:lnTo>
                      <a:pt x="1378" y="1138"/>
                    </a:lnTo>
                    <a:lnTo>
                      <a:pt x="1380" y="1140"/>
                    </a:lnTo>
                    <a:lnTo>
                      <a:pt x="1380" y="1140"/>
                    </a:lnTo>
                    <a:lnTo>
                      <a:pt x="1376" y="1134"/>
                    </a:lnTo>
                    <a:lnTo>
                      <a:pt x="1372" y="1128"/>
                    </a:lnTo>
                    <a:lnTo>
                      <a:pt x="1362" y="1118"/>
                    </a:lnTo>
                    <a:lnTo>
                      <a:pt x="1352" y="1108"/>
                    </a:lnTo>
                    <a:lnTo>
                      <a:pt x="1348" y="1102"/>
                    </a:lnTo>
                    <a:lnTo>
                      <a:pt x="1344" y="1094"/>
                    </a:lnTo>
                    <a:lnTo>
                      <a:pt x="1344" y="1094"/>
                    </a:lnTo>
                    <a:lnTo>
                      <a:pt x="1342" y="1096"/>
                    </a:lnTo>
                    <a:lnTo>
                      <a:pt x="1338" y="1092"/>
                    </a:lnTo>
                    <a:lnTo>
                      <a:pt x="1332" y="1082"/>
                    </a:lnTo>
                    <a:lnTo>
                      <a:pt x="1326" y="1068"/>
                    </a:lnTo>
                    <a:lnTo>
                      <a:pt x="1320" y="1064"/>
                    </a:lnTo>
                    <a:lnTo>
                      <a:pt x="1316" y="1062"/>
                    </a:lnTo>
                    <a:lnTo>
                      <a:pt x="1316" y="1062"/>
                    </a:lnTo>
                    <a:lnTo>
                      <a:pt x="1316" y="1054"/>
                    </a:lnTo>
                    <a:lnTo>
                      <a:pt x="1316" y="1046"/>
                    </a:lnTo>
                    <a:lnTo>
                      <a:pt x="1316" y="1046"/>
                    </a:lnTo>
                    <a:lnTo>
                      <a:pt x="1314" y="1046"/>
                    </a:lnTo>
                    <a:lnTo>
                      <a:pt x="1314" y="1050"/>
                    </a:lnTo>
                    <a:lnTo>
                      <a:pt x="1312" y="1052"/>
                    </a:lnTo>
                    <a:lnTo>
                      <a:pt x="1312" y="1050"/>
                    </a:lnTo>
                    <a:lnTo>
                      <a:pt x="1312" y="1050"/>
                    </a:lnTo>
                    <a:lnTo>
                      <a:pt x="1302" y="1036"/>
                    </a:lnTo>
                    <a:lnTo>
                      <a:pt x="1298" y="1026"/>
                    </a:lnTo>
                    <a:lnTo>
                      <a:pt x="1294" y="1018"/>
                    </a:lnTo>
                    <a:lnTo>
                      <a:pt x="1294" y="1018"/>
                    </a:lnTo>
                    <a:lnTo>
                      <a:pt x="1288" y="1012"/>
                    </a:lnTo>
                    <a:lnTo>
                      <a:pt x="1282" y="1006"/>
                    </a:lnTo>
                    <a:lnTo>
                      <a:pt x="1276" y="1000"/>
                    </a:lnTo>
                    <a:lnTo>
                      <a:pt x="1274" y="990"/>
                    </a:lnTo>
                    <a:lnTo>
                      <a:pt x="1274" y="990"/>
                    </a:lnTo>
                    <a:lnTo>
                      <a:pt x="1272" y="992"/>
                    </a:lnTo>
                    <a:lnTo>
                      <a:pt x="1272" y="996"/>
                    </a:lnTo>
                    <a:lnTo>
                      <a:pt x="1274" y="1006"/>
                    </a:lnTo>
                    <a:lnTo>
                      <a:pt x="1274" y="1016"/>
                    </a:lnTo>
                    <a:lnTo>
                      <a:pt x="1274" y="1020"/>
                    </a:lnTo>
                    <a:lnTo>
                      <a:pt x="1272" y="1024"/>
                    </a:lnTo>
                    <a:lnTo>
                      <a:pt x="1272" y="1024"/>
                    </a:lnTo>
                    <a:lnTo>
                      <a:pt x="1266" y="1024"/>
                    </a:lnTo>
                    <a:lnTo>
                      <a:pt x="1266" y="1020"/>
                    </a:lnTo>
                    <a:lnTo>
                      <a:pt x="1266" y="1020"/>
                    </a:lnTo>
                    <a:lnTo>
                      <a:pt x="1252" y="1050"/>
                    </a:lnTo>
                    <a:lnTo>
                      <a:pt x="1242" y="1064"/>
                    </a:lnTo>
                    <a:lnTo>
                      <a:pt x="1238" y="1070"/>
                    </a:lnTo>
                    <a:lnTo>
                      <a:pt x="1232" y="1072"/>
                    </a:lnTo>
                    <a:lnTo>
                      <a:pt x="1232" y="1072"/>
                    </a:lnTo>
                    <a:lnTo>
                      <a:pt x="1220" y="1070"/>
                    </a:lnTo>
                    <a:lnTo>
                      <a:pt x="1208" y="1070"/>
                    </a:lnTo>
                    <a:lnTo>
                      <a:pt x="1208" y="1070"/>
                    </a:lnTo>
                    <a:lnTo>
                      <a:pt x="1208" y="1066"/>
                    </a:lnTo>
                    <a:lnTo>
                      <a:pt x="1210" y="1064"/>
                    </a:lnTo>
                    <a:lnTo>
                      <a:pt x="1210" y="1064"/>
                    </a:lnTo>
                    <a:lnTo>
                      <a:pt x="1196" y="1058"/>
                    </a:lnTo>
                    <a:lnTo>
                      <a:pt x="1186" y="1052"/>
                    </a:lnTo>
                    <a:lnTo>
                      <a:pt x="1180" y="1046"/>
                    </a:lnTo>
                    <a:lnTo>
                      <a:pt x="1178" y="1042"/>
                    </a:lnTo>
                    <a:lnTo>
                      <a:pt x="1176" y="1036"/>
                    </a:lnTo>
                    <a:lnTo>
                      <a:pt x="1176" y="1028"/>
                    </a:lnTo>
                    <a:lnTo>
                      <a:pt x="1176" y="1028"/>
                    </a:lnTo>
                    <a:lnTo>
                      <a:pt x="1180" y="1028"/>
                    </a:lnTo>
                    <a:lnTo>
                      <a:pt x="1182" y="1026"/>
                    </a:lnTo>
                    <a:lnTo>
                      <a:pt x="1182" y="1020"/>
                    </a:lnTo>
                    <a:lnTo>
                      <a:pt x="1184" y="1014"/>
                    </a:lnTo>
                    <a:lnTo>
                      <a:pt x="1184" y="1014"/>
                    </a:lnTo>
                    <a:lnTo>
                      <a:pt x="1184" y="1012"/>
                    </a:lnTo>
                    <a:lnTo>
                      <a:pt x="1182" y="1010"/>
                    </a:lnTo>
                    <a:lnTo>
                      <a:pt x="1180" y="1010"/>
                    </a:lnTo>
                    <a:lnTo>
                      <a:pt x="1180" y="1008"/>
                    </a:lnTo>
                    <a:lnTo>
                      <a:pt x="1180" y="1008"/>
                    </a:lnTo>
                    <a:lnTo>
                      <a:pt x="1176" y="1008"/>
                    </a:lnTo>
                    <a:lnTo>
                      <a:pt x="1174" y="1010"/>
                    </a:lnTo>
                    <a:lnTo>
                      <a:pt x="1172" y="1012"/>
                    </a:lnTo>
                    <a:lnTo>
                      <a:pt x="1172" y="1016"/>
                    </a:lnTo>
                    <a:lnTo>
                      <a:pt x="1172" y="1016"/>
                    </a:lnTo>
                    <a:lnTo>
                      <a:pt x="1166" y="1012"/>
                    </a:lnTo>
                    <a:lnTo>
                      <a:pt x="1164" y="1006"/>
                    </a:lnTo>
                    <a:lnTo>
                      <a:pt x="1162" y="1000"/>
                    </a:lnTo>
                    <a:lnTo>
                      <a:pt x="1164" y="994"/>
                    </a:lnTo>
                    <a:lnTo>
                      <a:pt x="1164" y="994"/>
                    </a:lnTo>
                    <a:lnTo>
                      <a:pt x="1166" y="994"/>
                    </a:lnTo>
                    <a:lnTo>
                      <a:pt x="1168" y="996"/>
                    </a:lnTo>
                    <a:lnTo>
                      <a:pt x="1174" y="998"/>
                    </a:lnTo>
                    <a:lnTo>
                      <a:pt x="1174" y="998"/>
                    </a:lnTo>
                    <a:lnTo>
                      <a:pt x="1172" y="990"/>
                    </a:lnTo>
                    <a:lnTo>
                      <a:pt x="1168" y="984"/>
                    </a:lnTo>
                    <a:lnTo>
                      <a:pt x="1168" y="984"/>
                    </a:lnTo>
                    <a:lnTo>
                      <a:pt x="1176" y="974"/>
                    </a:lnTo>
                    <a:lnTo>
                      <a:pt x="1176" y="974"/>
                    </a:lnTo>
                    <a:lnTo>
                      <a:pt x="1172" y="972"/>
                    </a:lnTo>
                    <a:lnTo>
                      <a:pt x="1170" y="972"/>
                    </a:lnTo>
                    <a:lnTo>
                      <a:pt x="1170" y="978"/>
                    </a:lnTo>
                    <a:lnTo>
                      <a:pt x="1170" y="978"/>
                    </a:lnTo>
                    <a:lnTo>
                      <a:pt x="1164" y="976"/>
                    </a:lnTo>
                    <a:lnTo>
                      <a:pt x="1162" y="972"/>
                    </a:lnTo>
                    <a:lnTo>
                      <a:pt x="1158" y="970"/>
                    </a:lnTo>
                    <a:lnTo>
                      <a:pt x="1152" y="970"/>
                    </a:lnTo>
                    <a:lnTo>
                      <a:pt x="1152" y="970"/>
                    </a:lnTo>
                    <a:lnTo>
                      <a:pt x="1152" y="956"/>
                    </a:lnTo>
                    <a:lnTo>
                      <a:pt x="1152" y="956"/>
                    </a:lnTo>
                    <a:lnTo>
                      <a:pt x="1154" y="958"/>
                    </a:lnTo>
                    <a:lnTo>
                      <a:pt x="1156" y="960"/>
                    </a:lnTo>
                    <a:lnTo>
                      <a:pt x="1158" y="960"/>
                    </a:lnTo>
                    <a:lnTo>
                      <a:pt x="1158" y="960"/>
                    </a:lnTo>
                    <a:lnTo>
                      <a:pt x="1160" y="958"/>
                    </a:lnTo>
                    <a:lnTo>
                      <a:pt x="1160" y="954"/>
                    </a:lnTo>
                    <a:lnTo>
                      <a:pt x="1158" y="946"/>
                    </a:lnTo>
                    <a:lnTo>
                      <a:pt x="1158" y="946"/>
                    </a:lnTo>
                    <a:lnTo>
                      <a:pt x="1156" y="946"/>
                    </a:lnTo>
                    <a:lnTo>
                      <a:pt x="1154" y="946"/>
                    </a:lnTo>
                    <a:lnTo>
                      <a:pt x="1154" y="950"/>
                    </a:lnTo>
                    <a:lnTo>
                      <a:pt x="1152" y="954"/>
                    </a:lnTo>
                    <a:lnTo>
                      <a:pt x="1150" y="952"/>
                    </a:lnTo>
                    <a:lnTo>
                      <a:pt x="1150" y="952"/>
                    </a:lnTo>
                    <a:lnTo>
                      <a:pt x="1146" y="950"/>
                    </a:lnTo>
                    <a:lnTo>
                      <a:pt x="1144" y="946"/>
                    </a:lnTo>
                    <a:lnTo>
                      <a:pt x="1142" y="938"/>
                    </a:lnTo>
                    <a:lnTo>
                      <a:pt x="1142" y="928"/>
                    </a:lnTo>
                    <a:lnTo>
                      <a:pt x="1140" y="926"/>
                    </a:lnTo>
                    <a:lnTo>
                      <a:pt x="1136" y="924"/>
                    </a:lnTo>
                    <a:lnTo>
                      <a:pt x="1136" y="924"/>
                    </a:lnTo>
                    <a:lnTo>
                      <a:pt x="1138" y="922"/>
                    </a:lnTo>
                    <a:lnTo>
                      <a:pt x="1142" y="922"/>
                    </a:lnTo>
                    <a:lnTo>
                      <a:pt x="1142" y="922"/>
                    </a:lnTo>
                    <a:lnTo>
                      <a:pt x="1140" y="918"/>
                    </a:lnTo>
                    <a:lnTo>
                      <a:pt x="1134" y="918"/>
                    </a:lnTo>
                    <a:lnTo>
                      <a:pt x="1134" y="918"/>
                    </a:lnTo>
                    <a:lnTo>
                      <a:pt x="1136" y="916"/>
                    </a:lnTo>
                    <a:lnTo>
                      <a:pt x="1136" y="914"/>
                    </a:lnTo>
                    <a:lnTo>
                      <a:pt x="1138" y="914"/>
                    </a:lnTo>
                    <a:lnTo>
                      <a:pt x="1138" y="912"/>
                    </a:lnTo>
                    <a:lnTo>
                      <a:pt x="1138" y="912"/>
                    </a:lnTo>
                    <a:lnTo>
                      <a:pt x="1134" y="910"/>
                    </a:lnTo>
                    <a:lnTo>
                      <a:pt x="1136" y="908"/>
                    </a:lnTo>
                    <a:lnTo>
                      <a:pt x="1136" y="904"/>
                    </a:lnTo>
                    <a:lnTo>
                      <a:pt x="1132" y="904"/>
                    </a:lnTo>
                    <a:lnTo>
                      <a:pt x="1132" y="904"/>
                    </a:lnTo>
                    <a:lnTo>
                      <a:pt x="1132" y="900"/>
                    </a:lnTo>
                    <a:lnTo>
                      <a:pt x="1134" y="900"/>
                    </a:lnTo>
                    <a:lnTo>
                      <a:pt x="1136" y="898"/>
                    </a:lnTo>
                    <a:lnTo>
                      <a:pt x="1136" y="894"/>
                    </a:lnTo>
                    <a:lnTo>
                      <a:pt x="1136" y="894"/>
                    </a:lnTo>
                    <a:lnTo>
                      <a:pt x="1134" y="892"/>
                    </a:lnTo>
                    <a:lnTo>
                      <a:pt x="1134" y="890"/>
                    </a:lnTo>
                    <a:lnTo>
                      <a:pt x="1136" y="884"/>
                    </a:lnTo>
                    <a:lnTo>
                      <a:pt x="1142" y="878"/>
                    </a:lnTo>
                    <a:lnTo>
                      <a:pt x="1150" y="874"/>
                    </a:lnTo>
                    <a:lnTo>
                      <a:pt x="1150" y="874"/>
                    </a:lnTo>
                    <a:lnTo>
                      <a:pt x="1146" y="868"/>
                    </a:lnTo>
                    <a:lnTo>
                      <a:pt x="1146" y="866"/>
                    </a:lnTo>
                    <a:lnTo>
                      <a:pt x="1144" y="862"/>
                    </a:lnTo>
                    <a:lnTo>
                      <a:pt x="1144" y="862"/>
                    </a:lnTo>
                    <a:lnTo>
                      <a:pt x="1150" y="862"/>
                    </a:lnTo>
                    <a:lnTo>
                      <a:pt x="1156" y="862"/>
                    </a:lnTo>
                    <a:lnTo>
                      <a:pt x="1162" y="860"/>
                    </a:lnTo>
                    <a:lnTo>
                      <a:pt x="1162" y="862"/>
                    </a:lnTo>
                    <a:lnTo>
                      <a:pt x="1164" y="864"/>
                    </a:lnTo>
                    <a:lnTo>
                      <a:pt x="1164" y="864"/>
                    </a:lnTo>
                    <a:lnTo>
                      <a:pt x="1166" y="862"/>
                    </a:lnTo>
                    <a:lnTo>
                      <a:pt x="1166" y="858"/>
                    </a:lnTo>
                    <a:lnTo>
                      <a:pt x="1168" y="856"/>
                    </a:lnTo>
                    <a:lnTo>
                      <a:pt x="1172" y="856"/>
                    </a:lnTo>
                    <a:lnTo>
                      <a:pt x="1172" y="856"/>
                    </a:lnTo>
                    <a:lnTo>
                      <a:pt x="1168" y="854"/>
                    </a:lnTo>
                    <a:lnTo>
                      <a:pt x="1162" y="856"/>
                    </a:lnTo>
                    <a:lnTo>
                      <a:pt x="1156" y="856"/>
                    </a:lnTo>
                    <a:lnTo>
                      <a:pt x="1154" y="856"/>
                    </a:lnTo>
                    <a:lnTo>
                      <a:pt x="1152" y="854"/>
                    </a:lnTo>
                    <a:lnTo>
                      <a:pt x="1152" y="854"/>
                    </a:lnTo>
                    <a:lnTo>
                      <a:pt x="1152" y="844"/>
                    </a:lnTo>
                    <a:lnTo>
                      <a:pt x="1152" y="844"/>
                    </a:lnTo>
                    <a:lnTo>
                      <a:pt x="1158" y="846"/>
                    </a:lnTo>
                    <a:lnTo>
                      <a:pt x="1160" y="846"/>
                    </a:lnTo>
                    <a:lnTo>
                      <a:pt x="1164" y="848"/>
                    </a:lnTo>
                    <a:lnTo>
                      <a:pt x="1170" y="846"/>
                    </a:lnTo>
                    <a:lnTo>
                      <a:pt x="1170" y="846"/>
                    </a:lnTo>
                    <a:lnTo>
                      <a:pt x="1170" y="842"/>
                    </a:lnTo>
                    <a:lnTo>
                      <a:pt x="1172" y="838"/>
                    </a:lnTo>
                    <a:lnTo>
                      <a:pt x="1174" y="834"/>
                    </a:lnTo>
                    <a:lnTo>
                      <a:pt x="1176" y="826"/>
                    </a:lnTo>
                    <a:lnTo>
                      <a:pt x="1176" y="826"/>
                    </a:lnTo>
                    <a:lnTo>
                      <a:pt x="1178" y="826"/>
                    </a:lnTo>
                    <a:lnTo>
                      <a:pt x="1182" y="824"/>
                    </a:lnTo>
                    <a:lnTo>
                      <a:pt x="1184" y="820"/>
                    </a:lnTo>
                    <a:lnTo>
                      <a:pt x="1186" y="816"/>
                    </a:lnTo>
                    <a:lnTo>
                      <a:pt x="1190" y="812"/>
                    </a:lnTo>
                    <a:lnTo>
                      <a:pt x="1190" y="812"/>
                    </a:lnTo>
                    <a:lnTo>
                      <a:pt x="1190" y="810"/>
                    </a:lnTo>
                    <a:lnTo>
                      <a:pt x="1188" y="812"/>
                    </a:lnTo>
                    <a:lnTo>
                      <a:pt x="1186" y="814"/>
                    </a:lnTo>
                    <a:lnTo>
                      <a:pt x="1184" y="812"/>
                    </a:lnTo>
                    <a:lnTo>
                      <a:pt x="1184" y="812"/>
                    </a:lnTo>
                    <a:lnTo>
                      <a:pt x="1186" y="780"/>
                    </a:lnTo>
                    <a:lnTo>
                      <a:pt x="1186" y="780"/>
                    </a:lnTo>
                    <a:lnTo>
                      <a:pt x="1192" y="778"/>
                    </a:lnTo>
                    <a:lnTo>
                      <a:pt x="1192" y="778"/>
                    </a:lnTo>
                    <a:lnTo>
                      <a:pt x="1190" y="778"/>
                    </a:lnTo>
                    <a:lnTo>
                      <a:pt x="1190" y="778"/>
                    </a:lnTo>
                    <a:lnTo>
                      <a:pt x="1192" y="776"/>
                    </a:lnTo>
                    <a:lnTo>
                      <a:pt x="1194" y="778"/>
                    </a:lnTo>
                    <a:lnTo>
                      <a:pt x="1196" y="780"/>
                    </a:lnTo>
                    <a:lnTo>
                      <a:pt x="1198" y="780"/>
                    </a:lnTo>
                    <a:lnTo>
                      <a:pt x="1198" y="780"/>
                    </a:lnTo>
                    <a:lnTo>
                      <a:pt x="1196" y="772"/>
                    </a:lnTo>
                    <a:lnTo>
                      <a:pt x="1194" y="766"/>
                    </a:lnTo>
                    <a:lnTo>
                      <a:pt x="1192" y="758"/>
                    </a:lnTo>
                    <a:lnTo>
                      <a:pt x="1192" y="750"/>
                    </a:lnTo>
                    <a:lnTo>
                      <a:pt x="1192" y="750"/>
                    </a:lnTo>
                    <a:lnTo>
                      <a:pt x="1196" y="750"/>
                    </a:lnTo>
                    <a:lnTo>
                      <a:pt x="1198" y="750"/>
                    </a:lnTo>
                    <a:lnTo>
                      <a:pt x="1200" y="750"/>
                    </a:lnTo>
                    <a:lnTo>
                      <a:pt x="1204" y="752"/>
                    </a:lnTo>
                    <a:lnTo>
                      <a:pt x="1204" y="752"/>
                    </a:lnTo>
                    <a:lnTo>
                      <a:pt x="1204" y="748"/>
                    </a:lnTo>
                    <a:lnTo>
                      <a:pt x="1200" y="748"/>
                    </a:lnTo>
                    <a:lnTo>
                      <a:pt x="1198" y="746"/>
                    </a:lnTo>
                    <a:lnTo>
                      <a:pt x="1198" y="742"/>
                    </a:lnTo>
                    <a:lnTo>
                      <a:pt x="1198" y="742"/>
                    </a:lnTo>
                    <a:lnTo>
                      <a:pt x="1196" y="746"/>
                    </a:lnTo>
                    <a:lnTo>
                      <a:pt x="1194" y="746"/>
                    </a:lnTo>
                    <a:lnTo>
                      <a:pt x="1192" y="746"/>
                    </a:lnTo>
                    <a:lnTo>
                      <a:pt x="1192" y="746"/>
                    </a:lnTo>
                    <a:lnTo>
                      <a:pt x="1192" y="732"/>
                    </a:lnTo>
                    <a:lnTo>
                      <a:pt x="1190" y="722"/>
                    </a:lnTo>
                    <a:lnTo>
                      <a:pt x="1188" y="714"/>
                    </a:lnTo>
                    <a:lnTo>
                      <a:pt x="1190" y="704"/>
                    </a:lnTo>
                    <a:lnTo>
                      <a:pt x="1190" y="704"/>
                    </a:lnTo>
                    <a:lnTo>
                      <a:pt x="1184" y="700"/>
                    </a:lnTo>
                    <a:lnTo>
                      <a:pt x="1182" y="694"/>
                    </a:lnTo>
                    <a:lnTo>
                      <a:pt x="1182" y="686"/>
                    </a:lnTo>
                    <a:lnTo>
                      <a:pt x="1180" y="680"/>
                    </a:lnTo>
                    <a:lnTo>
                      <a:pt x="1180" y="680"/>
                    </a:lnTo>
                    <a:lnTo>
                      <a:pt x="1184" y="676"/>
                    </a:lnTo>
                    <a:lnTo>
                      <a:pt x="1186" y="676"/>
                    </a:lnTo>
                    <a:lnTo>
                      <a:pt x="1188" y="678"/>
                    </a:lnTo>
                    <a:lnTo>
                      <a:pt x="1188" y="678"/>
                    </a:lnTo>
                    <a:lnTo>
                      <a:pt x="1186" y="668"/>
                    </a:lnTo>
                    <a:lnTo>
                      <a:pt x="1182" y="656"/>
                    </a:lnTo>
                    <a:lnTo>
                      <a:pt x="1182" y="656"/>
                    </a:lnTo>
                    <a:lnTo>
                      <a:pt x="1186" y="656"/>
                    </a:lnTo>
                    <a:lnTo>
                      <a:pt x="1190" y="656"/>
                    </a:lnTo>
                    <a:lnTo>
                      <a:pt x="1192" y="658"/>
                    </a:lnTo>
                    <a:lnTo>
                      <a:pt x="1192" y="656"/>
                    </a:lnTo>
                    <a:lnTo>
                      <a:pt x="1192" y="656"/>
                    </a:lnTo>
                    <a:lnTo>
                      <a:pt x="1190" y="654"/>
                    </a:lnTo>
                    <a:lnTo>
                      <a:pt x="1188" y="652"/>
                    </a:lnTo>
                    <a:lnTo>
                      <a:pt x="1186" y="650"/>
                    </a:lnTo>
                    <a:lnTo>
                      <a:pt x="1184" y="644"/>
                    </a:lnTo>
                    <a:lnTo>
                      <a:pt x="1184" y="644"/>
                    </a:lnTo>
                    <a:lnTo>
                      <a:pt x="1180" y="650"/>
                    </a:lnTo>
                    <a:lnTo>
                      <a:pt x="1178" y="650"/>
                    </a:lnTo>
                    <a:lnTo>
                      <a:pt x="1178" y="646"/>
                    </a:lnTo>
                    <a:lnTo>
                      <a:pt x="1178" y="646"/>
                    </a:lnTo>
                    <a:lnTo>
                      <a:pt x="1176" y="644"/>
                    </a:lnTo>
                    <a:lnTo>
                      <a:pt x="1176" y="644"/>
                    </a:lnTo>
                    <a:lnTo>
                      <a:pt x="1180" y="642"/>
                    </a:lnTo>
                    <a:lnTo>
                      <a:pt x="1184" y="640"/>
                    </a:lnTo>
                    <a:lnTo>
                      <a:pt x="1184" y="640"/>
                    </a:lnTo>
                    <a:lnTo>
                      <a:pt x="1184" y="638"/>
                    </a:lnTo>
                    <a:lnTo>
                      <a:pt x="1184" y="638"/>
                    </a:lnTo>
                    <a:lnTo>
                      <a:pt x="1182" y="634"/>
                    </a:lnTo>
                    <a:lnTo>
                      <a:pt x="1180" y="636"/>
                    </a:lnTo>
                    <a:lnTo>
                      <a:pt x="1180" y="638"/>
                    </a:lnTo>
                    <a:lnTo>
                      <a:pt x="1178" y="638"/>
                    </a:lnTo>
                    <a:lnTo>
                      <a:pt x="1178" y="638"/>
                    </a:lnTo>
                    <a:lnTo>
                      <a:pt x="1178" y="632"/>
                    </a:lnTo>
                    <a:lnTo>
                      <a:pt x="1182" y="632"/>
                    </a:lnTo>
                    <a:lnTo>
                      <a:pt x="1190" y="636"/>
                    </a:lnTo>
                    <a:lnTo>
                      <a:pt x="1190" y="636"/>
                    </a:lnTo>
                    <a:lnTo>
                      <a:pt x="1188" y="634"/>
                    </a:lnTo>
                    <a:lnTo>
                      <a:pt x="1186" y="630"/>
                    </a:lnTo>
                    <a:lnTo>
                      <a:pt x="1186" y="628"/>
                    </a:lnTo>
                    <a:lnTo>
                      <a:pt x="1182" y="626"/>
                    </a:lnTo>
                    <a:lnTo>
                      <a:pt x="1182" y="626"/>
                    </a:lnTo>
                    <a:lnTo>
                      <a:pt x="1184" y="624"/>
                    </a:lnTo>
                    <a:lnTo>
                      <a:pt x="1188" y="624"/>
                    </a:lnTo>
                    <a:lnTo>
                      <a:pt x="1190" y="624"/>
                    </a:lnTo>
                    <a:lnTo>
                      <a:pt x="1192" y="622"/>
                    </a:lnTo>
                    <a:lnTo>
                      <a:pt x="1192" y="622"/>
                    </a:lnTo>
                    <a:lnTo>
                      <a:pt x="1188" y="620"/>
                    </a:lnTo>
                    <a:lnTo>
                      <a:pt x="1184" y="620"/>
                    </a:lnTo>
                    <a:lnTo>
                      <a:pt x="1182" y="618"/>
                    </a:lnTo>
                    <a:lnTo>
                      <a:pt x="1180" y="614"/>
                    </a:lnTo>
                    <a:lnTo>
                      <a:pt x="1180" y="614"/>
                    </a:lnTo>
                    <a:lnTo>
                      <a:pt x="1176" y="616"/>
                    </a:lnTo>
                    <a:lnTo>
                      <a:pt x="1176" y="620"/>
                    </a:lnTo>
                    <a:lnTo>
                      <a:pt x="1176" y="624"/>
                    </a:lnTo>
                    <a:lnTo>
                      <a:pt x="1176" y="628"/>
                    </a:lnTo>
                    <a:lnTo>
                      <a:pt x="1176" y="628"/>
                    </a:lnTo>
                    <a:lnTo>
                      <a:pt x="1172" y="626"/>
                    </a:lnTo>
                    <a:lnTo>
                      <a:pt x="1170" y="626"/>
                    </a:lnTo>
                    <a:lnTo>
                      <a:pt x="1166" y="628"/>
                    </a:lnTo>
                    <a:lnTo>
                      <a:pt x="1162" y="634"/>
                    </a:lnTo>
                    <a:lnTo>
                      <a:pt x="1156" y="638"/>
                    </a:lnTo>
                    <a:lnTo>
                      <a:pt x="1156" y="638"/>
                    </a:lnTo>
                    <a:lnTo>
                      <a:pt x="1154" y="632"/>
                    </a:lnTo>
                    <a:lnTo>
                      <a:pt x="1152" y="628"/>
                    </a:lnTo>
                    <a:lnTo>
                      <a:pt x="1152" y="628"/>
                    </a:lnTo>
                    <a:lnTo>
                      <a:pt x="1156" y="628"/>
                    </a:lnTo>
                    <a:lnTo>
                      <a:pt x="1158" y="628"/>
                    </a:lnTo>
                    <a:lnTo>
                      <a:pt x="1162" y="626"/>
                    </a:lnTo>
                    <a:lnTo>
                      <a:pt x="1164" y="620"/>
                    </a:lnTo>
                    <a:lnTo>
                      <a:pt x="1166" y="612"/>
                    </a:lnTo>
                    <a:lnTo>
                      <a:pt x="1166" y="612"/>
                    </a:lnTo>
                    <a:lnTo>
                      <a:pt x="1164" y="616"/>
                    </a:lnTo>
                    <a:lnTo>
                      <a:pt x="1162" y="618"/>
                    </a:lnTo>
                    <a:lnTo>
                      <a:pt x="1154" y="618"/>
                    </a:lnTo>
                    <a:lnTo>
                      <a:pt x="1154" y="618"/>
                    </a:lnTo>
                    <a:lnTo>
                      <a:pt x="1152" y="614"/>
                    </a:lnTo>
                    <a:lnTo>
                      <a:pt x="1154" y="610"/>
                    </a:lnTo>
                    <a:lnTo>
                      <a:pt x="1156" y="608"/>
                    </a:lnTo>
                    <a:lnTo>
                      <a:pt x="1152" y="604"/>
                    </a:lnTo>
                    <a:lnTo>
                      <a:pt x="1152" y="604"/>
                    </a:lnTo>
                    <a:lnTo>
                      <a:pt x="1156" y="602"/>
                    </a:lnTo>
                    <a:lnTo>
                      <a:pt x="1158" y="606"/>
                    </a:lnTo>
                    <a:lnTo>
                      <a:pt x="1160" y="608"/>
                    </a:lnTo>
                    <a:lnTo>
                      <a:pt x="1164" y="610"/>
                    </a:lnTo>
                    <a:lnTo>
                      <a:pt x="1164" y="610"/>
                    </a:lnTo>
                    <a:lnTo>
                      <a:pt x="1160" y="606"/>
                    </a:lnTo>
                    <a:lnTo>
                      <a:pt x="1160" y="604"/>
                    </a:lnTo>
                    <a:lnTo>
                      <a:pt x="1162" y="602"/>
                    </a:lnTo>
                    <a:lnTo>
                      <a:pt x="1162" y="602"/>
                    </a:lnTo>
                    <a:lnTo>
                      <a:pt x="1164" y="604"/>
                    </a:lnTo>
                    <a:lnTo>
                      <a:pt x="1166" y="606"/>
                    </a:lnTo>
                    <a:lnTo>
                      <a:pt x="1168" y="610"/>
                    </a:lnTo>
                    <a:lnTo>
                      <a:pt x="1168" y="610"/>
                    </a:lnTo>
                    <a:lnTo>
                      <a:pt x="1170" y="606"/>
                    </a:lnTo>
                    <a:lnTo>
                      <a:pt x="1172" y="606"/>
                    </a:lnTo>
                    <a:lnTo>
                      <a:pt x="1176" y="610"/>
                    </a:lnTo>
                    <a:lnTo>
                      <a:pt x="1182" y="612"/>
                    </a:lnTo>
                    <a:lnTo>
                      <a:pt x="1182" y="612"/>
                    </a:lnTo>
                    <a:lnTo>
                      <a:pt x="1184" y="608"/>
                    </a:lnTo>
                    <a:lnTo>
                      <a:pt x="1182" y="604"/>
                    </a:lnTo>
                    <a:lnTo>
                      <a:pt x="1180" y="600"/>
                    </a:lnTo>
                    <a:lnTo>
                      <a:pt x="1180" y="594"/>
                    </a:lnTo>
                    <a:lnTo>
                      <a:pt x="1180" y="594"/>
                    </a:lnTo>
                    <a:lnTo>
                      <a:pt x="1176" y="598"/>
                    </a:lnTo>
                    <a:lnTo>
                      <a:pt x="1172" y="598"/>
                    </a:lnTo>
                    <a:lnTo>
                      <a:pt x="1170" y="598"/>
                    </a:lnTo>
                    <a:lnTo>
                      <a:pt x="1168" y="594"/>
                    </a:lnTo>
                    <a:lnTo>
                      <a:pt x="1166" y="586"/>
                    </a:lnTo>
                    <a:lnTo>
                      <a:pt x="1164" y="578"/>
                    </a:lnTo>
                    <a:lnTo>
                      <a:pt x="1164" y="578"/>
                    </a:lnTo>
                    <a:lnTo>
                      <a:pt x="1172" y="582"/>
                    </a:lnTo>
                    <a:lnTo>
                      <a:pt x="1172" y="582"/>
                    </a:lnTo>
                    <a:lnTo>
                      <a:pt x="1168" y="574"/>
                    </a:lnTo>
                    <a:lnTo>
                      <a:pt x="1168" y="570"/>
                    </a:lnTo>
                    <a:lnTo>
                      <a:pt x="1168" y="564"/>
                    </a:lnTo>
                    <a:lnTo>
                      <a:pt x="1166" y="558"/>
                    </a:lnTo>
                    <a:lnTo>
                      <a:pt x="1166" y="558"/>
                    </a:lnTo>
                    <a:lnTo>
                      <a:pt x="1168" y="558"/>
                    </a:lnTo>
                    <a:lnTo>
                      <a:pt x="1168" y="560"/>
                    </a:lnTo>
                    <a:lnTo>
                      <a:pt x="1170" y="562"/>
                    </a:lnTo>
                    <a:lnTo>
                      <a:pt x="1172" y="562"/>
                    </a:lnTo>
                    <a:lnTo>
                      <a:pt x="1172" y="562"/>
                    </a:lnTo>
                    <a:lnTo>
                      <a:pt x="1172" y="562"/>
                    </a:lnTo>
                    <a:lnTo>
                      <a:pt x="1172" y="560"/>
                    </a:lnTo>
                    <a:lnTo>
                      <a:pt x="1168" y="556"/>
                    </a:lnTo>
                    <a:lnTo>
                      <a:pt x="1168" y="556"/>
                    </a:lnTo>
                    <a:lnTo>
                      <a:pt x="1172" y="556"/>
                    </a:lnTo>
                    <a:lnTo>
                      <a:pt x="1174" y="558"/>
                    </a:lnTo>
                    <a:lnTo>
                      <a:pt x="1176" y="560"/>
                    </a:lnTo>
                    <a:lnTo>
                      <a:pt x="1176" y="564"/>
                    </a:lnTo>
                    <a:lnTo>
                      <a:pt x="1176" y="574"/>
                    </a:lnTo>
                    <a:lnTo>
                      <a:pt x="1176" y="578"/>
                    </a:lnTo>
                    <a:lnTo>
                      <a:pt x="1180" y="582"/>
                    </a:lnTo>
                    <a:lnTo>
                      <a:pt x="1180" y="582"/>
                    </a:lnTo>
                    <a:lnTo>
                      <a:pt x="1180" y="574"/>
                    </a:lnTo>
                    <a:lnTo>
                      <a:pt x="1182" y="564"/>
                    </a:lnTo>
                    <a:lnTo>
                      <a:pt x="1182" y="564"/>
                    </a:lnTo>
                    <a:lnTo>
                      <a:pt x="1186" y="566"/>
                    </a:lnTo>
                    <a:lnTo>
                      <a:pt x="1186" y="568"/>
                    </a:lnTo>
                    <a:lnTo>
                      <a:pt x="1188" y="570"/>
                    </a:lnTo>
                    <a:lnTo>
                      <a:pt x="1190" y="572"/>
                    </a:lnTo>
                    <a:lnTo>
                      <a:pt x="1190" y="572"/>
                    </a:lnTo>
                    <a:lnTo>
                      <a:pt x="1188" y="568"/>
                    </a:lnTo>
                    <a:lnTo>
                      <a:pt x="1188" y="564"/>
                    </a:lnTo>
                    <a:lnTo>
                      <a:pt x="1190" y="562"/>
                    </a:lnTo>
                    <a:lnTo>
                      <a:pt x="1196" y="562"/>
                    </a:lnTo>
                    <a:lnTo>
                      <a:pt x="1196" y="562"/>
                    </a:lnTo>
                    <a:lnTo>
                      <a:pt x="1196" y="560"/>
                    </a:lnTo>
                    <a:lnTo>
                      <a:pt x="1194" y="558"/>
                    </a:lnTo>
                    <a:lnTo>
                      <a:pt x="1188" y="558"/>
                    </a:lnTo>
                    <a:lnTo>
                      <a:pt x="1184" y="556"/>
                    </a:lnTo>
                    <a:lnTo>
                      <a:pt x="1184" y="554"/>
                    </a:lnTo>
                    <a:lnTo>
                      <a:pt x="1182" y="550"/>
                    </a:lnTo>
                    <a:lnTo>
                      <a:pt x="1182" y="550"/>
                    </a:lnTo>
                    <a:lnTo>
                      <a:pt x="1186" y="552"/>
                    </a:lnTo>
                    <a:lnTo>
                      <a:pt x="1188" y="550"/>
                    </a:lnTo>
                    <a:lnTo>
                      <a:pt x="1190" y="548"/>
                    </a:lnTo>
                    <a:lnTo>
                      <a:pt x="1192" y="550"/>
                    </a:lnTo>
                    <a:lnTo>
                      <a:pt x="1192" y="550"/>
                    </a:lnTo>
                    <a:lnTo>
                      <a:pt x="1190" y="536"/>
                    </a:lnTo>
                    <a:lnTo>
                      <a:pt x="1190" y="536"/>
                    </a:lnTo>
                    <a:lnTo>
                      <a:pt x="1198" y="536"/>
                    </a:lnTo>
                    <a:lnTo>
                      <a:pt x="1198" y="536"/>
                    </a:lnTo>
                    <a:lnTo>
                      <a:pt x="1198" y="532"/>
                    </a:lnTo>
                    <a:lnTo>
                      <a:pt x="1196" y="532"/>
                    </a:lnTo>
                    <a:lnTo>
                      <a:pt x="1192" y="530"/>
                    </a:lnTo>
                    <a:lnTo>
                      <a:pt x="1192" y="528"/>
                    </a:lnTo>
                    <a:lnTo>
                      <a:pt x="1192" y="528"/>
                    </a:lnTo>
                    <a:lnTo>
                      <a:pt x="1192" y="524"/>
                    </a:lnTo>
                    <a:lnTo>
                      <a:pt x="1194" y="524"/>
                    </a:lnTo>
                    <a:lnTo>
                      <a:pt x="1196" y="526"/>
                    </a:lnTo>
                    <a:lnTo>
                      <a:pt x="1198" y="528"/>
                    </a:lnTo>
                    <a:lnTo>
                      <a:pt x="1198" y="528"/>
                    </a:lnTo>
                    <a:lnTo>
                      <a:pt x="1196" y="522"/>
                    </a:lnTo>
                    <a:lnTo>
                      <a:pt x="1192" y="518"/>
                    </a:lnTo>
                    <a:lnTo>
                      <a:pt x="1192" y="518"/>
                    </a:lnTo>
                    <a:lnTo>
                      <a:pt x="1196" y="518"/>
                    </a:lnTo>
                    <a:lnTo>
                      <a:pt x="1200" y="522"/>
                    </a:lnTo>
                    <a:lnTo>
                      <a:pt x="1206" y="530"/>
                    </a:lnTo>
                    <a:lnTo>
                      <a:pt x="1212" y="542"/>
                    </a:lnTo>
                    <a:lnTo>
                      <a:pt x="1214" y="546"/>
                    </a:lnTo>
                    <a:lnTo>
                      <a:pt x="1220" y="550"/>
                    </a:lnTo>
                    <a:lnTo>
                      <a:pt x="1220" y="550"/>
                    </a:lnTo>
                    <a:lnTo>
                      <a:pt x="1214" y="536"/>
                    </a:lnTo>
                    <a:lnTo>
                      <a:pt x="1206" y="524"/>
                    </a:lnTo>
                    <a:lnTo>
                      <a:pt x="1206" y="524"/>
                    </a:lnTo>
                    <a:lnTo>
                      <a:pt x="1208" y="524"/>
                    </a:lnTo>
                    <a:lnTo>
                      <a:pt x="1210" y="524"/>
                    </a:lnTo>
                    <a:lnTo>
                      <a:pt x="1214" y="528"/>
                    </a:lnTo>
                    <a:lnTo>
                      <a:pt x="1218" y="534"/>
                    </a:lnTo>
                    <a:lnTo>
                      <a:pt x="1224" y="538"/>
                    </a:lnTo>
                    <a:lnTo>
                      <a:pt x="1224" y="538"/>
                    </a:lnTo>
                    <a:lnTo>
                      <a:pt x="1220" y="532"/>
                    </a:lnTo>
                    <a:lnTo>
                      <a:pt x="1216" y="526"/>
                    </a:lnTo>
                    <a:lnTo>
                      <a:pt x="1212" y="522"/>
                    </a:lnTo>
                    <a:lnTo>
                      <a:pt x="1210" y="516"/>
                    </a:lnTo>
                    <a:lnTo>
                      <a:pt x="1210" y="516"/>
                    </a:lnTo>
                    <a:lnTo>
                      <a:pt x="1214" y="516"/>
                    </a:lnTo>
                    <a:lnTo>
                      <a:pt x="1218" y="518"/>
                    </a:lnTo>
                    <a:lnTo>
                      <a:pt x="1222" y="522"/>
                    </a:lnTo>
                    <a:lnTo>
                      <a:pt x="1226" y="528"/>
                    </a:lnTo>
                    <a:lnTo>
                      <a:pt x="1230" y="534"/>
                    </a:lnTo>
                    <a:lnTo>
                      <a:pt x="1230" y="534"/>
                    </a:lnTo>
                    <a:lnTo>
                      <a:pt x="1234" y="530"/>
                    </a:lnTo>
                    <a:lnTo>
                      <a:pt x="1232" y="528"/>
                    </a:lnTo>
                    <a:lnTo>
                      <a:pt x="1230" y="526"/>
                    </a:lnTo>
                    <a:lnTo>
                      <a:pt x="1228" y="522"/>
                    </a:lnTo>
                    <a:lnTo>
                      <a:pt x="1228" y="522"/>
                    </a:lnTo>
                    <a:lnTo>
                      <a:pt x="1238" y="524"/>
                    </a:lnTo>
                    <a:lnTo>
                      <a:pt x="1246" y="528"/>
                    </a:lnTo>
                    <a:lnTo>
                      <a:pt x="1264" y="534"/>
                    </a:lnTo>
                    <a:lnTo>
                      <a:pt x="1264" y="534"/>
                    </a:lnTo>
                    <a:lnTo>
                      <a:pt x="1264" y="540"/>
                    </a:lnTo>
                    <a:lnTo>
                      <a:pt x="1264" y="542"/>
                    </a:lnTo>
                    <a:lnTo>
                      <a:pt x="1266" y="542"/>
                    </a:lnTo>
                    <a:lnTo>
                      <a:pt x="1266" y="542"/>
                    </a:lnTo>
                    <a:lnTo>
                      <a:pt x="1264" y="544"/>
                    </a:lnTo>
                    <a:lnTo>
                      <a:pt x="1260" y="546"/>
                    </a:lnTo>
                    <a:lnTo>
                      <a:pt x="1252" y="544"/>
                    </a:lnTo>
                    <a:lnTo>
                      <a:pt x="1252" y="544"/>
                    </a:lnTo>
                    <a:lnTo>
                      <a:pt x="1264" y="550"/>
                    </a:lnTo>
                    <a:lnTo>
                      <a:pt x="1270" y="552"/>
                    </a:lnTo>
                    <a:lnTo>
                      <a:pt x="1274" y="556"/>
                    </a:lnTo>
                    <a:lnTo>
                      <a:pt x="1274" y="556"/>
                    </a:lnTo>
                    <a:lnTo>
                      <a:pt x="1272" y="552"/>
                    </a:lnTo>
                    <a:lnTo>
                      <a:pt x="1276" y="552"/>
                    </a:lnTo>
                    <a:lnTo>
                      <a:pt x="1288" y="554"/>
                    </a:lnTo>
                    <a:lnTo>
                      <a:pt x="1288" y="554"/>
                    </a:lnTo>
                    <a:lnTo>
                      <a:pt x="1288" y="552"/>
                    </a:lnTo>
                    <a:lnTo>
                      <a:pt x="1288" y="550"/>
                    </a:lnTo>
                    <a:lnTo>
                      <a:pt x="1286" y="548"/>
                    </a:lnTo>
                    <a:lnTo>
                      <a:pt x="1286" y="544"/>
                    </a:lnTo>
                    <a:lnTo>
                      <a:pt x="1286" y="544"/>
                    </a:lnTo>
                    <a:lnTo>
                      <a:pt x="1292" y="548"/>
                    </a:lnTo>
                    <a:lnTo>
                      <a:pt x="1296" y="548"/>
                    </a:lnTo>
                    <a:lnTo>
                      <a:pt x="1300" y="550"/>
                    </a:lnTo>
                    <a:lnTo>
                      <a:pt x="1304" y="552"/>
                    </a:lnTo>
                    <a:lnTo>
                      <a:pt x="1304" y="552"/>
                    </a:lnTo>
                    <a:lnTo>
                      <a:pt x="1302" y="554"/>
                    </a:lnTo>
                    <a:lnTo>
                      <a:pt x="1300" y="556"/>
                    </a:lnTo>
                    <a:lnTo>
                      <a:pt x="1300" y="556"/>
                    </a:lnTo>
                    <a:lnTo>
                      <a:pt x="1300" y="556"/>
                    </a:lnTo>
                    <a:lnTo>
                      <a:pt x="1312" y="560"/>
                    </a:lnTo>
                    <a:lnTo>
                      <a:pt x="1318" y="562"/>
                    </a:lnTo>
                    <a:lnTo>
                      <a:pt x="1324" y="566"/>
                    </a:lnTo>
                    <a:lnTo>
                      <a:pt x="1324" y="566"/>
                    </a:lnTo>
                    <a:lnTo>
                      <a:pt x="1322" y="564"/>
                    </a:lnTo>
                    <a:lnTo>
                      <a:pt x="1322" y="560"/>
                    </a:lnTo>
                    <a:lnTo>
                      <a:pt x="1322" y="560"/>
                    </a:lnTo>
                    <a:lnTo>
                      <a:pt x="1336" y="560"/>
                    </a:lnTo>
                    <a:lnTo>
                      <a:pt x="1348" y="562"/>
                    </a:lnTo>
                    <a:lnTo>
                      <a:pt x="1374" y="570"/>
                    </a:lnTo>
                    <a:lnTo>
                      <a:pt x="1398" y="580"/>
                    </a:lnTo>
                    <a:lnTo>
                      <a:pt x="1410" y="584"/>
                    </a:lnTo>
                    <a:lnTo>
                      <a:pt x="1422" y="586"/>
                    </a:lnTo>
                    <a:lnTo>
                      <a:pt x="1422" y="586"/>
                    </a:lnTo>
                    <a:lnTo>
                      <a:pt x="1448" y="598"/>
                    </a:lnTo>
                    <a:lnTo>
                      <a:pt x="1460" y="604"/>
                    </a:lnTo>
                    <a:lnTo>
                      <a:pt x="1472" y="610"/>
                    </a:lnTo>
                    <a:lnTo>
                      <a:pt x="1482" y="618"/>
                    </a:lnTo>
                    <a:lnTo>
                      <a:pt x="1492" y="628"/>
                    </a:lnTo>
                    <a:lnTo>
                      <a:pt x="1498" y="640"/>
                    </a:lnTo>
                    <a:lnTo>
                      <a:pt x="1500" y="656"/>
                    </a:lnTo>
                    <a:lnTo>
                      <a:pt x="1500" y="656"/>
                    </a:lnTo>
                    <a:lnTo>
                      <a:pt x="1468" y="654"/>
                    </a:lnTo>
                    <a:lnTo>
                      <a:pt x="1438" y="652"/>
                    </a:lnTo>
                    <a:lnTo>
                      <a:pt x="1426" y="650"/>
                    </a:lnTo>
                    <a:lnTo>
                      <a:pt x="1412" y="646"/>
                    </a:lnTo>
                    <a:lnTo>
                      <a:pt x="1400" y="642"/>
                    </a:lnTo>
                    <a:lnTo>
                      <a:pt x="1390" y="636"/>
                    </a:lnTo>
                    <a:lnTo>
                      <a:pt x="1390" y="636"/>
                    </a:lnTo>
                    <a:lnTo>
                      <a:pt x="1394" y="640"/>
                    </a:lnTo>
                    <a:lnTo>
                      <a:pt x="1400" y="644"/>
                    </a:lnTo>
                    <a:lnTo>
                      <a:pt x="1412" y="650"/>
                    </a:lnTo>
                    <a:lnTo>
                      <a:pt x="1424" y="656"/>
                    </a:lnTo>
                    <a:lnTo>
                      <a:pt x="1434" y="664"/>
                    </a:lnTo>
                    <a:lnTo>
                      <a:pt x="1434" y="664"/>
                    </a:lnTo>
                    <a:lnTo>
                      <a:pt x="1450" y="668"/>
                    </a:lnTo>
                    <a:lnTo>
                      <a:pt x="1462" y="674"/>
                    </a:lnTo>
                    <a:lnTo>
                      <a:pt x="1472" y="682"/>
                    </a:lnTo>
                    <a:lnTo>
                      <a:pt x="1482" y="692"/>
                    </a:lnTo>
                    <a:lnTo>
                      <a:pt x="1502" y="710"/>
                    </a:lnTo>
                    <a:lnTo>
                      <a:pt x="1512" y="720"/>
                    </a:lnTo>
                    <a:lnTo>
                      <a:pt x="1522" y="728"/>
                    </a:lnTo>
                    <a:lnTo>
                      <a:pt x="1522" y="728"/>
                    </a:lnTo>
                    <a:lnTo>
                      <a:pt x="1532" y="728"/>
                    </a:lnTo>
                    <a:lnTo>
                      <a:pt x="1538" y="728"/>
                    </a:lnTo>
                    <a:lnTo>
                      <a:pt x="1550" y="734"/>
                    </a:lnTo>
                    <a:lnTo>
                      <a:pt x="1562" y="740"/>
                    </a:lnTo>
                    <a:lnTo>
                      <a:pt x="1568" y="740"/>
                    </a:lnTo>
                    <a:lnTo>
                      <a:pt x="1574" y="740"/>
                    </a:lnTo>
                    <a:lnTo>
                      <a:pt x="1574" y="740"/>
                    </a:lnTo>
                    <a:lnTo>
                      <a:pt x="1574" y="736"/>
                    </a:lnTo>
                    <a:lnTo>
                      <a:pt x="1572" y="732"/>
                    </a:lnTo>
                    <a:lnTo>
                      <a:pt x="1566" y="726"/>
                    </a:lnTo>
                    <a:lnTo>
                      <a:pt x="1556" y="722"/>
                    </a:lnTo>
                    <a:lnTo>
                      <a:pt x="1546" y="716"/>
                    </a:lnTo>
                    <a:lnTo>
                      <a:pt x="1536" y="712"/>
                    </a:lnTo>
                    <a:lnTo>
                      <a:pt x="1526" y="708"/>
                    </a:lnTo>
                    <a:lnTo>
                      <a:pt x="1518" y="702"/>
                    </a:lnTo>
                    <a:lnTo>
                      <a:pt x="1516" y="698"/>
                    </a:lnTo>
                    <a:lnTo>
                      <a:pt x="1516" y="692"/>
                    </a:lnTo>
                    <a:lnTo>
                      <a:pt x="1516" y="692"/>
                    </a:lnTo>
                    <a:lnTo>
                      <a:pt x="1534" y="696"/>
                    </a:lnTo>
                    <a:lnTo>
                      <a:pt x="1542" y="700"/>
                    </a:lnTo>
                    <a:lnTo>
                      <a:pt x="1544" y="702"/>
                    </a:lnTo>
                    <a:lnTo>
                      <a:pt x="1546" y="706"/>
                    </a:lnTo>
                    <a:lnTo>
                      <a:pt x="1546" y="706"/>
                    </a:lnTo>
                    <a:lnTo>
                      <a:pt x="1548" y="704"/>
                    </a:lnTo>
                    <a:lnTo>
                      <a:pt x="1550" y="702"/>
                    </a:lnTo>
                    <a:lnTo>
                      <a:pt x="1556" y="702"/>
                    </a:lnTo>
                    <a:lnTo>
                      <a:pt x="1562" y="704"/>
                    </a:lnTo>
                    <a:lnTo>
                      <a:pt x="1566" y="706"/>
                    </a:lnTo>
                    <a:lnTo>
                      <a:pt x="1566" y="706"/>
                    </a:lnTo>
                    <a:lnTo>
                      <a:pt x="1568" y="702"/>
                    </a:lnTo>
                    <a:lnTo>
                      <a:pt x="1576" y="702"/>
                    </a:lnTo>
                    <a:lnTo>
                      <a:pt x="1576" y="702"/>
                    </a:lnTo>
                    <a:lnTo>
                      <a:pt x="1554" y="690"/>
                    </a:lnTo>
                    <a:lnTo>
                      <a:pt x="1544" y="682"/>
                    </a:lnTo>
                    <a:lnTo>
                      <a:pt x="1534" y="674"/>
                    </a:lnTo>
                    <a:lnTo>
                      <a:pt x="1526" y="666"/>
                    </a:lnTo>
                    <a:lnTo>
                      <a:pt x="1518" y="656"/>
                    </a:lnTo>
                    <a:lnTo>
                      <a:pt x="1514" y="644"/>
                    </a:lnTo>
                    <a:lnTo>
                      <a:pt x="1510" y="630"/>
                    </a:lnTo>
                    <a:lnTo>
                      <a:pt x="1510" y="630"/>
                    </a:lnTo>
                    <a:lnTo>
                      <a:pt x="1518" y="630"/>
                    </a:lnTo>
                    <a:lnTo>
                      <a:pt x="1526" y="632"/>
                    </a:lnTo>
                    <a:lnTo>
                      <a:pt x="1544" y="638"/>
                    </a:lnTo>
                    <a:lnTo>
                      <a:pt x="1544" y="638"/>
                    </a:lnTo>
                    <a:lnTo>
                      <a:pt x="1532" y="626"/>
                    </a:lnTo>
                    <a:lnTo>
                      <a:pt x="1520" y="616"/>
                    </a:lnTo>
                    <a:lnTo>
                      <a:pt x="1508" y="608"/>
                    </a:lnTo>
                    <a:lnTo>
                      <a:pt x="1500" y="604"/>
                    </a:lnTo>
                    <a:lnTo>
                      <a:pt x="1490" y="602"/>
                    </a:lnTo>
                    <a:lnTo>
                      <a:pt x="1490" y="602"/>
                    </a:lnTo>
                    <a:lnTo>
                      <a:pt x="1476" y="590"/>
                    </a:lnTo>
                    <a:lnTo>
                      <a:pt x="1462" y="578"/>
                    </a:lnTo>
                    <a:lnTo>
                      <a:pt x="1444" y="568"/>
                    </a:lnTo>
                    <a:lnTo>
                      <a:pt x="1436" y="564"/>
                    </a:lnTo>
                    <a:lnTo>
                      <a:pt x="1424" y="560"/>
                    </a:lnTo>
                    <a:lnTo>
                      <a:pt x="1424" y="560"/>
                    </a:lnTo>
                    <a:lnTo>
                      <a:pt x="1432" y="558"/>
                    </a:lnTo>
                    <a:lnTo>
                      <a:pt x="1440" y="556"/>
                    </a:lnTo>
                    <a:lnTo>
                      <a:pt x="1448" y="558"/>
                    </a:lnTo>
                    <a:lnTo>
                      <a:pt x="1456" y="560"/>
                    </a:lnTo>
                    <a:lnTo>
                      <a:pt x="1472" y="566"/>
                    </a:lnTo>
                    <a:lnTo>
                      <a:pt x="1486" y="574"/>
                    </a:lnTo>
                    <a:lnTo>
                      <a:pt x="1486" y="574"/>
                    </a:lnTo>
                    <a:lnTo>
                      <a:pt x="1484" y="578"/>
                    </a:lnTo>
                    <a:lnTo>
                      <a:pt x="1484" y="580"/>
                    </a:lnTo>
                    <a:lnTo>
                      <a:pt x="1480" y="580"/>
                    </a:lnTo>
                    <a:lnTo>
                      <a:pt x="1480" y="580"/>
                    </a:lnTo>
                    <a:lnTo>
                      <a:pt x="1490" y="590"/>
                    </a:lnTo>
                    <a:lnTo>
                      <a:pt x="1502" y="596"/>
                    </a:lnTo>
                    <a:lnTo>
                      <a:pt x="1516" y="602"/>
                    </a:lnTo>
                    <a:lnTo>
                      <a:pt x="1532" y="606"/>
                    </a:lnTo>
                    <a:lnTo>
                      <a:pt x="1532" y="606"/>
                    </a:lnTo>
                    <a:lnTo>
                      <a:pt x="1534" y="606"/>
                    </a:lnTo>
                    <a:lnTo>
                      <a:pt x="1534" y="604"/>
                    </a:lnTo>
                    <a:lnTo>
                      <a:pt x="1536" y="602"/>
                    </a:lnTo>
                    <a:lnTo>
                      <a:pt x="1538" y="600"/>
                    </a:lnTo>
                    <a:lnTo>
                      <a:pt x="1538" y="600"/>
                    </a:lnTo>
                    <a:lnTo>
                      <a:pt x="1526" y="592"/>
                    </a:lnTo>
                    <a:lnTo>
                      <a:pt x="1516" y="584"/>
                    </a:lnTo>
                    <a:lnTo>
                      <a:pt x="1508" y="574"/>
                    </a:lnTo>
                    <a:lnTo>
                      <a:pt x="1502" y="564"/>
                    </a:lnTo>
                    <a:lnTo>
                      <a:pt x="1492" y="540"/>
                    </a:lnTo>
                    <a:lnTo>
                      <a:pt x="1482" y="516"/>
                    </a:lnTo>
                    <a:lnTo>
                      <a:pt x="1482" y="516"/>
                    </a:lnTo>
                    <a:lnTo>
                      <a:pt x="1486" y="520"/>
                    </a:lnTo>
                    <a:lnTo>
                      <a:pt x="1490" y="522"/>
                    </a:lnTo>
                    <a:lnTo>
                      <a:pt x="1498" y="528"/>
                    </a:lnTo>
                    <a:lnTo>
                      <a:pt x="1506" y="532"/>
                    </a:lnTo>
                    <a:lnTo>
                      <a:pt x="1508" y="536"/>
                    </a:lnTo>
                    <a:lnTo>
                      <a:pt x="1510" y="540"/>
                    </a:lnTo>
                    <a:lnTo>
                      <a:pt x="1510" y="540"/>
                    </a:lnTo>
                    <a:lnTo>
                      <a:pt x="1514" y="540"/>
                    </a:lnTo>
                    <a:lnTo>
                      <a:pt x="1516" y="538"/>
                    </a:lnTo>
                    <a:lnTo>
                      <a:pt x="1520" y="536"/>
                    </a:lnTo>
                    <a:lnTo>
                      <a:pt x="1522" y="536"/>
                    </a:lnTo>
                    <a:lnTo>
                      <a:pt x="1522" y="536"/>
                    </a:lnTo>
                    <a:lnTo>
                      <a:pt x="1520" y="532"/>
                    </a:lnTo>
                    <a:lnTo>
                      <a:pt x="1514" y="530"/>
                    </a:lnTo>
                    <a:lnTo>
                      <a:pt x="1512" y="526"/>
                    </a:lnTo>
                    <a:lnTo>
                      <a:pt x="1510" y="526"/>
                    </a:lnTo>
                    <a:lnTo>
                      <a:pt x="1512" y="524"/>
                    </a:lnTo>
                    <a:lnTo>
                      <a:pt x="1512" y="524"/>
                    </a:lnTo>
                    <a:lnTo>
                      <a:pt x="1512" y="520"/>
                    </a:lnTo>
                    <a:lnTo>
                      <a:pt x="1514" y="520"/>
                    </a:lnTo>
                    <a:lnTo>
                      <a:pt x="1518" y="520"/>
                    </a:lnTo>
                    <a:lnTo>
                      <a:pt x="1520" y="518"/>
                    </a:lnTo>
                    <a:lnTo>
                      <a:pt x="1520" y="518"/>
                    </a:lnTo>
                    <a:lnTo>
                      <a:pt x="1514" y="510"/>
                    </a:lnTo>
                    <a:lnTo>
                      <a:pt x="1510" y="502"/>
                    </a:lnTo>
                    <a:lnTo>
                      <a:pt x="1510" y="502"/>
                    </a:lnTo>
                    <a:lnTo>
                      <a:pt x="1518" y="504"/>
                    </a:lnTo>
                    <a:lnTo>
                      <a:pt x="1526" y="508"/>
                    </a:lnTo>
                    <a:lnTo>
                      <a:pt x="1534" y="512"/>
                    </a:lnTo>
                    <a:lnTo>
                      <a:pt x="1544" y="516"/>
                    </a:lnTo>
                    <a:lnTo>
                      <a:pt x="1544" y="516"/>
                    </a:lnTo>
                    <a:lnTo>
                      <a:pt x="1534" y="504"/>
                    </a:lnTo>
                    <a:lnTo>
                      <a:pt x="1522" y="496"/>
                    </a:lnTo>
                    <a:lnTo>
                      <a:pt x="1508" y="490"/>
                    </a:lnTo>
                    <a:lnTo>
                      <a:pt x="1494" y="486"/>
                    </a:lnTo>
                    <a:lnTo>
                      <a:pt x="1464" y="478"/>
                    </a:lnTo>
                    <a:lnTo>
                      <a:pt x="1450" y="472"/>
                    </a:lnTo>
                    <a:lnTo>
                      <a:pt x="1436" y="464"/>
                    </a:lnTo>
                    <a:lnTo>
                      <a:pt x="1436" y="464"/>
                    </a:lnTo>
                    <a:lnTo>
                      <a:pt x="1458" y="470"/>
                    </a:lnTo>
                    <a:lnTo>
                      <a:pt x="1468" y="474"/>
                    </a:lnTo>
                    <a:lnTo>
                      <a:pt x="1478" y="478"/>
                    </a:lnTo>
                    <a:lnTo>
                      <a:pt x="1478" y="478"/>
                    </a:lnTo>
                    <a:lnTo>
                      <a:pt x="1480" y="476"/>
                    </a:lnTo>
                    <a:lnTo>
                      <a:pt x="1480" y="476"/>
                    </a:lnTo>
                    <a:lnTo>
                      <a:pt x="1478" y="472"/>
                    </a:lnTo>
                    <a:lnTo>
                      <a:pt x="1478" y="472"/>
                    </a:lnTo>
                    <a:lnTo>
                      <a:pt x="1510" y="472"/>
                    </a:lnTo>
                    <a:lnTo>
                      <a:pt x="1540" y="474"/>
                    </a:lnTo>
                    <a:lnTo>
                      <a:pt x="1568" y="480"/>
                    </a:lnTo>
                    <a:lnTo>
                      <a:pt x="1594" y="486"/>
                    </a:lnTo>
                    <a:lnTo>
                      <a:pt x="1594" y="486"/>
                    </a:lnTo>
                    <a:lnTo>
                      <a:pt x="1586" y="480"/>
                    </a:lnTo>
                    <a:lnTo>
                      <a:pt x="1578" y="476"/>
                    </a:lnTo>
                    <a:lnTo>
                      <a:pt x="1562" y="470"/>
                    </a:lnTo>
                    <a:lnTo>
                      <a:pt x="1544" y="464"/>
                    </a:lnTo>
                    <a:lnTo>
                      <a:pt x="1526" y="458"/>
                    </a:lnTo>
                    <a:lnTo>
                      <a:pt x="1526" y="458"/>
                    </a:lnTo>
                    <a:lnTo>
                      <a:pt x="1514" y="458"/>
                    </a:lnTo>
                    <a:lnTo>
                      <a:pt x="1504" y="456"/>
                    </a:lnTo>
                    <a:lnTo>
                      <a:pt x="1486" y="448"/>
                    </a:lnTo>
                    <a:lnTo>
                      <a:pt x="1468" y="440"/>
                    </a:lnTo>
                    <a:lnTo>
                      <a:pt x="1446" y="434"/>
                    </a:lnTo>
                    <a:lnTo>
                      <a:pt x="1446" y="434"/>
                    </a:lnTo>
                    <a:lnTo>
                      <a:pt x="1430" y="428"/>
                    </a:lnTo>
                    <a:lnTo>
                      <a:pt x="1416" y="418"/>
                    </a:lnTo>
                    <a:lnTo>
                      <a:pt x="1400" y="408"/>
                    </a:lnTo>
                    <a:lnTo>
                      <a:pt x="1384" y="398"/>
                    </a:lnTo>
                    <a:lnTo>
                      <a:pt x="1384" y="398"/>
                    </a:lnTo>
                    <a:lnTo>
                      <a:pt x="1350" y="384"/>
                    </a:lnTo>
                    <a:lnTo>
                      <a:pt x="1318" y="370"/>
                    </a:lnTo>
                    <a:lnTo>
                      <a:pt x="1318" y="370"/>
                    </a:lnTo>
                    <a:lnTo>
                      <a:pt x="1326" y="370"/>
                    </a:lnTo>
                    <a:lnTo>
                      <a:pt x="1334" y="372"/>
                    </a:lnTo>
                    <a:lnTo>
                      <a:pt x="1340" y="376"/>
                    </a:lnTo>
                    <a:lnTo>
                      <a:pt x="1346" y="382"/>
                    </a:lnTo>
                    <a:lnTo>
                      <a:pt x="1346" y="382"/>
                    </a:lnTo>
                    <a:lnTo>
                      <a:pt x="1348" y="384"/>
                    </a:lnTo>
                    <a:lnTo>
                      <a:pt x="1350" y="382"/>
                    </a:lnTo>
                    <a:lnTo>
                      <a:pt x="1352" y="380"/>
                    </a:lnTo>
                    <a:lnTo>
                      <a:pt x="1356" y="378"/>
                    </a:lnTo>
                    <a:lnTo>
                      <a:pt x="1356" y="378"/>
                    </a:lnTo>
                    <a:lnTo>
                      <a:pt x="1436" y="404"/>
                    </a:lnTo>
                    <a:lnTo>
                      <a:pt x="1520" y="432"/>
                    </a:lnTo>
                    <a:lnTo>
                      <a:pt x="1562" y="446"/>
                    </a:lnTo>
                    <a:lnTo>
                      <a:pt x="1602" y="462"/>
                    </a:lnTo>
                    <a:lnTo>
                      <a:pt x="1642" y="480"/>
                    </a:lnTo>
                    <a:lnTo>
                      <a:pt x="1678" y="498"/>
                    </a:lnTo>
                    <a:lnTo>
                      <a:pt x="1678" y="498"/>
                    </a:lnTo>
                    <a:lnTo>
                      <a:pt x="1680" y="504"/>
                    </a:lnTo>
                    <a:lnTo>
                      <a:pt x="1684" y="508"/>
                    </a:lnTo>
                    <a:lnTo>
                      <a:pt x="1688" y="512"/>
                    </a:lnTo>
                    <a:lnTo>
                      <a:pt x="1690" y="516"/>
                    </a:lnTo>
                    <a:lnTo>
                      <a:pt x="1690" y="516"/>
                    </a:lnTo>
                    <a:lnTo>
                      <a:pt x="1684" y="514"/>
                    </a:lnTo>
                    <a:lnTo>
                      <a:pt x="1676" y="512"/>
                    </a:lnTo>
                    <a:lnTo>
                      <a:pt x="1676" y="512"/>
                    </a:lnTo>
                    <a:lnTo>
                      <a:pt x="1680" y="518"/>
                    </a:lnTo>
                    <a:lnTo>
                      <a:pt x="1686" y="520"/>
                    </a:lnTo>
                    <a:lnTo>
                      <a:pt x="1690" y="522"/>
                    </a:lnTo>
                    <a:lnTo>
                      <a:pt x="1696" y="522"/>
                    </a:lnTo>
                    <a:lnTo>
                      <a:pt x="1710" y="520"/>
                    </a:lnTo>
                    <a:lnTo>
                      <a:pt x="1720" y="516"/>
                    </a:lnTo>
                    <a:lnTo>
                      <a:pt x="1720" y="516"/>
                    </a:lnTo>
                    <a:lnTo>
                      <a:pt x="1698" y="502"/>
                    </a:lnTo>
                    <a:lnTo>
                      <a:pt x="1676" y="488"/>
                    </a:lnTo>
                    <a:lnTo>
                      <a:pt x="1654" y="474"/>
                    </a:lnTo>
                    <a:lnTo>
                      <a:pt x="1642" y="468"/>
                    </a:lnTo>
                    <a:lnTo>
                      <a:pt x="1628" y="462"/>
                    </a:lnTo>
                    <a:lnTo>
                      <a:pt x="1628" y="462"/>
                    </a:lnTo>
                    <a:lnTo>
                      <a:pt x="1612" y="458"/>
                    </a:lnTo>
                    <a:lnTo>
                      <a:pt x="1598" y="454"/>
                    </a:lnTo>
                    <a:lnTo>
                      <a:pt x="1592" y="452"/>
                    </a:lnTo>
                    <a:lnTo>
                      <a:pt x="1586" y="450"/>
                    </a:lnTo>
                    <a:lnTo>
                      <a:pt x="1584" y="444"/>
                    </a:lnTo>
                    <a:lnTo>
                      <a:pt x="1580" y="438"/>
                    </a:lnTo>
                    <a:lnTo>
                      <a:pt x="1580" y="438"/>
                    </a:lnTo>
                    <a:lnTo>
                      <a:pt x="1608" y="444"/>
                    </a:lnTo>
                    <a:lnTo>
                      <a:pt x="1622" y="448"/>
                    </a:lnTo>
                    <a:lnTo>
                      <a:pt x="1636" y="452"/>
                    </a:lnTo>
                    <a:lnTo>
                      <a:pt x="1636" y="452"/>
                    </a:lnTo>
                    <a:lnTo>
                      <a:pt x="1622" y="446"/>
                    </a:lnTo>
                    <a:lnTo>
                      <a:pt x="1608" y="440"/>
                    </a:lnTo>
                    <a:lnTo>
                      <a:pt x="1590" y="436"/>
                    </a:lnTo>
                    <a:lnTo>
                      <a:pt x="1570" y="436"/>
                    </a:lnTo>
                    <a:lnTo>
                      <a:pt x="1570" y="436"/>
                    </a:lnTo>
                    <a:lnTo>
                      <a:pt x="1568" y="438"/>
                    </a:lnTo>
                    <a:lnTo>
                      <a:pt x="1570" y="440"/>
                    </a:lnTo>
                    <a:lnTo>
                      <a:pt x="1570" y="442"/>
                    </a:lnTo>
                    <a:lnTo>
                      <a:pt x="1568" y="446"/>
                    </a:lnTo>
                    <a:lnTo>
                      <a:pt x="1568" y="446"/>
                    </a:lnTo>
                    <a:lnTo>
                      <a:pt x="1552" y="440"/>
                    </a:lnTo>
                    <a:lnTo>
                      <a:pt x="1536" y="436"/>
                    </a:lnTo>
                    <a:lnTo>
                      <a:pt x="1504" y="422"/>
                    </a:lnTo>
                    <a:lnTo>
                      <a:pt x="1504" y="422"/>
                    </a:lnTo>
                    <a:lnTo>
                      <a:pt x="1486" y="416"/>
                    </a:lnTo>
                    <a:lnTo>
                      <a:pt x="1470" y="412"/>
                    </a:lnTo>
                    <a:lnTo>
                      <a:pt x="1454" y="408"/>
                    </a:lnTo>
                    <a:lnTo>
                      <a:pt x="1436" y="402"/>
                    </a:lnTo>
                    <a:lnTo>
                      <a:pt x="1436" y="402"/>
                    </a:lnTo>
                    <a:lnTo>
                      <a:pt x="1420" y="396"/>
                    </a:lnTo>
                    <a:lnTo>
                      <a:pt x="1404" y="386"/>
                    </a:lnTo>
                    <a:lnTo>
                      <a:pt x="1388" y="376"/>
                    </a:lnTo>
                    <a:lnTo>
                      <a:pt x="1378" y="374"/>
                    </a:lnTo>
                    <a:lnTo>
                      <a:pt x="1370" y="372"/>
                    </a:lnTo>
                    <a:lnTo>
                      <a:pt x="1370" y="372"/>
                    </a:lnTo>
                    <a:lnTo>
                      <a:pt x="1366" y="372"/>
                    </a:lnTo>
                    <a:lnTo>
                      <a:pt x="1366" y="372"/>
                    </a:lnTo>
                    <a:lnTo>
                      <a:pt x="1370" y="370"/>
                    </a:lnTo>
                    <a:lnTo>
                      <a:pt x="1370" y="370"/>
                    </a:lnTo>
                    <a:lnTo>
                      <a:pt x="1382" y="374"/>
                    </a:lnTo>
                    <a:lnTo>
                      <a:pt x="1394" y="378"/>
                    </a:lnTo>
                    <a:lnTo>
                      <a:pt x="1418" y="388"/>
                    </a:lnTo>
                    <a:lnTo>
                      <a:pt x="1430" y="392"/>
                    </a:lnTo>
                    <a:lnTo>
                      <a:pt x="1442" y="394"/>
                    </a:lnTo>
                    <a:lnTo>
                      <a:pt x="1456" y="394"/>
                    </a:lnTo>
                    <a:lnTo>
                      <a:pt x="1468" y="394"/>
                    </a:lnTo>
                    <a:lnTo>
                      <a:pt x="1468" y="394"/>
                    </a:lnTo>
                    <a:lnTo>
                      <a:pt x="1456" y="390"/>
                    </a:lnTo>
                    <a:lnTo>
                      <a:pt x="1440" y="390"/>
                    </a:lnTo>
                    <a:lnTo>
                      <a:pt x="1426" y="388"/>
                    </a:lnTo>
                    <a:lnTo>
                      <a:pt x="1420" y="384"/>
                    </a:lnTo>
                    <a:lnTo>
                      <a:pt x="1414" y="382"/>
                    </a:lnTo>
                    <a:lnTo>
                      <a:pt x="1414" y="382"/>
                    </a:lnTo>
                    <a:lnTo>
                      <a:pt x="1414" y="380"/>
                    </a:lnTo>
                    <a:lnTo>
                      <a:pt x="1416" y="380"/>
                    </a:lnTo>
                    <a:lnTo>
                      <a:pt x="1422" y="380"/>
                    </a:lnTo>
                    <a:lnTo>
                      <a:pt x="1422" y="380"/>
                    </a:lnTo>
                    <a:lnTo>
                      <a:pt x="1418" y="376"/>
                    </a:lnTo>
                    <a:lnTo>
                      <a:pt x="1410" y="376"/>
                    </a:lnTo>
                    <a:lnTo>
                      <a:pt x="1404" y="374"/>
                    </a:lnTo>
                    <a:lnTo>
                      <a:pt x="1398" y="370"/>
                    </a:lnTo>
                    <a:lnTo>
                      <a:pt x="1398" y="370"/>
                    </a:lnTo>
                    <a:lnTo>
                      <a:pt x="1402" y="368"/>
                    </a:lnTo>
                    <a:lnTo>
                      <a:pt x="1408" y="368"/>
                    </a:lnTo>
                    <a:lnTo>
                      <a:pt x="1418" y="368"/>
                    </a:lnTo>
                    <a:lnTo>
                      <a:pt x="1430" y="370"/>
                    </a:lnTo>
                    <a:lnTo>
                      <a:pt x="1440" y="370"/>
                    </a:lnTo>
                    <a:lnTo>
                      <a:pt x="1440" y="370"/>
                    </a:lnTo>
                    <a:lnTo>
                      <a:pt x="1414" y="362"/>
                    </a:lnTo>
                    <a:lnTo>
                      <a:pt x="1386" y="358"/>
                    </a:lnTo>
                    <a:lnTo>
                      <a:pt x="1360" y="352"/>
                    </a:lnTo>
                    <a:lnTo>
                      <a:pt x="1346" y="348"/>
                    </a:lnTo>
                    <a:lnTo>
                      <a:pt x="1334" y="344"/>
                    </a:lnTo>
                    <a:lnTo>
                      <a:pt x="1334" y="344"/>
                    </a:lnTo>
                    <a:lnTo>
                      <a:pt x="1336" y="336"/>
                    </a:lnTo>
                    <a:lnTo>
                      <a:pt x="1334" y="332"/>
                    </a:lnTo>
                    <a:lnTo>
                      <a:pt x="1330" y="328"/>
                    </a:lnTo>
                    <a:lnTo>
                      <a:pt x="1330" y="324"/>
                    </a:lnTo>
                    <a:lnTo>
                      <a:pt x="1330" y="324"/>
                    </a:lnTo>
                    <a:lnTo>
                      <a:pt x="1316" y="322"/>
                    </a:lnTo>
                    <a:lnTo>
                      <a:pt x="1304" y="320"/>
                    </a:lnTo>
                    <a:lnTo>
                      <a:pt x="1292" y="318"/>
                    </a:lnTo>
                    <a:lnTo>
                      <a:pt x="1278" y="316"/>
                    </a:lnTo>
                    <a:lnTo>
                      <a:pt x="1278" y="316"/>
                    </a:lnTo>
                    <a:lnTo>
                      <a:pt x="1280" y="314"/>
                    </a:lnTo>
                    <a:lnTo>
                      <a:pt x="1280" y="312"/>
                    </a:lnTo>
                    <a:lnTo>
                      <a:pt x="1280" y="312"/>
                    </a:lnTo>
                    <a:lnTo>
                      <a:pt x="1272" y="310"/>
                    </a:lnTo>
                    <a:lnTo>
                      <a:pt x="1262" y="308"/>
                    </a:lnTo>
                    <a:lnTo>
                      <a:pt x="1246" y="300"/>
                    </a:lnTo>
                    <a:lnTo>
                      <a:pt x="1232" y="292"/>
                    </a:lnTo>
                    <a:lnTo>
                      <a:pt x="1216" y="286"/>
                    </a:lnTo>
                    <a:lnTo>
                      <a:pt x="1216" y="286"/>
                    </a:lnTo>
                    <a:lnTo>
                      <a:pt x="1216" y="282"/>
                    </a:lnTo>
                    <a:lnTo>
                      <a:pt x="1218" y="282"/>
                    </a:lnTo>
                    <a:lnTo>
                      <a:pt x="1224" y="282"/>
                    </a:lnTo>
                    <a:lnTo>
                      <a:pt x="1224" y="282"/>
                    </a:lnTo>
                    <a:lnTo>
                      <a:pt x="1214" y="278"/>
                    </a:lnTo>
                    <a:lnTo>
                      <a:pt x="1204" y="274"/>
                    </a:lnTo>
                    <a:lnTo>
                      <a:pt x="1180" y="268"/>
                    </a:lnTo>
                    <a:lnTo>
                      <a:pt x="1156" y="262"/>
                    </a:lnTo>
                    <a:lnTo>
                      <a:pt x="1132" y="256"/>
                    </a:lnTo>
                    <a:lnTo>
                      <a:pt x="1132" y="256"/>
                    </a:lnTo>
                    <a:lnTo>
                      <a:pt x="1162" y="256"/>
                    </a:lnTo>
                    <a:lnTo>
                      <a:pt x="1192" y="258"/>
                    </a:lnTo>
                    <a:lnTo>
                      <a:pt x="1192" y="258"/>
                    </a:lnTo>
                    <a:lnTo>
                      <a:pt x="1190" y="256"/>
                    </a:lnTo>
                    <a:lnTo>
                      <a:pt x="1186" y="256"/>
                    </a:lnTo>
                    <a:lnTo>
                      <a:pt x="1182" y="254"/>
                    </a:lnTo>
                    <a:lnTo>
                      <a:pt x="1180" y="252"/>
                    </a:lnTo>
                    <a:lnTo>
                      <a:pt x="1180" y="252"/>
                    </a:lnTo>
                    <a:lnTo>
                      <a:pt x="1206" y="248"/>
                    </a:lnTo>
                    <a:lnTo>
                      <a:pt x="1230" y="248"/>
                    </a:lnTo>
                    <a:lnTo>
                      <a:pt x="1256" y="252"/>
                    </a:lnTo>
                    <a:lnTo>
                      <a:pt x="1282" y="256"/>
                    </a:lnTo>
                    <a:lnTo>
                      <a:pt x="1330" y="270"/>
                    </a:lnTo>
                    <a:lnTo>
                      <a:pt x="1378" y="282"/>
                    </a:lnTo>
                    <a:lnTo>
                      <a:pt x="1378" y="282"/>
                    </a:lnTo>
                    <a:lnTo>
                      <a:pt x="1360" y="272"/>
                    </a:lnTo>
                    <a:lnTo>
                      <a:pt x="1350" y="268"/>
                    </a:lnTo>
                    <a:lnTo>
                      <a:pt x="1338" y="264"/>
                    </a:lnTo>
                    <a:lnTo>
                      <a:pt x="1338" y="264"/>
                    </a:lnTo>
                    <a:lnTo>
                      <a:pt x="1342" y="268"/>
                    </a:lnTo>
                    <a:lnTo>
                      <a:pt x="1338" y="268"/>
                    </a:lnTo>
                    <a:lnTo>
                      <a:pt x="1332" y="266"/>
                    </a:lnTo>
                    <a:lnTo>
                      <a:pt x="1326" y="266"/>
                    </a:lnTo>
                    <a:lnTo>
                      <a:pt x="1326" y="266"/>
                    </a:lnTo>
                    <a:lnTo>
                      <a:pt x="1332" y="262"/>
                    </a:lnTo>
                    <a:lnTo>
                      <a:pt x="1334" y="260"/>
                    </a:lnTo>
                    <a:lnTo>
                      <a:pt x="1338" y="258"/>
                    </a:lnTo>
                    <a:lnTo>
                      <a:pt x="1342" y="258"/>
                    </a:lnTo>
                    <a:lnTo>
                      <a:pt x="1342" y="258"/>
                    </a:lnTo>
                    <a:lnTo>
                      <a:pt x="1342" y="256"/>
                    </a:lnTo>
                    <a:lnTo>
                      <a:pt x="1338" y="252"/>
                    </a:lnTo>
                    <a:lnTo>
                      <a:pt x="1336" y="248"/>
                    </a:lnTo>
                    <a:lnTo>
                      <a:pt x="1336" y="244"/>
                    </a:lnTo>
                    <a:lnTo>
                      <a:pt x="1336" y="244"/>
                    </a:lnTo>
                    <a:lnTo>
                      <a:pt x="1342" y="244"/>
                    </a:lnTo>
                    <a:lnTo>
                      <a:pt x="1348" y="244"/>
                    </a:lnTo>
                    <a:lnTo>
                      <a:pt x="1354" y="244"/>
                    </a:lnTo>
                    <a:lnTo>
                      <a:pt x="1362" y="242"/>
                    </a:lnTo>
                    <a:lnTo>
                      <a:pt x="1362" y="242"/>
                    </a:lnTo>
                    <a:lnTo>
                      <a:pt x="1360" y="236"/>
                    </a:lnTo>
                    <a:lnTo>
                      <a:pt x="1356" y="232"/>
                    </a:lnTo>
                    <a:lnTo>
                      <a:pt x="1350" y="230"/>
                    </a:lnTo>
                    <a:lnTo>
                      <a:pt x="1342" y="230"/>
                    </a:lnTo>
                    <a:lnTo>
                      <a:pt x="1328" y="230"/>
                    </a:lnTo>
                    <a:lnTo>
                      <a:pt x="1314" y="228"/>
                    </a:lnTo>
                    <a:lnTo>
                      <a:pt x="1314" y="228"/>
                    </a:lnTo>
                    <a:lnTo>
                      <a:pt x="1320" y="224"/>
                    </a:lnTo>
                    <a:lnTo>
                      <a:pt x="1320" y="222"/>
                    </a:lnTo>
                    <a:lnTo>
                      <a:pt x="1316" y="218"/>
                    </a:lnTo>
                    <a:lnTo>
                      <a:pt x="1316" y="218"/>
                    </a:lnTo>
                    <a:lnTo>
                      <a:pt x="1328" y="214"/>
                    </a:lnTo>
                    <a:lnTo>
                      <a:pt x="1342" y="214"/>
                    </a:lnTo>
                    <a:lnTo>
                      <a:pt x="1368" y="212"/>
                    </a:lnTo>
                    <a:lnTo>
                      <a:pt x="1394" y="212"/>
                    </a:lnTo>
                    <a:lnTo>
                      <a:pt x="1408" y="210"/>
                    </a:lnTo>
                    <a:lnTo>
                      <a:pt x="1420" y="206"/>
                    </a:lnTo>
                    <a:lnTo>
                      <a:pt x="1420" y="206"/>
                    </a:lnTo>
                    <a:lnTo>
                      <a:pt x="1416" y="202"/>
                    </a:lnTo>
                    <a:lnTo>
                      <a:pt x="1412" y="202"/>
                    </a:lnTo>
                    <a:lnTo>
                      <a:pt x="1398" y="200"/>
                    </a:lnTo>
                    <a:lnTo>
                      <a:pt x="1384" y="202"/>
                    </a:lnTo>
                    <a:lnTo>
                      <a:pt x="1372" y="202"/>
                    </a:lnTo>
                    <a:lnTo>
                      <a:pt x="1372" y="202"/>
                    </a:lnTo>
                    <a:lnTo>
                      <a:pt x="1370" y="200"/>
                    </a:lnTo>
                    <a:lnTo>
                      <a:pt x="1370" y="200"/>
                    </a:lnTo>
                    <a:lnTo>
                      <a:pt x="1374" y="200"/>
                    </a:lnTo>
                    <a:lnTo>
                      <a:pt x="1382" y="198"/>
                    </a:lnTo>
                    <a:lnTo>
                      <a:pt x="1382" y="198"/>
                    </a:lnTo>
                    <a:lnTo>
                      <a:pt x="1380" y="192"/>
                    </a:lnTo>
                    <a:lnTo>
                      <a:pt x="1376" y="190"/>
                    </a:lnTo>
                    <a:lnTo>
                      <a:pt x="1366" y="190"/>
                    </a:lnTo>
                    <a:lnTo>
                      <a:pt x="1366" y="190"/>
                    </a:lnTo>
                    <a:lnTo>
                      <a:pt x="1366" y="188"/>
                    </a:lnTo>
                    <a:lnTo>
                      <a:pt x="1366" y="186"/>
                    </a:lnTo>
                    <a:lnTo>
                      <a:pt x="1362" y="184"/>
                    </a:lnTo>
                    <a:lnTo>
                      <a:pt x="1354" y="182"/>
                    </a:lnTo>
                    <a:lnTo>
                      <a:pt x="1352" y="180"/>
                    </a:lnTo>
                    <a:lnTo>
                      <a:pt x="1350" y="176"/>
                    </a:lnTo>
                    <a:lnTo>
                      <a:pt x="1350" y="176"/>
                    </a:lnTo>
                    <a:lnTo>
                      <a:pt x="1336" y="178"/>
                    </a:lnTo>
                    <a:lnTo>
                      <a:pt x="1324" y="180"/>
                    </a:lnTo>
                    <a:lnTo>
                      <a:pt x="1294" y="178"/>
                    </a:lnTo>
                    <a:lnTo>
                      <a:pt x="1294" y="178"/>
                    </a:lnTo>
                    <a:lnTo>
                      <a:pt x="1290" y="170"/>
                    </a:lnTo>
                    <a:lnTo>
                      <a:pt x="1286" y="164"/>
                    </a:lnTo>
                    <a:lnTo>
                      <a:pt x="1282" y="158"/>
                    </a:lnTo>
                    <a:lnTo>
                      <a:pt x="1276" y="152"/>
                    </a:lnTo>
                    <a:lnTo>
                      <a:pt x="1276" y="152"/>
                    </a:lnTo>
                    <a:lnTo>
                      <a:pt x="1280" y="150"/>
                    </a:lnTo>
                    <a:lnTo>
                      <a:pt x="1284" y="148"/>
                    </a:lnTo>
                    <a:lnTo>
                      <a:pt x="1292" y="152"/>
                    </a:lnTo>
                    <a:lnTo>
                      <a:pt x="1292" y="152"/>
                    </a:lnTo>
                    <a:lnTo>
                      <a:pt x="1290" y="142"/>
                    </a:lnTo>
                    <a:lnTo>
                      <a:pt x="1290" y="138"/>
                    </a:lnTo>
                    <a:lnTo>
                      <a:pt x="1296" y="136"/>
                    </a:lnTo>
                    <a:lnTo>
                      <a:pt x="1296" y="136"/>
                    </a:lnTo>
                    <a:lnTo>
                      <a:pt x="1290" y="132"/>
                    </a:lnTo>
                    <a:lnTo>
                      <a:pt x="1284" y="130"/>
                    </a:lnTo>
                    <a:lnTo>
                      <a:pt x="1268" y="128"/>
                    </a:lnTo>
                    <a:lnTo>
                      <a:pt x="1262" y="126"/>
                    </a:lnTo>
                    <a:lnTo>
                      <a:pt x="1256" y="122"/>
                    </a:lnTo>
                    <a:lnTo>
                      <a:pt x="1250" y="118"/>
                    </a:lnTo>
                    <a:lnTo>
                      <a:pt x="1248" y="110"/>
                    </a:lnTo>
                    <a:lnTo>
                      <a:pt x="1248" y="110"/>
                    </a:lnTo>
                    <a:lnTo>
                      <a:pt x="1250" y="108"/>
                    </a:lnTo>
                    <a:lnTo>
                      <a:pt x="1254" y="108"/>
                    </a:lnTo>
                    <a:lnTo>
                      <a:pt x="1258" y="106"/>
                    </a:lnTo>
                    <a:lnTo>
                      <a:pt x="1262" y="106"/>
                    </a:lnTo>
                    <a:lnTo>
                      <a:pt x="1262" y="106"/>
                    </a:lnTo>
                    <a:lnTo>
                      <a:pt x="1242" y="96"/>
                    </a:lnTo>
                    <a:lnTo>
                      <a:pt x="1222" y="90"/>
                    </a:lnTo>
                    <a:lnTo>
                      <a:pt x="1202" y="84"/>
                    </a:lnTo>
                    <a:lnTo>
                      <a:pt x="1180" y="80"/>
                    </a:lnTo>
                    <a:lnTo>
                      <a:pt x="1180" y="80"/>
                    </a:lnTo>
                    <a:lnTo>
                      <a:pt x="1182" y="78"/>
                    </a:lnTo>
                    <a:lnTo>
                      <a:pt x="1184" y="78"/>
                    </a:lnTo>
                    <a:lnTo>
                      <a:pt x="1188" y="80"/>
                    </a:lnTo>
                    <a:lnTo>
                      <a:pt x="1192" y="80"/>
                    </a:lnTo>
                    <a:lnTo>
                      <a:pt x="1194" y="78"/>
                    </a:lnTo>
                    <a:lnTo>
                      <a:pt x="1194" y="78"/>
                    </a:lnTo>
                    <a:lnTo>
                      <a:pt x="1184" y="70"/>
                    </a:lnTo>
                    <a:lnTo>
                      <a:pt x="1178" y="68"/>
                    </a:lnTo>
                    <a:lnTo>
                      <a:pt x="1174" y="68"/>
                    </a:lnTo>
                    <a:lnTo>
                      <a:pt x="1172" y="68"/>
                    </a:lnTo>
                    <a:lnTo>
                      <a:pt x="1172" y="68"/>
                    </a:lnTo>
                    <a:lnTo>
                      <a:pt x="1170" y="72"/>
                    </a:lnTo>
                    <a:lnTo>
                      <a:pt x="1170" y="74"/>
                    </a:lnTo>
                    <a:lnTo>
                      <a:pt x="1170" y="78"/>
                    </a:lnTo>
                    <a:lnTo>
                      <a:pt x="1168" y="80"/>
                    </a:lnTo>
                    <a:lnTo>
                      <a:pt x="1168" y="80"/>
                    </a:lnTo>
                    <a:lnTo>
                      <a:pt x="1120" y="64"/>
                    </a:lnTo>
                    <a:lnTo>
                      <a:pt x="1076" y="48"/>
                    </a:lnTo>
                    <a:lnTo>
                      <a:pt x="1032" y="32"/>
                    </a:lnTo>
                    <a:lnTo>
                      <a:pt x="986" y="14"/>
                    </a:lnTo>
                    <a:lnTo>
                      <a:pt x="986" y="14"/>
                    </a:lnTo>
                    <a:lnTo>
                      <a:pt x="988" y="16"/>
                    </a:lnTo>
                    <a:lnTo>
                      <a:pt x="990" y="16"/>
                    </a:lnTo>
                    <a:lnTo>
                      <a:pt x="990" y="16"/>
                    </a:lnTo>
                    <a:lnTo>
                      <a:pt x="974" y="16"/>
                    </a:lnTo>
                    <a:lnTo>
                      <a:pt x="956" y="12"/>
                    </a:lnTo>
                    <a:lnTo>
                      <a:pt x="938" y="8"/>
                    </a:lnTo>
                    <a:lnTo>
                      <a:pt x="918" y="6"/>
                    </a:lnTo>
                    <a:lnTo>
                      <a:pt x="918" y="6"/>
                    </a:lnTo>
                    <a:lnTo>
                      <a:pt x="922" y="2"/>
                    </a:lnTo>
                    <a:lnTo>
                      <a:pt x="926" y="0"/>
                    </a:lnTo>
                    <a:lnTo>
                      <a:pt x="940" y="0"/>
                    </a:lnTo>
                    <a:lnTo>
                      <a:pt x="958" y="2"/>
                    </a:lnTo>
                    <a:lnTo>
                      <a:pt x="978" y="4"/>
                    </a:lnTo>
                    <a:lnTo>
                      <a:pt x="1016" y="14"/>
                    </a:lnTo>
                    <a:lnTo>
                      <a:pt x="1046" y="20"/>
                    </a:lnTo>
                    <a:lnTo>
                      <a:pt x="1046" y="20"/>
                    </a:lnTo>
                    <a:lnTo>
                      <a:pt x="1044" y="18"/>
                    </a:lnTo>
                    <a:lnTo>
                      <a:pt x="1042" y="18"/>
                    </a:lnTo>
                    <a:lnTo>
                      <a:pt x="1036" y="14"/>
                    </a:lnTo>
                    <a:lnTo>
                      <a:pt x="1036" y="14"/>
                    </a:lnTo>
                    <a:lnTo>
                      <a:pt x="1038" y="14"/>
                    </a:lnTo>
                    <a:lnTo>
                      <a:pt x="1042" y="12"/>
                    </a:lnTo>
                    <a:lnTo>
                      <a:pt x="1050" y="14"/>
                    </a:lnTo>
                    <a:lnTo>
                      <a:pt x="1050" y="14"/>
                    </a:lnTo>
                    <a:lnTo>
                      <a:pt x="1036" y="8"/>
                    </a:lnTo>
                    <a:lnTo>
                      <a:pt x="1022" y="6"/>
                    </a:lnTo>
                    <a:lnTo>
                      <a:pt x="1022" y="6"/>
                    </a:lnTo>
                    <a:lnTo>
                      <a:pt x="1018" y="6"/>
                    </a:lnTo>
                    <a:lnTo>
                      <a:pt x="1018" y="4"/>
                    </a:lnTo>
                    <a:lnTo>
                      <a:pt x="1020" y="4"/>
                    </a:lnTo>
                    <a:lnTo>
                      <a:pt x="1024" y="4"/>
                    </a:lnTo>
                    <a:lnTo>
                      <a:pt x="1024" y="4"/>
                    </a:lnTo>
                    <a:lnTo>
                      <a:pt x="1082" y="12"/>
                    </a:lnTo>
                    <a:lnTo>
                      <a:pt x="1140" y="20"/>
                    </a:lnTo>
                    <a:lnTo>
                      <a:pt x="1252" y="40"/>
                    </a:lnTo>
                    <a:lnTo>
                      <a:pt x="1252" y="40"/>
                    </a:lnTo>
                    <a:lnTo>
                      <a:pt x="1252" y="44"/>
                    </a:lnTo>
                    <a:lnTo>
                      <a:pt x="1254" y="44"/>
                    </a:lnTo>
                    <a:lnTo>
                      <a:pt x="1258" y="44"/>
                    </a:lnTo>
                    <a:lnTo>
                      <a:pt x="1260" y="46"/>
                    </a:lnTo>
                    <a:lnTo>
                      <a:pt x="1260" y="46"/>
                    </a:lnTo>
                    <a:lnTo>
                      <a:pt x="1272" y="46"/>
                    </a:lnTo>
                    <a:lnTo>
                      <a:pt x="1284" y="48"/>
                    </a:lnTo>
                    <a:lnTo>
                      <a:pt x="1310" y="54"/>
                    </a:lnTo>
                    <a:lnTo>
                      <a:pt x="1336" y="62"/>
                    </a:lnTo>
                    <a:lnTo>
                      <a:pt x="1364" y="68"/>
                    </a:lnTo>
                    <a:lnTo>
                      <a:pt x="1364" y="68"/>
                    </a:lnTo>
                    <a:lnTo>
                      <a:pt x="1414" y="80"/>
                    </a:lnTo>
                    <a:lnTo>
                      <a:pt x="1464" y="92"/>
                    </a:lnTo>
                    <a:lnTo>
                      <a:pt x="1514" y="106"/>
                    </a:lnTo>
                    <a:lnTo>
                      <a:pt x="1564" y="120"/>
                    </a:lnTo>
                    <a:lnTo>
                      <a:pt x="1564" y="120"/>
                    </a:lnTo>
                    <a:lnTo>
                      <a:pt x="1652" y="152"/>
                    </a:lnTo>
                    <a:lnTo>
                      <a:pt x="1738" y="184"/>
                    </a:lnTo>
                    <a:lnTo>
                      <a:pt x="1822" y="218"/>
                    </a:lnTo>
                    <a:lnTo>
                      <a:pt x="1904" y="254"/>
                    </a:lnTo>
                    <a:lnTo>
                      <a:pt x="1984" y="292"/>
                    </a:lnTo>
                    <a:lnTo>
                      <a:pt x="2062" y="332"/>
                    </a:lnTo>
                    <a:lnTo>
                      <a:pt x="2138" y="372"/>
                    </a:lnTo>
                    <a:lnTo>
                      <a:pt x="2212" y="416"/>
                    </a:lnTo>
                    <a:lnTo>
                      <a:pt x="2286" y="460"/>
                    </a:lnTo>
                    <a:lnTo>
                      <a:pt x="2356" y="506"/>
                    </a:lnTo>
                    <a:lnTo>
                      <a:pt x="2426" y="554"/>
                    </a:lnTo>
                    <a:lnTo>
                      <a:pt x="2494" y="604"/>
                    </a:lnTo>
                    <a:lnTo>
                      <a:pt x="2562" y="656"/>
                    </a:lnTo>
                    <a:lnTo>
                      <a:pt x="2628" y="710"/>
                    </a:lnTo>
                    <a:lnTo>
                      <a:pt x="2692" y="764"/>
                    </a:lnTo>
                    <a:lnTo>
                      <a:pt x="2756" y="822"/>
                    </a:lnTo>
                    <a:lnTo>
                      <a:pt x="2756" y="822"/>
                    </a:lnTo>
                    <a:lnTo>
                      <a:pt x="2798" y="862"/>
                    </a:lnTo>
                    <a:lnTo>
                      <a:pt x="2840" y="904"/>
                    </a:lnTo>
                    <a:lnTo>
                      <a:pt x="2884" y="948"/>
                    </a:lnTo>
                    <a:lnTo>
                      <a:pt x="2924" y="992"/>
                    </a:lnTo>
                    <a:lnTo>
                      <a:pt x="2924" y="992"/>
                    </a:lnTo>
                    <a:lnTo>
                      <a:pt x="2972" y="1046"/>
                    </a:lnTo>
                    <a:lnTo>
                      <a:pt x="3018" y="1100"/>
                    </a:lnTo>
                    <a:lnTo>
                      <a:pt x="3062" y="1156"/>
                    </a:lnTo>
                    <a:lnTo>
                      <a:pt x="3106" y="1214"/>
                    </a:lnTo>
                    <a:lnTo>
                      <a:pt x="3150" y="1274"/>
                    </a:lnTo>
                    <a:lnTo>
                      <a:pt x="3190" y="1334"/>
                    </a:lnTo>
                    <a:lnTo>
                      <a:pt x="3232" y="1394"/>
                    </a:lnTo>
                    <a:lnTo>
                      <a:pt x="3270" y="1456"/>
                    </a:lnTo>
                    <a:lnTo>
                      <a:pt x="3270" y="1456"/>
                    </a:lnTo>
                    <a:lnTo>
                      <a:pt x="3308" y="1522"/>
                    </a:lnTo>
                    <a:lnTo>
                      <a:pt x="3346" y="1586"/>
                    </a:lnTo>
                    <a:lnTo>
                      <a:pt x="3384" y="1654"/>
                    </a:lnTo>
                    <a:lnTo>
                      <a:pt x="3420" y="1722"/>
                    </a:lnTo>
                    <a:lnTo>
                      <a:pt x="3454" y="1792"/>
                    </a:lnTo>
                    <a:lnTo>
                      <a:pt x="3486" y="1864"/>
                    </a:lnTo>
                    <a:lnTo>
                      <a:pt x="3516" y="1938"/>
                    </a:lnTo>
                    <a:lnTo>
                      <a:pt x="3542" y="2014"/>
                    </a:lnTo>
                    <a:lnTo>
                      <a:pt x="3542" y="2014"/>
                    </a:lnTo>
                    <a:lnTo>
                      <a:pt x="3588" y="2150"/>
                    </a:lnTo>
                    <a:lnTo>
                      <a:pt x="3610" y="2220"/>
                    </a:lnTo>
                    <a:lnTo>
                      <a:pt x="3630" y="2290"/>
                    </a:lnTo>
                    <a:lnTo>
                      <a:pt x="3650" y="2364"/>
                    </a:lnTo>
                    <a:lnTo>
                      <a:pt x="3666" y="2438"/>
                    </a:lnTo>
                    <a:lnTo>
                      <a:pt x="3682" y="2514"/>
                    </a:lnTo>
                    <a:lnTo>
                      <a:pt x="3692" y="2594"/>
                    </a:lnTo>
                    <a:lnTo>
                      <a:pt x="3692" y="2594"/>
                    </a:lnTo>
                    <a:lnTo>
                      <a:pt x="3662" y="2468"/>
                    </a:lnTo>
                    <a:lnTo>
                      <a:pt x="3646" y="2408"/>
                    </a:lnTo>
                    <a:lnTo>
                      <a:pt x="3628" y="2348"/>
                    </a:lnTo>
                    <a:lnTo>
                      <a:pt x="3628" y="2348"/>
                    </a:lnTo>
                    <a:lnTo>
                      <a:pt x="3634" y="2374"/>
                    </a:lnTo>
                    <a:lnTo>
                      <a:pt x="3640" y="2402"/>
                    </a:lnTo>
                    <a:lnTo>
                      <a:pt x="3646" y="2434"/>
                    </a:lnTo>
                    <a:lnTo>
                      <a:pt x="3650" y="2464"/>
                    </a:lnTo>
                    <a:lnTo>
                      <a:pt x="3650" y="2464"/>
                    </a:lnTo>
                    <a:lnTo>
                      <a:pt x="3638" y="2456"/>
                    </a:lnTo>
                    <a:lnTo>
                      <a:pt x="3630" y="2444"/>
                    </a:lnTo>
                    <a:lnTo>
                      <a:pt x="3624" y="2430"/>
                    </a:lnTo>
                    <a:lnTo>
                      <a:pt x="3620" y="2414"/>
                    </a:lnTo>
                    <a:lnTo>
                      <a:pt x="3614" y="2380"/>
                    </a:lnTo>
                    <a:lnTo>
                      <a:pt x="3610" y="2344"/>
                    </a:lnTo>
                    <a:lnTo>
                      <a:pt x="3610" y="2344"/>
                    </a:lnTo>
                    <a:lnTo>
                      <a:pt x="3608" y="2350"/>
                    </a:lnTo>
                    <a:lnTo>
                      <a:pt x="3608" y="2358"/>
                    </a:lnTo>
                    <a:lnTo>
                      <a:pt x="3608" y="2372"/>
                    </a:lnTo>
                    <a:lnTo>
                      <a:pt x="3608" y="2372"/>
                    </a:lnTo>
                    <a:lnTo>
                      <a:pt x="3602" y="2372"/>
                    </a:lnTo>
                    <a:lnTo>
                      <a:pt x="3598" y="2370"/>
                    </a:lnTo>
                    <a:lnTo>
                      <a:pt x="3592" y="2362"/>
                    </a:lnTo>
                    <a:lnTo>
                      <a:pt x="3588" y="2352"/>
                    </a:lnTo>
                    <a:lnTo>
                      <a:pt x="3586" y="2348"/>
                    </a:lnTo>
                    <a:lnTo>
                      <a:pt x="3580" y="2346"/>
                    </a:lnTo>
                    <a:lnTo>
                      <a:pt x="3580" y="2346"/>
                    </a:lnTo>
                    <a:lnTo>
                      <a:pt x="3580" y="2346"/>
                    </a:lnTo>
                    <a:lnTo>
                      <a:pt x="3580" y="2348"/>
                    </a:lnTo>
                    <a:lnTo>
                      <a:pt x="3580" y="2350"/>
                    </a:lnTo>
                    <a:lnTo>
                      <a:pt x="3580" y="2350"/>
                    </a:lnTo>
                    <a:lnTo>
                      <a:pt x="3576" y="2348"/>
                    </a:lnTo>
                    <a:lnTo>
                      <a:pt x="3572" y="2344"/>
                    </a:lnTo>
                    <a:lnTo>
                      <a:pt x="3566" y="2332"/>
                    </a:lnTo>
                    <a:lnTo>
                      <a:pt x="3556" y="2306"/>
                    </a:lnTo>
                    <a:lnTo>
                      <a:pt x="3556" y="2306"/>
                    </a:lnTo>
                    <a:lnTo>
                      <a:pt x="3552" y="2306"/>
                    </a:lnTo>
                    <a:lnTo>
                      <a:pt x="3550" y="2310"/>
                    </a:lnTo>
                    <a:lnTo>
                      <a:pt x="3550" y="2310"/>
                    </a:lnTo>
                    <a:lnTo>
                      <a:pt x="3546" y="2302"/>
                    </a:lnTo>
                    <a:lnTo>
                      <a:pt x="3544" y="2296"/>
                    </a:lnTo>
                    <a:lnTo>
                      <a:pt x="3542" y="2288"/>
                    </a:lnTo>
                    <a:lnTo>
                      <a:pt x="3536" y="2282"/>
                    </a:lnTo>
                    <a:lnTo>
                      <a:pt x="3536" y="2282"/>
                    </a:lnTo>
                    <a:lnTo>
                      <a:pt x="3532" y="2294"/>
                    </a:lnTo>
                    <a:lnTo>
                      <a:pt x="3528" y="2308"/>
                    </a:lnTo>
                    <a:lnTo>
                      <a:pt x="3526" y="2324"/>
                    </a:lnTo>
                    <a:lnTo>
                      <a:pt x="3528" y="2338"/>
                    </a:lnTo>
                    <a:lnTo>
                      <a:pt x="3528" y="2338"/>
                    </a:lnTo>
                    <a:lnTo>
                      <a:pt x="3524" y="2336"/>
                    </a:lnTo>
                    <a:lnTo>
                      <a:pt x="3520" y="2336"/>
                    </a:lnTo>
                    <a:lnTo>
                      <a:pt x="3512" y="2340"/>
                    </a:lnTo>
                    <a:lnTo>
                      <a:pt x="3512" y="2340"/>
                    </a:lnTo>
                    <a:lnTo>
                      <a:pt x="3514" y="2348"/>
                    </a:lnTo>
                    <a:lnTo>
                      <a:pt x="3512" y="2356"/>
                    </a:lnTo>
                    <a:lnTo>
                      <a:pt x="3508" y="2372"/>
                    </a:lnTo>
                    <a:lnTo>
                      <a:pt x="3502" y="2384"/>
                    </a:lnTo>
                    <a:lnTo>
                      <a:pt x="3500" y="2392"/>
                    </a:lnTo>
                    <a:lnTo>
                      <a:pt x="3500" y="2400"/>
                    </a:lnTo>
                    <a:lnTo>
                      <a:pt x="3500" y="2400"/>
                    </a:lnTo>
                    <a:lnTo>
                      <a:pt x="3498" y="2398"/>
                    </a:lnTo>
                    <a:lnTo>
                      <a:pt x="3498" y="2396"/>
                    </a:lnTo>
                    <a:lnTo>
                      <a:pt x="3496" y="2394"/>
                    </a:lnTo>
                    <a:lnTo>
                      <a:pt x="3494" y="2392"/>
                    </a:lnTo>
                    <a:lnTo>
                      <a:pt x="3494" y="2392"/>
                    </a:lnTo>
                    <a:lnTo>
                      <a:pt x="3492" y="2394"/>
                    </a:lnTo>
                    <a:lnTo>
                      <a:pt x="3490" y="2398"/>
                    </a:lnTo>
                    <a:lnTo>
                      <a:pt x="3490" y="2408"/>
                    </a:lnTo>
                    <a:lnTo>
                      <a:pt x="3490" y="2408"/>
                    </a:lnTo>
                    <a:lnTo>
                      <a:pt x="3484" y="2408"/>
                    </a:lnTo>
                    <a:lnTo>
                      <a:pt x="3480" y="2410"/>
                    </a:lnTo>
                    <a:lnTo>
                      <a:pt x="3476" y="2412"/>
                    </a:lnTo>
                    <a:lnTo>
                      <a:pt x="3472" y="2412"/>
                    </a:lnTo>
                    <a:lnTo>
                      <a:pt x="3472" y="2412"/>
                    </a:lnTo>
                    <a:lnTo>
                      <a:pt x="3456" y="2432"/>
                    </a:lnTo>
                    <a:lnTo>
                      <a:pt x="3456" y="2432"/>
                    </a:lnTo>
                    <a:lnTo>
                      <a:pt x="3454" y="2432"/>
                    </a:lnTo>
                    <a:lnTo>
                      <a:pt x="3452" y="2430"/>
                    </a:lnTo>
                    <a:lnTo>
                      <a:pt x="3448" y="2426"/>
                    </a:lnTo>
                    <a:lnTo>
                      <a:pt x="3448" y="2426"/>
                    </a:lnTo>
                    <a:lnTo>
                      <a:pt x="3442" y="2432"/>
                    </a:lnTo>
                    <a:lnTo>
                      <a:pt x="3436" y="2436"/>
                    </a:lnTo>
                    <a:lnTo>
                      <a:pt x="3430" y="2438"/>
                    </a:lnTo>
                    <a:lnTo>
                      <a:pt x="3424" y="2438"/>
                    </a:lnTo>
                    <a:lnTo>
                      <a:pt x="3420" y="2436"/>
                    </a:lnTo>
                    <a:lnTo>
                      <a:pt x="3414" y="2432"/>
                    </a:lnTo>
                    <a:lnTo>
                      <a:pt x="3406" y="2422"/>
                    </a:lnTo>
                    <a:lnTo>
                      <a:pt x="3398" y="2408"/>
                    </a:lnTo>
                    <a:lnTo>
                      <a:pt x="3392" y="2394"/>
                    </a:lnTo>
                    <a:lnTo>
                      <a:pt x="3384" y="2382"/>
                    </a:lnTo>
                    <a:lnTo>
                      <a:pt x="3378" y="2372"/>
                    </a:lnTo>
                    <a:lnTo>
                      <a:pt x="3378" y="2372"/>
                    </a:lnTo>
                    <a:lnTo>
                      <a:pt x="3372" y="2378"/>
                    </a:lnTo>
                    <a:lnTo>
                      <a:pt x="3366" y="2386"/>
                    </a:lnTo>
                    <a:lnTo>
                      <a:pt x="3364" y="2394"/>
                    </a:lnTo>
                    <a:lnTo>
                      <a:pt x="3366" y="2404"/>
                    </a:lnTo>
                    <a:lnTo>
                      <a:pt x="3366" y="2404"/>
                    </a:lnTo>
                    <a:lnTo>
                      <a:pt x="3368" y="2400"/>
                    </a:lnTo>
                    <a:lnTo>
                      <a:pt x="3368" y="2398"/>
                    </a:lnTo>
                    <a:lnTo>
                      <a:pt x="3370" y="2390"/>
                    </a:lnTo>
                    <a:lnTo>
                      <a:pt x="3370" y="2390"/>
                    </a:lnTo>
                    <a:lnTo>
                      <a:pt x="3372" y="2396"/>
                    </a:lnTo>
                    <a:lnTo>
                      <a:pt x="3374" y="2402"/>
                    </a:lnTo>
                    <a:lnTo>
                      <a:pt x="3372" y="2412"/>
                    </a:lnTo>
                    <a:lnTo>
                      <a:pt x="3368" y="2424"/>
                    </a:lnTo>
                    <a:lnTo>
                      <a:pt x="3366" y="2436"/>
                    </a:lnTo>
                    <a:lnTo>
                      <a:pt x="3366" y="2436"/>
                    </a:lnTo>
                    <a:lnTo>
                      <a:pt x="3364" y="2434"/>
                    </a:lnTo>
                    <a:lnTo>
                      <a:pt x="3362" y="2430"/>
                    </a:lnTo>
                    <a:lnTo>
                      <a:pt x="3366" y="2422"/>
                    </a:lnTo>
                    <a:lnTo>
                      <a:pt x="3368" y="2412"/>
                    </a:lnTo>
                    <a:lnTo>
                      <a:pt x="3366" y="2408"/>
                    </a:lnTo>
                    <a:lnTo>
                      <a:pt x="3364" y="2406"/>
                    </a:lnTo>
                    <a:lnTo>
                      <a:pt x="3364" y="2406"/>
                    </a:lnTo>
                    <a:lnTo>
                      <a:pt x="3354" y="2450"/>
                    </a:lnTo>
                    <a:lnTo>
                      <a:pt x="3354" y="2450"/>
                    </a:lnTo>
                    <a:lnTo>
                      <a:pt x="3352" y="2450"/>
                    </a:lnTo>
                    <a:lnTo>
                      <a:pt x="3350" y="2448"/>
                    </a:lnTo>
                    <a:lnTo>
                      <a:pt x="3348" y="2446"/>
                    </a:lnTo>
                    <a:lnTo>
                      <a:pt x="3344" y="2444"/>
                    </a:lnTo>
                    <a:lnTo>
                      <a:pt x="3344" y="2444"/>
                    </a:lnTo>
                    <a:lnTo>
                      <a:pt x="3336" y="2446"/>
                    </a:lnTo>
                    <a:lnTo>
                      <a:pt x="3330" y="2446"/>
                    </a:lnTo>
                    <a:lnTo>
                      <a:pt x="3322" y="2446"/>
                    </a:lnTo>
                    <a:lnTo>
                      <a:pt x="3316" y="2444"/>
                    </a:lnTo>
                    <a:lnTo>
                      <a:pt x="3306" y="2438"/>
                    </a:lnTo>
                    <a:lnTo>
                      <a:pt x="3296" y="2432"/>
                    </a:lnTo>
                    <a:lnTo>
                      <a:pt x="3288" y="2424"/>
                    </a:lnTo>
                    <a:lnTo>
                      <a:pt x="3278" y="2420"/>
                    </a:lnTo>
                    <a:lnTo>
                      <a:pt x="3272" y="2418"/>
                    </a:lnTo>
                    <a:lnTo>
                      <a:pt x="3266" y="2418"/>
                    </a:lnTo>
                    <a:lnTo>
                      <a:pt x="3260" y="2418"/>
                    </a:lnTo>
                    <a:lnTo>
                      <a:pt x="3252" y="2420"/>
                    </a:lnTo>
                    <a:lnTo>
                      <a:pt x="3252" y="2420"/>
                    </a:lnTo>
                    <a:lnTo>
                      <a:pt x="3236" y="2400"/>
                    </a:lnTo>
                    <a:lnTo>
                      <a:pt x="3228" y="2390"/>
                    </a:lnTo>
                    <a:lnTo>
                      <a:pt x="3222" y="2378"/>
                    </a:lnTo>
                    <a:lnTo>
                      <a:pt x="3222" y="2378"/>
                    </a:lnTo>
                    <a:lnTo>
                      <a:pt x="3214" y="2372"/>
                    </a:lnTo>
                    <a:lnTo>
                      <a:pt x="3208" y="2364"/>
                    </a:lnTo>
                    <a:lnTo>
                      <a:pt x="3202" y="2356"/>
                    </a:lnTo>
                    <a:lnTo>
                      <a:pt x="3196" y="2346"/>
                    </a:lnTo>
                    <a:lnTo>
                      <a:pt x="3196" y="2346"/>
                    </a:lnTo>
                    <a:lnTo>
                      <a:pt x="3190" y="2338"/>
                    </a:lnTo>
                    <a:lnTo>
                      <a:pt x="3184" y="2332"/>
                    </a:lnTo>
                    <a:lnTo>
                      <a:pt x="3176" y="2328"/>
                    </a:lnTo>
                    <a:lnTo>
                      <a:pt x="3166" y="2324"/>
                    </a:lnTo>
                    <a:lnTo>
                      <a:pt x="3148" y="2318"/>
                    </a:lnTo>
                    <a:lnTo>
                      <a:pt x="3130" y="2318"/>
                    </a:lnTo>
                    <a:lnTo>
                      <a:pt x="3130" y="2318"/>
                    </a:lnTo>
                    <a:lnTo>
                      <a:pt x="3130" y="2330"/>
                    </a:lnTo>
                    <a:lnTo>
                      <a:pt x="3132" y="2342"/>
                    </a:lnTo>
                    <a:lnTo>
                      <a:pt x="3132" y="2342"/>
                    </a:lnTo>
                    <a:lnTo>
                      <a:pt x="3124" y="2348"/>
                    </a:lnTo>
                    <a:lnTo>
                      <a:pt x="3120" y="2354"/>
                    </a:lnTo>
                    <a:lnTo>
                      <a:pt x="3120" y="2356"/>
                    </a:lnTo>
                    <a:lnTo>
                      <a:pt x="3120" y="2360"/>
                    </a:lnTo>
                    <a:lnTo>
                      <a:pt x="3128" y="2366"/>
                    </a:lnTo>
                    <a:lnTo>
                      <a:pt x="3128" y="2366"/>
                    </a:lnTo>
                    <a:lnTo>
                      <a:pt x="3128" y="2380"/>
                    </a:lnTo>
                    <a:lnTo>
                      <a:pt x="3128" y="2392"/>
                    </a:lnTo>
                    <a:lnTo>
                      <a:pt x="3128" y="2392"/>
                    </a:lnTo>
                    <a:lnTo>
                      <a:pt x="3132" y="2392"/>
                    </a:lnTo>
                    <a:lnTo>
                      <a:pt x="3134" y="2388"/>
                    </a:lnTo>
                    <a:lnTo>
                      <a:pt x="3134" y="2388"/>
                    </a:lnTo>
                    <a:lnTo>
                      <a:pt x="3168" y="2434"/>
                    </a:lnTo>
                    <a:lnTo>
                      <a:pt x="3186" y="2458"/>
                    </a:lnTo>
                    <a:lnTo>
                      <a:pt x="3200" y="2484"/>
                    </a:lnTo>
                    <a:lnTo>
                      <a:pt x="3200" y="2484"/>
                    </a:lnTo>
                    <a:lnTo>
                      <a:pt x="3204" y="2486"/>
                    </a:lnTo>
                    <a:lnTo>
                      <a:pt x="3206" y="2484"/>
                    </a:lnTo>
                    <a:lnTo>
                      <a:pt x="3210" y="2480"/>
                    </a:lnTo>
                    <a:lnTo>
                      <a:pt x="3210" y="2480"/>
                    </a:lnTo>
                    <a:lnTo>
                      <a:pt x="3214" y="2488"/>
                    </a:lnTo>
                    <a:lnTo>
                      <a:pt x="3216" y="2494"/>
                    </a:lnTo>
                    <a:lnTo>
                      <a:pt x="3226" y="2504"/>
                    </a:lnTo>
                    <a:lnTo>
                      <a:pt x="3236" y="2510"/>
                    </a:lnTo>
                    <a:lnTo>
                      <a:pt x="3250" y="2516"/>
                    </a:lnTo>
                    <a:lnTo>
                      <a:pt x="3250" y="2516"/>
                    </a:lnTo>
                    <a:lnTo>
                      <a:pt x="3252" y="2524"/>
                    </a:lnTo>
                    <a:lnTo>
                      <a:pt x="3256" y="2532"/>
                    </a:lnTo>
                    <a:lnTo>
                      <a:pt x="3268" y="2546"/>
                    </a:lnTo>
                    <a:lnTo>
                      <a:pt x="3268" y="2546"/>
                    </a:lnTo>
                    <a:lnTo>
                      <a:pt x="3266" y="2550"/>
                    </a:lnTo>
                    <a:lnTo>
                      <a:pt x="3268" y="2554"/>
                    </a:lnTo>
                    <a:lnTo>
                      <a:pt x="3268" y="2556"/>
                    </a:lnTo>
                    <a:lnTo>
                      <a:pt x="3264" y="2556"/>
                    </a:lnTo>
                    <a:lnTo>
                      <a:pt x="3264" y="2556"/>
                    </a:lnTo>
                    <a:lnTo>
                      <a:pt x="3276" y="2574"/>
                    </a:lnTo>
                    <a:lnTo>
                      <a:pt x="3288" y="2590"/>
                    </a:lnTo>
                    <a:lnTo>
                      <a:pt x="3300" y="2608"/>
                    </a:lnTo>
                    <a:lnTo>
                      <a:pt x="3310" y="2626"/>
                    </a:lnTo>
                    <a:lnTo>
                      <a:pt x="3310" y="2626"/>
                    </a:lnTo>
                    <a:lnTo>
                      <a:pt x="3308" y="2616"/>
                    </a:lnTo>
                    <a:lnTo>
                      <a:pt x="3306" y="2606"/>
                    </a:lnTo>
                    <a:lnTo>
                      <a:pt x="3298" y="2584"/>
                    </a:lnTo>
                    <a:lnTo>
                      <a:pt x="3294" y="2574"/>
                    </a:lnTo>
                    <a:lnTo>
                      <a:pt x="3294" y="2562"/>
                    </a:lnTo>
                    <a:lnTo>
                      <a:pt x="3294" y="2550"/>
                    </a:lnTo>
                    <a:lnTo>
                      <a:pt x="3296" y="2540"/>
                    </a:lnTo>
                    <a:lnTo>
                      <a:pt x="3296" y="2540"/>
                    </a:lnTo>
                    <a:lnTo>
                      <a:pt x="3298" y="2540"/>
                    </a:lnTo>
                    <a:lnTo>
                      <a:pt x="3300" y="2542"/>
                    </a:lnTo>
                    <a:lnTo>
                      <a:pt x="3302" y="2544"/>
                    </a:lnTo>
                    <a:lnTo>
                      <a:pt x="3302" y="2542"/>
                    </a:lnTo>
                    <a:lnTo>
                      <a:pt x="3302" y="2542"/>
                    </a:lnTo>
                    <a:lnTo>
                      <a:pt x="3312" y="2562"/>
                    </a:lnTo>
                    <a:lnTo>
                      <a:pt x="3320" y="2584"/>
                    </a:lnTo>
                    <a:lnTo>
                      <a:pt x="3334" y="2630"/>
                    </a:lnTo>
                    <a:lnTo>
                      <a:pt x="3334" y="2630"/>
                    </a:lnTo>
                    <a:lnTo>
                      <a:pt x="3332" y="2628"/>
                    </a:lnTo>
                    <a:lnTo>
                      <a:pt x="3330" y="2626"/>
                    </a:lnTo>
                    <a:lnTo>
                      <a:pt x="3330" y="2626"/>
                    </a:lnTo>
                    <a:lnTo>
                      <a:pt x="3330" y="2626"/>
                    </a:lnTo>
                    <a:lnTo>
                      <a:pt x="3328" y="2628"/>
                    </a:lnTo>
                    <a:lnTo>
                      <a:pt x="3330" y="2630"/>
                    </a:lnTo>
                    <a:lnTo>
                      <a:pt x="3332" y="2634"/>
                    </a:lnTo>
                    <a:lnTo>
                      <a:pt x="3336" y="2640"/>
                    </a:lnTo>
                    <a:lnTo>
                      <a:pt x="3340" y="2646"/>
                    </a:lnTo>
                    <a:lnTo>
                      <a:pt x="3340" y="2646"/>
                    </a:lnTo>
                    <a:lnTo>
                      <a:pt x="3342" y="2646"/>
                    </a:lnTo>
                    <a:lnTo>
                      <a:pt x="3342" y="2644"/>
                    </a:lnTo>
                    <a:lnTo>
                      <a:pt x="3344" y="2642"/>
                    </a:lnTo>
                    <a:lnTo>
                      <a:pt x="3346" y="2642"/>
                    </a:lnTo>
                    <a:lnTo>
                      <a:pt x="3346" y="2642"/>
                    </a:lnTo>
                    <a:lnTo>
                      <a:pt x="3346" y="2646"/>
                    </a:lnTo>
                    <a:lnTo>
                      <a:pt x="3348" y="2648"/>
                    </a:lnTo>
                    <a:lnTo>
                      <a:pt x="3350" y="2654"/>
                    </a:lnTo>
                    <a:lnTo>
                      <a:pt x="3350" y="2654"/>
                    </a:lnTo>
                    <a:lnTo>
                      <a:pt x="3356" y="2652"/>
                    </a:lnTo>
                    <a:lnTo>
                      <a:pt x="3358" y="2648"/>
                    </a:lnTo>
                    <a:lnTo>
                      <a:pt x="3362" y="2640"/>
                    </a:lnTo>
                    <a:lnTo>
                      <a:pt x="3364" y="2632"/>
                    </a:lnTo>
                    <a:lnTo>
                      <a:pt x="3366" y="2628"/>
                    </a:lnTo>
                    <a:lnTo>
                      <a:pt x="3370" y="2624"/>
                    </a:lnTo>
                    <a:lnTo>
                      <a:pt x="3370" y="2624"/>
                    </a:lnTo>
                    <a:lnTo>
                      <a:pt x="3374" y="2624"/>
                    </a:lnTo>
                    <a:lnTo>
                      <a:pt x="3378" y="2624"/>
                    </a:lnTo>
                    <a:lnTo>
                      <a:pt x="3386" y="2620"/>
                    </a:lnTo>
                    <a:lnTo>
                      <a:pt x="3392" y="2612"/>
                    </a:lnTo>
                    <a:lnTo>
                      <a:pt x="3398" y="2604"/>
                    </a:lnTo>
                    <a:lnTo>
                      <a:pt x="3398" y="2604"/>
                    </a:lnTo>
                    <a:lnTo>
                      <a:pt x="3398" y="2600"/>
                    </a:lnTo>
                    <a:lnTo>
                      <a:pt x="3394" y="2598"/>
                    </a:lnTo>
                    <a:lnTo>
                      <a:pt x="3392" y="2596"/>
                    </a:lnTo>
                    <a:lnTo>
                      <a:pt x="3392" y="2592"/>
                    </a:lnTo>
                    <a:lnTo>
                      <a:pt x="3392" y="2592"/>
                    </a:lnTo>
                    <a:lnTo>
                      <a:pt x="3398" y="2592"/>
                    </a:lnTo>
                    <a:lnTo>
                      <a:pt x="3398" y="2592"/>
                    </a:lnTo>
                    <a:lnTo>
                      <a:pt x="3400" y="2592"/>
                    </a:lnTo>
                    <a:lnTo>
                      <a:pt x="3400" y="2592"/>
                    </a:lnTo>
                    <a:lnTo>
                      <a:pt x="3398" y="2576"/>
                    </a:lnTo>
                    <a:lnTo>
                      <a:pt x="3396" y="2560"/>
                    </a:lnTo>
                    <a:lnTo>
                      <a:pt x="3396" y="2522"/>
                    </a:lnTo>
                    <a:lnTo>
                      <a:pt x="3394" y="2484"/>
                    </a:lnTo>
                    <a:lnTo>
                      <a:pt x="3394" y="2464"/>
                    </a:lnTo>
                    <a:lnTo>
                      <a:pt x="3390" y="2446"/>
                    </a:lnTo>
                    <a:lnTo>
                      <a:pt x="3390" y="2446"/>
                    </a:lnTo>
                    <a:lnTo>
                      <a:pt x="3398" y="2460"/>
                    </a:lnTo>
                    <a:lnTo>
                      <a:pt x="3406" y="2476"/>
                    </a:lnTo>
                    <a:lnTo>
                      <a:pt x="3420" y="2508"/>
                    </a:lnTo>
                    <a:lnTo>
                      <a:pt x="3428" y="2524"/>
                    </a:lnTo>
                    <a:lnTo>
                      <a:pt x="3438" y="2536"/>
                    </a:lnTo>
                    <a:lnTo>
                      <a:pt x="3448" y="2550"/>
                    </a:lnTo>
                    <a:lnTo>
                      <a:pt x="3462" y="2558"/>
                    </a:lnTo>
                    <a:lnTo>
                      <a:pt x="3462" y="2558"/>
                    </a:lnTo>
                    <a:lnTo>
                      <a:pt x="3470" y="2558"/>
                    </a:lnTo>
                    <a:lnTo>
                      <a:pt x="3476" y="2554"/>
                    </a:lnTo>
                    <a:lnTo>
                      <a:pt x="3482" y="2550"/>
                    </a:lnTo>
                    <a:lnTo>
                      <a:pt x="3486" y="2550"/>
                    </a:lnTo>
                    <a:lnTo>
                      <a:pt x="3486" y="2550"/>
                    </a:lnTo>
                    <a:lnTo>
                      <a:pt x="3496" y="2560"/>
                    </a:lnTo>
                    <a:lnTo>
                      <a:pt x="3504" y="2570"/>
                    </a:lnTo>
                    <a:lnTo>
                      <a:pt x="3518" y="2594"/>
                    </a:lnTo>
                    <a:lnTo>
                      <a:pt x="3518" y="2594"/>
                    </a:lnTo>
                    <a:lnTo>
                      <a:pt x="3522" y="2594"/>
                    </a:lnTo>
                    <a:lnTo>
                      <a:pt x="3524" y="2592"/>
                    </a:lnTo>
                    <a:lnTo>
                      <a:pt x="3526" y="2592"/>
                    </a:lnTo>
                    <a:lnTo>
                      <a:pt x="3530" y="2594"/>
                    </a:lnTo>
                    <a:lnTo>
                      <a:pt x="3530" y="2594"/>
                    </a:lnTo>
                    <a:lnTo>
                      <a:pt x="3536" y="2632"/>
                    </a:lnTo>
                    <a:lnTo>
                      <a:pt x="3538" y="2674"/>
                    </a:lnTo>
                    <a:lnTo>
                      <a:pt x="3542" y="2756"/>
                    </a:lnTo>
                    <a:lnTo>
                      <a:pt x="3542" y="2756"/>
                    </a:lnTo>
                    <a:lnTo>
                      <a:pt x="3540" y="2756"/>
                    </a:lnTo>
                    <a:lnTo>
                      <a:pt x="3538" y="2754"/>
                    </a:lnTo>
                    <a:lnTo>
                      <a:pt x="3538" y="2750"/>
                    </a:lnTo>
                    <a:lnTo>
                      <a:pt x="3534" y="2750"/>
                    </a:lnTo>
                    <a:lnTo>
                      <a:pt x="3534" y="2750"/>
                    </a:lnTo>
                    <a:lnTo>
                      <a:pt x="3542" y="2802"/>
                    </a:lnTo>
                    <a:lnTo>
                      <a:pt x="3548" y="2830"/>
                    </a:lnTo>
                    <a:lnTo>
                      <a:pt x="3556" y="2852"/>
                    </a:lnTo>
                    <a:lnTo>
                      <a:pt x="3556" y="2852"/>
                    </a:lnTo>
                    <a:lnTo>
                      <a:pt x="3548" y="2864"/>
                    </a:lnTo>
                    <a:lnTo>
                      <a:pt x="3544" y="2874"/>
                    </a:lnTo>
                    <a:lnTo>
                      <a:pt x="3542" y="2886"/>
                    </a:lnTo>
                    <a:lnTo>
                      <a:pt x="3542" y="2898"/>
                    </a:lnTo>
                    <a:lnTo>
                      <a:pt x="3544" y="2924"/>
                    </a:lnTo>
                    <a:lnTo>
                      <a:pt x="3544" y="2936"/>
                    </a:lnTo>
                    <a:lnTo>
                      <a:pt x="3542" y="2948"/>
                    </a:lnTo>
                    <a:lnTo>
                      <a:pt x="3542" y="2948"/>
                    </a:lnTo>
                    <a:lnTo>
                      <a:pt x="3540" y="2960"/>
                    </a:lnTo>
                    <a:lnTo>
                      <a:pt x="3534" y="2968"/>
                    </a:lnTo>
                    <a:lnTo>
                      <a:pt x="3530" y="2978"/>
                    </a:lnTo>
                    <a:lnTo>
                      <a:pt x="3528" y="2988"/>
                    </a:lnTo>
                    <a:lnTo>
                      <a:pt x="3528" y="2988"/>
                    </a:lnTo>
                    <a:lnTo>
                      <a:pt x="3528" y="2996"/>
                    </a:lnTo>
                    <a:lnTo>
                      <a:pt x="3530" y="3006"/>
                    </a:lnTo>
                    <a:lnTo>
                      <a:pt x="3530" y="3016"/>
                    </a:lnTo>
                    <a:lnTo>
                      <a:pt x="3532" y="3026"/>
                    </a:lnTo>
                    <a:lnTo>
                      <a:pt x="3532" y="3026"/>
                    </a:lnTo>
                    <a:lnTo>
                      <a:pt x="3528" y="3036"/>
                    </a:lnTo>
                    <a:lnTo>
                      <a:pt x="3522" y="3042"/>
                    </a:lnTo>
                    <a:lnTo>
                      <a:pt x="3516" y="3050"/>
                    </a:lnTo>
                    <a:lnTo>
                      <a:pt x="3510" y="3058"/>
                    </a:lnTo>
                    <a:lnTo>
                      <a:pt x="3510" y="3058"/>
                    </a:lnTo>
                    <a:lnTo>
                      <a:pt x="3504" y="3068"/>
                    </a:lnTo>
                    <a:lnTo>
                      <a:pt x="3502" y="3082"/>
                    </a:lnTo>
                    <a:lnTo>
                      <a:pt x="3498" y="3094"/>
                    </a:lnTo>
                    <a:lnTo>
                      <a:pt x="3492" y="3106"/>
                    </a:lnTo>
                    <a:lnTo>
                      <a:pt x="3492" y="3106"/>
                    </a:lnTo>
                    <a:lnTo>
                      <a:pt x="3486" y="3120"/>
                    </a:lnTo>
                    <a:lnTo>
                      <a:pt x="3482" y="3132"/>
                    </a:lnTo>
                    <a:lnTo>
                      <a:pt x="3478" y="3146"/>
                    </a:lnTo>
                    <a:lnTo>
                      <a:pt x="3480" y="3164"/>
                    </a:lnTo>
                    <a:lnTo>
                      <a:pt x="3480" y="3164"/>
                    </a:lnTo>
                    <a:lnTo>
                      <a:pt x="3482" y="3172"/>
                    </a:lnTo>
                    <a:lnTo>
                      <a:pt x="3484" y="3180"/>
                    </a:lnTo>
                    <a:lnTo>
                      <a:pt x="3484" y="3180"/>
                    </a:lnTo>
                    <a:lnTo>
                      <a:pt x="3482" y="3188"/>
                    </a:lnTo>
                    <a:lnTo>
                      <a:pt x="3478" y="3200"/>
                    </a:lnTo>
                    <a:lnTo>
                      <a:pt x="3466" y="3224"/>
                    </a:lnTo>
                    <a:lnTo>
                      <a:pt x="3454" y="3248"/>
                    </a:lnTo>
                    <a:lnTo>
                      <a:pt x="3448" y="3260"/>
                    </a:lnTo>
                    <a:lnTo>
                      <a:pt x="3444" y="3272"/>
                    </a:lnTo>
                    <a:lnTo>
                      <a:pt x="3444" y="3272"/>
                    </a:lnTo>
                    <a:lnTo>
                      <a:pt x="3442" y="3274"/>
                    </a:lnTo>
                    <a:lnTo>
                      <a:pt x="3438" y="3278"/>
                    </a:lnTo>
                    <a:lnTo>
                      <a:pt x="3432" y="3284"/>
                    </a:lnTo>
                    <a:lnTo>
                      <a:pt x="3432" y="3284"/>
                    </a:lnTo>
                    <a:lnTo>
                      <a:pt x="3422" y="3302"/>
                    </a:lnTo>
                    <a:lnTo>
                      <a:pt x="3416" y="3322"/>
                    </a:lnTo>
                    <a:lnTo>
                      <a:pt x="3408" y="3358"/>
                    </a:lnTo>
                    <a:lnTo>
                      <a:pt x="3408" y="3358"/>
                    </a:lnTo>
                    <a:lnTo>
                      <a:pt x="3402" y="3360"/>
                    </a:lnTo>
                    <a:lnTo>
                      <a:pt x="3396" y="3366"/>
                    </a:lnTo>
                    <a:lnTo>
                      <a:pt x="3390" y="3370"/>
                    </a:lnTo>
                    <a:lnTo>
                      <a:pt x="3386" y="3374"/>
                    </a:lnTo>
                    <a:lnTo>
                      <a:pt x="3386" y="3374"/>
                    </a:lnTo>
                    <a:lnTo>
                      <a:pt x="3382" y="3386"/>
                    </a:lnTo>
                    <a:lnTo>
                      <a:pt x="3378" y="3394"/>
                    </a:lnTo>
                    <a:lnTo>
                      <a:pt x="3370" y="3412"/>
                    </a:lnTo>
                    <a:lnTo>
                      <a:pt x="3358" y="3426"/>
                    </a:lnTo>
                    <a:lnTo>
                      <a:pt x="3346" y="3440"/>
                    </a:lnTo>
                    <a:lnTo>
                      <a:pt x="3334" y="3454"/>
                    </a:lnTo>
                    <a:lnTo>
                      <a:pt x="3324" y="3470"/>
                    </a:lnTo>
                    <a:lnTo>
                      <a:pt x="3316" y="3488"/>
                    </a:lnTo>
                    <a:lnTo>
                      <a:pt x="3314" y="3498"/>
                    </a:lnTo>
                    <a:lnTo>
                      <a:pt x="3312" y="3510"/>
                    </a:lnTo>
                    <a:lnTo>
                      <a:pt x="3312" y="3510"/>
                    </a:lnTo>
                    <a:lnTo>
                      <a:pt x="3308" y="3508"/>
                    </a:lnTo>
                    <a:lnTo>
                      <a:pt x="3306" y="3510"/>
                    </a:lnTo>
                    <a:lnTo>
                      <a:pt x="3304" y="3516"/>
                    </a:lnTo>
                    <a:lnTo>
                      <a:pt x="3304" y="3516"/>
                    </a:lnTo>
                    <a:lnTo>
                      <a:pt x="3300" y="3514"/>
                    </a:lnTo>
                    <a:lnTo>
                      <a:pt x="3298" y="3512"/>
                    </a:lnTo>
                    <a:lnTo>
                      <a:pt x="3298" y="3512"/>
                    </a:lnTo>
                    <a:lnTo>
                      <a:pt x="3292" y="3520"/>
                    </a:lnTo>
                    <a:lnTo>
                      <a:pt x="3286" y="3530"/>
                    </a:lnTo>
                    <a:lnTo>
                      <a:pt x="3282" y="3534"/>
                    </a:lnTo>
                    <a:lnTo>
                      <a:pt x="3276" y="3536"/>
                    </a:lnTo>
                    <a:lnTo>
                      <a:pt x="3270" y="3538"/>
                    </a:lnTo>
                    <a:lnTo>
                      <a:pt x="3264" y="3536"/>
                    </a:lnTo>
                    <a:lnTo>
                      <a:pt x="3264" y="3536"/>
                    </a:lnTo>
                    <a:lnTo>
                      <a:pt x="3256" y="3526"/>
                    </a:lnTo>
                    <a:lnTo>
                      <a:pt x="3252" y="3512"/>
                    </a:lnTo>
                    <a:lnTo>
                      <a:pt x="3250" y="3496"/>
                    </a:lnTo>
                    <a:lnTo>
                      <a:pt x="3250" y="3476"/>
                    </a:lnTo>
                    <a:lnTo>
                      <a:pt x="3250" y="3476"/>
                    </a:lnTo>
                    <a:lnTo>
                      <a:pt x="3246" y="3468"/>
                    </a:lnTo>
                    <a:lnTo>
                      <a:pt x="3242" y="3458"/>
                    </a:lnTo>
                    <a:lnTo>
                      <a:pt x="3238" y="3434"/>
                    </a:lnTo>
                    <a:lnTo>
                      <a:pt x="3234" y="3412"/>
                    </a:lnTo>
                    <a:lnTo>
                      <a:pt x="3228" y="3390"/>
                    </a:lnTo>
                    <a:lnTo>
                      <a:pt x="3228" y="3390"/>
                    </a:lnTo>
                    <a:lnTo>
                      <a:pt x="3224" y="3390"/>
                    </a:lnTo>
                    <a:lnTo>
                      <a:pt x="3222" y="3392"/>
                    </a:lnTo>
                    <a:lnTo>
                      <a:pt x="3220" y="3392"/>
                    </a:lnTo>
                    <a:lnTo>
                      <a:pt x="3220" y="3390"/>
                    </a:lnTo>
                    <a:lnTo>
                      <a:pt x="3220" y="3390"/>
                    </a:lnTo>
                    <a:lnTo>
                      <a:pt x="3220" y="3388"/>
                    </a:lnTo>
                    <a:lnTo>
                      <a:pt x="3222" y="3386"/>
                    </a:lnTo>
                    <a:lnTo>
                      <a:pt x="3224" y="3384"/>
                    </a:lnTo>
                    <a:lnTo>
                      <a:pt x="3226" y="3382"/>
                    </a:lnTo>
                    <a:lnTo>
                      <a:pt x="3226" y="3382"/>
                    </a:lnTo>
                    <a:lnTo>
                      <a:pt x="3222" y="3354"/>
                    </a:lnTo>
                    <a:lnTo>
                      <a:pt x="3218" y="3324"/>
                    </a:lnTo>
                    <a:lnTo>
                      <a:pt x="3212" y="3296"/>
                    </a:lnTo>
                    <a:lnTo>
                      <a:pt x="3208" y="3284"/>
                    </a:lnTo>
                    <a:lnTo>
                      <a:pt x="3202" y="3274"/>
                    </a:lnTo>
                    <a:lnTo>
                      <a:pt x="3202" y="3274"/>
                    </a:lnTo>
                    <a:lnTo>
                      <a:pt x="3202" y="3270"/>
                    </a:lnTo>
                    <a:lnTo>
                      <a:pt x="3200" y="3270"/>
                    </a:lnTo>
                    <a:lnTo>
                      <a:pt x="3196" y="3272"/>
                    </a:lnTo>
                    <a:lnTo>
                      <a:pt x="3196" y="3272"/>
                    </a:lnTo>
                    <a:lnTo>
                      <a:pt x="3194" y="3266"/>
                    </a:lnTo>
                    <a:lnTo>
                      <a:pt x="3194" y="3262"/>
                    </a:lnTo>
                    <a:lnTo>
                      <a:pt x="3192" y="3258"/>
                    </a:lnTo>
                    <a:lnTo>
                      <a:pt x="3194" y="3252"/>
                    </a:lnTo>
                    <a:lnTo>
                      <a:pt x="3194" y="3252"/>
                    </a:lnTo>
                    <a:lnTo>
                      <a:pt x="3180" y="3238"/>
                    </a:lnTo>
                    <a:lnTo>
                      <a:pt x="3166" y="3222"/>
                    </a:lnTo>
                    <a:lnTo>
                      <a:pt x="3142" y="3188"/>
                    </a:lnTo>
                    <a:lnTo>
                      <a:pt x="3142" y="3188"/>
                    </a:lnTo>
                    <a:lnTo>
                      <a:pt x="3140" y="3178"/>
                    </a:lnTo>
                    <a:lnTo>
                      <a:pt x="3138" y="3170"/>
                    </a:lnTo>
                    <a:lnTo>
                      <a:pt x="3130" y="3154"/>
                    </a:lnTo>
                    <a:lnTo>
                      <a:pt x="3122" y="3140"/>
                    </a:lnTo>
                    <a:lnTo>
                      <a:pt x="3114" y="3126"/>
                    </a:lnTo>
                    <a:lnTo>
                      <a:pt x="3114" y="3126"/>
                    </a:lnTo>
                    <a:lnTo>
                      <a:pt x="3104" y="3114"/>
                    </a:lnTo>
                    <a:lnTo>
                      <a:pt x="3094" y="3106"/>
                    </a:lnTo>
                    <a:lnTo>
                      <a:pt x="3082" y="3098"/>
                    </a:lnTo>
                    <a:lnTo>
                      <a:pt x="3074" y="3096"/>
                    </a:lnTo>
                    <a:lnTo>
                      <a:pt x="3064" y="3094"/>
                    </a:lnTo>
                    <a:lnTo>
                      <a:pt x="3064" y="3094"/>
                    </a:lnTo>
                    <a:lnTo>
                      <a:pt x="3064" y="3090"/>
                    </a:lnTo>
                    <a:lnTo>
                      <a:pt x="3062" y="3088"/>
                    </a:lnTo>
                    <a:lnTo>
                      <a:pt x="3060" y="3084"/>
                    </a:lnTo>
                    <a:lnTo>
                      <a:pt x="3058" y="3080"/>
                    </a:lnTo>
                    <a:lnTo>
                      <a:pt x="3058" y="3080"/>
                    </a:lnTo>
                    <a:lnTo>
                      <a:pt x="3052" y="3074"/>
                    </a:lnTo>
                    <a:lnTo>
                      <a:pt x="3046" y="3068"/>
                    </a:lnTo>
                    <a:lnTo>
                      <a:pt x="3042" y="3060"/>
                    </a:lnTo>
                    <a:lnTo>
                      <a:pt x="3040" y="3054"/>
                    </a:lnTo>
                    <a:lnTo>
                      <a:pt x="3036" y="3036"/>
                    </a:lnTo>
                    <a:lnTo>
                      <a:pt x="3028" y="3016"/>
                    </a:lnTo>
                    <a:lnTo>
                      <a:pt x="3028" y="3016"/>
                    </a:lnTo>
                    <a:lnTo>
                      <a:pt x="3022" y="3010"/>
                    </a:lnTo>
                    <a:lnTo>
                      <a:pt x="3022" y="3010"/>
                    </a:lnTo>
                    <a:lnTo>
                      <a:pt x="3022" y="3000"/>
                    </a:lnTo>
                    <a:lnTo>
                      <a:pt x="3022" y="2988"/>
                    </a:lnTo>
                    <a:lnTo>
                      <a:pt x="3020" y="2976"/>
                    </a:lnTo>
                    <a:lnTo>
                      <a:pt x="3018" y="2966"/>
                    </a:lnTo>
                    <a:lnTo>
                      <a:pt x="3018" y="2966"/>
                    </a:lnTo>
                    <a:lnTo>
                      <a:pt x="3014" y="2956"/>
                    </a:lnTo>
                    <a:lnTo>
                      <a:pt x="3008" y="2946"/>
                    </a:lnTo>
                    <a:lnTo>
                      <a:pt x="2996" y="2928"/>
                    </a:lnTo>
                    <a:lnTo>
                      <a:pt x="2984" y="2910"/>
                    </a:lnTo>
                    <a:lnTo>
                      <a:pt x="2980" y="2902"/>
                    </a:lnTo>
                    <a:lnTo>
                      <a:pt x="2976" y="2892"/>
                    </a:lnTo>
                    <a:lnTo>
                      <a:pt x="2976" y="2892"/>
                    </a:lnTo>
                    <a:lnTo>
                      <a:pt x="2972" y="2890"/>
                    </a:lnTo>
                    <a:lnTo>
                      <a:pt x="2968" y="2888"/>
                    </a:lnTo>
                    <a:lnTo>
                      <a:pt x="2958" y="2880"/>
                    </a:lnTo>
                    <a:lnTo>
                      <a:pt x="2948" y="2874"/>
                    </a:lnTo>
                    <a:lnTo>
                      <a:pt x="2944" y="2874"/>
                    </a:lnTo>
                    <a:lnTo>
                      <a:pt x="2938" y="2874"/>
                    </a:lnTo>
                    <a:lnTo>
                      <a:pt x="2938" y="2874"/>
                    </a:lnTo>
                    <a:lnTo>
                      <a:pt x="2924" y="2858"/>
                    </a:lnTo>
                    <a:lnTo>
                      <a:pt x="2908" y="2842"/>
                    </a:lnTo>
                    <a:lnTo>
                      <a:pt x="2908" y="2842"/>
                    </a:lnTo>
                    <a:lnTo>
                      <a:pt x="2910" y="2836"/>
                    </a:lnTo>
                    <a:lnTo>
                      <a:pt x="2910" y="2830"/>
                    </a:lnTo>
                    <a:lnTo>
                      <a:pt x="2910" y="2830"/>
                    </a:lnTo>
                    <a:lnTo>
                      <a:pt x="2896" y="2806"/>
                    </a:lnTo>
                    <a:lnTo>
                      <a:pt x="2880" y="2786"/>
                    </a:lnTo>
                    <a:lnTo>
                      <a:pt x="2846" y="2744"/>
                    </a:lnTo>
                    <a:lnTo>
                      <a:pt x="2810" y="2702"/>
                    </a:lnTo>
                    <a:lnTo>
                      <a:pt x="2794" y="2682"/>
                    </a:lnTo>
                    <a:lnTo>
                      <a:pt x="2778" y="2658"/>
                    </a:lnTo>
                    <a:lnTo>
                      <a:pt x="2778" y="2658"/>
                    </a:lnTo>
                    <a:lnTo>
                      <a:pt x="2768" y="2662"/>
                    </a:lnTo>
                    <a:lnTo>
                      <a:pt x="2762" y="2664"/>
                    </a:lnTo>
                    <a:lnTo>
                      <a:pt x="2756" y="2664"/>
                    </a:lnTo>
                    <a:lnTo>
                      <a:pt x="2756" y="2664"/>
                    </a:lnTo>
                    <a:lnTo>
                      <a:pt x="2756" y="2650"/>
                    </a:lnTo>
                    <a:lnTo>
                      <a:pt x="2754" y="2638"/>
                    </a:lnTo>
                    <a:lnTo>
                      <a:pt x="2750" y="2612"/>
                    </a:lnTo>
                    <a:lnTo>
                      <a:pt x="2744" y="2590"/>
                    </a:lnTo>
                    <a:lnTo>
                      <a:pt x="2740" y="2568"/>
                    </a:lnTo>
                    <a:lnTo>
                      <a:pt x="2740" y="2568"/>
                    </a:lnTo>
                    <a:lnTo>
                      <a:pt x="2740" y="2584"/>
                    </a:lnTo>
                    <a:lnTo>
                      <a:pt x="2740" y="2598"/>
                    </a:lnTo>
                    <a:lnTo>
                      <a:pt x="2742" y="2626"/>
                    </a:lnTo>
                    <a:lnTo>
                      <a:pt x="2748" y="2654"/>
                    </a:lnTo>
                    <a:lnTo>
                      <a:pt x="2752" y="2684"/>
                    </a:lnTo>
                    <a:lnTo>
                      <a:pt x="2752" y="2684"/>
                    </a:lnTo>
                    <a:lnTo>
                      <a:pt x="2750" y="2684"/>
                    </a:lnTo>
                    <a:lnTo>
                      <a:pt x="2748" y="2686"/>
                    </a:lnTo>
                    <a:lnTo>
                      <a:pt x="2746" y="2688"/>
                    </a:lnTo>
                    <a:lnTo>
                      <a:pt x="2744" y="2690"/>
                    </a:lnTo>
                    <a:lnTo>
                      <a:pt x="2744" y="2690"/>
                    </a:lnTo>
                    <a:lnTo>
                      <a:pt x="2736" y="2686"/>
                    </a:lnTo>
                    <a:lnTo>
                      <a:pt x="2730" y="2682"/>
                    </a:lnTo>
                    <a:lnTo>
                      <a:pt x="2720" y="2674"/>
                    </a:lnTo>
                    <a:lnTo>
                      <a:pt x="2710" y="2664"/>
                    </a:lnTo>
                    <a:lnTo>
                      <a:pt x="2704" y="2660"/>
                    </a:lnTo>
                    <a:lnTo>
                      <a:pt x="2696" y="2656"/>
                    </a:lnTo>
                    <a:lnTo>
                      <a:pt x="2696" y="2656"/>
                    </a:lnTo>
                    <a:lnTo>
                      <a:pt x="2692" y="2644"/>
                    </a:lnTo>
                    <a:lnTo>
                      <a:pt x="2686" y="2632"/>
                    </a:lnTo>
                    <a:lnTo>
                      <a:pt x="2680" y="2622"/>
                    </a:lnTo>
                    <a:lnTo>
                      <a:pt x="2672" y="2612"/>
                    </a:lnTo>
                    <a:lnTo>
                      <a:pt x="2656" y="2594"/>
                    </a:lnTo>
                    <a:lnTo>
                      <a:pt x="2648" y="2586"/>
                    </a:lnTo>
                    <a:lnTo>
                      <a:pt x="2642" y="2574"/>
                    </a:lnTo>
                    <a:lnTo>
                      <a:pt x="2642" y="2574"/>
                    </a:lnTo>
                    <a:lnTo>
                      <a:pt x="2648" y="2592"/>
                    </a:lnTo>
                    <a:lnTo>
                      <a:pt x="2656" y="2610"/>
                    </a:lnTo>
                    <a:lnTo>
                      <a:pt x="2664" y="2626"/>
                    </a:lnTo>
                    <a:lnTo>
                      <a:pt x="2674" y="2642"/>
                    </a:lnTo>
                    <a:lnTo>
                      <a:pt x="2686" y="2656"/>
                    </a:lnTo>
                    <a:lnTo>
                      <a:pt x="2698" y="2670"/>
                    </a:lnTo>
                    <a:lnTo>
                      <a:pt x="2724" y="2696"/>
                    </a:lnTo>
                    <a:lnTo>
                      <a:pt x="2724" y="2696"/>
                    </a:lnTo>
                    <a:lnTo>
                      <a:pt x="2726" y="2704"/>
                    </a:lnTo>
                    <a:lnTo>
                      <a:pt x="2728" y="2714"/>
                    </a:lnTo>
                    <a:lnTo>
                      <a:pt x="2728" y="2714"/>
                    </a:lnTo>
                    <a:lnTo>
                      <a:pt x="2738" y="2724"/>
                    </a:lnTo>
                    <a:lnTo>
                      <a:pt x="2746" y="2734"/>
                    </a:lnTo>
                    <a:lnTo>
                      <a:pt x="2754" y="2748"/>
                    </a:lnTo>
                    <a:lnTo>
                      <a:pt x="2758" y="2762"/>
                    </a:lnTo>
                    <a:lnTo>
                      <a:pt x="2758" y="2762"/>
                    </a:lnTo>
                    <a:lnTo>
                      <a:pt x="2784" y="2798"/>
                    </a:lnTo>
                    <a:lnTo>
                      <a:pt x="2810" y="2834"/>
                    </a:lnTo>
                    <a:lnTo>
                      <a:pt x="2834" y="2872"/>
                    </a:lnTo>
                    <a:lnTo>
                      <a:pt x="2860" y="2910"/>
                    </a:lnTo>
                    <a:lnTo>
                      <a:pt x="2860" y="2910"/>
                    </a:lnTo>
                    <a:lnTo>
                      <a:pt x="2868" y="2914"/>
                    </a:lnTo>
                    <a:lnTo>
                      <a:pt x="2872" y="2916"/>
                    </a:lnTo>
                    <a:lnTo>
                      <a:pt x="2876" y="2918"/>
                    </a:lnTo>
                    <a:lnTo>
                      <a:pt x="2876" y="2918"/>
                    </a:lnTo>
                    <a:lnTo>
                      <a:pt x="2874" y="2922"/>
                    </a:lnTo>
                    <a:lnTo>
                      <a:pt x="2872" y="2924"/>
                    </a:lnTo>
                    <a:lnTo>
                      <a:pt x="2868" y="2924"/>
                    </a:lnTo>
                    <a:lnTo>
                      <a:pt x="2864" y="2926"/>
                    </a:lnTo>
                    <a:lnTo>
                      <a:pt x="2864" y="2926"/>
                    </a:lnTo>
                    <a:lnTo>
                      <a:pt x="2872" y="2940"/>
                    </a:lnTo>
                    <a:lnTo>
                      <a:pt x="2876" y="2956"/>
                    </a:lnTo>
                    <a:lnTo>
                      <a:pt x="2880" y="2972"/>
                    </a:lnTo>
                    <a:lnTo>
                      <a:pt x="2888" y="2986"/>
                    </a:lnTo>
                    <a:lnTo>
                      <a:pt x="2888" y="2986"/>
                    </a:lnTo>
                    <a:lnTo>
                      <a:pt x="2898" y="2994"/>
                    </a:lnTo>
                    <a:lnTo>
                      <a:pt x="2910" y="3000"/>
                    </a:lnTo>
                    <a:lnTo>
                      <a:pt x="2920" y="3008"/>
                    </a:lnTo>
                    <a:lnTo>
                      <a:pt x="2924" y="3014"/>
                    </a:lnTo>
                    <a:lnTo>
                      <a:pt x="2926" y="3020"/>
                    </a:lnTo>
                    <a:lnTo>
                      <a:pt x="2926" y="3020"/>
                    </a:lnTo>
                    <a:lnTo>
                      <a:pt x="2932" y="3020"/>
                    </a:lnTo>
                    <a:lnTo>
                      <a:pt x="2936" y="3022"/>
                    </a:lnTo>
                    <a:lnTo>
                      <a:pt x="2940" y="3024"/>
                    </a:lnTo>
                    <a:lnTo>
                      <a:pt x="2946" y="3026"/>
                    </a:lnTo>
                    <a:lnTo>
                      <a:pt x="2946" y="3026"/>
                    </a:lnTo>
                    <a:lnTo>
                      <a:pt x="2946" y="3036"/>
                    </a:lnTo>
                    <a:lnTo>
                      <a:pt x="2950" y="3046"/>
                    </a:lnTo>
                    <a:lnTo>
                      <a:pt x="2952" y="3056"/>
                    </a:lnTo>
                    <a:lnTo>
                      <a:pt x="2958" y="3064"/>
                    </a:lnTo>
                    <a:lnTo>
                      <a:pt x="2968" y="3078"/>
                    </a:lnTo>
                    <a:lnTo>
                      <a:pt x="2976" y="3094"/>
                    </a:lnTo>
                    <a:lnTo>
                      <a:pt x="2976" y="3094"/>
                    </a:lnTo>
                    <a:lnTo>
                      <a:pt x="2974" y="3096"/>
                    </a:lnTo>
                    <a:lnTo>
                      <a:pt x="2972" y="3094"/>
                    </a:lnTo>
                    <a:lnTo>
                      <a:pt x="2972" y="3090"/>
                    </a:lnTo>
                    <a:lnTo>
                      <a:pt x="2972" y="3086"/>
                    </a:lnTo>
                    <a:lnTo>
                      <a:pt x="2972" y="3086"/>
                    </a:lnTo>
                    <a:lnTo>
                      <a:pt x="2970" y="3086"/>
                    </a:lnTo>
                    <a:lnTo>
                      <a:pt x="2970" y="3086"/>
                    </a:lnTo>
                    <a:lnTo>
                      <a:pt x="2978" y="3124"/>
                    </a:lnTo>
                    <a:lnTo>
                      <a:pt x="2986" y="3164"/>
                    </a:lnTo>
                    <a:lnTo>
                      <a:pt x="2998" y="3202"/>
                    </a:lnTo>
                    <a:lnTo>
                      <a:pt x="3010" y="3238"/>
                    </a:lnTo>
                    <a:lnTo>
                      <a:pt x="3010" y="3238"/>
                    </a:lnTo>
                    <a:lnTo>
                      <a:pt x="3020" y="3240"/>
                    </a:lnTo>
                    <a:lnTo>
                      <a:pt x="3028" y="3246"/>
                    </a:lnTo>
                    <a:lnTo>
                      <a:pt x="3036" y="3254"/>
                    </a:lnTo>
                    <a:lnTo>
                      <a:pt x="3040" y="3264"/>
                    </a:lnTo>
                    <a:lnTo>
                      <a:pt x="3040" y="3264"/>
                    </a:lnTo>
                    <a:lnTo>
                      <a:pt x="3044" y="3262"/>
                    </a:lnTo>
                    <a:lnTo>
                      <a:pt x="3046" y="3262"/>
                    </a:lnTo>
                    <a:lnTo>
                      <a:pt x="3050" y="3264"/>
                    </a:lnTo>
                    <a:lnTo>
                      <a:pt x="3054" y="3268"/>
                    </a:lnTo>
                    <a:lnTo>
                      <a:pt x="3056" y="3268"/>
                    </a:lnTo>
                    <a:lnTo>
                      <a:pt x="3058" y="3268"/>
                    </a:lnTo>
                    <a:lnTo>
                      <a:pt x="3058" y="3268"/>
                    </a:lnTo>
                    <a:lnTo>
                      <a:pt x="3068" y="3288"/>
                    </a:lnTo>
                    <a:lnTo>
                      <a:pt x="3076" y="3310"/>
                    </a:lnTo>
                    <a:lnTo>
                      <a:pt x="3092" y="3356"/>
                    </a:lnTo>
                    <a:lnTo>
                      <a:pt x="3106" y="3404"/>
                    </a:lnTo>
                    <a:lnTo>
                      <a:pt x="3114" y="3426"/>
                    </a:lnTo>
                    <a:lnTo>
                      <a:pt x="3124" y="3446"/>
                    </a:lnTo>
                    <a:lnTo>
                      <a:pt x="3124" y="3446"/>
                    </a:lnTo>
                    <a:lnTo>
                      <a:pt x="3126" y="3442"/>
                    </a:lnTo>
                    <a:lnTo>
                      <a:pt x="3126" y="3440"/>
                    </a:lnTo>
                    <a:lnTo>
                      <a:pt x="3124" y="3432"/>
                    </a:lnTo>
                    <a:lnTo>
                      <a:pt x="3122" y="3426"/>
                    </a:lnTo>
                    <a:lnTo>
                      <a:pt x="3122" y="3422"/>
                    </a:lnTo>
                    <a:lnTo>
                      <a:pt x="3124" y="3418"/>
                    </a:lnTo>
                    <a:lnTo>
                      <a:pt x="3124" y="3418"/>
                    </a:lnTo>
                    <a:lnTo>
                      <a:pt x="3128" y="3424"/>
                    </a:lnTo>
                    <a:lnTo>
                      <a:pt x="3132" y="3430"/>
                    </a:lnTo>
                    <a:lnTo>
                      <a:pt x="3138" y="3446"/>
                    </a:lnTo>
                    <a:lnTo>
                      <a:pt x="3138" y="3446"/>
                    </a:lnTo>
                    <a:lnTo>
                      <a:pt x="3142" y="3442"/>
                    </a:lnTo>
                    <a:lnTo>
                      <a:pt x="3148" y="3442"/>
                    </a:lnTo>
                    <a:lnTo>
                      <a:pt x="3156" y="3442"/>
                    </a:lnTo>
                    <a:lnTo>
                      <a:pt x="3156" y="3442"/>
                    </a:lnTo>
                    <a:lnTo>
                      <a:pt x="3158" y="3444"/>
                    </a:lnTo>
                    <a:lnTo>
                      <a:pt x="3160" y="3448"/>
                    </a:lnTo>
                    <a:lnTo>
                      <a:pt x="3160" y="3454"/>
                    </a:lnTo>
                    <a:lnTo>
                      <a:pt x="3160" y="3454"/>
                    </a:lnTo>
                    <a:lnTo>
                      <a:pt x="3168" y="3454"/>
                    </a:lnTo>
                    <a:lnTo>
                      <a:pt x="3178" y="3456"/>
                    </a:lnTo>
                    <a:lnTo>
                      <a:pt x="3178" y="3456"/>
                    </a:lnTo>
                    <a:lnTo>
                      <a:pt x="3182" y="3464"/>
                    </a:lnTo>
                    <a:lnTo>
                      <a:pt x="3186" y="3472"/>
                    </a:lnTo>
                    <a:lnTo>
                      <a:pt x="3198" y="3484"/>
                    </a:lnTo>
                    <a:lnTo>
                      <a:pt x="3210" y="3494"/>
                    </a:lnTo>
                    <a:lnTo>
                      <a:pt x="3222" y="3508"/>
                    </a:lnTo>
                    <a:lnTo>
                      <a:pt x="3222" y="3508"/>
                    </a:lnTo>
                    <a:lnTo>
                      <a:pt x="3222" y="3518"/>
                    </a:lnTo>
                    <a:lnTo>
                      <a:pt x="3222" y="3518"/>
                    </a:lnTo>
                    <a:lnTo>
                      <a:pt x="3234" y="3528"/>
                    </a:lnTo>
                    <a:lnTo>
                      <a:pt x="3238" y="3536"/>
                    </a:lnTo>
                    <a:lnTo>
                      <a:pt x="3240" y="3544"/>
                    </a:lnTo>
                    <a:lnTo>
                      <a:pt x="3240" y="3544"/>
                    </a:lnTo>
                    <a:lnTo>
                      <a:pt x="3242" y="3544"/>
                    </a:lnTo>
                    <a:lnTo>
                      <a:pt x="3244" y="3542"/>
                    </a:lnTo>
                    <a:lnTo>
                      <a:pt x="3246" y="3542"/>
                    </a:lnTo>
                    <a:lnTo>
                      <a:pt x="3248" y="3542"/>
                    </a:lnTo>
                    <a:lnTo>
                      <a:pt x="3248" y="3542"/>
                    </a:lnTo>
                    <a:lnTo>
                      <a:pt x="3256" y="3552"/>
                    </a:lnTo>
                    <a:lnTo>
                      <a:pt x="3258" y="3564"/>
                    </a:lnTo>
                    <a:lnTo>
                      <a:pt x="3258" y="3576"/>
                    </a:lnTo>
                    <a:lnTo>
                      <a:pt x="3256" y="3586"/>
                    </a:lnTo>
                    <a:lnTo>
                      <a:pt x="3248" y="3610"/>
                    </a:lnTo>
                    <a:lnTo>
                      <a:pt x="3240" y="3630"/>
                    </a:lnTo>
                    <a:lnTo>
                      <a:pt x="3240" y="3630"/>
                    </a:lnTo>
                    <a:lnTo>
                      <a:pt x="3242" y="3630"/>
                    </a:lnTo>
                    <a:lnTo>
                      <a:pt x="3246" y="3626"/>
                    </a:lnTo>
                    <a:lnTo>
                      <a:pt x="3252" y="3618"/>
                    </a:lnTo>
                    <a:lnTo>
                      <a:pt x="3252" y="3618"/>
                    </a:lnTo>
                    <a:lnTo>
                      <a:pt x="3258" y="3624"/>
                    </a:lnTo>
                    <a:lnTo>
                      <a:pt x="3262" y="3632"/>
                    </a:lnTo>
                    <a:lnTo>
                      <a:pt x="3272" y="3648"/>
                    </a:lnTo>
                    <a:lnTo>
                      <a:pt x="3282" y="3664"/>
                    </a:lnTo>
                    <a:lnTo>
                      <a:pt x="3286" y="3672"/>
                    </a:lnTo>
                    <a:lnTo>
                      <a:pt x="3292" y="3678"/>
                    </a:lnTo>
                    <a:lnTo>
                      <a:pt x="3292" y="3678"/>
                    </a:lnTo>
                    <a:lnTo>
                      <a:pt x="3302" y="3672"/>
                    </a:lnTo>
                    <a:lnTo>
                      <a:pt x="3310" y="3666"/>
                    </a:lnTo>
                    <a:lnTo>
                      <a:pt x="3322" y="3646"/>
                    </a:lnTo>
                    <a:lnTo>
                      <a:pt x="3326" y="3638"/>
                    </a:lnTo>
                    <a:lnTo>
                      <a:pt x="3334" y="3630"/>
                    </a:lnTo>
                    <a:lnTo>
                      <a:pt x="3342" y="3624"/>
                    </a:lnTo>
                    <a:lnTo>
                      <a:pt x="3352" y="3618"/>
                    </a:lnTo>
                    <a:lnTo>
                      <a:pt x="3352" y="3618"/>
                    </a:lnTo>
                    <a:lnTo>
                      <a:pt x="3360" y="3614"/>
                    </a:lnTo>
                    <a:lnTo>
                      <a:pt x="3366" y="3606"/>
                    </a:lnTo>
                    <a:lnTo>
                      <a:pt x="3378" y="3590"/>
                    </a:lnTo>
                    <a:lnTo>
                      <a:pt x="3388" y="3574"/>
                    </a:lnTo>
                    <a:lnTo>
                      <a:pt x="3394" y="3566"/>
                    </a:lnTo>
                    <a:lnTo>
                      <a:pt x="3402" y="3562"/>
                    </a:lnTo>
                    <a:lnTo>
                      <a:pt x="3402" y="3562"/>
                    </a:lnTo>
                    <a:lnTo>
                      <a:pt x="3402" y="3558"/>
                    </a:lnTo>
                    <a:lnTo>
                      <a:pt x="3404" y="3554"/>
                    </a:lnTo>
                    <a:lnTo>
                      <a:pt x="3406" y="3552"/>
                    </a:lnTo>
                    <a:lnTo>
                      <a:pt x="3406" y="3548"/>
                    </a:lnTo>
                    <a:lnTo>
                      <a:pt x="3406" y="3548"/>
                    </a:lnTo>
                    <a:lnTo>
                      <a:pt x="3418" y="3540"/>
                    </a:lnTo>
                    <a:lnTo>
                      <a:pt x="3428" y="3530"/>
                    </a:lnTo>
                    <a:lnTo>
                      <a:pt x="3438" y="3520"/>
                    </a:lnTo>
                    <a:lnTo>
                      <a:pt x="3446" y="3508"/>
                    </a:lnTo>
                    <a:lnTo>
                      <a:pt x="3452" y="3494"/>
                    </a:lnTo>
                    <a:lnTo>
                      <a:pt x="3460" y="3482"/>
                    </a:lnTo>
                    <a:lnTo>
                      <a:pt x="3470" y="3452"/>
                    </a:lnTo>
                    <a:lnTo>
                      <a:pt x="3470" y="3452"/>
                    </a:lnTo>
                    <a:lnTo>
                      <a:pt x="3474" y="3454"/>
                    </a:lnTo>
                    <a:lnTo>
                      <a:pt x="3476" y="3452"/>
                    </a:lnTo>
                    <a:lnTo>
                      <a:pt x="3480" y="3452"/>
                    </a:lnTo>
                    <a:lnTo>
                      <a:pt x="3484" y="3454"/>
                    </a:lnTo>
                    <a:lnTo>
                      <a:pt x="3484" y="3454"/>
                    </a:lnTo>
                    <a:lnTo>
                      <a:pt x="3480" y="3500"/>
                    </a:lnTo>
                    <a:lnTo>
                      <a:pt x="3482" y="3522"/>
                    </a:lnTo>
                    <a:lnTo>
                      <a:pt x="3484" y="3532"/>
                    </a:lnTo>
                    <a:lnTo>
                      <a:pt x="3486" y="3540"/>
                    </a:lnTo>
                    <a:lnTo>
                      <a:pt x="3486" y="3540"/>
                    </a:lnTo>
                    <a:lnTo>
                      <a:pt x="3482" y="3548"/>
                    </a:lnTo>
                    <a:lnTo>
                      <a:pt x="3478" y="3556"/>
                    </a:lnTo>
                    <a:lnTo>
                      <a:pt x="3478" y="3556"/>
                    </a:lnTo>
                    <a:lnTo>
                      <a:pt x="3472" y="3604"/>
                    </a:lnTo>
                    <a:lnTo>
                      <a:pt x="3466" y="3648"/>
                    </a:lnTo>
                    <a:lnTo>
                      <a:pt x="3458" y="3692"/>
                    </a:lnTo>
                    <a:lnTo>
                      <a:pt x="3448" y="3736"/>
                    </a:lnTo>
                    <a:lnTo>
                      <a:pt x="3426" y="3818"/>
                    </a:lnTo>
                    <a:lnTo>
                      <a:pt x="3402" y="3900"/>
                    </a:lnTo>
                    <a:lnTo>
                      <a:pt x="3402" y="3900"/>
                    </a:lnTo>
                    <a:lnTo>
                      <a:pt x="3386" y="3952"/>
                    </a:lnTo>
                    <a:lnTo>
                      <a:pt x="3368" y="4004"/>
                    </a:lnTo>
                    <a:lnTo>
                      <a:pt x="3350" y="4054"/>
                    </a:lnTo>
                    <a:lnTo>
                      <a:pt x="3328" y="4100"/>
                    </a:lnTo>
                    <a:lnTo>
                      <a:pt x="3328" y="4100"/>
                    </a:lnTo>
                    <a:lnTo>
                      <a:pt x="3304" y="4146"/>
                    </a:lnTo>
                    <a:lnTo>
                      <a:pt x="3280" y="4190"/>
                    </a:lnTo>
                    <a:lnTo>
                      <a:pt x="3228" y="4278"/>
                    </a:lnTo>
                    <a:lnTo>
                      <a:pt x="3228" y="4278"/>
                    </a:lnTo>
                    <a:lnTo>
                      <a:pt x="3112" y="4472"/>
                    </a:lnTo>
                    <a:lnTo>
                      <a:pt x="3112" y="4472"/>
                    </a:lnTo>
                    <a:lnTo>
                      <a:pt x="3110" y="4478"/>
                    </a:lnTo>
                    <a:lnTo>
                      <a:pt x="3108" y="4484"/>
                    </a:lnTo>
                    <a:lnTo>
                      <a:pt x="3100" y="4492"/>
                    </a:lnTo>
                    <a:lnTo>
                      <a:pt x="3100" y="4492"/>
                    </a:lnTo>
                    <a:lnTo>
                      <a:pt x="3098" y="4500"/>
                    </a:lnTo>
                    <a:lnTo>
                      <a:pt x="3096" y="4506"/>
                    </a:lnTo>
                    <a:lnTo>
                      <a:pt x="3088" y="4518"/>
                    </a:lnTo>
                    <a:lnTo>
                      <a:pt x="3070" y="4534"/>
                    </a:lnTo>
                    <a:lnTo>
                      <a:pt x="3070" y="4534"/>
                    </a:lnTo>
                    <a:lnTo>
                      <a:pt x="3072" y="4536"/>
                    </a:lnTo>
                    <a:lnTo>
                      <a:pt x="3074" y="4536"/>
                    </a:lnTo>
                    <a:lnTo>
                      <a:pt x="3076" y="4530"/>
                    </a:lnTo>
                    <a:lnTo>
                      <a:pt x="3076" y="4530"/>
                    </a:lnTo>
                    <a:lnTo>
                      <a:pt x="3060" y="4554"/>
                    </a:lnTo>
                    <a:lnTo>
                      <a:pt x="3048" y="4568"/>
                    </a:lnTo>
                    <a:lnTo>
                      <a:pt x="3036" y="4578"/>
                    </a:lnTo>
                    <a:lnTo>
                      <a:pt x="3036" y="4578"/>
                    </a:lnTo>
                    <a:lnTo>
                      <a:pt x="3030" y="4596"/>
                    </a:lnTo>
                    <a:lnTo>
                      <a:pt x="3022" y="4612"/>
                    </a:lnTo>
                    <a:lnTo>
                      <a:pt x="3014" y="4628"/>
                    </a:lnTo>
                    <a:lnTo>
                      <a:pt x="3004" y="4640"/>
                    </a:lnTo>
                    <a:lnTo>
                      <a:pt x="3004" y="4640"/>
                    </a:lnTo>
                    <a:lnTo>
                      <a:pt x="2996" y="4660"/>
                    </a:lnTo>
                    <a:lnTo>
                      <a:pt x="2986" y="4680"/>
                    </a:lnTo>
                    <a:lnTo>
                      <a:pt x="2974" y="4698"/>
                    </a:lnTo>
                    <a:lnTo>
                      <a:pt x="2960" y="4714"/>
                    </a:lnTo>
                    <a:lnTo>
                      <a:pt x="2960" y="4714"/>
                    </a:lnTo>
                    <a:lnTo>
                      <a:pt x="2956" y="4728"/>
                    </a:lnTo>
                    <a:lnTo>
                      <a:pt x="2948" y="4740"/>
                    </a:lnTo>
                    <a:lnTo>
                      <a:pt x="2934" y="4766"/>
                    </a:lnTo>
                    <a:lnTo>
                      <a:pt x="2926" y="4778"/>
                    </a:lnTo>
                    <a:lnTo>
                      <a:pt x="2920" y="4792"/>
                    </a:lnTo>
                    <a:lnTo>
                      <a:pt x="2918" y="4808"/>
                    </a:lnTo>
                    <a:lnTo>
                      <a:pt x="2918" y="4826"/>
                    </a:lnTo>
                    <a:lnTo>
                      <a:pt x="2918" y="4826"/>
                    </a:lnTo>
                    <a:lnTo>
                      <a:pt x="2920" y="4828"/>
                    </a:lnTo>
                    <a:lnTo>
                      <a:pt x="2922" y="4830"/>
                    </a:lnTo>
                    <a:lnTo>
                      <a:pt x="2924" y="4832"/>
                    </a:lnTo>
                    <a:lnTo>
                      <a:pt x="2924" y="4834"/>
                    </a:lnTo>
                    <a:lnTo>
                      <a:pt x="2924" y="4834"/>
                    </a:lnTo>
                    <a:lnTo>
                      <a:pt x="2910" y="4860"/>
                    </a:lnTo>
                    <a:lnTo>
                      <a:pt x="2896" y="4886"/>
                    </a:lnTo>
                    <a:lnTo>
                      <a:pt x="2884" y="4914"/>
                    </a:lnTo>
                    <a:lnTo>
                      <a:pt x="2870" y="4942"/>
                    </a:lnTo>
                    <a:lnTo>
                      <a:pt x="2870" y="4942"/>
                    </a:lnTo>
                    <a:lnTo>
                      <a:pt x="2870" y="4948"/>
                    </a:lnTo>
                    <a:lnTo>
                      <a:pt x="2872" y="4950"/>
                    </a:lnTo>
                    <a:lnTo>
                      <a:pt x="2874" y="4952"/>
                    </a:lnTo>
                    <a:lnTo>
                      <a:pt x="2874" y="4952"/>
                    </a:lnTo>
                    <a:lnTo>
                      <a:pt x="2870" y="4960"/>
                    </a:lnTo>
                    <a:lnTo>
                      <a:pt x="2866" y="4970"/>
                    </a:lnTo>
                    <a:lnTo>
                      <a:pt x="2864" y="4980"/>
                    </a:lnTo>
                    <a:lnTo>
                      <a:pt x="2860" y="4990"/>
                    </a:lnTo>
                    <a:lnTo>
                      <a:pt x="2860" y="4990"/>
                    </a:lnTo>
                    <a:lnTo>
                      <a:pt x="2862" y="4996"/>
                    </a:lnTo>
                    <a:lnTo>
                      <a:pt x="2864" y="4996"/>
                    </a:lnTo>
                    <a:lnTo>
                      <a:pt x="2868" y="4998"/>
                    </a:lnTo>
                    <a:lnTo>
                      <a:pt x="2868" y="4998"/>
                    </a:lnTo>
                    <a:lnTo>
                      <a:pt x="2866" y="5008"/>
                    </a:lnTo>
                    <a:lnTo>
                      <a:pt x="2864" y="5016"/>
                    </a:lnTo>
                    <a:lnTo>
                      <a:pt x="2854" y="5032"/>
                    </a:lnTo>
                    <a:lnTo>
                      <a:pt x="2842" y="5048"/>
                    </a:lnTo>
                    <a:lnTo>
                      <a:pt x="2832" y="5064"/>
                    </a:lnTo>
                    <a:lnTo>
                      <a:pt x="2832" y="5064"/>
                    </a:lnTo>
                    <a:lnTo>
                      <a:pt x="2816" y="5098"/>
                    </a:lnTo>
                    <a:lnTo>
                      <a:pt x="2798" y="5130"/>
                    </a:lnTo>
                    <a:lnTo>
                      <a:pt x="2778" y="5162"/>
                    </a:lnTo>
                    <a:lnTo>
                      <a:pt x="2758" y="5194"/>
                    </a:lnTo>
                    <a:lnTo>
                      <a:pt x="2758" y="5194"/>
                    </a:lnTo>
                    <a:lnTo>
                      <a:pt x="2758" y="5196"/>
                    </a:lnTo>
                    <a:lnTo>
                      <a:pt x="2758" y="5198"/>
                    </a:lnTo>
                    <a:lnTo>
                      <a:pt x="2754" y="5206"/>
                    </a:lnTo>
                    <a:lnTo>
                      <a:pt x="2736" y="5228"/>
                    </a:lnTo>
                    <a:lnTo>
                      <a:pt x="2712" y="5252"/>
                    </a:lnTo>
                    <a:lnTo>
                      <a:pt x="2694" y="5270"/>
                    </a:lnTo>
                    <a:lnTo>
                      <a:pt x="2694" y="5270"/>
                    </a:lnTo>
                    <a:lnTo>
                      <a:pt x="2678" y="5288"/>
                    </a:lnTo>
                    <a:lnTo>
                      <a:pt x="2664" y="5304"/>
                    </a:lnTo>
                    <a:lnTo>
                      <a:pt x="2664" y="5304"/>
                    </a:lnTo>
                    <a:lnTo>
                      <a:pt x="2650" y="5316"/>
                    </a:lnTo>
                    <a:lnTo>
                      <a:pt x="2634" y="5328"/>
                    </a:lnTo>
                    <a:lnTo>
                      <a:pt x="2602" y="5350"/>
                    </a:lnTo>
                    <a:lnTo>
                      <a:pt x="2570" y="5372"/>
                    </a:lnTo>
                    <a:lnTo>
                      <a:pt x="2538" y="5394"/>
                    </a:lnTo>
                    <a:lnTo>
                      <a:pt x="2538" y="5394"/>
                    </a:lnTo>
                    <a:lnTo>
                      <a:pt x="2502" y="5426"/>
                    </a:lnTo>
                    <a:lnTo>
                      <a:pt x="2468" y="5456"/>
                    </a:lnTo>
                    <a:lnTo>
                      <a:pt x="2468" y="5456"/>
                    </a:lnTo>
                    <a:lnTo>
                      <a:pt x="2456" y="5462"/>
                    </a:lnTo>
                    <a:lnTo>
                      <a:pt x="2448" y="5468"/>
                    </a:lnTo>
                    <a:lnTo>
                      <a:pt x="2430" y="5482"/>
                    </a:lnTo>
                    <a:lnTo>
                      <a:pt x="2412" y="5496"/>
                    </a:lnTo>
                    <a:lnTo>
                      <a:pt x="2394" y="5510"/>
                    </a:lnTo>
                    <a:lnTo>
                      <a:pt x="2394" y="5510"/>
                    </a:lnTo>
                    <a:lnTo>
                      <a:pt x="2392" y="5510"/>
                    </a:lnTo>
                    <a:lnTo>
                      <a:pt x="2390" y="5506"/>
                    </a:lnTo>
                    <a:lnTo>
                      <a:pt x="2390" y="5506"/>
                    </a:lnTo>
                    <a:lnTo>
                      <a:pt x="2388" y="5510"/>
                    </a:lnTo>
                    <a:lnTo>
                      <a:pt x="2386" y="5516"/>
                    </a:lnTo>
                    <a:lnTo>
                      <a:pt x="2378" y="5522"/>
                    </a:lnTo>
                    <a:lnTo>
                      <a:pt x="2368" y="5530"/>
                    </a:lnTo>
                    <a:lnTo>
                      <a:pt x="2362" y="5538"/>
                    </a:lnTo>
                    <a:lnTo>
                      <a:pt x="2362" y="5538"/>
                    </a:lnTo>
                    <a:lnTo>
                      <a:pt x="2362" y="5544"/>
                    </a:lnTo>
                    <a:lnTo>
                      <a:pt x="2362" y="5550"/>
                    </a:lnTo>
                    <a:lnTo>
                      <a:pt x="2362" y="5550"/>
                    </a:lnTo>
                    <a:lnTo>
                      <a:pt x="2358" y="5554"/>
                    </a:lnTo>
                    <a:lnTo>
                      <a:pt x="2354" y="5558"/>
                    </a:lnTo>
                    <a:lnTo>
                      <a:pt x="2350" y="5560"/>
                    </a:lnTo>
                    <a:lnTo>
                      <a:pt x="2346" y="5564"/>
                    </a:lnTo>
                    <a:lnTo>
                      <a:pt x="2346" y="5564"/>
                    </a:lnTo>
                    <a:lnTo>
                      <a:pt x="2328" y="5592"/>
                    </a:lnTo>
                    <a:lnTo>
                      <a:pt x="2328" y="5592"/>
                    </a:lnTo>
                    <a:lnTo>
                      <a:pt x="2314" y="5610"/>
                    </a:lnTo>
                    <a:lnTo>
                      <a:pt x="2298" y="5624"/>
                    </a:lnTo>
                    <a:lnTo>
                      <a:pt x="2268" y="5652"/>
                    </a:lnTo>
                    <a:lnTo>
                      <a:pt x="2268" y="5652"/>
                    </a:lnTo>
                    <a:lnTo>
                      <a:pt x="2248" y="5668"/>
                    </a:lnTo>
                    <a:lnTo>
                      <a:pt x="2228" y="5682"/>
                    </a:lnTo>
                    <a:lnTo>
                      <a:pt x="2208" y="5694"/>
                    </a:lnTo>
                    <a:lnTo>
                      <a:pt x="2184" y="5706"/>
                    </a:lnTo>
                    <a:lnTo>
                      <a:pt x="2140" y="5730"/>
                    </a:lnTo>
                    <a:lnTo>
                      <a:pt x="2116" y="5744"/>
                    </a:lnTo>
                    <a:lnTo>
                      <a:pt x="2094" y="5760"/>
                    </a:lnTo>
                    <a:lnTo>
                      <a:pt x="2094" y="5760"/>
                    </a:lnTo>
                    <a:lnTo>
                      <a:pt x="2096" y="5760"/>
                    </a:lnTo>
                    <a:lnTo>
                      <a:pt x="2096" y="5760"/>
                    </a:lnTo>
                    <a:lnTo>
                      <a:pt x="2098" y="5758"/>
                    </a:lnTo>
                    <a:lnTo>
                      <a:pt x="2098" y="5758"/>
                    </a:lnTo>
                    <a:lnTo>
                      <a:pt x="2076" y="5778"/>
                    </a:lnTo>
                    <a:lnTo>
                      <a:pt x="2052" y="5796"/>
                    </a:lnTo>
                    <a:lnTo>
                      <a:pt x="2024" y="5816"/>
                    </a:lnTo>
                    <a:lnTo>
                      <a:pt x="1996" y="5832"/>
                    </a:lnTo>
                    <a:lnTo>
                      <a:pt x="1934" y="5868"/>
                    </a:lnTo>
                    <a:lnTo>
                      <a:pt x="1870" y="5902"/>
                    </a:lnTo>
                    <a:lnTo>
                      <a:pt x="1870" y="5902"/>
                    </a:lnTo>
                    <a:lnTo>
                      <a:pt x="1812" y="5932"/>
                    </a:lnTo>
                    <a:lnTo>
                      <a:pt x="1750" y="5962"/>
                    </a:lnTo>
                    <a:lnTo>
                      <a:pt x="1690" y="5988"/>
                    </a:lnTo>
                    <a:lnTo>
                      <a:pt x="1658" y="6000"/>
                    </a:lnTo>
                    <a:lnTo>
                      <a:pt x="1628" y="6010"/>
                    </a:lnTo>
                    <a:lnTo>
                      <a:pt x="1628" y="6010"/>
                    </a:lnTo>
                    <a:lnTo>
                      <a:pt x="1602" y="6014"/>
                    </a:lnTo>
                    <a:lnTo>
                      <a:pt x="1590" y="6018"/>
                    </a:lnTo>
                    <a:lnTo>
                      <a:pt x="1580" y="6024"/>
                    </a:lnTo>
                    <a:lnTo>
                      <a:pt x="1580" y="6024"/>
                    </a:lnTo>
                    <a:lnTo>
                      <a:pt x="1528" y="6034"/>
                    </a:lnTo>
                    <a:lnTo>
                      <a:pt x="1478" y="6046"/>
                    </a:lnTo>
                    <a:lnTo>
                      <a:pt x="1380" y="6070"/>
                    </a:lnTo>
                    <a:lnTo>
                      <a:pt x="1380" y="6070"/>
                    </a:lnTo>
                    <a:lnTo>
                      <a:pt x="1374" y="6070"/>
                    </a:lnTo>
                    <a:lnTo>
                      <a:pt x="1374" y="6070"/>
                    </a:lnTo>
                    <a:close/>
                    <a:moveTo>
                      <a:pt x="1074" y="1772"/>
                    </a:moveTo>
                    <a:lnTo>
                      <a:pt x="1074" y="1772"/>
                    </a:lnTo>
                    <a:lnTo>
                      <a:pt x="1076" y="1786"/>
                    </a:lnTo>
                    <a:lnTo>
                      <a:pt x="1078" y="1788"/>
                    </a:lnTo>
                    <a:lnTo>
                      <a:pt x="1078" y="1788"/>
                    </a:lnTo>
                    <a:lnTo>
                      <a:pt x="1078" y="1782"/>
                    </a:lnTo>
                    <a:lnTo>
                      <a:pt x="1076" y="1778"/>
                    </a:lnTo>
                    <a:lnTo>
                      <a:pt x="1074" y="1772"/>
                    </a:lnTo>
                    <a:lnTo>
                      <a:pt x="1074" y="177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68" name="Freeform 175"/>
              <p:cNvSpPr>
                <a:spLocks/>
              </p:cNvSpPr>
              <p:nvPr userDrawn="1"/>
            </p:nvSpPr>
            <p:spPr bwMode="auto">
              <a:xfrm>
                <a:off x="4066" y="471"/>
                <a:ext cx="12" cy="21"/>
              </a:xfrm>
              <a:custGeom>
                <a:avLst/>
                <a:gdLst/>
                <a:ahLst/>
                <a:cxnLst>
                  <a:cxn ang="0">
                    <a:pos x="36" y="28"/>
                  </a:cxn>
                  <a:cxn ang="0">
                    <a:pos x="42" y="36"/>
                  </a:cxn>
                  <a:cxn ang="0">
                    <a:pos x="48" y="40"/>
                  </a:cxn>
                  <a:cxn ang="0">
                    <a:pos x="46" y="44"/>
                  </a:cxn>
                  <a:cxn ang="0">
                    <a:pos x="40" y="46"/>
                  </a:cxn>
                  <a:cxn ang="0">
                    <a:pos x="48" y="80"/>
                  </a:cxn>
                  <a:cxn ang="0">
                    <a:pos x="36" y="76"/>
                  </a:cxn>
                  <a:cxn ang="0">
                    <a:pos x="20" y="72"/>
                  </a:cxn>
                  <a:cxn ang="0">
                    <a:pos x="20" y="70"/>
                  </a:cxn>
                  <a:cxn ang="0">
                    <a:pos x="18" y="66"/>
                  </a:cxn>
                  <a:cxn ang="0">
                    <a:pos x="18" y="62"/>
                  </a:cxn>
                  <a:cxn ang="0">
                    <a:pos x="26" y="64"/>
                  </a:cxn>
                  <a:cxn ang="0">
                    <a:pos x="30" y="66"/>
                  </a:cxn>
                  <a:cxn ang="0">
                    <a:pos x="36" y="64"/>
                  </a:cxn>
                  <a:cxn ang="0">
                    <a:pos x="38" y="58"/>
                  </a:cxn>
                  <a:cxn ang="0">
                    <a:pos x="32" y="52"/>
                  </a:cxn>
                  <a:cxn ang="0">
                    <a:pos x="32" y="48"/>
                  </a:cxn>
                  <a:cxn ang="0">
                    <a:pos x="20" y="46"/>
                  </a:cxn>
                  <a:cxn ang="0">
                    <a:pos x="12" y="40"/>
                  </a:cxn>
                  <a:cxn ang="0">
                    <a:pos x="4" y="26"/>
                  </a:cxn>
                  <a:cxn ang="0">
                    <a:pos x="0" y="22"/>
                  </a:cxn>
                  <a:cxn ang="0">
                    <a:pos x="10" y="16"/>
                  </a:cxn>
                  <a:cxn ang="0">
                    <a:pos x="12" y="12"/>
                  </a:cxn>
                  <a:cxn ang="0">
                    <a:pos x="8" y="10"/>
                  </a:cxn>
                  <a:cxn ang="0">
                    <a:pos x="14" y="10"/>
                  </a:cxn>
                  <a:cxn ang="0">
                    <a:pos x="20" y="18"/>
                  </a:cxn>
                  <a:cxn ang="0">
                    <a:pos x="24" y="22"/>
                  </a:cxn>
                  <a:cxn ang="0">
                    <a:pos x="24" y="18"/>
                  </a:cxn>
                  <a:cxn ang="0">
                    <a:pos x="22" y="6"/>
                  </a:cxn>
                  <a:cxn ang="0">
                    <a:pos x="24" y="0"/>
                  </a:cxn>
                  <a:cxn ang="0">
                    <a:pos x="30" y="0"/>
                  </a:cxn>
                  <a:cxn ang="0">
                    <a:pos x="38" y="6"/>
                  </a:cxn>
                  <a:cxn ang="0">
                    <a:pos x="42" y="16"/>
                  </a:cxn>
                  <a:cxn ang="0">
                    <a:pos x="40" y="26"/>
                  </a:cxn>
                  <a:cxn ang="0">
                    <a:pos x="36" y="28"/>
                  </a:cxn>
                </a:cxnLst>
                <a:rect l="0" t="0" r="r" b="b"/>
                <a:pathLst>
                  <a:path w="48" h="80">
                    <a:moveTo>
                      <a:pt x="36" y="28"/>
                    </a:moveTo>
                    <a:lnTo>
                      <a:pt x="36" y="28"/>
                    </a:lnTo>
                    <a:lnTo>
                      <a:pt x="38" y="32"/>
                    </a:lnTo>
                    <a:lnTo>
                      <a:pt x="42" y="36"/>
                    </a:lnTo>
                    <a:lnTo>
                      <a:pt x="48" y="40"/>
                    </a:lnTo>
                    <a:lnTo>
                      <a:pt x="48" y="40"/>
                    </a:lnTo>
                    <a:lnTo>
                      <a:pt x="48" y="42"/>
                    </a:lnTo>
                    <a:lnTo>
                      <a:pt x="46" y="44"/>
                    </a:lnTo>
                    <a:lnTo>
                      <a:pt x="40" y="46"/>
                    </a:lnTo>
                    <a:lnTo>
                      <a:pt x="40" y="46"/>
                    </a:lnTo>
                    <a:lnTo>
                      <a:pt x="48" y="80"/>
                    </a:lnTo>
                    <a:lnTo>
                      <a:pt x="48" y="80"/>
                    </a:lnTo>
                    <a:lnTo>
                      <a:pt x="44" y="76"/>
                    </a:lnTo>
                    <a:lnTo>
                      <a:pt x="36" y="76"/>
                    </a:lnTo>
                    <a:lnTo>
                      <a:pt x="28" y="74"/>
                    </a:lnTo>
                    <a:lnTo>
                      <a:pt x="20" y="72"/>
                    </a:lnTo>
                    <a:lnTo>
                      <a:pt x="20" y="72"/>
                    </a:lnTo>
                    <a:lnTo>
                      <a:pt x="20" y="70"/>
                    </a:lnTo>
                    <a:lnTo>
                      <a:pt x="18" y="68"/>
                    </a:lnTo>
                    <a:lnTo>
                      <a:pt x="18" y="66"/>
                    </a:lnTo>
                    <a:lnTo>
                      <a:pt x="18" y="62"/>
                    </a:lnTo>
                    <a:lnTo>
                      <a:pt x="18" y="62"/>
                    </a:lnTo>
                    <a:lnTo>
                      <a:pt x="22" y="62"/>
                    </a:lnTo>
                    <a:lnTo>
                      <a:pt x="26" y="64"/>
                    </a:lnTo>
                    <a:lnTo>
                      <a:pt x="30" y="66"/>
                    </a:lnTo>
                    <a:lnTo>
                      <a:pt x="30" y="66"/>
                    </a:lnTo>
                    <a:lnTo>
                      <a:pt x="34" y="66"/>
                    </a:lnTo>
                    <a:lnTo>
                      <a:pt x="36" y="64"/>
                    </a:lnTo>
                    <a:lnTo>
                      <a:pt x="38" y="58"/>
                    </a:lnTo>
                    <a:lnTo>
                      <a:pt x="38" y="58"/>
                    </a:lnTo>
                    <a:lnTo>
                      <a:pt x="32" y="56"/>
                    </a:lnTo>
                    <a:lnTo>
                      <a:pt x="32" y="52"/>
                    </a:lnTo>
                    <a:lnTo>
                      <a:pt x="32" y="48"/>
                    </a:lnTo>
                    <a:lnTo>
                      <a:pt x="32" y="48"/>
                    </a:lnTo>
                    <a:lnTo>
                      <a:pt x="24" y="48"/>
                    </a:lnTo>
                    <a:lnTo>
                      <a:pt x="20" y="46"/>
                    </a:lnTo>
                    <a:lnTo>
                      <a:pt x="16" y="44"/>
                    </a:lnTo>
                    <a:lnTo>
                      <a:pt x="12" y="40"/>
                    </a:lnTo>
                    <a:lnTo>
                      <a:pt x="8" y="30"/>
                    </a:lnTo>
                    <a:lnTo>
                      <a:pt x="4" y="26"/>
                    </a:lnTo>
                    <a:lnTo>
                      <a:pt x="0" y="22"/>
                    </a:lnTo>
                    <a:lnTo>
                      <a:pt x="0" y="22"/>
                    </a:lnTo>
                    <a:lnTo>
                      <a:pt x="6" y="20"/>
                    </a:lnTo>
                    <a:lnTo>
                      <a:pt x="10" y="16"/>
                    </a:lnTo>
                    <a:lnTo>
                      <a:pt x="12" y="12"/>
                    </a:lnTo>
                    <a:lnTo>
                      <a:pt x="12" y="12"/>
                    </a:lnTo>
                    <a:lnTo>
                      <a:pt x="8" y="10"/>
                    </a:lnTo>
                    <a:lnTo>
                      <a:pt x="8" y="10"/>
                    </a:lnTo>
                    <a:lnTo>
                      <a:pt x="10" y="10"/>
                    </a:lnTo>
                    <a:lnTo>
                      <a:pt x="14" y="10"/>
                    </a:lnTo>
                    <a:lnTo>
                      <a:pt x="18" y="12"/>
                    </a:lnTo>
                    <a:lnTo>
                      <a:pt x="20" y="18"/>
                    </a:lnTo>
                    <a:lnTo>
                      <a:pt x="24" y="22"/>
                    </a:lnTo>
                    <a:lnTo>
                      <a:pt x="24" y="22"/>
                    </a:lnTo>
                    <a:lnTo>
                      <a:pt x="24" y="20"/>
                    </a:lnTo>
                    <a:lnTo>
                      <a:pt x="24" y="18"/>
                    </a:lnTo>
                    <a:lnTo>
                      <a:pt x="22" y="12"/>
                    </a:lnTo>
                    <a:lnTo>
                      <a:pt x="22" y="6"/>
                    </a:lnTo>
                    <a:lnTo>
                      <a:pt x="22" y="2"/>
                    </a:lnTo>
                    <a:lnTo>
                      <a:pt x="24" y="0"/>
                    </a:lnTo>
                    <a:lnTo>
                      <a:pt x="24" y="0"/>
                    </a:lnTo>
                    <a:lnTo>
                      <a:pt x="30" y="0"/>
                    </a:lnTo>
                    <a:lnTo>
                      <a:pt x="34" y="2"/>
                    </a:lnTo>
                    <a:lnTo>
                      <a:pt x="38" y="6"/>
                    </a:lnTo>
                    <a:lnTo>
                      <a:pt x="42" y="10"/>
                    </a:lnTo>
                    <a:lnTo>
                      <a:pt x="42" y="16"/>
                    </a:lnTo>
                    <a:lnTo>
                      <a:pt x="42" y="22"/>
                    </a:lnTo>
                    <a:lnTo>
                      <a:pt x="40" y="26"/>
                    </a:lnTo>
                    <a:lnTo>
                      <a:pt x="36" y="28"/>
                    </a:lnTo>
                    <a:lnTo>
                      <a:pt x="36" y="28"/>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69" name="Freeform 176"/>
              <p:cNvSpPr>
                <a:spLocks/>
              </p:cNvSpPr>
              <p:nvPr userDrawn="1"/>
            </p:nvSpPr>
            <p:spPr bwMode="auto">
              <a:xfrm>
                <a:off x="3753" y="176"/>
                <a:ext cx="6" cy="0"/>
              </a:xfrm>
              <a:custGeom>
                <a:avLst/>
                <a:gdLst/>
                <a:ahLst/>
                <a:cxnLst>
                  <a:cxn ang="0">
                    <a:pos x="8" y="0"/>
                  </a:cxn>
                  <a:cxn ang="0">
                    <a:pos x="8" y="0"/>
                  </a:cxn>
                  <a:cxn ang="0">
                    <a:pos x="10" y="2"/>
                  </a:cxn>
                  <a:cxn ang="0">
                    <a:pos x="14" y="2"/>
                  </a:cxn>
                  <a:cxn ang="0">
                    <a:pos x="18" y="0"/>
                  </a:cxn>
                  <a:cxn ang="0">
                    <a:pos x="20" y="2"/>
                  </a:cxn>
                  <a:cxn ang="0">
                    <a:pos x="20" y="2"/>
                  </a:cxn>
                  <a:cxn ang="0">
                    <a:pos x="16" y="4"/>
                  </a:cxn>
                  <a:cxn ang="0">
                    <a:pos x="12" y="4"/>
                  </a:cxn>
                  <a:cxn ang="0">
                    <a:pos x="2" y="6"/>
                  </a:cxn>
                  <a:cxn ang="0">
                    <a:pos x="2" y="6"/>
                  </a:cxn>
                  <a:cxn ang="0">
                    <a:pos x="0" y="4"/>
                  </a:cxn>
                  <a:cxn ang="0">
                    <a:pos x="4" y="4"/>
                  </a:cxn>
                  <a:cxn ang="0">
                    <a:pos x="6" y="4"/>
                  </a:cxn>
                  <a:cxn ang="0">
                    <a:pos x="8" y="2"/>
                  </a:cxn>
                  <a:cxn ang="0">
                    <a:pos x="8" y="0"/>
                  </a:cxn>
                  <a:cxn ang="0">
                    <a:pos x="8" y="0"/>
                  </a:cxn>
                </a:cxnLst>
                <a:rect l="0" t="0" r="r" b="b"/>
                <a:pathLst>
                  <a:path w="20" h="6">
                    <a:moveTo>
                      <a:pt x="8" y="0"/>
                    </a:moveTo>
                    <a:lnTo>
                      <a:pt x="8" y="0"/>
                    </a:lnTo>
                    <a:lnTo>
                      <a:pt x="10" y="2"/>
                    </a:lnTo>
                    <a:lnTo>
                      <a:pt x="14" y="2"/>
                    </a:lnTo>
                    <a:lnTo>
                      <a:pt x="18" y="0"/>
                    </a:lnTo>
                    <a:lnTo>
                      <a:pt x="20" y="2"/>
                    </a:lnTo>
                    <a:lnTo>
                      <a:pt x="20" y="2"/>
                    </a:lnTo>
                    <a:lnTo>
                      <a:pt x="16" y="4"/>
                    </a:lnTo>
                    <a:lnTo>
                      <a:pt x="12" y="4"/>
                    </a:lnTo>
                    <a:lnTo>
                      <a:pt x="2" y="6"/>
                    </a:lnTo>
                    <a:lnTo>
                      <a:pt x="2" y="6"/>
                    </a:lnTo>
                    <a:lnTo>
                      <a:pt x="0" y="4"/>
                    </a:lnTo>
                    <a:lnTo>
                      <a:pt x="4" y="4"/>
                    </a:lnTo>
                    <a:lnTo>
                      <a:pt x="6" y="4"/>
                    </a:lnTo>
                    <a:lnTo>
                      <a:pt x="8" y="2"/>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70" name="Freeform 177"/>
              <p:cNvSpPr>
                <a:spLocks noEditPoints="1"/>
              </p:cNvSpPr>
              <p:nvPr userDrawn="1"/>
            </p:nvSpPr>
            <p:spPr bwMode="auto">
              <a:xfrm>
                <a:off x="3153" y="176"/>
                <a:ext cx="674" cy="489"/>
              </a:xfrm>
              <a:custGeom>
                <a:avLst/>
                <a:gdLst/>
                <a:ahLst/>
                <a:cxnLst>
                  <a:cxn ang="0">
                    <a:pos x="1574" y="200"/>
                  </a:cxn>
                  <a:cxn ang="0">
                    <a:pos x="1652" y="176"/>
                  </a:cxn>
                  <a:cxn ang="0">
                    <a:pos x="1838" y="122"/>
                  </a:cxn>
                  <a:cxn ang="0">
                    <a:pos x="2002" y="62"/>
                  </a:cxn>
                  <a:cxn ang="0">
                    <a:pos x="2210" y="18"/>
                  </a:cxn>
                  <a:cxn ang="0">
                    <a:pos x="2252" y="40"/>
                  </a:cxn>
                  <a:cxn ang="0">
                    <a:pos x="2394" y="82"/>
                  </a:cxn>
                  <a:cxn ang="0">
                    <a:pos x="2306" y="134"/>
                  </a:cxn>
                  <a:cxn ang="0">
                    <a:pos x="2260" y="186"/>
                  </a:cxn>
                  <a:cxn ang="0">
                    <a:pos x="2242" y="218"/>
                  </a:cxn>
                  <a:cxn ang="0">
                    <a:pos x="2120" y="284"/>
                  </a:cxn>
                  <a:cxn ang="0">
                    <a:pos x="2200" y="288"/>
                  </a:cxn>
                  <a:cxn ang="0">
                    <a:pos x="2144" y="348"/>
                  </a:cxn>
                  <a:cxn ang="0">
                    <a:pos x="2390" y="304"/>
                  </a:cxn>
                  <a:cxn ang="0">
                    <a:pos x="2296" y="340"/>
                  </a:cxn>
                  <a:cxn ang="0">
                    <a:pos x="2230" y="376"/>
                  </a:cxn>
                  <a:cxn ang="0">
                    <a:pos x="2348" y="370"/>
                  </a:cxn>
                  <a:cxn ang="0">
                    <a:pos x="2158" y="426"/>
                  </a:cxn>
                  <a:cxn ang="0">
                    <a:pos x="2074" y="418"/>
                  </a:cxn>
                  <a:cxn ang="0">
                    <a:pos x="1962" y="436"/>
                  </a:cxn>
                  <a:cxn ang="0">
                    <a:pos x="1800" y="446"/>
                  </a:cxn>
                  <a:cxn ang="0">
                    <a:pos x="1494" y="608"/>
                  </a:cxn>
                  <a:cxn ang="0">
                    <a:pos x="1298" y="786"/>
                  </a:cxn>
                  <a:cxn ang="0">
                    <a:pos x="1314" y="808"/>
                  </a:cxn>
                  <a:cxn ang="0">
                    <a:pos x="1830" y="606"/>
                  </a:cxn>
                  <a:cxn ang="0">
                    <a:pos x="1992" y="596"/>
                  </a:cxn>
                  <a:cxn ang="0">
                    <a:pos x="1906" y="662"/>
                  </a:cxn>
                  <a:cxn ang="0">
                    <a:pos x="1864" y="730"/>
                  </a:cxn>
                  <a:cxn ang="0">
                    <a:pos x="1946" y="742"/>
                  </a:cxn>
                  <a:cxn ang="0">
                    <a:pos x="1874" y="808"/>
                  </a:cxn>
                  <a:cxn ang="0">
                    <a:pos x="1800" y="882"/>
                  </a:cxn>
                  <a:cxn ang="0">
                    <a:pos x="1792" y="920"/>
                  </a:cxn>
                  <a:cxn ang="0">
                    <a:pos x="1748" y="986"/>
                  </a:cxn>
                  <a:cxn ang="0">
                    <a:pos x="1724" y="1042"/>
                  </a:cxn>
                  <a:cxn ang="0">
                    <a:pos x="1560" y="1074"/>
                  </a:cxn>
                  <a:cxn ang="0">
                    <a:pos x="1354" y="1026"/>
                  </a:cxn>
                  <a:cxn ang="0">
                    <a:pos x="1360" y="1090"/>
                  </a:cxn>
                  <a:cxn ang="0">
                    <a:pos x="1246" y="1146"/>
                  </a:cxn>
                  <a:cxn ang="0">
                    <a:pos x="1240" y="1258"/>
                  </a:cxn>
                  <a:cxn ang="0">
                    <a:pos x="1236" y="1276"/>
                  </a:cxn>
                  <a:cxn ang="0">
                    <a:pos x="1066" y="1294"/>
                  </a:cxn>
                  <a:cxn ang="0">
                    <a:pos x="1166" y="1230"/>
                  </a:cxn>
                  <a:cxn ang="0">
                    <a:pos x="1196" y="1206"/>
                  </a:cxn>
                  <a:cxn ang="0">
                    <a:pos x="1084" y="1218"/>
                  </a:cxn>
                  <a:cxn ang="0">
                    <a:pos x="1034" y="1208"/>
                  </a:cxn>
                  <a:cxn ang="0">
                    <a:pos x="940" y="1226"/>
                  </a:cxn>
                  <a:cxn ang="0">
                    <a:pos x="858" y="1298"/>
                  </a:cxn>
                  <a:cxn ang="0">
                    <a:pos x="780" y="1268"/>
                  </a:cxn>
                  <a:cxn ang="0">
                    <a:pos x="656" y="1316"/>
                  </a:cxn>
                  <a:cxn ang="0">
                    <a:pos x="592" y="1346"/>
                  </a:cxn>
                  <a:cxn ang="0">
                    <a:pos x="610" y="1314"/>
                  </a:cxn>
                  <a:cxn ang="0">
                    <a:pos x="534" y="1386"/>
                  </a:cxn>
                  <a:cxn ang="0">
                    <a:pos x="472" y="1446"/>
                  </a:cxn>
                  <a:cxn ang="0">
                    <a:pos x="434" y="1472"/>
                  </a:cxn>
                  <a:cxn ang="0">
                    <a:pos x="306" y="1504"/>
                  </a:cxn>
                  <a:cxn ang="0">
                    <a:pos x="118" y="1698"/>
                  </a:cxn>
                  <a:cxn ang="0">
                    <a:pos x="80" y="1694"/>
                  </a:cxn>
                  <a:cxn ang="0">
                    <a:pos x="168" y="1472"/>
                  </a:cxn>
                  <a:cxn ang="0">
                    <a:pos x="128" y="1480"/>
                  </a:cxn>
                  <a:cxn ang="0">
                    <a:pos x="148" y="1404"/>
                  </a:cxn>
                  <a:cxn ang="0">
                    <a:pos x="1022" y="472"/>
                  </a:cxn>
                  <a:cxn ang="0">
                    <a:pos x="2094" y="292"/>
                  </a:cxn>
                  <a:cxn ang="0">
                    <a:pos x="2162" y="338"/>
                  </a:cxn>
                </a:cxnLst>
                <a:rect l="0" t="0" r="r" b="b"/>
                <a:pathLst>
                  <a:path w="2554" h="1868">
                    <a:moveTo>
                      <a:pt x="1368" y="276"/>
                    </a:moveTo>
                    <a:lnTo>
                      <a:pt x="1368" y="276"/>
                    </a:lnTo>
                    <a:lnTo>
                      <a:pt x="1378" y="274"/>
                    </a:lnTo>
                    <a:lnTo>
                      <a:pt x="1388" y="270"/>
                    </a:lnTo>
                    <a:lnTo>
                      <a:pt x="1412" y="260"/>
                    </a:lnTo>
                    <a:lnTo>
                      <a:pt x="1412" y="260"/>
                    </a:lnTo>
                    <a:lnTo>
                      <a:pt x="1418" y="260"/>
                    </a:lnTo>
                    <a:lnTo>
                      <a:pt x="1426" y="258"/>
                    </a:lnTo>
                    <a:lnTo>
                      <a:pt x="1442" y="250"/>
                    </a:lnTo>
                    <a:lnTo>
                      <a:pt x="1458" y="242"/>
                    </a:lnTo>
                    <a:lnTo>
                      <a:pt x="1468" y="240"/>
                    </a:lnTo>
                    <a:lnTo>
                      <a:pt x="1480" y="238"/>
                    </a:lnTo>
                    <a:lnTo>
                      <a:pt x="1480" y="238"/>
                    </a:lnTo>
                    <a:lnTo>
                      <a:pt x="1480" y="234"/>
                    </a:lnTo>
                    <a:lnTo>
                      <a:pt x="1482" y="232"/>
                    </a:lnTo>
                    <a:lnTo>
                      <a:pt x="1492" y="228"/>
                    </a:lnTo>
                    <a:lnTo>
                      <a:pt x="1514" y="220"/>
                    </a:lnTo>
                    <a:lnTo>
                      <a:pt x="1514" y="220"/>
                    </a:lnTo>
                    <a:lnTo>
                      <a:pt x="1512" y="224"/>
                    </a:lnTo>
                    <a:lnTo>
                      <a:pt x="1512" y="224"/>
                    </a:lnTo>
                    <a:lnTo>
                      <a:pt x="1522" y="224"/>
                    </a:lnTo>
                    <a:lnTo>
                      <a:pt x="1530" y="220"/>
                    </a:lnTo>
                    <a:lnTo>
                      <a:pt x="1548" y="214"/>
                    </a:lnTo>
                    <a:lnTo>
                      <a:pt x="1566" y="206"/>
                    </a:lnTo>
                    <a:lnTo>
                      <a:pt x="1572" y="204"/>
                    </a:lnTo>
                    <a:lnTo>
                      <a:pt x="1578" y="204"/>
                    </a:lnTo>
                    <a:lnTo>
                      <a:pt x="1578" y="204"/>
                    </a:lnTo>
                    <a:lnTo>
                      <a:pt x="1576" y="200"/>
                    </a:lnTo>
                    <a:lnTo>
                      <a:pt x="1574" y="200"/>
                    </a:lnTo>
                    <a:lnTo>
                      <a:pt x="1572" y="202"/>
                    </a:lnTo>
                    <a:lnTo>
                      <a:pt x="1566" y="202"/>
                    </a:lnTo>
                    <a:lnTo>
                      <a:pt x="1566" y="202"/>
                    </a:lnTo>
                    <a:lnTo>
                      <a:pt x="1578" y="196"/>
                    </a:lnTo>
                    <a:lnTo>
                      <a:pt x="1592" y="190"/>
                    </a:lnTo>
                    <a:lnTo>
                      <a:pt x="1608" y="188"/>
                    </a:lnTo>
                    <a:lnTo>
                      <a:pt x="1618" y="188"/>
                    </a:lnTo>
                    <a:lnTo>
                      <a:pt x="1630" y="190"/>
                    </a:lnTo>
                    <a:lnTo>
                      <a:pt x="1630" y="190"/>
                    </a:lnTo>
                    <a:lnTo>
                      <a:pt x="1628" y="188"/>
                    </a:lnTo>
                    <a:lnTo>
                      <a:pt x="1622" y="186"/>
                    </a:lnTo>
                    <a:lnTo>
                      <a:pt x="1622" y="186"/>
                    </a:lnTo>
                    <a:lnTo>
                      <a:pt x="1626" y="182"/>
                    </a:lnTo>
                    <a:lnTo>
                      <a:pt x="1632" y="182"/>
                    </a:lnTo>
                    <a:lnTo>
                      <a:pt x="1636" y="184"/>
                    </a:lnTo>
                    <a:lnTo>
                      <a:pt x="1644" y="184"/>
                    </a:lnTo>
                    <a:lnTo>
                      <a:pt x="1644" y="184"/>
                    </a:lnTo>
                    <a:lnTo>
                      <a:pt x="1642" y="182"/>
                    </a:lnTo>
                    <a:lnTo>
                      <a:pt x="1644" y="180"/>
                    </a:lnTo>
                    <a:lnTo>
                      <a:pt x="1644" y="180"/>
                    </a:lnTo>
                    <a:lnTo>
                      <a:pt x="1642" y="178"/>
                    </a:lnTo>
                    <a:lnTo>
                      <a:pt x="1640" y="180"/>
                    </a:lnTo>
                    <a:lnTo>
                      <a:pt x="1638" y="182"/>
                    </a:lnTo>
                    <a:lnTo>
                      <a:pt x="1636" y="182"/>
                    </a:lnTo>
                    <a:lnTo>
                      <a:pt x="1636" y="182"/>
                    </a:lnTo>
                    <a:lnTo>
                      <a:pt x="1638" y="180"/>
                    </a:lnTo>
                    <a:lnTo>
                      <a:pt x="1640" y="178"/>
                    </a:lnTo>
                    <a:lnTo>
                      <a:pt x="1646" y="176"/>
                    </a:lnTo>
                    <a:lnTo>
                      <a:pt x="1652" y="176"/>
                    </a:lnTo>
                    <a:lnTo>
                      <a:pt x="1656" y="174"/>
                    </a:lnTo>
                    <a:lnTo>
                      <a:pt x="1656" y="174"/>
                    </a:lnTo>
                    <a:lnTo>
                      <a:pt x="1654" y="174"/>
                    </a:lnTo>
                    <a:lnTo>
                      <a:pt x="1652" y="172"/>
                    </a:lnTo>
                    <a:lnTo>
                      <a:pt x="1652" y="172"/>
                    </a:lnTo>
                    <a:lnTo>
                      <a:pt x="1654" y="170"/>
                    </a:lnTo>
                    <a:lnTo>
                      <a:pt x="1658" y="172"/>
                    </a:lnTo>
                    <a:lnTo>
                      <a:pt x="1660" y="174"/>
                    </a:lnTo>
                    <a:lnTo>
                      <a:pt x="1664" y="172"/>
                    </a:lnTo>
                    <a:lnTo>
                      <a:pt x="1664" y="172"/>
                    </a:lnTo>
                    <a:lnTo>
                      <a:pt x="1664" y="172"/>
                    </a:lnTo>
                    <a:lnTo>
                      <a:pt x="1660" y="170"/>
                    </a:lnTo>
                    <a:lnTo>
                      <a:pt x="1660" y="170"/>
                    </a:lnTo>
                    <a:lnTo>
                      <a:pt x="1700" y="160"/>
                    </a:lnTo>
                    <a:lnTo>
                      <a:pt x="1740" y="152"/>
                    </a:lnTo>
                    <a:lnTo>
                      <a:pt x="1740" y="152"/>
                    </a:lnTo>
                    <a:lnTo>
                      <a:pt x="1738" y="156"/>
                    </a:lnTo>
                    <a:lnTo>
                      <a:pt x="1736" y="158"/>
                    </a:lnTo>
                    <a:lnTo>
                      <a:pt x="1732" y="158"/>
                    </a:lnTo>
                    <a:lnTo>
                      <a:pt x="1732" y="158"/>
                    </a:lnTo>
                    <a:lnTo>
                      <a:pt x="1782" y="140"/>
                    </a:lnTo>
                    <a:lnTo>
                      <a:pt x="1810" y="132"/>
                    </a:lnTo>
                    <a:lnTo>
                      <a:pt x="1824" y="130"/>
                    </a:lnTo>
                    <a:lnTo>
                      <a:pt x="1838" y="128"/>
                    </a:lnTo>
                    <a:lnTo>
                      <a:pt x="1838" y="128"/>
                    </a:lnTo>
                    <a:lnTo>
                      <a:pt x="1838" y="128"/>
                    </a:lnTo>
                    <a:lnTo>
                      <a:pt x="1838" y="126"/>
                    </a:lnTo>
                    <a:lnTo>
                      <a:pt x="1838" y="122"/>
                    </a:lnTo>
                    <a:lnTo>
                      <a:pt x="1838" y="122"/>
                    </a:lnTo>
                    <a:lnTo>
                      <a:pt x="1902" y="100"/>
                    </a:lnTo>
                    <a:lnTo>
                      <a:pt x="1934" y="90"/>
                    </a:lnTo>
                    <a:lnTo>
                      <a:pt x="1968" y="80"/>
                    </a:lnTo>
                    <a:lnTo>
                      <a:pt x="1968" y="80"/>
                    </a:lnTo>
                    <a:lnTo>
                      <a:pt x="1960" y="78"/>
                    </a:lnTo>
                    <a:lnTo>
                      <a:pt x="1952" y="80"/>
                    </a:lnTo>
                    <a:lnTo>
                      <a:pt x="1946" y="80"/>
                    </a:lnTo>
                    <a:lnTo>
                      <a:pt x="1942" y="78"/>
                    </a:lnTo>
                    <a:lnTo>
                      <a:pt x="1940" y="76"/>
                    </a:lnTo>
                    <a:lnTo>
                      <a:pt x="1940" y="76"/>
                    </a:lnTo>
                    <a:lnTo>
                      <a:pt x="1946" y="72"/>
                    </a:lnTo>
                    <a:lnTo>
                      <a:pt x="1950" y="66"/>
                    </a:lnTo>
                    <a:lnTo>
                      <a:pt x="1956" y="60"/>
                    </a:lnTo>
                    <a:lnTo>
                      <a:pt x="1960" y="58"/>
                    </a:lnTo>
                    <a:lnTo>
                      <a:pt x="1964" y="58"/>
                    </a:lnTo>
                    <a:lnTo>
                      <a:pt x="1964" y="58"/>
                    </a:lnTo>
                    <a:lnTo>
                      <a:pt x="1970" y="58"/>
                    </a:lnTo>
                    <a:lnTo>
                      <a:pt x="1978" y="60"/>
                    </a:lnTo>
                    <a:lnTo>
                      <a:pt x="1986" y="64"/>
                    </a:lnTo>
                    <a:lnTo>
                      <a:pt x="1994" y="64"/>
                    </a:lnTo>
                    <a:lnTo>
                      <a:pt x="1994" y="64"/>
                    </a:lnTo>
                    <a:lnTo>
                      <a:pt x="1994" y="66"/>
                    </a:lnTo>
                    <a:lnTo>
                      <a:pt x="1992" y="68"/>
                    </a:lnTo>
                    <a:lnTo>
                      <a:pt x="1990" y="68"/>
                    </a:lnTo>
                    <a:lnTo>
                      <a:pt x="1990" y="72"/>
                    </a:lnTo>
                    <a:lnTo>
                      <a:pt x="1990" y="72"/>
                    </a:lnTo>
                    <a:lnTo>
                      <a:pt x="2002" y="68"/>
                    </a:lnTo>
                    <a:lnTo>
                      <a:pt x="2002" y="68"/>
                    </a:lnTo>
                    <a:lnTo>
                      <a:pt x="2002" y="62"/>
                    </a:lnTo>
                    <a:lnTo>
                      <a:pt x="2002" y="60"/>
                    </a:lnTo>
                    <a:lnTo>
                      <a:pt x="2002" y="60"/>
                    </a:lnTo>
                    <a:lnTo>
                      <a:pt x="1998" y="58"/>
                    </a:lnTo>
                    <a:lnTo>
                      <a:pt x="1992" y="56"/>
                    </a:lnTo>
                    <a:lnTo>
                      <a:pt x="1992" y="56"/>
                    </a:lnTo>
                    <a:lnTo>
                      <a:pt x="1992" y="52"/>
                    </a:lnTo>
                    <a:lnTo>
                      <a:pt x="1994" y="52"/>
                    </a:lnTo>
                    <a:lnTo>
                      <a:pt x="1996" y="52"/>
                    </a:lnTo>
                    <a:lnTo>
                      <a:pt x="1996" y="48"/>
                    </a:lnTo>
                    <a:lnTo>
                      <a:pt x="1996" y="48"/>
                    </a:lnTo>
                    <a:lnTo>
                      <a:pt x="1994" y="46"/>
                    </a:lnTo>
                    <a:lnTo>
                      <a:pt x="1988" y="48"/>
                    </a:lnTo>
                    <a:lnTo>
                      <a:pt x="1984" y="50"/>
                    </a:lnTo>
                    <a:lnTo>
                      <a:pt x="1978" y="50"/>
                    </a:lnTo>
                    <a:lnTo>
                      <a:pt x="1978" y="50"/>
                    </a:lnTo>
                    <a:lnTo>
                      <a:pt x="1988" y="40"/>
                    </a:lnTo>
                    <a:lnTo>
                      <a:pt x="2004" y="32"/>
                    </a:lnTo>
                    <a:lnTo>
                      <a:pt x="2022" y="30"/>
                    </a:lnTo>
                    <a:lnTo>
                      <a:pt x="2030" y="30"/>
                    </a:lnTo>
                    <a:lnTo>
                      <a:pt x="2038" y="30"/>
                    </a:lnTo>
                    <a:lnTo>
                      <a:pt x="2038" y="30"/>
                    </a:lnTo>
                    <a:lnTo>
                      <a:pt x="2076" y="20"/>
                    </a:lnTo>
                    <a:lnTo>
                      <a:pt x="2118" y="10"/>
                    </a:lnTo>
                    <a:lnTo>
                      <a:pt x="2164" y="4"/>
                    </a:lnTo>
                    <a:lnTo>
                      <a:pt x="2210" y="0"/>
                    </a:lnTo>
                    <a:lnTo>
                      <a:pt x="2210" y="0"/>
                    </a:lnTo>
                    <a:lnTo>
                      <a:pt x="2212" y="4"/>
                    </a:lnTo>
                    <a:lnTo>
                      <a:pt x="2212" y="8"/>
                    </a:lnTo>
                    <a:lnTo>
                      <a:pt x="2210" y="18"/>
                    </a:lnTo>
                    <a:lnTo>
                      <a:pt x="2210" y="18"/>
                    </a:lnTo>
                    <a:lnTo>
                      <a:pt x="2204" y="16"/>
                    </a:lnTo>
                    <a:lnTo>
                      <a:pt x="2200" y="18"/>
                    </a:lnTo>
                    <a:lnTo>
                      <a:pt x="2194" y="22"/>
                    </a:lnTo>
                    <a:lnTo>
                      <a:pt x="2188" y="26"/>
                    </a:lnTo>
                    <a:lnTo>
                      <a:pt x="2186" y="28"/>
                    </a:lnTo>
                    <a:lnTo>
                      <a:pt x="2182" y="28"/>
                    </a:lnTo>
                    <a:lnTo>
                      <a:pt x="2182" y="28"/>
                    </a:lnTo>
                    <a:lnTo>
                      <a:pt x="2186" y="32"/>
                    </a:lnTo>
                    <a:lnTo>
                      <a:pt x="2194" y="34"/>
                    </a:lnTo>
                    <a:lnTo>
                      <a:pt x="2202" y="34"/>
                    </a:lnTo>
                    <a:lnTo>
                      <a:pt x="2210" y="36"/>
                    </a:lnTo>
                    <a:lnTo>
                      <a:pt x="2210" y="36"/>
                    </a:lnTo>
                    <a:lnTo>
                      <a:pt x="2224" y="28"/>
                    </a:lnTo>
                    <a:lnTo>
                      <a:pt x="2242" y="22"/>
                    </a:lnTo>
                    <a:lnTo>
                      <a:pt x="2262" y="18"/>
                    </a:lnTo>
                    <a:lnTo>
                      <a:pt x="2280" y="18"/>
                    </a:lnTo>
                    <a:lnTo>
                      <a:pt x="2280" y="18"/>
                    </a:lnTo>
                    <a:lnTo>
                      <a:pt x="2280" y="20"/>
                    </a:lnTo>
                    <a:lnTo>
                      <a:pt x="2280" y="22"/>
                    </a:lnTo>
                    <a:lnTo>
                      <a:pt x="2280" y="22"/>
                    </a:lnTo>
                    <a:lnTo>
                      <a:pt x="2304" y="18"/>
                    </a:lnTo>
                    <a:lnTo>
                      <a:pt x="2304" y="18"/>
                    </a:lnTo>
                    <a:lnTo>
                      <a:pt x="2298" y="28"/>
                    </a:lnTo>
                    <a:lnTo>
                      <a:pt x="2290" y="38"/>
                    </a:lnTo>
                    <a:lnTo>
                      <a:pt x="2290" y="38"/>
                    </a:lnTo>
                    <a:lnTo>
                      <a:pt x="2280" y="36"/>
                    </a:lnTo>
                    <a:lnTo>
                      <a:pt x="2272" y="36"/>
                    </a:lnTo>
                    <a:lnTo>
                      <a:pt x="2252" y="40"/>
                    </a:lnTo>
                    <a:lnTo>
                      <a:pt x="2252" y="40"/>
                    </a:lnTo>
                    <a:lnTo>
                      <a:pt x="2254" y="44"/>
                    </a:lnTo>
                    <a:lnTo>
                      <a:pt x="2258" y="44"/>
                    </a:lnTo>
                    <a:lnTo>
                      <a:pt x="2266" y="46"/>
                    </a:lnTo>
                    <a:lnTo>
                      <a:pt x="2274" y="46"/>
                    </a:lnTo>
                    <a:lnTo>
                      <a:pt x="2278" y="48"/>
                    </a:lnTo>
                    <a:lnTo>
                      <a:pt x="2280" y="50"/>
                    </a:lnTo>
                    <a:lnTo>
                      <a:pt x="2280" y="50"/>
                    </a:lnTo>
                    <a:lnTo>
                      <a:pt x="2288" y="48"/>
                    </a:lnTo>
                    <a:lnTo>
                      <a:pt x="2298" y="46"/>
                    </a:lnTo>
                    <a:lnTo>
                      <a:pt x="2322" y="44"/>
                    </a:lnTo>
                    <a:lnTo>
                      <a:pt x="2348" y="46"/>
                    </a:lnTo>
                    <a:lnTo>
                      <a:pt x="2372" y="50"/>
                    </a:lnTo>
                    <a:lnTo>
                      <a:pt x="2372" y="50"/>
                    </a:lnTo>
                    <a:lnTo>
                      <a:pt x="2370" y="52"/>
                    </a:lnTo>
                    <a:lnTo>
                      <a:pt x="2366" y="54"/>
                    </a:lnTo>
                    <a:lnTo>
                      <a:pt x="2364" y="56"/>
                    </a:lnTo>
                    <a:lnTo>
                      <a:pt x="2362" y="58"/>
                    </a:lnTo>
                    <a:lnTo>
                      <a:pt x="2362" y="58"/>
                    </a:lnTo>
                    <a:lnTo>
                      <a:pt x="2364" y="62"/>
                    </a:lnTo>
                    <a:lnTo>
                      <a:pt x="2368" y="64"/>
                    </a:lnTo>
                    <a:lnTo>
                      <a:pt x="2376" y="68"/>
                    </a:lnTo>
                    <a:lnTo>
                      <a:pt x="2386" y="70"/>
                    </a:lnTo>
                    <a:lnTo>
                      <a:pt x="2394" y="74"/>
                    </a:lnTo>
                    <a:lnTo>
                      <a:pt x="2394" y="74"/>
                    </a:lnTo>
                    <a:lnTo>
                      <a:pt x="2392" y="76"/>
                    </a:lnTo>
                    <a:lnTo>
                      <a:pt x="2388" y="76"/>
                    </a:lnTo>
                    <a:lnTo>
                      <a:pt x="2388" y="76"/>
                    </a:lnTo>
                    <a:lnTo>
                      <a:pt x="2394" y="82"/>
                    </a:lnTo>
                    <a:lnTo>
                      <a:pt x="2402" y="86"/>
                    </a:lnTo>
                    <a:lnTo>
                      <a:pt x="2402" y="86"/>
                    </a:lnTo>
                    <a:lnTo>
                      <a:pt x="2400" y="88"/>
                    </a:lnTo>
                    <a:lnTo>
                      <a:pt x="2396" y="88"/>
                    </a:lnTo>
                    <a:lnTo>
                      <a:pt x="2396" y="88"/>
                    </a:lnTo>
                    <a:lnTo>
                      <a:pt x="2398" y="90"/>
                    </a:lnTo>
                    <a:lnTo>
                      <a:pt x="2396" y="92"/>
                    </a:lnTo>
                    <a:lnTo>
                      <a:pt x="2396" y="92"/>
                    </a:lnTo>
                    <a:lnTo>
                      <a:pt x="2402" y="96"/>
                    </a:lnTo>
                    <a:lnTo>
                      <a:pt x="2408" y="98"/>
                    </a:lnTo>
                    <a:lnTo>
                      <a:pt x="2408" y="98"/>
                    </a:lnTo>
                    <a:lnTo>
                      <a:pt x="2404" y="100"/>
                    </a:lnTo>
                    <a:lnTo>
                      <a:pt x="2400" y="102"/>
                    </a:lnTo>
                    <a:lnTo>
                      <a:pt x="2390" y="102"/>
                    </a:lnTo>
                    <a:lnTo>
                      <a:pt x="2382" y="104"/>
                    </a:lnTo>
                    <a:lnTo>
                      <a:pt x="2376" y="106"/>
                    </a:lnTo>
                    <a:lnTo>
                      <a:pt x="2374" y="110"/>
                    </a:lnTo>
                    <a:lnTo>
                      <a:pt x="2374" y="110"/>
                    </a:lnTo>
                    <a:lnTo>
                      <a:pt x="2370" y="108"/>
                    </a:lnTo>
                    <a:lnTo>
                      <a:pt x="2364" y="108"/>
                    </a:lnTo>
                    <a:lnTo>
                      <a:pt x="2352" y="108"/>
                    </a:lnTo>
                    <a:lnTo>
                      <a:pt x="2352" y="108"/>
                    </a:lnTo>
                    <a:lnTo>
                      <a:pt x="2350" y="112"/>
                    </a:lnTo>
                    <a:lnTo>
                      <a:pt x="2344" y="116"/>
                    </a:lnTo>
                    <a:lnTo>
                      <a:pt x="2328" y="120"/>
                    </a:lnTo>
                    <a:lnTo>
                      <a:pt x="2320" y="122"/>
                    </a:lnTo>
                    <a:lnTo>
                      <a:pt x="2312" y="124"/>
                    </a:lnTo>
                    <a:lnTo>
                      <a:pt x="2308" y="128"/>
                    </a:lnTo>
                    <a:lnTo>
                      <a:pt x="2306" y="134"/>
                    </a:lnTo>
                    <a:lnTo>
                      <a:pt x="2306" y="134"/>
                    </a:lnTo>
                    <a:lnTo>
                      <a:pt x="2284" y="136"/>
                    </a:lnTo>
                    <a:lnTo>
                      <a:pt x="2276" y="140"/>
                    </a:lnTo>
                    <a:lnTo>
                      <a:pt x="2272" y="142"/>
                    </a:lnTo>
                    <a:lnTo>
                      <a:pt x="2270" y="146"/>
                    </a:lnTo>
                    <a:lnTo>
                      <a:pt x="2270" y="146"/>
                    </a:lnTo>
                    <a:lnTo>
                      <a:pt x="2254" y="146"/>
                    </a:lnTo>
                    <a:lnTo>
                      <a:pt x="2242" y="148"/>
                    </a:lnTo>
                    <a:lnTo>
                      <a:pt x="2218" y="156"/>
                    </a:lnTo>
                    <a:lnTo>
                      <a:pt x="2218" y="156"/>
                    </a:lnTo>
                    <a:lnTo>
                      <a:pt x="2228" y="156"/>
                    </a:lnTo>
                    <a:lnTo>
                      <a:pt x="2246" y="160"/>
                    </a:lnTo>
                    <a:lnTo>
                      <a:pt x="2256" y="164"/>
                    </a:lnTo>
                    <a:lnTo>
                      <a:pt x="2254" y="164"/>
                    </a:lnTo>
                    <a:lnTo>
                      <a:pt x="2244" y="166"/>
                    </a:lnTo>
                    <a:lnTo>
                      <a:pt x="2244" y="166"/>
                    </a:lnTo>
                    <a:lnTo>
                      <a:pt x="2252" y="170"/>
                    </a:lnTo>
                    <a:lnTo>
                      <a:pt x="2262" y="174"/>
                    </a:lnTo>
                    <a:lnTo>
                      <a:pt x="2272" y="176"/>
                    </a:lnTo>
                    <a:lnTo>
                      <a:pt x="2280" y="180"/>
                    </a:lnTo>
                    <a:lnTo>
                      <a:pt x="2280" y="180"/>
                    </a:lnTo>
                    <a:lnTo>
                      <a:pt x="2276" y="182"/>
                    </a:lnTo>
                    <a:lnTo>
                      <a:pt x="2270" y="182"/>
                    </a:lnTo>
                    <a:lnTo>
                      <a:pt x="2258" y="178"/>
                    </a:lnTo>
                    <a:lnTo>
                      <a:pt x="2258" y="178"/>
                    </a:lnTo>
                    <a:lnTo>
                      <a:pt x="2256" y="180"/>
                    </a:lnTo>
                    <a:lnTo>
                      <a:pt x="2258" y="182"/>
                    </a:lnTo>
                    <a:lnTo>
                      <a:pt x="2260" y="184"/>
                    </a:lnTo>
                    <a:lnTo>
                      <a:pt x="2260" y="186"/>
                    </a:lnTo>
                    <a:lnTo>
                      <a:pt x="2260" y="186"/>
                    </a:lnTo>
                    <a:lnTo>
                      <a:pt x="2266" y="186"/>
                    </a:lnTo>
                    <a:lnTo>
                      <a:pt x="2274" y="186"/>
                    </a:lnTo>
                    <a:lnTo>
                      <a:pt x="2282" y="188"/>
                    </a:lnTo>
                    <a:lnTo>
                      <a:pt x="2290" y="188"/>
                    </a:lnTo>
                    <a:lnTo>
                      <a:pt x="2290" y="188"/>
                    </a:lnTo>
                    <a:lnTo>
                      <a:pt x="2280" y="192"/>
                    </a:lnTo>
                    <a:lnTo>
                      <a:pt x="2264" y="192"/>
                    </a:lnTo>
                    <a:lnTo>
                      <a:pt x="2248" y="194"/>
                    </a:lnTo>
                    <a:lnTo>
                      <a:pt x="2232" y="196"/>
                    </a:lnTo>
                    <a:lnTo>
                      <a:pt x="2232" y="196"/>
                    </a:lnTo>
                    <a:lnTo>
                      <a:pt x="2238" y="198"/>
                    </a:lnTo>
                    <a:lnTo>
                      <a:pt x="2244" y="200"/>
                    </a:lnTo>
                    <a:lnTo>
                      <a:pt x="2252" y="198"/>
                    </a:lnTo>
                    <a:lnTo>
                      <a:pt x="2260" y="200"/>
                    </a:lnTo>
                    <a:lnTo>
                      <a:pt x="2260" y="200"/>
                    </a:lnTo>
                    <a:lnTo>
                      <a:pt x="2258" y="202"/>
                    </a:lnTo>
                    <a:lnTo>
                      <a:pt x="2256" y="202"/>
                    </a:lnTo>
                    <a:lnTo>
                      <a:pt x="2248" y="202"/>
                    </a:lnTo>
                    <a:lnTo>
                      <a:pt x="2238" y="204"/>
                    </a:lnTo>
                    <a:lnTo>
                      <a:pt x="2232" y="206"/>
                    </a:lnTo>
                    <a:lnTo>
                      <a:pt x="2232" y="206"/>
                    </a:lnTo>
                    <a:lnTo>
                      <a:pt x="2234" y="208"/>
                    </a:lnTo>
                    <a:lnTo>
                      <a:pt x="2240" y="208"/>
                    </a:lnTo>
                    <a:lnTo>
                      <a:pt x="2252" y="208"/>
                    </a:lnTo>
                    <a:lnTo>
                      <a:pt x="2252" y="208"/>
                    </a:lnTo>
                    <a:lnTo>
                      <a:pt x="2252" y="212"/>
                    </a:lnTo>
                    <a:lnTo>
                      <a:pt x="2250" y="214"/>
                    </a:lnTo>
                    <a:lnTo>
                      <a:pt x="2242" y="218"/>
                    </a:lnTo>
                    <a:lnTo>
                      <a:pt x="2234" y="218"/>
                    </a:lnTo>
                    <a:lnTo>
                      <a:pt x="2226" y="220"/>
                    </a:lnTo>
                    <a:lnTo>
                      <a:pt x="2226" y="220"/>
                    </a:lnTo>
                    <a:lnTo>
                      <a:pt x="2220" y="226"/>
                    </a:lnTo>
                    <a:lnTo>
                      <a:pt x="2214" y="228"/>
                    </a:lnTo>
                    <a:lnTo>
                      <a:pt x="2198" y="234"/>
                    </a:lnTo>
                    <a:lnTo>
                      <a:pt x="2198" y="234"/>
                    </a:lnTo>
                    <a:lnTo>
                      <a:pt x="2198" y="238"/>
                    </a:lnTo>
                    <a:lnTo>
                      <a:pt x="2200" y="238"/>
                    </a:lnTo>
                    <a:lnTo>
                      <a:pt x="2206" y="238"/>
                    </a:lnTo>
                    <a:lnTo>
                      <a:pt x="2206" y="238"/>
                    </a:lnTo>
                    <a:lnTo>
                      <a:pt x="2202" y="242"/>
                    </a:lnTo>
                    <a:lnTo>
                      <a:pt x="2198" y="246"/>
                    </a:lnTo>
                    <a:lnTo>
                      <a:pt x="2188" y="248"/>
                    </a:lnTo>
                    <a:lnTo>
                      <a:pt x="2176" y="250"/>
                    </a:lnTo>
                    <a:lnTo>
                      <a:pt x="2164" y="248"/>
                    </a:lnTo>
                    <a:lnTo>
                      <a:pt x="2154" y="248"/>
                    </a:lnTo>
                    <a:lnTo>
                      <a:pt x="2142" y="248"/>
                    </a:lnTo>
                    <a:lnTo>
                      <a:pt x="2134" y="250"/>
                    </a:lnTo>
                    <a:lnTo>
                      <a:pt x="2132" y="254"/>
                    </a:lnTo>
                    <a:lnTo>
                      <a:pt x="2130" y="258"/>
                    </a:lnTo>
                    <a:lnTo>
                      <a:pt x="2130" y="258"/>
                    </a:lnTo>
                    <a:lnTo>
                      <a:pt x="2132" y="262"/>
                    </a:lnTo>
                    <a:lnTo>
                      <a:pt x="2136" y="268"/>
                    </a:lnTo>
                    <a:lnTo>
                      <a:pt x="2142" y="270"/>
                    </a:lnTo>
                    <a:lnTo>
                      <a:pt x="2150" y="270"/>
                    </a:lnTo>
                    <a:lnTo>
                      <a:pt x="2150" y="270"/>
                    </a:lnTo>
                    <a:lnTo>
                      <a:pt x="2120" y="284"/>
                    </a:lnTo>
                    <a:lnTo>
                      <a:pt x="2120" y="284"/>
                    </a:lnTo>
                    <a:lnTo>
                      <a:pt x="2122" y="286"/>
                    </a:lnTo>
                    <a:lnTo>
                      <a:pt x="2124" y="286"/>
                    </a:lnTo>
                    <a:lnTo>
                      <a:pt x="2124" y="288"/>
                    </a:lnTo>
                    <a:lnTo>
                      <a:pt x="2124" y="288"/>
                    </a:lnTo>
                    <a:lnTo>
                      <a:pt x="2130" y="286"/>
                    </a:lnTo>
                    <a:lnTo>
                      <a:pt x="2136" y="284"/>
                    </a:lnTo>
                    <a:lnTo>
                      <a:pt x="2150" y="284"/>
                    </a:lnTo>
                    <a:lnTo>
                      <a:pt x="2180" y="286"/>
                    </a:lnTo>
                    <a:lnTo>
                      <a:pt x="2180" y="286"/>
                    </a:lnTo>
                    <a:lnTo>
                      <a:pt x="2178" y="284"/>
                    </a:lnTo>
                    <a:lnTo>
                      <a:pt x="2174" y="284"/>
                    </a:lnTo>
                    <a:lnTo>
                      <a:pt x="2174" y="284"/>
                    </a:lnTo>
                    <a:lnTo>
                      <a:pt x="2174" y="282"/>
                    </a:lnTo>
                    <a:lnTo>
                      <a:pt x="2178" y="282"/>
                    </a:lnTo>
                    <a:lnTo>
                      <a:pt x="2178" y="282"/>
                    </a:lnTo>
                    <a:lnTo>
                      <a:pt x="2176" y="280"/>
                    </a:lnTo>
                    <a:lnTo>
                      <a:pt x="2174" y="280"/>
                    </a:lnTo>
                    <a:lnTo>
                      <a:pt x="2170" y="282"/>
                    </a:lnTo>
                    <a:lnTo>
                      <a:pt x="2166" y="282"/>
                    </a:lnTo>
                    <a:lnTo>
                      <a:pt x="2164" y="280"/>
                    </a:lnTo>
                    <a:lnTo>
                      <a:pt x="2164" y="280"/>
                    </a:lnTo>
                    <a:lnTo>
                      <a:pt x="2170" y="278"/>
                    </a:lnTo>
                    <a:lnTo>
                      <a:pt x="2176" y="276"/>
                    </a:lnTo>
                    <a:lnTo>
                      <a:pt x="2190" y="276"/>
                    </a:lnTo>
                    <a:lnTo>
                      <a:pt x="2202" y="280"/>
                    </a:lnTo>
                    <a:lnTo>
                      <a:pt x="2208" y="282"/>
                    </a:lnTo>
                    <a:lnTo>
                      <a:pt x="2212" y="286"/>
                    </a:lnTo>
                    <a:lnTo>
                      <a:pt x="2212" y="286"/>
                    </a:lnTo>
                    <a:lnTo>
                      <a:pt x="2200" y="288"/>
                    </a:lnTo>
                    <a:lnTo>
                      <a:pt x="2188" y="290"/>
                    </a:lnTo>
                    <a:lnTo>
                      <a:pt x="2168" y="298"/>
                    </a:lnTo>
                    <a:lnTo>
                      <a:pt x="2168" y="298"/>
                    </a:lnTo>
                    <a:lnTo>
                      <a:pt x="2168" y="300"/>
                    </a:lnTo>
                    <a:lnTo>
                      <a:pt x="2172" y="302"/>
                    </a:lnTo>
                    <a:lnTo>
                      <a:pt x="2172" y="302"/>
                    </a:lnTo>
                    <a:lnTo>
                      <a:pt x="2160" y="308"/>
                    </a:lnTo>
                    <a:lnTo>
                      <a:pt x="2150" y="314"/>
                    </a:lnTo>
                    <a:lnTo>
                      <a:pt x="2150" y="314"/>
                    </a:lnTo>
                    <a:lnTo>
                      <a:pt x="2158" y="318"/>
                    </a:lnTo>
                    <a:lnTo>
                      <a:pt x="2166" y="320"/>
                    </a:lnTo>
                    <a:lnTo>
                      <a:pt x="2166" y="320"/>
                    </a:lnTo>
                    <a:lnTo>
                      <a:pt x="2166" y="324"/>
                    </a:lnTo>
                    <a:lnTo>
                      <a:pt x="2164" y="326"/>
                    </a:lnTo>
                    <a:lnTo>
                      <a:pt x="2162" y="326"/>
                    </a:lnTo>
                    <a:lnTo>
                      <a:pt x="2162" y="328"/>
                    </a:lnTo>
                    <a:lnTo>
                      <a:pt x="2162" y="328"/>
                    </a:lnTo>
                    <a:lnTo>
                      <a:pt x="2174" y="328"/>
                    </a:lnTo>
                    <a:lnTo>
                      <a:pt x="2188" y="326"/>
                    </a:lnTo>
                    <a:lnTo>
                      <a:pt x="2202" y="324"/>
                    </a:lnTo>
                    <a:lnTo>
                      <a:pt x="2208" y="324"/>
                    </a:lnTo>
                    <a:lnTo>
                      <a:pt x="2212" y="326"/>
                    </a:lnTo>
                    <a:lnTo>
                      <a:pt x="2212" y="326"/>
                    </a:lnTo>
                    <a:lnTo>
                      <a:pt x="2208" y="332"/>
                    </a:lnTo>
                    <a:lnTo>
                      <a:pt x="2202" y="336"/>
                    </a:lnTo>
                    <a:lnTo>
                      <a:pt x="2194" y="338"/>
                    </a:lnTo>
                    <a:lnTo>
                      <a:pt x="2184" y="340"/>
                    </a:lnTo>
                    <a:lnTo>
                      <a:pt x="2164" y="344"/>
                    </a:lnTo>
                    <a:lnTo>
                      <a:pt x="2144" y="348"/>
                    </a:lnTo>
                    <a:lnTo>
                      <a:pt x="2144" y="348"/>
                    </a:lnTo>
                    <a:lnTo>
                      <a:pt x="2150" y="350"/>
                    </a:lnTo>
                    <a:lnTo>
                      <a:pt x="2156" y="350"/>
                    </a:lnTo>
                    <a:lnTo>
                      <a:pt x="2168" y="348"/>
                    </a:lnTo>
                    <a:lnTo>
                      <a:pt x="2180" y="344"/>
                    </a:lnTo>
                    <a:lnTo>
                      <a:pt x="2192" y="342"/>
                    </a:lnTo>
                    <a:lnTo>
                      <a:pt x="2192" y="342"/>
                    </a:lnTo>
                    <a:lnTo>
                      <a:pt x="2198" y="344"/>
                    </a:lnTo>
                    <a:lnTo>
                      <a:pt x="2206" y="346"/>
                    </a:lnTo>
                    <a:lnTo>
                      <a:pt x="2220" y="344"/>
                    </a:lnTo>
                    <a:lnTo>
                      <a:pt x="2236" y="342"/>
                    </a:lnTo>
                    <a:lnTo>
                      <a:pt x="2250" y="342"/>
                    </a:lnTo>
                    <a:lnTo>
                      <a:pt x="2250" y="342"/>
                    </a:lnTo>
                    <a:lnTo>
                      <a:pt x="2248" y="340"/>
                    </a:lnTo>
                    <a:lnTo>
                      <a:pt x="2244" y="340"/>
                    </a:lnTo>
                    <a:lnTo>
                      <a:pt x="2236" y="340"/>
                    </a:lnTo>
                    <a:lnTo>
                      <a:pt x="2236" y="340"/>
                    </a:lnTo>
                    <a:lnTo>
                      <a:pt x="2248" y="336"/>
                    </a:lnTo>
                    <a:lnTo>
                      <a:pt x="2262" y="334"/>
                    </a:lnTo>
                    <a:lnTo>
                      <a:pt x="2276" y="332"/>
                    </a:lnTo>
                    <a:lnTo>
                      <a:pt x="2288" y="328"/>
                    </a:lnTo>
                    <a:lnTo>
                      <a:pt x="2288" y="328"/>
                    </a:lnTo>
                    <a:lnTo>
                      <a:pt x="2292" y="324"/>
                    </a:lnTo>
                    <a:lnTo>
                      <a:pt x="2294" y="318"/>
                    </a:lnTo>
                    <a:lnTo>
                      <a:pt x="2294" y="318"/>
                    </a:lnTo>
                    <a:lnTo>
                      <a:pt x="2318" y="312"/>
                    </a:lnTo>
                    <a:lnTo>
                      <a:pt x="2342" y="308"/>
                    </a:lnTo>
                    <a:lnTo>
                      <a:pt x="2390" y="304"/>
                    </a:lnTo>
                    <a:lnTo>
                      <a:pt x="2390" y="304"/>
                    </a:lnTo>
                    <a:lnTo>
                      <a:pt x="2410" y="300"/>
                    </a:lnTo>
                    <a:lnTo>
                      <a:pt x="2432" y="296"/>
                    </a:lnTo>
                    <a:lnTo>
                      <a:pt x="2472" y="288"/>
                    </a:lnTo>
                    <a:lnTo>
                      <a:pt x="2492" y="282"/>
                    </a:lnTo>
                    <a:lnTo>
                      <a:pt x="2512" y="280"/>
                    </a:lnTo>
                    <a:lnTo>
                      <a:pt x="2534" y="278"/>
                    </a:lnTo>
                    <a:lnTo>
                      <a:pt x="2554" y="278"/>
                    </a:lnTo>
                    <a:lnTo>
                      <a:pt x="2554" y="278"/>
                    </a:lnTo>
                    <a:lnTo>
                      <a:pt x="2548" y="282"/>
                    </a:lnTo>
                    <a:lnTo>
                      <a:pt x="2552" y="288"/>
                    </a:lnTo>
                    <a:lnTo>
                      <a:pt x="2552" y="288"/>
                    </a:lnTo>
                    <a:lnTo>
                      <a:pt x="2534" y="292"/>
                    </a:lnTo>
                    <a:lnTo>
                      <a:pt x="2514" y="294"/>
                    </a:lnTo>
                    <a:lnTo>
                      <a:pt x="2494" y="296"/>
                    </a:lnTo>
                    <a:lnTo>
                      <a:pt x="2474" y="300"/>
                    </a:lnTo>
                    <a:lnTo>
                      <a:pt x="2474" y="300"/>
                    </a:lnTo>
                    <a:lnTo>
                      <a:pt x="2476" y="296"/>
                    </a:lnTo>
                    <a:lnTo>
                      <a:pt x="2474" y="294"/>
                    </a:lnTo>
                    <a:lnTo>
                      <a:pt x="2474" y="294"/>
                    </a:lnTo>
                    <a:lnTo>
                      <a:pt x="2438" y="300"/>
                    </a:lnTo>
                    <a:lnTo>
                      <a:pt x="2402" y="310"/>
                    </a:lnTo>
                    <a:lnTo>
                      <a:pt x="2370" y="320"/>
                    </a:lnTo>
                    <a:lnTo>
                      <a:pt x="2336" y="334"/>
                    </a:lnTo>
                    <a:lnTo>
                      <a:pt x="2336" y="334"/>
                    </a:lnTo>
                    <a:lnTo>
                      <a:pt x="2328" y="332"/>
                    </a:lnTo>
                    <a:lnTo>
                      <a:pt x="2316" y="332"/>
                    </a:lnTo>
                    <a:lnTo>
                      <a:pt x="2306" y="336"/>
                    </a:lnTo>
                    <a:lnTo>
                      <a:pt x="2296" y="340"/>
                    </a:lnTo>
                    <a:lnTo>
                      <a:pt x="2296" y="340"/>
                    </a:lnTo>
                    <a:lnTo>
                      <a:pt x="2298" y="342"/>
                    </a:lnTo>
                    <a:lnTo>
                      <a:pt x="2300" y="342"/>
                    </a:lnTo>
                    <a:lnTo>
                      <a:pt x="2302" y="340"/>
                    </a:lnTo>
                    <a:lnTo>
                      <a:pt x="2306" y="340"/>
                    </a:lnTo>
                    <a:lnTo>
                      <a:pt x="2306" y="340"/>
                    </a:lnTo>
                    <a:lnTo>
                      <a:pt x="2302" y="344"/>
                    </a:lnTo>
                    <a:lnTo>
                      <a:pt x="2300" y="348"/>
                    </a:lnTo>
                    <a:lnTo>
                      <a:pt x="2300" y="348"/>
                    </a:lnTo>
                    <a:lnTo>
                      <a:pt x="2292" y="348"/>
                    </a:lnTo>
                    <a:lnTo>
                      <a:pt x="2284" y="348"/>
                    </a:lnTo>
                    <a:lnTo>
                      <a:pt x="2270" y="352"/>
                    </a:lnTo>
                    <a:lnTo>
                      <a:pt x="2252" y="358"/>
                    </a:lnTo>
                    <a:lnTo>
                      <a:pt x="2234" y="362"/>
                    </a:lnTo>
                    <a:lnTo>
                      <a:pt x="2234" y="362"/>
                    </a:lnTo>
                    <a:lnTo>
                      <a:pt x="2248" y="362"/>
                    </a:lnTo>
                    <a:lnTo>
                      <a:pt x="2262" y="360"/>
                    </a:lnTo>
                    <a:lnTo>
                      <a:pt x="2278" y="356"/>
                    </a:lnTo>
                    <a:lnTo>
                      <a:pt x="2294" y="356"/>
                    </a:lnTo>
                    <a:lnTo>
                      <a:pt x="2294" y="356"/>
                    </a:lnTo>
                    <a:lnTo>
                      <a:pt x="2282" y="362"/>
                    </a:lnTo>
                    <a:lnTo>
                      <a:pt x="2270" y="368"/>
                    </a:lnTo>
                    <a:lnTo>
                      <a:pt x="2256" y="372"/>
                    </a:lnTo>
                    <a:lnTo>
                      <a:pt x="2240" y="376"/>
                    </a:lnTo>
                    <a:lnTo>
                      <a:pt x="2240" y="376"/>
                    </a:lnTo>
                    <a:lnTo>
                      <a:pt x="2242" y="374"/>
                    </a:lnTo>
                    <a:lnTo>
                      <a:pt x="2244" y="374"/>
                    </a:lnTo>
                    <a:lnTo>
                      <a:pt x="2244" y="374"/>
                    </a:lnTo>
                    <a:lnTo>
                      <a:pt x="2236" y="374"/>
                    </a:lnTo>
                    <a:lnTo>
                      <a:pt x="2230" y="376"/>
                    </a:lnTo>
                    <a:lnTo>
                      <a:pt x="2214" y="382"/>
                    </a:lnTo>
                    <a:lnTo>
                      <a:pt x="2198" y="388"/>
                    </a:lnTo>
                    <a:lnTo>
                      <a:pt x="2184" y="394"/>
                    </a:lnTo>
                    <a:lnTo>
                      <a:pt x="2184" y="394"/>
                    </a:lnTo>
                    <a:lnTo>
                      <a:pt x="2192" y="396"/>
                    </a:lnTo>
                    <a:lnTo>
                      <a:pt x="2202" y="396"/>
                    </a:lnTo>
                    <a:lnTo>
                      <a:pt x="2216" y="392"/>
                    </a:lnTo>
                    <a:lnTo>
                      <a:pt x="2232" y="386"/>
                    </a:lnTo>
                    <a:lnTo>
                      <a:pt x="2248" y="380"/>
                    </a:lnTo>
                    <a:lnTo>
                      <a:pt x="2248" y="380"/>
                    </a:lnTo>
                    <a:lnTo>
                      <a:pt x="2250" y="382"/>
                    </a:lnTo>
                    <a:lnTo>
                      <a:pt x="2248" y="382"/>
                    </a:lnTo>
                    <a:lnTo>
                      <a:pt x="2246" y="384"/>
                    </a:lnTo>
                    <a:lnTo>
                      <a:pt x="2234" y="386"/>
                    </a:lnTo>
                    <a:lnTo>
                      <a:pt x="2234" y="386"/>
                    </a:lnTo>
                    <a:lnTo>
                      <a:pt x="2242" y="388"/>
                    </a:lnTo>
                    <a:lnTo>
                      <a:pt x="2250" y="386"/>
                    </a:lnTo>
                    <a:lnTo>
                      <a:pt x="2268" y="382"/>
                    </a:lnTo>
                    <a:lnTo>
                      <a:pt x="2288" y="378"/>
                    </a:lnTo>
                    <a:lnTo>
                      <a:pt x="2296" y="378"/>
                    </a:lnTo>
                    <a:lnTo>
                      <a:pt x="2304" y="378"/>
                    </a:lnTo>
                    <a:lnTo>
                      <a:pt x="2304" y="378"/>
                    </a:lnTo>
                    <a:lnTo>
                      <a:pt x="2314" y="372"/>
                    </a:lnTo>
                    <a:lnTo>
                      <a:pt x="2326" y="366"/>
                    </a:lnTo>
                    <a:lnTo>
                      <a:pt x="2340" y="364"/>
                    </a:lnTo>
                    <a:lnTo>
                      <a:pt x="2346" y="364"/>
                    </a:lnTo>
                    <a:lnTo>
                      <a:pt x="2352" y="366"/>
                    </a:lnTo>
                    <a:lnTo>
                      <a:pt x="2352" y="366"/>
                    </a:lnTo>
                    <a:lnTo>
                      <a:pt x="2348" y="370"/>
                    </a:lnTo>
                    <a:lnTo>
                      <a:pt x="2350" y="370"/>
                    </a:lnTo>
                    <a:lnTo>
                      <a:pt x="2352" y="372"/>
                    </a:lnTo>
                    <a:lnTo>
                      <a:pt x="2354" y="376"/>
                    </a:lnTo>
                    <a:lnTo>
                      <a:pt x="2354" y="376"/>
                    </a:lnTo>
                    <a:lnTo>
                      <a:pt x="2346" y="378"/>
                    </a:lnTo>
                    <a:lnTo>
                      <a:pt x="2340" y="380"/>
                    </a:lnTo>
                    <a:lnTo>
                      <a:pt x="2336" y="384"/>
                    </a:lnTo>
                    <a:lnTo>
                      <a:pt x="2332" y="390"/>
                    </a:lnTo>
                    <a:lnTo>
                      <a:pt x="2332" y="390"/>
                    </a:lnTo>
                    <a:lnTo>
                      <a:pt x="2320" y="394"/>
                    </a:lnTo>
                    <a:lnTo>
                      <a:pt x="2308" y="396"/>
                    </a:lnTo>
                    <a:lnTo>
                      <a:pt x="2284" y="398"/>
                    </a:lnTo>
                    <a:lnTo>
                      <a:pt x="2284" y="398"/>
                    </a:lnTo>
                    <a:lnTo>
                      <a:pt x="2280" y="398"/>
                    </a:lnTo>
                    <a:lnTo>
                      <a:pt x="2278" y="400"/>
                    </a:lnTo>
                    <a:lnTo>
                      <a:pt x="2272" y="406"/>
                    </a:lnTo>
                    <a:lnTo>
                      <a:pt x="2272" y="406"/>
                    </a:lnTo>
                    <a:lnTo>
                      <a:pt x="2248" y="416"/>
                    </a:lnTo>
                    <a:lnTo>
                      <a:pt x="2222" y="424"/>
                    </a:lnTo>
                    <a:lnTo>
                      <a:pt x="2194" y="430"/>
                    </a:lnTo>
                    <a:lnTo>
                      <a:pt x="2178" y="430"/>
                    </a:lnTo>
                    <a:lnTo>
                      <a:pt x="2160" y="430"/>
                    </a:lnTo>
                    <a:lnTo>
                      <a:pt x="2160" y="430"/>
                    </a:lnTo>
                    <a:lnTo>
                      <a:pt x="2162" y="428"/>
                    </a:lnTo>
                    <a:lnTo>
                      <a:pt x="2166" y="426"/>
                    </a:lnTo>
                    <a:lnTo>
                      <a:pt x="2170" y="424"/>
                    </a:lnTo>
                    <a:lnTo>
                      <a:pt x="2172" y="420"/>
                    </a:lnTo>
                    <a:lnTo>
                      <a:pt x="2172" y="420"/>
                    </a:lnTo>
                    <a:lnTo>
                      <a:pt x="2158" y="426"/>
                    </a:lnTo>
                    <a:lnTo>
                      <a:pt x="2152" y="430"/>
                    </a:lnTo>
                    <a:lnTo>
                      <a:pt x="2144" y="432"/>
                    </a:lnTo>
                    <a:lnTo>
                      <a:pt x="2144" y="432"/>
                    </a:lnTo>
                    <a:lnTo>
                      <a:pt x="2150" y="428"/>
                    </a:lnTo>
                    <a:lnTo>
                      <a:pt x="2150" y="428"/>
                    </a:lnTo>
                    <a:lnTo>
                      <a:pt x="2150" y="426"/>
                    </a:lnTo>
                    <a:lnTo>
                      <a:pt x="2146" y="426"/>
                    </a:lnTo>
                    <a:lnTo>
                      <a:pt x="2144" y="426"/>
                    </a:lnTo>
                    <a:lnTo>
                      <a:pt x="2142" y="428"/>
                    </a:lnTo>
                    <a:lnTo>
                      <a:pt x="2142" y="428"/>
                    </a:lnTo>
                    <a:lnTo>
                      <a:pt x="2140" y="428"/>
                    </a:lnTo>
                    <a:lnTo>
                      <a:pt x="2142" y="426"/>
                    </a:lnTo>
                    <a:lnTo>
                      <a:pt x="2144" y="424"/>
                    </a:lnTo>
                    <a:lnTo>
                      <a:pt x="2140" y="422"/>
                    </a:lnTo>
                    <a:lnTo>
                      <a:pt x="2140" y="422"/>
                    </a:lnTo>
                    <a:lnTo>
                      <a:pt x="2148" y="418"/>
                    </a:lnTo>
                    <a:lnTo>
                      <a:pt x="2156" y="416"/>
                    </a:lnTo>
                    <a:lnTo>
                      <a:pt x="2156" y="416"/>
                    </a:lnTo>
                    <a:lnTo>
                      <a:pt x="2154" y="414"/>
                    </a:lnTo>
                    <a:lnTo>
                      <a:pt x="2150" y="414"/>
                    </a:lnTo>
                    <a:lnTo>
                      <a:pt x="2148" y="414"/>
                    </a:lnTo>
                    <a:lnTo>
                      <a:pt x="2150" y="410"/>
                    </a:lnTo>
                    <a:lnTo>
                      <a:pt x="2150" y="410"/>
                    </a:lnTo>
                    <a:lnTo>
                      <a:pt x="2134" y="418"/>
                    </a:lnTo>
                    <a:lnTo>
                      <a:pt x="2114" y="422"/>
                    </a:lnTo>
                    <a:lnTo>
                      <a:pt x="2092" y="424"/>
                    </a:lnTo>
                    <a:lnTo>
                      <a:pt x="2070" y="424"/>
                    </a:lnTo>
                    <a:lnTo>
                      <a:pt x="2070" y="424"/>
                    </a:lnTo>
                    <a:lnTo>
                      <a:pt x="2074" y="418"/>
                    </a:lnTo>
                    <a:lnTo>
                      <a:pt x="2082" y="412"/>
                    </a:lnTo>
                    <a:lnTo>
                      <a:pt x="2094" y="404"/>
                    </a:lnTo>
                    <a:lnTo>
                      <a:pt x="2094" y="404"/>
                    </a:lnTo>
                    <a:lnTo>
                      <a:pt x="2094" y="402"/>
                    </a:lnTo>
                    <a:lnTo>
                      <a:pt x="2092" y="402"/>
                    </a:lnTo>
                    <a:lnTo>
                      <a:pt x="2088" y="400"/>
                    </a:lnTo>
                    <a:lnTo>
                      <a:pt x="2088" y="398"/>
                    </a:lnTo>
                    <a:lnTo>
                      <a:pt x="2088" y="398"/>
                    </a:lnTo>
                    <a:lnTo>
                      <a:pt x="2084" y="404"/>
                    </a:lnTo>
                    <a:lnTo>
                      <a:pt x="2076" y="408"/>
                    </a:lnTo>
                    <a:lnTo>
                      <a:pt x="2062" y="416"/>
                    </a:lnTo>
                    <a:lnTo>
                      <a:pt x="2062" y="416"/>
                    </a:lnTo>
                    <a:lnTo>
                      <a:pt x="2064" y="420"/>
                    </a:lnTo>
                    <a:lnTo>
                      <a:pt x="2066" y="424"/>
                    </a:lnTo>
                    <a:lnTo>
                      <a:pt x="2068" y="426"/>
                    </a:lnTo>
                    <a:lnTo>
                      <a:pt x="2070" y="430"/>
                    </a:lnTo>
                    <a:lnTo>
                      <a:pt x="2070" y="430"/>
                    </a:lnTo>
                    <a:lnTo>
                      <a:pt x="2022" y="438"/>
                    </a:lnTo>
                    <a:lnTo>
                      <a:pt x="1998" y="440"/>
                    </a:lnTo>
                    <a:lnTo>
                      <a:pt x="1988" y="440"/>
                    </a:lnTo>
                    <a:lnTo>
                      <a:pt x="1982" y="438"/>
                    </a:lnTo>
                    <a:lnTo>
                      <a:pt x="1982" y="438"/>
                    </a:lnTo>
                    <a:lnTo>
                      <a:pt x="1980" y="436"/>
                    </a:lnTo>
                    <a:lnTo>
                      <a:pt x="1982" y="432"/>
                    </a:lnTo>
                    <a:lnTo>
                      <a:pt x="1990" y="430"/>
                    </a:lnTo>
                    <a:lnTo>
                      <a:pt x="1990" y="430"/>
                    </a:lnTo>
                    <a:lnTo>
                      <a:pt x="1980" y="430"/>
                    </a:lnTo>
                    <a:lnTo>
                      <a:pt x="1972" y="432"/>
                    </a:lnTo>
                    <a:lnTo>
                      <a:pt x="1962" y="436"/>
                    </a:lnTo>
                    <a:lnTo>
                      <a:pt x="1948" y="436"/>
                    </a:lnTo>
                    <a:lnTo>
                      <a:pt x="1948" y="436"/>
                    </a:lnTo>
                    <a:lnTo>
                      <a:pt x="1946" y="432"/>
                    </a:lnTo>
                    <a:lnTo>
                      <a:pt x="1946" y="430"/>
                    </a:lnTo>
                    <a:lnTo>
                      <a:pt x="1946" y="426"/>
                    </a:lnTo>
                    <a:lnTo>
                      <a:pt x="1946" y="426"/>
                    </a:lnTo>
                    <a:lnTo>
                      <a:pt x="1942" y="428"/>
                    </a:lnTo>
                    <a:lnTo>
                      <a:pt x="1940" y="430"/>
                    </a:lnTo>
                    <a:lnTo>
                      <a:pt x="1938" y="436"/>
                    </a:lnTo>
                    <a:lnTo>
                      <a:pt x="1938" y="436"/>
                    </a:lnTo>
                    <a:lnTo>
                      <a:pt x="1924" y="440"/>
                    </a:lnTo>
                    <a:lnTo>
                      <a:pt x="1910" y="444"/>
                    </a:lnTo>
                    <a:lnTo>
                      <a:pt x="1904" y="444"/>
                    </a:lnTo>
                    <a:lnTo>
                      <a:pt x="1898" y="442"/>
                    </a:lnTo>
                    <a:lnTo>
                      <a:pt x="1894" y="440"/>
                    </a:lnTo>
                    <a:lnTo>
                      <a:pt x="1890" y="434"/>
                    </a:lnTo>
                    <a:lnTo>
                      <a:pt x="1890" y="434"/>
                    </a:lnTo>
                    <a:lnTo>
                      <a:pt x="1882" y="438"/>
                    </a:lnTo>
                    <a:lnTo>
                      <a:pt x="1878" y="442"/>
                    </a:lnTo>
                    <a:lnTo>
                      <a:pt x="1878" y="442"/>
                    </a:lnTo>
                    <a:lnTo>
                      <a:pt x="1876" y="440"/>
                    </a:lnTo>
                    <a:lnTo>
                      <a:pt x="1874" y="438"/>
                    </a:lnTo>
                    <a:lnTo>
                      <a:pt x="1866" y="440"/>
                    </a:lnTo>
                    <a:lnTo>
                      <a:pt x="1848" y="444"/>
                    </a:lnTo>
                    <a:lnTo>
                      <a:pt x="1848" y="444"/>
                    </a:lnTo>
                    <a:lnTo>
                      <a:pt x="1850" y="442"/>
                    </a:lnTo>
                    <a:lnTo>
                      <a:pt x="1852" y="442"/>
                    </a:lnTo>
                    <a:lnTo>
                      <a:pt x="1852" y="442"/>
                    </a:lnTo>
                    <a:lnTo>
                      <a:pt x="1800" y="446"/>
                    </a:lnTo>
                    <a:lnTo>
                      <a:pt x="1744" y="454"/>
                    </a:lnTo>
                    <a:lnTo>
                      <a:pt x="1686" y="466"/>
                    </a:lnTo>
                    <a:lnTo>
                      <a:pt x="1658" y="474"/>
                    </a:lnTo>
                    <a:lnTo>
                      <a:pt x="1630" y="484"/>
                    </a:lnTo>
                    <a:lnTo>
                      <a:pt x="1630" y="484"/>
                    </a:lnTo>
                    <a:lnTo>
                      <a:pt x="1628" y="488"/>
                    </a:lnTo>
                    <a:lnTo>
                      <a:pt x="1630" y="490"/>
                    </a:lnTo>
                    <a:lnTo>
                      <a:pt x="1632" y="492"/>
                    </a:lnTo>
                    <a:lnTo>
                      <a:pt x="1632" y="498"/>
                    </a:lnTo>
                    <a:lnTo>
                      <a:pt x="1632" y="498"/>
                    </a:lnTo>
                    <a:lnTo>
                      <a:pt x="1574" y="520"/>
                    </a:lnTo>
                    <a:lnTo>
                      <a:pt x="1518" y="542"/>
                    </a:lnTo>
                    <a:lnTo>
                      <a:pt x="1464" y="568"/>
                    </a:lnTo>
                    <a:lnTo>
                      <a:pt x="1412" y="596"/>
                    </a:lnTo>
                    <a:lnTo>
                      <a:pt x="1412" y="596"/>
                    </a:lnTo>
                    <a:lnTo>
                      <a:pt x="1440" y="582"/>
                    </a:lnTo>
                    <a:lnTo>
                      <a:pt x="1470" y="568"/>
                    </a:lnTo>
                    <a:lnTo>
                      <a:pt x="1530" y="538"/>
                    </a:lnTo>
                    <a:lnTo>
                      <a:pt x="1530" y="538"/>
                    </a:lnTo>
                    <a:lnTo>
                      <a:pt x="1542" y="542"/>
                    </a:lnTo>
                    <a:lnTo>
                      <a:pt x="1548" y="544"/>
                    </a:lnTo>
                    <a:lnTo>
                      <a:pt x="1554" y="548"/>
                    </a:lnTo>
                    <a:lnTo>
                      <a:pt x="1554" y="548"/>
                    </a:lnTo>
                    <a:lnTo>
                      <a:pt x="1548" y="558"/>
                    </a:lnTo>
                    <a:lnTo>
                      <a:pt x="1542" y="566"/>
                    </a:lnTo>
                    <a:lnTo>
                      <a:pt x="1528" y="584"/>
                    </a:lnTo>
                    <a:lnTo>
                      <a:pt x="1512" y="596"/>
                    </a:lnTo>
                    <a:lnTo>
                      <a:pt x="1494" y="608"/>
                    </a:lnTo>
                    <a:lnTo>
                      <a:pt x="1494" y="608"/>
                    </a:lnTo>
                    <a:lnTo>
                      <a:pt x="1494" y="616"/>
                    </a:lnTo>
                    <a:lnTo>
                      <a:pt x="1492" y="622"/>
                    </a:lnTo>
                    <a:lnTo>
                      <a:pt x="1490" y="626"/>
                    </a:lnTo>
                    <a:lnTo>
                      <a:pt x="1486" y="632"/>
                    </a:lnTo>
                    <a:lnTo>
                      <a:pt x="1476" y="642"/>
                    </a:lnTo>
                    <a:lnTo>
                      <a:pt x="1472" y="646"/>
                    </a:lnTo>
                    <a:lnTo>
                      <a:pt x="1470" y="652"/>
                    </a:lnTo>
                    <a:lnTo>
                      <a:pt x="1470" y="652"/>
                    </a:lnTo>
                    <a:lnTo>
                      <a:pt x="1476" y="656"/>
                    </a:lnTo>
                    <a:lnTo>
                      <a:pt x="1478" y="658"/>
                    </a:lnTo>
                    <a:lnTo>
                      <a:pt x="1480" y="666"/>
                    </a:lnTo>
                    <a:lnTo>
                      <a:pt x="1480" y="672"/>
                    </a:lnTo>
                    <a:lnTo>
                      <a:pt x="1482" y="676"/>
                    </a:lnTo>
                    <a:lnTo>
                      <a:pt x="1484" y="676"/>
                    </a:lnTo>
                    <a:lnTo>
                      <a:pt x="1484" y="676"/>
                    </a:lnTo>
                    <a:lnTo>
                      <a:pt x="1470" y="686"/>
                    </a:lnTo>
                    <a:lnTo>
                      <a:pt x="1454" y="692"/>
                    </a:lnTo>
                    <a:lnTo>
                      <a:pt x="1418" y="706"/>
                    </a:lnTo>
                    <a:lnTo>
                      <a:pt x="1418" y="706"/>
                    </a:lnTo>
                    <a:lnTo>
                      <a:pt x="1392" y="718"/>
                    </a:lnTo>
                    <a:lnTo>
                      <a:pt x="1366" y="732"/>
                    </a:lnTo>
                    <a:lnTo>
                      <a:pt x="1342" y="746"/>
                    </a:lnTo>
                    <a:lnTo>
                      <a:pt x="1320" y="764"/>
                    </a:lnTo>
                    <a:lnTo>
                      <a:pt x="1320" y="764"/>
                    </a:lnTo>
                    <a:lnTo>
                      <a:pt x="1316" y="762"/>
                    </a:lnTo>
                    <a:lnTo>
                      <a:pt x="1314" y="762"/>
                    </a:lnTo>
                    <a:lnTo>
                      <a:pt x="1314" y="762"/>
                    </a:lnTo>
                    <a:lnTo>
                      <a:pt x="1304" y="778"/>
                    </a:lnTo>
                    <a:lnTo>
                      <a:pt x="1298" y="786"/>
                    </a:lnTo>
                    <a:lnTo>
                      <a:pt x="1292" y="792"/>
                    </a:lnTo>
                    <a:lnTo>
                      <a:pt x="1284" y="798"/>
                    </a:lnTo>
                    <a:lnTo>
                      <a:pt x="1276" y="802"/>
                    </a:lnTo>
                    <a:lnTo>
                      <a:pt x="1266" y="804"/>
                    </a:lnTo>
                    <a:lnTo>
                      <a:pt x="1254" y="804"/>
                    </a:lnTo>
                    <a:lnTo>
                      <a:pt x="1254" y="804"/>
                    </a:lnTo>
                    <a:lnTo>
                      <a:pt x="1258" y="806"/>
                    </a:lnTo>
                    <a:lnTo>
                      <a:pt x="1262" y="806"/>
                    </a:lnTo>
                    <a:lnTo>
                      <a:pt x="1268" y="808"/>
                    </a:lnTo>
                    <a:lnTo>
                      <a:pt x="1272" y="808"/>
                    </a:lnTo>
                    <a:lnTo>
                      <a:pt x="1272" y="808"/>
                    </a:lnTo>
                    <a:lnTo>
                      <a:pt x="1270" y="812"/>
                    </a:lnTo>
                    <a:lnTo>
                      <a:pt x="1270" y="814"/>
                    </a:lnTo>
                    <a:lnTo>
                      <a:pt x="1268" y="818"/>
                    </a:lnTo>
                    <a:lnTo>
                      <a:pt x="1268" y="818"/>
                    </a:lnTo>
                    <a:lnTo>
                      <a:pt x="1284" y="812"/>
                    </a:lnTo>
                    <a:lnTo>
                      <a:pt x="1292" y="810"/>
                    </a:lnTo>
                    <a:lnTo>
                      <a:pt x="1302" y="810"/>
                    </a:lnTo>
                    <a:lnTo>
                      <a:pt x="1302" y="810"/>
                    </a:lnTo>
                    <a:lnTo>
                      <a:pt x="1298" y="814"/>
                    </a:lnTo>
                    <a:lnTo>
                      <a:pt x="1294" y="816"/>
                    </a:lnTo>
                    <a:lnTo>
                      <a:pt x="1294" y="818"/>
                    </a:lnTo>
                    <a:lnTo>
                      <a:pt x="1294" y="818"/>
                    </a:lnTo>
                    <a:lnTo>
                      <a:pt x="1298" y="820"/>
                    </a:lnTo>
                    <a:lnTo>
                      <a:pt x="1300" y="820"/>
                    </a:lnTo>
                    <a:lnTo>
                      <a:pt x="1304" y="816"/>
                    </a:lnTo>
                    <a:lnTo>
                      <a:pt x="1308" y="812"/>
                    </a:lnTo>
                    <a:lnTo>
                      <a:pt x="1314" y="808"/>
                    </a:lnTo>
                    <a:lnTo>
                      <a:pt x="1314" y="808"/>
                    </a:lnTo>
                    <a:lnTo>
                      <a:pt x="1326" y="808"/>
                    </a:lnTo>
                    <a:lnTo>
                      <a:pt x="1342" y="804"/>
                    </a:lnTo>
                    <a:lnTo>
                      <a:pt x="1356" y="798"/>
                    </a:lnTo>
                    <a:lnTo>
                      <a:pt x="1360" y="792"/>
                    </a:lnTo>
                    <a:lnTo>
                      <a:pt x="1366" y="788"/>
                    </a:lnTo>
                    <a:lnTo>
                      <a:pt x="1366" y="788"/>
                    </a:lnTo>
                    <a:lnTo>
                      <a:pt x="1426" y="756"/>
                    </a:lnTo>
                    <a:lnTo>
                      <a:pt x="1454" y="738"/>
                    </a:lnTo>
                    <a:lnTo>
                      <a:pt x="1482" y="720"/>
                    </a:lnTo>
                    <a:lnTo>
                      <a:pt x="1482" y="720"/>
                    </a:lnTo>
                    <a:lnTo>
                      <a:pt x="1514" y="722"/>
                    </a:lnTo>
                    <a:lnTo>
                      <a:pt x="1544" y="722"/>
                    </a:lnTo>
                    <a:lnTo>
                      <a:pt x="1576" y="718"/>
                    </a:lnTo>
                    <a:lnTo>
                      <a:pt x="1606" y="710"/>
                    </a:lnTo>
                    <a:lnTo>
                      <a:pt x="1634" y="702"/>
                    </a:lnTo>
                    <a:lnTo>
                      <a:pt x="1660" y="690"/>
                    </a:lnTo>
                    <a:lnTo>
                      <a:pt x="1684" y="676"/>
                    </a:lnTo>
                    <a:lnTo>
                      <a:pt x="1704" y="662"/>
                    </a:lnTo>
                    <a:lnTo>
                      <a:pt x="1704" y="662"/>
                    </a:lnTo>
                    <a:lnTo>
                      <a:pt x="1716" y="652"/>
                    </a:lnTo>
                    <a:lnTo>
                      <a:pt x="1726" y="640"/>
                    </a:lnTo>
                    <a:lnTo>
                      <a:pt x="1738" y="630"/>
                    </a:lnTo>
                    <a:lnTo>
                      <a:pt x="1744" y="626"/>
                    </a:lnTo>
                    <a:lnTo>
                      <a:pt x="1752" y="622"/>
                    </a:lnTo>
                    <a:lnTo>
                      <a:pt x="1752" y="622"/>
                    </a:lnTo>
                    <a:lnTo>
                      <a:pt x="1772" y="620"/>
                    </a:lnTo>
                    <a:lnTo>
                      <a:pt x="1792" y="616"/>
                    </a:lnTo>
                    <a:lnTo>
                      <a:pt x="1810" y="610"/>
                    </a:lnTo>
                    <a:lnTo>
                      <a:pt x="1830" y="606"/>
                    </a:lnTo>
                    <a:lnTo>
                      <a:pt x="1830" y="606"/>
                    </a:lnTo>
                    <a:lnTo>
                      <a:pt x="1832" y="604"/>
                    </a:lnTo>
                    <a:lnTo>
                      <a:pt x="1832" y="604"/>
                    </a:lnTo>
                    <a:lnTo>
                      <a:pt x="1832" y="602"/>
                    </a:lnTo>
                    <a:lnTo>
                      <a:pt x="1832" y="602"/>
                    </a:lnTo>
                    <a:lnTo>
                      <a:pt x="1842" y="598"/>
                    </a:lnTo>
                    <a:lnTo>
                      <a:pt x="1854" y="594"/>
                    </a:lnTo>
                    <a:lnTo>
                      <a:pt x="1866" y="588"/>
                    </a:lnTo>
                    <a:lnTo>
                      <a:pt x="1870" y="584"/>
                    </a:lnTo>
                    <a:lnTo>
                      <a:pt x="1874" y="578"/>
                    </a:lnTo>
                    <a:lnTo>
                      <a:pt x="1874" y="578"/>
                    </a:lnTo>
                    <a:lnTo>
                      <a:pt x="1890" y="576"/>
                    </a:lnTo>
                    <a:lnTo>
                      <a:pt x="1904" y="572"/>
                    </a:lnTo>
                    <a:lnTo>
                      <a:pt x="1928" y="560"/>
                    </a:lnTo>
                    <a:lnTo>
                      <a:pt x="1954" y="550"/>
                    </a:lnTo>
                    <a:lnTo>
                      <a:pt x="1968" y="546"/>
                    </a:lnTo>
                    <a:lnTo>
                      <a:pt x="1984" y="544"/>
                    </a:lnTo>
                    <a:lnTo>
                      <a:pt x="1984" y="544"/>
                    </a:lnTo>
                    <a:lnTo>
                      <a:pt x="1986" y="558"/>
                    </a:lnTo>
                    <a:lnTo>
                      <a:pt x="1988" y="568"/>
                    </a:lnTo>
                    <a:lnTo>
                      <a:pt x="1988" y="568"/>
                    </a:lnTo>
                    <a:lnTo>
                      <a:pt x="1994" y="572"/>
                    </a:lnTo>
                    <a:lnTo>
                      <a:pt x="1998" y="572"/>
                    </a:lnTo>
                    <a:lnTo>
                      <a:pt x="2012" y="570"/>
                    </a:lnTo>
                    <a:lnTo>
                      <a:pt x="2012" y="570"/>
                    </a:lnTo>
                    <a:lnTo>
                      <a:pt x="2010" y="576"/>
                    </a:lnTo>
                    <a:lnTo>
                      <a:pt x="2008" y="580"/>
                    </a:lnTo>
                    <a:lnTo>
                      <a:pt x="2000" y="588"/>
                    </a:lnTo>
                    <a:lnTo>
                      <a:pt x="1992" y="596"/>
                    </a:lnTo>
                    <a:lnTo>
                      <a:pt x="1988" y="602"/>
                    </a:lnTo>
                    <a:lnTo>
                      <a:pt x="1988" y="606"/>
                    </a:lnTo>
                    <a:lnTo>
                      <a:pt x="1988" y="606"/>
                    </a:lnTo>
                    <a:lnTo>
                      <a:pt x="1980" y="608"/>
                    </a:lnTo>
                    <a:lnTo>
                      <a:pt x="1976" y="610"/>
                    </a:lnTo>
                    <a:lnTo>
                      <a:pt x="1970" y="614"/>
                    </a:lnTo>
                    <a:lnTo>
                      <a:pt x="1962" y="616"/>
                    </a:lnTo>
                    <a:lnTo>
                      <a:pt x="1962" y="616"/>
                    </a:lnTo>
                    <a:lnTo>
                      <a:pt x="1964" y="624"/>
                    </a:lnTo>
                    <a:lnTo>
                      <a:pt x="1966" y="628"/>
                    </a:lnTo>
                    <a:lnTo>
                      <a:pt x="1972" y="630"/>
                    </a:lnTo>
                    <a:lnTo>
                      <a:pt x="1972" y="630"/>
                    </a:lnTo>
                    <a:lnTo>
                      <a:pt x="1966" y="634"/>
                    </a:lnTo>
                    <a:lnTo>
                      <a:pt x="1960" y="638"/>
                    </a:lnTo>
                    <a:lnTo>
                      <a:pt x="1960" y="638"/>
                    </a:lnTo>
                    <a:lnTo>
                      <a:pt x="1962" y="638"/>
                    </a:lnTo>
                    <a:lnTo>
                      <a:pt x="1966" y="638"/>
                    </a:lnTo>
                    <a:lnTo>
                      <a:pt x="1972" y="636"/>
                    </a:lnTo>
                    <a:lnTo>
                      <a:pt x="1976" y="636"/>
                    </a:lnTo>
                    <a:lnTo>
                      <a:pt x="1976" y="636"/>
                    </a:lnTo>
                    <a:lnTo>
                      <a:pt x="1960" y="644"/>
                    </a:lnTo>
                    <a:lnTo>
                      <a:pt x="1944" y="650"/>
                    </a:lnTo>
                    <a:lnTo>
                      <a:pt x="1912" y="664"/>
                    </a:lnTo>
                    <a:lnTo>
                      <a:pt x="1912" y="664"/>
                    </a:lnTo>
                    <a:lnTo>
                      <a:pt x="1914" y="662"/>
                    </a:lnTo>
                    <a:lnTo>
                      <a:pt x="1912" y="660"/>
                    </a:lnTo>
                    <a:lnTo>
                      <a:pt x="1906" y="658"/>
                    </a:lnTo>
                    <a:lnTo>
                      <a:pt x="1906" y="658"/>
                    </a:lnTo>
                    <a:lnTo>
                      <a:pt x="1906" y="662"/>
                    </a:lnTo>
                    <a:lnTo>
                      <a:pt x="1908" y="662"/>
                    </a:lnTo>
                    <a:lnTo>
                      <a:pt x="1910" y="664"/>
                    </a:lnTo>
                    <a:lnTo>
                      <a:pt x="1910" y="666"/>
                    </a:lnTo>
                    <a:lnTo>
                      <a:pt x="1910" y="666"/>
                    </a:lnTo>
                    <a:lnTo>
                      <a:pt x="1902" y="672"/>
                    </a:lnTo>
                    <a:lnTo>
                      <a:pt x="1894" y="676"/>
                    </a:lnTo>
                    <a:lnTo>
                      <a:pt x="1884" y="680"/>
                    </a:lnTo>
                    <a:lnTo>
                      <a:pt x="1876" y="684"/>
                    </a:lnTo>
                    <a:lnTo>
                      <a:pt x="1876" y="684"/>
                    </a:lnTo>
                    <a:lnTo>
                      <a:pt x="1878" y="686"/>
                    </a:lnTo>
                    <a:lnTo>
                      <a:pt x="1882" y="686"/>
                    </a:lnTo>
                    <a:lnTo>
                      <a:pt x="1882" y="686"/>
                    </a:lnTo>
                    <a:lnTo>
                      <a:pt x="1876" y="690"/>
                    </a:lnTo>
                    <a:lnTo>
                      <a:pt x="1870" y="692"/>
                    </a:lnTo>
                    <a:lnTo>
                      <a:pt x="1862" y="694"/>
                    </a:lnTo>
                    <a:lnTo>
                      <a:pt x="1854" y="698"/>
                    </a:lnTo>
                    <a:lnTo>
                      <a:pt x="1854" y="698"/>
                    </a:lnTo>
                    <a:lnTo>
                      <a:pt x="1866" y="702"/>
                    </a:lnTo>
                    <a:lnTo>
                      <a:pt x="1866" y="702"/>
                    </a:lnTo>
                    <a:lnTo>
                      <a:pt x="1864" y="708"/>
                    </a:lnTo>
                    <a:lnTo>
                      <a:pt x="1860" y="712"/>
                    </a:lnTo>
                    <a:lnTo>
                      <a:pt x="1850" y="716"/>
                    </a:lnTo>
                    <a:lnTo>
                      <a:pt x="1850" y="716"/>
                    </a:lnTo>
                    <a:lnTo>
                      <a:pt x="1852" y="720"/>
                    </a:lnTo>
                    <a:lnTo>
                      <a:pt x="1850" y="724"/>
                    </a:lnTo>
                    <a:lnTo>
                      <a:pt x="1840" y="732"/>
                    </a:lnTo>
                    <a:lnTo>
                      <a:pt x="1840" y="732"/>
                    </a:lnTo>
                    <a:lnTo>
                      <a:pt x="1850" y="732"/>
                    </a:lnTo>
                    <a:lnTo>
                      <a:pt x="1864" y="730"/>
                    </a:lnTo>
                    <a:lnTo>
                      <a:pt x="1878" y="728"/>
                    </a:lnTo>
                    <a:lnTo>
                      <a:pt x="1890" y="722"/>
                    </a:lnTo>
                    <a:lnTo>
                      <a:pt x="1890" y="722"/>
                    </a:lnTo>
                    <a:lnTo>
                      <a:pt x="1892" y="724"/>
                    </a:lnTo>
                    <a:lnTo>
                      <a:pt x="1890" y="728"/>
                    </a:lnTo>
                    <a:lnTo>
                      <a:pt x="1886" y="732"/>
                    </a:lnTo>
                    <a:lnTo>
                      <a:pt x="1886" y="732"/>
                    </a:lnTo>
                    <a:lnTo>
                      <a:pt x="1900" y="724"/>
                    </a:lnTo>
                    <a:lnTo>
                      <a:pt x="1908" y="724"/>
                    </a:lnTo>
                    <a:lnTo>
                      <a:pt x="1916" y="724"/>
                    </a:lnTo>
                    <a:lnTo>
                      <a:pt x="1916" y="724"/>
                    </a:lnTo>
                    <a:lnTo>
                      <a:pt x="1924" y="716"/>
                    </a:lnTo>
                    <a:lnTo>
                      <a:pt x="1934" y="712"/>
                    </a:lnTo>
                    <a:lnTo>
                      <a:pt x="1956" y="702"/>
                    </a:lnTo>
                    <a:lnTo>
                      <a:pt x="1982" y="694"/>
                    </a:lnTo>
                    <a:lnTo>
                      <a:pt x="2006" y="684"/>
                    </a:lnTo>
                    <a:lnTo>
                      <a:pt x="2006" y="684"/>
                    </a:lnTo>
                    <a:lnTo>
                      <a:pt x="2004" y="688"/>
                    </a:lnTo>
                    <a:lnTo>
                      <a:pt x="2002" y="692"/>
                    </a:lnTo>
                    <a:lnTo>
                      <a:pt x="1994" y="696"/>
                    </a:lnTo>
                    <a:lnTo>
                      <a:pt x="1988" y="698"/>
                    </a:lnTo>
                    <a:lnTo>
                      <a:pt x="1986" y="702"/>
                    </a:lnTo>
                    <a:lnTo>
                      <a:pt x="1986" y="704"/>
                    </a:lnTo>
                    <a:lnTo>
                      <a:pt x="1986" y="704"/>
                    </a:lnTo>
                    <a:lnTo>
                      <a:pt x="1968" y="712"/>
                    </a:lnTo>
                    <a:lnTo>
                      <a:pt x="1968" y="712"/>
                    </a:lnTo>
                    <a:lnTo>
                      <a:pt x="1964" y="720"/>
                    </a:lnTo>
                    <a:lnTo>
                      <a:pt x="1956" y="732"/>
                    </a:lnTo>
                    <a:lnTo>
                      <a:pt x="1946" y="742"/>
                    </a:lnTo>
                    <a:lnTo>
                      <a:pt x="1940" y="744"/>
                    </a:lnTo>
                    <a:lnTo>
                      <a:pt x="1936" y="746"/>
                    </a:lnTo>
                    <a:lnTo>
                      <a:pt x="1936" y="746"/>
                    </a:lnTo>
                    <a:lnTo>
                      <a:pt x="1938" y="748"/>
                    </a:lnTo>
                    <a:lnTo>
                      <a:pt x="1940" y="748"/>
                    </a:lnTo>
                    <a:lnTo>
                      <a:pt x="1940" y="750"/>
                    </a:lnTo>
                    <a:lnTo>
                      <a:pt x="1940" y="750"/>
                    </a:lnTo>
                    <a:lnTo>
                      <a:pt x="1926" y="756"/>
                    </a:lnTo>
                    <a:lnTo>
                      <a:pt x="1918" y="756"/>
                    </a:lnTo>
                    <a:lnTo>
                      <a:pt x="1910" y="756"/>
                    </a:lnTo>
                    <a:lnTo>
                      <a:pt x="1910" y="756"/>
                    </a:lnTo>
                    <a:lnTo>
                      <a:pt x="1918" y="760"/>
                    </a:lnTo>
                    <a:lnTo>
                      <a:pt x="1926" y="762"/>
                    </a:lnTo>
                    <a:lnTo>
                      <a:pt x="1926" y="762"/>
                    </a:lnTo>
                    <a:lnTo>
                      <a:pt x="1918" y="768"/>
                    </a:lnTo>
                    <a:lnTo>
                      <a:pt x="1914" y="770"/>
                    </a:lnTo>
                    <a:lnTo>
                      <a:pt x="1908" y="770"/>
                    </a:lnTo>
                    <a:lnTo>
                      <a:pt x="1908" y="770"/>
                    </a:lnTo>
                    <a:lnTo>
                      <a:pt x="1906" y="778"/>
                    </a:lnTo>
                    <a:lnTo>
                      <a:pt x="1902" y="786"/>
                    </a:lnTo>
                    <a:lnTo>
                      <a:pt x="1896" y="790"/>
                    </a:lnTo>
                    <a:lnTo>
                      <a:pt x="1892" y="796"/>
                    </a:lnTo>
                    <a:lnTo>
                      <a:pt x="1892" y="796"/>
                    </a:lnTo>
                    <a:lnTo>
                      <a:pt x="1882" y="796"/>
                    </a:lnTo>
                    <a:lnTo>
                      <a:pt x="1878" y="796"/>
                    </a:lnTo>
                    <a:lnTo>
                      <a:pt x="1874" y="794"/>
                    </a:lnTo>
                    <a:lnTo>
                      <a:pt x="1874" y="794"/>
                    </a:lnTo>
                    <a:lnTo>
                      <a:pt x="1874" y="802"/>
                    </a:lnTo>
                    <a:lnTo>
                      <a:pt x="1874" y="808"/>
                    </a:lnTo>
                    <a:lnTo>
                      <a:pt x="1872" y="812"/>
                    </a:lnTo>
                    <a:lnTo>
                      <a:pt x="1866" y="818"/>
                    </a:lnTo>
                    <a:lnTo>
                      <a:pt x="1856" y="826"/>
                    </a:lnTo>
                    <a:lnTo>
                      <a:pt x="1846" y="834"/>
                    </a:lnTo>
                    <a:lnTo>
                      <a:pt x="1846" y="834"/>
                    </a:lnTo>
                    <a:lnTo>
                      <a:pt x="1844" y="832"/>
                    </a:lnTo>
                    <a:lnTo>
                      <a:pt x="1840" y="830"/>
                    </a:lnTo>
                    <a:lnTo>
                      <a:pt x="1836" y="832"/>
                    </a:lnTo>
                    <a:lnTo>
                      <a:pt x="1830" y="836"/>
                    </a:lnTo>
                    <a:lnTo>
                      <a:pt x="1826" y="836"/>
                    </a:lnTo>
                    <a:lnTo>
                      <a:pt x="1824" y="836"/>
                    </a:lnTo>
                    <a:lnTo>
                      <a:pt x="1824" y="836"/>
                    </a:lnTo>
                    <a:lnTo>
                      <a:pt x="1822" y="840"/>
                    </a:lnTo>
                    <a:lnTo>
                      <a:pt x="1820" y="844"/>
                    </a:lnTo>
                    <a:lnTo>
                      <a:pt x="1816" y="844"/>
                    </a:lnTo>
                    <a:lnTo>
                      <a:pt x="1816" y="844"/>
                    </a:lnTo>
                    <a:lnTo>
                      <a:pt x="1818" y="848"/>
                    </a:lnTo>
                    <a:lnTo>
                      <a:pt x="1820" y="848"/>
                    </a:lnTo>
                    <a:lnTo>
                      <a:pt x="1820" y="850"/>
                    </a:lnTo>
                    <a:lnTo>
                      <a:pt x="1820" y="850"/>
                    </a:lnTo>
                    <a:lnTo>
                      <a:pt x="1814" y="854"/>
                    </a:lnTo>
                    <a:lnTo>
                      <a:pt x="1806" y="856"/>
                    </a:lnTo>
                    <a:lnTo>
                      <a:pt x="1806" y="856"/>
                    </a:lnTo>
                    <a:lnTo>
                      <a:pt x="1808" y="862"/>
                    </a:lnTo>
                    <a:lnTo>
                      <a:pt x="1810" y="866"/>
                    </a:lnTo>
                    <a:lnTo>
                      <a:pt x="1810" y="870"/>
                    </a:lnTo>
                    <a:lnTo>
                      <a:pt x="1812" y="874"/>
                    </a:lnTo>
                    <a:lnTo>
                      <a:pt x="1812" y="874"/>
                    </a:lnTo>
                    <a:lnTo>
                      <a:pt x="1800" y="882"/>
                    </a:lnTo>
                    <a:lnTo>
                      <a:pt x="1794" y="888"/>
                    </a:lnTo>
                    <a:lnTo>
                      <a:pt x="1786" y="890"/>
                    </a:lnTo>
                    <a:lnTo>
                      <a:pt x="1786" y="890"/>
                    </a:lnTo>
                    <a:lnTo>
                      <a:pt x="1786" y="892"/>
                    </a:lnTo>
                    <a:lnTo>
                      <a:pt x="1790" y="894"/>
                    </a:lnTo>
                    <a:lnTo>
                      <a:pt x="1792" y="894"/>
                    </a:lnTo>
                    <a:lnTo>
                      <a:pt x="1790" y="894"/>
                    </a:lnTo>
                    <a:lnTo>
                      <a:pt x="1790" y="894"/>
                    </a:lnTo>
                    <a:lnTo>
                      <a:pt x="1792" y="896"/>
                    </a:lnTo>
                    <a:lnTo>
                      <a:pt x="1794" y="894"/>
                    </a:lnTo>
                    <a:lnTo>
                      <a:pt x="1796" y="892"/>
                    </a:lnTo>
                    <a:lnTo>
                      <a:pt x="1800" y="894"/>
                    </a:lnTo>
                    <a:lnTo>
                      <a:pt x="1800" y="894"/>
                    </a:lnTo>
                    <a:lnTo>
                      <a:pt x="1798" y="898"/>
                    </a:lnTo>
                    <a:lnTo>
                      <a:pt x="1794" y="898"/>
                    </a:lnTo>
                    <a:lnTo>
                      <a:pt x="1792" y="898"/>
                    </a:lnTo>
                    <a:lnTo>
                      <a:pt x="1790" y="900"/>
                    </a:lnTo>
                    <a:lnTo>
                      <a:pt x="1790" y="900"/>
                    </a:lnTo>
                    <a:lnTo>
                      <a:pt x="1796" y="902"/>
                    </a:lnTo>
                    <a:lnTo>
                      <a:pt x="1790" y="904"/>
                    </a:lnTo>
                    <a:lnTo>
                      <a:pt x="1790" y="904"/>
                    </a:lnTo>
                    <a:lnTo>
                      <a:pt x="1792" y="906"/>
                    </a:lnTo>
                    <a:lnTo>
                      <a:pt x="1796" y="906"/>
                    </a:lnTo>
                    <a:lnTo>
                      <a:pt x="1800" y="904"/>
                    </a:lnTo>
                    <a:lnTo>
                      <a:pt x="1804" y="902"/>
                    </a:lnTo>
                    <a:lnTo>
                      <a:pt x="1804" y="902"/>
                    </a:lnTo>
                    <a:lnTo>
                      <a:pt x="1800" y="910"/>
                    </a:lnTo>
                    <a:lnTo>
                      <a:pt x="1796" y="916"/>
                    </a:lnTo>
                    <a:lnTo>
                      <a:pt x="1792" y="920"/>
                    </a:lnTo>
                    <a:lnTo>
                      <a:pt x="1792" y="924"/>
                    </a:lnTo>
                    <a:lnTo>
                      <a:pt x="1792" y="924"/>
                    </a:lnTo>
                    <a:lnTo>
                      <a:pt x="1792" y="926"/>
                    </a:lnTo>
                    <a:lnTo>
                      <a:pt x="1794" y="928"/>
                    </a:lnTo>
                    <a:lnTo>
                      <a:pt x="1800" y="926"/>
                    </a:lnTo>
                    <a:lnTo>
                      <a:pt x="1810" y="924"/>
                    </a:lnTo>
                    <a:lnTo>
                      <a:pt x="1810" y="924"/>
                    </a:lnTo>
                    <a:lnTo>
                      <a:pt x="1808" y="928"/>
                    </a:lnTo>
                    <a:lnTo>
                      <a:pt x="1806" y="930"/>
                    </a:lnTo>
                    <a:lnTo>
                      <a:pt x="1802" y="934"/>
                    </a:lnTo>
                    <a:lnTo>
                      <a:pt x="1802" y="940"/>
                    </a:lnTo>
                    <a:lnTo>
                      <a:pt x="1802" y="940"/>
                    </a:lnTo>
                    <a:lnTo>
                      <a:pt x="1800" y="944"/>
                    </a:lnTo>
                    <a:lnTo>
                      <a:pt x="1796" y="946"/>
                    </a:lnTo>
                    <a:lnTo>
                      <a:pt x="1786" y="946"/>
                    </a:lnTo>
                    <a:lnTo>
                      <a:pt x="1776" y="946"/>
                    </a:lnTo>
                    <a:lnTo>
                      <a:pt x="1766" y="946"/>
                    </a:lnTo>
                    <a:lnTo>
                      <a:pt x="1766" y="946"/>
                    </a:lnTo>
                    <a:lnTo>
                      <a:pt x="1772" y="950"/>
                    </a:lnTo>
                    <a:lnTo>
                      <a:pt x="1780" y="954"/>
                    </a:lnTo>
                    <a:lnTo>
                      <a:pt x="1780" y="954"/>
                    </a:lnTo>
                    <a:lnTo>
                      <a:pt x="1780" y="962"/>
                    </a:lnTo>
                    <a:lnTo>
                      <a:pt x="1776" y="966"/>
                    </a:lnTo>
                    <a:lnTo>
                      <a:pt x="1772" y="970"/>
                    </a:lnTo>
                    <a:lnTo>
                      <a:pt x="1766" y="974"/>
                    </a:lnTo>
                    <a:lnTo>
                      <a:pt x="1756" y="978"/>
                    </a:lnTo>
                    <a:lnTo>
                      <a:pt x="1750" y="980"/>
                    </a:lnTo>
                    <a:lnTo>
                      <a:pt x="1748" y="986"/>
                    </a:lnTo>
                    <a:lnTo>
                      <a:pt x="1748" y="986"/>
                    </a:lnTo>
                    <a:lnTo>
                      <a:pt x="1754" y="982"/>
                    </a:lnTo>
                    <a:lnTo>
                      <a:pt x="1760" y="980"/>
                    </a:lnTo>
                    <a:lnTo>
                      <a:pt x="1766" y="978"/>
                    </a:lnTo>
                    <a:lnTo>
                      <a:pt x="1774" y="980"/>
                    </a:lnTo>
                    <a:lnTo>
                      <a:pt x="1774" y="980"/>
                    </a:lnTo>
                    <a:lnTo>
                      <a:pt x="1772" y="984"/>
                    </a:lnTo>
                    <a:lnTo>
                      <a:pt x="1772" y="986"/>
                    </a:lnTo>
                    <a:lnTo>
                      <a:pt x="1776" y="990"/>
                    </a:lnTo>
                    <a:lnTo>
                      <a:pt x="1776" y="996"/>
                    </a:lnTo>
                    <a:lnTo>
                      <a:pt x="1776" y="996"/>
                    </a:lnTo>
                    <a:lnTo>
                      <a:pt x="1772" y="996"/>
                    </a:lnTo>
                    <a:lnTo>
                      <a:pt x="1774" y="994"/>
                    </a:lnTo>
                    <a:lnTo>
                      <a:pt x="1774" y="992"/>
                    </a:lnTo>
                    <a:lnTo>
                      <a:pt x="1772" y="990"/>
                    </a:lnTo>
                    <a:lnTo>
                      <a:pt x="1772" y="990"/>
                    </a:lnTo>
                    <a:lnTo>
                      <a:pt x="1770" y="998"/>
                    </a:lnTo>
                    <a:lnTo>
                      <a:pt x="1770" y="1004"/>
                    </a:lnTo>
                    <a:lnTo>
                      <a:pt x="1770" y="1004"/>
                    </a:lnTo>
                    <a:lnTo>
                      <a:pt x="1762" y="1008"/>
                    </a:lnTo>
                    <a:lnTo>
                      <a:pt x="1752" y="1016"/>
                    </a:lnTo>
                    <a:lnTo>
                      <a:pt x="1744" y="1020"/>
                    </a:lnTo>
                    <a:lnTo>
                      <a:pt x="1740" y="1022"/>
                    </a:lnTo>
                    <a:lnTo>
                      <a:pt x="1736" y="1022"/>
                    </a:lnTo>
                    <a:lnTo>
                      <a:pt x="1736" y="1022"/>
                    </a:lnTo>
                    <a:lnTo>
                      <a:pt x="1732" y="1028"/>
                    </a:lnTo>
                    <a:lnTo>
                      <a:pt x="1728" y="1032"/>
                    </a:lnTo>
                    <a:lnTo>
                      <a:pt x="1724" y="1036"/>
                    </a:lnTo>
                    <a:lnTo>
                      <a:pt x="1724" y="1042"/>
                    </a:lnTo>
                    <a:lnTo>
                      <a:pt x="1724" y="1042"/>
                    </a:lnTo>
                    <a:lnTo>
                      <a:pt x="1720" y="1042"/>
                    </a:lnTo>
                    <a:lnTo>
                      <a:pt x="1718" y="1040"/>
                    </a:lnTo>
                    <a:lnTo>
                      <a:pt x="1718" y="1040"/>
                    </a:lnTo>
                    <a:lnTo>
                      <a:pt x="1712" y="1048"/>
                    </a:lnTo>
                    <a:lnTo>
                      <a:pt x="1704" y="1054"/>
                    </a:lnTo>
                    <a:lnTo>
                      <a:pt x="1694" y="1058"/>
                    </a:lnTo>
                    <a:lnTo>
                      <a:pt x="1684" y="1060"/>
                    </a:lnTo>
                    <a:lnTo>
                      <a:pt x="1662" y="1064"/>
                    </a:lnTo>
                    <a:lnTo>
                      <a:pt x="1652" y="1066"/>
                    </a:lnTo>
                    <a:lnTo>
                      <a:pt x="1642" y="1070"/>
                    </a:lnTo>
                    <a:lnTo>
                      <a:pt x="1642" y="1070"/>
                    </a:lnTo>
                    <a:lnTo>
                      <a:pt x="1642" y="1066"/>
                    </a:lnTo>
                    <a:lnTo>
                      <a:pt x="1640" y="1064"/>
                    </a:lnTo>
                    <a:lnTo>
                      <a:pt x="1638" y="1062"/>
                    </a:lnTo>
                    <a:lnTo>
                      <a:pt x="1636" y="1060"/>
                    </a:lnTo>
                    <a:lnTo>
                      <a:pt x="1636" y="1060"/>
                    </a:lnTo>
                    <a:lnTo>
                      <a:pt x="1620" y="1062"/>
                    </a:lnTo>
                    <a:lnTo>
                      <a:pt x="1602" y="1062"/>
                    </a:lnTo>
                    <a:lnTo>
                      <a:pt x="1594" y="1062"/>
                    </a:lnTo>
                    <a:lnTo>
                      <a:pt x="1586" y="1064"/>
                    </a:lnTo>
                    <a:lnTo>
                      <a:pt x="1578" y="1068"/>
                    </a:lnTo>
                    <a:lnTo>
                      <a:pt x="1570" y="1076"/>
                    </a:lnTo>
                    <a:lnTo>
                      <a:pt x="1570" y="1076"/>
                    </a:lnTo>
                    <a:lnTo>
                      <a:pt x="1570" y="1074"/>
                    </a:lnTo>
                    <a:lnTo>
                      <a:pt x="1570" y="1074"/>
                    </a:lnTo>
                    <a:lnTo>
                      <a:pt x="1572" y="1072"/>
                    </a:lnTo>
                    <a:lnTo>
                      <a:pt x="1572" y="1072"/>
                    </a:lnTo>
                    <a:lnTo>
                      <a:pt x="1566" y="1072"/>
                    </a:lnTo>
                    <a:lnTo>
                      <a:pt x="1560" y="1074"/>
                    </a:lnTo>
                    <a:lnTo>
                      <a:pt x="1548" y="1078"/>
                    </a:lnTo>
                    <a:lnTo>
                      <a:pt x="1534" y="1084"/>
                    </a:lnTo>
                    <a:lnTo>
                      <a:pt x="1526" y="1084"/>
                    </a:lnTo>
                    <a:lnTo>
                      <a:pt x="1516" y="1084"/>
                    </a:lnTo>
                    <a:lnTo>
                      <a:pt x="1516" y="1084"/>
                    </a:lnTo>
                    <a:lnTo>
                      <a:pt x="1514" y="1082"/>
                    </a:lnTo>
                    <a:lnTo>
                      <a:pt x="1506" y="1078"/>
                    </a:lnTo>
                    <a:lnTo>
                      <a:pt x="1494" y="1072"/>
                    </a:lnTo>
                    <a:lnTo>
                      <a:pt x="1490" y="1072"/>
                    </a:lnTo>
                    <a:lnTo>
                      <a:pt x="1484" y="1074"/>
                    </a:lnTo>
                    <a:lnTo>
                      <a:pt x="1484" y="1074"/>
                    </a:lnTo>
                    <a:lnTo>
                      <a:pt x="1480" y="1064"/>
                    </a:lnTo>
                    <a:lnTo>
                      <a:pt x="1476" y="1054"/>
                    </a:lnTo>
                    <a:lnTo>
                      <a:pt x="1472" y="1052"/>
                    </a:lnTo>
                    <a:lnTo>
                      <a:pt x="1468" y="1050"/>
                    </a:lnTo>
                    <a:lnTo>
                      <a:pt x="1462" y="1050"/>
                    </a:lnTo>
                    <a:lnTo>
                      <a:pt x="1458" y="1050"/>
                    </a:lnTo>
                    <a:lnTo>
                      <a:pt x="1458" y="1050"/>
                    </a:lnTo>
                    <a:lnTo>
                      <a:pt x="1450" y="1040"/>
                    </a:lnTo>
                    <a:lnTo>
                      <a:pt x="1440" y="1032"/>
                    </a:lnTo>
                    <a:lnTo>
                      <a:pt x="1428" y="1026"/>
                    </a:lnTo>
                    <a:lnTo>
                      <a:pt x="1414" y="1022"/>
                    </a:lnTo>
                    <a:lnTo>
                      <a:pt x="1414" y="1022"/>
                    </a:lnTo>
                    <a:lnTo>
                      <a:pt x="1414" y="1016"/>
                    </a:lnTo>
                    <a:lnTo>
                      <a:pt x="1414" y="1016"/>
                    </a:lnTo>
                    <a:lnTo>
                      <a:pt x="1402" y="1014"/>
                    </a:lnTo>
                    <a:lnTo>
                      <a:pt x="1392" y="1014"/>
                    </a:lnTo>
                    <a:lnTo>
                      <a:pt x="1372" y="1018"/>
                    </a:lnTo>
                    <a:lnTo>
                      <a:pt x="1354" y="1026"/>
                    </a:lnTo>
                    <a:lnTo>
                      <a:pt x="1334" y="1034"/>
                    </a:lnTo>
                    <a:lnTo>
                      <a:pt x="1334" y="1034"/>
                    </a:lnTo>
                    <a:lnTo>
                      <a:pt x="1326" y="1030"/>
                    </a:lnTo>
                    <a:lnTo>
                      <a:pt x="1320" y="1026"/>
                    </a:lnTo>
                    <a:lnTo>
                      <a:pt x="1320" y="1026"/>
                    </a:lnTo>
                    <a:lnTo>
                      <a:pt x="1278" y="1036"/>
                    </a:lnTo>
                    <a:lnTo>
                      <a:pt x="1230" y="1050"/>
                    </a:lnTo>
                    <a:lnTo>
                      <a:pt x="1182" y="1064"/>
                    </a:lnTo>
                    <a:lnTo>
                      <a:pt x="1130" y="1080"/>
                    </a:lnTo>
                    <a:lnTo>
                      <a:pt x="1130" y="1080"/>
                    </a:lnTo>
                    <a:lnTo>
                      <a:pt x="1158" y="1076"/>
                    </a:lnTo>
                    <a:lnTo>
                      <a:pt x="1186" y="1070"/>
                    </a:lnTo>
                    <a:lnTo>
                      <a:pt x="1216" y="1062"/>
                    </a:lnTo>
                    <a:lnTo>
                      <a:pt x="1246" y="1056"/>
                    </a:lnTo>
                    <a:lnTo>
                      <a:pt x="1278" y="1050"/>
                    </a:lnTo>
                    <a:lnTo>
                      <a:pt x="1294" y="1050"/>
                    </a:lnTo>
                    <a:lnTo>
                      <a:pt x="1310" y="1050"/>
                    </a:lnTo>
                    <a:lnTo>
                      <a:pt x="1324" y="1052"/>
                    </a:lnTo>
                    <a:lnTo>
                      <a:pt x="1340" y="1054"/>
                    </a:lnTo>
                    <a:lnTo>
                      <a:pt x="1356" y="1060"/>
                    </a:lnTo>
                    <a:lnTo>
                      <a:pt x="1370" y="1068"/>
                    </a:lnTo>
                    <a:lnTo>
                      <a:pt x="1370" y="1068"/>
                    </a:lnTo>
                    <a:lnTo>
                      <a:pt x="1372" y="1076"/>
                    </a:lnTo>
                    <a:lnTo>
                      <a:pt x="1370" y="1084"/>
                    </a:lnTo>
                    <a:lnTo>
                      <a:pt x="1366" y="1090"/>
                    </a:lnTo>
                    <a:lnTo>
                      <a:pt x="1362" y="1094"/>
                    </a:lnTo>
                    <a:lnTo>
                      <a:pt x="1362" y="1094"/>
                    </a:lnTo>
                    <a:lnTo>
                      <a:pt x="1360" y="1094"/>
                    </a:lnTo>
                    <a:lnTo>
                      <a:pt x="1360" y="1090"/>
                    </a:lnTo>
                    <a:lnTo>
                      <a:pt x="1360" y="1090"/>
                    </a:lnTo>
                    <a:lnTo>
                      <a:pt x="1354" y="1098"/>
                    </a:lnTo>
                    <a:lnTo>
                      <a:pt x="1348" y="1102"/>
                    </a:lnTo>
                    <a:lnTo>
                      <a:pt x="1340" y="1106"/>
                    </a:lnTo>
                    <a:lnTo>
                      <a:pt x="1332" y="1108"/>
                    </a:lnTo>
                    <a:lnTo>
                      <a:pt x="1312" y="1110"/>
                    </a:lnTo>
                    <a:lnTo>
                      <a:pt x="1294" y="1112"/>
                    </a:lnTo>
                    <a:lnTo>
                      <a:pt x="1294" y="1112"/>
                    </a:lnTo>
                    <a:lnTo>
                      <a:pt x="1296" y="1108"/>
                    </a:lnTo>
                    <a:lnTo>
                      <a:pt x="1294" y="1104"/>
                    </a:lnTo>
                    <a:lnTo>
                      <a:pt x="1294" y="1100"/>
                    </a:lnTo>
                    <a:lnTo>
                      <a:pt x="1296" y="1096"/>
                    </a:lnTo>
                    <a:lnTo>
                      <a:pt x="1296" y="1096"/>
                    </a:lnTo>
                    <a:lnTo>
                      <a:pt x="1288" y="1098"/>
                    </a:lnTo>
                    <a:lnTo>
                      <a:pt x="1280" y="1096"/>
                    </a:lnTo>
                    <a:lnTo>
                      <a:pt x="1280" y="1096"/>
                    </a:lnTo>
                    <a:lnTo>
                      <a:pt x="1280" y="1108"/>
                    </a:lnTo>
                    <a:lnTo>
                      <a:pt x="1278" y="1114"/>
                    </a:lnTo>
                    <a:lnTo>
                      <a:pt x="1272" y="1120"/>
                    </a:lnTo>
                    <a:lnTo>
                      <a:pt x="1272" y="1120"/>
                    </a:lnTo>
                    <a:lnTo>
                      <a:pt x="1284" y="1120"/>
                    </a:lnTo>
                    <a:lnTo>
                      <a:pt x="1294" y="1124"/>
                    </a:lnTo>
                    <a:lnTo>
                      <a:pt x="1294" y="1124"/>
                    </a:lnTo>
                    <a:lnTo>
                      <a:pt x="1290" y="1128"/>
                    </a:lnTo>
                    <a:lnTo>
                      <a:pt x="1286" y="1134"/>
                    </a:lnTo>
                    <a:lnTo>
                      <a:pt x="1274" y="1140"/>
                    </a:lnTo>
                    <a:lnTo>
                      <a:pt x="1260" y="1144"/>
                    </a:lnTo>
                    <a:lnTo>
                      <a:pt x="1246" y="1146"/>
                    </a:lnTo>
                    <a:lnTo>
                      <a:pt x="1246" y="1146"/>
                    </a:lnTo>
                    <a:lnTo>
                      <a:pt x="1248" y="1150"/>
                    </a:lnTo>
                    <a:lnTo>
                      <a:pt x="1250" y="1152"/>
                    </a:lnTo>
                    <a:lnTo>
                      <a:pt x="1254" y="1152"/>
                    </a:lnTo>
                    <a:lnTo>
                      <a:pt x="1254" y="1152"/>
                    </a:lnTo>
                    <a:lnTo>
                      <a:pt x="1234" y="1172"/>
                    </a:lnTo>
                    <a:lnTo>
                      <a:pt x="1214" y="1192"/>
                    </a:lnTo>
                    <a:lnTo>
                      <a:pt x="1214" y="1192"/>
                    </a:lnTo>
                    <a:lnTo>
                      <a:pt x="1218" y="1198"/>
                    </a:lnTo>
                    <a:lnTo>
                      <a:pt x="1224" y="1202"/>
                    </a:lnTo>
                    <a:lnTo>
                      <a:pt x="1224" y="1202"/>
                    </a:lnTo>
                    <a:lnTo>
                      <a:pt x="1216" y="1212"/>
                    </a:lnTo>
                    <a:lnTo>
                      <a:pt x="1212" y="1218"/>
                    </a:lnTo>
                    <a:lnTo>
                      <a:pt x="1212" y="1226"/>
                    </a:lnTo>
                    <a:lnTo>
                      <a:pt x="1212" y="1226"/>
                    </a:lnTo>
                    <a:lnTo>
                      <a:pt x="1214" y="1228"/>
                    </a:lnTo>
                    <a:lnTo>
                      <a:pt x="1218" y="1232"/>
                    </a:lnTo>
                    <a:lnTo>
                      <a:pt x="1224" y="1234"/>
                    </a:lnTo>
                    <a:lnTo>
                      <a:pt x="1226" y="1236"/>
                    </a:lnTo>
                    <a:lnTo>
                      <a:pt x="1226" y="1236"/>
                    </a:lnTo>
                    <a:lnTo>
                      <a:pt x="1224" y="1240"/>
                    </a:lnTo>
                    <a:lnTo>
                      <a:pt x="1220" y="1240"/>
                    </a:lnTo>
                    <a:lnTo>
                      <a:pt x="1220" y="1240"/>
                    </a:lnTo>
                    <a:lnTo>
                      <a:pt x="1224" y="1244"/>
                    </a:lnTo>
                    <a:lnTo>
                      <a:pt x="1230" y="1246"/>
                    </a:lnTo>
                    <a:lnTo>
                      <a:pt x="1246" y="1244"/>
                    </a:lnTo>
                    <a:lnTo>
                      <a:pt x="1246" y="1244"/>
                    </a:lnTo>
                    <a:lnTo>
                      <a:pt x="1238" y="1256"/>
                    </a:lnTo>
                    <a:lnTo>
                      <a:pt x="1238" y="1256"/>
                    </a:lnTo>
                    <a:lnTo>
                      <a:pt x="1240" y="1258"/>
                    </a:lnTo>
                    <a:lnTo>
                      <a:pt x="1242" y="1258"/>
                    </a:lnTo>
                    <a:lnTo>
                      <a:pt x="1248" y="1258"/>
                    </a:lnTo>
                    <a:lnTo>
                      <a:pt x="1248" y="1258"/>
                    </a:lnTo>
                    <a:lnTo>
                      <a:pt x="1268" y="1242"/>
                    </a:lnTo>
                    <a:lnTo>
                      <a:pt x="1292" y="1230"/>
                    </a:lnTo>
                    <a:lnTo>
                      <a:pt x="1318" y="1220"/>
                    </a:lnTo>
                    <a:lnTo>
                      <a:pt x="1342" y="1214"/>
                    </a:lnTo>
                    <a:lnTo>
                      <a:pt x="1342" y="1214"/>
                    </a:lnTo>
                    <a:lnTo>
                      <a:pt x="1336" y="1218"/>
                    </a:lnTo>
                    <a:lnTo>
                      <a:pt x="1334" y="1226"/>
                    </a:lnTo>
                    <a:lnTo>
                      <a:pt x="1334" y="1226"/>
                    </a:lnTo>
                    <a:lnTo>
                      <a:pt x="1326" y="1230"/>
                    </a:lnTo>
                    <a:lnTo>
                      <a:pt x="1318" y="1234"/>
                    </a:lnTo>
                    <a:lnTo>
                      <a:pt x="1310" y="1238"/>
                    </a:lnTo>
                    <a:lnTo>
                      <a:pt x="1302" y="1242"/>
                    </a:lnTo>
                    <a:lnTo>
                      <a:pt x="1302" y="1242"/>
                    </a:lnTo>
                    <a:lnTo>
                      <a:pt x="1306" y="1248"/>
                    </a:lnTo>
                    <a:lnTo>
                      <a:pt x="1310" y="1256"/>
                    </a:lnTo>
                    <a:lnTo>
                      <a:pt x="1310" y="1256"/>
                    </a:lnTo>
                    <a:lnTo>
                      <a:pt x="1302" y="1264"/>
                    </a:lnTo>
                    <a:lnTo>
                      <a:pt x="1294" y="1270"/>
                    </a:lnTo>
                    <a:lnTo>
                      <a:pt x="1284" y="1272"/>
                    </a:lnTo>
                    <a:lnTo>
                      <a:pt x="1274" y="1272"/>
                    </a:lnTo>
                    <a:lnTo>
                      <a:pt x="1252" y="1270"/>
                    </a:lnTo>
                    <a:lnTo>
                      <a:pt x="1242" y="1268"/>
                    </a:lnTo>
                    <a:lnTo>
                      <a:pt x="1234" y="1270"/>
                    </a:lnTo>
                    <a:lnTo>
                      <a:pt x="1234" y="1270"/>
                    </a:lnTo>
                    <a:lnTo>
                      <a:pt x="1234" y="1274"/>
                    </a:lnTo>
                    <a:lnTo>
                      <a:pt x="1236" y="1276"/>
                    </a:lnTo>
                    <a:lnTo>
                      <a:pt x="1240" y="1278"/>
                    </a:lnTo>
                    <a:lnTo>
                      <a:pt x="1240" y="1278"/>
                    </a:lnTo>
                    <a:lnTo>
                      <a:pt x="1214" y="1280"/>
                    </a:lnTo>
                    <a:lnTo>
                      <a:pt x="1184" y="1282"/>
                    </a:lnTo>
                    <a:lnTo>
                      <a:pt x="1184" y="1282"/>
                    </a:lnTo>
                    <a:lnTo>
                      <a:pt x="1170" y="1280"/>
                    </a:lnTo>
                    <a:lnTo>
                      <a:pt x="1170" y="1280"/>
                    </a:lnTo>
                    <a:lnTo>
                      <a:pt x="1152" y="1278"/>
                    </a:lnTo>
                    <a:lnTo>
                      <a:pt x="1144" y="1278"/>
                    </a:lnTo>
                    <a:lnTo>
                      <a:pt x="1136" y="1282"/>
                    </a:lnTo>
                    <a:lnTo>
                      <a:pt x="1136" y="1282"/>
                    </a:lnTo>
                    <a:lnTo>
                      <a:pt x="1136" y="1276"/>
                    </a:lnTo>
                    <a:lnTo>
                      <a:pt x="1136" y="1274"/>
                    </a:lnTo>
                    <a:lnTo>
                      <a:pt x="1142" y="1268"/>
                    </a:lnTo>
                    <a:lnTo>
                      <a:pt x="1142" y="1268"/>
                    </a:lnTo>
                    <a:lnTo>
                      <a:pt x="1138" y="1268"/>
                    </a:lnTo>
                    <a:lnTo>
                      <a:pt x="1134" y="1270"/>
                    </a:lnTo>
                    <a:lnTo>
                      <a:pt x="1130" y="1270"/>
                    </a:lnTo>
                    <a:lnTo>
                      <a:pt x="1128" y="1268"/>
                    </a:lnTo>
                    <a:lnTo>
                      <a:pt x="1128" y="1268"/>
                    </a:lnTo>
                    <a:lnTo>
                      <a:pt x="1122" y="1270"/>
                    </a:lnTo>
                    <a:lnTo>
                      <a:pt x="1120" y="1274"/>
                    </a:lnTo>
                    <a:lnTo>
                      <a:pt x="1116" y="1278"/>
                    </a:lnTo>
                    <a:lnTo>
                      <a:pt x="1112" y="1280"/>
                    </a:lnTo>
                    <a:lnTo>
                      <a:pt x="1112" y="1280"/>
                    </a:lnTo>
                    <a:lnTo>
                      <a:pt x="1102" y="1280"/>
                    </a:lnTo>
                    <a:lnTo>
                      <a:pt x="1090" y="1284"/>
                    </a:lnTo>
                    <a:lnTo>
                      <a:pt x="1066" y="1294"/>
                    </a:lnTo>
                    <a:lnTo>
                      <a:pt x="1066" y="1294"/>
                    </a:lnTo>
                    <a:lnTo>
                      <a:pt x="1064" y="1294"/>
                    </a:lnTo>
                    <a:lnTo>
                      <a:pt x="1064" y="1292"/>
                    </a:lnTo>
                    <a:lnTo>
                      <a:pt x="1068" y="1290"/>
                    </a:lnTo>
                    <a:lnTo>
                      <a:pt x="1068" y="1290"/>
                    </a:lnTo>
                    <a:lnTo>
                      <a:pt x="1064" y="1290"/>
                    </a:lnTo>
                    <a:lnTo>
                      <a:pt x="1058" y="1292"/>
                    </a:lnTo>
                    <a:lnTo>
                      <a:pt x="1052" y="1294"/>
                    </a:lnTo>
                    <a:lnTo>
                      <a:pt x="1046" y="1296"/>
                    </a:lnTo>
                    <a:lnTo>
                      <a:pt x="1046" y="1296"/>
                    </a:lnTo>
                    <a:lnTo>
                      <a:pt x="1048" y="1292"/>
                    </a:lnTo>
                    <a:lnTo>
                      <a:pt x="1042" y="1292"/>
                    </a:lnTo>
                    <a:lnTo>
                      <a:pt x="1042" y="1292"/>
                    </a:lnTo>
                    <a:lnTo>
                      <a:pt x="1048" y="1284"/>
                    </a:lnTo>
                    <a:lnTo>
                      <a:pt x="1056" y="1276"/>
                    </a:lnTo>
                    <a:lnTo>
                      <a:pt x="1056" y="1276"/>
                    </a:lnTo>
                    <a:lnTo>
                      <a:pt x="1054" y="1276"/>
                    </a:lnTo>
                    <a:lnTo>
                      <a:pt x="1052" y="1276"/>
                    </a:lnTo>
                    <a:lnTo>
                      <a:pt x="1048" y="1278"/>
                    </a:lnTo>
                    <a:lnTo>
                      <a:pt x="1048" y="1278"/>
                    </a:lnTo>
                    <a:lnTo>
                      <a:pt x="1056" y="1270"/>
                    </a:lnTo>
                    <a:lnTo>
                      <a:pt x="1068" y="1258"/>
                    </a:lnTo>
                    <a:lnTo>
                      <a:pt x="1082" y="1246"/>
                    </a:lnTo>
                    <a:lnTo>
                      <a:pt x="1090" y="1242"/>
                    </a:lnTo>
                    <a:lnTo>
                      <a:pt x="1096" y="1238"/>
                    </a:lnTo>
                    <a:lnTo>
                      <a:pt x="1096" y="1238"/>
                    </a:lnTo>
                    <a:lnTo>
                      <a:pt x="1110" y="1240"/>
                    </a:lnTo>
                    <a:lnTo>
                      <a:pt x="1110" y="1240"/>
                    </a:lnTo>
                    <a:lnTo>
                      <a:pt x="1140" y="1236"/>
                    </a:lnTo>
                    <a:lnTo>
                      <a:pt x="1166" y="1230"/>
                    </a:lnTo>
                    <a:lnTo>
                      <a:pt x="1166" y="1230"/>
                    </a:lnTo>
                    <a:lnTo>
                      <a:pt x="1168" y="1234"/>
                    </a:lnTo>
                    <a:lnTo>
                      <a:pt x="1168" y="1234"/>
                    </a:lnTo>
                    <a:lnTo>
                      <a:pt x="1164" y="1238"/>
                    </a:lnTo>
                    <a:lnTo>
                      <a:pt x="1160" y="1240"/>
                    </a:lnTo>
                    <a:lnTo>
                      <a:pt x="1158" y="1244"/>
                    </a:lnTo>
                    <a:lnTo>
                      <a:pt x="1158" y="1244"/>
                    </a:lnTo>
                    <a:lnTo>
                      <a:pt x="1164" y="1242"/>
                    </a:lnTo>
                    <a:lnTo>
                      <a:pt x="1172" y="1242"/>
                    </a:lnTo>
                    <a:lnTo>
                      <a:pt x="1186" y="1244"/>
                    </a:lnTo>
                    <a:lnTo>
                      <a:pt x="1186" y="1244"/>
                    </a:lnTo>
                    <a:lnTo>
                      <a:pt x="1186" y="1240"/>
                    </a:lnTo>
                    <a:lnTo>
                      <a:pt x="1184" y="1238"/>
                    </a:lnTo>
                    <a:lnTo>
                      <a:pt x="1182" y="1238"/>
                    </a:lnTo>
                    <a:lnTo>
                      <a:pt x="1180" y="1240"/>
                    </a:lnTo>
                    <a:lnTo>
                      <a:pt x="1180" y="1240"/>
                    </a:lnTo>
                    <a:lnTo>
                      <a:pt x="1180" y="1236"/>
                    </a:lnTo>
                    <a:lnTo>
                      <a:pt x="1178" y="1234"/>
                    </a:lnTo>
                    <a:lnTo>
                      <a:pt x="1172" y="1228"/>
                    </a:lnTo>
                    <a:lnTo>
                      <a:pt x="1166" y="1226"/>
                    </a:lnTo>
                    <a:lnTo>
                      <a:pt x="1158" y="1226"/>
                    </a:lnTo>
                    <a:lnTo>
                      <a:pt x="1158" y="1226"/>
                    </a:lnTo>
                    <a:lnTo>
                      <a:pt x="1162" y="1224"/>
                    </a:lnTo>
                    <a:lnTo>
                      <a:pt x="1166" y="1222"/>
                    </a:lnTo>
                    <a:lnTo>
                      <a:pt x="1178" y="1218"/>
                    </a:lnTo>
                    <a:lnTo>
                      <a:pt x="1190" y="1214"/>
                    </a:lnTo>
                    <a:lnTo>
                      <a:pt x="1194" y="1210"/>
                    </a:lnTo>
                    <a:lnTo>
                      <a:pt x="1196" y="1206"/>
                    </a:lnTo>
                    <a:lnTo>
                      <a:pt x="1196" y="1206"/>
                    </a:lnTo>
                    <a:lnTo>
                      <a:pt x="1190" y="1210"/>
                    </a:lnTo>
                    <a:lnTo>
                      <a:pt x="1182" y="1212"/>
                    </a:lnTo>
                    <a:lnTo>
                      <a:pt x="1168" y="1214"/>
                    </a:lnTo>
                    <a:lnTo>
                      <a:pt x="1152" y="1216"/>
                    </a:lnTo>
                    <a:lnTo>
                      <a:pt x="1134" y="1218"/>
                    </a:lnTo>
                    <a:lnTo>
                      <a:pt x="1134" y="1218"/>
                    </a:lnTo>
                    <a:lnTo>
                      <a:pt x="1132" y="1214"/>
                    </a:lnTo>
                    <a:lnTo>
                      <a:pt x="1128" y="1212"/>
                    </a:lnTo>
                    <a:lnTo>
                      <a:pt x="1122" y="1212"/>
                    </a:lnTo>
                    <a:lnTo>
                      <a:pt x="1118" y="1216"/>
                    </a:lnTo>
                    <a:lnTo>
                      <a:pt x="1118" y="1216"/>
                    </a:lnTo>
                    <a:lnTo>
                      <a:pt x="1116" y="1214"/>
                    </a:lnTo>
                    <a:lnTo>
                      <a:pt x="1116" y="1212"/>
                    </a:lnTo>
                    <a:lnTo>
                      <a:pt x="1118" y="1210"/>
                    </a:lnTo>
                    <a:lnTo>
                      <a:pt x="1118" y="1210"/>
                    </a:lnTo>
                    <a:lnTo>
                      <a:pt x="1114" y="1210"/>
                    </a:lnTo>
                    <a:lnTo>
                      <a:pt x="1112" y="1210"/>
                    </a:lnTo>
                    <a:lnTo>
                      <a:pt x="1110" y="1212"/>
                    </a:lnTo>
                    <a:lnTo>
                      <a:pt x="1108" y="1212"/>
                    </a:lnTo>
                    <a:lnTo>
                      <a:pt x="1108" y="1212"/>
                    </a:lnTo>
                    <a:lnTo>
                      <a:pt x="1106" y="1210"/>
                    </a:lnTo>
                    <a:lnTo>
                      <a:pt x="1106" y="1208"/>
                    </a:lnTo>
                    <a:lnTo>
                      <a:pt x="1110" y="1204"/>
                    </a:lnTo>
                    <a:lnTo>
                      <a:pt x="1110" y="1204"/>
                    </a:lnTo>
                    <a:lnTo>
                      <a:pt x="1104" y="1206"/>
                    </a:lnTo>
                    <a:lnTo>
                      <a:pt x="1106" y="1204"/>
                    </a:lnTo>
                    <a:lnTo>
                      <a:pt x="1106" y="1204"/>
                    </a:lnTo>
                    <a:lnTo>
                      <a:pt x="1096" y="1210"/>
                    </a:lnTo>
                    <a:lnTo>
                      <a:pt x="1084" y="1218"/>
                    </a:lnTo>
                    <a:lnTo>
                      <a:pt x="1078" y="1220"/>
                    </a:lnTo>
                    <a:lnTo>
                      <a:pt x="1070" y="1220"/>
                    </a:lnTo>
                    <a:lnTo>
                      <a:pt x="1066" y="1220"/>
                    </a:lnTo>
                    <a:lnTo>
                      <a:pt x="1062" y="1216"/>
                    </a:lnTo>
                    <a:lnTo>
                      <a:pt x="1062" y="1216"/>
                    </a:lnTo>
                    <a:lnTo>
                      <a:pt x="1054" y="1218"/>
                    </a:lnTo>
                    <a:lnTo>
                      <a:pt x="1044" y="1222"/>
                    </a:lnTo>
                    <a:lnTo>
                      <a:pt x="1044" y="1222"/>
                    </a:lnTo>
                    <a:lnTo>
                      <a:pt x="1046" y="1218"/>
                    </a:lnTo>
                    <a:lnTo>
                      <a:pt x="1048" y="1216"/>
                    </a:lnTo>
                    <a:lnTo>
                      <a:pt x="1048" y="1216"/>
                    </a:lnTo>
                    <a:lnTo>
                      <a:pt x="1048" y="1214"/>
                    </a:lnTo>
                    <a:lnTo>
                      <a:pt x="1046" y="1214"/>
                    </a:lnTo>
                    <a:lnTo>
                      <a:pt x="1044" y="1218"/>
                    </a:lnTo>
                    <a:lnTo>
                      <a:pt x="1040" y="1220"/>
                    </a:lnTo>
                    <a:lnTo>
                      <a:pt x="1034" y="1222"/>
                    </a:lnTo>
                    <a:lnTo>
                      <a:pt x="1034" y="1222"/>
                    </a:lnTo>
                    <a:lnTo>
                      <a:pt x="1036" y="1216"/>
                    </a:lnTo>
                    <a:lnTo>
                      <a:pt x="1040" y="1214"/>
                    </a:lnTo>
                    <a:lnTo>
                      <a:pt x="1046" y="1212"/>
                    </a:lnTo>
                    <a:lnTo>
                      <a:pt x="1048" y="1208"/>
                    </a:lnTo>
                    <a:lnTo>
                      <a:pt x="1048" y="1208"/>
                    </a:lnTo>
                    <a:lnTo>
                      <a:pt x="1042" y="1208"/>
                    </a:lnTo>
                    <a:lnTo>
                      <a:pt x="1038" y="1212"/>
                    </a:lnTo>
                    <a:lnTo>
                      <a:pt x="1034" y="1216"/>
                    </a:lnTo>
                    <a:lnTo>
                      <a:pt x="1032" y="1216"/>
                    </a:lnTo>
                    <a:lnTo>
                      <a:pt x="1032" y="1216"/>
                    </a:lnTo>
                    <a:lnTo>
                      <a:pt x="1032" y="1210"/>
                    </a:lnTo>
                    <a:lnTo>
                      <a:pt x="1034" y="1208"/>
                    </a:lnTo>
                    <a:lnTo>
                      <a:pt x="1038" y="1206"/>
                    </a:lnTo>
                    <a:lnTo>
                      <a:pt x="1038" y="1202"/>
                    </a:lnTo>
                    <a:lnTo>
                      <a:pt x="1038" y="1202"/>
                    </a:lnTo>
                    <a:lnTo>
                      <a:pt x="1026" y="1208"/>
                    </a:lnTo>
                    <a:lnTo>
                      <a:pt x="1014" y="1214"/>
                    </a:lnTo>
                    <a:lnTo>
                      <a:pt x="1004" y="1220"/>
                    </a:lnTo>
                    <a:lnTo>
                      <a:pt x="1002" y="1218"/>
                    </a:lnTo>
                    <a:lnTo>
                      <a:pt x="1000" y="1216"/>
                    </a:lnTo>
                    <a:lnTo>
                      <a:pt x="1000" y="1216"/>
                    </a:lnTo>
                    <a:lnTo>
                      <a:pt x="996" y="1218"/>
                    </a:lnTo>
                    <a:lnTo>
                      <a:pt x="994" y="1218"/>
                    </a:lnTo>
                    <a:lnTo>
                      <a:pt x="990" y="1220"/>
                    </a:lnTo>
                    <a:lnTo>
                      <a:pt x="990" y="1220"/>
                    </a:lnTo>
                    <a:lnTo>
                      <a:pt x="990" y="1216"/>
                    </a:lnTo>
                    <a:lnTo>
                      <a:pt x="990" y="1216"/>
                    </a:lnTo>
                    <a:lnTo>
                      <a:pt x="994" y="1212"/>
                    </a:lnTo>
                    <a:lnTo>
                      <a:pt x="994" y="1212"/>
                    </a:lnTo>
                    <a:lnTo>
                      <a:pt x="990" y="1214"/>
                    </a:lnTo>
                    <a:lnTo>
                      <a:pt x="988" y="1216"/>
                    </a:lnTo>
                    <a:lnTo>
                      <a:pt x="984" y="1218"/>
                    </a:lnTo>
                    <a:lnTo>
                      <a:pt x="978" y="1218"/>
                    </a:lnTo>
                    <a:lnTo>
                      <a:pt x="978" y="1218"/>
                    </a:lnTo>
                    <a:lnTo>
                      <a:pt x="978" y="1216"/>
                    </a:lnTo>
                    <a:lnTo>
                      <a:pt x="978" y="1214"/>
                    </a:lnTo>
                    <a:lnTo>
                      <a:pt x="980" y="1214"/>
                    </a:lnTo>
                    <a:lnTo>
                      <a:pt x="982" y="1212"/>
                    </a:lnTo>
                    <a:lnTo>
                      <a:pt x="982" y="1212"/>
                    </a:lnTo>
                    <a:lnTo>
                      <a:pt x="960" y="1220"/>
                    </a:lnTo>
                    <a:lnTo>
                      <a:pt x="940" y="1226"/>
                    </a:lnTo>
                    <a:lnTo>
                      <a:pt x="930" y="1230"/>
                    </a:lnTo>
                    <a:lnTo>
                      <a:pt x="922" y="1236"/>
                    </a:lnTo>
                    <a:lnTo>
                      <a:pt x="914" y="1242"/>
                    </a:lnTo>
                    <a:lnTo>
                      <a:pt x="908" y="1248"/>
                    </a:lnTo>
                    <a:lnTo>
                      <a:pt x="908" y="1248"/>
                    </a:lnTo>
                    <a:lnTo>
                      <a:pt x="894" y="1252"/>
                    </a:lnTo>
                    <a:lnTo>
                      <a:pt x="884" y="1258"/>
                    </a:lnTo>
                    <a:lnTo>
                      <a:pt x="884" y="1258"/>
                    </a:lnTo>
                    <a:lnTo>
                      <a:pt x="882" y="1264"/>
                    </a:lnTo>
                    <a:lnTo>
                      <a:pt x="880" y="1268"/>
                    </a:lnTo>
                    <a:lnTo>
                      <a:pt x="874" y="1276"/>
                    </a:lnTo>
                    <a:lnTo>
                      <a:pt x="866" y="1282"/>
                    </a:lnTo>
                    <a:lnTo>
                      <a:pt x="864" y="1286"/>
                    </a:lnTo>
                    <a:lnTo>
                      <a:pt x="862" y="1292"/>
                    </a:lnTo>
                    <a:lnTo>
                      <a:pt x="862" y="1292"/>
                    </a:lnTo>
                    <a:lnTo>
                      <a:pt x="868" y="1294"/>
                    </a:lnTo>
                    <a:lnTo>
                      <a:pt x="872" y="1294"/>
                    </a:lnTo>
                    <a:lnTo>
                      <a:pt x="878" y="1290"/>
                    </a:lnTo>
                    <a:lnTo>
                      <a:pt x="880" y="1286"/>
                    </a:lnTo>
                    <a:lnTo>
                      <a:pt x="880" y="1286"/>
                    </a:lnTo>
                    <a:lnTo>
                      <a:pt x="880" y="1290"/>
                    </a:lnTo>
                    <a:lnTo>
                      <a:pt x="880" y="1292"/>
                    </a:lnTo>
                    <a:lnTo>
                      <a:pt x="876" y="1296"/>
                    </a:lnTo>
                    <a:lnTo>
                      <a:pt x="870" y="1298"/>
                    </a:lnTo>
                    <a:lnTo>
                      <a:pt x="868" y="1300"/>
                    </a:lnTo>
                    <a:lnTo>
                      <a:pt x="866" y="1304"/>
                    </a:lnTo>
                    <a:lnTo>
                      <a:pt x="866" y="1304"/>
                    </a:lnTo>
                    <a:lnTo>
                      <a:pt x="862" y="1302"/>
                    </a:lnTo>
                    <a:lnTo>
                      <a:pt x="858" y="1298"/>
                    </a:lnTo>
                    <a:lnTo>
                      <a:pt x="854" y="1296"/>
                    </a:lnTo>
                    <a:lnTo>
                      <a:pt x="848" y="1296"/>
                    </a:lnTo>
                    <a:lnTo>
                      <a:pt x="848" y="1296"/>
                    </a:lnTo>
                    <a:lnTo>
                      <a:pt x="850" y="1294"/>
                    </a:lnTo>
                    <a:lnTo>
                      <a:pt x="850" y="1292"/>
                    </a:lnTo>
                    <a:lnTo>
                      <a:pt x="856" y="1290"/>
                    </a:lnTo>
                    <a:lnTo>
                      <a:pt x="856" y="1290"/>
                    </a:lnTo>
                    <a:lnTo>
                      <a:pt x="852" y="1288"/>
                    </a:lnTo>
                    <a:lnTo>
                      <a:pt x="846" y="1290"/>
                    </a:lnTo>
                    <a:lnTo>
                      <a:pt x="834" y="1290"/>
                    </a:lnTo>
                    <a:lnTo>
                      <a:pt x="834" y="1290"/>
                    </a:lnTo>
                    <a:lnTo>
                      <a:pt x="838" y="1284"/>
                    </a:lnTo>
                    <a:lnTo>
                      <a:pt x="842" y="1282"/>
                    </a:lnTo>
                    <a:lnTo>
                      <a:pt x="846" y="1280"/>
                    </a:lnTo>
                    <a:lnTo>
                      <a:pt x="846" y="1280"/>
                    </a:lnTo>
                    <a:lnTo>
                      <a:pt x="844" y="1278"/>
                    </a:lnTo>
                    <a:lnTo>
                      <a:pt x="844" y="1278"/>
                    </a:lnTo>
                    <a:lnTo>
                      <a:pt x="842" y="1274"/>
                    </a:lnTo>
                    <a:lnTo>
                      <a:pt x="842" y="1274"/>
                    </a:lnTo>
                    <a:lnTo>
                      <a:pt x="836" y="1280"/>
                    </a:lnTo>
                    <a:lnTo>
                      <a:pt x="830" y="1286"/>
                    </a:lnTo>
                    <a:lnTo>
                      <a:pt x="822" y="1288"/>
                    </a:lnTo>
                    <a:lnTo>
                      <a:pt x="812" y="1286"/>
                    </a:lnTo>
                    <a:lnTo>
                      <a:pt x="812" y="1286"/>
                    </a:lnTo>
                    <a:lnTo>
                      <a:pt x="810" y="1282"/>
                    </a:lnTo>
                    <a:lnTo>
                      <a:pt x="808" y="1278"/>
                    </a:lnTo>
                    <a:lnTo>
                      <a:pt x="802" y="1274"/>
                    </a:lnTo>
                    <a:lnTo>
                      <a:pt x="796" y="1272"/>
                    </a:lnTo>
                    <a:lnTo>
                      <a:pt x="780" y="1268"/>
                    </a:lnTo>
                    <a:lnTo>
                      <a:pt x="766" y="1268"/>
                    </a:lnTo>
                    <a:lnTo>
                      <a:pt x="766" y="1268"/>
                    </a:lnTo>
                    <a:lnTo>
                      <a:pt x="772" y="1276"/>
                    </a:lnTo>
                    <a:lnTo>
                      <a:pt x="778" y="1284"/>
                    </a:lnTo>
                    <a:lnTo>
                      <a:pt x="786" y="1290"/>
                    </a:lnTo>
                    <a:lnTo>
                      <a:pt x="794" y="1292"/>
                    </a:lnTo>
                    <a:lnTo>
                      <a:pt x="794" y="1292"/>
                    </a:lnTo>
                    <a:lnTo>
                      <a:pt x="780" y="1292"/>
                    </a:lnTo>
                    <a:lnTo>
                      <a:pt x="764" y="1290"/>
                    </a:lnTo>
                    <a:lnTo>
                      <a:pt x="752" y="1286"/>
                    </a:lnTo>
                    <a:lnTo>
                      <a:pt x="742" y="1278"/>
                    </a:lnTo>
                    <a:lnTo>
                      <a:pt x="742" y="1278"/>
                    </a:lnTo>
                    <a:lnTo>
                      <a:pt x="742" y="1276"/>
                    </a:lnTo>
                    <a:lnTo>
                      <a:pt x="744" y="1276"/>
                    </a:lnTo>
                    <a:lnTo>
                      <a:pt x="746" y="1274"/>
                    </a:lnTo>
                    <a:lnTo>
                      <a:pt x="746" y="1274"/>
                    </a:lnTo>
                    <a:lnTo>
                      <a:pt x="746" y="1274"/>
                    </a:lnTo>
                    <a:lnTo>
                      <a:pt x="740" y="1274"/>
                    </a:lnTo>
                    <a:lnTo>
                      <a:pt x="734" y="1278"/>
                    </a:lnTo>
                    <a:lnTo>
                      <a:pt x="730" y="1282"/>
                    </a:lnTo>
                    <a:lnTo>
                      <a:pt x="732" y="1288"/>
                    </a:lnTo>
                    <a:lnTo>
                      <a:pt x="732" y="1288"/>
                    </a:lnTo>
                    <a:lnTo>
                      <a:pt x="710" y="1302"/>
                    </a:lnTo>
                    <a:lnTo>
                      <a:pt x="690" y="1312"/>
                    </a:lnTo>
                    <a:lnTo>
                      <a:pt x="646" y="1332"/>
                    </a:lnTo>
                    <a:lnTo>
                      <a:pt x="646" y="1332"/>
                    </a:lnTo>
                    <a:lnTo>
                      <a:pt x="648" y="1326"/>
                    </a:lnTo>
                    <a:lnTo>
                      <a:pt x="652" y="1322"/>
                    </a:lnTo>
                    <a:lnTo>
                      <a:pt x="656" y="1316"/>
                    </a:lnTo>
                    <a:lnTo>
                      <a:pt x="656" y="1308"/>
                    </a:lnTo>
                    <a:lnTo>
                      <a:pt x="656" y="1308"/>
                    </a:lnTo>
                    <a:lnTo>
                      <a:pt x="652" y="1310"/>
                    </a:lnTo>
                    <a:lnTo>
                      <a:pt x="648" y="1312"/>
                    </a:lnTo>
                    <a:lnTo>
                      <a:pt x="642" y="1322"/>
                    </a:lnTo>
                    <a:lnTo>
                      <a:pt x="634" y="1332"/>
                    </a:lnTo>
                    <a:lnTo>
                      <a:pt x="630" y="1336"/>
                    </a:lnTo>
                    <a:lnTo>
                      <a:pt x="624" y="1338"/>
                    </a:lnTo>
                    <a:lnTo>
                      <a:pt x="624" y="1338"/>
                    </a:lnTo>
                    <a:lnTo>
                      <a:pt x="620" y="1346"/>
                    </a:lnTo>
                    <a:lnTo>
                      <a:pt x="612" y="1352"/>
                    </a:lnTo>
                    <a:lnTo>
                      <a:pt x="604" y="1358"/>
                    </a:lnTo>
                    <a:lnTo>
                      <a:pt x="596" y="1362"/>
                    </a:lnTo>
                    <a:lnTo>
                      <a:pt x="580" y="1368"/>
                    </a:lnTo>
                    <a:lnTo>
                      <a:pt x="572" y="1372"/>
                    </a:lnTo>
                    <a:lnTo>
                      <a:pt x="566" y="1378"/>
                    </a:lnTo>
                    <a:lnTo>
                      <a:pt x="566" y="1378"/>
                    </a:lnTo>
                    <a:lnTo>
                      <a:pt x="560" y="1378"/>
                    </a:lnTo>
                    <a:lnTo>
                      <a:pt x="552" y="1382"/>
                    </a:lnTo>
                    <a:lnTo>
                      <a:pt x="542" y="1390"/>
                    </a:lnTo>
                    <a:lnTo>
                      <a:pt x="542" y="1390"/>
                    </a:lnTo>
                    <a:lnTo>
                      <a:pt x="548" y="1382"/>
                    </a:lnTo>
                    <a:lnTo>
                      <a:pt x="556" y="1374"/>
                    </a:lnTo>
                    <a:lnTo>
                      <a:pt x="568" y="1366"/>
                    </a:lnTo>
                    <a:lnTo>
                      <a:pt x="582" y="1362"/>
                    </a:lnTo>
                    <a:lnTo>
                      <a:pt x="582" y="1362"/>
                    </a:lnTo>
                    <a:lnTo>
                      <a:pt x="584" y="1354"/>
                    </a:lnTo>
                    <a:lnTo>
                      <a:pt x="588" y="1350"/>
                    </a:lnTo>
                    <a:lnTo>
                      <a:pt x="592" y="1346"/>
                    </a:lnTo>
                    <a:lnTo>
                      <a:pt x="598" y="1342"/>
                    </a:lnTo>
                    <a:lnTo>
                      <a:pt x="598" y="1342"/>
                    </a:lnTo>
                    <a:lnTo>
                      <a:pt x="596" y="1336"/>
                    </a:lnTo>
                    <a:lnTo>
                      <a:pt x="596" y="1332"/>
                    </a:lnTo>
                    <a:lnTo>
                      <a:pt x="598" y="1328"/>
                    </a:lnTo>
                    <a:lnTo>
                      <a:pt x="600" y="1326"/>
                    </a:lnTo>
                    <a:lnTo>
                      <a:pt x="606" y="1322"/>
                    </a:lnTo>
                    <a:lnTo>
                      <a:pt x="614" y="1320"/>
                    </a:lnTo>
                    <a:lnTo>
                      <a:pt x="614" y="1320"/>
                    </a:lnTo>
                    <a:lnTo>
                      <a:pt x="614" y="1316"/>
                    </a:lnTo>
                    <a:lnTo>
                      <a:pt x="614" y="1312"/>
                    </a:lnTo>
                    <a:lnTo>
                      <a:pt x="618" y="1312"/>
                    </a:lnTo>
                    <a:lnTo>
                      <a:pt x="624" y="1312"/>
                    </a:lnTo>
                    <a:lnTo>
                      <a:pt x="624" y="1312"/>
                    </a:lnTo>
                    <a:lnTo>
                      <a:pt x="626" y="1310"/>
                    </a:lnTo>
                    <a:lnTo>
                      <a:pt x="624" y="1306"/>
                    </a:lnTo>
                    <a:lnTo>
                      <a:pt x="624" y="1304"/>
                    </a:lnTo>
                    <a:lnTo>
                      <a:pt x="626" y="1302"/>
                    </a:lnTo>
                    <a:lnTo>
                      <a:pt x="626" y="1302"/>
                    </a:lnTo>
                    <a:lnTo>
                      <a:pt x="634" y="1300"/>
                    </a:lnTo>
                    <a:lnTo>
                      <a:pt x="642" y="1296"/>
                    </a:lnTo>
                    <a:lnTo>
                      <a:pt x="658" y="1286"/>
                    </a:lnTo>
                    <a:lnTo>
                      <a:pt x="658" y="1286"/>
                    </a:lnTo>
                    <a:lnTo>
                      <a:pt x="654" y="1286"/>
                    </a:lnTo>
                    <a:lnTo>
                      <a:pt x="648" y="1288"/>
                    </a:lnTo>
                    <a:lnTo>
                      <a:pt x="642" y="1290"/>
                    </a:lnTo>
                    <a:lnTo>
                      <a:pt x="638" y="1288"/>
                    </a:lnTo>
                    <a:lnTo>
                      <a:pt x="638" y="1288"/>
                    </a:lnTo>
                    <a:lnTo>
                      <a:pt x="610" y="1314"/>
                    </a:lnTo>
                    <a:lnTo>
                      <a:pt x="596" y="1326"/>
                    </a:lnTo>
                    <a:lnTo>
                      <a:pt x="584" y="1340"/>
                    </a:lnTo>
                    <a:lnTo>
                      <a:pt x="584" y="1340"/>
                    </a:lnTo>
                    <a:lnTo>
                      <a:pt x="582" y="1334"/>
                    </a:lnTo>
                    <a:lnTo>
                      <a:pt x="584" y="1326"/>
                    </a:lnTo>
                    <a:lnTo>
                      <a:pt x="588" y="1320"/>
                    </a:lnTo>
                    <a:lnTo>
                      <a:pt x="592" y="1316"/>
                    </a:lnTo>
                    <a:lnTo>
                      <a:pt x="592" y="1316"/>
                    </a:lnTo>
                    <a:lnTo>
                      <a:pt x="588" y="1316"/>
                    </a:lnTo>
                    <a:lnTo>
                      <a:pt x="584" y="1320"/>
                    </a:lnTo>
                    <a:lnTo>
                      <a:pt x="580" y="1328"/>
                    </a:lnTo>
                    <a:lnTo>
                      <a:pt x="576" y="1340"/>
                    </a:lnTo>
                    <a:lnTo>
                      <a:pt x="576" y="1350"/>
                    </a:lnTo>
                    <a:lnTo>
                      <a:pt x="576" y="1350"/>
                    </a:lnTo>
                    <a:lnTo>
                      <a:pt x="570" y="1352"/>
                    </a:lnTo>
                    <a:lnTo>
                      <a:pt x="566" y="1354"/>
                    </a:lnTo>
                    <a:lnTo>
                      <a:pt x="558" y="1362"/>
                    </a:lnTo>
                    <a:lnTo>
                      <a:pt x="552" y="1368"/>
                    </a:lnTo>
                    <a:lnTo>
                      <a:pt x="544" y="1374"/>
                    </a:lnTo>
                    <a:lnTo>
                      <a:pt x="544" y="1374"/>
                    </a:lnTo>
                    <a:lnTo>
                      <a:pt x="544" y="1372"/>
                    </a:lnTo>
                    <a:lnTo>
                      <a:pt x="546" y="1370"/>
                    </a:lnTo>
                    <a:lnTo>
                      <a:pt x="548" y="1370"/>
                    </a:lnTo>
                    <a:lnTo>
                      <a:pt x="550" y="1368"/>
                    </a:lnTo>
                    <a:lnTo>
                      <a:pt x="550" y="1368"/>
                    </a:lnTo>
                    <a:lnTo>
                      <a:pt x="540" y="1374"/>
                    </a:lnTo>
                    <a:lnTo>
                      <a:pt x="536" y="1380"/>
                    </a:lnTo>
                    <a:lnTo>
                      <a:pt x="534" y="1386"/>
                    </a:lnTo>
                    <a:lnTo>
                      <a:pt x="534" y="1386"/>
                    </a:lnTo>
                    <a:lnTo>
                      <a:pt x="526" y="1386"/>
                    </a:lnTo>
                    <a:lnTo>
                      <a:pt x="520" y="1388"/>
                    </a:lnTo>
                    <a:lnTo>
                      <a:pt x="520" y="1388"/>
                    </a:lnTo>
                    <a:lnTo>
                      <a:pt x="522" y="1390"/>
                    </a:lnTo>
                    <a:lnTo>
                      <a:pt x="524" y="1392"/>
                    </a:lnTo>
                    <a:lnTo>
                      <a:pt x="526" y="1394"/>
                    </a:lnTo>
                    <a:lnTo>
                      <a:pt x="528" y="1396"/>
                    </a:lnTo>
                    <a:lnTo>
                      <a:pt x="528" y="1396"/>
                    </a:lnTo>
                    <a:lnTo>
                      <a:pt x="522" y="1406"/>
                    </a:lnTo>
                    <a:lnTo>
                      <a:pt x="516" y="1416"/>
                    </a:lnTo>
                    <a:lnTo>
                      <a:pt x="500" y="1430"/>
                    </a:lnTo>
                    <a:lnTo>
                      <a:pt x="500" y="1430"/>
                    </a:lnTo>
                    <a:lnTo>
                      <a:pt x="502" y="1426"/>
                    </a:lnTo>
                    <a:lnTo>
                      <a:pt x="508" y="1418"/>
                    </a:lnTo>
                    <a:lnTo>
                      <a:pt x="508" y="1418"/>
                    </a:lnTo>
                    <a:lnTo>
                      <a:pt x="506" y="1420"/>
                    </a:lnTo>
                    <a:lnTo>
                      <a:pt x="502" y="1422"/>
                    </a:lnTo>
                    <a:lnTo>
                      <a:pt x="496" y="1432"/>
                    </a:lnTo>
                    <a:lnTo>
                      <a:pt x="496" y="1432"/>
                    </a:lnTo>
                    <a:lnTo>
                      <a:pt x="494" y="1430"/>
                    </a:lnTo>
                    <a:lnTo>
                      <a:pt x="492" y="1428"/>
                    </a:lnTo>
                    <a:lnTo>
                      <a:pt x="488" y="1428"/>
                    </a:lnTo>
                    <a:lnTo>
                      <a:pt x="484" y="1430"/>
                    </a:lnTo>
                    <a:lnTo>
                      <a:pt x="482" y="1428"/>
                    </a:lnTo>
                    <a:lnTo>
                      <a:pt x="480" y="1426"/>
                    </a:lnTo>
                    <a:lnTo>
                      <a:pt x="480" y="1426"/>
                    </a:lnTo>
                    <a:lnTo>
                      <a:pt x="480" y="1438"/>
                    </a:lnTo>
                    <a:lnTo>
                      <a:pt x="478" y="1442"/>
                    </a:lnTo>
                    <a:lnTo>
                      <a:pt x="472" y="1446"/>
                    </a:lnTo>
                    <a:lnTo>
                      <a:pt x="472" y="1446"/>
                    </a:lnTo>
                    <a:lnTo>
                      <a:pt x="474" y="1448"/>
                    </a:lnTo>
                    <a:lnTo>
                      <a:pt x="476" y="1446"/>
                    </a:lnTo>
                    <a:lnTo>
                      <a:pt x="478" y="1446"/>
                    </a:lnTo>
                    <a:lnTo>
                      <a:pt x="482" y="1446"/>
                    </a:lnTo>
                    <a:lnTo>
                      <a:pt x="482" y="1446"/>
                    </a:lnTo>
                    <a:lnTo>
                      <a:pt x="476" y="1454"/>
                    </a:lnTo>
                    <a:lnTo>
                      <a:pt x="470" y="1458"/>
                    </a:lnTo>
                    <a:lnTo>
                      <a:pt x="454" y="1464"/>
                    </a:lnTo>
                    <a:lnTo>
                      <a:pt x="454" y="1464"/>
                    </a:lnTo>
                    <a:lnTo>
                      <a:pt x="452" y="1460"/>
                    </a:lnTo>
                    <a:lnTo>
                      <a:pt x="450" y="1458"/>
                    </a:lnTo>
                    <a:lnTo>
                      <a:pt x="448" y="1456"/>
                    </a:lnTo>
                    <a:lnTo>
                      <a:pt x="450" y="1454"/>
                    </a:lnTo>
                    <a:lnTo>
                      <a:pt x="450" y="1454"/>
                    </a:lnTo>
                    <a:lnTo>
                      <a:pt x="444" y="1460"/>
                    </a:lnTo>
                    <a:lnTo>
                      <a:pt x="438" y="1464"/>
                    </a:lnTo>
                    <a:lnTo>
                      <a:pt x="432" y="1466"/>
                    </a:lnTo>
                    <a:lnTo>
                      <a:pt x="430" y="1466"/>
                    </a:lnTo>
                    <a:lnTo>
                      <a:pt x="428" y="1464"/>
                    </a:lnTo>
                    <a:lnTo>
                      <a:pt x="428" y="1464"/>
                    </a:lnTo>
                    <a:lnTo>
                      <a:pt x="426" y="1464"/>
                    </a:lnTo>
                    <a:lnTo>
                      <a:pt x="424" y="1466"/>
                    </a:lnTo>
                    <a:lnTo>
                      <a:pt x="424" y="1466"/>
                    </a:lnTo>
                    <a:lnTo>
                      <a:pt x="424" y="1470"/>
                    </a:lnTo>
                    <a:lnTo>
                      <a:pt x="428" y="1472"/>
                    </a:lnTo>
                    <a:lnTo>
                      <a:pt x="432" y="1472"/>
                    </a:lnTo>
                    <a:lnTo>
                      <a:pt x="434" y="1472"/>
                    </a:lnTo>
                    <a:lnTo>
                      <a:pt x="434" y="1472"/>
                    </a:lnTo>
                    <a:lnTo>
                      <a:pt x="432" y="1476"/>
                    </a:lnTo>
                    <a:lnTo>
                      <a:pt x="430" y="1478"/>
                    </a:lnTo>
                    <a:lnTo>
                      <a:pt x="428" y="1480"/>
                    </a:lnTo>
                    <a:lnTo>
                      <a:pt x="430" y="1482"/>
                    </a:lnTo>
                    <a:lnTo>
                      <a:pt x="430" y="1482"/>
                    </a:lnTo>
                    <a:lnTo>
                      <a:pt x="424" y="1486"/>
                    </a:lnTo>
                    <a:lnTo>
                      <a:pt x="414" y="1488"/>
                    </a:lnTo>
                    <a:lnTo>
                      <a:pt x="414" y="1488"/>
                    </a:lnTo>
                    <a:lnTo>
                      <a:pt x="416" y="1486"/>
                    </a:lnTo>
                    <a:lnTo>
                      <a:pt x="418" y="1484"/>
                    </a:lnTo>
                    <a:lnTo>
                      <a:pt x="418" y="1480"/>
                    </a:lnTo>
                    <a:lnTo>
                      <a:pt x="418" y="1480"/>
                    </a:lnTo>
                    <a:lnTo>
                      <a:pt x="412" y="1476"/>
                    </a:lnTo>
                    <a:lnTo>
                      <a:pt x="406" y="1476"/>
                    </a:lnTo>
                    <a:lnTo>
                      <a:pt x="398" y="1476"/>
                    </a:lnTo>
                    <a:lnTo>
                      <a:pt x="390" y="1478"/>
                    </a:lnTo>
                    <a:lnTo>
                      <a:pt x="376" y="1486"/>
                    </a:lnTo>
                    <a:lnTo>
                      <a:pt x="364" y="1494"/>
                    </a:lnTo>
                    <a:lnTo>
                      <a:pt x="364" y="1494"/>
                    </a:lnTo>
                    <a:lnTo>
                      <a:pt x="362" y="1492"/>
                    </a:lnTo>
                    <a:lnTo>
                      <a:pt x="362" y="1488"/>
                    </a:lnTo>
                    <a:lnTo>
                      <a:pt x="360" y="1482"/>
                    </a:lnTo>
                    <a:lnTo>
                      <a:pt x="360" y="1482"/>
                    </a:lnTo>
                    <a:lnTo>
                      <a:pt x="350" y="1484"/>
                    </a:lnTo>
                    <a:lnTo>
                      <a:pt x="338" y="1490"/>
                    </a:lnTo>
                    <a:lnTo>
                      <a:pt x="314" y="1506"/>
                    </a:lnTo>
                    <a:lnTo>
                      <a:pt x="314" y="1506"/>
                    </a:lnTo>
                    <a:lnTo>
                      <a:pt x="310" y="1504"/>
                    </a:lnTo>
                    <a:lnTo>
                      <a:pt x="306" y="1504"/>
                    </a:lnTo>
                    <a:lnTo>
                      <a:pt x="296" y="1508"/>
                    </a:lnTo>
                    <a:lnTo>
                      <a:pt x="286" y="1512"/>
                    </a:lnTo>
                    <a:lnTo>
                      <a:pt x="282" y="1510"/>
                    </a:lnTo>
                    <a:lnTo>
                      <a:pt x="280" y="1508"/>
                    </a:lnTo>
                    <a:lnTo>
                      <a:pt x="280" y="1508"/>
                    </a:lnTo>
                    <a:lnTo>
                      <a:pt x="278" y="1508"/>
                    </a:lnTo>
                    <a:lnTo>
                      <a:pt x="276" y="1512"/>
                    </a:lnTo>
                    <a:lnTo>
                      <a:pt x="272" y="1516"/>
                    </a:lnTo>
                    <a:lnTo>
                      <a:pt x="272" y="1516"/>
                    </a:lnTo>
                    <a:lnTo>
                      <a:pt x="260" y="1520"/>
                    </a:lnTo>
                    <a:lnTo>
                      <a:pt x="248" y="1526"/>
                    </a:lnTo>
                    <a:lnTo>
                      <a:pt x="238" y="1532"/>
                    </a:lnTo>
                    <a:lnTo>
                      <a:pt x="228" y="1540"/>
                    </a:lnTo>
                    <a:lnTo>
                      <a:pt x="228" y="1540"/>
                    </a:lnTo>
                    <a:lnTo>
                      <a:pt x="212" y="1556"/>
                    </a:lnTo>
                    <a:lnTo>
                      <a:pt x="196" y="1574"/>
                    </a:lnTo>
                    <a:lnTo>
                      <a:pt x="182" y="1594"/>
                    </a:lnTo>
                    <a:lnTo>
                      <a:pt x="168" y="1616"/>
                    </a:lnTo>
                    <a:lnTo>
                      <a:pt x="142" y="1658"/>
                    </a:lnTo>
                    <a:lnTo>
                      <a:pt x="130" y="1678"/>
                    </a:lnTo>
                    <a:lnTo>
                      <a:pt x="118" y="1696"/>
                    </a:lnTo>
                    <a:lnTo>
                      <a:pt x="118" y="1696"/>
                    </a:lnTo>
                    <a:lnTo>
                      <a:pt x="118" y="1696"/>
                    </a:lnTo>
                    <a:lnTo>
                      <a:pt x="120" y="1696"/>
                    </a:lnTo>
                    <a:lnTo>
                      <a:pt x="120" y="1696"/>
                    </a:lnTo>
                    <a:lnTo>
                      <a:pt x="120" y="1696"/>
                    </a:lnTo>
                    <a:lnTo>
                      <a:pt x="120" y="1698"/>
                    </a:lnTo>
                    <a:lnTo>
                      <a:pt x="118" y="1700"/>
                    </a:lnTo>
                    <a:lnTo>
                      <a:pt x="118" y="1698"/>
                    </a:lnTo>
                    <a:lnTo>
                      <a:pt x="118" y="1698"/>
                    </a:lnTo>
                    <a:lnTo>
                      <a:pt x="94" y="1738"/>
                    </a:lnTo>
                    <a:lnTo>
                      <a:pt x="70" y="1780"/>
                    </a:lnTo>
                    <a:lnTo>
                      <a:pt x="58" y="1800"/>
                    </a:lnTo>
                    <a:lnTo>
                      <a:pt x="46" y="1820"/>
                    </a:lnTo>
                    <a:lnTo>
                      <a:pt x="32" y="1838"/>
                    </a:lnTo>
                    <a:lnTo>
                      <a:pt x="16" y="1854"/>
                    </a:lnTo>
                    <a:lnTo>
                      <a:pt x="16" y="1854"/>
                    </a:lnTo>
                    <a:lnTo>
                      <a:pt x="16" y="1860"/>
                    </a:lnTo>
                    <a:lnTo>
                      <a:pt x="14" y="1860"/>
                    </a:lnTo>
                    <a:lnTo>
                      <a:pt x="12" y="1862"/>
                    </a:lnTo>
                    <a:lnTo>
                      <a:pt x="12" y="1868"/>
                    </a:lnTo>
                    <a:lnTo>
                      <a:pt x="12" y="1868"/>
                    </a:lnTo>
                    <a:lnTo>
                      <a:pt x="8" y="1864"/>
                    </a:lnTo>
                    <a:lnTo>
                      <a:pt x="6" y="1864"/>
                    </a:lnTo>
                    <a:lnTo>
                      <a:pt x="4" y="1866"/>
                    </a:lnTo>
                    <a:lnTo>
                      <a:pt x="4" y="1866"/>
                    </a:lnTo>
                    <a:lnTo>
                      <a:pt x="2" y="1864"/>
                    </a:lnTo>
                    <a:lnTo>
                      <a:pt x="0" y="1860"/>
                    </a:lnTo>
                    <a:lnTo>
                      <a:pt x="2" y="1850"/>
                    </a:lnTo>
                    <a:lnTo>
                      <a:pt x="2" y="1850"/>
                    </a:lnTo>
                    <a:lnTo>
                      <a:pt x="4" y="1852"/>
                    </a:lnTo>
                    <a:lnTo>
                      <a:pt x="4" y="1854"/>
                    </a:lnTo>
                    <a:lnTo>
                      <a:pt x="4" y="1854"/>
                    </a:lnTo>
                    <a:lnTo>
                      <a:pt x="20" y="1814"/>
                    </a:lnTo>
                    <a:lnTo>
                      <a:pt x="36" y="1776"/>
                    </a:lnTo>
                    <a:lnTo>
                      <a:pt x="72" y="1700"/>
                    </a:lnTo>
                    <a:lnTo>
                      <a:pt x="72" y="1700"/>
                    </a:lnTo>
                    <a:lnTo>
                      <a:pt x="80" y="1694"/>
                    </a:lnTo>
                    <a:lnTo>
                      <a:pt x="86" y="1688"/>
                    </a:lnTo>
                    <a:lnTo>
                      <a:pt x="86" y="1688"/>
                    </a:lnTo>
                    <a:lnTo>
                      <a:pt x="84" y="1686"/>
                    </a:lnTo>
                    <a:lnTo>
                      <a:pt x="82" y="1688"/>
                    </a:lnTo>
                    <a:lnTo>
                      <a:pt x="78" y="1692"/>
                    </a:lnTo>
                    <a:lnTo>
                      <a:pt x="78" y="1692"/>
                    </a:lnTo>
                    <a:lnTo>
                      <a:pt x="102" y="1660"/>
                    </a:lnTo>
                    <a:lnTo>
                      <a:pt x="124" y="1624"/>
                    </a:lnTo>
                    <a:lnTo>
                      <a:pt x="136" y="1606"/>
                    </a:lnTo>
                    <a:lnTo>
                      <a:pt x="146" y="1586"/>
                    </a:lnTo>
                    <a:lnTo>
                      <a:pt x="154" y="1566"/>
                    </a:lnTo>
                    <a:lnTo>
                      <a:pt x="162" y="1544"/>
                    </a:lnTo>
                    <a:lnTo>
                      <a:pt x="162" y="1544"/>
                    </a:lnTo>
                    <a:lnTo>
                      <a:pt x="154" y="1546"/>
                    </a:lnTo>
                    <a:lnTo>
                      <a:pt x="148" y="1548"/>
                    </a:lnTo>
                    <a:lnTo>
                      <a:pt x="148" y="1548"/>
                    </a:lnTo>
                    <a:lnTo>
                      <a:pt x="146" y="1546"/>
                    </a:lnTo>
                    <a:lnTo>
                      <a:pt x="146" y="1544"/>
                    </a:lnTo>
                    <a:lnTo>
                      <a:pt x="146" y="1542"/>
                    </a:lnTo>
                    <a:lnTo>
                      <a:pt x="142" y="1542"/>
                    </a:lnTo>
                    <a:lnTo>
                      <a:pt x="142" y="1542"/>
                    </a:lnTo>
                    <a:lnTo>
                      <a:pt x="158" y="1516"/>
                    </a:lnTo>
                    <a:lnTo>
                      <a:pt x="164" y="1502"/>
                    </a:lnTo>
                    <a:lnTo>
                      <a:pt x="168" y="1484"/>
                    </a:lnTo>
                    <a:lnTo>
                      <a:pt x="168" y="1484"/>
                    </a:lnTo>
                    <a:lnTo>
                      <a:pt x="172" y="1484"/>
                    </a:lnTo>
                    <a:lnTo>
                      <a:pt x="172" y="1484"/>
                    </a:lnTo>
                    <a:lnTo>
                      <a:pt x="170" y="1480"/>
                    </a:lnTo>
                    <a:lnTo>
                      <a:pt x="168" y="1472"/>
                    </a:lnTo>
                    <a:lnTo>
                      <a:pt x="166" y="1466"/>
                    </a:lnTo>
                    <a:lnTo>
                      <a:pt x="164" y="1466"/>
                    </a:lnTo>
                    <a:lnTo>
                      <a:pt x="164" y="1466"/>
                    </a:lnTo>
                    <a:lnTo>
                      <a:pt x="162" y="1462"/>
                    </a:lnTo>
                    <a:lnTo>
                      <a:pt x="164" y="1458"/>
                    </a:lnTo>
                    <a:lnTo>
                      <a:pt x="168" y="1452"/>
                    </a:lnTo>
                    <a:lnTo>
                      <a:pt x="178" y="1440"/>
                    </a:lnTo>
                    <a:lnTo>
                      <a:pt x="178" y="1440"/>
                    </a:lnTo>
                    <a:lnTo>
                      <a:pt x="178" y="1440"/>
                    </a:lnTo>
                    <a:lnTo>
                      <a:pt x="176" y="1440"/>
                    </a:lnTo>
                    <a:lnTo>
                      <a:pt x="172" y="1444"/>
                    </a:lnTo>
                    <a:lnTo>
                      <a:pt x="168" y="1452"/>
                    </a:lnTo>
                    <a:lnTo>
                      <a:pt x="168" y="1452"/>
                    </a:lnTo>
                    <a:lnTo>
                      <a:pt x="166" y="1444"/>
                    </a:lnTo>
                    <a:lnTo>
                      <a:pt x="168" y="1430"/>
                    </a:lnTo>
                    <a:lnTo>
                      <a:pt x="168" y="1430"/>
                    </a:lnTo>
                    <a:lnTo>
                      <a:pt x="164" y="1430"/>
                    </a:lnTo>
                    <a:lnTo>
                      <a:pt x="160" y="1432"/>
                    </a:lnTo>
                    <a:lnTo>
                      <a:pt x="156" y="1436"/>
                    </a:lnTo>
                    <a:lnTo>
                      <a:pt x="152" y="1440"/>
                    </a:lnTo>
                    <a:lnTo>
                      <a:pt x="152" y="1440"/>
                    </a:lnTo>
                    <a:lnTo>
                      <a:pt x="156" y="1438"/>
                    </a:lnTo>
                    <a:lnTo>
                      <a:pt x="158" y="1438"/>
                    </a:lnTo>
                    <a:lnTo>
                      <a:pt x="156" y="1442"/>
                    </a:lnTo>
                    <a:lnTo>
                      <a:pt x="150" y="1448"/>
                    </a:lnTo>
                    <a:lnTo>
                      <a:pt x="140" y="1454"/>
                    </a:lnTo>
                    <a:lnTo>
                      <a:pt x="140" y="1454"/>
                    </a:lnTo>
                    <a:lnTo>
                      <a:pt x="132" y="1470"/>
                    </a:lnTo>
                    <a:lnTo>
                      <a:pt x="128" y="1480"/>
                    </a:lnTo>
                    <a:lnTo>
                      <a:pt x="122" y="1488"/>
                    </a:lnTo>
                    <a:lnTo>
                      <a:pt x="122" y="1488"/>
                    </a:lnTo>
                    <a:lnTo>
                      <a:pt x="122" y="1486"/>
                    </a:lnTo>
                    <a:lnTo>
                      <a:pt x="122" y="1482"/>
                    </a:lnTo>
                    <a:lnTo>
                      <a:pt x="126" y="1474"/>
                    </a:lnTo>
                    <a:lnTo>
                      <a:pt x="136" y="1456"/>
                    </a:lnTo>
                    <a:lnTo>
                      <a:pt x="136" y="1456"/>
                    </a:lnTo>
                    <a:lnTo>
                      <a:pt x="136" y="1454"/>
                    </a:lnTo>
                    <a:lnTo>
                      <a:pt x="134" y="1456"/>
                    </a:lnTo>
                    <a:lnTo>
                      <a:pt x="132" y="1458"/>
                    </a:lnTo>
                    <a:lnTo>
                      <a:pt x="126" y="1466"/>
                    </a:lnTo>
                    <a:lnTo>
                      <a:pt x="126" y="1466"/>
                    </a:lnTo>
                    <a:lnTo>
                      <a:pt x="126" y="1466"/>
                    </a:lnTo>
                    <a:lnTo>
                      <a:pt x="126" y="1462"/>
                    </a:lnTo>
                    <a:lnTo>
                      <a:pt x="130" y="1456"/>
                    </a:lnTo>
                    <a:lnTo>
                      <a:pt x="130" y="1456"/>
                    </a:lnTo>
                    <a:lnTo>
                      <a:pt x="130" y="1454"/>
                    </a:lnTo>
                    <a:lnTo>
                      <a:pt x="128" y="1456"/>
                    </a:lnTo>
                    <a:lnTo>
                      <a:pt x="128" y="1456"/>
                    </a:lnTo>
                    <a:lnTo>
                      <a:pt x="134" y="1438"/>
                    </a:lnTo>
                    <a:lnTo>
                      <a:pt x="140" y="1424"/>
                    </a:lnTo>
                    <a:lnTo>
                      <a:pt x="156" y="1400"/>
                    </a:lnTo>
                    <a:lnTo>
                      <a:pt x="156" y="1400"/>
                    </a:lnTo>
                    <a:lnTo>
                      <a:pt x="154" y="1398"/>
                    </a:lnTo>
                    <a:lnTo>
                      <a:pt x="152" y="1402"/>
                    </a:lnTo>
                    <a:lnTo>
                      <a:pt x="150" y="1406"/>
                    </a:lnTo>
                    <a:lnTo>
                      <a:pt x="150" y="1410"/>
                    </a:lnTo>
                    <a:lnTo>
                      <a:pt x="150" y="1410"/>
                    </a:lnTo>
                    <a:lnTo>
                      <a:pt x="148" y="1404"/>
                    </a:lnTo>
                    <a:lnTo>
                      <a:pt x="150" y="1398"/>
                    </a:lnTo>
                    <a:lnTo>
                      <a:pt x="154" y="1388"/>
                    </a:lnTo>
                    <a:lnTo>
                      <a:pt x="160" y="1378"/>
                    </a:lnTo>
                    <a:lnTo>
                      <a:pt x="162" y="1370"/>
                    </a:lnTo>
                    <a:lnTo>
                      <a:pt x="162" y="1364"/>
                    </a:lnTo>
                    <a:lnTo>
                      <a:pt x="162" y="1364"/>
                    </a:lnTo>
                    <a:lnTo>
                      <a:pt x="146" y="1372"/>
                    </a:lnTo>
                    <a:lnTo>
                      <a:pt x="138" y="1376"/>
                    </a:lnTo>
                    <a:lnTo>
                      <a:pt x="132" y="1382"/>
                    </a:lnTo>
                    <a:lnTo>
                      <a:pt x="132" y="1382"/>
                    </a:lnTo>
                    <a:lnTo>
                      <a:pt x="178" y="1310"/>
                    </a:lnTo>
                    <a:lnTo>
                      <a:pt x="226" y="1238"/>
                    </a:lnTo>
                    <a:lnTo>
                      <a:pt x="276" y="1170"/>
                    </a:lnTo>
                    <a:lnTo>
                      <a:pt x="330" y="1104"/>
                    </a:lnTo>
                    <a:lnTo>
                      <a:pt x="384" y="1038"/>
                    </a:lnTo>
                    <a:lnTo>
                      <a:pt x="440" y="974"/>
                    </a:lnTo>
                    <a:lnTo>
                      <a:pt x="498" y="912"/>
                    </a:lnTo>
                    <a:lnTo>
                      <a:pt x="558" y="850"/>
                    </a:lnTo>
                    <a:lnTo>
                      <a:pt x="558" y="850"/>
                    </a:lnTo>
                    <a:lnTo>
                      <a:pt x="622" y="788"/>
                    </a:lnTo>
                    <a:lnTo>
                      <a:pt x="686" y="728"/>
                    </a:lnTo>
                    <a:lnTo>
                      <a:pt x="686" y="728"/>
                    </a:lnTo>
                    <a:lnTo>
                      <a:pt x="716" y="700"/>
                    </a:lnTo>
                    <a:lnTo>
                      <a:pt x="748" y="674"/>
                    </a:lnTo>
                    <a:lnTo>
                      <a:pt x="814" y="622"/>
                    </a:lnTo>
                    <a:lnTo>
                      <a:pt x="882" y="572"/>
                    </a:lnTo>
                    <a:lnTo>
                      <a:pt x="950" y="522"/>
                    </a:lnTo>
                    <a:lnTo>
                      <a:pt x="950" y="522"/>
                    </a:lnTo>
                    <a:lnTo>
                      <a:pt x="1022" y="472"/>
                    </a:lnTo>
                    <a:lnTo>
                      <a:pt x="1092" y="426"/>
                    </a:lnTo>
                    <a:lnTo>
                      <a:pt x="1164" y="382"/>
                    </a:lnTo>
                    <a:lnTo>
                      <a:pt x="1238" y="342"/>
                    </a:lnTo>
                    <a:lnTo>
                      <a:pt x="1238" y="342"/>
                    </a:lnTo>
                    <a:lnTo>
                      <a:pt x="1304" y="308"/>
                    </a:lnTo>
                    <a:lnTo>
                      <a:pt x="1336" y="290"/>
                    </a:lnTo>
                    <a:lnTo>
                      <a:pt x="1370" y="272"/>
                    </a:lnTo>
                    <a:lnTo>
                      <a:pt x="1370" y="272"/>
                    </a:lnTo>
                    <a:lnTo>
                      <a:pt x="1374" y="274"/>
                    </a:lnTo>
                    <a:lnTo>
                      <a:pt x="1374" y="274"/>
                    </a:lnTo>
                    <a:lnTo>
                      <a:pt x="1368" y="276"/>
                    </a:lnTo>
                    <a:lnTo>
                      <a:pt x="1368" y="276"/>
                    </a:lnTo>
                    <a:close/>
                    <a:moveTo>
                      <a:pt x="1670" y="170"/>
                    </a:moveTo>
                    <a:lnTo>
                      <a:pt x="1670" y="170"/>
                    </a:lnTo>
                    <a:lnTo>
                      <a:pt x="1672" y="176"/>
                    </a:lnTo>
                    <a:lnTo>
                      <a:pt x="1674" y="178"/>
                    </a:lnTo>
                    <a:lnTo>
                      <a:pt x="1684" y="176"/>
                    </a:lnTo>
                    <a:lnTo>
                      <a:pt x="1684" y="176"/>
                    </a:lnTo>
                    <a:lnTo>
                      <a:pt x="1684" y="174"/>
                    </a:lnTo>
                    <a:lnTo>
                      <a:pt x="1680" y="172"/>
                    </a:lnTo>
                    <a:lnTo>
                      <a:pt x="1678" y="172"/>
                    </a:lnTo>
                    <a:lnTo>
                      <a:pt x="1678" y="170"/>
                    </a:lnTo>
                    <a:lnTo>
                      <a:pt x="1678" y="170"/>
                    </a:lnTo>
                    <a:lnTo>
                      <a:pt x="1674" y="170"/>
                    </a:lnTo>
                    <a:lnTo>
                      <a:pt x="1670" y="170"/>
                    </a:lnTo>
                    <a:lnTo>
                      <a:pt x="1670" y="170"/>
                    </a:lnTo>
                    <a:close/>
                    <a:moveTo>
                      <a:pt x="2088" y="292"/>
                    </a:moveTo>
                    <a:lnTo>
                      <a:pt x="2088" y="292"/>
                    </a:lnTo>
                    <a:lnTo>
                      <a:pt x="2094" y="292"/>
                    </a:lnTo>
                    <a:lnTo>
                      <a:pt x="2100" y="292"/>
                    </a:lnTo>
                    <a:lnTo>
                      <a:pt x="2108" y="292"/>
                    </a:lnTo>
                    <a:lnTo>
                      <a:pt x="2114" y="288"/>
                    </a:lnTo>
                    <a:lnTo>
                      <a:pt x="2114" y="288"/>
                    </a:lnTo>
                    <a:lnTo>
                      <a:pt x="2096" y="288"/>
                    </a:lnTo>
                    <a:lnTo>
                      <a:pt x="2090" y="290"/>
                    </a:lnTo>
                    <a:lnTo>
                      <a:pt x="2088" y="290"/>
                    </a:lnTo>
                    <a:lnTo>
                      <a:pt x="2088" y="292"/>
                    </a:lnTo>
                    <a:lnTo>
                      <a:pt x="2088" y="292"/>
                    </a:lnTo>
                    <a:close/>
                    <a:moveTo>
                      <a:pt x="1254" y="342"/>
                    </a:moveTo>
                    <a:lnTo>
                      <a:pt x="1254" y="342"/>
                    </a:lnTo>
                    <a:lnTo>
                      <a:pt x="1266" y="332"/>
                    </a:lnTo>
                    <a:lnTo>
                      <a:pt x="1266" y="332"/>
                    </a:lnTo>
                    <a:lnTo>
                      <a:pt x="1250" y="340"/>
                    </a:lnTo>
                    <a:lnTo>
                      <a:pt x="1242" y="344"/>
                    </a:lnTo>
                    <a:lnTo>
                      <a:pt x="1242" y="346"/>
                    </a:lnTo>
                    <a:lnTo>
                      <a:pt x="1244" y="346"/>
                    </a:lnTo>
                    <a:lnTo>
                      <a:pt x="1254" y="342"/>
                    </a:lnTo>
                    <a:lnTo>
                      <a:pt x="1254" y="342"/>
                    </a:lnTo>
                    <a:close/>
                    <a:moveTo>
                      <a:pt x="2162" y="338"/>
                    </a:moveTo>
                    <a:lnTo>
                      <a:pt x="2162" y="338"/>
                    </a:lnTo>
                    <a:lnTo>
                      <a:pt x="2172" y="336"/>
                    </a:lnTo>
                    <a:lnTo>
                      <a:pt x="2176" y="334"/>
                    </a:lnTo>
                    <a:lnTo>
                      <a:pt x="2180" y="330"/>
                    </a:lnTo>
                    <a:lnTo>
                      <a:pt x="2180" y="330"/>
                    </a:lnTo>
                    <a:lnTo>
                      <a:pt x="2168" y="332"/>
                    </a:lnTo>
                    <a:lnTo>
                      <a:pt x="2164" y="334"/>
                    </a:lnTo>
                    <a:lnTo>
                      <a:pt x="2162" y="338"/>
                    </a:lnTo>
                    <a:lnTo>
                      <a:pt x="2162" y="338"/>
                    </a:lnTo>
                    <a:close/>
                    <a:moveTo>
                      <a:pt x="1208" y="362"/>
                    </a:moveTo>
                    <a:lnTo>
                      <a:pt x="1208" y="362"/>
                    </a:lnTo>
                    <a:lnTo>
                      <a:pt x="1210" y="362"/>
                    </a:lnTo>
                    <a:lnTo>
                      <a:pt x="1214" y="360"/>
                    </a:lnTo>
                    <a:lnTo>
                      <a:pt x="1216" y="360"/>
                    </a:lnTo>
                    <a:lnTo>
                      <a:pt x="1218" y="356"/>
                    </a:lnTo>
                    <a:lnTo>
                      <a:pt x="1218" y="356"/>
                    </a:lnTo>
                    <a:lnTo>
                      <a:pt x="1210" y="358"/>
                    </a:lnTo>
                    <a:lnTo>
                      <a:pt x="1208" y="362"/>
                    </a:lnTo>
                    <a:lnTo>
                      <a:pt x="1208" y="362"/>
                    </a:lnTo>
                    <a:lnTo>
                      <a:pt x="1208" y="362"/>
                    </a:lnTo>
                    <a:close/>
                    <a:moveTo>
                      <a:pt x="1390" y="608"/>
                    </a:moveTo>
                    <a:lnTo>
                      <a:pt x="1390" y="608"/>
                    </a:lnTo>
                    <a:lnTo>
                      <a:pt x="1402" y="602"/>
                    </a:lnTo>
                    <a:lnTo>
                      <a:pt x="1408" y="600"/>
                    </a:lnTo>
                    <a:lnTo>
                      <a:pt x="1408" y="600"/>
                    </a:lnTo>
                    <a:lnTo>
                      <a:pt x="1400" y="602"/>
                    </a:lnTo>
                    <a:lnTo>
                      <a:pt x="1394" y="606"/>
                    </a:lnTo>
                    <a:lnTo>
                      <a:pt x="1388" y="608"/>
                    </a:lnTo>
                    <a:lnTo>
                      <a:pt x="1388" y="610"/>
                    </a:lnTo>
                    <a:lnTo>
                      <a:pt x="1390" y="608"/>
                    </a:lnTo>
                    <a:lnTo>
                      <a:pt x="1390" y="608"/>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71" name="Freeform 178"/>
              <p:cNvSpPr>
                <a:spLocks/>
              </p:cNvSpPr>
              <p:nvPr userDrawn="1"/>
            </p:nvSpPr>
            <p:spPr bwMode="auto">
              <a:xfrm>
                <a:off x="3665" y="187"/>
                <a:ext cx="10" cy="5"/>
              </a:xfrm>
              <a:custGeom>
                <a:avLst/>
                <a:gdLst/>
                <a:ahLst/>
                <a:cxnLst>
                  <a:cxn ang="0">
                    <a:pos x="36" y="0"/>
                  </a:cxn>
                  <a:cxn ang="0">
                    <a:pos x="36" y="0"/>
                  </a:cxn>
                  <a:cxn ang="0">
                    <a:pos x="28" y="6"/>
                  </a:cxn>
                  <a:cxn ang="0">
                    <a:pos x="20" y="10"/>
                  </a:cxn>
                  <a:cxn ang="0">
                    <a:pos x="10" y="12"/>
                  </a:cxn>
                  <a:cxn ang="0">
                    <a:pos x="0" y="14"/>
                  </a:cxn>
                  <a:cxn ang="0">
                    <a:pos x="0" y="14"/>
                  </a:cxn>
                  <a:cxn ang="0">
                    <a:pos x="0" y="12"/>
                  </a:cxn>
                  <a:cxn ang="0">
                    <a:pos x="4" y="8"/>
                  </a:cxn>
                  <a:cxn ang="0">
                    <a:pos x="14" y="4"/>
                  </a:cxn>
                  <a:cxn ang="0">
                    <a:pos x="36" y="0"/>
                  </a:cxn>
                  <a:cxn ang="0">
                    <a:pos x="36" y="0"/>
                  </a:cxn>
                </a:cxnLst>
                <a:rect l="0" t="0" r="r" b="b"/>
                <a:pathLst>
                  <a:path w="36" h="14">
                    <a:moveTo>
                      <a:pt x="36" y="0"/>
                    </a:moveTo>
                    <a:lnTo>
                      <a:pt x="36" y="0"/>
                    </a:lnTo>
                    <a:lnTo>
                      <a:pt x="28" y="6"/>
                    </a:lnTo>
                    <a:lnTo>
                      <a:pt x="20" y="10"/>
                    </a:lnTo>
                    <a:lnTo>
                      <a:pt x="10" y="12"/>
                    </a:lnTo>
                    <a:lnTo>
                      <a:pt x="0" y="14"/>
                    </a:lnTo>
                    <a:lnTo>
                      <a:pt x="0" y="14"/>
                    </a:lnTo>
                    <a:lnTo>
                      <a:pt x="0" y="12"/>
                    </a:lnTo>
                    <a:lnTo>
                      <a:pt x="4" y="8"/>
                    </a:lnTo>
                    <a:lnTo>
                      <a:pt x="14" y="4"/>
                    </a:lnTo>
                    <a:lnTo>
                      <a:pt x="36" y="0"/>
                    </a:lnTo>
                    <a:lnTo>
                      <a:pt x="3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72" name="Freeform 179"/>
              <p:cNvSpPr>
                <a:spLocks/>
              </p:cNvSpPr>
              <p:nvPr userDrawn="1"/>
            </p:nvSpPr>
            <p:spPr bwMode="auto">
              <a:xfrm>
                <a:off x="4038" y="213"/>
                <a:ext cx="11" cy="4"/>
              </a:xfrm>
              <a:custGeom>
                <a:avLst/>
                <a:gdLst/>
                <a:ahLst/>
                <a:cxnLst>
                  <a:cxn ang="0">
                    <a:pos x="32" y="0"/>
                  </a:cxn>
                  <a:cxn ang="0">
                    <a:pos x="32" y="0"/>
                  </a:cxn>
                  <a:cxn ang="0">
                    <a:pos x="32" y="2"/>
                  </a:cxn>
                  <a:cxn ang="0">
                    <a:pos x="32" y="4"/>
                  </a:cxn>
                  <a:cxn ang="0">
                    <a:pos x="34" y="6"/>
                  </a:cxn>
                  <a:cxn ang="0">
                    <a:pos x="34" y="8"/>
                  </a:cxn>
                  <a:cxn ang="0">
                    <a:pos x="34" y="8"/>
                  </a:cxn>
                  <a:cxn ang="0">
                    <a:pos x="0" y="14"/>
                  </a:cxn>
                  <a:cxn ang="0">
                    <a:pos x="0" y="14"/>
                  </a:cxn>
                  <a:cxn ang="0">
                    <a:pos x="8" y="10"/>
                  </a:cxn>
                  <a:cxn ang="0">
                    <a:pos x="14" y="6"/>
                  </a:cxn>
                  <a:cxn ang="0">
                    <a:pos x="20" y="2"/>
                  </a:cxn>
                  <a:cxn ang="0">
                    <a:pos x="32" y="0"/>
                  </a:cxn>
                  <a:cxn ang="0">
                    <a:pos x="32" y="0"/>
                  </a:cxn>
                </a:cxnLst>
                <a:rect l="0" t="0" r="r" b="b"/>
                <a:pathLst>
                  <a:path w="34" h="14">
                    <a:moveTo>
                      <a:pt x="32" y="0"/>
                    </a:moveTo>
                    <a:lnTo>
                      <a:pt x="32" y="0"/>
                    </a:lnTo>
                    <a:lnTo>
                      <a:pt x="32" y="2"/>
                    </a:lnTo>
                    <a:lnTo>
                      <a:pt x="32" y="4"/>
                    </a:lnTo>
                    <a:lnTo>
                      <a:pt x="34" y="6"/>
                    </a:lnTo>
                    <a:lnTo>
                      <a:pt x="34" y="8"/>
                    </a:lnTo>
                    <a:lnTo>
                      <a:pt x="34" y="8"/>
                    </a:lnTo>
                    <a:lnTo>
                      <a:pt x="0" y="14"/>
                    </a:lnTo>
                    <a:lnTo>
                      <a:pt x="0" y="14"/>
                    </a:lnTo>
                    <a:lnTo>
                      <a:pt x="8" y="10"/>
                    </a:lnTo>
                    <a:lnTo>
                      <a:pt x="14" y="6"/>
                    </a:lnTo>
                    <a:lnTo>
                      <a:pt x="20" y="2"/>
                    </a:lnTo>
                    <a:lnTo>
                      <a:pt x="32" y="0"/>
                    </a:lnTo>
                    <a:lnTo>
                      <a:pt x="3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73" name="Freeform 180"/>
              <p:cNvSpPr>
                <a:spLocks noEditPoints="1"/>
              </p:cNvSpPr>
              <p:nvPr userDrawn="1"/>
            </p:nvSpPr>
            <p:spPr bwMode="auto">
              <a:xfrm>
                <a:off x="3749" y="227"/>
                <a:ext cx="189" cy="168"/>
              </a:xfrm>
              <a:custGeom>
                <a:avLst/>
                <a:gdLst/>
                <a:ahLst/>
                <a:cxnLst>
                  <a:cxn ang="0">
                    <a:pos x="702" y="30"/>
                  </a:cxn>
                  <a:cxn ang="0">
                    <a:pos x="702" y="68"/>
                  </a:cxn>
                  <a:cxn ang="0">
                    <a:pos x="688" y="118"/>
                  </a:cxn>
                  <a:cxn ang="0">
                    <a:pos x="686" y="132"/>
                  </a:cxn>
                  <a:cxn ang="0">
                    <a:pos x="678" y="180"/>
                  </a:cxn>
                  <a:cxn ang="0">
                    <a:pos x="670" y="198"/>
                  </a:cxn>
                  <a:cxn ang="0">
                    <a:pos x="644" y="236"/>
                  </a:cxn>
                  <a:cxn ang="0">
                    <a:pos x="636" y="232"/>
                  </a:cxn>
                  <a:cxn ang="0">
                    <a:pos x="624" y="288"/>
                  </a:cxn>
                  <a:cxn ang="0">
                    <a:pos x="608" y="322"/>
                  </a:cxn>
                  <a:cxn ang="0">
                    <a:pos x="590" y="294"/>
                  </a:cxn>
                  <a:cxn ang="0">
                    <a:pos x="560" y="324"/>
                  </a:cxn>
                  <a:cxn ang="0">
                    <a:pos x="580" y="318"/>
                  </a:cxn>
                  <a:cxn ang="0">
                    <a:pos x="588" y="346"/>
                  </a:cxn>
                  <a:cxn ang="0">
                    <a:pos x="498" y="380"/>
                  </a:cxn>
                  <a:cxn ang="0">
                    <a:pos x="466" y="384"/>
                  </a:cxn>
                  <a:cxn ang="0">
                    <a:pos x="328" y="458"/>
                  </a:cxn>
                  <a:cxn ang="0">
                    <a:pos x="330" y="452"/>
                  </a:cxn>
                  <a:cxn ang="0">
                    <a:pos x="278" y="462"/>
                  </a:cxn>
                  <a:cxn ang="0">
                    <a:pos x="260" y="488"/>
                  </a:cxn>
                  <a:cxn ang="0">
                    <a:pos x="224" y="516"/>
                  </a:cxn>
                  <a:cxn ang="0">
                    <a:pos x="176" y="544"/>
                  </a:cxn>
                  <a:cxn ang="0">
                    <a:pos x="134" y="576"/>
                  </a:cxn>
                  <a:cxn ang="0">
                    <a:pos x="90" y="606"/>
                  </a:cxn>
                  <a:cxn ang="0">
                    <a:pos x="32" y="644"/>
                  </a:cxn>
                  <a:cxn ang="0">
                    <a:pos x="26" y="630"/>
                  </a:cxn>
                  <a:cxn ang="0">
                    <a:pos x="40" y="614"/>
                  </a:cxn>
                  <a:cxn ang="0">
                    <a:pos x="30" y="592"/>
                  </a:cxn>
                  <a:cxn ang="0">
                    <a:pos x="30" y="588"/>
                  </a:cxn>
                  <a:cxn ang="0">
                    <a:pos x="20" y="578"/>
                  </a:cxn>
                  <a:cxn ang="0">
                    <a:pos x="32" y="548"/>
                  </a:cxn>
                  <a:cxn ang="0">
                    <a:pos x="40" y="524"/>
                  </a:cxn>
                  <a:cxn ang="0">
                    <a:pos x="64" y="488"/>
                  </a:cxn>
                  <a:cxn ang="0">
                    <a:pos x="112" y="450"/>
                  </a:cxn>
                  <a:cxn ang="0">
                    <a:pos x="140" y="438"/>
                  </a:cxn>
                  <a:cxn ang="0">
                    <a:pos x="116" y="434"/>
                  </a:cxn>
                  <a:cxn ang="0">
                    <a:pos x="164" y="380"/>
                  </a:cxn>
                  <a:cxn ang="0">
                    <a:pos x="196" y="360"/>
                  </a:cxn>
                  <a:cxn ang="0">
                    <a:pos x="232" y="334"/>
                  </a:cxn>
                  <a:cxn ang="0">
                    <a:pos x="276" y="320"/>
                  </a:cxn>
                  <a:cxn ang="0">
                    <a:pos x="314" y="308"/>
                  </a:cxn>
                  <a:cxn ang="0">
                    <a:pos x="340" y="252"/>
                  </a:cxn>
                  <a:cxn ang="0">
                    <a:pos x="370" y="248"/>
                  </a:cxn>
                  <a:cxn ang="0">
                    <a:pos x="374" y="234"/>
                  </a:cxn>
                  <a:cxn ang="0">
                    <a:pos x="402" y="210"/>
                  </a:cxn>
                  <a:cxn ang="0">
                    <a:pos x="474" y="106"/>
                  </a:cxn>
                  <a:cxn ang="0">
                    <a:pos x="534" y="84"/>
                  </a:cxn>
                  <a:cxn ang="0">
                    <a:pos x="622" y="40"/>
                  </a:cxn>
                  <a:cxn ang="0">
                    <a:pos x="576" y="50"/>
                  </a:cxn>
                  <a:cxn ang="0">
                    <a:pos x="436" y="90"/>
                  </a:cxn>
                  <a:cxn ang="0">
                    <a:pos x="422" y="72"/>
                  </a:cxn>
                  <a:cxn ang="0">
                    <a:pos x="414" y="90"/>
                  </a:cxn>
                  <a:cxn ang="0">
                    <a:pos x="350" y="108"/>
                  </a:cxn>
                  <a:cxn ang="0">
                    <a:pos x="342" y="82"/>
                  </a:cxn>
                  <a:cxn ang="0">
                    <a:pos x="434" y="60"/>
                  </a:cxn>
                  <a:cxn ang="0">
                    <a:pos x="492" y="60"/>
                  </a:cxn>
                  <a:cxn ang="0">
                    <a:pos x="554" y="32"/>
                  </a:cxn>
                  <a:cxn ang="0">
                    <a:pos x="698" y="2"/>
                  </a:cxn>
                  <a:cxn ang="0">
                    <a:pos x="664" y="26"/>
                  </a:cxn>
                  <a:cxn ang="0">
                    <a:pos x="610" y="28"/>
                  </a:cxn>
                  <a:cxn ang="0">
                    <a:pos x="552" y="44"/>
                  </a:cxn>
                  <a:cxn ang="0">
                    <a:pos x="584" y="278"/>
                  </a:cxn>
                  <a:cxn ang="0">
                    <a:pos x="236" y="494"/>
                  </a:cxn>
                </a:cxnLst>
                <a:rect l="0" t="0" r="r" b="b"/>
                <a:pathLst>
                  <a:path w="714" h="644">
                    <a:moveTo>
                      <a:pt x="706" y="0"/>
                    </a:moveTo>
                    <a:lnTo>
                      <a:pt x="706" y="0"/>
                    </a:lnTo>
                    <a:lnTo>
                      <a:pt x="708" y="2"/>
                    </a:lnTo>
                    <a:lnTo>
                      <a:pt x="706" y="6"/>
                    </a:lnTo>
                    <a:lnTo>
                      <a:pt x="706" y="12"/>
                    </a:lnTo>
                    <a:lnTo>
                      <a:pt x="706" y="18"/>
                    </a:lnTo>
                    <a:lnTo>
                      <a:pt x="706" y="18"/>
                    </a:lnTo>
                    <a:lnTo>
                      <a:pt x="702" y="20"/>
                    </a:lnTo>
                    <a:lnTo>
                      <a:pt x="696" y="24"/>
                    </a:lnTo>
                    <a:lnTo>
                      <a:pt x="696" y="24"/>
                    </a:lnTo>
                    <a:lnTo>
                      <a:pt x="702" y="24"/>
                    </a:lnTo>
                    <a:lnTo>
                      <a:pt x="704" y="26"/>
                    </a:lnTo>
                    <a:lnTo>
                      <a:pt x="702" y="30"/>
                    </a:lnTo>
                    <a:lnTo>
                      <a:pt x="702" y="30"/>
                    </a:lnTo>
                    <a:lnTo>
                      <a:pt x="706" y="32"/>
                    </a:lnTo>
                    <a:lnTo>
                      <a:pt x="708" y="30"/>
                    </a:lnTo>
                    <a:lnTo>
                      <a:pt x="708" y="28"/>
                    </a:lnTo>
                    <a:lnTo>
                      <a:pt x="708" y="26"/>
                    </a:lnTo>
                    <a:lnTo>
                      <a:pt x="708" y="26"/>
                    </a:lnTo>
                    <a:lnTo>
                      <a:pt x="712" y="28"/>
                    </a:lnTo>
                    <a:lnTo>
                      <a:pt x="714" y="30"/>
                    </a:lnTo>
                    <a:lnTo>
                      <a:pt x="714" y="38"/>
                    </a:lnTo>
                    <a:lnTo>
                      <a:pt x="710" y="46"/>
                    </a:lnTo>
                    <a:lnTo>
                      <a:pt x="704" y="50"/>
                    </a:lnTo>
                    <a:lnTo>
                      <a:pt x="704" y="50"/>
                    </a:lnTo>
                    <a:lnTo>
                      <a:pt x="706" y="54"/>
                    </a:lnTo>
                    <a:lnTo>
                      <a:pt x="706" y="58"/>
                    </a:lnTo>
                    <a:lnTo>
                      <a:pt x="702" y="68"/>
                    </a:lnTo>
                    <a:lnTo>
                      <a:pt x="698" y="78"/>
                    </a:lnTo>
                    <a:lnTo>
                      <a:pt x="698" y="82"/>
                    </a:lnTo>
                    <a:lnTo>
                      <a:pt x="698" y="86"/>
                    </a:lnTo>
                    <a:lnTo>
                      <a:pt x="698" y="86"/>
                    </a:lnTo>
                    <a:lnTo>
                      <a:pt x="696" y="88"/>
                    </a:lnTo>
                    <a:lnTo>
                      <a:pt x="692" y="94"/>
                    </a:lnTo>
                    <a:lnTo>
                      <a:pt x="688" y="106"/>
                    </a:lnTo>
                    <a:lnTo>
                      <a:pt x="688" y="106"/>
                    </a:lnTo>
                    <a:lnTo>
                      <a:pt x="692" y="110"/>
                    </a:lnTo>
                    <a:lnTo>
                      <a:pt x="694" y="114"/>
                    </a:lnTo>
                    <a:lnTo>
                      <a:pt x="694" y="120"/>
                    </a:lnTo>
                    <a:lnTo>
                      <a:pt x="694" y="120"/>
                    </a:lnTo>
                    <a:lnTo>
                      <a:pt x="690" y="118"/>
                    </a:lnTo>
                    <a:lnTo>
                      <a:pt x="688" y="118"/>
                    </a:lnTo>
                    <a:lnTo>
                      <a:pt x="688" y="118"/>
                    </a:lnTo>
                    <a:lnTo>
                      <a:pt x="686" y="122"/>
                    </a:lnTo>
                    <a:lnTo>
                      <a:pt x="688" y="126"/>
                    </a:lnTo>
                    <a:lnTo>
                      <a:pt x="690" y="126"/>
                    </a:lnTo>
                    <a:lnTo>
                      <a:pt x="694" y="124"/>
                    </a:lnTo>
                    <a:lnTo>
                      <a:pt x="694" y="124"/>
                    </a:lnTo>
                    <a:lnTo>
                      <a:pt x="694" y="128"/>
                    </a:lnTo>
                    <a:lnTo>
                      <a:pt x="694" y="132"/>
                    </a:lnTo>
                    <a:lnTo>
                      <a:pt x="692" y="136"/>
                    </a:lnTo>
                    <a:lnTo>
                      <a:pt x="694" y="140"/>
                    </a:lnTo>
                    <a:lnTo>
                      <a:pt x="694" y="140"/>
                    </a:lnTo>
                    <a:lnTo>
                      <a:pt x="688" y="138"/>
                    </a:lnTo>
                    <a:lnTo>
                      <a:pt x="686" y="132"/>
                    </a:lnTo>
                    <a:lnTo>
                      <a:pt x="686" y="132"/>
                    </a:lnTo>
                    <a:lnTo>
                      <a:pt x="680" y="138"/>
                    </a:lnTo>
                    <a:lnTo>
                      <a:pt x="678" y="138"/>
                    </a:lnTo>
                    <a:lnTo>
                      <a:pt x="674" y="136"/>
                    </a:lnTo>
                    <a:lnTo>
                      <a:pt x="674" y="136"/>
                    </a:lnTo>
                    <a:lnTo>
                      <a:pt x="676" y="144"/>
                    </a:lnTo>
                    <a:lnTo>
                      <a:pt x="674" y="150"/>
                    </a:lnTo>
                    <a:lnTo>
                      <a:pt x="674" y="150"/>
                    </a:lnTo>
                    <a:lnTo>
                      <a:pt x="676" y="152"/>
                    </a:lnTo>
                    <a:lnTo>
                      <a:pt x="682" y="154"/>
                    </a:lnTo>
                    <a:lnTo>
                      <a:pt x="682" y="154"/>
                    </a:lnTo>
                    <a:lnTo>
                      <a:pt x="680" y="166"/>
                    </a:lnTo>
                    <a:lnTo>
                      <a:pt x="680" y="174"/>
                    </a:lnTo>
                    <a:lnTo>
                      <a:pt x="678" y="180"/>
                    </a:lnTo>
                    <a:lnTo>
                      <a:pt x="678" y="180"/>
                    </a:lnTo>
                    <a:lnTo>
                      <a:pt x="674" y="180"/>
                    </a:lnTo>
                    <a:lnTo>
                      <a:pt x="674" y="178"/>
                    </a:lnTo>
                    <a:lnTo>
                      <a:pt x="672" y="176"/>
                    </a:lnTo>
                    <a:lnTo>
                      <a:pt x="670" y="174"/>
                    </a:lnTo>
                    <a:lnTo>
                      <a:pt x="670" y="174"/>
                    </a:lnTo>
                    <a:lnTo>
                      <a:pt x="670" y="178"/>
                    </a:lnTo>
                    <a:lnTo>
                      <a:pt x="670" y="182"/>
                    </a:lnTo>
                    <a:lnTo>
                      <a:pt x="674" y="192"/>
                    </a:lnTo>
                    <a:lnTo>
                      <a:pt x="674" y="192"/>
                    </a:lnTo>
                    <a:lnTo>
                      <a:pt x="672" y="194"/>
                    </a:lnTo>
                    <a:lnTo>
                      <a:pt x="668" y="194"/>
                    </a:lnTo>
                    <a:lnTo>
                      <a:pt x="668" y="194"/>
                    </a:lnTo>
                    <a:lnTo>
                      <a:pt x="670" y="196"/>
                    </a:lnTo>
                    <a:lnTo>
                      <a:pt x="670" y="198"/>
                    </a:lnTo>
                    <a:lnTo>
                      <a:pt x="672" y="196"/>
                    </a:lnTo>
                    <a:lnTo>
                      <a:pt x="674" y="198"/>
                    </a:lnTo>
                    <a:lnTo>
                      <a:pt x="674" y="198"/>
                    </a:lnTo>
                    <a:lnTo>
                      <a:pt x="672" y="204"/>
                    </a:lnTo>
                    <a:lnTo>
                      <a:pt x="668" y="206"/>
                    </a:lnTo>
                    <a:lnTo>
                      <a:pt x="656" y="212"/>
                    </a:lnTo>
                    <a:lnTo>
                      <a:pt x="656" y="212"/>
                    </a:lnTo>
                    <a:lnTo>
                      <a:pt x="660" y="220"/>
                    </a:lnTo>
                    <a:lnTo>
                      <a:pt x="658" y="230"/>
                    </a:lnTo>
                    <a:lnTo>
                      <a:pt x="658" y="230"/>
                    </a:lnTo>
                    <a:lnTo>
                      <a:pt x="648" y="232"/>
                    </a:lnTo>
                    <a:lnTo>
                      <a:pt x="646" y="234"/>
                    </a:lnTo>
                    <a:lnTo>
                      <a:pt x="644" y="236"/>
                    </a:lnTo>
                    <a:lnTo>
                      <a:pt x="644" y="236"/>
                    </a:lnTo>
                    <a:lnTo>
                      <a:pt x="640" y="234"/>
                    </a:lnTo>
                    <a:lnTo>
                      <a:pt x="638" y="230"/>
                    </a:lnTo>
                    <a:lnTo>
                      <a:pt x="636" y="226"/>
                    </a:lnTo>
                    <a:lnTo>
                      <a:pt x="636" y="220"/>
                    </a:lnTo>
                    <a:lnTo>
                      <a:pt x="636" y="220"/>
                    </a:lnTo>
                    <a:lnTo>
                      <a:pt x="634" y="220"/>
                    </a:lnTo>
                    <a:lnTo>
                      <a:pt x="632" y="222"/>
                    </a:lnTo>
                    <a:lnTo>
                      <a:pt x="630" y="222"/>
                    </a:lnTo>
                    <a:lnTo>
                      <a:pt x="628" y="220"/>
                    </a:lnTo>
                    <a:lnTo>
                      <a:pt x="628" y="220"/>
                    </a:lnTo>
                    <a:lnTo>
                      <a:pt x="628" y="226"/>
                    </a:lnTo>
                    <a:lnTo>
                      <a:pt x="630" y="228"/>
                    </a:lnTo>
                    <a:lnTo>
                      <a:pt x="636" y="232"/>
                    </a:lnTo>
                    <a:lnTo>
                      <a:pt x="636" y="232"/>
                    </a:lnTo>
                    <a:lnTo>
                      <a:pt x="634" y="236"/>
                    </a:lnTo>
                    <a:lnTo>
                      <a:pt x="630" y="234"/>
                    </a:lnTo>
                    <a:lnTo>
                      <a:pt x="628" y="230"/>
                    </a:lnTo>
                    <a:lnTo>
                      <a:pt x="624" y="228"/>
                    </a:lnTo>
                    <a:lnTo>
                      <a:pt x="624" y="228"/>
                    </a:lnTo>
                    <a:lnTo>
                      <a:pt x="618" y="236"/>
                    </a:lnTo>
                    <a:lnTo>
                      <a:pt x="616" y="244"/>
                    </a:lnTo>
                    <a:lnTo>
                      <a:pt x="616" y="254"/>
                    </a:lnTo>
                    <a:lnTo>
                      <a:pt x="620" y="262"/>
                    </a:lnTo>
                    <a:lnTo>
                      <a:pt x="624" y="278"/>
                    </a:lnTo>
                    <a:lnTo>
                      <a:pt x="624" y="286"/>
                    </a:lnTo>
                    <a:lnTo>
                      <a:pt x="620" y="294"/>
                    </a:lnTo>
                    <a:lnTo>
                      <a:pt x="620" y="294"/>
                    </a:lnTo>
                    <a:lnTo>
                      <a:pt x="624" y="288"/>
                    </a:lnTo>
                    <a:lnTo>
                      <a:pt x="624" y="288"/>
                    </a:lnTo>
                    <a:lnTo>
                      <a:pt x="624" y="292"/>
                    </a:lnTo>
                    <a:lnTo>
                      <a:pt x="624" y="298"/>
                    </a:lnTo>
                    <a:lnTo>
                      <a:pt x="622" y="306"/>
                    </a:lnTo>
                    <a:lnTo>
                      <a:pt x="618" y="316"/>
                    </a:lnTo>
                    <a:lnTo>
                      <a:pt x="616" y="322"/>
                    </a:lnTo>
                    <a:lnTo>
                      <a:pt x="616" y="322"/>
                    </a:lnTo>
                    <a:lnTo>
                      <a:pt x="614" y="322"/>
                    </a:lnTo>
                    <a:lnTo>
                      <a:pt x="612" y="322"/>
                    </a:lnTo>
                    <a:lnTo>
                      <a:pt x="610" y="316"/>
                    </a:lnTo>
                    <a:lnTo>
                      <a:pt x="610" y="316"/>
                    </a:lnTo>
                    <a:lnTo>
                      <a:pt x="608" y="316"/>
                    </a:lnTo>
                    <a:lnTo>
                      <a:pt x="608" y="318"/>
                    </a:lnTo>
                    <a:lnTo>
                      <a:pt x="608" y="322"/>
                    </a:lnTo>
                    <a:lnTo>
                      <a:pt x="606" y="322"/>
                    </a:lnTo>
                    <a:lnTo>
                      <a:pt x="606" y="322"/>
                    </a:lnTo>
                    <a:lnTo>
                      <a:pt x="602" y="320"/>
                    </a:lnTo>
                    <a:lnTo>
                      <a:pt x="598" y="318"/>
                    </a:lnTo>
                    <a:lnTo>
                      <a:pt x="598" y="318"/>
                    </a:lnTo>
                    <a:lnTo>
                      <a:pt x="596" y="312"/>
                    </a:lnTo>
                    <a:lnTo>
                      <a:pt x="598" y="306"/>
                    </a:lnTo>
                    <a:lnTo>
                      <a:pt x="600" y="300"/>
                    </a:lnTo>
                    <a:lnTo>
                      <a:pt x="598" y="292"/>
                    </a:lnTo>
                    <a:lnTo>
                      <a:pt x="598" y="292"/>
                    </a:lnTo>
                    <a:lnTo>
                      <a:pt x="596" y="292"/>
                    </a:lnTo>
                    <a:lnTo>
                      <a:pt x="596" y="290"/>
                    </a:lnTo>
                    <a:lnTo>
                      <a:pt x="596" y="290"/>
                    </a:lnTo>
                    <a:lnTo>
                      <a:pt x="590" y="294"/>
                    </a:lnTo>
                    <a:lnTo>
                      <a:pt x="586" y="296"/>
                    </a:lnTo>
                    <a:lnTo>
                      <a:pt x="586" y="296"/>
                    </a:lnTo>
                    <a:lnTo>
                      <a:pt x="588" y="302"/>
                    </a:lnTo>
                    <a:lnTo>
                      <a:pt x="586" y="306"/>
                    </a:lnTo>
                    <a:lnTo>
                      <a:pt x="586" y="310"/>
                    </a:lnTo>
                    <a:lnTo>
                      <a:pt x="582" y="312"/>
                    </a:lnTo>
                    <a:lnTo>
                      <a:pt x="574" y="314"/>
                    </a:lnTo>
                    <a:lnTo>
                      <a:pt x="564" y="316"/>
                    </a:lnTo>
                    <a:lnTo>
                      <a:pt x="564" y="316"/>
                    </a:lnTo>
                    <a:lnTo>
                      <a:pt x="566" y="316"/>
                    </a:lnTo>
                    <a:lnTo>
                      <a:pt x="568" y="316"/>
                    </a:lnTo>
                    <a:lnTo>
                      <a:pt x="572" y="316"/>
                    </a:lnTo>
                    <a:lnTo>
                      <a:pt x="572" y="316"/>
                    </a:lnTo>
                    <a:lnTo>
                      <a:pt x="560" y="324"/>
                    </a:lnTo>
                    <a:lnTo>
                      <a:pt x="554" y="326"/>
                    </a:lnTo>
                    <a:lnTo>
                      <a:pt x="548" y="324"/>
                    </a:lnTo>
                    <a:lnTo>
                      <a:pt x="548" y="324"/>
                    </a:lnTo>
                    <a:lnTo>
                      <a:pt x="548" y="328"/>
                    </a:lnTo>
                    <a:lnTo>
                      <a:pt x="550" y="330"/>
                    </a:lnTo>
                    <a:lnTo>
                      <a:pt x="554" y="330"/>
                    </a:lnTo>
                    <a:lnTo>
                      <a:pt x="554" y="330"/>
                    </a:lnTo>
                    <a:lnTo>
                      <a:pt x="556" y="326"/>
                    </a:lnTo>
                    <a:lnTo>
                      <a:pt x="560" y="324"/>
                    </a:lnTo>
                    <a:lnTo>
                      <a:pt x="566" y="324"/>
                    </a:lnTo>
                    <a:lnTo>
                      <a:pt x="574" y="324"/>
                    </a:lnTo>
                    <a:lnTo>
                      <a:pt x="578" y="322"/>
                    </a:lnTo>
                    <a:lnTo>
                      <a:pt x="580" y="318"/>
                    </a:lnTo>
                    <a:lnTo>
                      <a:pt x="580" y="318"/>
                    </a:lnTo>
                    <a:lnTo>
                      <a:pt x="588" y="328"/>
                    </a:lnTo>
                    <a:lnTo>
                      <a:pt x="596" y="332"/>
                    </a:lnTo>
                    <a:lnTo>
                      <a:pt x="602" y="332"/>
                    </a:lnTo>
                    <a:lnTo>
                      <a:pt x="606" y="332"/>
                    </a:lnTo>
                    <a:lnTo>
                      <a:pt x="606" y="332"/>
                    </a:lnTo>
                    <a:lnTo>
                      <a:pt x="604" y="336"/>
                    </a:lnTo>
                    <a:lnTo>
                      <a:pt x="602" y="338"/>
                    </a:lnTo>
                    <a:lnTo>
                      <a:pt x="594" y="340"/>
                    </a:lnTo>
                    <a:lnTo>
                      <a:pt x="594" y="340"/>
                    </a:lnTo>
                    <a:lnTo>
                      <a:pt x="594" y="342"/>
                    </a:lnTo>
                    <a:lnTo>
                      <a:pt x="596" y="346"/>
                    </a:lnTo>
                    <a:lnTo>
                      <a:pt x="596" y="346"/>
                    </a:lnTo>
                    <a:lnTo>
                      <a:pt x="592" y="344"/>
                    </a:lnTo>
                    <a:lnTo>
                      <a:pt x="588" y="346"/>
                    </a:lnTo>
                    <a:lnTo>
                      <a:pt x="584" y="352"/>
                    </a:lnTo>
                    <a:lnTo>
                      <a:pt x="584" y="352"/>
                    </a:lnTo>
                    <a:lnTo>
                      <a:pt x="582" y="350"/>
                    </a:lnTo>
                    <a:lnTo>
                      <a:pt x="582" y="348"/>
                    </a:lnTo>
                    <a:lnTo>
                      <a:pt x="580" y="348"/>
                    </a:lnTo>
                    <a:lnTo>
                      <a:pt x="580" y="348"/>
                    </a:lnTo>
                    <a:lnTo>
                      <a:pt x="572" y="356"/>
                    </a:lnTo>
                    <a:lnTo>
                      <a:pt x="562" y="362"/>
                    </a:lnTo>
                    <a:lnTo>
                      <a:pt x="552" y="370"/>
                    </a:lnTo>
                    <a:lnTo>
                      <a:pt x="540" y="374"/>
                    </a:lnTo>
                    <a:lnTo>
                      <a:pt x="530" y="378"/>
                    </a:lnTo>
                    <a:lnTo>
                      <a:pt x="518" y="380"/>
                    </a:lnTo>
                    <a:lnTo>
                      <a:pt x="508" y="382"/>
                    </a:lnTo>
                    <a:lnTo>
                      <a:pt x="498" y="380"/>
                    </a:lnTo>
                    <a:lnTo>
                      <a:pt x="498" y="380"/>
                    </a:lnTo>
                    <a:lnTo>
                      <a:pt x="492" y="384"/>
                    </a:lnTo>
                    <a:lnTo>
                      <a:pt x="490" y="386"/>
                    </a:lnTo>
                    <a:lnTo>
                      <a:pt x="490" y="390"/>
                    </a:lnTo>
                    <a:lnTo>
                      <a:pt x="490" y="390"/>
                    </a:lnTo>
                    <a:lnTo>
                      <a:pt x="482" y="388"/>
                    </a:lnTo>
                    <a:lnTo>
                      <a:pt x="474" y="388"/>
                    </a:lnTo>
                    <a:lnTo>
                      <a:pt x="474" y="388"/>
                    </a:lnTo>
                    <a:lnTo>
                      <a:pt x="472" y="386"/>
                    </a:lnTo>
                    <a:lnTo>
                      <a:pt x="472" y="384"/>
                    </a:lnTo>
                    <a:lnTo>
                      <a:pt x="474" y="378"/>
                    </a:lnTo>
                    <a:lnTo>
                      <a:pt x="474" y="378"/>
                    </a:lnTo>
                    <a:lnTo>
                      <a:pt x="470" y="380"/>
                    </a:lnTo>
                    <a:lnTo>
                      <a:pt x="466" y="384"/>
                    </a:lnTo>
                    <a:lnTo>
                      <a:pt x="462" y="392"/>
                    </a:lnTo>
                    <a:lnTo>
                      <a:pt x="462" y="392"/>
                    </a:lnTo>
                    <a:lnTo>
                      <a:pt x="448" y="398"/>
                    </a:lnTo>
                    <a:lnTo>
                      <a:pt x="436" y="406"/>
                    </a:lnTo>
                    <a:lnTo>
                      <a:pt x="412" y="422"/>
                    </a:lnTo>
                    <a:lnTo>
                      <a:pt x="390" y="438"/>
                    </a:lnTo>
                    <a:lnTo>
                      <a:pt x="380" y="444"/>
                    </a:lnTo>
                    <a:lnTo>
                      <a:pt x="366" y="448"/>
                    </a:lnTo>
                    <a:lnTo>
                      <a:pt x="366" y="448"/>
                    </a:lnTo>
                    <a:lnTo>
                      <a:pt x="360" y="446"/>
                    </a:lnTo>
                    <a:lnTo>
                      <a:pt x="354" y="446"/>
                    </a:lnTo>
                    <a:lnTo>
                      <a:pt x="346" y="450"/>
                    </a:lnTo>
                    <a:lnTo>
                      <a:pt x="338" y="454"/>
                    </a:lnTo>
                    <a:lnTo>
                      <a:pt x="328" y="458"/>
                    </a:lnTo>
                    <a:lnTo>
                      <a:pt x="328" y="458"/>
                    </a:lnTo>
                    <a:lnTo>
                      <a:pt x="334" y="450"/>
                    </a:lnTo>
                    <a:lnTo>
                      <a:pt x="340" y="444"/>
                    </a:lnTo>
                    <a:lnTo>
                      <a:pt x="358" y="434"/>
                    </a:lnTo>
                    <a:lnTo>
                      <a:pt x="358" y="434"/>
                    </a:lnTo>
                    <a:lnTo>
                      <a:pt x="356" y="430"/>
                    </a:lnTo>
                    <a:lnTo>
                      <a:pt x="354" y="428"/>
                    </a:lnTo>
                    <a:lnTo>
                      <a:pt x="354" y="428"/>
                    </a:lnTo>
                    <a:lnTo>
                      <a:pt x="352" y="432"/>
                    </a:lnTo>
                    <a:lnTo>
                      <a:pt x="348" y="434"/>
                    </a:lnTo>
                    <a:lnTo>
                      <a:pt x="342" y="440"/>
                    </a:lnTo>
                    <a:lnTo>
                      <a:pt x="334" y="444"/>
                    </a:lnTo>
                    <a:lnTo>
                      <a:pt x="332" y="448"/>
                    </a:lnTo>
                    <a:lnTo>
                      <a:pt x="330" y="452"/>
                    </a:lnTo>
                    <a:lnTo>
                      <a:pt x="330" y="452"/>
                    </a:lnTo>
                    <a:lnTo>
                      <a:pt x="316" y="452"/>
                    </a:lnTo>
                    <a:lnTo>
                      <a:pt x="310" y="452"/>
                    </a:lnTo>
                    <a:lnTo>
                      <a:pt x="310" y="450"/>
                    </a:lnTo>
                    <a:lnTo>
                      <a:pt x="310" y="448"/>
                    </a:lnTo>
                    <a:lnTo>
                      <a:pt x="310" y="448"/>
                    </a:lnTo>
                    <a:lnTo>
                      <a:pt x="302" y="452"/>
                    </a:lnTo>
                    <a:lnTo>
                      <a:pt x="294" y="458"/>
                    </a:lnTo>
                    <a:lnTo>
                      <a:pt x="288" y="464"/>
                    </a:lnTo>
                    <a:lnTo>
                      <a:pt x="280" y="468"/>
                    </a:lnTo>
                    <a:lnTo>
                      <a:pt x="280" y="468"/>
                    </a:lnTo>
                    <a:lnTo>
                      <a:pt x="278" y="466"/>
                    </a:lnTo>
                    <a:lnTo>
                      <a:pt x="278" y="462"/>
                    </a:lnTo>
                    <a:lnTo>
                      <a:pt x="278" y="462"/>
                    </a:lnTo>
                    <a:lnTo>
                      <a:pt x="272" y="466"/>
                    </a:lnTo>
                    <a:lnTo>
                      <a:pt x="268" y="466"/>
                    </a:lnTo>
                    <a:lnTo>
                      <a:pt x="264" y="468"/>
                    </a:lnTo>
                    <a:lnTo>
                      <a:pt x="264" y="468"/>
                    </a:lnTo>
                    <a:lnTo>
                      <a:pt x="270" y="470"/>
                    </a:lnTo>
                    <a:lnTo>
                      <a:pt x="270" y="472"/>
                    </a:lnTo>
                    <a:lnTo>
                      <a:pt x="268" y="476"/>
                    </a:lnTo>
                    <a:lnTo>
                      <a:pt x="268" y="476"/>
                    </a:lnTo>
                    <a:lnTo>
                      <a:pt x="266" y="474"/>
                    </a:lnTo>
                    <a:lnTo>
                      <a:pt x="266" y="476"/>
                    </a:lnTo>
                    <a:lnTo>
                      <a:pt x="266" y="482"/>
                    </a:lnTo>
                    <a:lnTo>
                      <a:pt x="264" y="488"/>
                    </a:lnTo>
                    <a:lnTo>
                      <a:pt x="264" y="488"/>
                    </a:lnTo>
                    <a:lnTo>
                      <a:pt x="260" y="488"/>
                    </a:lnTo>
                    <a:lnTo>
                      <a:pt x="256" y="488"/>
                    </a:lnTo>
                    <a:lnTo>
                      <a:pt x="252" y="490"/>
                    </a:lnTo>
                    <a:lnTo>
                      <a:pt x="248" y="490"/>
                    </a:lnTo>
                    <a:lnTo>
                      <a:pt x="248" y="490"/>
                    </a:lnTo>
                    <a:lnTo>
                      <a:pt x="248" y="494"/>
                    </a:lnTo>
                    <a:lnTo>
                      <a:pt x="246" y="496"/>
                    </a:lnTo>
                    <a:lnTo>
                      <a:pt x="242" y="502"/>
                    </a:lnTo>
                    <a:lnTo>
                      <a:pt x="236" y="506"/>
                    </a:lnTo>
                    <a:lnTo>
                      <a:pt x="234" y="510"/>
                    </a:lnTo>
                    <a:lnTo>
                      <a:pt x="234" y="512"/>
                    </a:lnTo>
                    <a:lnTo>
                      <a:pt x="234" y="512"/>
                    </a:lnTo>
                    <a:lnTo>
                      <a:pt x="228" y="512"/>
                    </a:lnTo>
                    <a:lnTo>
                      <a:pt x="226" y="514"/>
                    </a:lnTo>
                    <a:lnTo>
                      <a:pt x="224" y="516"/>
                    </a:lnTo>
                    <a:lnTo>
                      <a:pt x="222" y="520"/>
                    </a:lnTo>
                    <a:lnTo>
                      <a:pt x="222" y="520"/>
                    </a:lnTo>
                    <a:lnTo>
                      <a:pt x="220" y="518"/>
                    </a:lnTo>
                    <a:lnTo>
                      <a:pt x="218" y="518"/>
                    </a:lnTo>
                    <a:lnTo>
                      <a:pt x="216" y="516"/>
                    </a:lnTo>
                    <a:lnTo>
                      <a:pt x="216" y="516"/>
                    </a:lnTo>
                    <a:lnTo>
                      <a:pt x="214" y="520"/>
                    </a:lnTo>
                    <a:lnTo>
                      <a:pt x="212" y="522"/>
                    </a:lnTo>
                    <a:lnTo>
                      <a:pt x="210" y="522"/>
                    </a:lnTo>
                    <a:lnTo>
                      <a:pt x="210" y="528"/>
                    </a:lnTo>
                    <a:lnTo>
                      <a:pt x="210" y="528"/>
                    </a:lnTo>
                    <a:lnTo>
                      <a:pt x="200" y="530"/>
                    </a:lnTo>
                    <a:lnTo>
                      <a:pt x="192" y="534"/>
                    </a:lnTo>
                    <a:lnTo>
                      <a:pt x="176" y="544"/>
                    </a:lnTo>
                    <a:lnTo>
                      <a:pt x="176" y="544"/>
                    </a:lnTo>
                    <a:lnTo>
                      <a:pt x="168" y="542"/>
                    </a:lnTo>
                    <a:lnTo>
                      <a:pt x="160" y="540"/>
                    </a:lnTo>
                    <a:lnTo>
                      <a:pt x="160" y="540"/>
                    </a:lnTo>
                    <a:lnTo>
                      <a:pt x="162" y="546"/>
                    </a:lnTo>
                    <a:lnTo>
                      <a:pt x="160" y="550"/>
                    </a:lnTo>
                    <a:lnTo>
                      <a:pt x="158" y="556"/>
                    </a:lnTo>
                    <a:lnTo>
                      <a:pt x="154" y="560"/>
                    </a:lnTo>
                    <a:lnTo>
                      <a:pt x="146" y="568"/>
                    </a:lnTo>
                    <a:lnTo>
                      <a:pt x="142" y="572"/>
                    </a:lnTo>
                    <a:lnTo>
                      <a:pt x="140" y="576"/>
                    </a:lnTo>
                    <a:lnTo>
                      <a:pt x="140" y="576"/>
                    </a:lnTo>
                    <a:lnTo>
                      <a:pt x="136" y="576"/>
                    </a:lnTo>
                    <a:lnTo>
                      <a:pt x="134" y="576"/>
                    </a:lnTo>
                    <a:lnTo>
                      <a:pt x="128" y="574"/>
                    </a:lnTo>
                    <a:lnTo>
                      <a:pt x="128" y="574"/>
                    </a:lnTo>
                    <a:lnTo>
                      <a:pt x="128" y="578"/>
                    </a:lnTo>
                    <a:lnTo>
                      <a:pt x="130" y="580"/>
                    </a:lnTo>
                    <a:lnTo>
                      <a:pt x="132" y="580"/>
                    </a:lnTo>
                    <a:lnTo>
                      <a:pt x="134" y="580"/>
                    </a:lnTo>
                    <a:lnTo>
                      <a:pt x="134" y="580"/>
                    </a:lnTo>
                    <a:lnTo>
                      <a:pt x="114" y="592"/>
                    </a:lnTo>
                    <a:lnTo>
                      <a:pt x="106" y="598"/>
                    </a:lnTo>
                    <a:lnTo>
                      <a:pt x="98" y="608"/>
                    </a:lnTo>
                    <a:lnTo>
                      <a:pt x="98" y="608"/>
                    </a:lnTo>
                    <a:lnTo>
                      <a:pt x="94" y="608"/>
                    </a:lnTo>
                    <a:lnTo>
                      <a:pt x="90" y="606"/>
                    </a:lnTo>
                    <a:lnTo>
                      <a:pt x="90" y="606"/>
                    </a:lnTo>
                    <a:lnTo>
                      <a:pt x="88" y="608"/>
                    </a:lnTo>
                    <a:lnTo>
                      <a:pt x="88" y="610"/>
                    </a:lnTo>
                    <a:lnTo>
                      <a:pt x="88" y="616"/>
                    </a:lnTo>
                    <a:lnTo>
                      <a:pt x="88" y="616"/>
                    </a:lnTo>
                    <a:lnTo>
                      <a:pt x="84" y="616"/>
                    </a:lnTo>
                    <a:lnTo>
                      <a:pt x="80" y="618"/>
                    </a:lnTo>
                    <a:lnTo>
                      <a:pt x="70" y="624"/>
                    </a:lnTo>
                    <a:lnTo>
                      <a:pt x="64" y="632"/>
                    </a:lnTo>
                    <a:lnTo>
                      <a:pt x="58" y="640"/>
                    </a:lnTo>
                    <a:lnTo>
                      <a:pt x="58" y="640"/>
                    </a:lnTo>
                    <a:lnTo>
                      <a:pt x="52" y="638"/>
                    </a:lnTo>
                    <a:lnTo>
                      <a:pt x="46" y="640"/>
                    </a:lnTo>
                    <a:lnTo>
                      <a:pt x="40" y="642"/>
                    </a:lnTo>
                    <a:lnTo>
                      <a:pt x="32" y="644"/>
                    </a:lnTo>
                    <a:lnTo>
                      <a:pt x="32" y="644"/>
                    </a:lnTo>
                    <a:lnTo>
                      <a:pt x="32" y="640"/>
                    </a:lnTo>
                    <a:lnTo>
                      <a:pt x="28" y="640"/>
                    </a:lnTo>
                    <a:lnTo>
                      <a:pt x="28" y="640"/>
                    </a:lnTo>
                    <a:lnTo>
                      <a:pt x="30" y="636"/>
                    </a:lnTo>
                    <a:lnTo>
                      <a:pt x="32" y="634"/>
                    </a:lnTo>
                    <a:lnTo>
                      <a:pt x="32" y="634"/>
                    </a:lnTo>
                    <a:lnTo>
                      <a:pt x="32" y="634"/>
                    </a:lnTo>
                    <a:lnTo>
                      <a:pt x="32" y="632"/>
                    </a:lnTo>
                    <a:lnTo>
                      <a:pt x="30" y="632"/>
                    </a:lnTo>
                    <a:lnTo>
                      <a:pt x="28" y="634"/>
                    </a:lnTo>
                    <a:lnTo>
                      <a:pt x="24" y="634"/>
                    </a:lnTo>
                    <a:lnTo>
                      <a:pt x="24" y="634"/>
                    </a:lnTo>
                    <a:lnTo>
                      <a:pt x="26" y="630"/>
                    </a:lnTo>
                    <a:lnTo>
                      <a:pt x="26" y="628"/>
                    </a:lnTo>
                    <a:lnTo>
                      <a:pt x="24" y="624"/>
                    </a:lnTo>
                    <a:lnTo>
                      <a:pt x="22" y="620"/>
                    </a:lnTo>
                    <a:lnTo>
                      <a:pt x="22" y="620"/>
                    </a:lnTo>
                    <a:lnTo>
                      <a:pt x="32" y="616"/>
                    </a:lnTo>
                    <a:lnTo>
                      <a:pt x="34" y="616"/>
                    </a:lnTo>
                    <a:lnTo>
                      <a:pt x="32" y="620"/>
                    </a:lnTo>
                    <a:lnTo>
                      <a:pt x="32" y="620"/>
                    </a:lnTo>
                    <a:lnTo>
                      <a:pt x="38" y="618"/>
                    </a:lnTo>
                    <a:lnTo>
                      <a:pt x="40" y="616"/>
                    </a:lnTo>
                    <a:lnTo>
                      <a:pt x="42" y="614"/>
                    </a:lnTo>
                    <a:lnTo>
                      <a:pt x="42" y="614"/>
                    </a:lnTo>
                    <a:lnTo>
                      <a:pt x="42" y="614"/>
                    </a:lnTo>
                    <a:lnTo>
                      <a:pt x="40" y="614"/>
                    </a:lnTo>
                    <a:lnTo>
                      <a:pt x="38" y="616"/>
                    </a:lnTo>
                    <a:lnTo>
                      <a:pt x="38" y="616"/>
                    </a:lnTo>
                    <a:lnTo>
                      <a:pt x="38" y="610"/>
                    </a:lnTo>
                    <a:lnTo>
                      <a:pt x="34" y="604"/>
                    </a:lnTo>
                    <a:lnTo>
                      <a:pt x="34" y="604"/>
                    </a:lnTo>
                    <a:lnTo>
                      <a:pt x="38" y="600"/>
                    </a:lnTo>
                    <a:lnTo>
                      <a:pt x="42" y="596"/>
                    </a:lnTo>
                    <a:lnTo>
                      <a:pt x="42" y="596"/>
                    </a:lnTo>
                    <a:lnTo>
                      <a:pt x="40" y="594"/>
                    </a:lnTo>
                    <a:lnTo>
                      <a:pt x="36" y="596"/>
                    </a:lnTo>
                    <a:lnTo>
                      <a:pt x="28" y="600"/>
                    </a:lnTo>
                    <a:lnTo>
                      <a:pt x="28" y="600"/>
                    </a:lnTo>
                    <a:lnTo>
                      <a:pt x="28" y="596"/>
                    </a:lnTo>
                    <a:lnTo>
                      <a:pt x="30" y="592"/>
                    </a:lnTo>
                    <a:lnTo>
                      <a:pt x="34" y="590"/>
                    </a:lnTo>
                    <a:lnTo>
                      <a:pt x="38" y="590"/>
                    </a:lnTo>
                    <a:lnTo>
                      <a:pt x="38" y="590"/>
                    </a:lnTo>
                    <a:lnTo>
                      <a:pt x="38" y="592"/>
                    </a:lnTo>
                    <a:lnTo>
                      <a:pt x="36" y="592"/>
                    </a:lnTo>
                    <a:lnTo>
                      <a:pt x="34" y="594"/>
                    </a:lnTo>
                    <a:lnTo>
                      <a:pt x="32" y="596"/>
                    </a:lnTo>
                    <a:lnTo>
                      <a:pt x="32" y="596"/>
                    </a:lnTo>
                    <a:lnTo>
                      <a:pt x="44" y="590"/>
                    </a:lnTo>
                    <a:lnTo>
                      <a:pt x="44" y="590"/>
                    </a:lnTo>
                    <a:lnTo>
                      <a:pt x="42" y="588"/>
                    </a:lnTo>
                    <a:lnTo>
                      <a:pt x="40" y="586"/>
                    </a:lnTo>
                    <a:lnTo>
                      <a:pt x="36" y="586"/>
                    </a:lnTo>
                    <a:lnTo>
                      <a:pt x="30" y="588"/>
                    </a:lnTo>
                    <a:lnTo>
                      <a:pt x="24" y="590"/>
                    </a:lnTo>
                    <a:lnTo>
                      <a:pt x="24" y="590"/>
                    </a:lnTo>
                    <a:lnTo>
                      <a:pt x="24" y="586"/>
                    </a:lnTo>
                    <a:lnTo>
                      <a:pt x="22" y="586"/>
                    </a:lnTo>
                    <a:lnTo>
                      <a:pt x="16" y="586"/>
                    </a:lnTo>
                    <a:lnTo>
                      <a:pt x="6" y="590"/>
                    </a:lnTo>
                    <a:lnTo>
                      <a:pt x="2" y="590"/>
                    </a:lnTo>
                    <a:lnTo>
                      <a:pt x="0" y="588"/>
                    </a:lnTo>
                    <a:lnTo>
                      <a:pt x="0" y="588"/>
                    </a:lnTo>
                    <a:lnTo>
                      <a:pt x="4" y="584"/>
                    </a:lnTo>
                    <a:lnTo>
                      <a:pt x="8" y="582"/>
                    </a:lnTo>
                    <a:lnTo>
                      <a:pt x="14" y="580"/>
                    </a:lnTo>
                    <a:lnTo>
                      <a:pt x="20" y="578"/>
                    </a:lnTo>
                    <a:lnTo>
                      <a:pt x="20" y="578"/>
                    </a:lnTo>
                    <a:lnTo>
                      <a:pt x="16" y="572"/>
                    </a:lnTo>
                    <a:lnTo>
                      <a:pt x="16" y="570"/>
                    </a:lnTo>
                    <a:lnTo>
                      <a:pt x="14" y="568"/>
                    </a:lnTo>
                    <a:lnTo>
                      <a:pt x="14" y="568"/>
                    </a:lnTo>
                    <a:lnTo>
                      <a:pt x="16" y="566"/>
                    </a:lnTo>
                    <a:lnTo>
                      <a:pt x="18" y="566"/>
                    </a:lnTo>
                    <a:lnTo>
                      <a:pt x="22" y="562"/>
                    </a:lnTo>
                    <a:lnTo>
                      <a:pt x="22" y="562"/>
                    </a:lnTo>
                    <a:lnTo>
                      <a:pt x="22" y="560"/>
                    </a:lnTo>
                    <a:lnTo>
                      <a:pt x="18" y="558"/>
                    </a:lnTo>
                    <a:lnTo>
                      <a:pt x="18" y="558"/>
                    </a:lnTo>
                    <a:lnTo>
                      <a:pt x="20" y="554"/>
                    </a:lnTo>
                    <a:lnTo>
                      <a:pt x="24" y="552"/>
                    </a:lnTo>
                    <a:lnTo>
                      <a:pt x="32" y="548"/>
                    </a:lnTo>
                    <a:lnTo>
                      <a:pt x="32" y="548"/>
                    </a:lnTo>
                    <a:lnTo>
                      <a:pt x="30" y="544"/>
                    </a:lnTo>
                    <a:lnTo>
                      <a:pt x="30" y="540"/>
                    </a:lnTo>
                    <a:lnTo>
                      <a:pt x="32" y="538"/>
                    </a:lnTo>
                    <a:lnTo>
                      <a:pt x="36" y="536"/>
                    </a:lnTo>
                    <a:lnTo>
                      <a:pt x="36" y="536"/>
                    </a:lnTo>
                    <a:lnTo>
                      <a:pt x="36" y="534"/>
                    </a:lnTo>
                    <a:lnTo>
                      <a:pt x="32" y="534"/>
                    </a:lnTo>
                    <a:lnTo>
                      <a:pt x="32" y="534"/>
                    </a:lnTo>
                    <a:lnTo>
                      <a:pt x="36" y="530"/>
                    </a:lnTo>
                    <a:lnTo>
                      <a:pt x="38" y="528"/>
                    </a:lnTo>
                    <a:lnTo>
                      <a:pt x="42" y="528"/>
                    </a:lnTo>
                    <a:lnTo>
                      <a:pt x="42" y="528"/>
                    </a:lnTo>
                    <a:lnTo>
                      <a:pt x="40" y="524"/>
                    </a:lnTo>
                    <a:lnTo>
                      <a:pt x="42" y="522"/>
                    </a:lnTo>
                    <a:lnTo>
                      <a:pt x="46" y="514"/>
                    </a:lnTo>
                    <a:lnTo>
                      <a:pt x="52" y="508"/>
                    </a:lnTo>
                    <a:lnTo>
                      <a:pt x="56" y="508"/>
                    </a:lnTo>
                    <a:lnTo>
                      <a:pt x="60" y="508"/>
                    </a:lnTo>
                    <a:lnTo>
                      <a:pt x="60" y="508"/>
                    </a:lnTo>
                    <a:lnTo>
                      <a:pt x="60" y="502"/>
                    </a:lnTo>
                    <a:lnTo>
                      <a:pt x="62" y="496"/>
                    </a:lnTo>
                    <a:lnTo>
                      <a:pt x="66" y="492"/>
                    </a:lnTo>
                    <a:lnTo>
                      <a:pt x="74" y="492"/>
                    </a:lnTo>
                    <a:lnTo>
                      <a:pt x="74" y="492"/>
                    </a:lnTo>
                    <a:lnTo>
                      <a:pt x="70" y="488"/>
                    </a:lnTo>
                    <a:lnTo>
                      <a:pt x="64" y="488"/>
                    </a:lnTo>
                    <a:lnTo>
                      <a:pt x="64" y="488"/>
                    </a:lnTo>
                    <a:lnTo>
                      <a:pt x="66" y="486"/>
                    </a:lnTo>
                    <a:lnTo>
                      <a:pt x="68" y="484"/>
                    </a:lnTo>
                    <a:lnTo>
                      <a:pt x="74" y="480"/>
                    </a:lnTo>
                    <a:lnTo>
                      <a:pt x="74" y="480"/>
                    </a:lnTo>
                    <a:lnTo>
                      <a:pt x="74" y="478"/>
                    </a:lnTo>
                    <a:lnTo>
                      <a:pt x="74" y="474"/>
                    </a:lnTo>
                    <a:lnTo>
                      <a:pt x="82" y="468"/>
                    </a:lnTo>
                    <a:lnTo>
                      <a:pt x="92" y="460"/>
                    </a:lnTo>
                    <a:lnTo>
                      <a:pt x="96" y="456"/>
                    </a:lnTo>
                    <a:lnTo>
                      <a:pt x="98" y="452"/>
                    </a:lnTo>
                    <a:lnTo>
                      <a:pt x="98" y="452"/>
                    </a:lnTo>
                    <a:lnTo>
                      <a:pt x="102" y="454"/>
                    </a:lnTo>
                    <a:lnTo>
                      <a:pt x="104" y="454"/>
                    </a:lnTo>
                    <a:lnTo>
                      <a:pt x="112" y="450"/>
                    </a:lnTo>
                    <a:lnTo>
                      <a:pt x="118" y="448"/>
                    </a:lnTo>
                    <a:lnTo>
                      <a:pt x="122" y="450"/>
                    </a:lnTo>
                    <a:lnTo>
                      <a:pt x="122" y="452"/>
                    </a:lnTo>
                    <a:lnTo>
                      <a:pt x="122" y="452"/>
                    </a:lnTo>
                    <a:lnTo>
                      <a:pt x="126" y="450"/>
                    </a:lnTo>
                    <a:lnTo>
                      <a:pt x="126" y="448"/>
                    </a:lnTo>
                    <a:lnTo>
                      <a:pt x="126" y="442"/>
                    </a:lnTo>
                    <a:lnTo>
                      <a:pt x="126" y="442"/>
                    </a:lnTo>
                    <a:lnTo>
                      <a:pt x="132" y="442"/>
                    </a:lnTo>
                    <a:lnTo>
                      <a:pt x="134" y="442"/>
                    </a:lnTo>
                    <a:lnTo>
                      <a:pt x="138" y="442"/>
                    </a:lnTo>
                    <a:lnTo>
                      <a:pt x="140" y="442"/>
                    </a:lnTo>
                    <a:lnTo>
                      <a:pt x="140" y="442"/>
                    </a:lnTo>
                    <a:lnTo>
                      <a:pt x="140" y="438"/>
                    </a:lnTo>
                    <a:lnTo>
                      <a:pt x="138" y="436"/>
                    </a:lnTo>
                    <a:lnTo>
                      <a:pt x="138" y="436"/>
                    </a:lnTo>
                    <a:lnTo>
                      <a:pt x="132" y="438"/>
                    </a:lnTo>
                    <a:lnTo>
                      <a:pt x="130" y="440"/>
                    </a:lnTo>
                    <a:lnTo>
                      <a:pt x="124" y="440"/>
                    </a:lnTo>
                    <a:lnTo>
                      <a:pt x="124" y="440"/>
                    </a:lnTo>
                    <a:lnTo>
                      <a:pt x="126" y="438"/>
                    </a:lnTo>
                    <a:lnTo>
                      <a:pt x="124" y="438"/>
                    </a:lnTo>
                    <a:lnTo>
                      <a:pt x="116" y="442"/>
                    </a:lnTo>
                    <a:lnTo>
                      <a:pt x="104" y="448"/>
                    </a:lnTo>
                    <a:lnTo>
                      <a:pt x="94" y="452"/>
                    </a:lnTo>
                    <a:lnTo>
                      <a:pt x="94" y="452"/>
                    </a:lnTo>
                    <a:lnTo>
                      <a:pt x="104" y="442"/>
                    </a:lnTo>
                    <a:lnTo>
                      <a:pt x="116" y="434"/>
                    </a:lnTo>
                    <a:lnTo>
                      <a:pt x="138" y="416"/>
                    </a:lnTo>
                    <a:lnTo>
                      <a:pt x="138" y="416"/>
                    </a:lnTo>
                    <a:lnTo>
                      <a:pt x="136" y="416"/>
                    </a:lnTo>
                    <a:lnTo>
                      <a:pt x="136" y="414"/>
                    </a:lnTo>
                    <a:lnTo>
                      <a:pt x="136" y="412"/>
                    </a:lnTo>
                    <a:lnTo>
                      <a:pt x="140" y="410"/>
                    </a:lnTo>
                    <a:lnTo>
                      <a:pt x="144" y="412"/>
                    </a:lnTo>
                    <a:lnTo>
                      <a:pt x="144" y="412"/>
                    </a:lnTo>
                    <a:lnTo>
                      <a:pt x="142" y="408"/>
                    </a:lnTo>
                    <a:lnTo>
                      <a:pt x="142" y="406"/>
                    </a:lnTo>
                    <a:lnTo>
                      <a:pt x="144" y="404"/>
                    </a:lnTo>
                    <a:lnTo>
                      <a:pt x="140" y="404"/>
                    </a:lnTo>
                    <a:lnTo>
                      <a:pt x="140" y="404"/>
                    </a:lnTo>
                    <a:lnTo>
                      <a:pt x="164" y="380"/>
                    </a:lnTo>
                    <a:lnTo>
                      <a:pt x="176" y="372"/>
                    </a:lnTo>
                    <a:lnTo>
                      <a:pt x="184" y="368"/>
                    </a:lnTo>
                    <a:lnTo>
                      <a:pt x="192" y="364"/>
                    </a:lnTo>
                    <a:lnTo>
                      <a:pt x="192" y="364"/>
                    </a:lnTo>
                    <a:lnTo>
                      <a:pt x="194" y="366"/>
                    </a:lnTo>
                    <a:lnTo>
                      <a:pt x="192" y="366"/>
                    </a:lnTo>
                    <a:lnTo>
                      <a:pt x="190" y="368"/>
                    </a:lnTo>
                    <a:lnTo>
                      <a:pt x="190" y="368"/>
                    </a:lnTo>
                    <a:lnTo>
                      <a:pt x="192" y="370"/>
                    </a:lnTo>
                    <a:lnTo>
                      <a:pt x="194" y="370"/>
                    </a:lnTo>
                    <a:lnTo>
                      <a:pt x="198" y="366"/>
                    </a:lnTo>
                    <a:lnTo>
                      <a:pt x="198" y="366"/>
                    </a:lnTo>
                    <a:lnTo>
                      <a:pt x="198" y="362"/>
                    </a:lnTo>
                    <a:lnTo>
                      <a:pt x="196" y="360"/>
                    </a:lnTo>
                    <a:lnTo>
                      <a:pt x="194" y="358"/>
                    </a:lnTo>
                    <a:lnTo>
                      <a:pt x="196" y="354"/>
                    </a:lnTo>
                    <a:lnTo>
                      <a:pt x="196" y="354"/>
                    </a:lnTo>
                    <a:lnTo>
                      <a:pt x="202" y="352"/>
                    </a:lnTo>
                    <a:lnTo>
                      <a:pt x="208" y="348"/>
                    </a:lnTo>
                    <a:lnTo>
                      <a:pt x="214" y="344"/>
                    </a:lnTo>
                    <a:lnTo>
                      <a:pt x="218" y="344"/>
                    </a:lnTo>
                    <a:lnTo>
                      <a:pt x="222" y="344"/>
                    </a:lnTo>
                    <a:lnTo>
                      <a:pt x="222" y="344"/>
                    </a:lnTo>
                    <a:lnTo>
                      <a:pt x="220" y="342"/>
                    </a:lnTo>
                    <a:lnTo>
                      <a:pt x="216" y="342"/>
                    </a:lnTo>
                    <a:lnTo>
                      <a:pt x="216" y="342"/>
                    </a:lnTo>
                    <a:lnTo>
                      <a:pt x="224" y="338"/>
                    </a:lnTo>
                    <a:lnTo>
                      <a:pt x="232" y="334"/>
                    </a:lnTo>
                    <a:lnTo>
                      <a:pt x="240" y="330"/>
                    </a:lnTo>
                    <a:lnTo>
                      <a:pt x="244" y="328"/>
                    </a:lnTo>
                    <a:lnTo>
                      <a:pt x="246" y="324"/>
                    </a:lnTo>
                    <a:lnTo>
                      <a:pt x="246" y="324"/>
                    </a:lnTo>
                    <a:lnTo>
                      <a:pt x="248" y="326"/>
                    </a:lnTo>
                    <a:lnTo>
                      <a:pt x="250" y="330"/>
                    </a:lnTo>
                    <a:lnTo>
                      <a:pt x="250" y="330"/>
                    </a:lnTo>
                    <a:lnTo>
                      <a:pt x="252" y="326"/>
                    </a:lnTo>
                    <a:lnTo>
                      <a:pt x="254" y="324"/>
                    </a:lnTo>
                    <a:lnTo>
                      <a:pt x="252" y="322"/>
                    </a:lnTo>
                    <a:lnTo>
                      <a:pt x="252" y="322"/>
                    </a:lnTo>
                    <a:lnTo>
                      <a:pt x="270" y="316"/>
                    </a:lnTo>
                    <a:lnTo>
                      <a:pt x="270" y="316"/>
                    </a:lnTo>
                    <a:lnTo>
                      <a:pt x="276" y="320"/>
                    </a:lnTo>
                    <a:lnTo>
                      <a:pt x="280" y="320"/>
                    </a:lnTo>
                    <a:lnTo>
                      <a:pt x="284" y="320"/>
                    </a:lnTo>
                    <a:lnTo>
                      <a:pt x="288" y="318"/>
                    </a:lnTo>
                    <a:lnTo>
                      <a:pt x="296" y="312"/>
                    </a:lnTo>
                    <a:lnTo>
                      <a:pt x="302" y="308"/>
                    </a:lnTo>
                    <a:lnTo>
                      <a:pt x="308" y="308"/>
                    </a:lnTo>
                    <a:lnTo>
                      <a:pt x="308" y="308"/>
                    </a:lnTo>
                    <a:lnTo>
                      <a:pt x="306" y="310"/>
                    </a:lnTo>
                    <a:lnTo>
                      <a:pt x="306" y="312"/>
                    </a:lnTo>
                    <a:lnTo>
                      <a:pt x="306" y="312"/>
                    </a:lnTo>
                    <a:lnTo>
                      <a:pt x="308" y="312"/>
                    </a:lnTo>
                    <a:lnTo>
                      <a:pt x="310" y="310"/>
                    </a:lnTo>
                    <a:lnTo>
                      <a:pt x="312" y="308"/>
                    </a:lnTo>
                    <a:lnTo>
                      <a:pt x="314" y="308"/>
                    </a:lnTo>
                    <a:lnTo>
                      <a:pt x="314" y="308"/>
                    </a:lnTo>
                    <a:lnTo>
                      <a:pt x="312" y="304"/>
                    </a:lnTo>
                    <a:lnTo>
                      <a:pt x="308" y="304"/>
                    </a:lnTo>
                    <a:lnTo>
                      <a:pt x="308" y="304"/>
                    </a:lnTo>
                    <a:lnTo>
                      <a:pt x="318" y="296"/>
                    </a:lnTo>
                    <a:lnTo>
                      <a:pt x="328" y="286"/>
                    </a:lnTo>
                    <a:lnTo>
                      <a:pt x="330" y="282"/>
                    </a:lnTo>
                    <a:lnTo>
                      <a:pt x="332" y="276"/>
                    </a:lnTo>
                    <a:lnTo>
                      <a:pt x="330" y="270"/>
                    </a:lnTo>
                    <a:lnTo>
                      <a:pt x="328" y="266"/>
                    </a:lnTo>
                    <a:lnTo>
                      <a:pt x="328" y="266"/>
                    </a:lnTo>
                    <a:lnTo>
                      <a:pt x="330" y="260"/>
                    </a:lnTo>
                    <a:lnTo>
                      <a:pt x="334" y="254"/>
                    </a:lnTo>
                    <a:lnTo>
                      <a:pt x="340" y="252"/>
                    </a:lnTo>
                    <a:lnTo>
                      <a:pt x="348" y="252"/>
                    </a:lnTo>
                    <a:lnTo>
                      <a:pt x="348" y="252"/>
                    </a:lnTo>
                    <a:lnTo>
                      <a:pt x="350" y="258"/>
                    </a:lnTo>
                    <a:lnTo>
                      <a:pt x="350" y="262"/>
                    </a:lnTo>
                    <a:lnTo>
                      <a:pt x="350" y="268"/>
                    </a:lnTo>
                    <a:lnTo>
                      <a:pt x="354" y="272"/>
                    </a:lnTo>
                    <a:lnTo>
                      <a:pt x="354" y="272"/>
                    </a:lnTo>
                    <a:lnTo>
                      <a:pt x="358" y="264"/>
                    </a:lnTo>
                    <a:lnTo>
                      <a:pt x="362" y="260"/>
                    </a:lnTo>
                    <a:lnTo>
                      <a:pt x="366" y="262"/>
                    </a:lnTo>
                    <a:lnTo>
                      <a:pt x="366" y="262"/>
                    </a:lnTo>
                    <a:lnTo>
                      <a:pt x="368" y="252"/>
                    </a:lnTo>
                    <a:lnTo>
                      <a:pt x="368" y="250"/>
                    </a:lnTo>
                    <a:lnTo>
                      <a:pt x="370" y="248"/>
                    </a:lnTo>
                    <a:lnTo>
                      <a:pt x="370" y="248"/>
                    </a:lnTo>
                    <a:lnTo>
                      <a:pt x="366" y="246"/>
                    </a:lnTo>
                    <a:lnTo>
                      <a:pt x="364" y="246"/>
                    </a:lnTo>
                    <a:lnTo>
                      <a:pt x="356" y="248"/>
                    </a:lnTo>
                    <a:lnTo>
                      <a:pt x="356" y="248"/>
                    </a:lnTo>
                    <a:lnTo>
                      <a:pt x="360" y="244"/>
                    </a:lnTo>
                    <a:lnTo>
                      <a:pt x="368" y="242"/>
                    </a:lnTo>
                    <a:lnTo>
                      <a:pt x="376" y="240"/>
                    </a:lnTo>
                    <a:lnTo>
                      <a:pt x="384" y="236"/>
                    </a:lnTo>
                    <a:lnTo>
                      <a:pt x="384" y="236"/>
                    </a:lnTo>
                    <a:lnTo>
                      <a:pt x="378" y="234"/>
                    </a:lnTo>
                    <a:lnTo>
                      <a:pt x="384" y="228"/>
                    </a:lnTo>
                    <a:lnTo>
                      <a:pt x="384" y="228"/>
                    </a:lnTo>
                    <a:lnTo>
                      <a:pt x="374" y="234"/>
                    </a:lnTo>
                    <a:lnTo>
                      <a:pt x="362" y="238"/>
                    </a:lnTo>
                    <a:lnTo>
                      <a:pt x="362" y="238"/>
                    </a:lnTo>
                    <a:lnTo>
                      <a:pt x="358" y="234"/>
                    </a:lnTo>
                    <a:lnTo>
                      <a:pt x="358" y="234"/>
                    </a:lnTo>
                    <a:lnTo>
                      <a:pt x="360" y="230"/>
                    </a:lnTo>
                    <a:lnTo>
                      <a:pt x="366" y="226"/>
                    </a:lnTo>
                    <a:lnTo>
                      <a:pt x="378" y="220"/>
                    </a:lnTo>
                    <a:lnTo>
                      <a:pt x="388" y="216"/>
                    </a:lnTo>
                    <a:lnTo>
                      <a:pt x="392" y="212"/>
                    </a:lnTo>
                    <a:lnTo>
                      <a:pt x="394" y="208"/>
                    </a:lnTo>
                    <a:lnTo>
                      <a:pt x="394" y="208"/>
                    </a:lnTo>
                    <a:lnTo>
                      <a:pt x="398" y="208"/>
                    </a:lnTo>
                    <a:lnTo>
                      <a:pt x="402" y="210"/>
                    </a:lnTo>
                    <a:lnTo>
                      <a:pt x="402" y="210"/>
                    </a:lnTo>
                    <a:lnTo>
                      <a:pt x="426" y="188"/>
                    </a:lnTo>
                    <a:lnTo>
                      <a:pt x="452" y="168"/>
                    </a:lnTo>
                    <a:lnTo>
                      <a:pt x="478" y="144"/>
                    </a:lnTo>
                    <a:lnTo>
                      <a:pt x="490" y="132"/>
                    </a:lnTo>
                    <a:lnTo>
                      <a:pt x="502" y="120"/>
                    </a:lnTo>
                    <a:lnTo>
                      <a:pt x="502" y="120"/>
                    </a:lnTo>
                    <a:lnTo>
                      <a:pt x="492" y="114"/>
                    </a:lnTo>
                    <a:lnTo>
                      <a:pt x="484" y="112"/>
                    </a:lnTo>
                    <a:lnTo>
                      <a:pt x="478" y="112"/>
                    </a:lnTo>
                    <a:lnTo>
                      <a:pt x="474" y="116"/>
                    </a:lnTo>
                    <a:lnTo>
                      <a:pt x="474" y="116"/>
                    </a:lnTo>
                    <a:lnTo>
                      <a:pt x="472" y="112"/>
                    </a:lnTo>
                    <a:lnTo>
                      <a:pt x="472" y="108"/>
                    </a:lnTo>
                    <a:lnTo>
                      <a:pt x="474" y="106"/>
                    </a:lnTo>
                    <a:lnTo>
                      <a:pt x="478" y="104"/>
                    </a:lnTo>
                    <a:lnTo>
                      <a:pt x="484" y="100"/>
                    </a:lnTo>
                    <a:lnTo>
                      <a:pt x="488" y="100"/>
                    </a:lnTo>
                    <a:lnTo>
                      <a:pt x="492" y="102"/>
                    </a:lnTo>
                    <a:lnTo>
                      <a:pt x="492" y="102"/>
                    </a:lnTo>
                    <a:lnTo>
                      <a:pt x="494" y="96"/>
                    </a:lnTo>
                    <a:lnTo>
                      <a:pt x="498" y="92"/>
                    </a:lnTo>
                    <a:lnTo>
                      <a:pt x="502" y="90"/>
                    </a:lnTo>
                    <a:lnTo>
                      <a:pt x="510" y="88"/>
                    </a:lnTo>
                    <a:lnTo>
                      <a:pt x="524" y="88"/>
                    </a:lnTo>
                    <a:lnTo>
                      <a:pt x="530" y="88"/>
                    </a:lnTo>
                    <a:lnTo>
                      <a:pt x="538" y="84"/>
                    </a:lnTo>
                    <a:lnTo>
                      <a:pt x="538" y="84"/>
                    </a:lnTo>
                    <a:lnTo>
                      <a:pt x="534" y="84"/>
                    </a:lnTo>
                    <a:lnTo>
                      <a:pt x="530" y="86"/>
                    </a:lnTo>
                    <a:lnTo>
                      <a:pt x="526" y="86"/>
                    </a:lnTo>
                    <a:lnTo>
                      <a:pt x="522" y="84"/>
                    </a:lnTo>
                    <a:lnTo>
                      <a:pt x="522" y="84"/>
                    </a:lnTo>
                    <a:lnTo>
                      <a:pt x="526" y="80"/>
                    </a:lnTo>
                    <a:lnTo>
                      <a:pt x="530" y="74"/>
                    </a:lnTo>
                    <a:lnTo>
                      <a:pt x="542" y="68"/>
                    </a:lnTo>
                    <a:lnTo>
                      <a:pt x="558" y="64"/>
                    </a:lnTo>
                    <a:lnTo>
                      <a:pt x="572" y="62"/>
                    </a:lnTo>
                    <a:lnTo>
                      <a:pt x="588" y="58"/>
                    </a:lnTo>
                    <a:lnTo>
                      <a:pt x="602" y="56"/>
                    </a:lnTo>
                    <a:lnTo>
                      <a:pt x="614" y="50"/>
                    </a:lnTo>
                    <a:lnTo>
                      <a:pt x="618" y="46"/>
                    </a:lnTo>
                    <a:lnTo>
                      <a:pt x="622" y="40"/>
                    </a:lnTo>
                    <a:lnTo>
                      <a:pt x="622" y="40"/>
                    </a:lnTo>
                    <a:lnTo>
                      <a:pt x="628" y="40"/>
                    </a:lnTo>
                    <a:lnTo>
                      <a:pt x="634" y="36"/>
                    </a:lnTo>
                    <a:lnTo>
                      <a:pt x="640" y="34"/>
                    </a:lnTo>
                    <a:lnTo>
                      <a:pt x="646" y="32"/>
                    </a:lnTo>
                    <a:lnTo>
                      <a:pt x="646" y="32"/>
                    </a:lnTo>
                    <a:lnTo>
                      <a:pt x="638" y="34"/>
                    </a:lnTo>
                    <a:lnTo>
                      <a:pt x="628" y="36"/>
                    </a:lnTo>
                    <a:lnTo>
                      <a:pt x="612" y="42"/>
                    </a:lnTo>
                    <a:lnTo>
                      <a:pt x="594" y="48"/>
                    </a:lnTo>
                    <a:lnTo>
                      <a:pt x="586" y="50"/>
                    </a:lnTo>
                    <a:lnTo>
                      <a:pt x="576" y="48"/>
                    </a:lnTo>
                    <a:lnTo>
                      <a:pt x="576" y="48"/>
                    </a:lnTo>
                    <a:lnTo>
                      <a:pt x="576" y="50"/>
                    </a:lnTo>
                    <a:lnTo>
                      <a:pt x="576" y="50"/>
                    </a:lnTo>
                    <a:lnTo>
                      <a:pt x="572" y="54"/>
                    </a:lnTo>
                    <a:lnTo>
                      <a:pt x="568" y="56"/>
                    </a:lnTo>
                    <a:lnTo>
                      <a:pt x="568" y="54"/>
                    </a:lnTo>
                    <a:lnTo>
                      <a:pt x="568" y="52"/>
                    </a:lnTo>
                    <a:lnTo>
                      <a:pt x="568" y="52"/>
                    </a:lnTo>
                    <a:lnTo>
                      <a:pt x="558" y="58"/>
                    </a:lnTo>
                    <a:lnTo>
                      <a:pt x="546" y="62"/>
                    </a:lnTo>
                    <a:lnTo>
                      <a:pt x="522" y="68"/>
                    </a:lnTo>
                    <a:lnTo>
                      <a:pt x="500" y="74"/>
                    </a:lnTo>
                    <a:lnTo>
                      <a:pt x="478" y="80"/>
                    </a:lnTo>
                    <a:lnTo>
                      <a:pt x="478" y="80"/>
                    </a:lnTo>
                    <a:lnTo>
                      <a:pt x="456" y="88"/>
                    </a:lnTo>
                    <a:lnTo>
                      <a:pt x="436" y="90"/>
                    </a:lnTo>
                    <a:lnTo>
                      <a:pt x="436" y="90"/>
                    </a:lnTo>
                    <a:lnTo>
                      <a:pt x="436" y="88"/>
                    </a:lnTo>
                    <a:lnTo>
                      <a:pt x="438" y="86"/>
                    </a:lnTo>
                    <a:lnTo>
                      <a:pt x="446" y="86"/>
                    </a:lnTo>
                    <a:lnTo>
                      <a:pt x="446" y="86"/>
                    </a:lnTo>
                    <a:lnTo>
                      <a:pt x="442" y="84"/>
                    </a:lnTo>
                    <a:lnTo>
                      <a:pt x="438" y="82"/>
                    </a:lnTo>
                    <a:lnTo>
                      <a:pt x="426" y="80"/>
                    </a:lnTo>
                    <a:lnTo>
                      <a:pt x="426" y="80"/>
                    </a:lnTo>
                    <a:lnTo>
                      <a:pt x="428" y="80"/>
                    </a:lnTo>
                    <a:lnTo>
                      <a:pt x="428" y="78"/>
                    </a:lnTo>
                    <a:lnTo>
                      <a:pt x="424" y="76"/>
                    </a:lnTo>
                    <a:lnTo>
                      <a:pt x="422" y="72"/>
                    </a:lnTo>
                    <a:lnTo>
                      <a:pt x="422" y="72"/>
                    </a:lnTo>
                    <a:lnTo>
                      <a:pt x="424" y="70"/>
                    </a:lnTo>
                    <a:lnTo>
                      <a:pt x="424" y="70"/>
                    </a:lnTo>
                    <a:lnTo>
                      <a:pt x="412" y="72"/>
                    </a:lnTo>
                    <a:lnTo>
                      <a:pt x="404" y="74"/>
                    </a:lnTo>
                    <a:lnTo>
                      <a:pt x="394" y="76"/>
                    </a:lnTo>
                    <a:lnTo>
                      <a:pt x="384" y="82"/>
                    </a:lnTo>
                    <a:lnTo>
                      <a:pt x="384" y="82"/>
                    </a:lnTo>
                    <a:lnTo>
                      <a:pt x="386" y="84"/>
                    </a:lnTo>
                    <a:lnTo>
                      <a:pt x="386" y="86"/>
                    </a:lnTo>
                    <a:lnTo>
                      <a:pt x="382" y="88"/>
                    </a:lnTo>
                    <a:lnTo>
                      <a:pt x="382" y="88"/>
                    </a:lnTo>
                    <a:lnTo>
                      <a:pt x="396" y="88"/>
                    </a:lnTo>
                    <a:lnTo>
                      <a:pt x="406" y="90"/>
                    </a:lnTo>
                    <a:lnTo>
                      <a:pt x="414" y="90"/>
                    </a:lnTo>
                    <a:lnTo>
                      <a:pt x="414" y="90"/>
                    </a:lnTo>
                    <a:lnTo>
                      <a:pt x="412" y="96"/>
                    </a:lnTo>
                    <a:lnTo>
                      <a:pt x="408" y="100"/>
                    </a:lnTo>
                    <a:lnTo>
                      <a:pt x="398" y="104"/>
                    </a:lnTo>
                    <a:lnTo>
                      <a:pt x="386" y="106"/>
                    </a:lnTo>
                    <a:lnTo>
                      <a:pt x="382" y="108"/>
                    </a:lnTo>
                    <a:lnTo>
                      <a:pt x="380" y="112"/>
                    </a:lnTo>
                    <a:lnTo>
                      <a:pt x="380" y="112"/>
                    </a:lnTo>
                    <a:lnTo>
                      <a:pt x="372" y="112"/>
                    </a:lnTo>
                    <a:lnTo>
                      <a:pt x="364" y="112"/>
                    </a:lnTo>
                    <a:lnTo>
                      <a:pt x="350" y="114"/>
                    </a:lnTo>
                    <a:lnTo>
                      <a:pt x="350" y="114"/>
                    </a:lnTo>
                    <a:lnTo>
                      <a:pt x="348" y="110"/>
                    </a:lnTo>
                    <a:lnTo>
                      <a:pt x="350" y="108"/>
                    </a:lnTo>
                    <a:lnTo>
                      <a:pt x="354" y="108"/>
                    </a:lnTo>
                    <a:lnTo>
                      <a:pt x="354" y="108"/>
                    </a:lnTo>
                    <a:lnTo>
                      <a:pt x="348" y="108"/>
                    </a:lnTo>
                    <a:lnTo>
                      <a:pt x="342" y="106"/>
                    </a:lnTo>
                    <a:lnTo>
                      <a:pt x="336" y="100"/>
                    </a:lnTo>
                    <a:lnTo>
                      <a:pt x="330" y="96"/>
                    </a:lnTo>
                    <a:lnTo>
                      <a:pt x="328" y="94"/>
                    </a:lnTo>
                    <a:lnTo>
                      <a:pt x="324" y="94"/>
                    </a:lnTo>
                    <a:lnTo>
                      <a:pt x="324" y="94"/>
                    </a:lnTo>
                    <a:lnTo>
                      <a:pt x="326" y="90"/>
                    </a:lnTo>
                    <a:lnTo>
                      <a:pt x="326" y="90"/>
                    </a:lnTo>
                    <a:lnTo>
                      <a:pt x="324" y="88"/>
                    </a:lnTo>
                    <a:lnTo>
                      <a:pt x="324" y="88"/>
                    </a:lnTo>
                    <a:lnTo>
                      <a:pt x="342" y="82"/>
                    </a:lnTo>
                    <a:lnTo>
                      <a:pt x="364" y="78"/>
                    </a:lnTo>
                    <a:lnTo>
                      <a:pt x="384" y="74"/>
                    </a:lnTo>
                    <a:lnTo>
                      <a:pt x="404" y="68"/>
                    </a:lnTo>
                    <a:lnTo>
                      <a:pt x="404" y="68"/>
                    </a:lnTo>
                    <a:lnTo>
                      <a:pt x="404" y="66"/>
                    </a:lnTo>
                    <a:lnTo>
                      <a:pt x="404" y="66"/>
                    </a:lnTo>
                    <a:lnTo>
                      <a:pt x="404" y="62"/>
                    </a:lnTo>
                    <a:lnTo>
                      <a:pt x="404" y="62"/>
                    </a:lnTo>
                    <a:lnTo>
                      <a:pt x="420" y="56"/>
                    </a:lnTo>
                    <a:lnTo>
                      <a:pt x="430" y="54"/>
                    </a:lnTo>
                    <a:lnTo>
                      <a:pt x="440" y="54"/>
                    </a:lnTo>
                    <a:lnTo>
                      <a:pt x="440" y="54"/>
                    </a:lnTo>
                    <a:lnTo>
                      <a:pt x="438" y="58"/>
                    </a:lnTo>
                    <a:lnTo>
                      <a:pt x="434" y="60"/>
                    </a:lnTo>
                    <a:lnTo>
                      <a:pt x="430" y="62"/>
                    </a:lnTo>
                    <a:lnTo>
                      <a:pt x="424" y="62"/>
                    </a:lnTo>
                    <a:lnTo>
                      <a:pt x="424" y="62"/>
                    </a:lnTo>
                    <a:lnTo>
                      <a:pt x="432" y="64"/>
                    </a:lnTo>
                    <a:lnTo>
                      <a:pt x="440" y="66"/>
                    </a:lnTo>
                    <a:lnTo>
                      <a:pt x="460" y="66"/>
                    </a:lnTo>
                    <a:lnTo>
                      <a:pt x="480" y="60"/>
                    </a:lnTo>
                    <a:lnTo>
                      <a:pt x="496" y="56"/>
                    </a:lnTo>
                    <a:lnTo>
                      <a:pt x="496" y="56"/>
                    </a:lnTo>
                    <a:lnTo>
                      <a:pt x="498" y="56"/>
                    </a:lnTo>
                    <a:lnTo>
                      <a:pt x="496" y="58"/>
                    </a:lnTo>
                    <a:lnTo>
                      <a:pt x="494" y="60"/>
                    </a:lnTo>
                    <a:lnTo>
                      <a:pt x="492" y="60"/>
                    </a:lnTo>
                    <a:lnTo>
                      <a:pt x="492" y="60"/>
                    </a:lnTo>
                    <a:lnTo>
                      <a:pt x="496" y="62"/>
                    </a:lnTo>
                    <a:lnTo>
                      <a:pt x="502" y="60"/>
                    </a:lnTo>
                    <a:lnTo>
                      <a:pt x="510" y="54"/>
                    </a:lnTo>
                    <a:lnTo>
                      <a:pt x="510" y="54"/>
                    </a:lnTo>
                    <a:lnTo>
                      <a:pt x="506" y="52"/>
                    </a:lnTo>
                    <a:lnTo>
                      <a:pt x="502" y="50"/>
                    </a:lnTo>
                    <a:lnTo>
                      <a:pt x="502" y="50"/>
                    </a:lnTo>
                    <a:lnTo>
                      <a:pt x="510" y="44"/>
                    </a:lnTo>
                    <a:lnTo>
                      <a:pt x="522" y="40"/>
                    </a:lnTo>
                    <a:lnTo>
                      <a:pt x="534" y="38"/>
                    </a:lnTo>
                    <a:lnTo>
                      <a:pt x="546" y="38"/>
                    </a:lnTo>
                    <a:lnTo>
                      <a:pt x="546" y="38"/>
                    </a:lnTo>
                    <a:lnTo>
                      <a:pt x="548" y="34"/>
                    </a:lnTo>
                    <a:lnTo>
                      <a:pt x="554" y="32"/>
                    </a:lnTo>
                    <a:lnTo>
                      <a:pt x="568" y="28"/>
                    </a:lnTo>
                    <a:lnTo>
                      <a:pt x="568" y="28"/>
                    </a:lnTo>
                    <a:lnTo>
                      <a:pt x="566" y="26"/>
                    </a:lnTo>
                    <a:lnTo>
                      <a:pt x="566" y="26"/>
                    </a:lnTo>
                    <a:lnTo>
                      <a:pt x="570" y="26"/>
                    </a:lnTo>
                    <a:lnTo>
                      <a:pt x="576" y="28"/>
                    </a:lnTo>
                    <a:lnTo>
                      <a:pt x="576" y="28"/>
                    </a:lnTo>
                    <a:lnTo>
                      <a:pt x="574" y="26"/>
                    </a:lnTo>
                    <a:lnTo>
                      <a:pt x="570" y="26"/>
                    </a:lnTo>
                    <a:lnTo>
                      <a:pt x="570" y="26"/>
                    </a:lnTo>
                    <a:lnTo>
                      <a:pt x="600" y="22"/>
                    </a:lnTo>
                    <a:lnTo>
                      <a:pt x="632" y="16"/>
                    </a:lnTo>
                    <a:lnTo>
                      <a:pt x="666" y="10"/>
                    </a:lnTo>
                    <a:lnTo>
                      <a:pt x="698" y="2"/>
                    </a:lnTo>
                    <a:lnTo>
                      <a:pt x="698" y="2"/>
                    </a:lnTo>
                    <a:lnTo>
                      <a:pt x="686" y="12"/>
                    </a:lnTo>
                    <a:lnTo>
                      <a:pt x="678" y="16"/>
                    </a:lnTo>
                    <a:lnTo>
                      <a:pt x="670" y="20"/>
                    </a:lnTo>
                    <a:lnTo>
                      <a:pt x="670" y="20"/>
                    </a:lnTo>
                    <a:lnTo>
                      <a:pt x="680" y="18"/>
                    </a:lnTo>
                    <a:lnTo>
                      <a:pt x="690" y="14"/>
                    </a:lnTo>
                    <a:lnTo>
                      <a:pt x="700" y="8"/>
                    </a:lnTo>
                    <a:lnTo>
                      <a:pt x="706" y="0"/>
                    </a:lnTo>
                    <a:lnTo>
                      <a:pt x="706" y="0"/>
                    </a:lnTo>
                    <a:close/>
                    <a:moveTo>
                      <a:pt x="648" y="30"/>
                    </a:moveTo>
                    <a:lnTo>
                      <a:pt x="648" y="30"/>
                    </a:lnTo>
                    <a:lnTo>
                      <a:pt x="660" y="28"/>
                    </a:lnTo>
                    <a:lnTo>
                      <a:pt x="664" y="26"/>
                    </a:lnTo>
                    <a:lnTo>
                      <a:pt x="668" y="22"/>
                    </a:lnTo>
                    <a:lnTo>
                      <a:pt x="668" y="22"/>
                    </a:lnTo>
                    <a:lnTo>
                      <a:pt x="658" y="26"/>
                    </a:lnTo>
                    <a:lnTo>
                      <a:pt x="648" y="30"/>
                    </a:lnTo>
                    <a:lnTo>
                      <a:pt x="648" y="30"/>
                    </a:lnTo>
                    <a:close/>
                    <a:moveTo>
                      <a:pt x="600" y="32"/>
                    </a:moveTo>
                    <a:lnTo>
                      <a:pt x="600" y="32"/>
                    </a:lnTo>
                    <a:lnTo>
                      <a:pt x="604" y="32"/>
                    </a:lnTo>
                    <a:lnTo>
                      <a:pt x="608" y="32"/>
                    </a:lnTo>
                    <a:lnTo>
                      <a:pt x="610" y="32"/>
                    </a:lnTo>
                    <a:lnTo>
                      <a:pt x="612" y="30"/>
                    </a:lnTo>
                    <a:lnTo>
                      <a:pt x="612" y="30"/>
                    </a:lnTo>
                    <a:lnTo>
                      <a:pt x="610" y="30"/>
                    </a:lnTo>
                    <a:lnTo>
                      <a:pt x="610" y="28"/>
                    </a:lnTo>
                    <a:lnTo>
                      <a:pt x="614" y="24"/>
                    </a:lnTo>
                    <a:lnTo>
                      <a:pt x="614" y="24"/>
                    </a:lnTo>
                    <a:lnTo>
                      <a:pt x="610" y="24"/>
                    </a:lnTo>
                    <a:lnTo>
                      <a:pt x="606" y="26"/>
                    </a:lnTo>
                    <a:lnTo>
                      <a:pt x="602" y="28"/>
                    </a:lnTo>
                    <a:lnTo>
                      <a:pt x="600" y="32"/>
                    </a:lnTo>
                    <a:lnTo>
                      <a:pt x="600" y="32"/>
                    </a:lnTo>
                    <a:close/>
                    <a:moveTo>
                      <a:pt x="544" y="46"/>
                    </a:moveTo>
                    <a:lnTo>
                      <a:pt x="544" y="46"/>
                    </a:lnTo>
                    <a:lnTo>
                      <a:pt x="546" y="48"/>
                    </a:lnTo>
                    <a:lnTo>
                      <a:pt x="548" y="48"/>
                    </a:lnTo>
                    <a:lnTo>
                      <a:pt x="552" y="46"/>
                    </a:lnTo>
                    <a:lnTo>
                      <a:pt x="554" y="44"/>
                    </a:lnTo>
                    <a:lnTo>
                      <a:pt x="552" y="44"/>
                    </a:lnTo>
                    <a:lnTo>
                      <a:pt x="544" y="46"/>
                    </a:lnTo>
                    <a:lnTo>
                      <a:pt x="544" y="46"/>
                    </a:lnTo>
                    <a:close/>
                    <a:moveTo>
                      <a:pt x="580" y="280"/>
                    </a:moveTo>
                    <a:lnTo>
                      <a:pt x="580" y="280"/>
                    </a:lnTo>
                    <a:lnTo>
                      <a:pt x="584" y="284"/>
                    </a:lnTo>
                    <a:lnTo>
                      <a:pt x="588" y="284"/>
                    </a:lnTo>
                    <a:lnTo>
                      <a:pt x="592" y="286"/>
                    </a:lnTo>
                    <a:lnTo>
                      <a:pt x="596" y="288"/>
                    </a:lnTo>
                    <a:lnTo>
                      <a:pt x="596" y="288"/>
                    </a:lnTo>
                    <a:lnTo>
                      <a:pt x="594" y="284"/>
                    </a:lnTo>
                    <a:lnTo>
                      <a:pt x="592" y="282"/>
                    </a:lnTo>
                    <a:lnTo>
                      <a:pt x="588" y="280"/>
                    </a:lnTo>
                    <a:lnTo>
                      <a:pt x="584" y="278"/>
                    </a:lnTo>
                    <a:lnTo>
                      <a:pt x="584" y="278"/>
                    </a:lnTo>
                    <a:lnTo>
                      <a:pt x="582" y="268"/>
                    </a:lnTo>
                    <a:lnTo>
                      <a:pt x="580" y="280"/>
                    </a:lnTo>
                    <a:lnTo>
                      <a:pt x="580" y="280"/>
                    </a:lnTo>
                    <a:close/>
                    <a:moveTo>
                      <a:pt x="236" y="494"/>
                    </a:moveTo>
                    <a:lnTo>
                      <a:pt x="236" y="494"/>
                    </a:lnTo>
                    <a:lnTo>
                      <a:pt x="238" y="494"/>
                    </a:lnTo>
                    <a:lnTo>
                      <a:pt x="240" y="494"/>
                    </a:lnTo>
                    <a:lnTo>
                      <a:pt x="242" y="498"/>
                    </a:lnTo>
                    <a:lnTo>
                      <a:pt x="242" y="498"/>
                    </a:lnTo>
                    <a:lnTo>
                      <a:pt x="244" y="492"/>
                    </a:lnTo>
                    <a:lnTo>
                      <a:pt x="242" y="490"/>
                    </a:lnTo>
                    <a:lnTo>
                      <a:pt x="238" y="490"/>
                    </a:lnTo>
                    <a:lnTo>
                      <a:pt x="236" y="494"/>
                    </a:lnTo>
                    <a:lnTo>
                      <a:pt x="236" y="494"/>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74" name="Freeform 181"/>
              <p:cNvSpPr>
                <a:spLocks/>
              </p:cNvSpPr>
              <p:nvPr userDrawn="1"/>
            </p:nvSpPr>
            <p:spPr bwMode="auto">
              <a:xfrm>
                <a:off x="3964" y="231"/>
                <a:ext cx="44" cy="5"/>
              </a:xfrm>
              <a:custGeom>
                <a:avLst/>
                <a:gdLst/>
                <a:ahLst/>
                <a:cxnLst>
                  <a:cxn ang="0">
                    <a:pos x="90" y="10"/>
                  </a:cxn>
                  <a:cxn ang="0">
                    <a:pos x="90" y="10"/>
                  </a:cxn>
                  <a:cxn ang="0">
                    <a:pos x="98" y="8"/>
                  </a:cxn>
                  <a:cxn ang="0">
                    <a:pos x="102" y="6"/>
                  </a:cxn>
                  <a:cxn ang="0">
                    <a:pos x="102" y="6"/>
                  </a:cxn>
                  <a:cxn ang="0">
                    <a:pos x="118" y="6"/>
                  </a:cxn>
                  <a:cxn ang="0">
                    <a:pos x="132" y="8"/>
                  </a:cxn>
                  <a:cxn ang="0">
                    <a:pos x="146" y="12"/>
                  </a:cxn>
                  <a:cxn ang="0">
                    <a:pos x="158" y="16"/>
                  </a:cxn>
                  <a:cxn ang="0">
                    <a:pos x="158" y="16"/>
                  </a:cxn>
                  <a:cxn ang="0">
                    <a:pos x="162" y="18"/>
                  </a:cxn>
                  <a:cxn ang="0">
                    <a:pos x="160" y="18"/>
                  </a:cxn>
                  <a:cxn ang="0">
                    <a:pos x="158" y="20"/>
                  </a:cxn>
                  <a:cxn ang="0">
                    <a:pos x="156" y="18"/>
                  </a:cxn>
                  <a:cxn ang="0">
                    <a:pos x="156" y="16"/>
                  </a:cxn>
                  <a:cxn ang="0">
                    <a:pos x="156" y="16"/>
                  </a:cxn>
                  <a:cxn ang="0">
                    <a:pos x="136" y="14"/>
                  </a:cxn>
                  <a:cxn ang="0">
                    <a:pos x="118" y="12"/>
                  </a:cxn>
                  <a:cxn ang="0">
                    <a:pos x="118" y="12"/>
                  </a:cxn>
                  <a:cxn ang="0">
                    <a:pos x="116" y="12"/>
                  </a:cxn>
                  <a:cxn ang="0">
                    <a:pos x="116" y="14"/>
                  </a:cxn>
                  <a:cxn ang="0">
                    <a:pos x="116" y="14"/>
                  </a:cxn>
                  <a:cxn ang="0">
                    <a:pos x="116" y="14"/>
                  </a:cxn>
                  <a:cxn ang="0">
                    <a:pos x="116" y="14"/>
                  </a:cxn>
                  <a:cxn ang="0">
                    <a:pos x="100" y="14"/>
                  </a:cxn>
                  <a:cxn ang="0">
                    <a:pos x="86" y="14"/>
                  </a:cxn>
                  <a:cxn ang="0">
                    <a:pos x="58" y="10"/>
                  </a:cxn>
                  <a:cxn ang="0">
                    <a:pos x="28" y="4"/>
                  </a:cxn>
                  <a:cxn ang="0">
                    <a:pos x="0" y="2"/>
                  </a:cxn>
                  <a:cxn ang="0">
                    <a:pos x="0" y="2"/>
                  </a:cxn>
                  <a:cxn ang="0">
                    <a:pos x="12" y="0"/>
                  </a:cxn>
                  <a:cxn ang="0">
                    <a:pos x="22" y="0"/>
                  </a:cxn>
                  <a:cxn ang="0">
                    <a:pos x="46" y="2"/>
                  </a:cxn>
                  <a:cxn ang="0">
                    <a:pos x="72" y="6"/>
                  </a:cxn>
                  <a:cxn ang="0">
                    <a:pos x="84" y="6"/>
                  </a:cxn>
                  <a:cxn ang="0">
                    <a:pos x="96" y="6"/>
                  </a:cxn>
                  <a:cxn ang="0">
                    <a:pos x="96" y="6"/>
                  </a:cxn>
                  <a:cxn ang="0">
                    <a:pos x="98" y="6"/>
                  </a:cxn>
                  <a:cxn ang="0">
                    <a:pos x="98" y="6"/>
                  </a:cxn>
                  <a:cxn ang="0">
                    <a:pos x="94" y="8"/>
                  </a:cxn>
                  <a:cxn ang="0">
                    <a:pos x="90" y="8"/>
                  </a:cxn>
                  <a:cxn ang="0">
                    <a:pos x="88" y="8"/>
                  </a:cxn>
                  <a:cxn ang="0">
                    <a:pos x="90" y="10"/>
                  </a:cxn>
                  <a:cxn ang="0">
                    <a:pos x="90" y="10"/>
                  </a:cxn>
                </a:cxnLst>
                <a:rect l="0" t="0" r="r" b="b"/>
                <a:pathLst>
                  <a:path w="162" h="20">
                    <a:moveTo>
                      <a:pt x="90" y="10"/>
                    </a:moveTo>
                    <a:lnTo>
                      <a:pt x="90" y="10"/>
                    </a:lnTo>
                    <a:lnTo>
                      <a:pt x="98" y="8"/>
                    </a:lnTo>
                    <a:lnTo>
                      <a:pt x="102" y="6"/>
                    </a:lnTo>
                    <a:lnTo>
                      <a:pt x="102" y="6"/>
                    </a:lnTo>
                    <a:lnTo>
                      <a:pt x="118" y="6"/>
                    </a:lnTo>
                    <a:lnTo>
                      <a:pt x="132" y="8"/>
                    </a:lnTo>
                    <a:lnTo>
                      <a:pt x="146" y="12"/>
                    </a:lnTo>
                    <a:lnTo>
                      <a:pt x="158" y="16"/>
                    </a:lnTo>
                    <a:lnTo>
                      <a:pt x="158" y="16"/>
                    </a:lnTo>
                    <a:lnTo>
                      <a:pt x="162" y="18"/>
                    </a:lnTo>
                    <a:lnTo>
                      <a:pt x="160" y="18"/>
                    </a:lnTo>
                    <a:lnTo>
                      <a:pt x="158" y="20"/>
                    </a:lnTo>
                    <a:lnTo>
                      <a:pt x="156" y="18"/>
                    </a:lnTo>
                    <a:lnTo>
                      <a:pt x="156" y="16"/>
                    </a:lnTo>
                    <a:lnTo>
                      <a:pt x="156" y="16"/>
                    </a:lnTo>
                    <a:lnTo>
                      <a:pt x="136" y="14"/>
                    </a:lnTo>
                    <a:lnTo>
                      <a:pt x="118" y="12"/>
                    </a:lnTo>
                    <a:lnTo>
                      <a:pt x="118" y="12"/>
                    </a:lnTo>
                    <a:lnTo>
                      <a:pt x="116" y="12"/>
                    </a:lnTo>
                    <a:lnTo>
                      <a:pt x="116" y="14"/>
                    </a:lnTo>
                    <a:lnTo>
                      <a:pt x="116" y="14"/>
                    </a:lnTo>
                    <a:lnTo>
                      <a:pt x="116" y="14"/>
                    </a:lnTo>
                    <a:lnTo>
                      <a:pt x="116" y="14"/>
                    </a:lnTo>
                    <a:lnTo>
                      <a:pt x="100" y="14"/>
                    </a:lnTo>
                    <a:lnTo>
                      <a:pt x="86" y="14"/>
                    </a:lnTo>
                    <a:lnTo>
                      <a:pt x="58" y="10"/>
                    </a:lnTo>
                    <a:lnTo>
                      <a:pt x="28" y="4"/>
                    </a:lnTo>
                    <a:lnTo>
                      <a:pt x="0" y="2"/>
                    </a:lnTo>
                    <a:lnTo>
                      <a:pt x="0" y="2"/>
                    </a:lnTo>
                    <a:lnTo>
                      <a:pt x="12" y="0"/>
                    </a:lnTo>
                    <a:lnTo>
                      <a:pt x="22" y="0"/>
                    </a:lnTo>
                    <a:lnTo>
                      <a:pt x="46" y="2"/>
                    </a:lnTo>
                    <a:lnTo>
                      <a:pt x="72" y="6"/>
                    </a:lnTo>
                    <a:lnTo>
                      <a:pt x="84" y="6"/>
                    </a:lnTo>
                    <a:lnTo>
                      <a:pt x="96" y="6"/>
                    </a:lnTo>
                    <a:lnTo>
                      <a:pt x="96" y="6"/>
                    </a:lnTo>
                    <a:lnTo>
                      <a:pt x="98" y="6"/>
                    </a:lnTo>
                    <a:lnTo>
                      <a:pt x="98" y="6"/>
                    </a:lnTo>
                    <a:lnTo>
                      <a:pt x="94" y="8"/>
                    </a:lnTo>
                    <a:lnTo>
                      <a:pt x="90" y="8"/>
                    </a:lnTo>
                    <a:lnTo>
                      <a:pt x="88" y="8"/>
                    </a:lnTo>
                    <a:lnTo>
                      <a:pt x="90" y="10"/>
                    </a:lnTo>
                    <a:lnTo>
                      <a:pt x="90" y="1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75" name="Freeform 182"/>
              <p:cNvSpPr>
                <a:spLocks/>
              </p:cNvSpPr>
              <p:nvPr userDrawn="1"/>
            </p:nvSpPr>
            <p:spPr bwMode="auto">
              <a:xfrm>
                <a:off x="3922" y="232"/>
                <a:ext cx="4" cy="0"/>
              </a:xfrm>
              <a:custGeom>
                <a:avLst/>
                <a:gdLst/>
                <a:ahLst/>
                <a:cxnLst>
                  <a:cxn ang="0">
                    <a:pos x="20" y="0"/>
                  </a:cxn>
                  <a:cxn ang="0">
                    <a:pos x="20" y="0"/>
                  </a:cxn>
                  <a:cxn ang="0">
                    <a:pos x="16" y="4"/>
                  </a:cxn>
                  <a:cxn ang="0">
                    <a:pos x="12" y="6"/>
                  </a:cxn>
                  <a:cxn ang="0">
                    <a:pos x="0" y="8"/>
                  </a:cxn>
                  <a:cxn ang="0">
                    <a:pos x="0" y="8"/>
                  </a:cxn>
                  <a:cxn ang="0">
                    <a:pos x="10" y="4"/>
                  </a:cxn>
                  <a:cxn ang="0">
                    <a:pos x="20" y="0"/>
                  </a:cxn>
                  <a:cxn ang="0">
                    <a:pos x="20" y="0"/>
                  </a:cxn>
                </a:cxnLst>
                <a:rect l="0" t="0" r="r" b="b"/>
                <a:pathLst>
                  <a:path w="20" h="8">
                    <a:moveTo>
                      <a:pt x="20" y="0"/>
                    </a:moveTo>
                    <a:lnTo>
                      <a:pt x="20" y="0"/>
                    </a:lnTo>
                    <a:lnTo>
                      <a:pt x="16" y="4"/>
                    </a:lnTo>
                    <a:lnTo>
                      <a:pt x="12" y="6"/>
                    </a:lnTo>
                    <a:lnTo>
                      <a:pt x="0" y="8"/>
                    </a:lnTo>
                    <a:lnTo>
                      <a:pt x="0" y="8"/>
                    </a:lnTo>
                    <a:lnTo>
                      <a:pt x="10" y="4"/>
                    </a:lnTo>
                    <a:lnTo>
                      <a:pt x="20" y="0"/>
                    </a:lnTo>
                    <a:lnTo>
                      <a:pt x="2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76" name="Freeform 183"/>
              <p:cNvSpPr>
                <a:spLocks/>
              </p:cNvSpPr>
              <p:nvPr userDrawn="1"/>
            </p:nvSpPr>
            <p:spPr bwMode="auto">
              <a:xfrm>
                <a:off x="3870" y="232"/>
                <a:ext cx="24" cy="5"/>
              </a:xfrm>
              <a:custGeom>
                <a:avLst/>
                <a:gdLst/>
                <a:ahLst/>
                <a:cxnLst>
                  <a:cxn ang="0">
                    <a:pos x="0" y="14"/>
                  </a:cxn>
                  <a:cxn ang="0">
                    <a:pos x="0" y="14"/>
                  </a:cxn>
                  <a:cxn ang="0">
                    <a:pos x="2" y="12"/>
                  </a:cxn>
                  <a:cxn ang="0">
                    <a:pos x="6" y="12"/>
                  </a:cxn>
                  <a:cxn ang="0">
                    <a:pos x="12" y="10"/>
                  </a:cxn>
                  <a:cxn ang="0">
                    <a:pos x="12" y="10"/>
                  </a:cxn>
                  <a:cxn ang="0">
                    <a:pos x="12" y="12"/>
                  </a:cxn>
                  <a:cxn ang="0">
                    <a:pos x="10" y="14"/>
                  </a:cxn>
                  <a:cxn ang="0">
                    <a:pos x="10" y="14"/>
                  </a:cxn>
                  <a:cxn ang="0">
                    <a:pos x="30" y="10"/>
                  </a:cxn>
                  <a:cxn ang="0">
                    <a:pos x="30" y="10"/>
                  </a:cxn>
                  <a:cxn ang="0">
                    <a:pos x="30" y="8"/>
                  </a:cxn>
                  <a:cxn ang="0">
                    <a:pos x="28" y="6"/>
                  </a:cxn>
                  <a:cxn ang="0">
                    <a:pos x="28" y="6"/>
                  </a:cxn>
                  <a:cxn ang="0">
                    <a:pos x="52" y="2"/>
                  </a:cxn>
                  <a:cxn ang="0">
                    <a:pos x="64" y="0"/>
                  </a:cxn>
                  <a:cxn ang="0">
                    <a:pos x="80" y="0"/>
                  </a:cxn>
                  <a:cxn ang="0">
                    <a:pos x="80" y="0"/>
                  </a:cxn>
                  <a:cxn ang="0">
                    <a:pos x="62" y="6"/>
                  </a:cxn>
                  <a:cxn ang="0">
                    <a:pos x="42" y="12"/>
                  </a:cxn>
                  <a:cxn ang="0">
                    <a:pos x="22" y="14"/>
                  </a:cxn>
                  <a:cxn ang="0">
                    <a:pos x="0" y="14"/>
                  </a:cxn>
                  <a:cxn ang="0">
                    <a:pos x="0" y="14"/>
                  </a:cxn>
                </a:cxnLst>
                <a:rect l="0" t="0" r="r" b="b"/>
                <a:pathLst>
                  <a:path w="80" h="14">
                    <a:moveTo>
                      <a:pt x="0" y="14"/>
                    </a:moveTo>
                    <a:lnTo>
                      <a:pt x="0" y="14"/>
                    </a:lnTo>
                    <a:lnTo>
                      <a:pt x="2" y="12"/>
                    </a:lnTo>
                    <a:lnTo>
                      <a:pt x="6" y="12"/>
                    </a:lnTo>
                    <a:lnTo>
                      <a:pt x="12" y="10"/>
                    </a:lnTo>
                    <a:lnTo>
                      <a:pt x="12" y="10"/>
                    </a:lnTo>
                    <a:lnTo>
                      <a:pt x="12" y="12"/>
                    </a:lnTo>
                    <a:lnTo>
                      <a:pt x="10" y="14"/>
                    </a:lnTo>
                    <a:lnTo>
                      <a:pt x="10" y="14"/>
                    </a:lnTo>
                    <a:lnTo>
                      <a:pt x="30" y="10"/>
                    </a:lnTo>
                    <a:lnTo>
                      <a:pt x="30" y="10"/>
                    </a:lnTo>
                    <a:lnTo>
                      <a:pt x="30" y="8"/>
                    </a:lnTo>
                    <a:lnTo>
                      <a:pt x="28" y="6"/>
                    </a:lnTo>
                    <a:lnTo>
                      <a:pt x="28" y="6"/>
                    </a:lnTo>
                    <a:lnTo>
                      <a:pt x="52" y="2"/>
                    </a:lnTo>
                    <a:lnTo>
                      <a:pt x="64" y="0"/>
                    </a:lnTo>
                    <a:lnTo>
                      <a:pt x="80" y="0"/>
                    </a:lnTo>
                    <a:lnTo>
                      <a:pt x="80" y="0"/>
                    </a:lnTo>
                    <a:lnTo>
                      <a:pt x="62" y="6"/>
                    </a:lnTo>
                    <a:lnTo>
                      <a:pt x="42" y="12"/>
                    </a:lnTo>
                    <a:lnTo>
                      <a:pt x="22" y="14"/>
                    </a:lnTo>
                    <a:lnTo>
                      <a:pt x="0" y="14"/>
                    </a:lnTo>
                    <a:lnTo>
                      <a:pt x="0" y="14"/>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77" name="Freeform 184"/>
              <p:cNvSpPr>
                <a:spLocks/>
              </p:cNvSpPr>
              <p:nvPr userDrawn="1"/>
            </p:nvSpPr>
            <p:spPr bwMode="auto">
              <a:xfrm>
                <a:off x="3960" y="236"/>
                <a:ext cx="6" cy="4"/>
              </a:xfrm>
              <a:custGeom>
                <a:avLst/>
                <a:gdLst/>
                <a:ahLst/>
                <a:cxnLst>
                  <a:cxn ang="0">
                    <a:pos x="0" y="0"/>
                  </a:cxn>
                  <a:cxn ang="0">
                    <a:pos x="0" y="0"/>
                  </a:cxn>
                  <a:cxn ang="0">
                    <a:pos x="12" y="4"/>
                  </a:cxn>
                  <a:cxn ang="0">
                    <a:pos x="22" y="12"/>
                  </a:cxn>
                  <a:cxn ang="0">
                    <a:pos x="22" y="12"/>
                  </a:cxn>
                  <a:cxn ang="0">
                    <a:pos x="14" y="10"/>
                  </a:cxn>
                  <a:cxn ang="0">
                    <a:pos x="6" y="6"/>
                  </a:cxn>
                  <a:cxn ang="0">
                    <a:pos x="2" y="4"/>
                  </a:cxn>
                  <a:cxn ang="0">
                    <a:pos x="0" y="0"/>
                  </a:cxn>
                  <a:cxn ang="0">
                    <a:pos x="0" y="0"/>
                  </a:cxn>
                </a:cxnLst>
                <a:rect l="0" t="0" r="r" b="b"/>
                <a:pathLst>
                  <a:path w="22" h="12">
                    <a:moveTo>
                      <a:pt x="0" y="0"/>
                    </a:moveTo>
                    <a:lnTo>
                      <a:pt x="0" y="0"/>
                    </a:lnTo>
                    <a:lnTo>
                      <a:pt x="12" y="4"/>
                    </a:lnTo>
                    <a:lnTo>
                      <a:pt x="22" y="12"/>
                    </a:lnTo>
                    <a:lnTo>
                      <a:pt x="22" y="12"/>
                    </a:lnTo>
                    <a:lnTo>
                      <a:pt x="14" y="10"/>
                    </a:lnTo>
                    <a:lnTo>
                      <a:pt x="6" y="6"/>
                    </a:lnTo>
                    <a:lnTo>
                      <a:pt x="2" y="4"/>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78" name="Freeform 185"/>
              <p:cNvSpPr>
                <a:spLocks/>
              </p:cNvSpPr>
              <p:nvPr userDrawn="1"/>
            </p:nvSpPr>
            <p:spPr bwMode="auto">
              <a:xfrm>
                <a:off x="3959" y="232"/>
                <a:ext cx="9" cy="6"/>
              </a:xfrm>
              <a:custGeom>
                <a:avLst/>
                <a:gdLst/>
                <a:ahLst/>
                <a:cxnLst>
                  <a:cxn ang="0">
                    <a:pos x="36" y="18"/>
                  </a:cxn>
                  <a:cxn ang="0">
                    <a:pos x="36" y="18"/>
                  </a:cxn>
                  <a:cxn ang="0">
                    <a:pos x="34" y="16"/>
                  </a:cxn>
                  <a:cxn ang="0">
                    <a:pos x="34" y="16"/>
                  </a:cxn>
                  <a:cxn ang="0">
                    <a:pos x="32" y="18"/>
                  </a:cxn>
                  <a:cxn ang="0">
                    <a:pos x="32" y="18"/>
                  </a:cxn>
                  <a:cxn ang="0">
                    <a:pos x="30" y="14"/>
                  </a:cxn>
                  <a:cxn ang="0">
                    <a:pos x="28" y="12"/>
                  </a:cxn>
                  <a:cxn ang="0">
                    <a:pos x="20" y="8"/>
                  </a:cxn>
                  <a:cxn ang="0">
                    <a:pos x="0" y="4"/>
                  </a:cxn>
                  <a:cxn ang="0">
                    <a:pos x="0" y="4"/>
                  </a:cxn>
                  <a:cxn ang="0">
                    <a:pos x="6" y="2"/>
                  </a:cxn>
                  <a:cxn ang="0">
                    <a:pos x="10" y="0"/>
                  </a:cxn>
                  <a:cxn ang="0">
                    <a:pos x="16" y="2"/>
                  </a:cxn>
                  <a:cxn ang="0">
                    <a:pos x="22" y="4"/>
                  </a:cxn>
                  <a:cxn ang="0">
                    <a:pos x="32" y="10"/>
                  </a:cxn>
                  <a:cxn ang="0">
                    <a:pos x="42" y="16"/>
                  </a:cxn>
                  <a:cxn ang="0">
                    <a:pos x="42" y="16"/>
                  </a:cxn>
                  <a:cxn ang="0">
                    <a:pos x="40" y="18"/>
                  </a:cxn>
                  <a:cxn ang="0">
                    <a:pos x="38" y="18"/>
                  </a:cxn>
                  <a:cxn ang="0">
                    <a:pos x="36" y="18"/>
                  </a:cxn>
                  <a:cxn ang="0">
                    <a:pos x="36" y="20"/>
                  </a:cxn>
                  <a:cxn ang="0">
                    <a:pos x="36" y="20"/>
                  </a:cxn>
                  <a:cxn ang="0">
                    <a:pos x="34" y="20"/>
                  </a:cxn>
                  <a:cxn ang="0">
                    <a:pos x="36" y="18"/>
                  </a:cxn>
                  <a:cxn ang="0">
                    <a:pos x="36" y="18"/>
                  </a:cxn>
                </a:cxnLst>
                <a:rect l="0" t="0" r="r" b="b"/>
                <a:pathLst>
                  <a:path w="42" h="20">
                    <a:moveTo>
                      <a:pt x="36" y="18"/>
                    </a:moveTo>
                    <a:lnTo>
                      <a:pt x="36" y="18"/>
                    </a:lnTo>
                    <a:lnTo>
                      <a:pt x="34" y="16"/>
                    </a:lnTo>
                    <a:lnTo>
                      <a:pt x="34" y="16"/>
                    </a:lnTo>
                    <a:lnTo>
                      <a:pt x="32" y="18"/>
                    </a:lnTo>
                    <a:lnTo>
                      <a:pt x="32" y="18"/>
                    </a:lnTo>
                    <a:lnTo>
                      <a:pt x="30" y="14"/>
                    </a:lnTo>
                    <a:lnTo>
                      <a:pt x="28" y="12"/>
                    </a:lnTo>
                    <a:lnTo>
                      <a:pt x="20" y="8"/>
                    </a:lnTo>
                    <a:lnTo>
                      <a:pt x="0" y="4"/>
                    </a:lnTo>
                    <a:lnTo>
                      <a:pt x="0" y="4"/>
                    </a:lnTo>
                    <a:lnTo>
                      <a:pt x="6" y="2"/>
                    </a:lnTo>
                    <a:lnTo>
                      <a:pt x="10" y="0"/>
                    </a:lnTo>
                    <a:lnTo>
                      <a:pt x="16" y="2"/>
                    </a:lnTo>
                    <a:lnTo>
                      <a:pt x="22" y="4"/>
                    </a:lnTo>
                    <a:lnTo>
                      <a:pt x="32" y="10"/>
                    </a:lnTo>
                    <a:lnTo>
                      <a:pt x="42" y="16"/>
                    </a:lnTo>
                    <a:lnTo>
                      <a:pt x="42" y="16"/>
                    </a:lnTo>
                    <a:lnTo>
                      <a:pt x="40" y="18"/>
                    </a:lnTo>
                    <a:lnTo>
                      <a:pt x="38" y="18"/>
                    </a:lnTo>
                    <a:lnTo>
                      <a:pt x="36" y="18"/>
                    </a:lnTo>
                    <a:lnTo>
                      <a:pt x="36" y="20"/>
                    </a:lnTo>
                    <a:lnTo>
                      <a:pt x="36" y="20"/>
                    </a:lnTo>
                    <a:lnTo>
                      <a:pt x="34" y="20"/>
                    </a:lnTo>
                    <a:lnTo>
                      <a:pt x="36" y="18"/>
                    </a:lnTo>
                    <a:lnTo>
                      <a:pt x="36" y="18"/>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79" name="Freeform 186"/>
              <p:cNvSpPr>
                <a:spLocks/>
              </p:cNvSpPr>
              <p:nvPr userDrawn="1"/>
            </p:nvSpPr>
            <p:spPr bwMode="auto">
              <a:xfrm>
                <a:off x="3835" y="238"/>
                <a:ext cx="24" cy="5"/>
              </a:xfrm>
              <a:custGeom>
                <a:avLst/>
                <a:gdLst/>
                <a:ahLst/>
                <a:cxnLst>
                  <a:cxn ang="0">
                    <a:pos x="70" y="10"/>
                  </a:cxn>
                  <a:cxn ang="0">
                    <a:pos x="70" y="10"/>
                  </a:cxn>
                  <a:cxn ang="0">
                    <a:pos x="76" y="10"/>
                  </a:cxn>
                  <a:cxn ang="0">
                    <a:pos x="80" y="8"/>
                  </a:cxn>
                  <a:cxn ang="0">
                    <a:pos x="86" y="6"/>
                  </a:cxn>
                  <a:cxn ang="0">
                    <a:pos x="94" y="6"/>
                  </a:cxn>
                  <a:cxn ang="0">
                    <a:pos x="94" y="6"/>
                  </a:cxn>
                  <a:cxn ang="0">
                    <a:pos x="94" y="8"/>
                  </a:cxn>
                  <a:cxn ang="0">
                    <a:pos x="90" y="8"/>
                  </a:cxn>
                  <a:cxn ang="0">
                    <a:pos x="90" y="8"/>
                  </a:cxn>
                  <a:cxn ang="0">
                    <a:pos x="86" y="12"/>
                  </a:cxn>
                  <a:cxn ang="0">
                    <a:pos x="80" y="16"/>
                  </a:cxn>
                  <a:cxn ang="0">
                    <a:pos x="64" y="20"/>
                  </a:cxn>
                  <a:cxn ang="0">
                    <a:pos x="28" y="24"/>
                  </a:cxn>
                  <a:cxn ang="0">
                    <a:pos x="28" y="24"/>
                  </a:cxn>
                  <a:cxn ang="0">
                    <a:pos x="12" y="28"/>
                  </a:cxn>
                  <a:cxn ang="0">
                    <a:pos x="4" y="26"/>
                  </a:cxn>
                  <a:cxn ang="0">
                    <a:pos x="2" y="26"/>
                  </a:cxn>
                  <a:cxn ang="0">
                    <a:pos x="0" y="22"/>
                  </a:cxn>
                  <a:cxn ang="0">
                    <a:pos x="0" y="22"/>
                  </a:cxn>
                  <a:cxn ang="0">
                    <a:pos x="16" y="18"/>
                  </a:cxn>
                  <a:cxn ang="0">
                    <a:pos x="26" y="18"/>
                  </a:cxn>
                  <a:cxn ang="0">
                    <a:pos x="36" y="18"/>
                  </a:cxn>
                  <a:cxn ang="0">
                    <a:pos x="36" y="18"/>
                  </a:cxn>
                  <a:cxn ang="0">
                    <a:pos x="30" y="14"/>
                  </a:cxn>
                  <a:cxn ang="0">
                    <a:pos x="24" y="14"/>
                  </a:cxn>
                  <a:cxn ang="0">
                    <a:pos x="24" y="14"/>
                  </a:cxn>
                  <a:cxn ang="0">
                    <a:pos x="34" y="10"/>
                  </a:cxn>
                  <a:cxn ang="0">
                    <a:pos x="42" y="10"/>
                  </a:cxn>
                  <a:cxn ang="0">
                    <a:pos x="50" y="10"/>
                  </a:cxn>
                  <a:cxn ang="0">
                    <a:pos x="60" y="10"/>
                  </a:cxn>
                  <a:cxn ang="0">
                    <a:pos x="60" y="10"/>
                  </a:cxn>
                  <a:cxn ang="0">
                    <a:pos x="60" y="8"/>
                  </a:cxn>
                  <a:cxn ang="0">
                    <a:pos x="58" y="8"/>
                  </a:cxn>
                  <a:cxn ang="0">
                    <a:pos x="54" y="8"/>
                  </a:cxn>
                  <a:cxn ang="0">
                    <a:pos x="50" y="8"/>
                  </a:cxn>
                  <a:cxn ang="0">
                    <a:pos x="50" y="6"/>
                  </a:cxn>
                  <a:cxn ang="0">
                    <a:pos x="50" y="4"/>
                  </a:cxn>
                  <a:cxn ang="0">
                    <a:pos x="50" y="4"/>
                  </a:cxn>
                  <a:cxn ang="0">
                    <a:pos x="58" y="6"/>
                  </a:cxn>
                  <a:cxn ang="0">
                    <a:pos x="66" y="4"/>
                  </a:cxn>
                  <a:cxn ang="0">
                    <a:pos x="82" y="0"/>
                  </a:cxn>
                  <a:cxn ang="0">
                    <a:pos x="82" y="0"/>
                  </a:cxn>
                  <a:cxn ang="0">
                    <a:pos x="78" y="4"/>
                  </a:cxn>
                  <a:cxn ang="0">
                    <a:pos x="76" y="6"/>
                  </a:cxn>
                  <a:cxn ang="0">
                    <a:pos x="66" y="6"/>
                  </a:cxn>
                  <a:cxn ang="0">
                    <a:pos x="66" y="6"/>
                  </a:cxn>
                  <a:cxn ang="0">
                    <a:pos x="68" y="8"/>
                  </a:cxn>
                  <a:cxn ang="0">
                    <a:pos x="72" y="8"/>
                  </a:cxn>
                  <a:cxn ang="0">
                    <a:pos x="74" y="10"/>
                  </a:cxn>
                  <a:cxn ang="0">
                    <a:pos x="70" y="10"/>
                  </a:cxn>
                  <a:cxn ang="0">
                    <a:pos x="70" y="10"/>
                  </a:cxn>
                </a:cxnLst>
                <a:rect l="0" t="0" r="r" b="b"/>
                <a:pathLst>
                  <a:path w="94" h="28">
                    <a:moveTo>
                      <a:pt x="70" y="10"/>
                    </a:moveTo>
                    <a:lnTo>
                      <a:pt x="70" y="10"/>
                    </a:lnTo>
                    <a:lnTo>
                      <a:pt x="76" y="10"/>
                    </a:lnTo>
                    <a:lnTo>
                      <a:pt x="80" y="8"/>
                    </a:lnTo>
                    <a:lnTo>
                      <a:pt x="86" y="6"/>
                    </a:lnTo>
                    <a:lnTo>
                      <a:pt x="94" y="6"/>
                    </a:lnTo>
                    <a:lnTo>
                      <a:pt x="94" y="6"/>
                    </a:lnTo>
                    <a:lnTo>
                      <a:pt x="94" y="8"/>
                    </a:lnTo>
                    <a:lnTo>
                      <a:pt x="90" y="8"/>
                    </a:lnTo>
                    <a:lnTo>
                      <a:pt x="90" y="8"/>
                    </a:lnTo>
                    <a:lnTo>
                      <a:pt x="86" y="12"/>
                    </a:lnTo>
                    <a:lnTo>
                      <a:pt x="80" y="16"/>
                    </a:lnTo>
                    <a:lnTo>
                      <a:pt x="64" y="20"/>
                    </a:lnTo>
                    <a:lnTo>
                      <a:pt x="28" y="24"/>
                    </a:lnTo>
                    <a:lnTo>
                      <a:pt x="28" y="24"/>
                    </a:lnTo>
                    <a:lnTo>
                      <a:pt x="12" y="28"/>
                    </a:lnTo>
                    <a:lnTo>
                      <a:pt x="4" y="26"/>
                    </a:lnTo>
                    <a:lnTo>
                      <a:pt x="2" y="26"/>
                    </a:lnTo>
                    <a:lnTo>
                      <a:pt x="0" y="22"/>
                    </a:lnTo>
                    <a:lnTo>
                      <a:pt x="0" y="22"/>
                    </a:lnTo>
                    <a:lnTo>
                      <a:pt x="16" y="18"/>
                    </a:lnTo>
                    <a:lnTo>
                      <a:pt x="26" y="18"/>
                    </a:lnTo>
                    <a:lnTo>
                      <a:pt x="36" y="18"/>
                    </a:lnTo>
                    <a:lnTo>
                      <a:pt x="36" y="18"/>
                    </a:lnTo>
                    <a:lnTo>
                      <a:pt x="30" y="14"/>
                    </a:lnTo>
                    <a:lnTo>
                      <a:pt x="24" y="14"/>
                    </a:lnTo>
                    <a:lnTo>
                      <a:pt x="24" y="14"/>
                    </a:lnTo>
                    <a:lnTo>
                      <a:pt x="34" y="10"/>
                    </a:lnTo>
                    <a:lnTo>
                      <a:pt x="42" y="10"/>
                    </a:lnTo>
                    <a:lnTo>
                      <a:pt x="50" y="10"/>
                    </a:lnTo>
                    <a:lnTo>
                      <a:pt x="60" y="10"/>
                    </a:lnTo>
                    <a:lnTo>
                      <a:pt x="60" y="10"/>
                    </a:lnTo>
                    <a:lnTo>
                      <a:pt x="60" y="8"/>
                    </a:lnTo>
                    <a:lnTo>
                      <a:pt x="58" y="8"/>
                    </a:lnTo>
                    <a:lnTo>
                      <a:pt x="54" y="8"/>
                    </a:lnTo>
                    <a:lnTo>
                      <a:pt x="50" y="8"/>
                    </a:lnTo>
                    <a:lnTo>
                      <a:pt x="50" y="6"/>
                    </a:lnTo>
                    <a:lnTo>
                      <a:pt x="50" y="4"/>
                    </a:lnTo>
                    <a:lnTo>
                      <a:pt x="50" y="4"/>
                    </a:lnTo>
                    <a:lnTo>
                      <a:pt x="58" y="6"/>
                    </a:lnTo>
                    <a:lnTo>
                      <a:pt x="66" y="4"/>
                    </a:lnTo>
                    <a:lnTo>
                      <a:pt x="82" y="0"/>
                    </a:lnTo>
                    <a:lnTo>
                      <a:pt x="82" y="0"/>
                    </a:lnTo>
                    <a:lnTo>
                      <a:pt x="78" y="4"/>
                    </a:lnTo>
                    <a:lnTo>
                      <a:pt x="76" y="6"/>
                    </a:lnTo>
                    <a:lnTo>
                      <a:pt x="66" y="6"/>
                    </a:lnTo>
                    <a:lnTo>
                      <a:pt x="66" y="6"/>
                    </a:lnTo>
                    <a:lnTo>
                      <a:pt x="68" y="8"/>
                    </a:lnTo>
                    <a:lnTo>
                      <a:pt x="72" y="8"/>
                    </a:lnTo>
                    <a:lnTo>
                      <a:pt x="74" y="10"/>
                    </a:lnTo>
                    <a:lnTo>
                      <a:pt x="70" y="10"/>
                    </a:lnTo>
                    <a:lnTo>
                      <a:pt x="70" y="1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80" name="Freeform 187"/>
              <p:cNvSpPr>
                <a:spLocks/>
              </p:cNvSpPr>
              <p:nvPr userDrawn="1"/>
            </p:nvSpPr>
            <p:spPr bwMode="auto">
              <a:xfrm>
                <a:off x="3953" y="241"/>
                <a:ext cx="23" cy="23"/>
              </a:xfrm>
              <a:custGeom>
                <a:avLst/>
                <a:gdLst/>
                <a:ahLst/>
                <a:cxnLst>
                  <a:cxn ang="0">
                    <a:pos x="2" y="2"/>
                  </a:cxn>
                  <a:cxn ang="0">
                    <a:pos x="4" y="2"/>
                  </a:cxn>
                  <a:cxn ang="0">
                    <a:pos x="8" y="0"/>
                  </a:cxn>
                  <a:cxn ang="0">
                    <a:pos x="24" y="8"/>
                  </a:cxn>
                  <a:cxn ang="0">
                    <a:pos x="38" y="20"/>
                  </a:cxn>
                  <a:cxn ang="0">
                    <a:pos x="40" y="24"/>
                  </a:cxn>
                  <a:cxn ang="0">
                    <a:pos x="22" y="20"/>
                  </a:cxn>
                  <a:cxn ang="0">
                    <a:pos x="22" y="14"/>
                  </a:cxn>
                  <a:cxn ang="0">
                    <a:pos x="18" y="14"/>
                  </a:cxn>
                  <a:cxn ang="0">
                    <a:pos x="16" y="16"/>
                  </a:cxn>
                  <a:cxn ang="0">
                    <a:pos x="26" y="24"/>
                  </a:cxn>
                  <a:cxn ang="0">
                    <a:pos x="50" y="40"/>
                  </a:cxn>
                  <a:cxn ang="0">
                    <a:pos x="58" y="50"/>
                  </a:cxn>
                  <a:cxn ang="0">
                    <a:pos x="66" y="50"/>
                  </a:cxn>
                  <a:cxn ang="0">
                    <a:pos x="82" y="64"/>
                  </a:cxn>
                  <a:cxn ang="0">
                    <a:pos x="86" y="72"/>
                  </a:cxn>
                  <a:cxn ang="0">
                    <a:pos x="66" y="58"/>
                  </a:cxn>
                  <a:cxn ang="0">
                    <a:pos x="46" y="40"/>
                  </a:cxn>
                  <a:cxn ang="0">
                    <a:pos x="80" y="90"/>
                  </a:cxn>
                  <a:cxn ang="0">
                    <a:pos x="72" y="88"/>
                  </a:cxn>
                  <a:cxn ang="0">
                    <a:pos x="56" y="76"/>
                  </a:cxn>
                  <a:cxn ang="0">
                    <a:pos x="48" y="72"/>
                  </a:cxn>
                  <a:cxn ang="0">
                    <a:pos x="50" y="62"/>
                  </a:cxn>
                  <a:cxn ang="0">
                    <a:pos x="48" y="60"/>
                  </a:cxn>
                  <a:cxn ang="0">
                    <a:pos x="44" y="62"/>
                  </a:cxn>
                  <a:cxn ang="0">
                    <a:pos x="40" y="62"/>
                  </a:cxn>
                  <a:cxn ang="0">
                    <a:pos x="38" y="50"/>
                  </a:cxn>
                  <a:cxn ang="0">
                    <a:pos x="36" y="44"/>
                  </a:cxn>
                  <a:cxn ang="0">
                    <a:pos x="32" y="44"/>
                  </a:cxn>
                  <a:cxn ang="0">
                    <a:pos x="32" y="48"/>
                  </a:cxn>
                  <a:cxn ang="0">
                    <a:pos x="34" y="54"/>
                  </a:cxn>
                  <a:cxn ang="0">
                    <a:pos x="16" y="36"/>
                  </a:cxn>
                  <a:cxn ang="0">
                    <a:pos x="0" y="18"/>
                  </a:cxn>
                  <a:cxn ang="0">
                    <a:pos x="2" y="14"/>
                  </a:cxn>
                  <a:cxn ang="0">
                    <a:pos x="10" y="18"/>
                  </a:cxn>
                  <a:cxn ang="0">
                    <a:pos x="8" y="8"/>
                  </a:cxn>
                  <a:cxn ang="0">
                    <a:pos x="2" y="2"/>
                  </a:cxn>
                </a:cxnLst>
                <a:rect l="0" t="0" r="r" b="b"/>
                <a:pathLst>
                  <a:path w="86" h="90">
                    <a:moveTo>
                      <a:pt x="2" y="2"/>
                    </a:moveTo>
                    <a:lnTo>
                      <a:pt x="2" y="2"/>
                    </a:lnTo>
                    <a:lnTo>
                      <a:pt x="2" y="0"/>
                    </a:lnTo>
                    <a:lnTo>
                      <a:pt x="4" y="2"/>
                    </a:lnTo>
                    <a:lnTo>
                      <a:pt x="6" y="2"/>
                    </a:lnTo>
                    <a:lnTo>
                      <a:pt x="8" y="0"/>
                    </a:lnTo>
                    <a:lnTo>
                      <a:pt x="8" y="0"/>
                    </a:lnTo>
                    <a:lnTo>
                      <a:pt x="24" y="8"/>
                    </a:lnTo>
                    <a:lnTo>
                      <a:pt x="34" y="14"/>
                    </a:lnTo>
                    <a:lnTo>
                      <a:pt x="38" y="20"/>
                    </a:lnTo>
                    <a:lnTo>
                      <a:pt x="40" y="24"/>
                    </a:lnTo>
                    <a:lnTo>
                      <a:pt x="40" y="24"/>
                    </a:lnTo>
                    <a:lnTo>
                      <a:pt x="30" y="24"/>
                    </a:lnTo>
                    <a:lnTo>
                      <a:pt x="22" y="20"/>
                    </a:lnTo>
                    <a:lnTo>
                      <a:pt x="22" y="18"/>
                    </a:lnTo>
                    <a:lnTo>
                      <a:pt x="22" y="14"/>
                    </a:lnTo>
                    <a:lnTo>
                      <a:pt x="22" y="14"/>
                    </a:lnTo>
                    <a:lnTo>
                      <a:pt x="18" y="14"/>
                    </a:lnTo>
                    <a:lnTo>
                      <a:pt x="16" y="16"/>
                    </a:lnTo>
                    <a:lnTo>
                      <a:pt x="16" y="16"/>
                    </a:lnTo>
                    <a:lnTo>
                      <a:pt x="20" y="20"/>
                    </a:lnTo>
                    <a:lnTo>
                      <a:pt x="26" y="24"/>
                    </a:lnTo>
                    <a:lnTo>
                      <a:pt x="38" y="32"/>
                    </a:lnTo>
                    <a:lnTo>
                      <a:pt x="50" y="40"/>
                    </a:lnTo>
                    <a:lnTo>
                      <a:pt x="54" y="44"/>
                    </a:lnTo>
                    <a:lnTo>
                      <a:pt x="58" y="50"/>
                    </a:lnTo>
                    <a:lnTo>
                      <a:pt x="58" y="50"/>
                    </a:lnTo>
                    <a:lnTo>
                      <a:pt x="66" y="50"/>
                    </a:lnTo>
                    <a:lnTo>
                      <a:pt x="76" y="56"/>
                    </a:lnTo>
                    <a:lnTo>
                      <a:pt x="82" y="64"/>
                    </a:lnTo>
                    <a:lnTo>
                      <a:pt x="86" y="72"/>
                    </a:lnTo>
                    <a:lnTo>
                      <a:pt x="86" y="72"/>
                    </a:lnTo>
                    <a:lnTo>
                      <a:pt x="76" y="66"/>
                    </a:lnTo>
                    <a:lnTo>
                      <a:pt x="66" y="58"/>
                    </a:lnTo>
                    <a:lnTo>
                      <a:pt x="46" y="40"/>
                    </a:lnTo>
                    <a:lnTo>
                      <a:pt x="46" y="40"/>
                    </a:lnTo>
                    <a:lnTo>
                      <a:pt x="62" y="64"/>
                    </a:lnTo>
                    <a:lnTo>
                      <a:pt x="80" y="90"/>
                    </a:lnTo>
                    <a:lnTo>
                      <a:pt x="80" y="90"/>
                    </a:lnTo>
                    <a:lnTo>
                      <a:pt x="72" y="88"/>
                    </a:lnTo>
                    <a:lnTo>
                      <a:pt x="64" y="82"/>
                    </a:lnTo>
                    <a:lnTo>
                      <a:pt x="56" y="76"/>
                    </a:lnTo>
                    <a:lnTo>
                      <a:pt x="48" y="72"/>
                    </a:lnTo>
                    <a:lnTo>
                      <a:pt x="48" y="72"/>
                    </a:lnTo>
                    <a:lnTo>
                      <a:pt x="48" y="66"/>
                    </a:lnTo>
                    <a:lnTo>
                      <a:pt x="50" y="62"/>
                    </a:lnTo>
                    <a:lnTo>
                      <a:pt x="50" y="62"/>
                    </a:lnTo>
                    <a:lnTo>
                      <a:pt x="48" y="60"/>
                    </a:lnTo>
                    <a:lnTo>
                      <a:pt x="46" y="62"/>
                    </a:lnTo>
                    <a:lnTo>
                      <a:pt x="44" y="62"/>
                    </a:lnTo>
                    <a:lnTo>
                      <a:pt x="40" y="62"/>
                    </a:lnTo>
                    <a:lnTo>
                      <a:pt x="40" y="62"/>
                    </a:lnTo>
                    <a:lnTo>
                      <a:pt x="38" y="58"/>
                    </a:lnTo>
                    <a:lnTo>
                      <a:pt x="38" y="50"/>
                    </a:lnTo>
                    <a:lnTo>
                      <a:pt x="38" y="46"/>
                    </a:lnTo>
                    <a:lnTo>
                      <a:pt x="36" y="44"/>
                    </a:lnTo>
                    <a:lnTo>
                      <a:pt x="32" y="44"/>
                    </a:lnTo>
                    <a:lnTo>
                      <a:pt x="32" y="44"/>
                    </a:lnTo>
                    <a:lnTo>
                      <a:pt x="32" y="46"/>
                    </a:lnTo>
                    <a:lnTo>
                      <a:pt x="32" y="48"/>
                    </a:lnTo>
                    <a:lnTo>
                      <a:pt x="34" y="50"/>
                    </a:lnTo>
                    <a:lnTo>
                      <a:pt x="34" y="54"/>
                    </a:lnTo>
                    <a:lnTo>
                      <a:pt x="34" y="54"/>
                    </a:lnTo>
                    <a:lnTo>
                      <a:pt x="16" y="36"/>
                    </a:lnTo>
                    <a:lnTo>
                      <a:pt x="8" y="28"/>
                    </a:lnTo>
                    <a:lnTo>
                      <a:pt x="0" y="18"/>
                    </a:lnTo>
                    <a:lnTo>
                      <a:pt x="0" y="18"/>
                    </a:lnTo>
                    <a:lnTo>
                      <a:pt x="2" y="14"/>
                    </a:lnTo>
                    <a:lnTo>
                      <a:pt x="4" y="14"/>
                    </a:lnTo>
                    <a:lnTo>
                      <a:pt x="10" y="18"/>
                    </a:lnTo>
                    <a:lnTo>
                      <a:pt x="10" y="18"/>
                    </a:lnTo>
                    <a:lnTo>
                      <a:pt x="8" y="8"/>
                    </a:lnTo>
                    <a:lnTo>
                      <a:pt x="6" y="6"/>
                    </a:lnTo>
                    <a:lnTo>
                      <a:pt x="2" y="2"/>
                    </a:lnTo>
                    <a:lnTo>
                      <a:pt x="2"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81" name="Freeform 188"/>
              <p:cNvSpPr>
                <a:spLocks/>
              </p:cNvSpPr>
              <p:nvPr userDrawn="1"/>
            </p:nvSpPr>
            <p:spPr bwMode="auto">
              <a:xfrm>
                <a:off x="3704" y="253"/>
                <a:ext cx="7" cy="1"/>
              </a:xfrm>
              <a:custGeom>
                <a:avLst/>
                <a:gdLst/>
                <a:ahLst/>
                <a:cxnLst>
                  <a:cxn ang="0">
                    <a:pos x="26" y="0"/>
                  </a:cxn>
                  <a:cxn ang="0">
                    <a:pos x="26" y="0"/>
                  </a:cxn>
                  <a:cxn ang="0">
                    <a:pos x="20" y="4"/>
                  </a:cxn>
                  <a:cxn ang="0">
                    <a:pos x="12" y="4"/>
                  </a:cxn>
                  <a:cxn ang="0">
                    <a:pos x="6" y="4"/>
                  </a:cxn>
                  <a:cxn ang="0">
                    <a:pos x="0" y="4"/>
                  </a:cxn>
                  <a:cxn ang="0">
                    <a:pos x="0" y="4"/>
                  </a:cxn>
                  <a:cxn ang="0">
                    <a:pos x="0" y="2"/>
                  </a:cxn>
                  <a:cxn ang="0">
                    <a:pos x="2" y="2"/>
                  </a:cxn>
                  <a:cxn ang="0">
                    <a:pos x="8" y="0"/>
                  </a:cxn>
                  <a:cxn ang="0">
                    <a:pos x="26" y="0"/>
                  </a:cxn>
                  <a:cxn ang="0">
                    <a:pos x="26" y="0"/>
                  </a:cxn>
                </a:cxnLst>
                <a:rect l="0" t="0" r="r" b="b"/>
                <a:pathLst>
                  <a:path w="26" h="4">
                    <a:moveTo>
                      <a:pt x="26" y="0"/>
                    </a:moveTo>
                    <a:lnTo>
                      <a:pt x="26" y="0"/>
                    </a:lnTo>
                    <a:lnTo>
                      <a:pt x="20" y="4"/>
                    </a:lnTo>
                    <a:lnTo>
                      <a:pt x="12" y="4"/>
                    </a:lnTo>
                    <a:lnTo>
                      <a:pt x="6" y="4"/>
                    </a:lnTo>
                    <a:lnTo>
                      <a:pt x="0" y="4"/>
                    </a:lnTo>
                    <a:lnTo>
                      <a:pt x="0" y="4"/>
                    </a:lnTo>
                    <a:lnTo>
                      <a:pt x="0" y="2"/>
                    </a:lnTo>
                    <a:lnTo>
                      <a:pt x="2" y="2"/>
                    </a:lnTo>
                    <a:lnTo>
                      <a:pt x="8" y="0"/>
                    </a:lnTo>
                    <a:lnTo>
                      <a:pt x="26" y="0"/>
                    </a:lnTo>
                    <a:lnTo>
                      <a:pt x="2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82" name="Freeform 189"/>
              <p:cNvSpPr>
                <a:spLocks noEditPoints="1"/>
              </p:cNvSpPr>
              <p:nvPr userDrawn="1"/>
            </p:nvSpPr>
            <p:spPr bwMode="auto">
              <a:xfrm>
                <a:off x="3697" y="255"/>
                <a:ext cx="138" cy="89"/>
              </a:xfrm>
              <a:custGeom>
                <a:avLst/>
                <a:gdLst/>
                <a:ahLst/>
                <a:cxnLst>
                  <a:cxn ang="0">
                    <a:pos x="510" y="36"/>
                  </a:cxn>
                  <a:cxn ang="0">
                    <a:pos x="476" y="32"/>
                  </a:cxn>
                  <a:cxn ang="0">
                    <a:pos x="444" y="40"/>
                  </a:cxn>
                  <a:cxn ang="0">
                    <a:pos x="476" y="40"/>
                  </a:cxn>
                  <a:cxn ang="0">
                    <a:pos x="458" y="62"/>
                  </a:cxn>
                  <a:cxn ang="0">
                    <a:pos x="450" y="84"/>
                  </a:cxn>
                  <a:cxn ang="0">
                    <a:pos x="438" y="90"/>
                  </a:cxn>
                  <a:cxn ang="0">
                    <a:pos x="430" y="98"/>
                  </a:cxn>
                  <a:cxn ang="0">
                    <a:pos x="408" y="116"/>
                  </a:cxn>
                  <a:cxn ang="0">
                    <a:pos x="412" y="122"/>
                  </a:cxn>
                  <a:cxn ang="0">
                    <a:pos x="384" y="140"/>
                  </a:cxn>
                  <a:cxn ang="0">
                    <a:pos x="344" y="146"/>
                  </a:cxn>
                  <a:cxn ang="0">
                    <a:pos x="324" y="166"/>
                  </a:cxn>
                  <a:cxn ang="0">
                    <a:pos x="332" y="178"/>
                  </a:cxn>
                  <a:cxn ang="0">
                    <a:pos x="308" y="204"/>
                  </a:cxn>
                  <a:cxn ang="0">
                    <a:pos x="298" y="212"/>
                  </a:cxn>
                  <a:cxn ang="0">
                    <a:pos x="304" y="226"/>
                  </a:cxn>
                  <a:cxn ang="0">
                    <a:pos x="276" y="236"/>
                  </a:cxn>
                  <a:cxn ang="0">
                    <a:pos x="258" y="242"/>
                  </a:cxn>
                  <a:cxn ang="0">
                    <a:pos x="208" y="260"/>
                  </a:cxn>
                  <a:cxn ang="0">
                    <a:pos x="196" y="252"/>
                  </a:cxn>
                  <a:cxn ang="0">
                    <a:pos x="208" y="240"/>
                  </a:cxn>
                  <a:cxn ang="0">
                    <a:pos x="240" y="208"/>
                  </a:cxn>
                  <a:cxn ang="0">
                    <a:pos x="232" y="204"/>
                  </a:cxn>
                  <a:cxn ang="0">
                    <a:pos x="200" y="220"/>
                  </a:cxn>
                  <a:cxn ang="0">
                    <a:pos x="192" y="226"/>
                  </a:cxn>
                  <a:cxn ang="0">
                    <a:pos x="164" y="258"/>
                  </a:cxn>
                  <a:cxn ang="0">
                    <a:pos x="142" y="274"/>
                  </a:cxn>
                  <a:cxn ang="0">
                    <a:pos x="96" y="304"/>
                  </a:cxn>
                  <a:cxn ang="0">
                    <a:pos x="60" y="318"/>
                  </a:cxn>
                  <a:cxn ang="0">
                    <a:pos x="68" y="290"/>
                  </a:cxn>
                  <a:cxn ang="0">
                    <a:pos x="74" y="276"/>
                  </a:cxn>
                  <a:cxn ang="0">
                    <a:pos x="52" y="292"/>
                  </a:cxn>
                  <a:cxn ang="0">
                    <a:pos x="2" y="336"/>
                  </a:cxn>
                  <a:cxn ang="0">
                    <a:pos x="14" y="292"/>
                  </a:cxn>
                  <a:cxn ang="0">
                    <a:pos x="10" y="276"/>
                  </a:cxn>
                  <a:cxn ang="0">
                    <a:pos x="14" y="268"/>
                  </a:cxn>
                  <a:cxn ang="0">
                    <a:pos x="54" y="236"/>
                  </a:cxn>
                  <a:cxn ang="0">
                    <a:pos x="68" y="218"/>
                  </a:cxn>
                  <a:cxn ang="0">
                    <a:pos x="58" y="220"/>
                  </a:cxn>
                  <a:cxn ang="0">
                    <a:pos x="28" y="210"/>
                  </a:cxn>
                  <a:cxn ang="0">
                    <a:pos x="94" y="186"/>
                  </a:cxn>
                  <a:cxn ang="0">
                    <a:pos x="126" y="200"/>
                  </a:cxn>
                  <a:cxn ang="0">
                    <a:pos x="200" y="178"/>
                  </a:cxn>
                  <a:cxn ang="0">
                    <a:pos x="300" y="118"/>
                  </a:cxn>
                  <a:cxn ang="0">
                    <a:pos x="310" y="112"/>
                  </a:cxn>
                  <a:cxn ang="0">
                    <a:pos x="340" y="90"/>
                  </a:cxn>
                  <a:cxn ang="0">
                    <a:pos x="344" y="82"/>
                  </a:cxn>
                  <a:cxn ang="0">
                    <a:pos x="318" y="76"/>
                  </a:cxn>
                  <a:cxn ang="0">
                    <a:pos x="316" y="70"/>
                  </a:cxn>
                  <a:cxn ang="0">
                    <a:pos x="300" y="60"/>
                  </a:cxn>
                  <a:cxn ang="0">
                    <a:pos x="306" y="46"/>
                  </a:cxn>
                  <a:cxn ang="0">
                    <a:pos x="338" y="36"/>
                  </a:cxn>
                  <a:cxn ang="0">
                    <a:pos x="352" y="28"/>
                  </a:cxn>
                  <a:cxn ang="0">
                    <a:pos x="506" y="2"/>
                  </a:cxn>
                  <a:cxn ang="0">
                    <a:pos x="508" y="12"/>
                  </a:cxn>
                  <a:cxn ang="0">
                    <a:pos x="400" y="32"/>
                  </a:cxn>
                  <a:cxn ang="0">
                    <a:pos x="470" y="16"/>
                  </a:cxn>
                  <a:cxn ang="0">
                    <a:pos x="378" y="40"/>
                  </a:cxn>
                </a:cxnLst>
                <a:rect l="0" t="0" r="r" b="b"/>
                <a:pathLst>
                  <a:path w="524" h="336">
                    <a:moveTo>
                      <a:pt x="518" y="14"/>
                    </a:moveTo>
                    <a:lnTo>
                      <a:pt x="518" y="14"/>
                    </a:lnTo>
                    <a:lnTo>
                      <a:pt x="520" y="18"/>
                    </a:lnTo>
                    <a:lnTo>
                      <a:pt x="520" y="20"/>
                    </a:lnTo>
                    <a:lnTo>
                      <a:pt x="520" y="22"/>
                    </a:lnTo>
                    <a:lnTo>
                      <a:pt x="524" y="22"/>
                    </a:lnTo>
                    <a:lnTo>
                      <a:pt x="524" y="22"/>
                    </a:lnTo>
                    <a:lnTo>
                      <a:pt x="518" y="30"/>
                    </a:lnTo>
                    <a:lnTo>
                      <a:pt x="510" y="36"/>
                    </a:lnTo>
                    <a:lnTo>
                      <a:pt x="500" y="40"/>
                    </a:lnTo>
                    <a:lnTo>
                      <a:pt x="488" y="42"/>
                    </a:lnTo>
                    <a:lnTo>
                      <a:pt x="488" y="42"/>
                    </a:lnTo>
                    <a:lnTo>
                      <a:pt x="488" y="38"/>
                    </a:lnTo>
                    <a:lnTo>
                      <a:pt x="486" y="36"/>
                    </a:lnTo>
                    <a:lnTo>
                      <a:pt x="480" y="34"/>
                    </a:lnTo>
                    <a:lnTo>
                      <a:pt x="474" y="34"/>
                    </a:lnTo>
                    <a:lnTo>
                      <a:pt x="474" y="34"/>
                    </a:lnTo>
                    <a:lnTo>
                      <a:pt x="476" y="32"/>
                    </a:lnTo>
                    <a:lnTo>
                      <a:pt x="480" y="30"/>
                    </a:lnTo>
                    <a:lnTo>
                      <a:pt x="480" y="30"/>
                    </a:lnTo>
                    <a:lnTo>
                      <a:pt x="470" y="30"/>
                    </a:lnTo>
                    <a:lnTo>
                      <a:pt x="460" y="34"/>
                    </a:lnTo>
                    <a:lnTo>
                      <a:pt x="448" y="38"/>
                    </a:lnTo>
                    <a:lnTo>
                      <a:pt x="436" y="40"/>
                    </a:lnTo>
                    <a:lnTo>
                      <a:pt x="436" y="40"/>
                    </a:lnTo>
                    <a:lnTo>
                      <a:pt x="440" y="42"/>
                    </a:lnTo>
                    <a:lnTo>
                      <a:pt x="444" y="40"/>
                    </a:lnTo>
                    <a:lnTo>
                      <a:pt x="448" y="40"/>
                    </a:lnTo>
                    <a:lnTo>
                      <a:pt x="454" y="40"/>
                    </a:lnTo>
                    <a:lnTo>
                      <a:pt x="454" y="40"/>
                    </a:lnTo>
                    <a:lnTo>
                      <a:pt x="456" y="44"/>
                    </a:lnTo>
                    <a:lnTo>
                      <a:pt x="456" y="46"/>
                    </a:lnTo>
                    <a:lnTo>
                      <a:pt x="456" y="48"/>
                    </a:lnTo>
                    <a:lnTo>
                      <a:pt x="456" y="48"/>
                    </a:lnTo>
                    <a:lnTo>
                      <a:pt x="468" y="42"/>
                    </a:lnTo>
                    <a:lnTo>
                      <a:pt x="476" y="40"/>
                    </a:lnTo>
                    <a:lnTo>
                      <a:pt x="486" y="40"/>
                    </a:lnTo>
                    <a:lnTo>
                      <a:pt x="486" y="40"/>
                    </a:lnTo>
                    <a:lnTo>
                      <a:pt x="484" y="42"/>
                    </a:lnTo>
                    <a:lnTo>
                      <a:pt x="482" y="44"/>
                    </a:lnTo>
                    <a:lnTo>
                      <a:pt x="480" y="46"/>
                    </a:lnTo>
                    <a:lnTo>
                      <a:pt x="484" y="48"/>
                    </a:lnTo>
                    <a:lnTo>
                      <a:pt x="484" y="48"/>
                    </a:lnTo>
                    <a:lnTo>
                      <a:pt x="472" y="56"/>
                    </a:lnTo>
                    <a:lnTo>
                      <a:pt x="458" y="62"/>
                    </a:lnTo>
                    <a:lnTo>
                      <a:pt x="434" y="76"/>
                    </a:lnTo>
                    <a:lnTo>
                      <a:pt x="434" y="76"/>
                    </a:lnTo>
                    <a:lnTo>
                      <a:pt x="438" y="78"/>
                    </a:lnTo>
                    <a:lnTo>
                      <a:pt x="442" y="78"/>
                    </a:lnTo>
                    <a:lnTo>
                      <a:pt x="448" y="76"/>
                    </a:lnTo>
                    <a:lnTo>
                      <a:pt x="456" y="74"/>
                    </a:lnTo>
                    <a:lnTo>
                      <a:pt x="456" y="74"/>
                    </a:lnTo>
                    <a:lnTo>
                      <a:pt x="452" y="80"/>
                    </a:lnTo>
                    <a:lnTo>
                      <a:pt x="450" y="84"/>
                    </a:lnTo>
                    <a:lnTo>
                      <a:pt x="444" y="86"/>
                    </a:lnTo>
                    <a:lnTo>
                      <a:pt x="440" y="86"/>
                    </a:lnTo>
                    <a:lnTo>
                      <a:pt x="428" y="88"/>
                    </a:lnTo>
                    <a:lnTo>
                      <a:pt x="416" y="90"/>
                    </a:lnTo>
                    <a:lnTo>
                      <a:pt x="416" y="90"/>
                    </a:lnTo>
                    <a:lnTo>
                      <a:pt x="422" y="92"/>
                    </a:lnTo>
                    <a:lnTo>
                      <a:pt x="426" y="92"/>
                    </a:lnTo>
                    <a:lnTo>
                      <a:pt x="432" y="90"/>
                    </a:lnTo>
                    <a:lnTo>
                      <a:pt x="438" y="90"/>
                    </a:lnTo>
                    <a:lnTo>
                      <a:pt x="438" y="90"/>
                    </a:lnTo>
                    <a:lnTo>
                      <a:pt x="436" y="92"/>
                    </a:lnTo>
                    <a:lnTo>
                      <a:pt x="432" y="94"/>
                    </a:lnTo>
                    <a:lnTo>
                      <a:pt x="420" y="96"/>
                    </a:lnTo>
                    <a:lnTo>
                      <a:pt x="420" y="96"/>
                    </a:lnTo>
                    <a:lnTo>
                      <a:pt x="422" y="98"/>
                    </a:lnTo>
                    <a:lnTo>
                      <a:pt x="424" y="98"/>
                    </a:lnTo>
                    <a:lnTo>
                      <a:pt x="430" y="98"/>
                    </a:lnTo>
                    <a:lnTo>
                      <a:pt x="430" y="98"/>
                    </a:lnTo>
                    <a:lnTo>
                      <a:pt x="432" y="102"/>
                    </a:lnTo>
                    <a:lnTo>
                      <a:pt x="432" y="104"/>
                    </a:lnTo>
                    <a:lnTo>
                      <a:pt x="430" y="108"/>
                    </a:lnTo>
                    <a:lnTo>
                      <a:pt x="426" y="110"/>
                    </a:lnTo>
                    <a:lnTo>
                      <a:pt x="418" y="112"/>
                    </a:lnTo>
                    <a:lnTo>
                      <a:pt x="412" y="110"/>
                    </a:lnTo>
                    <a:lnTo>
                      <a:pt x="412" y="110"/>
                    </a:lnTo>
                    <a:lnTo>
                      <a:pt x="410" y="112"/>
                    </a:lnTo>
                    <a:lnTo>
                      <a:pt x="408" y="116"/>
                    </a:lnTo>
                    <a:lnTo>
                      <a:pt x="406" y="116"/>
                    </a:lnTo>
                    <a:lnTo>
                      <a:pt x="402" y="116"/>
                    </a:lnTo>
                    <a:lnTo>
                      <a:pt x="402" y="116"/>
                    </a:lnTo>
                    <a:lnTo>
                      <a:pt x="406" y="118"/>
                    </a:lnTo>
                    <a:lnTo>
                      <a:pt x="410" y="118"/>
                    </a:lnTo>
                    <a:lnTo>
                      <a:pt x="414" y="116"/>
                    </a:lnTo>
                    <a:lnTo>
                      <a:pt x="418" y="114"/>
                    </a:lnTo>
                    <a:lnTo>
                      <a:pt x="418" y="114"/>
                    </a:lnTo>
                    <a:lnTo>
                      <a:pt x="412" y="122"/>
                    </a:lnTo>
                    <a:lnTo>
                      <a:pt x="404" y="128"/>
                    </a:lnTo>
                    <a:lnTo>
                      <a:pt x="394" y="130"/>
                    </a:lnTo>
                    <a:lnTo>
                      <a:pt x="380" y="128"/>
                    </a:lnTo>
                    <a:lnTo>
                      <a:pt x="380" y="128"/>
                    </a:lnTo>
                    <a:lnTo>
                      <a:pt x="382" y="132"/>
                    </a:lnTo>
                    <a:lnTo>
                      <a:pt x="386" y="134"/>
                    </a:lnTo>
                    <a:lnTo>
                      <a:pt x="386" y="134"/>
                    </a:lnTo>
                    <a:lnTo>
                      <a:pt x="386" y="138"/>
                    </a:lnTo>
                    <a:lnTo>
                      <a:pt x="384" y="140"/>
                    </a:lnTo>
                    <a:lnTo>
                      <a:pt x="376" y="144"/>
                    </a:lnTo>
                    <a:lnTo>
                      <a:pt x="370" y="142"/>
                    </a:lnTo>
                    <a:lnTo>
                      <a:pt x="368" y="140"/>
                    </a:lnTo>
                    <a:lnTo>
                      <a:pt x="368" y="138"/>
                    </a:lnTo>
                    <a:lnTo>
                      <a:pt x="368" y="138"/>
                    </a:lnTo>
                    <a:lnTo>
                      <a:pt x="356" y="144"/>
                    </a:lnTo>
                    <a:lnTo>
                      <a:pt x="350" y="146"/>
                    </a:lnTo>
                    <a:lnTo>
                      <a:pt x="344" y="146"/>
                    </a:lnTo>
                    <a:lnTo>
                      <a:pt x="344" y="146"/>
                    </a:lnTo>
                    <a:lnTo>
                      <a:pt x="340" y="150"/>
                    </a:lnTo>
                    <a:lnTo>
                      <a:pt x="338" y="154"/>
                    </a:lnTo>
                    <a:lnTo>
                      <a:pt x="338" y="158"/>
                    </a:lnTo>
                    <a:lnTo>
                      <a:pt x="340" y="162"/>
                    </a:lnTo>
                    <a:lnTo>
                      <a:pt x="340" y="162"/>
                    </a:lnTo>
                    <a:lnTo>
                      <a:pt x="334" y="162"/>
                    </a:lnTo>
                    <a:lnTo>
                      <a:pt x="332" y="162"/>
                    </a:lnTo>
                    <a:lnTo>
                      <a:pt x="330" y="164"/>
                    </a:lnTo>
                    <a:lnTo>
                      <a:pt x="324" y="166"/>
                    </a:lnTo>
                    <a:lnTo>
                      <a:pt x="324" y="166"/>
                    </a:lnTo>
                    <a:lnTo>
                      <a:pt x="326" y="170"/>
                    </a:lnTo>
                    <a:lnTo>
                      <a:pt x="328" y="172"/>
                    </a:lnTo>
                    <a:lnTo>
                      <a:pt x="328" y="174"/>
                    </a:lnTo>
                    <a:lnTo>
                      <a:pt x="324" y="172"/>
                    </a:lnTo>
                    <a:lnTo>
                      <a:pt x="324" y="172"/>
                    </a:lnTo>
                    <a:lnTo>
                      <a:pt x="324" y="176"/>
                    </a:lnTo>
                    <a:lnTo>
                      <a:pt x="326" y="178"/>
                    </a:lnTo>
                    <a:lnTo>
                      <a:pt x="332" y="178"/>
                    </a:lnTo>
                    <a:lnTo>
                      <a:pt x="332" y="178"/>
                    </a:lnTo>
                    <a:lnTo>
                      <a:pt x="328" y="182"/>
                    </a:lnTo>
                    <a:lnTo>
                      <a:pt x="322" y="182"/>
                    </a:lnTo>
                    <a:lnTo>
                      <a:pt x="322" y="182"/>
                    </a:lnTo>
                    <a:lnTo>
                      <a:pt x="324" y="186"/>
                    </a:lnTo>
                    <a:lnTo>
                      <a:pt x="322" y="188"/>
                    </a:lnTo>
                    <a:lnTo>
                      <a:pt x="318" y="194"/>
                    </a:lnTo>
                    <a:lnTo>
                      <a:pt x="312" y="198"/>
                    </a:lnTo>
                    <a:lnTo>
                      <a:pt x="308" y="204"/>
                    </a:lnTo>
                    <a:lnTo>
                      <a:pt x="308" y="204"/>
                    </a:lnTo>
                    <a:lnTo>
                      <a:pt x="308" y="204"/>
                    </a:lnTo>
                    <a:lnTo>
                      <a:pt x="310" y="204"/>
                    </a:lnTo>
                    <a:lnTo>
                      <a:pt x="312" y="204"/>
                    </a:lnTo>
                    <a:lnTo>
                      <a:pt x="314" y="206"/>
                    </a:lnTo>
                    <a:lnTo>
                      <a:pt x="314" y="206"/>
                    </a:lnTo>
                    <a:lnTo>
                      <a:pt x="306" y="208"/>
                    </a:lnTo>
                    <a:lnTo>
                      <a:pt x="302" y="210"/>
                    </a:lnTo>
                    <a:lnTo>
                      <a:pt x="298" y="212"/>
                    </a:lnTo>
                    <a:lnTo>
                      <a:pt x="292" y="212"/>
                    </a:lnTo>
                    <a:lnTo>
                      <a:pt x="292" y="212"/>
                    </a:lnTo>
                    <a:lnTo>
                      <a:pt x="302" y="214"/>
                    </a:lnTo>
                    <a:lnTo>
                      <a:pt x="306" y="214"/>
                    </a:lnTo>
                    <a:lnTo>
                      <a:pt x="312" y="212"/>
                    </a:lnTo>
                    <a:lnTo>
                      <a:pt x="312" y="212"/>
                    </a:lnTo>
                    <a:lnTo>
                      <a:pt x="312" y="216"/>
                    </a:lnTo>
                    <a:lnTo>
                      <a:pt x="310" y="218"/>
                    </a:lnTo>
                    <a:lnTo>
                      <a:pt x="304" y="226"/>
                    </a:lnTo>
                    <a:lnTo>
                      <a:pt x="298" y="230"/>
                    </a:lnTo>
                    <a:lnTo>
                      <a:pt x="296" y="228"/>
                    </a:lnTo>
                    <a:lnTo>
                      <a:pt x="296" y="226"/>
                    </a:lnTo>
                    <a:lnTo>
                      <a:pt x="296" y="226"/>
                    </a:lnTo>
                    <a:lnTo>
                      <a:pt x="288" y="232"/>
                    </a:lnTo>
                    <a:lnTo>
                      <a:pt x="284" y="234"/>
                    </a:lnTo>
                    <a:lnTo>
                      <a:pt x="278" y="236"/>
                    </a:lnTo>
                    <a:lnTo>
                      <a:pt x="278" y="236"/>
                    </a:lnTo>
                    <a:lnTo>
                      <a:pt x="276" y="236"/>
                    </a:lnTo>
                    <a:lnTo>
                      <a:pt x="278" y="234"/>
                    </a:lnTo>
                    <a:lnTo>
                      <a:pt x="280" y="232"/>
                    </a:lnTo>
                    <a:lnTo>
                      <a:pt x="278" y="228"/>
                    </a:lnTo>
                    <a:lnTo>
                      <a:pt x="278" y="228"/>
                    </a:lnTo>
                    <a:lnTo>
                      <a:pt x="270" y="234"/>
                    </a:lnTo>
                    <a:lnTo>
                      <a:pt x="268" y="238"/>
                    </a:lnTo>
                    <a:lnTo>
                      <a:pt x="266" y="244"/>
                    </a:lnTo>
                    <a:lnTo>
                      <a:pt x="266" y="244"/>
                    </a:lnTo>
                    <a:lnTo>
                      <a:pt x="258" y="242"/>
                    </a:lnTo>
                    <a:lnTo>
                      <a:pt x="252" y="244"/>
                    </a:lnTo>
                    <a:lnTo>
                      <a:pt x="238" y="252"/>
                    </a:lnTo>
                    <a:lnTo>
                      <a:pt x="238" y="252"/>
                    </a:lnTo>
                    <a:lnTo>
                      <a:pt x="236" y="248"/>
                    </a:lnTo>
                    <a:lnTo>
                      <a:pt x="236" y="246"/>
                    </a:lnTo>
                    <a:lnTo>
                      <a:pt x="236" y="244"/>
                    </a:lnTo>
                    <a:lnTo>
                      <a:pt x="236" y="244"/>
                    </a:lnTo>
                    <a:lnTo>
                      <a:pt x="218" y="254"/>
                    </a:lnTo>
                    <a:lnTo>
                      <a:pt x="208" y="260"/>
                    </a:lnTo>
                    <a:lnTo>
                      <a:pt x="196" y="264"/>
                    </a:lnTo>
                    <a:lnTo>
                      <a:pt x="196" y="264"/>
                    </a:lnTo>
                    <a:lnTo>
                      <a:pt x="194" y="264"/>
                    </a:lnTo>
                    <a:lnTo>
                      <a:pt x="194" y="262"/>
                    </a:lnTo>
                    <a:lnTo>
                      <a:pt x="196" y="256"/>
                    </a:lnTo>
                    <a:lnTo>
                      <a:pt x="198" y="254"/>
                    </a:lnTo>
                    <a:lnTo>
                      <a:pt x="192" y="254"/>
                    </a:lnTo>
                    <a:lnTo>
                      <a:pt x="192" y="254"/>
                    </a:lnTo>
                    <a:lnTo>
                      <a:pt x="196" y="252"/>
                    </a:lnTo>
                    <a:lnTo>
                      <a:pt x="200" y="248"/>
                    </a:lnTo>
                    <a:lnTo>
                      <a:pt x="204" y="248"/>
                    </a:lnTo>
                    <a:lnTo>
                      <a:pt x="212" y="248"/>
                    </a:lnTo>
                    <a:lnTo>
                      <a:pt x="212" y="248"/>
                    </a:lnTo>
                    <a:lnTo>
                      <a:pt x="210" y="246"/>
                    </a:lnTo>
                    <a:lnTo>
                      <a:pt x="208" y="246"/>
                    </a:lnTo>
                    <a:lnTo>
                      <a:pt x="202" y="246"/>
                    </a:lnTo>
                    <a:lnTo>
                      <a:pt x="202" y="246"/>
                    </a:lnTo>
                    <a:lnTo>
                      <a:pt x="208" y="240"/>
                    </a:lnTo>
                    <a:lnTo>
                      <a:pt x="212" y="236"/>
                    </a:lnTo>
                    <a:lnTo>
                      <a:pt x="218" y="232"/>
                    </a:lnTo>
                    <a:lnTo>
                      <a:pt x="226" y="230"/>
                    </a:lnTo>
                    <a:lnTo>
                      <a:pt x="226" y="230"/>
                    </a:lnTo>
                    <a:lnTo>
                      <a:pt x="226" y="224"/>
                    </a:lnTo>
                    <a:lnTo>
                      <a:pt x="230" y="218"/>
                    </a:lnTo>
                    <a:lnTo>
                      <a:pt x="242" y="208"/>
                    </a:lnTo>
                    <a:lnTo>
                      <a:pt x="242" y="208"/>
                    </a:lnTo>
                    <a:lnTo>
                      <a:pt x="240" y="208"/>
                    </a:lnTo>
                    <a:lnTo>
                      <a:pt x="238" y="208"/>
                    </a:lnTo>
                    <a:lnTo>
                      <a:pt x="234" y="208"/>
                    </a:lnTo>
                    <a:lnTo>
                      <a:pt x="230" y="212"/>
                    </a:lnTo>
                    <a:lnTo>
                      <a:pt x="224" y="212"/>
                    </a:lnTo>
                    <a:lnTo>
                      <a:pt x="224" y="212"/>
                    </a:lnTo>
                    <a:lnTo>
                      <a:pt x="226" y="210"/>
                    </a:lnTo>
                    <a:lnTo>
                      <a:pt x="228" y="208"/>
                    </a:lnTo>
                    <a:lnTo>
                      <a:pt x="232" y="206"/>
                    </a:lnTo>
                    <a:lnTo>
                      <a:pt x="232" y="204"/>
                    </a:lnTo>
                    <a:lnTo>
                      <a:pt x="232" y="204"/>
                    </a:lnTo>
                    <a:lnTo>
                      <a:pt x="226" y="208"/>
                    </a:lnTo>
                    <a:lnTo>
                      <a:pt x="220" y="212"/>
                    </a:lnTo>
                    <a:lnTo>
                      <a:pt x="214" y="218"/>
                    </a:lnTo>
                    <a:lnTo>
                      <a:pt x="208" y="222"/>
                    </a:lnTo>
                    <a:lnTo>
                      <a:pt x="208" y="222"/>
                    </a:lnTo>
                    <a:lnTo>
                      <a:pt x="206" y="220"/>
                    </a:lnTo>
                    <a:lnTo>
                      <a:pt x="202" y="220"/>
                    </a:lnTo>
                    <a:lnTo>
                      <a:pt x="200" y="220"/>
                    </a:lnTo>
                    <a:lnTo>
                      <a:pt x="200" y="216"/>
                    </a:lnTo>
                    <a:lnTo>
                      <a:pt x="200" y="216"/>
                    </a:lnTo>
                    <a:lnTo>
                      <a:pt x="196" y="218"/>
                    </a:lnTo>
                    <a:lnTo>
                      <a:pt x="194" y="220"/>
                    </a:lnTo>
                    <a:lnTo>
                      <a:pt x="190" y="224"/>
                    </a:lnTo>
                    <a:lnTo>
                      <a:pt x="186" y="224"/>
                    </a:lnTo>
                    <a:lnTo>
                      <a:pt x="186" y="224"/>
                    </a:lnTo>
                    <a:lnTo>
                      <a:pt x="188" y="226"/>
                    </a:lnTo>
                    <a:lnTo>
                      <a:pt x="192" y="226"/>
                    </a:lnTo>
                    <a:lnTo>
                      <a:pt x="192" y="226"/>
                    </a:lnTo>
                    <a:lnTo>
                      <a:pt x="184" y="232"/>
                    </a:lnTo>
                    <a:lnTo>
                      <a:pt x="176" y="238"/>
                    </a:lnTo>
                    <a:lnTo>
                      <a:pt x="168" y="244"/>
                    </a:lnTo>
                    <a:lnTo>
                      <a:pt x="164" y="254"/>
                    </a:lnTo>
                    <a:lnTo>
                      <a:pt x="164" y="254"/>
                    </a:lnTo>
                    <a:lnTo>
                      <a:pt x="166" y="254"/>
                    </a:lnTo>
                    <a:lnTo>
                      <a:pt x="166" y="256"/>
                    </a:lnTo>
                    <a:lnTo>
                      <a:pt x="164" y="258"/>
                    </a:lnTo>
                    <a:lnTo>
                      <a:pt x="156" y="262"/>
                    </a:lnTo>
                    <a:lnTo>
                      <a:pt x="150" y="264"/>
                    </a:lnTo>
                    <a:lnTo>
                      <a:pt x="150" y="264"/>
                    </a:lnTo>
                    <a:lnTo>
                      <a:pt x="152" y="266"/>
                    </a:lnTo>
                    <a:lnTo>
                      <a:pt x="156" y="266"/>
                    </a:lnTo>
                    <a:lnTo>
                      <a:pt x="156" y="266"/>
                    </a:lnTo>
                    <a:lnTo>
                      <a:pt x="154" y="270"/>
                    </a:lnTo>
                    <a:lnTo>
                      <a:pt x="150" y="272"/>
                    </a:lnTo>
                    <a:lnTo>
                      <a:pt x="142" y="274"/>
                    </a:lnTo>
                    <a:lnTo>
                      <a:pt x="134" y="278"/>
                    </a:lnTo>
                    <a:lnTo>
                      <a:pt x="132" y="280"/>
                    </a:lnTo>
                    <a:lnTo>
                      <a:pt x="132" y="284"/>
                    </a:lnTo>
                    <a:lnTo>
                      <a:pt x="132" y="284"/>
                    </a:lnTo>
                    <a:lnTo>
                      <a:pt x="124" y="288"/>
                    </a:lnTo>
                    <a:lnTo>
                      <a:pt x="116" y="296"/>
                    </a:lnTo>
                    <a:lnTo>
                      <a:pt x="106" y="302"/>
                    </a:lnTo>
                    <a:lnTo>
                      <a:pt x="96" y="304"/>
                    </a:lnTo>
                    <a:lnTo>
                      <a:pt x="96" y="304"/>
                    </a:lnTo>
                    <a:lnTo>
                      <a:pt x="98" y="304"/>
                    </a:lnTo>
                    <a:lnTo>
                      <a:pt x="98" y="302"/>
                    </a:lnTo>
                    <a:lnTo>
                      <a:pt x="98" y="302"/>
                    </a:lnTo>
                    <a:lnTo>
                      <a:pt x="86" y="308"/>
                    </a:lnTo>
                    <a:lnTo>
                      <a:pt x="76" y="312"/>
                    </a:lnTo>
                    <a:lnTo>
                      <a:pt x="66" y="316"/>
                    </a:lnTo>
                    <a:lnTo>
                      <a:pt x="56" y="322"/>
                    </a:lnTo>
                    <a:lnTo>
                      <a:pt x="56" y="322"/>
                    </a:lnTo>
                    <a:lnTo>
                      <a:pt x="60" y="318"/>
                    </a:lnTo>
                    <a:lnTo>
                      <a:pt x="62" y="312"/>
                    </a:lnTo>
                    <a:lnTo>
                      <a:pt x="68" y="300"/>
                    </a:lnTo>
                    <a:lnTo>
                      <a:pt x="68" y="300"/>
                    </a:lnTo>
                    <a:lnTo>
                      <a:pt x="66" y="298"/>
                    </a:lnTo>
                    <a:lnTo>
                      <a:pt x="64" y="298"/>
                    </a:lnTo>
                    <a:lnTo>
                      <a:pt x="62" y="302"/>
                    </a:lnTo>
                    <a:lnTo>
                      <a:pt x="60" y="302"/>
                    </a:lnTo>
                    <a:lnTo>
                      <a:pt x="60" y="302"/>
                    </a:lnTo>
                    <a:lnTo>
                      <a:pt x="68" y="290"/>
                    </a:lnTo>
                    <a:lnTo>
                      <a:pt x="72" y="286"/>
                    </a:lnTo>
                    <a:lnTo>
                      <a:pt x="78" y="282"/>
                    </a:lnTo>
                    <a:lnTo>
                      <a:pt x="78" y="282"/>
                    </a:lnTo>
                    <a:lnTo>
                      <a:pt x="76" y="280"/>
                    </a:lnTo>
                    <a:lnTo>
                      <a:pt x="74" y="282"/>
                    </a:lnTo>
                    <a:lnTo>
                      <a:pt x="72" y="284"/>
                    </a:lnTo>
                    <a:lnTo>
                      <a:pt x="70" y="284"/>
                    </a:lnTo>
                    <a:lnTo>
                      <a:pt x="70" y="284"/>
                    </a:lnTo>
                    <a:lnTo>
                      <a:pt x="74" y="276"/>
                    </a:lnTo>
                    <a:lnTo>
                      <a:pt x="78" y="270"/>
                    </a:lnTo>
                    <a:lnTo>
                      <a:pt x="78" y="270"/>
                    </a:lnTo>
                    <a:lnTo>
                      <a:pt x="76" y="270"/>
                    </a:lnTo>
                    <a:lnTo>
                      <a:pt x="74" y="272"/>
                    </a:lnTo>
                    <a:lnTo>
                      <a:pt x="64" y="278"/>
                    </a:lnTo>
                    <a:lnTo>
                      <a:pt x="56" y="284"/>
                    </a:lnTo>
                    <a:lnTo>
                      <a:pt x="50" y="290"/>
                    </a:lnTo>
                    <a:lnTo>
                      <a:pt x="50" y="290"/>
                    </a:lnTo>
                    <a:lnTo>
                      <a:pt x="52" y="292"/>
                    </a:lnTo>
                    <a:lnTo>
                      <a:pt x="50" y="296"/>
                    </a:lnTo>
                    <a:lnTo>
                      <a:pt x="46" y="296"/>
                    </a:lnTo>
                    <a:lnTo>
                      <a:pt x="46" y="296"/>
                    </a:lnTo>
                    <a:lnTo>
                      <a:pt x="40" y="308"/>
                    </a:lnTo>
                    <a:lnTo>
                      <a:pt x="32" y="320"/>
                    </a:lnTo>
                    <a:lnTo>
                      <a:pt x="26" y="326"/>
                    </a:lnTo>
                    <a:lnTo>
                      <a:pt x="18" y="330"/>
                    </a:lnTo>
                    <a:lnTo>
                      <a:pt x="10" y="334"/>
                    </a:lnTo>
                    <a:lnTo>
                      <a:pt x="2" y="336"/>
                    </a:lnTo>
                    <a:lnTo>
                      <a:pt x="2" y="336"/>
                    </a:lnTo>
                    <a:lnTo>
                      <a:pt x="4" y="330"/>
                    </a:lnTo>
                    <a:lnTo>
                      <a:pt x="2" y="324"/>
                    </a:lnTo>
                    <a:lnTo>
                      <a:pt x="0" y="312"/>
                    </a:lnTo>
                    <a:lnTo>
                      <a:pt x="0" y="306"/>
                    </a:lnTo>
                    <a:lnTo>
                      <a:pt x="2" y="300"/>
                    </a:lnTo>
                    <a:lnTo>
                      <a:pt x="6" y="296"/>
                    </a:lnTo>
                    <a:lnTo>
                      <a:pt x="14" y="292"/>
                    </a:lnTo>
                    <a:lnTo>
                      <a:pt x="14" y="292"/>
                    </a:lnTo>
                    <a:lnTo>
                      <a:pt x="10" y="288"/>
                    </a:lnTo>
                    <a:lnTo>
                      <a:pt x="6" y="286"/>
                    </a:lnTo>
                    <a:lnTo>
                      <a:pt x="6" y="286"/>
                    </a:lnTo>
                    <a:lnTo>
                      <a:pt x="8" y="284"/>
                    </a:lnTo>
                    <a:lnTo>
                      <a:pt x="10" y="282"/>
                    </a:lnTo>
                    <a:lnTo>
                      <a:pt x="10" y="280"/>
                    </a:lnTo>
                    <a:lnTo>
                      <a:pt x="8" y="278"/>
                    </a:lnTo>
                    <a:lnTo>
                      <a:pt x="8" y="278"/>
                    </a:lnTo>
                    <a:lnTo>
                      <a:pt x="10" y="276"/>
                    </a:lnTo>
                    <a:lnTo>
                      <a:pt x="12" y="274"/>
                    </a:lnTo>
                    <a:lnTo>
                      <a:pt x="18" y="272"/>
                    </a:lnTo>
                    <a:lnTo>
                      <a:pt x="18" y="272"/>
                    </a:lnTo>
                    <a:lnTo>
                      <a:pt x="16" y="270"/>
                    </a:lnTo>
                    <a:lnTo>
                      <a:pt x="16" y="272"/>
                    </a:lnTo>
                    <a:lnTo>
                      <a:pt x="12" y="272"/>
                    </a:lnTo>
                    <a:lnTo>
                      <a:pt x="10" y="272"/>
                    </a:lnTo>
                    <a:lnTo>
                      <a:pt x="10" y="272"/>
                    </a:lnTo>
                    <a:lnTo>
                      <a:pt x="14" y="268"/>
                    </a:lnTo>
                    <a:lnTo>
                      <a:pt x="16" y="264"/>
                    </a:lnTo>
                    <a:lnTo>
                      <a:pt x="26" y="262"/>
                    </a:lnTo>
                    <a:lnTo>
                      <a:pt x="34" y="258"/>
                    </a:lnTo>
                    <a:lnTo>
                      <a:pt x="44" y="254"/>
                    </a:lnTo>
                    <a:lnTo>
                      <a:pt x="44" y="254"/>
                    </a:lnTo>
                    <a:lnTo>
                      <a:pt x="44" y="248"/>
                    </a:lnTo>
                    <a:lnTo>
                      <a:pt x="46" y="244"/>
                    </a:lnTo>
                    <a:lnTo>
                      <a:pt x="50" y="240"/>
                    </a:lnTo>
                    <a:lnTo>
                      <a:pt x="54" y="236"/>
                    </a:lnTo>
                    <a:lnTo>
                      <a:pt x="66" y="228"/>
                    </a:lnTo>
                    <a:lnTo>
                      <a:pt x="78" y="222"/>
                    </a:lnTo>
                    <a:lnTo>
                      <a:pt x="78" y="222"/>
                    </a:lnTo>
                    <a:lnTo>
                      <a:pt x="76" y="220"/>
                    </a:lnTo>
                    <a:lnTo>
                      <a:pt x="72" y="220"/>
                    </a:lnTo>
                    <a:lnTo>
                      <a:pt x="70" y="222"/>
                    </a:lnTo>
                    <a:lnTo>
                      <a:pt x="68" y="222"/>
                    </a:lnTo>
                    <a:lnTo>
                      <a:pt x="68" y="222"/>
                    </a:lnTo>
                    <a:lnTo>
                      <a:pt x="68" y="218"/>
                    </a:lnTo>
                    <a:lnTo>
                      <a:pt x="70" y="218"/>
                    </a:lnTo>
                    <a:lnTo>
                      <a:pt x="74" y="218"/>
                    </a:lnTo>
                    <a:lnTo>
                      <a:pt x="74" y="218"/>
                    </a:lnTo>
                    <a:lnTo>
                      <a:pt x="76" y="216"/>
                    </a:lnTo>
                    <a:lnTo>
                      <a:pt x="76" y="216"/>
                    </a:lnTo>
                    <a:lnTo>
                      <a:pt x="72" y="216"/>
                    </a:lnTo>
                    <a:lnTo>
                      <a:pt x="66" y="216"/>
                    </a:lnTo>
                    <a:lnTo>
                      <a:pt x="62" y="218"/>
                    </a:lnTo>
                    <a:lnTo>
                      <a:pt x="58" y="220"/>
                    </a:lnTo>
                    <a:lnTo>
                      <a:pt x="58" y="220"/>
                    </a:lnTo>
                    <a:lnTo>
                      <a:pt x="54" y="218"/>
                    </a:lnTo>
                    <a:lnTo>
                      <a:pt x="54" y="216"/>
                    </a:lnTo>
                    <a:lnTo>
                      <a:pt x="58" y="208"/>
                    </a:lnTo>
                    <a:lnTo>
                      <a:pt x="58" y="208"/>
                    </a:lnTo>
                    <a:lnTo>
                      <a:pt x="50" y="212"/>
                    </a:lnTo>
                    <a:lnTo>
                      <a:pt x="44" y="212"/>
                    </a:lnTo>
                    <a:lnTo>
                      <a:pt x="28" y="210"/>
                    </a:lnTo>
                    <a:lnTo>
                      <a:pt x="28" y="210"/>
                    </a:lnTo>
                    <a:lnTo>
                      <a:pt x="28" y="202"/>
                    </a:lnTo>
                    <a:lnTo>
                      <a:pt x="34" y="196"/>
                    </a:lnTo>
                    <a:lnTo>
                      <a:pt x="42" y="192"/>
                    </a:lnTo>
                    <a:lnTo>
                      <a:pt x="52" y="190"/>
                    </a:lnTo>
                    <a:lnTo>
                      <a:pt x="74" y="186"/>
                    </a:lnTo>
                    <a:lnTo>
                      <a:pt x="84" y="182"/>
                    </a:lnTo>
                    <a:lnTo>
                      <a:pt x="94" y="180"/>
                    </a:lnTo>
                    <a:lnTo>
                      <a:pt x="94" y="180"/>
                    </a:lnTo>
                    <a:lnTo>
                      <a:pt x="94" y="186"/>
                    </a:lnTo>
                    <a:lnTo>
                      <a:pt x="96" y="190"/>
                    </a:lnTo>
                    <a:lnTo>
                      <a:pt x="102" y="192"/>
                    </a:lnTo>
                    <a:lnTo>
                      <a:pt x="102" y="192"/>
                    </a:lnTo>
                    <a:lnTo>
                      <a:pt x="100" y="194"/>
                    </a:lnTo>
                    <a:lnTo>
                      <a:pt x="100" y="196"/>
                    </a:lnTo>
                    <a:lnTo>
                      <a:pt x="100" y="196"/>
                    </a:lnTo>
                    <a:lnTo>
                      <a:pt x="106" y="198"/>
                    </a:lnTo>
                    <a:lnTo>
                      <a:pt x="114" y="198"/>
                    </a:lnTo>
                    <a:lnTo>
                      <a:pt x="126" y="200"/>
                    </a:lnTo>
                    <a:lnTo>
                      <a:pt x="126" y="200"/>
                    </a:lnTo>
                    <a:lnTo>
                      <a:pt x="134" y="196"/>
                    </a:lnTo>
                    <a:lnTo>
                      <a:pt x="142" y="192"/>
                    </a:lnTo>
                    <a:lnTo>
                      <a:pt x="158" y="182"/>
                    </a:lnTo>
                    <a:lnTo>
                      <a:pt x="168" y="178"/>
                    </a:lnTo>
                    <a:lnTo>
                      <a:pt x="178" y="174"/>
                    </a:lnTo>
                    <a:lnTo>
                      <a:pt x="188" y="174"/>
                    </a:lnTo>
                    <a:lnTo>
                      <a:pt x="200" y="178"/>
                    </a:lnTo>
                    <a:lnTo>
                      <a:pt x="200" y="178"/>
                    </a:lnTo>
                    <a:lnTo>
                      <a:pt x="214" y="172"/>
                    </a:lnTo>
                    <a:lnTo>
                      <a:pt x="236" y="162"/>
                    </a:lnTo>
                    <a:lnTo>
                      <a:pt x="262" y="150"/>
                    </a:lnTo>
                    <a:lnTo>
                      <a:pt x="272" y="144"/>
                    </a:lnTo>
                    <a:lnTo>
                      <a:pt x="278" y="138"/>
                    </a:lnTo>
                    <a:lnTo>
                      <a:pt x="278" y="138"/>
                    </a:lnTo>
                    <a:lnTo>
                      <a:pt x="288" y="128"/>
                    </a:lnTo>
                    <a:lnTo>
                      <a:pt x="300" y="118"/>
                    </a:lnTo>
                    <a:lnTo>
                      <a:pt x="300" y="118"/>
                    </a:lnTo>
                    <a:lnTo>
                      <a:pt x="296" y="118"/>
                    </a:lnTo>
                    <a:lnTo>
                      <a:pt x="290" y="118"/>
                    </a:lnTo>
                    <a:lnTo>
                      <a:pt x="284" y="120"/>
                    </a:lnTo>
                    <a:lnTo>
                      <a:pt x="278" y="118"/>
                    </a:lnTo>
                    <a:lnTo>
                      <a:pt x="278" y="118"/>
                    </a:lnTo>
                    <a:lnTo>
                      <a:pt x="284" y="114"/>
                    </a:lnTo>
                    <a:lnTo>
                      <a:pt x="292" y="112"/>
                    </a:lnTo>
                    <a:lnTo>
                      <a:pt x="300" y="112"/>
                    </a:lnTo>
                    <a:lnTo>
                      <a:pt x="310" y="112"/>
                    </a:lnTo>
                    <a:lnTo>
                      <a:pt x="310" y="112"/>
                    </a:lnTo>
                    <a:lnTo>
                      <a:pt x="314" y="112"/>
                    </a:lnTo>
                    <a:lnTo>
                      <a:pt x="316" y="110"/>
                    </a:lnTo>
                    <a:lnTo>
                      <a:pt x="320" y="104"/>
                    </a:lnTo>
                    <a:lnTo>
                      <a:pt x="326" y="98"/>
                    </a:lnTo>
                    <a:lnTo>
                      <a:pt x="328" y="96"/>
                    </a:lnTo>
                    <a:lnTo>
                      <a:pt x="332" y="96"/>
                    </a:lnTo>
                    <a:lnTo>
                      <a:pt x="332" y="96"/>
                    </a:lnTo>
                    <a:lnTo>
                      <a:pt x="340" y="90"/>
                    </a:lnTo>
                    <a:lnTo>
                      <a:pt x="346" y="86"/>
                    </a:lnTo>
                    <a:lnTo>
                      <a:pt x="352" y="82"/>
                    </a:lnTo>
                    <a:lnTo>
                      <a:pt x="358" y="76"/>
                    </a:lnTo>
                    <a:lnTo>
                      <a:pt x="358" y="76"/>
                    </a:lnTo>
                    <a:lnTo>
                      <a:pt x="356" y="74"/>
                    </a:lnTo>
                    <a:lnTo>
                      <a:pt x="352" y="74"/>
                    </a:lnTo>
                    <a:lnTo>
                      <a:pt x="352" y="74"/>
                    </a:lnTo>
                    <a:lnTo>
                      <a:pt x="348" y="78"/>
                    </a:lnTo>
                    <a:lnTo>
                      <a:pt x="344" y="82"/>
                    </a:lnTo>
                    <a:lnTo>
                      <a:pt x="336" y="84"/>
                    </a:lnTo>
                    <a:lnTo>
                      <a:pt x="326" y="86"/>
                    </a:lnTo>
                    <a:lnTo>
                      <a:pt x="326" y="86"/>
                    </a:lnTo>
                    <a:lnTo>
                      <a:pt x="326" y="82"/>
                    </a:lnTo>
                    <a:lnTo>
                      <a:pt x="326" y="78"/>
                    </a:lnTo>
                    <a:lnTo>
                      <a:pt x="326" y="74"/>
                    </a:lnTo>
                    <a:lnTo>
                      <a:pt x="324" y="70"/>
                    </a:lnTo>
                    <a:lnTo>
                      <a:pt x="324" y="70"/>
                    </a:lnTo>
                    <a:lnTo>
                      <a:pt x="318" y="76"/>
                    </a:lnTo>
                    <a:lnTo>
                      <a:pt x="314" y="80"/>
                    </a:lnTo>
                    <a:lnTo>
                      <a:pt x="310" y="80"/>
                    </a:lnTo>
                    <a:lnTo>
                      <a:pt x="310" y="80"/>
                    </a:lnTo>
                    <a:lnTo>
                      <a:pt x="312" y="76"/>
                    </a:lnTo>
                    <a:lnTo>
                      <a:pt x="314" y="74"/>
                    </a:lnTo>
                    <a:lnTo>
                      <a:pt x="318" y="72"/>
                    </a:lnTo>
                    <a:lnTo>
                      <a:pt x="320" y="68"/>
                    </a:lnTo>
                    <a:lnTo>
                      <a:pt x="320" y="68"/>
                    </a:lnTo>
                    <a:lnTo>
                      <a:pt x="316" y="70"/>
                    </a:lnTo>
                    <a:lnTo>
                      <a:pt x="314" y="72"/>
                    </a:lnTo>
                    <a:lnTo>
                      <a:pt x="310" y="74"/>
                    </a:lnTo>
                    <a:lnTo>
                      <a:pt x="304" y="74"/>
                    </a:lnTo>
                    <a:lnTo>
                      <a:pt x="304" y="74"/>
                    </a:lnTo>
                    <a:lnTo>
                      <a:pt x="306" y="72"/>
                    </a:lnTo>
                    <a:lnTo>
                      <a:pt x="306" y="70"/>
                    </a:lnTo>
                    <a:lnTo>
                      <a:pt x="306" y="66"/>
                    </a:lnTo>
                    <a:lnTo>
                      <a:pt x="302" y="60"/>
                    </a:lnTo>
                    <a:lnTo>
                      <a:pt x="300" y="60"/>
                    </a:lnTo>
                    <a:lnTo>
                      <a:pt x="298" y="60"/>
                    </a:lnTo>
                    <a:lnTo>
                      <a:pt x="298" y="60"/>
                    </a:lnTo>
                    <a:lnTo>
                      <a:pt x="300" y="54"/>
                    </a:lnTo>
                    <a:lnTo>
                      <a:pt x="304" y="52"/>
                    </a:lnTo>
                    <a:lnTo>
                      <a:pt x="318" y="50"/>
                    </a:lnTo>
                    <a:lnTo>
                      <a:pt x="318" y="50"/>
                    </a:lnTo>
                    <a:lnTo>
                      <a:pt x="314" y="46"/>
                    </a:lnTo>
                    <a:lnTo>
                      <a:pt x="310" y="46"/>
                    </a:lnTo>
                    <a:lnTo>
                      <a:pt x="306" y="46"/>
                    </a:lnTo>
                    <a:lnTo>
                      <a:pt x="300" y="46"/>
                    </a:lnTo>
                    <a:lnTo>
                      <a:pt x="300" y="46"/>
                    </a:lnTo>
                    <a:lnTo>
                      <a:pt x="318" y="36"/>
                    </a:lnTo>
                    <a:lnTo>
                      <a:pt x="340" y="28"/>
                    </a:lnTo>
                    <a:lnTo>
                      <a:pt x="340" y="28"/>
                    </a:lnTo>
                    <a:lnTo>
                      <a:pt x="342" y="30"/>
                    </a:lnTo>
                    <a:lnTo>
                      <a:pt x="340" y="32"/>
                    </a:lnTo>
                    <a:lnTo>
                      <a:pt x="338" y="36"/>
                    </a:lnTo>
                    <a:lnTo>
                      <a:pt x="338" y="36"/>
                    </a:lnTo>
                    <a:lnTo>
                      <a:pt x="340" y="36"/>
                    </a:lnTo>
                    <a:lnTo>
                      <a:pt x="342" y="38"/>
                    </a:lnTo>
                    <a:lnTo>
                      <a:pt x="342" y="38"/>
                    </a:lnTo>
                    <a:lnTo>
                      <a:pt x="346" y="38"/>
                    </a:lnTo>
                    <a:lnTo>
                      <a:pt x="348" y="36"/>
                    </a:lnTo>
                    <a:lnTo>
                      <a:pt x="350" y="34"/>
                    </a:lnTo>
                    <a:lnTo>
                      <a:pt x="354" y="32"/>
                    </a:lnTo>
                    <a:lnTo>
                      <a:pt x="354" y="32"/>
                    </a:lnTo>
                    <a:lnTo>
                      <a:pt x="352" y="28"/>
                    </a:lnTo>
                    <a:lnTo>
                      <a:pt x="352" y="22"/>
                    </a:lnTo>
                    <a:lnTo>
                      <a:pt x="352" y="22"/>
                    </a:lnTo>
                    <a:lnTo>
                      <a:pt x="388" y="14"/>
                    </a:lnTo>
                    <a:lnTo>
                      <a:pt x="428" y="6"/>
                    </a:lnTo>
                    <a:lnTo>
                      <a:pt x="448" y="2"/>
                    </a:lnTo>
                    <a:lnTo>
                      <a:pt x="466" y="0"/>
                    </a:lnTo>
                    <a:lnTo>
                      <a:pt x="486" y="0"/>
                    </a:lnTo>
                    <a:lnTo>
                      <a:pt x="506" y="2"/>
                    </a:lnTo>
                    <a:lnTo>
                      <a:pt x="506" y="2"/>
                    </a:lnTo>
                    <a:lnTo>
                      <a:pt x="500" y="6"/>
                    </a:lnTo>
                    <a:lnTo>
                      <a:pt x="494" y="8"/>
                    </a:lnTo>
                    <a:lnTo>
                      <a:pt x="478" y="10"/>
                    </a:lnTo>
                    <a:lnTo>
                      <a:pt x="478" y="10"/>
                    </a:lnTo>
                    <a:lnTo>
                      <a:pt x="482" y="12"/>
                    </a:lnTo>
                    <a:lnTo>
                      <a:pt x="486" y="12"/>
                    </a:lnTo>
                    <a:lnTo>
                      <a:pt x="496" y="12"/>
                    </a:lnTo>
                    <a:lnTo>
                      <a:pt x="504" y="10"/>
                    </a:lnTo>
                    <a:lnTo>
                      <a:pt x="508" y="12"/>
                    </a:lnTo>
                    <a:lnTo>
                      <a:pt x="512" y="14"/>
                    </a:lnTo>
                    <a:lnTo>
                      <a:pt x="512" y="14"/>
                    </a:lnTo>
                    <a:lnTo>
                      <a:pt x="510" y="16"/>
                    </a:lnTo>
                    <a:lnTo>
                      <a:pt x="510" y="16"/>
                    </a:lnTo>
                    <a:lnTo>
                      <a:pt x="518" y="14"/>
                    </a:lnTo>
                    <a:lnTo>
                      <a:pt x="518" y="14"/>
                    </a:lnTo>
                    <a:close/>
                    <a:moveTo>
                      <a:pt x="378" y="40"/>
                    </a:moveTo>
                    <a:lnTo>
                      <a:pt x="378" y="40"/>
                    </a:lnTo>
                    <a:lnTo>
                      <a:pt x="400" y="32"/>
                    </a:lnTo>
                    <a:lnTo>
                      <a:pt x="420" y="24"/>
                    </a:lnTo>
                    <a:lnTo>
                      <a:pt x="464" y="14"/>
                    </a:lnTo>
                    <a:lnTo>
                      <a:pt x="464" y="14"/>
                    </a:lnTo>
                    <a:lnTo>
                      <a:pt x="466" y="14"/>
                    </a:lnTo>
                    <a:lnTo>
                      <a:pt x="466" y="16"/>
                    </a:lnTo>
                    <a:lnTo>
                      <a:pt x="468" y="18"/>
                    </a:lnTo>
                    <a:lnTo>
                      <a:pt x="468" y="18"/>
                    </a:lnTo>
                    <a:lnTo>
                      <a:pt x="468" y="18"/>
                    </a:lnTo>
                    <a:lnTo>
                      <a:pt x="470" y="16"/>
                    </a:lnTo>
                    <a:lnTo>
                      <a:pt x="472" y="14"/>
                    </a:lnTo>
                    <a:lnTo>
                      <a:pt x="474" y="10"/>
                    </a:lnTo>
                    <a:lnTo>
                      <a:pt x="472" y="10"/>
                    </a:lnTo>
                    <a:lnTo>
                      <a:pt x="472" y="10"/>
                    </a:lnTo>
                    <a:lnTo>
                      <a:pt x="446" y="14"/>
                    </a:lnTo>
                    <a:lnTo>
                      <a:pt x="422" y="20"/>
                    </a:lnTo>
                    <a:lnTo>
                      <a:pt x="398" y="28"/>
                    </a:lnTo>
                    <a:lnTo>
                      <a:pt x="388" y="34"/>
                    </a:lnTo>
                    <a:lnTo>
                      <a:pt x="378" y="40"/>
                    </a:lnTo>
                    <a:lnTo>
                      <a:pt x="378" y="4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83" name="Freeform 190"/>
              <p:cNvSpPr>
                <a:spLocks/>
              </p:cNvSpPr>
              <p:nvPr userDrawn="1"/>
            </p:nvSpPr>
            <p:spPr bwMode="auto">
              <a:xfrm>
                <a:off x="3738" y="258"/>
                <a:ext cx="23" cy="7"/>
              </a:xfrm>
              <a:custGeom>
                <a:avLst/>
                <a:gdLst/>
                <a:ahLst/>
                <a:cxnLst>
                  <a:cxn ang="0">
                    <a:pos x="18" y="2"/>
                  </a:cxn>
                  <a:cxn ang="0">
                    <a:pos x="18" y="2"/>
                  </a:cxn>
                  <a:cxn ang="0">
                    <a:pos x="32" y="2"/>
                  </a:cxn>
                  <a:cxn ang="0">
                    <a:pos x="46" y="2"/>
                  </a:cxn>
                  <a:cxn ang="0">
                    <a:pos x="78" y="0"/>
                  </a:cxn>
                  <a:cxn ang="0">
                    <a:pos x="78" y="0"/>
                  </a:cxn>
                  <a:cxn ang="0">
                    <a:pos x="60" y="10"/>
                  </a:cxn>
                  <a:cxn ang="0">
                    <a:pos x="40" y="18"/>
                  </a:cxn>
                  <a:cxn ang="0">
                    <a:pos x="20" y="24"/>
                  </a:cxn>
                  <a:cxn ang="0">
                    <a:pos x="10" y="24"/>
                  </a:cxn>
                  <a:cxn ang="0">
                    <a:pos x="0" y="24"/>
                  </a:cxn>
                  <a:cxn ang="0">
                    <a:pos x="0" y="24"/>
                  </a:cxn>
                  <a:cxn ang="0">
                    <a:pos x="0" y="20"/>
                  </a:cxn>
                  <a:cxn ang="0">
                    <a:pos x="2" y="16"/>
                  </a:cxn>
                  <a:cxn ang="0">
                    <a:pos x="8" y="10"/>
                  </a:cxn>
                  <a:cxn ang="0">
                    <a:pos x="16" y="6"/>
                  </a:cxn>
                  <a:cxn ang="0">
                    <a:pos x="18" y="4"/>
                  </a:cxn>
                  <a:cxn ang="0">
                    <a:pos x="18" y="2"/>
                  </a:cxn>
                  <a:cxn ang="0">
                    <a:pos x="18" y="2"/>
                  </a:cxn>
                </a:cxnLst>
                <a:rect l="0" t="0" r="r" b="b"/>
                <a:pathLst>
                  <a:path w="78" h="24">
                    <a:moveTo>
                      <a:pt x="18" y="2"/>
                    </a:moveTo>
                    <a:lnTo>
                      <a:pt x="18" y="2"/>
                    </a:lnTo>
                    <a:lnTo>
                      <a:pt x="32" y="2"/>
                    </a:lnTo>
                    <a:lnTo>
                      <a:pt x="46" y="2"/>
                    </a:lnTo>
                    <a:lnTo>
                      <a:pt x="78" y="0"/>
                    </a:lnTo>
                    <a:lnTo>
                      <a:pt x="78" y="0"/>
                    </a:lnTo>
                    <a:lnTo>
                      <a:pt x="60" y="10"/>
                    </a:lnTo>
                    <a:lnTo>
                      <a:pt x="40" y="18"/>
                    </a:lnTo>
                    <a:lnTo>
                      <a:pt x="20" y="24"/>
                    </a:lnTo>
                    <a:lnTo>
                      <a:pt x="10" y="24"/>
                    </a:lnTo>
                    <a:lnTo>
                      <a:pt x="0" y="24"/>
                    </a:lnTo>
                    <a:lnTo>
                      <a:pt x="0" y="24"/>
                    </a:lnTo>
                    <a:lnTo>
                      <a:pt x="0" y="20"/>
                    </a:lnTo>
                    <a:lnTo>
                      <a:pt x="2" y="16"/>
                    </a:lnTo>
                    <a:lnTo>
                      <a:pt x="8" y="10"/>
                    </a:lnTo>
                    <a:lnTo>
                      <a:pt x="16" y="6"/>
                    </a:lnTo>
                    <a:lnTo>
                      <a:pt x="18" y="4"/>
                    </a:lnTo>
                    <a:lnTo>
                      <a:pt x="18" y="2"/>
                    </a:lnTo>
                    <a:lnTo>
                      <a:pt x="18"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84" name="Freeform 191"/>
              <p:cNvSpPr>
                <a:spLocks/>
              </p:cNvSpPr>
              <p:nvPr userDrawn="1"/>
            </p:nvSpPr>
            <p:spPr bwMode="auto">
              <a:xfrm>
                <a:off x="3796" y="258"/>
                <a:ext cx="26" cy="9"/>
              </a:xfrm>
              <a:custGeom>
                <a:avLst/>
                <a:gdLst/>
                <a:ahLst/>
                <a:cxnLst>
                  <a:cxn ang="0">
                    <a:pos x="94" y="0"/>
                  </a:cxn>
                  <a:cxn ang="0">
                    <a:pos x="94" y="0"/>
                  </a:cxn>
                  <a:cxn ang="0">
                    <a:pos x="96" y="0"/>
                  </a:cxn>
                  <a:cxn ang="0">
                    <a:pos x="94" y="4"/>
                  </a:cxn>
                  <a:cxn ang="0">
                    <a:pos x="92" y="6"/>
                  </a:cxn>
                  <a:cxn ang="0">
                    <a:pos x="90" y="8"/>
                  </a:cxn>
                  <a:cxn ang="0">
                    <a:pos x="90" y="8"/>
                  </a:cxn>
                  <a:cxn ang="0">
                    <a:pos x="90" y="8"/>
                  </a:cxn>
                  <a:cxn ang="0">
                    <a:pos x="88" y="6"/>
                  </a:cxn>
                  <a:cxn ang="0">
                    <a:pos x="88" y="4"/>
                  </a:cxn>
                  <a:cxn ang="0">
                    <a:pos x="86" y="4"/>
                  </a:cxn>
                  <a:cxn ang="0">
                    <a:pos x="86" y="4"/>
                  </a:cxn>
                  <a:cxn ang="0">
                    <a:pos x="42" y="14"/>
                  </a:cxn>
                  <a:cxn ang="0">
                    <a:pos x="22" y="22"/>
                  </a:cxn>
                  <a:cxn ang="0">
                    <a:pos x="0" y="30"/>
                  </a:cxn>
                  <a:cxn ang="0">
                    <a:pos x="0" y="30"/>
                  </a:cxn>
                  <a:cxn ang="0">
                    <a:pos x="10" y="24"/>
                  </a:cxn>
                  <a:cxn ang="0">
                    <a:pos x="20" y="18"/>
                  </a:cxn>
                  <a:cxn ang="0">
                    <a:pos x="44" y="10"/>
                  </a:cxn>
                  <a:cxn ang="0">
                    <a:pos x="68" y="4"/>
                  </a:cxn>
                  <a:cxn ang="0">
                    <a:pos x="94" y="0"/>
                  </a:cxn>
                  <a:cxn ang="0">
                    <a:pos x="94" y="0"/>
                  </a:cxn>
                </a:cxnLst>
                <a:rect l="0" t="0" r="r" b="b"/>
                <a:pathLst>
                  <a:path w="96" h="30">
                    <a:moveTo>
                      <a:pt x="94" y="0"/>
                    </a:moveTo>
                    <a:lnTo>
                      <a:pt x="94" y="0"/>
                    </a:lnTo>
                    <a:lnTo>
                      <a:pt x="96" y="0"/>
                    </a:lnTo>
                    <a:lnTo>
                      <a:pt x="94" y="4"/>
                    </a:lnTo>
                    <a:lnTo>
                      <a:pt x="92" y="6"/>
                    </a:lnTo>
                    <a:lnTo>
                      <a:pt x="90" y="8"/>
                    </a:lnTo>
                    <a:lnTo>
                      <a:pt x="90" y="8"/>
                    </a:lnTo>
                    <a:lnTo>
                      <a:pt x="90" y="8"/>
                    </a:lnTo>
                    <a:lnTo>
                      <a:pt x="88" y="6"/>
                    </a:lnTo>
                    <a:lnTo>
                      <a:pt x="88" y="4"/>
                    </a:lnTo>
                    <a:lnTo>
                      <a:pt x="86" y="4"/>
                    </a:lnTo>
                    <a:lnTo>
                      <a:pt x="86" y="4"/>
                    </a:lnTo>
                    <a:lnTo>
                      <a:pt x="42" y="14"/>
                    </a:lnTo>
                    <a:lnTo>
                      <a:pt x="22" y="22"/>
                    </a:lnTo>
                    <a:lnTo>
                      <a:pt x="0" y="30"/>
                    </a:lnTo>
                    <a:lnTo>
                      <a:pt x="0" y="30"/>
                    </a:lnTo>
                    <a:lnTo>
                      <a:pt x="10" y="24"/>
                    </a:lnTo>
                    <a:lnTo>
                      <a:pt x="20" y="18"/>
                    </a:lnTo>
                    <a:lnTo>
                      <a:pt x="44" y="10"/>
                    </a:lnTo>
                    <a:lnTo>
                      <a:pt x="68" y="4"/>
                    </a:lnTo>
                    <a:lnTo>
                      <a:pt x="94" y="0"/>
                    </a:lnTo>
                    <a:lnTo>
                      <a:pt x="9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85" name="Freeform 192"/>
              <p:cNvSpPr>
                <a:spLocks/>
              </p:cNvSpPr>
              <p:nvPr userDrawn="1"/>
            </p:nvSpPr>
            <p:spPr bwMode="auto">
              <a:xfrm>
                <a:off x="3482" y="264"/>
                <a:ext cx="2" cy="4"/>
              </a:xfrm>
              <a:custGeom>
                <a:avLst/>
                <a:gdLst/>
                <a:ahLst/>
                <a:cxnLst>
                  <a:cxn ang="0">
                    <a:pos x="24" y="0"/>
                  </a:cxn>
                  <a:cxn ang="0">
                    <a:pos x="24" y="0"/>
                  </a:cxn>
                  <a:cxn ang="0">
                    <a:pos x="12" y="10"/>
                  </a:cxn>
                  <a:cxn ang="0">
                    <a:pos x="12" y="10"/>
                  </a:cxn>
                  <a:cxn ang="0">
                    <a:pos x="2" y="14"/>
                  </a:cxn>
                  <a:cxn ang="0">
                    <a:pos x="0" y="14"/>
                  </a:cxn>
                  <a:cxn ang="0">
                    <a:pos x="0" y="12"/>
                  </a:cxn>
                  <a:cxn ang="0">
                    <a:pos x="8" y="8"/>
                  </a:cxn>
                  <a:cxn ang="0">
                    <a:pos x="24" y="0"/>
                  </a:cxn>
                  <a:cxn ang="0">
                    <a:pos x="24" y="0"/>
                  </a:cxn>
                </a:cxnLst>
                <a:rect l="0" t="0" r="r" b="b"/>
                <a:pathLst>
                  <a:path w="24" h="14">
                    <a:moveTo>
                      <a:pt x="24" y="0"/>
                    </a:moveTo>
                    <a:lnTo>
                      <a:pt x="24" y="0"/>
                    </a:lnTo>
                    <a:lnTo>
                      <a:pt x="12" y="10"/>
                    </a:lnTo>
                    <a:lnTo>
                      <a:pt x="12" y="10"/>
                    </a:lnTo>
                    <a:lnTo>
                      <a:pt x="2" y="14"/>
                    </a:lnTo>
                    <a:lnTo>
                      <a:pt x="0" y="14"/>
                    </a:lnTo>
                    <a:lnTo>
                      <a:pt x="0" y="12"/>
                    </a:lnTo>
                    <a:lnTo>
                      <a:pt x="8" y="8"/>
                    </a:lnTo>
                    <a:lnTo>
                      <a:pt x="24" y="0"/>
                    </a:lnTo>
                    <a:lnTo>
                      <a:pt x="2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86" name="Freeform 193"/>
              <p:cNvSpPr>
                <a:spLocks/>
              </p:cNvSpPr>
              <p:nvPr userDrawn="1"/>
            </p:nvSpPr>
            <p:spPr bwMode="auto">
              <a:xfrm>
                <a:off x="3473" y="271"/>
                <a:ext cx="3" cy="1"/>
              </a:xfrm>
              <a:custGeom>
                <a:avLst/>
                <a:gdLst/>
                <a:ahLst/>
                <a:cxnLst>
                  <a:cxn ang="0">
                    <a:pos x="10" y="0"/>
                  </a:cxn>
                  <a:cxn ang="0">
                    <a:pos x="10" y="0"/>
                  </a:cxn>
                  <a:cxn ang="0">
                    <a:pos x="8" y="4"/>
                  </a:cxn>
                  <a:cxn ang="0">
                    <a:pos x="6" y="4"/>
                  </a:cxn>
                  <a:cxn ang="0">
                    <a:pos x="2" y="6"/>
                  </a:cxn>
                  <a:cxn ang="0">
                    <a:pos x="0" y="6"/>
                  </a:cxn>
                  <a:cxn ang="0">
                    <a:pos x="0" y="6"/>
                  </a:cxn>
                  <a:cxn ang="0">
                    <a:pos x="0" y="6"/>
                  </a:cxn>
                  <a:cxn ang="0">
                    <a:pos x="2" y="2"/>
                  </a:cxn>
                  <a:cxn ang="0">
                    <a:pos x="10" y="0"/>
                  </a:cxn>
                  <a:cxn ang="0">
                    <a:pos x="10" y="0"/>
                  </a:cxn>
                </a:cxnLst>
                <a:rect l="0" t="0" r="r" b="b"/>
                <a:pathLst>
                  <a:path w="10" h="6">
                    <a:moveTo>
                      <a:pt x="10" y="0"/>
                    </a:moveTo>
                    <a:lnTo>
                      <a:pt x="10" y="0"/>
                    </a:lnTo>
                    <a:lnTo>
                      <a:pt x="8" y="4"/>
                    </a:lnTo>
                    <a:lnTo>
                      <a:pt x="6" y="4"/>
                    </a:lnTo>
                    <a:lnTo>
                      <a:pt x="2" y="6"/>
                    </a:lnTo>
                    <a:lnTo>
                      <a:pt x="0" y="6"/>
                    </a:lnTo>
                    <a:lnTo>
                      <a:pt x="0" y="6"/>
                    </a:lnTo>
                    <a:lnTo>
                      <a:pt x="0" y="6"/>
                    </a:lnTo>
                    <a:lnTo>
                      <a:pt x="2" y="2"/>
                    </a:lnTo>
                    <a:lnTo>
                      <a:pt x="10" y="0"/>
                    </a:lnTo>
                    <a:lnTo>
                      <a:pt x="1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87" name="Freeform 194"/>
              <p:cNvSpPr>
                <a:spLocks/>
              </p:cNvSpPr>
              <p:nvPr userDrawn="1"/>
            </p:nvSpPr>
            <p:spPr bwMode="auto">
              <a:xfrm>
                <a:off x="3929" y="272"/>
                <a:ext cx="1" cy="4"/>
              </a:xfrm>
              <a:custGeom>
                <a:avLst/>
                <a:gdLst/>
                <a:ahLst/>
                <a:cxnLst>
                  <a:cxn ang="0">
                    <a:pos x="6" y="0"/>
                  </a:cxn>
                  <a:cxn ang="0">
                    <a:pos x="6" y="0"/>
                  </a:cxn>
                  <a:cxn ang="0">
                    <a:pos x="6" y="0"/>
                  </a:cxn>
                  <a:cxn ang="0">
                    <a:pos x="6" y="2"/>
                  </a:cxn>
                  <a:cxn ang="0">
                    <a:pos x="6" y="6"/>
                  </a:cxn>
                  <a:cxn ang="0">
                    <a:pos x="6" y="8"/>
                  </a:cxn>
                  <a:cxn ang="0">
                    <a:pos x="8" y="6"/>
                  </a:cxn>
                  <a:cxn ang="0">
                    <a:pos x="8" y="6"/>
                  </a:cxn>
                  <a:cxn ang="0">
                    <a:pos x="8" y="10"/>
                  </a:cxn>
                  <a:cxn ang="0">
                    <a:pos x="6" y="12"/>
                  </a:cxn>
                  <a:cxn ang="0">
                    <a:pos x="0" y="12"/>
                  </a:cxn>
                  <a:cxn ang="0">
                    <a:pos x="0" y="12"/>
                  </a:cxn>
                  <a:cxn ang="0">
                    <a:pos x="0" y="8"/>
                  </a:cxn>
                  <a:cxn ang="0">
                    <a:pos x="0" y="6"/>
                  </a:cxn>
                  <a:cxn ang="0">
                    <a:pos x="2" y="0"/>
                  </a:cxn>
                  <a:cxn ang="0">
                    <a:pos x="2" y="0"/>
                  </a:cxn>
                  <a:cxn ang="0">
                    <a:pos x="4" y="2"/>
                  </a:cxn>
                  <a:cxn ang="0">
                    <a:pos x="6" y="0"/>
                  </a:cxn>
                  <a:cxn ang="0">
                    <a:pos x="6" y="0"/>
                  </a:cxn>
                </a:cxnLst>
                <a:rect l="0" t="0" r="r" b="b"/>
                <a:pathLst>
                  <a:path w="8" h="12">
                    <a:moveTo>
                      <a:pt x="6" y="0"/>
                    </a:moveTo>
                    <a:lnTo>
                      <a:pt x="6" y="0"/>
                    </a:lnTo>
                    <a:lnTo>
                      <a:pt x="6" y="0"/>
                    </a:lnTo>
                    <a:lnTo>
                      <a:pt x="6" y="2"/>
                    </a:lnTo>
                    <a:lnTo>
                      <a:pt x="6" y="6"/>
                    </a:lnTo>
                    <a:lnTo>
                      <a:pt x="6" y="8"/>
                    </a:lnTo>
                    <a:lnTo>
                      <a:pt x="8" y="6"/>
                    </a:lnTo>
                    <a:lnTo>
                      <a:pt x="8" y="6"/>
                    </a:lnTo>
                    <a:lnTo>
                      <a:pt x="8" y="10"/>
                    </a:lnTo>
                    <a:lnTo>
                      <a:pt x="6" y="12"/>
                    </a:lnTo>
                    <a:lnTo>
                      <a:pt x="0" y="12"/>
                    </a:lnTo>
                    <a:lnTo>
                      <a:pt x="0" y="12"/>
                    </a:lnTo>
                    <a:lnTo>
                      <a:pt x="0" y="8"/>
                    </a:lnTo>
                    <a:lnTo>
                      <a:pt x="0" y="6"/>
                    </a:lnTo>
                    <a:lnTo>
                      <a:pt x="2" y="0"/>
                    </a:lnTo>
                    <a:lnTo>
                      <a:pt x="2" y="0"/>
                    </a:lnTo>
                    <a:lnTo>
                      <a:pt x="4" y="2"/>
                    </a:lnTo>
                    <a:lnTo>
                      <a:pt x="6" y="0"/>
                    </a:lnTo>
                    <a:lnTo>
                      <a:pt x="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88" name="Freeform 195"/>
              <p:cNvSpPr>
                <a:spLocks/>
              </p:cNvSpPr>
              <p:nvPr userDrawn="1"/>
            </p:nvSpPr>
            <p:spPr bwMode="auto">
              <a:xfrm>
                <a:off x="3776" y="277"/>
                <a:ext cx="3" cy="0"/>
              </a:xfrm>
              <a:custGeom>
                <a:avLst/>
                <a:gdLst/>
                <a:ahLst/>
                <a:cxnLst>
                  <a:cxn ang="0">
                    <a:pos x="16" y="2"/>
                  </a:cxn>
                  <a:cxn ang="0">
                    <a:pos x="16" y="2"/>
                  </a:cxn>
                  <a:cxn ang="0">
                    <a:pos x="16" y="6"/>
                  </a:cxn>
                  <a:cxn ang="0">
                    <a:pos x="12" y="6"/>
                  </a:cxn>
                  <a:cxn ang="0">
                    <a:pos x="6" y="6"/>
                  </a:cxn>
                  <a:cxn ang="0">
                    <a:pos x="4" y="4"/>
                  </a:cxn>
                  <a:cxn ang="0">
                    <a:pos x="4" y="4"/>
                  </a:cxn>
                  <a:cxn ang="0">
                    <a:pos x="2" y="4"/>
                  </a:cxn>
                  <a:cxn ang="0">
                    <a:pos x="2" y="6"/>
                  </a:cxn>
                  <a:cxn ang="0">
                    <a:pos x="2" y="6"/>
                  </a:cxn>
                  <a:cxn ang="0">
                    <a:pos x="0" y="4"/>
                  </a:cxn>
                  <a:cxn ang="0">
                    <a:pos x="4" y="2"/>
                  </a:cxn>
                  <a:cxn ang="0">
                    <a:pos x="8" y="0"/>
                  </a:cxn>
                  <a:cxn ang="0">
                    <a:pos x="14" y="0"/>
                  </a:cxn>
                  <a:cxn ang="0">
                    <a:pos x="14" y="0"/>
                  </a:cxn>
                  <a:cxn ang="0">
                    <a:pos x="12" y="4"/>
                  </a:cxn>
                  <a:cxn ang="0">
                    <a:pos x="16" y="2"/>
                  </a:cxn>
                  <a:cxn ang="0">
                    <a:pos x="16" y="2"/>
                  </a:cxn>
                </a:cxnLst>
                <a:rect l="0" t="0" r="r" b="b"/>
                <a:pathLst>
                  <a:path w="16" h="6">
                    <a:moveTo>
                      <a:pt x="16" y="2"/>
                    </a:moveTo>
                    <a:lnTo>
                      <a:pt x="16" y="2"/>
                    </a:lnTo>
                    <a:lnTo>
                      <a:pt x="16" y="6"/>
                    </a:lnTo>
                    <a:lnTo>
                      <a:pt x="12" y="6"/>
                    </a:lnTo>
                    <a:lnTo>
                      <a:pt x="6" y="6"/>
                    </a:lnTo>
                    <a:lnTo>
                      <a:pt x="4" y="4"/>
                    </a:lnTo>
                    <a:lnTo>
                      <a:pt x="4" y="4"/>
                    </a:lnTo>
                    <a:lnTo>
                      <a:pt x="2" y="4"/>
                    </a:lnTo>
                    <a:lnTo>
                      <a:pt x="2" y="6"/>
                    </a:lnTo>
                    <a:lnTo>
                      <a:pt x="2" y="6"/>
                    </a:lnTo>
                    <a:lnTo>
                      <a:pt x="0" y="4"/>
                    </a:lnTo>
                    <a:lnTo>
                      <a:pt x="4" y="2"/>
                    </a:lnTo>
                    <a:lnTo>
                      <a:pt x="8" y="0"/>
                    </a:lnTo>
                    <a:lnTo>
                      <a:pt x="14" y="0"/>
                    </a:lnTo>
                    <a:lnTo>
                      <a:pt x="14" y="0"/>
                    </a:lnTo>
                    <a:lnTo>
                      <a:pt x="12" y="4"/>
                    </a:lnTo>
                    <a:lnTo>
                      <a:pt x="16" y="2"/>
                    </a:lnTo>
                    <a:lnTo>
                      <a:pt x="16"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89" name="Freeform 196"/>
              <p:cNvSpPr>
                <a:spLocks/>
              </p:cNvSpPr>
              <p:nvPr userDrawn="1"/>
            </p:nvSpPr>
            <p:spPr bwMode="auto">
              <a:xfrm>
                <a:off x="3769" y="281"/>
                <a:ext cx="10" cy="2"/>
              </a:xfrm>
              <a:custGeom>
                <a:avLst/>
                <a:gdLst/>
                <a:ahLst/>
                <a:cxnLst>
                  <a:cxn ang="0">
                    <a:pos x="36" y="0"/>
                  </a:cxn>
                  <a:cxn ang="0">
                    <a:pos x="36" y="0"/>
                  </a:cxn>
                  <a:cxn ang="0">
                    <a:pos x="28" y="4"/>
                  </a:cxn>
                  <a:cxn ang="0">
                    <a:pos x="22" y="6"/>
                  </a:cxn>
                  <a:cxn ang="0">
                    <a:pos x="0" y="8"/>
                  </a:cxn>
                  <a:cxn ang="0">
                    <a:pos x="0" y="8"/>
                  </a:cxn>
                  <a:cxn ang="0">
                    <a:pos x="8" y="4"/>
                  </a:cxn>
                  <a:cxn ang="0">
                    <a:pos x="18" y="2"/>
                  </a:cxn>
                  <a:cxn ang="0">
                    <a:pos x="36" y="0"/>
                  </a:cxn>
                  <a:cxn ang="0">
                    <a:pos x="36" y="0"/>
                  </a:cxn>
                </a:cxnLst>
                <a:rect l="0" t="0" r="r" b="b"/>
                <a:pathLst>
                  <a:path w="36" h="8">
                    <a:moveTo>
                      <a:pt x="36" y="0"/>
                    </a:moveTo>
                    <a:lnTo>
                      <a:pt x="36" y="0"/>
                    </a:lnTo>
                    <a:lnTo>
                      <a:pt x="28" y="4"/>
                    </a:lnTo>
                    <a:lnTo>
                      <a:pt x="22" y="6"/>
                    </a:lnTo>
                    <a:lnTo>
                      <a:pt x="0" y="8"/>
                    </a:lnTo>
                    <a:lnTo>
                      <a:pt x="0" y="8"/>
                    </a:lnTo>
                    <a:lnTo>
                      <a:pt x="8" y="4"/>
                    </a:lnTo>
                    <a:lnTo>
                      <a:pt x="18" y="2"/>
                    </a:lnTo>
                    <a:lnTo>
                      <a:pt x="36" y="0"/>
                    </a:lnTo>
                    <a:lnTo>
                      <a:pt x="3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90" name="Freeform 197"/>
              <p:cNvSpPr>
                <a:spLocks/>
              </p:cNvSpPr>
              <p:nvPr userDrawn="1"/>
            </p:nvSpPr>
            <p:spPr bwMode="auto">
              <a:xfrm>
                <a:off x="4011" y="249"/>
                <a:ext cx="75" cy="39"/>
              </a:xfrm>
              <a:custGeom>
                <a:avLst/>
                <a:gdLst/>
                <a:ahLst/>
                <a:cxnLst>
                  <a:cxn ang="0">
                    <a:pos x="0" y="0"/>
                  </a:cxn>
                  <a:cxn ang="0">
                    <a:pos x="16" y="2"/>
                  </a:cxn>
                  <a:cxn ang="0">
                    <a:pos x="46" y="18"/>
                  </a:cxn>
                  <a:cxn ang="0">
                    <a:pos x="58" y="30"/>
                  </a:cxn>
                  <a:cxn ang="0">
                    <a:pos x="74" y="40"/>
                  </a:cxn>
                  <a:cxn ang="0">
                    <a:pos x="90" y="48"/>
                  </a:cxn>
                  <a:cxn ang="0">
                    <a:pos x="100" y="60"/>
                  </a:cxn>
                  <a:cxn ang="0">
                    <a:pos x="98" y="60"/>
                  </a:cxn>
                  <a:cxn ang="0">
                    <a:pos x="128" y="74"/>
                  </a:cxn>
                  <a:cxn ang="0">
                    <a:pos x="146" y="88"/>
                  </a:cxn>
                  <a:cxn ang="0">
                    <a:pos x="148" y="92"/>
                  </a:cxn>
                  <a:cxn ang="0">
                    <a:pos x="158" y="92"/>
                  </a:cxn>
                  <a:cxn ang="0">
                    <a:pos x="172" y="102"/>
                  </a:cxn>
                  <a:cxn ang="0">
                    <a:pos x="218" y="126"/>
                  </a:cxn>
                  <a:cxn ang="0">
                    <a:pos x="286" y="150"/>
                  </a:cxn>
                  <a:cxn ang="0">
                    <a:pos x="282" y="154"/>
                  </a:cxn>
                  <a:cxn ang="0">
                    <a:pos x="272" y="158"/>
                  </a:cxn>
                  <a:cxn ang="0">
                    <a:pos x="250" y="154"/>
                  </a:cxn>
                  <a:cxn ang="0">
                    <a:pos x="238" y="146"/>
                  </a:cxn>
                  <a:cxn ang="0">
                    <a:pos x="238" y="148"/>
                  </a:cxn>
                  <a:cxn ang="0">
                    <a:pos x="240" y="150"/>
                  </a:cxn>
                  <a:cxn ang="0">
                    <a:pos x="230" y="150"/>
                  </a:cxn>
                  <a:cxn ang="0">
                    <a:pos x="222" y="144"/>
                  </a:cxn>
                  <a:cxn ang="0">
                    <a:pos x="224" y="142"/>
                  </a:cxn>
                  <a:cxn ang="0">
                    <a:pos x="218" y="144"/>
                  </a:cxn>
                  <a:cxn ang="0">
                    <a:pos x="212" y="144"/>
                  </a:cxn>
                  <a:cxn ang="0">
                    <a:pos x="188" y="132"/>
                  </a:cxn>
                  <a:cxn ang="0">
                    <a:pos x="186" y="128"/>
                  </a:cxn>
                  <a:cxn ang="0">
                    <a:pos x="188" y="126"/>
                  </a:cxn>
                  <a:cxn ang="0">
                    <a:pos x="168" y="116"/>
                  </a:cxn>
                  <a:cxn ang="0">
                    <a:pos x="136" y="94"/>
                  </a:cxn>
                  <a:cxn ang="0">
                    <a:pos x="120" y="86"/>
                  </a:cxn>
                  <a:cxn ang="0">
                    <a:pos x="96" y="70"/>
                  </a:cxn>
                  <a:cxn ang="0">
                    <a:pos x="46" y="40"/>
                  </a:cxn>
                  <a:cxn ang="0">
                    <a:pos x="22" y="22"/>
                  </a:cxn>
                  <a:cxn ang="0">
                    <a:pos x="24" y="14"/>
                  </a:cxn>
                  <a:cxn ang="0">
                    <a:pos x="18" y="10"/>
                  </a:cxn>
                  <a:cxn ang="0">
                    <a:pos x="0" y="0"/>
                  </a:cxn>
                </a:cxnLst>
                <a:rect l="0" t="0" r="r" b="b"/>
                <a:pathLst>
                  <a:path w="286" h="158">
                    <a:moveTo>
                      <a:pt x="0" y="0"/>
                    </a:moveTo>
                    <a:lnTo>
                      <a:pt x="0" y="0"/>
                    </a:lnTo>
                    <a:lnTo>
                      <a:pt x="8" y="0"/>
                    </a:lnTo>
                    <a:lnTo>
                      <a:pt x="16" y="2"/>
                    </a:lnTo>
                    <a:lnTo>
                      <a:pt x="32" y="8"/>
                    </a:lnTo>
                    <a:lnTo>
                      <a:pt x="46" y="18"/>
                    </a:lnTo>
                    <a:lnTo>
                      <a:pt x="58" y="30"/>
                    </a:lnTo>
                    <a:lnTo>
                      <a:pt x="58" y="30"/>
                    </a:lnTo>
                    <a:lnTo>
                      <a:pt x="66" y="36"/>
                    </a:lnTo>
                    <a:lnTo>
                      <a:pt x="74" y="40"/>
                    </a:lnTo>
                    <a:lnTo>
                      <a:pt x="90" y="48"/>
                    </a:lnTo>
                    <a:lnTo>
                      <a:pt x="90" y="48"/>
                    </a:lnTo>
                    <a:lnTo>
                      <a:pt x="98" y="56"/>
                    </a:lnTo>
                    <a:lnTo>
                      <a:pt x="100" y="60"/>
                    </a:lnTo>
                    <a:lnTo>
                      <a:pt x="100" y="60"/>
                    </a:lnTo>
                    <a:lnTo>
                      <a:pt x="98" y="60"/>
                    </a:lnTo>
                    <a:lnTo>
                      <a:pt x="98" y="60"/>
                    </a:lnTo>
                    <a:lnTo>
                      <a:pt x="128" y="74"/>
                    </a:lnTo>
                    <a:lnTo>
                      <a:pt x="140" y="82"/>
                    </a:lnTo>
                    <a:lnTo>
                      <a:pt x="146" y="88"/>
                    </a:lnTo>
                    <a:lnTo>
                      <a:pt x="148" y="92"/>
                    </a:lnTo>
                    <a:lnTo>
                      <a:pt x="148" y="92"/>
                    </a:lnTo>
                    <a:lnTo>
                      <a:pt x="154" y="92"/>
                    </a:lnTo>
                    <a:lnTo>
                      <a:pt x="158" y="92"/>
                    </a:lnTo>
                    <a:lnTo>
                      <a:pt x="158" y="92"/>
                    </a:lnTo>
                    <a:lnTo>
                      <a:pt x="172" y="102"/>
                    </a:lnTo>
                    <a:lnTo>
                      <a:pt x="186" y="112"/>
                    </a:lnTo>
                    <a:lnTo>
                      <a:pt x="218" y="126"/>
                    </a:lnTo>
                    <a:lnTo>
                      <a:pt x="252" y="140"/>
                    </a:lnTo>
                    <a:lnTo>
                      <a:pt x="286" y="150"/>
                    </a:lnTo>
                    <a:lnTo>
                      <a:pt x="286" y="150"/>
                    </a:lnTo>
                    <a:lnTo>
                      <a:pt x="282" y="154"/>
                    </a:lnTo>
                    <a:lnTo>
                      <a:pt x="278" y="156"/>
                    </a:lnTo>
                    <a:lnTo>
                      <a:pt x="272" y="158"/>
                    </a:lnTo>
                    <a:lnTo>
                      <a:pt x="264" y="158"/>
                    </a:lnTo>
                    <a:lnTo>
                      <a:pt x="250" y="154"/>
                    </a:lnTo>
                    <a:lnTo>
                      <a:pt x="238" y="146"/>
                    </a:lnTo>
                    <a:lnTo>
                      <a:pt x="238" y="146"/>
                    </a:lnTo>
                    <a:lnTo>
                      <a:pt x="238" y="148"/>
                    </a:lnTo>
                    <a:lnTo>
                      <a:pt x="238" y="148"/>
                    </a:lnTo>
                    <a:lnTo>
                      <a:pt x="240" y="150"/>
                    </a:lnTo>
                    <a:lnTo>
                      <a:pt x="240" y="150"/>
                    </a:lnTo>
                    <a:lnTo>
                      <a:pt x="236" y="150"/>
                    </a:lnTo>
                    <a:lnTo>
                      <a:pt x="230" y="150"/>
                    </a:lnTo>
                    <a:lnTo>
                      <a:pt x="224" y="146"/>
                    </a:lnTo>
                    <a:lnTo>
                      <a:pt x="222" y="144"/>
                    </a:lnTo>
                    <a:lnTo>
                      <a:pt x="224" y="142"/>
                    </a:lnTo>
                    <a:lnTo>
                      <a:pt x="224" y="142"/>
                    </a:lnTo>
                    <a:lnTo>
                      <a:pt x="220" y="142"/>
                    </a:lnTo>
                    <a:lnTo>
                      <a:pt x="218" y="144"/>
                    </a:lnTo>
                    <a:lnTo>
                      <a:pt x="212" y="144"/>
                    </a:lnTo>
                    <a:lnTo>
                      <a:pt x="212" y="144"/>
                    </a:lnTo>
                    <a:lnTo>
                      <a:pt x="200" y="138"/>
                    </a:lnTo>
                    <a:lnTo>
                      <a:pt x="188" y="132"/>
                    </a:lnTo>
                    <a:lnTo>
                      <a:pt x="188" y="132"/>
                    </a:lnTo>
                    <a:lnTo>
                      <a:pt x="186" y="128"/>
                    </a:lnTo>
                    <a:lnTo>
                      <a:pt x="188" y="126"/>
                    </a:lnTo>
                    <a:lnTo>
                      <a:pt x="188" y="126"/>
                    </a:lnTo>
                    <a:lnTo>
                      <a:pt x="178" y="122"/>
                    </a:lnTo>
                    <a:lnTo>
                      <a:pt x="168" y="116"/>
                    </a:lnTo>
                    <a:lnTo>
                      <a:pt x="152" y="104"/>
                    </a:lnTo>
                    <a:lnTo>
                      <a:pt x="136" y="94"/>
                    </a:lnTo>
                    <a:lnTo>
                      <a:pt x="128" y="90"/>
                    </a:lnTo>
                    <a:lnTo>
                      <a:pt x="120" y="86"/>
                    </a:lnTo>
                    <a:lnTo>
                      <a:pt x="120" y="86"/>
                    </a:lnTo>
                    <a:lnTo>
                      <a:pt x="96" y="70"/>
                    </a:lnTo>
                    <a:lnTo>
                      <a:pt x="72" y="54"/>
                    </a:lnTo>
                    <a:lnTo>
                      <a:pt x="46" y="40"/>
                    </a:lnTo>
                    <a:lnTo>
                      <a:pt x="22" y="22"/>
                    </a:lnTo>
                    <a:lnTo>
                      <a:pt x="22" y="22"/>
                    </a:lnTo>
                    <a:lnTo>
                      <a:pt x="24" y="18"/>
                    </a:lnTo>
                    <a:lnTo>
                      <a:pt x="24" y="14"/>
                    </a:lnTo>
                    <a:lnTo>
                      <a:pt x="22" y="12"/>
                    </a:lnTo>
                    <a:lnTo>
                      <a:pt x="18" y="10"/>
                    </a:lnTo>
                    <a:lnTo>
                      <a:pt x="8" y="6"/>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91" name="Freeform 198"/>
              <p:cNvSpPr>
                <a:spLocks/>
              </p:cNvSpPr>
              <p:nvPr userDrawn="1"/>
            </p:nvSpPr>
            <p:spPr bwMode="auto">
              <a:xfrm>
                <a:off x="3749" y="288"/>
                <a:ext cx="19" cy="6"/>
              </a:xfrm>
              <a:custGeom>
                <a:avLst/>
                <a:gdLst/>
                <a:ahLst/>
                <a:cxnLst>
                  <a:cxn ang="0">
                    <a:pos x="68" y="10"/>
                  </a:cxn>
                  <a:cxn ang="0">
                    <a:pos x="68" y="10"/>
                  </a:cxn>
                  <a:cxn ang="0">
                    <a:pos x="66" y="14"/>
                  </a:cxn>
                  <a:cxn ang="0">
                    <a:pos x="62" y="20"/>
                  </a:cxn>
                  <a:cxn ang="0">
                    <a:pos x="56" y="24"/>
                  </a:cxn>
                  <a:cxn ang="0">
                    <a:pos x="52" y="24"/>
                  </a:cxn>
                  <a:cxn ang="0">
                    <a:pos x="48" y="22"/>
                  </a:cxn>
                  <a:cxn ang="0">
                    <a:pos x="48" y="22"/>
                  </a:cxn>
                  <a:cxn ang="0">
                    <a:pos x="48" y="18"/>
                  </a:cxn>
                  <a:cxn ang="0">
                    <a:pos x="50" y="16"/>
                  </a:cxn>
                  <a:cxn ang="0">
                    <a:pos x="54" y="14"/>
                  </a:cxn>
                  <a:cxn ang="0">
                    <a:pos x="56" y="12"/>
                  </a:cxn>
                  <a:cxn ang="0">
                    <a:pos x="56" y="12"/>
                  </a:cxn>
                  <a:cxn ang="0">
                    <a:pos x="42" y="16"/>
                  </a:cxn>
                  <a:cxn ang="0">
                    <a:pos x="28" y="22"/>
                  </a:cxn>
                  <a:cxn ang="0">
                    <a:pos x="20" y="24"/>
                  </a:cxn>
                  <a:cxn ang="0">
                    <a:pos x="14" y="24"/>
                  </a:cxn>
                  <a:cxn ang="0">
                    <a:pos x="6" y="24"/>
                  </a:cxn>
                  <a:cxn ang="0">
                    <a:pos x="0" y="20"/>
                  </a:cxn>
                  <a:cxn ang="0">
                    <a:pos x="0" y="20"/>
                  </a:cxn>
                  <a:cxn ang="0">
                    <a:pos x="6" y="14"/>
                  </a:cxn>
                  <a:cxn ang="0">
                    <a:pos x="14" y="10"/>
                  </a:cxn>
                  <a:cxn ang="0">
                    <a:pos x="32" y="4"/>
                  </a:cxn>
                  <a:cxn ang="0">
                    <a:pos x="52" y="2"/>
                  </a:cxn>
                  <a:cxn ang="0">
                    <a:pos x="68" y="0"/>
                  </a:cxn>
                  <a:cxn ang="0">
                    <a:pos x="68" y="0"/>
                  </a:cxn>
                  <a:cxn ang="0">
                    <a:pos x="68" y="2"/>
                  </a:cxn>
                  <a:cxn ang="0">
                    <a:pos x="66" y="6"/>
                  </a:cxn>
                  <a:cxn ang="0">
                    <a:pos x="62" y="10"/>
                  </a:cxn>
                  <a:cxn ang="0">
                    <a:pos x="58" y="10"/>
                  </a:cxn>
                  <a:cxn ang="0">
                    <a:pos x="58" y="10"/>
                  </a:cxn>
                  <a:cxn ang="0">
                    <a:pos x="58" y="12"/>
                  </a:cxn>
                  <a:cxn ang="0">
                    <a:pos x="62" y="12"/>
                  </a:cxn>
                  <a:cxn ang="0">
                    <a:pos x="66" y="12"/>
                  </a:cxn>
                  <a:cxn ang="0">
                    <a:pos x="68" y="10"/>
                  </a:cxn>
                  <a:cxn ang="0">
                    <a:pos x="68" y="10"/>
                  </a:cxn>
                </a:cxnLst>
                <a:rect l="0" t="0" r="r" b="b"/>
                <a:pathLst>
                  <a:path w="68" h="24">
                    <a:moveTo>
                      <a:pt x="68" y="10"/>
                    </a:moveTo>
                    <a:lnTo>
                      <a:pt x="68" y="10"/>
                    </a:lnTo>
                    <a:lnTo>
                      <a:pt x="66" y="14"/>
                    </a:lnTo>
                    <a:lnTo>
                      <a:pt x="62" y="20"/>
                    </a:lnTo>
                    <a:lnTo>
                      <a:pt x="56" y="24"/>
                    </a:lnTo>
                    <a:lnTo>
                      <a:pt x="52" y="24"/>
                    </a:lnTo>
                    <a:lnTo>
                      <a:pt x="48" y="22"/>
                    </a:lnTo>
                    <a:lnTo>
                      <a:pt x="48" y="22"/>
                    </a:lnTo>
                    <a:lnTo>
                      <a:pt x="48" y="18"/>
                    </a:lnTo>
                    <a:lnTo>
                      <a:pt x="50" y="16"/>
                    </a:lnTo>
                    <a:lnTo>
                      <a:pt x="54" y="14"/>
                    </a:lnTo>
                    <a:lnTo>
                      <a:pt x="56" y="12"/>
                    </a:lnTo>
                    <a:lnTo>
                      <a:pt x="56" y="12"/>
                    </a:lnTo>
                    <a:lnTo>
                      <a:pt x="42" y="16"/>
                    </a:lnTo>
                    <a:lnTo>
                      <a:pt x="28" y="22"/>
                    </a:lnTo>
                    <a:lnTo>
                      <a:pt x="20" y="24"/>
                    </a:lnTo>
                    <a:lnTo>
                      <a:pt x="14" y="24"/>
                    </a:lnTo>
                    <a:lnTo>
                      <a:pt x="6" y="24"/>
                    </a:lnTo>
                    <a:lnTo>
                      <a:pt x="0" y="20"/>
                    </a:lnTo>
                    <a:lnTo>
                      <a:pt x="0" y="20"/>
                    </a:lnTo>
                    <a:lnTo>
                      <a:pt x="6" y="14"/>
                    </a:lnTo>
                    <a:lnTo>
                      <a:pt x="14" y="10"/>
                    </a:lnTo>
                    <a:lnTo>
                      <a:pt x="32" y="4"/>
                    </a:lnTo>
                    <a:lnTo>
                      <a:pt x="52" y="2"/>
                    </a:lnTo>
                    <a:lnTo>
                      <a:pt x="68" y="0"/>
                    </a:lnTo>
                    <a:lnTo>
                      <a:pt x="68" y="0"/>
                    </a:lnTo>
                    <a:lnTo>
                      <a:pt x="68" y="2"/>
                    </a:lnTo>
                    <a:lnTo>
                      <a:pt x="66" y="6"/>
                    </a:lnTo>
                    <a:lnTo>
                      <a:pt x="62" y="10"/>
                    </a:lnTo>
                    <a:lnTo>
                      <a:pt x="58" y="10"/>
                    </a:lnTo>
                    <a:lnTo>
                      <a:pt x="58" y="10"/>
                    </a:lnTo>
                    <a:lnTo>
                      <a:pt x="58" y="12"/>
                    </a:lnTo>
                    <a:lnTo>
                      <a:pt x="62" y="12"/>
                    </a:lnTo>
                    <a:lnTo>
                      <a:pt x="66" y="12"/>
                    </a:lnTo>
                    <a:lnTo>
                      <a:pt x="68" y="10"/>
                    </a:lnTo>
                    <a:lnTo>
                      <a:pt x="68" y="1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92" name="Freeform 199"/>
              <p:cNvSpPr>
                <a:spLocks/>
              </p:cNvSpPr>
              <p:nvPr userDrawn="1"/>
            </p:nvSpPr>
            <p:spPr bwMode="auto">
              <a:xfrm>
                <a:off x="3669" y="288"/>
                <a:ext cx="49" cy="21"/>
              </a:xfrm>
              <a:custGeom>
                <a:avLst/>
                <a:gdLst/>
                <a:ahLst/>
                <a:cxnLst>
                  <a:cxn ang="0">
                    <a:pos x="142" y="12"/>
                  </a:cxn>
                  <a:cxn ang="0">
                    <a:pos x="148" y="14"/>
                  </a:cxn>
                  <a:cxn ang="0">
                    <a:pos x="134" y="28"/>
                  </a:cxn>
                  <a:cxn ang="0">
                    <a:pos x="112" y="48"/>
                  </a:cxn>
                  <a:cxn ang="0">
                    <a:pos x="94" y="56"/>
                  </a:cxn>
                  <a:cxn ang="0">
                    <a:pos x="82" y="56"/>
                  </a:cxn>
                  <a:cxn ang="0">
                    <a:pos x="90" y="62"/>
                  </a:cxn>
                  <a:cxn ang="0">
                    <a:pos x="90" y="62"/>
                  </a:cxn>
                  <a:cxn ang="0">
                    <a:pos x="92" y="66"/>
                  </a:cxn>
                  <a:cxn ang="0">
                    <a:pos x="82" y="72"/>
                  </a:cxn>
                  <a:cxn ang="0">
                    <a:pos x="80" y="76"/>
                  </a:cxn>
                  <a:cxn ang="0">
                    <a:pos x="66" y="74"/>
                  </a:cxn>
                  <a:cxn ang="0">
                    <a:pos x="52" y="76"/>
                  </a:cxn>
                  <a:cxn ang="0">
                    <a:pos x="58" y="68"/>
                  </a:cxn>
                  <a:cxn ang="0">
                    <a:pos x="58" y="62"/>
                  </a:cxn>
                  <a:cxn ang="0">
                    <a:pos x="56" y="62"/>
                  </a:cxn>
                  <a:cxn ang="0">
                    <a:pos x="64" y="58"/>
                  </a:cxn>
                  <a:cxn ang="0">
                    <a:pos x="74" y="56"/>
                  </a:cxn>
                  <a:cxn ang="0">
                    <a:pos x="70" y="52"/>
                  </a:cxn>
                  <a:cxn ang="0">
                    <a:pos x="74" y="46"/>
                  </a:cxn>
                  <a:cxn ang="0">
                    <a:pos x="38" y="52"/>
                  </a:cxn>
                  <a:cxn ang="0">
                    <a:pos x="0" y="54"/>
                  </a:cxn>
                  <a:cxn ang="0">
                    <a:pos x="6" y="48"/>
                  </a:cxn>
                  <a:cxn ang="0">
                    <a:pos x="34" y="40"/>
                  </a:cxn>
                  <a:cxn ang="0">
                    <a:pos x="34" y="38"/>
                  </a:cxn>
                  <a:cxn ang="0">
                    <a:pos x="28" y="36"/>
                  </a:cxn>
                  <a:cxn ang="0">
                    <a:pos x="28" y="32"/>
                  </a:cxn>
                  <a:cxn ang="0">
                    <a:pos x="24" y="32"/>
                  </a:cxn>
                  <a:cxn ang="0">
                    <a:pos x="20" y="34"/>
                  </a:cxn>
                  <a:cxn ang="0">
                    <a:pos x="18" y="34"/>
                  </a:cxn>
                  <a:cxn ang="0">
                    <a:pos x="24" y="30"/>
                  </a:cxn>
                  <a:cxn ang="0">
                    <a:pos x="48" y="28"/>
                  </a:cxn>
                  <a:cxn ang="0">
                    <a:pos x="56" y="30"/>
                  </a:cxn>
                  <a:cxn ang="0">
                    <a:pos x="116" y="10"/>
                  </a:cxn>
                  <a:cxn ang="0">
                    <a:pos x="180" y="0"/>
                  </a:cxn>
                  <a:cxn ang="0">
                    <a:pos x="174" y="4"/>
                  </a:cxn>
                  <a:cxn ang="0">
                    <a:pos x="156" y="12"/>
                  </a:cxn>
                  <a:cxn ang="0">
                    <a:pos x="156" y="10"/>
                  </a:cxn>
                  <a:cxn ang="0">
                    <a:pos x="148" y="10"/>
                  </a:cxn>
                  <a:cxn ang="0">
                    <a:pos x="142" y="12"/>
                  </a:cxn>
                </a:cxnLst>
                <a:rect l="0" t="0" r="r" b="b"/>
                <a:pathLst>
                  <a:path w="180" h="76">
                    <a:moveTo>
                      <a:pt x="142" y="12"/>
                    </a:moveTo>
                    <a:lnTo>
                      <a:pt x="142" y="12"/>
                    </a:lnTo>
                    <a:lnTo>
                      <a:pt x="144" y="14"/>
                    </a:lnTo>
                    <a:lnTo>
                      <a:pt x="148" y="14"/>
                    </a:lnTo>
                    <a:lnTo>
                      <a:pt x="148" y="14"/>
                    </a:lnTo>
                    <a:lnTo>
                      <a:pt x="134" y="28"/>
                    </a:lnTo>
                    <a:lnTo>
                      <a:pt x="120" y="42"/>
                    </a:lnTo>
                    <a:lnTo>
                      <a:pt x="112" y="48"/>
                    </a:lnTo>
                    <a:lnTo>
                      <a:pt x="104" y="52"/>
                    </a:lnTo>
                    <a:lnTo>
                      <a:pt x="94" y="56"/>
                    </a:lnTo>
                    <a:lnTo>
                      <a:pt x="82" y="56"/>
                    </a:lnTo>
                    <a:lnTo>
                      <a:pt x="82" y="56"/>
                    </a:lnTo>
                    <a:lnTo>
                      <a:pt x="86" y="62"/>
                    </a:lnTo>
                    <a:lnTo>
                      <a:pt x="90" y="62"/>
                    </a:lnTo>
                    <a:lnTo>
                      <a:pt x="90" y="62"/>
                    </a:lnTo>
                    <a:lnTo>
                      <a:pt x="90" y="62"/>
                    </a:lnTo>
                    <a:lnTo>
                      <a:pt x="92" y="64"/>
                    </a:lnTo>
                    <a:lnTo>
                      <a:pt x="92" y="66"/>
                    </a:lnTo>
                    <a:lnTo>
                      <a:pt x="88" y="68"/>
                    </a:lnTo>
                    <a:lnTo>
                      <a:pt x="82" y="72"/>
                    </a:lnTo>
                    <a:lnTo>
                      <a:pt x="80" y="76"/>
                    </a:lnTo>
                    <a:lnTo>
                      <a:pt x="80" y="76"/>
                    </a:lnTo>
                    <a:lnTo>
                      <a:pt x="72" y="74"/>
                    </a:lnTo>
                    <a:lnTo>
                      <a:pt x="66" y="74"/>
                    </a:lnTo>
                    <a:lnTo>
                      <a:pt x="60" y="76"/>
                    </a:lnTo>
                    <a:lnTo>
                      <a:pt x="52" y="76"/>
                    </a:lnTo>
                    <a:lnTo>
                      <a:pt x="52" y="76"/>
                    </a:lnTo>
                    <a:lnTo>
                      <a:pt x="58" y="68"/>
                    </a:lnTo>
                    <a:lnTo>
                      <a:pt x="60" y="64"/>
                    </a:lnTo>
                    <a:lnTo>
                      <a:pt x="58" y="62"/>
                    </a:lnTo>
                    <a:lnTo>
                      <a:pt x="56" y="62"/>
                    </a:lnTo>
                    <a:lnTo>
                      <a:pt x="56" y="62"/>
                    </a:lnTo>
                    <a:lnTo>
                      <a:pt x="60" y="58"/>
                    </a:lnTo>
                    <a:lnTo>
                      <a:pt x="64" y="58"/>
                    </a:lnTo>
                    <a:lnTo>
                      <a:pt x="70" y="58"/>
                    </a:lnTo>
                    <a:lnTo>
                      <a:pt x="74" y="56"/>
                    </a:lnTo>
                    <a:lnTo>
                      <a:pt x="74" y="56"/>
                    </a:lnTo>
                    <a:lnTo>
                      <a:pt x="70" y="52"/>
                    </a:lnTo>
                    <a:lnTo>
                      <a:pt x="74" y="46"/>
                    </a:lnTo>
                    <a:lnTo>
                      <a:pt x="74" y="46"/>
                    </a:lnTo>
                    <a:lnTo>
                      <a:pt x="56" y="50"/>
                    </a:lnTo>
                    <a:lnTo>
                      <a:pt x="38" y="52"/>
                    </a:lnTo>
                    <a:lnTo>
                      <a:pt x="0" y="54"/>
                    </a:lnTo>
                    <a:lnTo>
                      <a:pt x="0" y="54"/>
                    </a:lnTo>
                    <a:lnTo>
                      <a:pt x="4" y="50"/>
                    </a:lnTo>
                    <a:lnTo>
                      <a:pt x="6" y="48"/>
                    </a:lnTo>
                    <a:lnTo>
                      <a:pt x="14" y="46"/>
                    </a:lnTo>
                    <a:lnTo>
                      <a:pt x="34" y="40"/>
                    </a:lnTo>
                    <a:lnTo>
                      <a:pt x="34" y="40"/>
                    </a:lnTo>
                    <a:lnTo>
                      <a:pt x="34" y="38"/>
                    </a:lnTo>
                    <a:lnTo>
                      <a:pt x="32" y="38"/>
                    </a:lnTo>
                    <a:lnTo>
                      <a:pt x="28" y="36"/>
                    </a:lnTo>
                    <a:lnTo>
                      <a:pt x="26" y="36"/>
                    </a:lnTo>
                    <a:lnTo>
                      <a:pt x="28" y="32"/>
                    </a:lnTo>
                    <a:lnTo>
                      <a:pt x="28" y="32"/>
                    </a:lnTo>
                    <a:lnTo>
                      <a:pt x="24" y="32"/>
                    </a:lnTo>
                    <a:lnTo>
                      <a:pt x="22" y="34"/>
                    </a:lnTo>
                    <a:lnTo>
                      <a:pt x="20" y="34"/>
                    </a:lnTo>
                    <a:lnTo>
                      <a:pt x="18" y="34"/>
                    </a:lnTo>
                    <a:lnTo>
                      <a:pt x="18" y="34"/>
                    </a:lnTo>
                    <a:lnTo>
                      <a:pt x="20" y="32"/>
                    </a:lnTo>
                    <a:lnTo>
                      <a:pt x="24" y="30"/>
                    </a:lnTo>
                    <a:lnTo>
                      <a:pt x="36" y="28"/>
                    </a:lnTo>
                    <a:lnTo>
                      <a:pt x="48" y="28"/>
                    </a:lnTo>
                    <a:lnTo>
                      <a:pt x="56" y="30"/>
                    </a:lnTo>
                    <a:lnTo>
                      <a:pt x="56" y="30"/>
                    </a:lnTo>
                    <a:lnTo>
                      <a:pt x="84" y="18"/>
                    </a:lnTo>
                    <a:lnTo>
                      <a:pt x="116" y="10"/>
                    </a:lnTo>
                    <a:lnTo>
                      <a:pt x="148" y="4"/>
                    </a:lnTo>
                    <a:lnTo>
                      <a:pt x="180" y="0"/>
                    </a:lnTo>
                    <a:lnTo>
                      <a:pt x="180" y="0"/>
                    </a:lnTo>
                    <a:lnTo>
                      <a:pt x="174" y="4"/>
                    </a:lnTo>
                    <a:lnTo>
                      <a:pt x="168" y="6"/>
                    </a:lnTo>
                    <a:lnTo>
                      <a:pt x="156" y="12"/>
                    </a:lnTo>
                    <a:lnTo>
                      <a:pt x="156" y="12"/>
                    </a:lnTo>
                    <a:lnTo>
                      <a:pt x="156" y="10"/>
                    </a:lnTo>
                    <a:lnTo>
                      <a:pt x="154" y="8"/>
                    </a:lnTo>
                    <a:lnTo>
                      <a:pt x="148" y="10"/>
                    </a:lnTo>
                    <a:lnTo>
                      <a:pt x="142" y="12"/>
                    </a:lnTo>
                    <a:lnTo>
                      <a:pt x="142" y="1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93" name="Freeform 200"/>
              <p:cNvSpPr>
                <a:spLocks/>
              </p:cNvSpPr>
              <p:nvPr userDrawn="1"/>
            </p:nvSpPr>
            <p:spPr bwMode="auto">
              <a:xfrm>
                <a:off x="3903" y="297"/>
                <a:ext cx="3" cy="6"/>
              </a:xfrm>
              <a:custGeom>
                <a:avLst/>
                <a:gdLst/>
                <a:ahLst/>
                <a:cxnLst>
                  <a:cxn ang="0">
                    <a:pos x="4" y="10"/>
                  </a:cxn>
                  <a:cxn ang="0">
                    <a:pos x="4" y="10"/>
                  </a:cxn>
                  <a:cxn ang="0">
                    <a:pos x="8" y="12"/>
                  </a:cxn>
                  <a:cxn ang="0">
                    <a:pos x="12" y="14"/>
                  </a:cxn>
                  <a:cxn ang="0">
                    <a:pos x="14" y="16"/>
                  </a:cxn>
                  <a:cxn ang="0">
                    <a:pos x="16" y="20"/>
                  </a:cxn>
                  <a:cxn ang="0">
                    <a:pos x="16" y="20"/>
                  </a:cxn>
                  <a:cxn ang="0">
                    <a:pos x="12" y="18"/>
                  </a:cxn>
                  <a:cxn ang="0">
                    <a:pos x="8" y="16"/>
                  </a:cxn>
                  <a:cxn ang="0">
                    <a:pos x="4" y="16"/>
                  </a:cxn>
                  <a:cxn ang="0">
                    <a:pos x="0" y="12"/>
                  </a:cxn>
                  <a:cxn ang="0">
                    <a:pos x="0" y="12"/>
                  </a:cxn>
                  <a:cxn ang="0">
                    <a:pos x="2" y="0"/>
                  </a:cxn>
                  <a:cxn ang="0">
                    <a:pos x="4" y="10"/>
                  </a:cxn>
                  <a:cxn ang="0">
                    <a:pos x="4" y="10"/>
                  </a:cxn>
                </a:cxnLst>
                <a:rect l="0" t="0" r="r" b="b"/>
                <a:pathLst>
                  <a:path w="16" h="20">
                    <a:moveTo>
                      <a:pt x="4" y="10"/>
                    </a:moveTo>
                    <a:lnTo>
                      <a:pt x="4" y="10"/>
                    </a:lnTo>
                    <a:lnTo>
                      <a:pt x="8" y="12"/>
                    </a:lnTo>
                    <a:lnTo>
                      <a:pt x="12" y="14"/>
                    </a:lnTo>
                    <a:lnTo>
                      <a:pt x="14" y="16"/>
                    </a:lnTo>
                    <a:lnTo>
                      <a:pt x="16" y="20"/>
                    </a:lnTo>
                    <a:lnTo>
                      <a:pt x="16" y="20"/>
                    </a:lnTo>
                    <a:lnTo>
                      <a:pt x="12" y="18"/>
                    </a:lnTo>
                    <a:lnTo>
                      <a:pt x="8" y="16"/>
                    </a:lnTo>
                    <a:lnTo>
                      <a:pt x="4" y="16"/>
                    </a:lnTo>
                    <a:lnTo>
                      <a:pt x="0" y="12"/>
                    </a:lnTo>
                    <a:lnTo>
                      <a:pt x="0" y="12"/>
                    </a:lnTo>
                    <a:lnTo>
                      <a:pt x="2" y="0"/>
                    </a:lnTo>
                    <a:lnTo>
                      <a:pt x="4" y="10"/>
                    </a:lnTo>
                    <a:lnTo>
                      <a:pt x="4" y="1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94" name="Freeform 201"/>
              <p:cNvSpPr>
                <a:spLocks/>
              </p:cNvSpPr>
              <p:nvPr userDrawn="1"/>
            </p:nvSpPr>
            <p:spPr bwMode="auto">
              <a:xfrm>
                <a:off x="3657" y="316"/>
                <a:ext cx="14" cy="6"/>
              </a:xfrm>
              <a:custGeom>
                <a:avLst/>
                <a:gdLst/>
                <a:ahLst/>
                <a:cxnLst>
                  <a:cxn ang="0">
                    <a:pos x="50" y="0"/>
                  </a:cxn>
                  <a:cxn ang="0">
                    <a:pos x="50" y="0"/>
                  </a:cxn>
                  <a:cxn ang="0">
                    <a:pos x="48" y="6"/>
                  </a:cxn>
                  <a:cxn ang="0">
                    <a:pos x="42" y="10"/>
                  </a:cxn>
                  <a:cxn ang="0">
                    <a:pos x="28" y="14"/>
                  </a:cxn>
                  <a:cxn ang="0">
                    <a:pos x="14" y="16"/>
                  </a:cxn>
                  <a:cxn ang="0">
                    <a:pos x="0" y="22"/>
                  </a:cxn>
                  <a:cxn ang="0">
                    <a:pos x="0" y="22"/>
                  </a:cxn>
                  <a:cxn ang="0">
                    <a:pos x="2" y="16"/>
                  </a:cxn>
                  <a:cxn ang="0">
                    <a:pos x="6" y="12"/>
                  </a:cxn>
                  <a:cxn ang="0">
                    <a:pos x="20" y="6"/>
                  </a:cxn>
                  <a:cxn ang="0">
                    <a:pos x="36" y="2"/>
                  </a:cxn>
                  <a:cxn ang="0">
                    <a:pos x="50" y="0"/>
                  </a:cxn>
                  <a:cxn ang="0">
                    <a:pos x="50" y="0"/>
                  </a:cxn>
                </a:cxnLst>
                <a:rect l="0" t="0" r="r" b="b"/>
                <a:pathLst>
                  <a:path w="50" h="22">
                    <a:moveTo>
                      <a:pt x="50" y="0"/>
                    </a:moveTo>
                    <a:lnTo>
                      <a:pt x="50" y="0"/>
                    </a:lnTo>
                    <a:lnTo>
                      <a:pt x="48" y="6"/>
                    </a:lnTo>
                    <a:lnTo>
                      <a:pt x="42" y="10"/>
                    </a:lnTo>
                    <a:lnTo>
                      <a:pt x="28" y="14"/>
                    </a:lnTo>
                    <a:lnTo>
                      <a:pt x="14" y="16"/>
                    </a:lnTo>
                    <a:lnTo>
                      <a:pt x="0" y="22"/>
                    </a:lnTo>
                    <a:lnTo>
                      <a:pt x="0" y="22"/>
                    </a:lnTo>
                    <a:lnTo>
                      <a:pt x="2" y="16"/>
                    </a:lnTo>
                    <a:lnTo>
                      <a:pt x="6" y="12"/>
                    </a:lnTo>
                    <a:lnTo>
                      <a:pt x="20" y="6"/>
                    </a:lnTo>
                    <a:lnTo>
                      <a:pt x="36" y="2"/>
                    </a:lnTo>
                    <a:lnTo>
                      <a:pt x="50" y="0"/>
                    </a:lnTo>
                    <a:lnTo>
                      <a:pt x="5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95" name="Freeform 202"/>
              <p:cNvSpPr>
                <a:spLocks/>
              </p:cNvSpPr>
              <p:nvPr userDrawn="1"/>
            </p:nvSpPr>
            <p:spPr bwMode="auto">
              <a:xfrm>
                <a:off x="3519" y="333"/>
                <a:ext cx="6" cy="0"/>
              </a:xfrm>
              <a:custGeom>
                <a:avLst/>
                <a:gdLst/>
                <a:ahLst/>
                <a:cxnLst>
                  <a:cxn ang="0">
                    <a:pos x="20" y="0"/>
                  </a:cxn>
                  <a:cxn ang="0">
                    <a:pos x="20" y="0"/>
                  </a:cxn>
                  <a:cxn ang="0">
                    <a:pos x="14" y="2"/>
                  </a:cxn>
                  <a:cxn ang="0">
                    <a:pos x="2" y="8"/>
                  </a:cxn>
                  <a:cxn ang="0">
                    <a:pos x="2" y="8"/>
                  </a:cxn>
                  <a:cxn ang="0">
                    <a:pos x="0" y="10"/>
                  </a:cxn>
                  <a:cxn ang="0">
                    <a:pos x="0" y="8"/>
                  </a:cxn>
                  <a:cxn ang="0">
                    <a:pos x="6" y="6"/>
                  </a:cxn>
                  <a:cxn ang="0">
                    <a:pos x="12" y="2"/>
                  </a:cxn>
                  <a:cxn ang="0">
                    <a:pos x="20" y="0"/>
                  </a:cxn>
                  <a:cxn ang="0">
                    <a:pos x="20" y="0"/>
                  </a:cxn>
                </a:cxnLst>
                <a:rect l="0" t="0" r="r" b="b"/>
                <a:pathLst>
                  <a:path w="20" h="10">
                    <a:moveTo>
                      <a:pt x="20" y="0"/>
                    </a:moveTo>
                    <a:lnTo>
                      <a:pt x="20" y="0"/>
                    </a:lnTo>
                    <a:lnTo>
                      <a:pt x="14" y="2"/>
                    </a:lnTo>
                    <a:lnTo>
                      <a:pt x="2" y="8"/>
                    </a:lnTo>
                    <a:lnTo>
                      <a:pt x="2" y="8"/>
                    </a:lnTo>
                    <a:lnTo>
                      <a:pt x="0" y="10"/>
                    </a:lnTo>
                    <a:lnTo>
                      <a:pt x="0" y="8"/>
                    </a:lnTo>
                    <a:lnTo>
                      <a:pt x="6" y="6"/>
                    </a:lnTo>
                    <a:lnTo>
                      <a:pt x="12" y="2"/>
                    </a:lnTo>
                    <a:lnTo>
                      <a:pt x="20" y="0"/>
                    </a:lnTo>
                    <a:lnTo>
                      <a:pt x="2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96" name="Freeform 203"/>
              <p:cNvSpPr>
                <a:spLocks/>
              </p:cNvSpPr>
              <p:nvPr userDrawn="1"/>
            </p:nvSpPr>
            <p:spPr bwMode="auto">
              <a:xfrm>
                <a:off x="3695" y="347"/>
                <a:ext cx="5" cy="4"/>
              </a:xfrm>
              <a:custGeom>
                <a:avLst/>
                <a:gdLst/>
                <a:ahLst/>
                <a:cxnLst>
                  <a:cxn ang="0">
                    <a:pos x="8" y="0"/>
                  </a:cxn>
                  <a:cxn ang="0">
                    <a:pos x="8" y="0"/>
                  </a:cxn>
                  <a:cxn ang="0">
                    <a:pos x="12" y="0"/>
                  </a:cxn>
                  <a:cxn ang="0">
                    <a:pos x="14" y="0"/>
                  </a:cxn>
                  <a:cxn ang="0">
                    <a:pos x="20" y="4"/>
                  </a:cxn>
                  <a:cxn ang="0">
                    <a:pos x="20" y="4"/>
                  </a:cxn>
                  <a:cxn ang="0">
                    <a:pos x="16" y="8"/>
                  </a:cxn>
                  <a:cxn ang="0">
                    <a:pos x="12" y="10"/>
                  </a:cxn>
                  <a:cxn ang="0">
                    <a:pos x="6" y="12"/>
                  </a:cxn>
                  <a:cxn ang="0">
                    <a:pos x="0" y="14"/>
                  </a:cxn>
                  <a:cxn ang="0">
                    <a:pos x="0" y="14"/>
                  </a:cxn>
                  <a:cxn ang="0">
                    <a:pos x="0" y="12"/>
                  </a:cxn>
                  <a:cxn ang="0">
                    <a:pos x="4" y="8"/>
                  </a:cxn>
                  <a:cxn ang="0">
                    <a:pos x="6" y="4"/>
                  </a:cxn>
                  <a:cxn ang="0">
                    <a:pos x="8" y="0"/>
                  </a:cxn>
                  <a:cxn ang="0">
                    <a:pos x="8" y="0"/>
                  </a:cxn>
                </a:cxnLst>
                <a:rect l="0" t="0" r="r" b="b"/>
                <a:pathLst>
                  <a:path w="20" h="14">
                    <a:moveTo>
                      <a:pt x="8" y="0"/>
                    </a:moveTo>
                    <a:lnTo>
                      <a:pt x="8" y="0"/>
                    </a:lnTo>
                    <a:lnTo>
                      <a:pt x="12" y="0"/>
                    </a:lnTo>
                    <a:lnTo>
                      <a:pt x="14" y="0"/>
                    </a:lnTo>
                    <a:lnTo>
                      <a:pt x="20" y="4"/>
                    </a:lnTo>
                    <a:lnTo>
                      <a:pt x="20" y="4"/>
                    </a:lnTo>
                    <a:lnTo>
                      <a:pt x="16" y="8"/>
                    </a:lnTo>
                    <a:lnTo>
                      <a:pt x="12" y="10"/>
                    </a:lnTo>
                    <a:lnTo>
                      <a:pt x="6" y="12"/>
                    </a:lnTo>
                    <a:lnTo>
                      <a:pt x="0" y="14"/>
                    </a:lnTo>
                    <a:lnTo>
                      <a:pt x="0" y="14"/>
                    </a:lnTo>
                    <a:lnTo>
                      <a:pt x="0" y="12"/>
                    </a:lnTo>
                    <a:lnTo>
                      <a:pt x="4" y="8"/>
                    </a:lnTo>
                    <a:lnTo>
                      <a:pt x="6" y="4"/>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97" name="Freeform 204"/>
              <p:cNvSpPr>
                <a:spLocks/>
              </p:cNvSpPr>
              <p:nvPr userDrawn="1"/>
            </p:nvSpPr>
            <p:spPr bwMode="auto">
              <a:xfrm>
                <a:off x="3564" y="354"/>
                <a:ext cx="12" cy="5"/>
              </a:xfrm>
              <a:custGeom>
                <a:avLst/>
                <a:gdLst/>
                <a:ahLst/>
                <a:cxnLst>
                  <a:cxn ang="0">
                    <a:pos x="48" y="2"/>
                  </a:cxn>
                  <a:cxn ang="0">
                    <a:pos x="48" y="2"/>
                  </a:cxn>
                  <a:cxn ang="0">
                    <a:pos x="42" y="2"/>
                  </a:cxn>
                  <a:cxn ang="0">
                    <a:pos x="34" y="4"/>
                  </a:cxn>
                  <a:cxn ang="0">
                    <a:pos x="26" y="4"/>
                  </a:cxn>
                  <a:cxn ang="0">
                    <a:pos x="22" y="4"/>
                  </a:cxn>
                  <a:cxn ang="0">
                    <a:pos x="18" y="2"/>
                  </a:cxn>
                  <a:cxn ang="0">
                    <a:pos x="18" y="2"/>
                  </a:cxn>
                  <a:cxn ang="0">
                    <a:pos x="26" y="0"/>
                  </a:cxn>
                  <a:cxn ang="0">
                    <a:pos x="34" y="0"/>
                  </a:cxn>
                  <a:cxn ang="0">
                    <a:pos x="50" y="0"/>
                  </a:cxn>
                  <a:cxn ang="0">
                    <a:pos x="50" y="0"/>
                  </a:cxn>
                  <a:cxn ang="0">
                    <a:pos x="42" y="8"/>
                  </a:cxn>
                  <a:cxn ang="0">
                    <a:pos x="38" y="10"/>
                  </a:cxn>
                  <a:cxn ang="0">
                    <a:pos x="32" y="12"/>
                  </a:cxn>
                  <a:cxn ang="0">
                    <a:pos x="32" y="12"/>
                  </a:cxn>
                  <a:cxn ang="0">
                    <a:pos x="36" y="14"/>
                  </a:cxn>
                  <a:cxn ang="0">
                    <a:pos x="38" y="12"/>
                  </a:cxn>
                  <a:cxn ang="0">
                    <a:pos x="42" y="10"/>
                  </a:cxn>
                  <a:cxn ang="0">
                    <a:pos x="48" y="10"/>
                  </a:cxn>
                  <a:cxn ang="0">
                    <a:pos x="48" y="10"/>
                  </a:cxn>
                  <a:cxn ang="0">
                    <a:pos x="42" y="14"/>
                  </a:cxn>
                  <a:cxn ang="0">
                    <a:pos x="34" y="16"/>
                  </a:cxn>
                  <a:cxn ang="0">
                    <a:pos x="28" y="16"/>
                  </a:cxn>
                  <a:cxn ang="0">
                    <a:pos x="20" y="16"/>
                  </a:cxn>
                  <a:cxn ang="0">
                    <a:pos x="20" y="16"/>
                  </a:cxn>
                  <a:cxn ang="0">
                    <a:pos x="22" y="14"/>
                  </a:cxn>
                  <a:cxn ang="0">
                    <a:pos x="24" y="14"/>
                  </a:cxn>
                  <a:cxn ang="0">
                    <a:pos x="24" y="14"/>
                  </a:cxn>
                  <a:cxn ang="0">
                    <a:pos x="20" y="12"/>
                  </a:cxn>
                  <a:cxn ang="0">
                    <a:pos x="14" y="14"/>
                  </a:cxn>
                  <a:cxn ang="0">
                    <a:pos x="8" y="16"/>
                  </a:cxn>
                  <a:cxn ang="0">
                    <a:pos x="2" y="18"/>
                  </a:cxn>
                  <a:cxn ang="0">
                    <a:pos x="2" y="18"/>
                  </a:cxn>
                  <a:cxn ang="0">
                    <a:pos x="4" y="14"/>
                  </a:cxn>
                  <a:cxn ang="0">
                    <a:pos x="8" y="12"/>
                  </a:cxn>
                  <a:cxn ang="0">
                    <a:pos x="18" y="12"/>
                  </a:cxn>
                  <a:cxn ang="0">
                    <a:pos x="18" y="12"/>
                  </a:cxn>
                  <a:cxn ang="0">
                    <a:pos x="0" y="12"/>
                  </a:cxn>
                  <a:cxn ang="0">
                    <a:pos x="8" y="10"/>
                  </a:cxn>
                  <a:cxn ang="0">
                    <a:pos x="30" y="6"/>
                  </a:cxn>
                  <a:cxn ang="0">
                    <a:pos x="48" y="2"/>
                  </a:cxn>
                  <a:cxn ang="0">
                    <a:pos x="48" y="2"/>
                  </a:cxn>
                </a:cxnLst>
                <a:rect l="0" t="0" r="r" b="b"/>
                <a:pathLst>
                  <a:path w="50" h="18">
                    <a:moveTo>
                      <a:pt x="48" y="2"/>
                    </a:moveTo>
                    <a:lnTo>
                      <a:pt x="48" y="2"/>
                    </a:lnTo>
                    <a:lnTo>
                      <a:pt x="42" y="2"/>
                    </a:lnTo>
                    <a:lnTo>
                      <a:pt x="34" y="4"/>
                    </a:lnTo>
                    <a:lnTo>
                      <a:pt x="26" y="4"/>
                    </a:lnTo>
                    <a:lnTo>
                      <a:pt x="22" y="4"/>
                    </a:lnTo>
                    <a:lnTo>
                      <a:pt x="18" y="2"/>
                    </a:lnTo>
                    <a:lnTo>
                      <a:pt x="18" y="2"/>
                    </a:lnTo>
                    <a:lnTo>
                      <a:pt x="26" y="0"/>
                    </a:lnTo>
                    <a:lnTo>
                      <a:pt x="34" y="0"/>
                    </a:lnTo>
                    <a:lnTo>
                      <a:pt x="50" y="0"/>
                    </a:lnTo>
                    <a:lnTo>
                      <a:pt x="50" y="0"/>
                    </a:lnTo>
                    <a:lnTo>
                      <a:pt x="42" y="8"/>
                    </a:lnTo>
                    <a:lnTo>
                      <a:pt x="38" y="10"/>
                    </a:lnTo>
                    <a:lnTo>
                      <a:pt x="32" y="12"/>
                    </a:lnTo>
                    <a:lnTo>
                      <a:pt x="32" y="12"/>
                    </a:lnTo>
                    <a:lnTo>
                      <a:pt x="36" y="14"/>
                    </a:lnTo>
                    <a:lnTo>
                      <a:pt x="38" y="12"/>
                    </a:lnTo>
                    <a:lnTo>
                      <a:pt x="42" y="10"/>
                    </a:lnTo>
                    <a:lnTo>
                      <a:pt x="48" y="10"/>
                    </a:lnTo>
                    <a:lnTo>
                      <a:pt x="48" y="10"/>
                    </a:lnTo>
                    <a:lnTo>
                      <a:pt x="42" y="14"/>
                    </a:lnTo>
                    <a:lnTo>
                      <a:pt x="34" y="16"/>
                    </a:lnTo>
                    <a:lnTo>
                      <a:pt x="28" y="16"/>
                    </a:lnTo>
                    <a:lnTo>
                      <a:pt x="20" y="16"/>
                    </a:lnTo>
                    <a:lnTo>
                      <a:pt x="20" y="16"/>
                    </a:lnTo>
                    <a:lnTo>
                      <a:pt x="22" y="14"/>
                    </a:lnTo>
                    <a:lnTo>
                      <a:pt x="24" y="14"/>
                    </a:lnTo>
                    <a:lnTo>
                      <a:pt x="24" y="14"/>
                    </a:lnTo>
                    <a:lnTo>
                      <a:pt x="20" y="12"/>
                    </a:lnTo>
                    <a:lnTo>
                      <a:pt x="14" y="14"/>
                    </a:lnTo>
                    <a:lnTo>
                      <a:pt x="8" y="16"/>
                    </a:lnTo>
                    <a:lnTo>
                      <a:pt x="2" y="18"/>
                    </a:lnTo>
                    <a:lnTo>
                      <a:pt x="2" y="18"/>
                    </a:lnTo>
                    <a:lnTo>
                      <a:pt x="4" y="14"/>
                    </a:lnTo>
                    <a:lnTo>
                      <a:pt x="8" y="12"/>
                    </a:lnTo>
                    <a:lnTo>
                      <a:pt x="18" y="12"/>
                    </a:lnTo>
                    <a:lnTo>
                      <a:pt x="18" y="12"/>
                    </a:lnTo>
                    <a:lnTo>
                      <a:pt x="0" y="12"/>
                    </a:lnTo>
                    <a:lnTo>
                      <a:pt x="8" y="10"/>
                    </a:lnTo>
                    <a:lnTo>
                      <a:pt x="30" y="6"/>
                    </a:lnTo>
                    <a:lnTo>
                      <a:pt x="48" y="2"/>
                    </a:lnTo>
                    <a:lnTo>
                      <a:pt x="48"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98" name="Freeform 205"/>
              <p:cNvSpPr>
                <a:spLocks/>
              </p:cNvSpPr>
              <p:nvPr userDrawn="1"/>
            </p:nvSpPr>
            <p:spPr bwMode="auto">
              <a:xfrm>
                <a:off x="3883" y="348"/>
                <a:ext cx="44" cy="33"/>
              </a:xfrm>
              <a:custGeom>
                <a:avLst/>
                <a:gdLst/>
                <a:ahLst/>
                <a:cxnLst>
                  <a:cxn ang="0">
                    <a:pos x="52" y="40"/>
                  </a:cxn>
                  <a:cxn ang="0">
                    <a:pos x="60" y="40"/>
                  </a:cxn>
                  <a:cxn ang="0">
                    <a:pos x="66" y="30"/>
                  </a:cxn>
                  <a:cxn ang="0">
                    <a:pos x="70" y="20"/>
                  </a:cxn>
                  <a:cxn ang="0">
                    <a:pos x="74" y="22"/>
                  </a:cxn>
                  <a:cxn ang="0">
                    <a:pos x="78" y="32"/>
                  </a:cxn>
                  <a:cxn ang="0">
                    <a:pos x="80" y="26"/>
                  </a:cxn>
                  <a:cxn ang="0">
                    <a:pos x="86" y="20"/>
                  </a:cxn>
                  <a:cxn ang="0">
                    <a:pos x="92" y="18"/>
                  </a:cxn>
                  <a:cxn ang="0">
                    <a:pos x="94" y="26"/>
                  </a:cxn>
                  <a:cxn ang="0">
                    <a:pos x="96" y="22"/>
                  </a:cxn>
                  <a:cxn ang="0">
                    <a:pos x="104" y="18"/>
                  </a:cxn>
                  <a:cxn ang="0">
                    <a:pos x="106" y="22"/>
                  </a:cxn>
                  <a:cxn ang="0">
                    <a:pos x="106" y="28"/>
                  </a:cxn>
                  <a:cxn ang="0">
                    <a:pos x="118" y="18"/>
                  </a:cxn>
                  <a:cxn ang="0">
                    <a:pos x="126" y="18"/>
                  </a:cxn>
                  <a:cxn ang="0">
                    <a:pos x="128" y="6"/>
                  </a:cxn>
                  <a:cxn ang="0">
                    <a:pos x="134" y="6"/>
                  </a:cxn>
                  <a:cxn ang="0">
                    <a:pos x="138" y="22"/>
                  </a:cxn>
                  <a:cxn ang="0">
                    <a:pos x="148" y="16"/>
                  </a:cxn>
                  <a:cxn ang="0">
                    <a:pos x="146" y="32"/>
                  </a:cxn>
                  <a:cxn ang="0">
                    <a:pos x="148" y="40"/>
                  </a:cxn>
                  <a:cxn ang="0">
                    <a:pos x="158" y="48"/>
                  </a:cxn>
                  <a:cxn ang="0">
                    <a:pos x="156" y="58"/>
                  </a:cxn>
                  <a:cxn ang="0">
                    <a:pos x="158" y="64"/>
                  </a:cxn>
                  <a:cxn ang="0">
                    <a:pos x="150" y="80"/>
                  </a:cxn>
                  <a:cxn ang="0">
                    <a:pos x="144" y="82"/>
                  </a:cxn>
                  <a:cxn ang="0">
                    <a:pos x="140" y="86"/>
                  </a:cxn>
                  <a:cxn ang="0">
                    <a:pos x="132" y="96"/>
                  </a:cxn>
                  <a:cxn ang="0">
                    <a:pos x="106" y="106"/>
                  </a:cxn>
                  <a:cxn ang="0">
                    <a:pos x="94" y="112"/>
                  </a:cxn>
                  <a:cxn ang="0">
                    <a:pos x="72" y="126"/>
                  </a:cxn>
                  <a:cxn ang="0">
                    <a:pos x="54" y="126"/>
                  </a:cxn>
                  <a:cxn ang="0">
                    <a:pos x="36" y="116"/>
                  </a:cxn>
                  <a:cxn ang="0">
                    <a:pos x="26" y="100"/>
                  </a:cxn>
                  <a:cxn ang="0">
                    <a:pos x="8" y="102"/>
                  </a:cxn>
                  <a:cxn ang="0">
                    <a:pos x="2" y="100"/>
                  </a:cxn>
                  <a:cxn ang="0">
                    <a:pos x="4" y="92"/>
                  </a:cxn>
                  <a:cxn ang="0">
                    <a:pos x="10" y="96"/>
                  </a:cxn>
                  <a:cxn ang="0">
                    <a:pos x="22" y="88"/>
                  </a:cxn>
                  <a:cxn ang="0">
                    <a:pos x="26" y="76"/>
                  </a:cxn>
                  <a:cxn ang="0">
                    <a:pos x="24" y="76"/>
                  </a:cxn>
                  <a:cxn ang="0">
                    <a:pos x="18" y="68"/>
                  </a:cxn>
                  <a:cxn ang="0">
                    <a:pos x="10" y="62"/>
                  </a:cxn>
                  <a:cxn ang="0">
                    <a:pos x="0" y="64"/>
                  </a:cxn>
                  <a:cxn ang="0">
                    <a:pos x="12" y="56"/>
                  </a:cxn>
                  <a:cxn ang="0">
                    <a:pos x="28" y="50"/>
                  </a:cxn>
                  <a:cxn ang="0">
                    <a:pos x="40" y="42"/>
                  </a:cxn>
                  <a:cxn ang="0">
                    <a:pos x="30" y="36"/>
                  </a:cxn>
                  <a:cxn ang="0">
                    <a:pos x="8" y="36"/>
                  </a:cxn>
                  <a:cxn ang="0">
                    <a:pos x="6" y="30"/>
                  </a:cxn>
                  <a:cxn ang="0">
                    <a:pos x="14" y="22"/>
                  </a:cxn>
                  <a:cxn ang="0">
                    <a:pos x="18" y="28"/>
                  </a:cxn>
                  <a:cxn ang="0">
                    <a:pos x="24" y="12"/>
                  </a:cxn>
                  <a:cxn ang="0">
                    <a:pos x="32" y="10"/>
                  </a:cxn>
                  <a:cxn ang="0">
                    <a:pos x="34" y="18"/>
                  </a:cxn>
                  <a:cxn ang="0">
                    <a:pos x="40" y="20"/>
                  </a:cxn>
                  <a:cxn ang="0">
                    <a:pos x="40" y="10"/>
                  </a:cxn>
                  <a:cxn ang="0">
                    <a:pos x="36" y="4"/>
                  </a:cxn>
                  <a:cxn ang="0">
                    <a:pos x="38" y="0"/>
                  </a:cxn>
                  <a:cxn ang="0">
                    <a:pos x="44" y="2"/>
                  </a:cxn>
                  <a:cxn ang="0">
                    <a:pos x="50" y="6"/>
                  </a:cxn>
                  <a:cxn ang="0">
                    <a:pos x="50" y="36"/>
                  </a:cxn>
                </a:cxnLst>
                <a:rect l="0" t="0" r="r" b="b"/>
                <a:pathLst>
                  <a:path w="158" h="126">
                    <a:moveTo>
                      <a:pt x="46" y="48"/>
                    </a:moveTo>
                    <a:lnTo>
                      <a:pt x="46" y="48"/>
                    </a:lnTo>
                    <a:lnTo>
                      <a:pt x="52" y="40"/>
                    </a:lnTo>
                    <a:lnTo>
                      <a:pt x="56" y="34"/>
                    </a:lnTo>
                    <a:lnTo>
                      <a:pt x="56" y="34"/>
                    </a:lnTo>
                    <a:lnTo>
                      <a:pt x="60" y="40"/>
                    </a:lnTo>
                    <a:lnTo>
                      <a:pt x="60" y="40"/>
                    </a:lnTo>
                    <a:lnTo>
                      <a:pt x="64" y="36"/>
                    </a:lnTo>
                    <a:lnTo>
                      <a:pt x="66" y="30"/>
                    </a:lnTo>
                    <a:lnTo>
                      <a:pt x="68" y="18"/>
                    </a:lnTo>
                    <a:lnTo>
                      <a:pt x="68" y="18"/>
                    </a:lnTo>
                    <a:lnTo>
                      <a:pt x="70" y="20"/>
                    </a:lnTo>
                    <a:lnTo>
                      <a:pt x="72" y="18"/>
                    </a:lnTo>
                    <a:lnTo>
                      <a:pt x="72" y="18"/>
                    </a:lnTo>
                    <a:lnTo>
                      <a:pt x="74" y="22"/>
                    </a:lnTo>
                    <a:lnTo>
                      <a:pt x="74" y="26"/>
                    </a:lnTo>
                    <a:lnTo>
                      <a:pt x="74" y="30"/>
                    </a:lnTo>
                    <a:lnTo>
                      <a:pt x="78" y="32"/>
                    </a:lnTo>
                    <a:lnTo>
                      <a:pt x="78" y="32"/>
                    </a:lnTo>
                    <a:lnTo>
                      <a:pt x="80" y="30"/>
                    </a:lnTo>
                    <a:lnTo>
                      <a:pt x="80" y="26"/>
                    </a:lnTo>
                    <a:lnTo>
                      <a:pt x="82" y="20"/>
                    </a:lnTo>
                    <a:lnTo>
                      <a:pt x="82" y="20"/>
                    </a:lnTo>
                    <a:lnTo>
                      <a:pt x="86" y="20"/>
                    </a:lnTo>
                    <a:lnTo>
                      <a:pt x="90" y="16"/>
                    </a:lnTo>
                    <a:lnTo>
                      <a:pt x="90" y="16"/>
                    </a:lnTo>
                    <a:lnTo>
                      <a:pt x="92" y="18"/>
                    </a:lnTo>
                    <a:lnTo>
                      <a:pt x="94" y="18"/>
                    </a:lnTo>
                    <a:lnTo>
                      <a:pt x="94" y="18"/>
                    </a:lnTo>
                    <a:lnTo>
                      <a:pt x="94" y="26"/>
                    </a:lnTo>
                    <a:lnTo>
                      <a:pt x="94" y="26"/>
                    </a:lnTo>
                    <a:lnTo>
                      <a:pt x="96" y="24"/>
                    </a:lnTo>
                    <a:lnTo>
                      <a:pt x="96" y="22"/>
                    </a:lnTo>
                    <a:lnTo>
                      <a:pt x="96" y="18"/>
                    </a:lnTo>
                    <a:lnTo>
                      <a:pt x="96" y="18"/>
                    </a:lnTo>
                    <a:lnTo>
                      <a:pt x="104" y="18"/>
                    </a:lnTo>
                    <a:lnTo>
                      <a:pt x="104" y="18"/>
                    </a:lnTo>
                    <a:lnTo>
                      <a:pt x="104" y="20"/>
                    </a:lnTo>
                    <a:lnTo>
                      <a:pt x="106" y="22"/>
                    </a:lnTo>
                    <a:lnTo>
                      <a:pt x="106" y="24"/>
                    </a:lnTo>
                    <a:lnTo>
                      <a:pt x="106" y="28"/>
                    </a:lnTo>
                    <a:lnTo>
                      <a:pt x="106" y="28"/>
                    </a:lnTo>
                    <a:lnTo>
                      <a:pt x="110" y="24"/>
                    </a:lnTo>
                    <a:lnTo>
                      <a:pt x="114" y="20"/>
                    </a:lnTo>
                    <a:lnTo>
                      <a:pt x="118" y="18"/>
                    </a:lnTo>
                    <a:lnTo>
                      <a:pt x="124" y="20"/>
                    </a:lnTo>
                    <a:lnTo>
                      <a:pt x="124" y="20"/>
                    </a:lnTo>
                    <a:lnTo>
                      <a:pt x="126" y="18"/>
                    </a:lnTo>
                    <a:lnTo>
                      <a:pt x="126" y="14"/>
                    </a:lnTo>
                    <a:lnTo>
                      <a:pt x="126" y="10"/>
                    </a:lnTo>
                    <a:lnTo>
                      <a:pt x="128" y="6"/>
                    </a:lnTo>
                    <a:lnTo>
                      <a:pt x="128" y="6"/>
                    </a:lnTo>
                    <a:lnTo>
                      <a:pt x="134" y="6"/>
                    </a:lnTo>
                    <a:lnTo>
                      <a:pt x="134" y="6"/>
                    </a:lnTo>
                    <a:lnTo>
                      <a:pt x="136" y="14"/>
                    </a:lnTo>
                    <a:lnTo>
                      <a:pt x="138" y="22"/>
                    </a:lnTo>
                    <a:lnTo>
                      <a:pt x="138" y="22"/>
                    </a:lnTo>
                    <a:lnTo>
                      <a:pt x="142" y="18"/>
                    </a:lnTo>
                    <a:lnTo>
                      <a:pt x="148" y="16"/>
                    </a:lnTo>
                    <a:lnTo>
                      <a:pt x="148" y="16"/>
                    </a:lnTo>
                    <a:lnTo>
                      <a:pt x="144" y="22"/>
                    </a:lnTo>
                    <a:lnTo>
                      <a:pt x="144" y="26"/>
                    </a:lnTo>
                    <a:lnTo>
                      <a:pt x="146" y="32"/>
                    </a:lnTo>
                    <a:lnTo>
                      <a:pt x="144" y="38"/>
                    </a:lnTo>
                    <a:lnTo>
                      <a:pt x="144" y="38"/>
                    </a:lnTo>
                    <a:lnTo>
                      <a:pt x="148" y="40"/>
                    </a:lnTo>
                    <a:lnTo>
                      <a:pt x="152" y="42"/>
                    </a:lnTo>
                    <a:lnTo>
                      <a:pt x="154" y="46"/>
                    </a:lnTo>
                    <a:lnTo>
                      <a:pt x="158" y="48"/>
                    </a:lnTo>
                    <a:lnTo>
                      <a:pt x="158" y="48"/>
                    </a:lnTo>
                    <a:lnTo>
                      <a:pt x="158" y="54"/>
                    </a:lnTo>
                    <a:lnTo>
                      <a:pt x="156" y="58"/>
                    </a:lnTo>
                    <a:lnTo>
                      <a:pt x="156" y="62"/>
                    </a:lnTo>
                    <a:lnTo>
                      <a:pt x="158" y="64"/>
                    </a:lnTo>
                    <a:lnTo>
                      <a:pt x="158" y="64"/>
                    </a:lnTo>
                    <a:lnTo>
                      <a:pt x="154" y="72"/>
                    </a:lnTo>
                    <a:lnTo>
                      <a:pt x="150" y="80"/>
                    </a:lnTo>
                    <a:lnTo>
                      <a:pt x="150" y="80"/>
                    </a:lnTo>
                    <a:lnTo>
                      <a:pt x="148" y="80"/>
                    </a:lnTo>
                    <a:lnTo>
                      <a:pt x="146" y="80"/>
                    </a:lnTo>
                    <a:lnTo>
                      <a:pt x="144" y="82"/>
                    </a:lnTo>
                    <a:lnTo>
                      <a:pt x="140" y="82"/>
                    </a:lnTo>
                    <a:lnTo>
                      <a:pt x="140" y="82"/>
                    </a:lnTo>
                    <a:lnTo>
                      <a:pt x="140" y="86"/>
                    </a:lnTo>
                    <a:lnTo>
                      <a:pt x="138" y="90"/>
                    </a:lnTo>
                    <a:lnTo>
                      <a:pt x="132" y="96"/>
                    </a:lnTo>
                    <a:lnTo>
                      <a:pt x="132" y="96"/>
                    </a:lnTo>
                    <a:lnTo>
                      <a:pt x="120" y="98"/>
                    </a:lnTo>
                    <a:lnTo>
                      <a:pt x="112" y="102"/>
                    </a:lnTo>
                    <a:lnTo>
                      <a:pt x="106" y="106"/>
                    </a:lnTo>
                    <a:lnTo>
                      <a:pt x="100" y="112"/>
                    </a:lnTo>
                    <a:lnTo>
                      <a:pt x="100" y="112"/>
                    </a:lnTo>
                    <a:lnTo>
                      <a:pt x="94" y="112"/>
                    </a:lnTo>
                    <a:lnTo>
                      <a:pt x="84" y="114"/>
                    </a:lnTo>
                    <a:lnTo>
                      <a:pt x="78" y="118"/>
                    </a:lnTo>
                    <a:lnTo>
                      <a:pt x="72" y="126"/>
                    </a:lnTo>
                    <a:lnTo>
                      <a:pt x="72" y="126"/>
                    </a:lnTo>
                    <a:lnTo>
                      <a:pt x="62" y="126"/>
                    </a:lnTo>
                    <a:lnTo>
                      <a:pt x="54" y="126"/>
                    </a:lnTo>
                    <a:lnTo>
                      <a:pt x="48" y="124"/>
                    </a:lnTo>
                    <a:lnTo>
                      <a:pt x="42" y="120"/>
                    </a:lnTo>
                    <a:lnTo>
                      <a:pt x="36" y="116"/>
                    </a:lnTo>
                    <a:lnTo>
                      <a:pt x="32" y="112"/>
                    </a:lnTo>
                    <a:lnTo>
                      <a:pt x="26" y="100"/>
                    </a:lnTo>
                    <a:lnTo>
                      <a:pt x="26" y="100"/>
                    </a:lnTo>
                    <a:lnTo>
                      <a:pt x="20" y="104"/>
                    </a:lnTo>
                    <a:lnTo>
                      <a:pt x="14" y="104"/>
                    </a:lnTo>
                    <a:lnTo>
                      <a:pt x="8" y="102"/>
                    </a:lnTo>
                    <a:lnTo>
                      <a:pt x="0" y="102"/>
                    </a:lnTo>
                    <a:lnTo>
                      <a:pt x="0" y="102"/>
                    </a:lnTo>
                    <a:lnTo>
                      <a:pt x="2" y="100"/>
                    </a:lnTo>
                    <a:lnTo>
                      <a:pt x="2" y="96"/>
                    </a:lnTo>
                    <a:lnTo>
                      <a:pt x="4" y="94"/>
                    </a:lnTo>
                    <a:lnTo>
                      <a:pt x="4" y="92"/>
                    </a:lnTo>
                    <a:lnTo>
                      <a:pt x="4" y="92"/>
                    </a:lnTo>
                    <a:lnTo>
                      <a:pt x="10" y="96"/>
                    </a:lnTo>
                    <a:lnTo>
                      <a:pt x="10" y="96"/>
                    </a:lnTo>
                    <a:lnTo>
                      <a:pt x="16" y="92"/>
                    </a:lnTo>
                    <a:lnTo>
                      <a:pt x="22" y="88"/>
                    </a:lnTo>
                    <a:lnTo>
                      <a:pt x="22" y="88"/>
                    </a:lnTo>
                    <a:lnTo>
                      <a:pt x="24" y="80"/>
                    </a:lnTo>
                    <a:lnTo>
                      <a:pt x="26" y="76"/>
                    </a:lnTo>
                    <a:lnTo>
                      <a:pt x="26" y="76"/>
                    </a:lnTo>
                    <a:lnTo>
                      <a:pt x="26" y="76"/>
                    </a:lnTo>
                    <a:lnTo>
                      <a:pt x="26" y="76"/>
                    </a:lnTo>
                    <a:lnTo>
                      <a:pt x="24" y="76"/>
                    </a:lnTo>
                    <a:lnTo>
                      <a:pt x="20" y="74"/>
                    </a:lnTo>
                    <a:lnTo>
                      <a:pt x="16" y="70"/>
                    </a:lnTo>
                    <a:lnTo>
                      <a:pt x="18" y="68"/>
                    </a:lnTo>
                    <a:lnTo>
                      <a:pt x="20" y="66"/>
                    </a:lnTo>
                    <a:lnTo>
                      <a:pt x="20" y="66"/>
                    </a:lnTo>
                    <a:lnTo>
                      <a:pt x="10" y="62"/>
                    </a:lnTo>
                    <a:lnTo>
                      <a:pt x="4" y="62"/>
                    </a:lnTo>
                    <a:lnTo>
                      <a:pt x="0" y="64"/>
                    </a:lnTo>
                    <a:lnTo>
                      <a:pt x="0" y="64"/>
                    </a:lnTo>
                    <a:lnTo>
                      <a:pt x="2" y="60"/>
                    </a:lnTo>
                    <a:lnTo>
                      <a:pt x="4" y="58"/>
                    </a:lnTo>
                    <a:lnTo>
                      <a:pt x="12" y="56"/>
                    </a:lnTo>
                    <a:lnTo>
                      <a:pt x="30" y="54"/>
                    </a:lnTo>
                    <a:lnTo>
                      <a:pt x="30" y="54"/>
                    </a:lnTo>
                    <a:lnTo>
                      <a:pt x="28" y="50"/>
                    </a:lnTo>
                    <a:lnTo>
                      <a:pt x="30" y="46"/>
                    </a:lnTo>
                    <a:lnTo>
                      <a:pt x="34" y="44"/>
                    </a:lnTo>
                    <a:lnTo>
                      <a:pt x="40" y="42"/>
                    </a:lnTo>
                    <a:lnTo>
                      <a:pt x="40" y="42"/>
                    </a:lnTo>
                    <a:lnTo>
                      <a:pt x="36" y="38"/>
                    </a:lnTo>
                    <a:lnTo>
                      <a:pt x="30" y="36"/>
                    </a:lnTo>
                    <a:lnTo>
                      <a:pt x="22" y="36"/>
                    </a:lnTo>
                    <a:lnTo>
                      <a:pt x="14" y="36"/>
                    </a:lnTo>
                    <a:lnTo>
                      <a:pt x="8" y="36"/>
                    </a:lnTo>
                    <a:lnTo>
                      <a:pt x="2" y="34"/>
                    </a:lnTo>
                    <a:lnTo>
                      <a:pt x="2" y="34"/>
                    </a:lnTo>
                    <a:lnTo>
                      <a:pt x="6" y="30"/>
                    </a:lnTo>
                    <a:lnTo>
                      <a:pt x="10" y="28"/>
                    </a:lnTo>
                    <a:lnTo>
                      <a:pt x="12" y="28"/>
                    </a:lnTo>
                    <a:lnTo>
                      <a:pt x="14" y="22"/>
                    </a:lnTo>
                    <a:lnTo>
                      <a:pt x="14" y="22"/>
                    </a:lnTo>
                    <a:lnTo>
                      <a:pt x="18" y="24"/>
                    </a:lnTo>
                    <a:lnTo>
                      <a:pt x="18" y="28"/>
                    </a:lnTo>
                    <a:lnTo>
                      <a:pt x="18" y="28"/>
                    </a:lnTo>
                    <a:lnTo>
                      <a:pt x="20" y="18"/>
                    </a:lnTo>
                    <a:lnTo>
                      <a:pt x="24" y="12"/>
                    </a:lnTo>
                    <a:lnTo>
                      <a:pt x="28" y="12"/>
                    </a:lnTo>
                    <a:lnTo>
                      <a:pt x="32" y="10"/>
                    </a:lnTo>
                    <a:lnTo>
                      <a:pt x="32" y="10"/>
                    </a:lnTo>
                    <a:lnTo>
                      <a:pt x="34" y="14"/>
                    </a:lnTo>
                    <a:lnTo>
                      <a:pt x="34" y="18"/>
                    </a:lnTo>
                    <a:lnTo>
                      <a:pt x="34" y="18"/>
                    </a:lnTo>
                    <a:lnTo>
                      <a:pt x="38" y="16"/>
                    </a:lnTo>
                    <a:lnTo>
                      <a:pt x="40" y="18"/>
                    </a:lnTo>
                    <a:lnTo>
                      <a:pt x="40" y="20"/>
                    </a:lnTo>
                    <a:lnTo>
                      <a:pt x="40" y="20"/>
                    </a:lnTo>
                    <a:lnTo>
                      <a:pt x="38" y="14"/>
                    </a:lnTo>
                    <a:lnTo>
                      <a:pt x="40" y="10"/>
                    </a:lnTo>
                    <a:lnTo>
                      <a:pt x="38" y="6"/>
                    </a:lnTo>
                    <a:lnTo>
                      <a:pt x="36" y="4"/>
                    </a:lnTo>
                    <a:lnTo>
                      <a:pt x="36" y="4"/>
                    </a:lnTo>
                    <a:lnTo>
                      <a:pt x="36" y="2"/>
                    </a:lnTo>
                    <a:lnTo>
                      <a:pt x="38" y="0"/>
                    </a:lnTo>
                    <a:lnTo>
                      <a:pt x="38" y="0"/>
                    </a:lnTo>
                    <a:lnTo>
                      <a:pt x="40" y="0"/>
                    </a:lnTo>
                    <a:lnTo>
                      <a:pt x="42" y="0"/>
                    </a:lnTo>
                    <a:lnTo>
                      <a:pt x="44" y="2"/>
                    </a:lnTo>
                    <a:lnTo>
                      <a:pt x="46" y="0"/>
                    </a:lnTo>
                    <a:lnTo>
                      <a:pt x="46" y="0"/>
                    </a:lnTo>
                    <a:lnTo>
                      <a:pt x="50" y="6"/>
                    </a:lnTo>
                    <a:lnTo>
                      <a:pt x="52" y="12"/>
                    </a:lnTo>
                    <a:lnTo>
                      <a:pt x="52" y="24"/>
                    </a:lnTo>
                    <a:lnTo>
                      <a:pt x="50" y="36"/>
                    </a:lnTo>
                    <a:lnTo>
                      <a:pt x="46" y="48"/>
                    </a:lnTo>
                    <a:lnTo>
                      <a:pt x="46" y="48"/>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99" name="Freeform 206"/>
              <p:cNvSpPr>
                <a:spLocks/>
              </p:cNvSpPr>
              <p:nvPr userDrawn="1"/>
            </p:nvSpPr>
            <p:spPr bwMode="auto">
              <a:xfrm>
                <a:off x="3978" y="418"/>
                <a:ext cx="3" cy="5"/>
              </a:xfrm>
              <a:custGeom>
                <a:avLst/>
                <a:gdLst/>
                <a:ahLst/>
                <a:cxnLst>
                  <a:cxn ang="0">
                    <a:pos x="2" y="6"/>
                  </a:cxn>
                  <a:cxn ang="0">
                    <a:pos x="2" y="6"/>
                  </a:cxn>
                  <a:cxn ang="0">
                    <a:pos x="4" y="2"/>
                  </a:cxn>
                  <a:cxn ang="0">
                    <a:pos x="4" y="0"/>
                  </a:cxn>
                  <a:cxn ang="0">
                    <a:pos x="8" y="0"/>
                  </a:cxn>
                  <a:cxn ang="0">
                    <a:pos x="8" y="0"/>
                  </a:cxn>
                  <a:cxn ang="0">
                    <a:pos x="10" y="6"/>
                  </a:cxn>
                  <a:cxn ang="0">
                    <a:pos x="12" y="12"/>
                  </a:cxn>
                  <a:cxn ang="0">
                    <a:pos x="12" y="20"/>
                  </a:cxn>
                  <a:cxn ang="0">
                    <a:pos x="10" y="30"/>
                  </a:cxn>
                  <a:cxn ang="0">
                    <a:pos x="10" y="30"/>
                  </a:cxn>
                  <a:cxn ang="0">
                    <a:pos x="10" y="32"/>
                  </a:cxn>
                  <a:cxn ang="0">
                    <a:pos x="8" y="28"/>
                  </a:cxn>
                  <a:cxn ang="0">
                    <a:pos x="8" y="22"/>
                  </a:cxn>
                  <a:cxn ang="0">
                    <a:pos x="10" y="20"/>
                  </a:cxn>
                  <a:cxn ang="0">
                    <a:pos x="10" y="20"/>
                  </a:cxn>
                  <a:cxn ang="0">
                    <a:pos x="8" y="18"/>
                  </a:cxn>
                  <a:cxn ang="0">
                    <a:pos x="6" y="16"/>
                  </a:cxn>
                  <a:cxn ang="0">
                    <a:pos x="0" y="18"/>
                  </a:cxn>
                  <a:cxn ang="0">
                    <a:pos x="0" y="18"/>
                  </a:cxn>
                  <a:cxn ang="0">
                    <a:pos x="0" y="14"/>
                  </a:cxn>
                  <a:cxn ang="0">
                    <a:pos x="2" y="12"/>
                  </a:cxn>
                  <a:cxn ang="0">
                    <a:pos x="8" y="14"/>
                  </a:cxn>
                  <a:cxn ang="0">
                    <a:pos x="8" y="14"/>
                  </a:cxn>
                  <a:cxn ang="0">
                    <a:pos x="6" y="8"/>
                  </a:cxn>
                  <a:cxn ang="0">
                    <a:pos x="4" y="6"/>
                  </a:cxn>
                  <a:cxn ang="0">
                    <a:pos x="2" y="6"/>
                  </a:cxn>
                  <a:cxn ang="0">
                    <a:pos x="2" y="6"/>
                  </a:cxn>
                </a:cxnLst>
                <a:rect l="0" t="0" r="r" b="b"/>
                <a:pathLst>
                  <a:path w="12" h="32">
                    <a:moveTo>
                      <a:pt x="2" y="6"/>
                    </a:moveTo>
                    <a:lnTo>
                      <a:pt x="2" y="6"/>
                    </a:lnTo>
                    <a:lnTo>
                      <a:pt x="4" y="2"/>
                    </a:lnTo>
                    <a:lnTo>
                      <a:pt x="4" y="0"/>
                    </a:lnTo>
                    <a:lnTo>
                      <a:pt x="8" y="0"/>
                    </a:lnTo>
                    <a:lnTo>
                      <a:pt x="8" y="0"/>
                    </a:lnTo>
                    <a:lnTo>
                      <a:pt x="10" y="6"/>
                    </a:lnTo>
                    <a:lnTo>
                      <a:pt x="12" y="12"/>
                    </a:lnTo>
                    <a:lnTo>
                      <a:pt x="12" y="20"/>
                    </a:lnTo>
                    <a:lnTo>
                      <a:pt x="10" y="30"/>
                    </a:lnTo>
                    <a:lnTo>
                      <a:pt x="10" y="30"/>
                    </a:lnTo>
                    <a:lnTo>
                      <a:pt x="10" y="32"/>
                    </a:lnTo>
                    <a:lnTo>
                      <a:pt x="8" y="28"/>
                    </a:lnTo>
                    <a:lnTo>
                      <a:pt x="8" y="22"/>
                    </a:lnTo>
                    <a:lnTo>
                      <a:pt x="10" y="20"/>
                    </a:lnTo>
                    <a:lnTo>
                      <a:pt x="10" y="20"/>
                    </a:lnTo>
                    <a:lnTo>
                      <a:pt x="8" y="18"/>
                    </a:lnTo>
                    <a:lnTo>
                      <a:pt x="6" y="16"/>
                    </a:lnTo>
                    <a:lnTo>
                      <a:pt x="0" y="18"/>
                    </a:lnTo>
                    <a:lnTo>
                      <a:pt x="0" y="18"/>
                    </a:lnTo>
                    <a:lnTo>
                      <a:pt x="0" y="14"/>
                    </a:lnTo>
                    <a:lnTo>
                      <a:pt x="2" y="12"/>
                    </a:lnTo>
                    <a:lnTo>
                      <a:pt x="8" y="14"/>
                    </a:lnTo>
                    <a:lnTo>
                      <a:pt x="8" y="14"/>
                    </a:lnTo>
                    <a:lnTo>
                      <a:pt x="6" y="8"/>
                    </a:lnTo>
                    <a:lnTo>
                      <a:pt x="4" y="6"/>
                    </a:lnTo>
                    <a:lnTo>
                      <a:pt x="2" y="6"/>
                    </a:lnTo>
                    <a:lnTo>
                      <a:pt x="2" y="6"/>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200" name="Freeform 207"/>
              <p:cNvSpPr>
                <a:spLocks/>
              </p:cNvSpPr>
              <p:nvPr userDrawn="1"/>
            </p:nvSpPr>
            <p:spPr bwMode="auto">
              <a:xfrm>
                <a:off x="3949" y="440"/>
                <a:ext cx="62" cy="118"/>
              </a:xfrm>
              <a:custGeom>
                <a:avLst/>
                <a:gdLst/>
                <a:ahLst/>
                <a:cxnLst>
                  <a:cxn ang="0">
                    <a:pos x="64" y="46"/>
                  </a:cxn>
                  <a:cxn ang="0">
                    <a:pos x="112" y="48"/>
                  </a:cxn>
                  <a:cxn ang="0">
                    <a:pos x="90" y="104"/>
                  </a:cxn>
                  <a:cxn ang="0">
                    <a:pos x="98" y="120"/>
                  </a:cxn>
                  <a:cxn ang="0">
                    <a:pos x="80" y="126"/>
                  </a:cxn>
                  <a:cxn ang="0">
                    <a:pos x="90" y="126"/>
                  </a:cxn>
                  <a:cxn ang="0">
                    <a:pos x="142" y="204"/>
                  </a:cxn>
                  <a:cxn ang="0">
                    <a:pos x="174" y="248"/>
                  </a:cxn>
                  <a:cxn ang="0">
                    <a:pos x="172" y="252"/>
                  </a:cxn>
                  <a:cxn ang="0">
                    <a:pos x="180" y="290"/>
                  </a:cxn>
                  <a:cxn ang="0">
                    <a:pos x="214" y="292"/>
                  </a:cxn>
                  <a:cxn ang="0">
                    <a:pos x="220" y="344"/>
                  </a:cxn>
                  <a:cxn ang="0">
                    <a:pos x="210" y="360"/>
                  </a:cxn>
                  <a:cxn ang="0">
                    <a:pos x="208" y="374"/>
                  </a:cxn>
                  <a:cxn ang="0">
                    <a:pos x="228" y="390"/>
                  </a:cxn>
                  <a:cxn ang="0">
                    <a:pos x="180" y="404"/>
                  </a:cxn>
                  <a:cxn ang="0">
                    <a:pos x="154" y="404"/>
                  </a:cxn>
                  <a:cxn ang="0">
                    <a:pos x="148" y="418"/>
                  </a:cxn>
                  <a:cxn ang="0">
                    <a:pos x="126" y="408"/>
                  </a:cxn>
                  <a:cxn ang="0">
                    <a:pos x="112" y="416"/>
                  </a:cxn>
                  <a:cxn ang="0">
                    <a:pos x="94" y="408"/>
                  </a:cxn>
                  <a:cxn ang="0">
                    <a:pos x="74" y="430"/>
                  </a:cxn>
                  <a:cxn ang="0">
                    <a:pos x="40" y="430"/>
                  </a:cxn>
                  <a:cxn ang="0">
                    <a:pos x="16" y="446"/>
                  </a:cxn>
                  <a:cxn ang="0">
                    <a:pos x="2" y="444"/>
                  </a:cxn>
                  <a:cxn ang="0">
                    <a:pos x="26" y="422"/>
                  </a:cxn>
                  <a:cxn ang="0">
                    <a:pos x="50" y="392"/>
                  </a:cxn>
                  <a:cxn ang="0">
                    <a:pos x="90" y="378"/>
                  </a:cxn>
                  <a:cxn ang="0">
                    <a:pos x="90" y="362"/>
                  </a:cxn>
                  <a:cxn ang="0">
                    <a:pos x="64" y="358"/>
                  </a:cxn>
                  <a:cxn ang="0">
                    <a:pos x="46" y="352"/>
                  </a:cxn>
                  <a:cxn ang="0">
                    <a:pos x="26" y="352"/>
                  </a:cxn>
                  <a:cxn ang="0">
                    <a:pos x="46" y="330"/>
                  </a:cxn>
                  <a:cxn ang="0">
                    <a:pos x="60" y="298"/>
                  </a:cxn>
                  <a:cxn ang="0">
                    <a:pos x="38" y="294"/>
                  </a:cxn>
                  <a:cxn ang="0">
                    <a:pos x="46" y="268"/>
                  </a:cxn>
                  <a:cxn ang="0">
                    <a:pos x="56" y="266"/>
                  </a:cxn>
                  <a:cxn ang="0">
                    <a:pos x="86" y="270"/>
                  </a:cxn>
                  <a:cxn ang="0">
                    <a:pos x="90" y="250"/>
                  </a:cxn>
                  <a:cxn ang="0">
                    <a:pos x="94" y="224"/>
                  </a:cxn>
                  <a:cxn ang="0">
                    <a:pos x="76" y="206"/>
                  </a:cxn>
                  <a:cxn ang="0">
                    <a:pos x="82" y="182"/>
                  </a:cxn>
                  <a:cxn ang="0">
                    <a:pos x="60" y="190"/>
                  </a:cxn>
                  <a:cxn ang="0">
                    <a:pos x="50" y="196"/>
                  </a:cxn>
                  <a:cxn ang="0">
                    <a:pos x="34" y="186"/>
                  </a:cxn>
                  <a:cxn ang="0">
                    <a:pos x="46" y="150"/>
                  </a:cxn>
                  <a:cxn ang="0">
                    <a:pos x="32" y="132"/>
                  </a:cxn>
                  <a:cxn ang="0">
                    <a:pos x="22" y="160"/>
                  </a:cxn>
                  <a:cxn ang="0">
                    <a:pos x="28" y="96"/>
                  </a:cxn>
                  <a:cxn ang="0">
                    <a:pos x="14" y="104"/>
                  </a:cxn>
                  <a:cxn ang="0">
                    <a:pos x="10" y="88"/>
                  </a:cxn>
                  <a:cxn ang="0">
                    <a:pos x="26" y="72"/>
                  </a:cxn>
                  <a:cxn ang="0">
                    <a:pos x="14" y="66"/>
                  </a:cxn>
                  <a:cxn ang="0">
                    <a:pos x="6" y="56"/>
                  </a:cxn>
                  <a:cxn ang="0">
                    <a:pos x="2" y="46"/>
                  </a:cxn>
                  <a:cxn ang="0">
                    <a:pos x="12" y="44"/>
                  </a:cxn>
                  <a:cxn ang="0">
                    <a:pos x="18" y="66"/>
                  </a:cxn>
                  <a:cxn ang="0">
                    <a:pos x="26" y="32"/>
                  </a:cxn>
                  <a:cxn ang="0">
                    <a:pos x="34" y="18"/>
                  </a:cxn>
                  <a:cxn ang="0">
                    <a:pos x="84" y="0"/>
                  </a:cxn>
                  <a:cxn ang="0">
                    <a:pos x="64" y="34"/>
                  </a:cxn>
                </a:cxnLst>
                <a:rect l="0" t="0" r="r" b="b"/>
                <a:pathLst>
                  <a:path w="230" h="450">
                    <a:moveTo>
                      <a:pt x="56" y="34"/>
                    </a:moveTo>
                    <a:lnTo>
                      <a:pt x="56" y="34"/>
                    </a:lnTo>
                    <a:lnTo>
                      <a:pt x="60" y="38"/>
                    </a:lnTo>
                    <a:lnTo>
                      <a:pt x="68" y="38"/>
                    </a:lnTo>
                    <a:lnTo>
                      <a:pt x="68" y="38"/>
                    </a:lnTo>
                    <a:lnTo>
                      <a:pt x="66" y="42"/>
                    </a:lnTo>
                    <a:lnTo>
                      <a:pt x="64" y="46"/>
                    </a:lnTo>
                    <a:lnTo>
                      <a:pt x="64" y="48"/>
                    </a:lnTo>
                    <a:lnTo>
                      <a:pt x="64" y="48"/>
                    </a:lnTo>
                    <a:lnTo>
                      <a:pt x="76" y="46"/>
                    </a:lnTo>
                    <a:lnTo>
                      <a:pt x="92" y="44"/>
                    </a:lnTo>
                    <a:lnTo>
                      <a:pt x="98" y="44"/>
                    </a:lnTo>
                    <a:lnTo>
                      <a:pt x="106" y="44"/>
                    </a:lnTo>
                    <a:lnTo>
                      <a:pt x="112" y="48"/>
                    </a:lnTo>
                    <a:lnTo>
                      <a:pt x="116" y="52"/>
                    </a:lnTo>
                    <a:lnTo>
                      <a:pt x="116" y="52"/>
                    </a:lnTo>
                    <a:lnTo>
                      <a:pt x="108" y="78"/>
                    </a:lnTo>
                    <a:lnTo>
                      <a:pt x="104" y="92"/>
                    </a:lnTo>
                    <a:lnTo>
                      <a:pt x="98" y="104"/>
                    </a:lnTo>
                    <a:lnTo>
                      <a:pt x="98" y="104"/>
                    </a:lnTo>
                    <a:lnTo>
                      <a:pt x="90" y="104"/>
                    </a:lnTo>
                    <a:lnTo>
                      <a:pt x="88" y="104"/>
                    </a:lnTo>
                    <a:lnTo>
                      <a:pt x="86" y="108"/>
                    </a:lnTo>
                    <a:lnTo>
                      <a:pt x="86" y="108"/>
                    </a:lnTo>
                    <a:lnTo>
                      <a:pt x="94" y="110"/>
                    </a:lnTo>
                    <a:lnTo>
                      <a:pt x="98" y="114"/>
                    </a:lnTo>
                    <a:lnTo>
                      <a:pt x="98" y="120"/>
                    </a:lnTo>
                    <a:lnTo>
                      <a:pt x="98" y="120"/>
                    </a:lnTo>
                    <a:lnTo>
                      <a:pt x="94" y="118"/>
                    </a:lnTo>
                    <a:lnTo>
                      <a:pt x="92" y="118"/>
                    </a:lnTo>
                    <a:lnTo>
                      <a:pt x="88" y="120"/>
                    </a:lnTo>
                    <a:lnTo>
                      <a:pt x="84" y="124"/>
                    </a:lnTo>
                    <a:lnTo>
                      <a:pt x="82" y="126"/>
                    </a:lnTo>
                    <a:lnTo>
                      <a:pt x="80" y="126"/>
                    </a:lnTo>
                    <a:lnTo>
                      <a:pt x="80" y="126"/>
                    </a:lnTo>
                    <a:lnTo>
                      <a:pt x="82" y="132"/>
                    </a:lnTo>
                    <a:lnTo>
                      <a:pt x="86" y="132"/>
                    </a:lnTo>
                    <a:lnTo>
                      <a:pt x="88" y="132"/>
                    </a:lnTo>
                    <a:lnTo>
                      <a:pt x="88" y="132"/>
                    </a:lnTo>
                    <a:lnTo>
                      <a:pt x="90" y="130"/>
                    </a:lnTo>
                    <a:lnTo>
                      <a:pt x="90" y="126"/>
                    </a:lnTo>
                    <a:lnTo>
                      <a:pt x="90" y="126"/>
                    </a:lnTo>
                    <a:lnTo>
                      <a:pt x="104" y="130"/>
                    </a:lnTo>
                    <a:lnTo>
                      <a:pt x="112" y="138"/>
                    </a:lnTo>
                    <a:lnTo>
                      <a:pt x="120" y="146"/>
                    </a:lnTo>
                    <a:lnTo>
                      <a:pt x="124" y="158"/>
                    </a:lnTo>
                    <a:lnTo>
                      <a:pt x="132" y="182"/>
                    </a:lnTo>
                    <a:lnTo>
                      <a:pt x="138" y="192"/>
                    </a:lnTo>
                    <a:lnTo>
                      <a:pt x="142" y="204"/>
                    </a:lnTo>
                    <a:lnTo>
                      <a:pt x="142" y="204"/>
                    </a:lnTo>
                    <a:lnTo>
                      <a:pt x="152" y="206"/>
                    </a:lnTo>
                    <a:lnTo>
                      <a:pt x="158" y="212"/>
                    </a:lnTo>
                    <a:lnTo>
                      <a:pt x="162" y="218"/>
                    </a:lnTo>
                    <a:lnTo>
                      <a:pt x="166" y="226"/>
                    </a:lnTo>
                    <a:lnTo>
                      <a:pt x="172" y="240"/>
                    </a:lnTo>
                    <a:lnTo>
                      <a:pt x="174" y="248"/>
                    </a:lnTo>
                    <a:lnTo>
                      <a:pt x="180" y="256"/>
                    </a:lnTo>
                    <a:lnTo>
                      <a:pt x="180" y="256"/>
                    </a:lnTo>
                    <a:lnTo>
                      <a:pt x="178" y="254"/>
                    </a:lnTo>
                    <a:lnTo>
                      <a:pt x="176" y="252"/>
                    </a:lnTo>
                    <a:lnTo>
                      <a:pt x="174" y="252"/>
                    </a:lnTo>
                    <a:lnTo>
                      <a:pt x="172" y="252"/>
                    </a:lnTo>
                    <a:lnTo>
                      <a:pt x="172" y="252"/>
                    </a:lnTo>
                    <a:lnTo>
                      <a:pt x="178" y="260"/>
                    </a:lnTo>
                    <a:lnTo>
                      <a:pt x="184" y="270"/>
                    </a:lnTo>
                    <a:lnTo>
                      <a:pt x="184" y="274"/>
                    </a:lnTo>
                    <a:lnTo>
                      <a:pt x="184" y="280"/>
                    </a:lnTo>
                    <a:lnTo>
                      <a:pt x="182" y="286"/>
                    </a:lnTo>
                    <a:lnTo>
                      <a:pt x="180" y="290"/>
                    </a:lnTo>
                    <a:lnTo>
                      <a:pt x="180" y="290"/>
                    </a:lnTo>
                    <a:lnTo>
                      <a:pt x="180" y="292"/>
                    </a:lnTo>
                    <a:lnTo>
                      <a:pt x="182" y="294"/>
                    </a:lnTo>
                    <a:lnTo>
                      <a:pt x="186" y="298"/>
                    </a:lnTo>
                    <a:lnTo>
                      <a:pt x="186" y="298"/>
                    </a:lnTo>
                    <a:lnTo>
                      <a:pt x="194" y="288"/>
                    </a:lnTo>
                    <a:lnTo>
                      <a:pt x="194" y="288"/>
                    </a:lnTo>
                    <a:lnTo>
                      <a:pt x="214" y="292"/>
                    </a:lnTo>
                    <a:lnTo>
                      <a:pt x="222" y="294"/>
                    </a:lnTo>
                    <a:lnTo>
                      <a:pt x="228" y="300"/>
                    </a:lnTo>
                    <a:lnTo>
                      <a:pt x="228" y="300"/>
                    </a:lnTo>
                    <a:lnTo>
                      <a:pt x="228" y="308"/>
                    </a:lnTo>
                    <a:lnTo>
                      <a:pt x="230" y="316"/>
                    </a:lnTo>
                    <a:lnTo>
                      <a:pt x="226" y="332"/>
                    </a:lnTo>
                    <a:lnTo>
                      <a:pt x="220" y="344"/>
                    </a:lnTo>
                    <a:lnTo>
                      <a:pt x="216" y="354"/>
                    </a:lnTo>
                    <a:lnTo>
                      <a:pt x="216" y="354"/>
                    </a:lnTo>
                    <a:lnTo>
                      <a:pt x="212" y="352"/>
                    </a:lnTo>
                    <a:lnTo>
                      <a:pt x="208" y="352"/>
                    </a:lnTo>
                    <a:lnTo>
                      <a:pt x="208" y="352"/>
                    </a:lnTo>
                    <a:lnTo>
                      <a:pt x="210" y="356"/>
                    </a:lnTo>
                    <a:lnTo>
                      <a:pt x="210" y="360"/>
                    </a:lnTo>
                    <a:lnTo>
                      <a:pt x="208" y="364"/>
                    </a:lnTo>
                    <a:lnTo>
                      <a:pt x="202" y="364"/>
                    </a:lnTo>
                    <a:lnTo>
                      <a:pt x="202" y="364"/>
                    </a:lnTo>
                    <a:lnTo>
                      <a:pt x="204" y="368"/>
                    </a:lnTo>
                    <a:lnTo>
                      <a:pt x="206" y="370"/>
                    </a:lnTo>
                    <a:lnTo>
                      <a:pt x="208" y="372"/>
                    </a:lnTo>
                    <a:lnTo>
                      <a:pt x="208" y="374"/>
                    </a:lnTo>
                    <a:lnTo>
                      <a:pt x="208" y="374"/>
                    </a:lnTo>
                    <a:lnTo>
                      <a:pt x="228" y="374"/>
                    </a:lnTo>
                    <a:lnTo>
                      <a:pt x="228" y="374"/>
                    </a:lnTo>
                    <a:lnTo>
                      <a:pt x="226" y="378"/>
                    </a:lnTo>
                    <a:lnTo>
                      <a:pt x="226" y="382"/>
                    </a:lnTo>
                    <a:lnTo>
                      <a:pt x="228" y="390"/>
                    </a:lnTo>
                    <a:lnTo>
                      <a:pt x="228" y="390"/>
                    </a:lnTo>
                    <a:lnTo>
                      <a:pt x="220" y="392"/>
                    </a:lnTo>
                    <a:lnTo>
                      <a:pt x="214" y="394"/>
                    </a:lnTo>
                    <a:lnTo>
                      <a:pt x="204" y="404"/>
                    </a:lnTo>
                    <a:lnTo>
                      <a:pt x="198" y="406"/>
                    </a:lnTo>
                    <a:lnTo>
                      <a:pt x="192" y="408"/>
                    </a:lnTo>
                    <a:lnTo>
                      <a:pt x="186" y="408"/>
                    </a:lnTo>
                    <a:lnTo>
                      <a:pt x="180" y="404"/>
                    </a:lnTo>
                    <a:lnTo>
                      <a:pt x="180" y="404"/>
                    </a:lnTo>
                    <a:lnTo>
                      <a:pt x="174" y="406"/>
                    </a:lnTo>
                    <a:lnTo>
                      <a:pt x="166" y="410"/>
                    </a:lnTo>
                    <a:lnTo>
                      <a:pt x="158" y="408"/>
                    </a:lnTo>
                    <a:lnTo>
                      <a:pt x="156" y="406"/>
                    </a:lnTo>
                    <a:lnTo>
                      <a:pt x="154" y="404"/>
                    </a:lnTo>
                    <a:lnTo>
                      <a:pt x="154" y="404"/>
                    </a:lnTo>
                    <a:lnTo>
                      <a:pt x="152" y="404"/>
                    </a:lnTo>
                    <a:lnTo>
                      <a:pt x="152" y="408"/>
                    </a:lnTo>
                    <a:lnTo>
                      <a:pt x="152" y="410"/>
                    </a:lnTo>
                    <a:lnTo>
                      <a:pt x="150" y="408"/>
                    </a:lnTo>
                    <a:lnTo>
                      <a:pt x="150" y="408"/>
                    </a:lnTo>
                    <a:lnTo>
                      <a:pt x="150" y="412"/>
                    </a:lnTo>
                    <a:lnTo>
                      <a:pt x="148" y="418"/>
                    </a:lnTo>
                    <a:lnTo>
                      <a:pt x="148" y="418"/>
                    </a:lnTo>
                    <a:lnTo>
                      <a:pt x="144" y="418"/>
                    </a:lnTo>
                    <a:lnTo>
                      <a:pt x="140" y="416"/>
                    </a:lnTo>
                    <a:lnTo>
                      <a:pt x="138" y="412"/>
                    </a:lnTo>
                    <a:lnTo>
                      <a:pt x="138" y="408"/>
                    </a:lnTo>
                    <a:lnTo>
                      <a:pt x="138" y="408"/>
                    </a:lnTo>
                    <a:lnTo>
                      <a:pt x="126" y="408"/>
                    </a:lnTo>
                    <a:lnTo>
                      <a:pt x="126" y="408"/>
                    </a:lnTo>
                    <a:lnTo>
                      <a:pt x="124" y="410"/>
                    </a:lnTo>
                    <a:lnTo>
                      <a:pt x="124" y="412"/>
                    </a:lnTo>
                    <a:lnTo>
                      <a:pt x="124" y="416"/>
                    </a:lnTo>
                    <a:lnTo>
                      <a:pt x="124" y="416"/>
                    </a:lnTo>
                    <a:lnTo>
                      <a:pt x="118" y="416"/>
                    </a:lnTo>
                    <a:lnTo>
                      <a:pt x="112" y="416"/>
                    </a:lnTo>
                    <a:lnTo>
                      <a:pt x="110" y="416"/>
                    </a:lnTo>
                    <a:lnTo>
                      <a:pt x="108" y="416"/>
                    </a:lnTo>
                    <a:lnTo>
                      <a:pt x="108" y="422"/>
                    </a:lnTo>
                    <a:lnTo>
                      <a:pt x="108" y="422"/>
                    </a:lnTo>
                    <a:lnTo>
                      <a:pt x="102" y="416"/>
                    </a:lnTo>
                    <a:lnTo>
                      <a:pt x="94" y="408"/>
                    </a:lnTo>
                    <a:lnTo>
                      <a:pt x="94" y="408"/>
                    </a:lnTo>
                    <a:lnTo>
                      <a:pt x="88" y="410"/>
                    </a:lnTo>
                    <a:lnTo>
                      <a:pt x="84" y="414"/>
                    </a:lnTo>
                    <a:lnTo>
                      <a:pt x="80" y="416"/>
                    </a:lnTo>
                    <a:lnTo>
                      <a:pt x="76" y="414"/>
                    </a:lnTo>
                    <a:lnTo>
                      <a:pt x="76" y="414"/>
                    </a:lnTo>
                    <a:lnTo>
                      <a:pt x="74" y="422"/>
                    </a:lnTo>
                    <a:lnTo>
                      <a:pt x="74" y="430"/>
                    </a:lnTo>
                    <a:lnTo>
                      <a:pt x="70" y="434"/>
                    </a:lnTo>
                    <a:lnTo>
                      <a:pt x="64" y="438"/>
                    </a:lnTo>
                    <a:lnTo>
                      <a:pt x="64" y="438"/>
                    </a:lnTo>
                    <a:lnTo>
                      <a:pt x="60" y="432"/>
                    </a:lnTo>
                    <a:lnTo>
                      <a:pt x="54" y="430"/>
                    </a:lnTo>
                    <a:lnTo>
                      <a:pt x="48" y="430"/>
                    </a:lnTo>
                    <a:lnTo>
                      <a:pt x="40" y="430"/>
                    </a:lnTo>
                    <a:lnTo>
                      <a:pt x="34" y="434"/>
                    </a:lnTo>
                    <a:lnTo>
                      <a:pt x="28" y="438"/>
                    </a:lnTo>
                    <a:lnTo>
                      <a:pt x="24" y="444"/>
                    </a:lnTo>
                    <a:lnTo>
                      <a:pt x="22" y="450"/>
                    </a:lnTo>
                    <a:lnTo>
                      <a:pt x="22" y="450"/>
                    </a:lnTo>
                    <a:lnTo>
                      <a:pt x="18" y="448"/>
                    </a:lnTo>
                    <a:lnTo>
                      <a:pt x="16" y="446"/>
                    </a:lnTo>
                    <a:lnTo>
                      <a:pt x="14" y="440"/>
                    </a:lnTo>
                    <a:lnTo>
                      <a:pt x="14" y="440"/>
                    </a:lnTo>
                    <a:lnTo>
                      <a:pt x="10" y="440"/>
                    </a:lnTo>
                    <a:lnTo>
                      <a:pt x="8" y="442"/>
                    </a:lnTo>
                    <a:lnTo>
                      <a:pt x="6" y="444"/>
                    </a:lnTo>
                    <a:lnTo>
                      <a:pt x="2" y="444"/>
                    </a:lnTo>
                    <a:lnTo>
                      <a:pt x="2" y="444"/>
                    </a:lnTo>
                    <a:lnTo>
                      <a:pt x="2" y="440"/>
                    </a:lnTo>
                    <a:lnTo>
                      <a:pt x="4" y="438"/>
                    </a:lnTo>
                    <a:lnTo>
                      <a:pt x="6" y="434"/>
                    </a:lnTo>
                    <a:lnTo>
                      <a:pt x="6" y="434"/>
                    </a:lnTo>
                    <a:lnTo>
                      <a:pt x="14" y="432"/>
                    </a:lnTo>
                    <a:lnTo>
                      <a:pt x="18" y="430"/>
                    </a:lnTo>
                    <a:lnTo>
                      <a:pt x="26" y="422"/>
                    </a:lnTo>
                    <a:lnTo>
                      <a:pt x="34" y="414"/>
                    </a:lnTo>
                    <a:lnTo>
                      <a:pt x="38" y="410"/>
                    </a:lnTo>
                    <a:lnTo>
                      <a:pt x="42" y="408"/>
                    </a:lnTo>
                    <a:lnTo>
                      <a:pt x="42" y="408"/>
                    </a:lnTo>
                    <a:lnTo>
                      <a:pt x="42" y="392"/>
                    </a:lnTo>
                    <a:lnTo>
                      <a:pt x="42" y="392"/>
                    </a:lnTo>
                    <a:lnTo>
                      <a:pt x="50" y="392"/>
                    </a:lnTo>
                    <a:lnTo>
                      <a:pt x="52" y="390"/>
                    </a:lnTo>
                    <a:lnTo>
                      <a:pt x="54" y="388"/>
                    </a:lnTo>
                    <a:lnTo>
                      <a:pt x="52" y="382"/>
                    </a:lnTo>
                    <a:lnTo>
                      <a:pt x="52" y="382"/>
                    </a:lnTo>
                    <a:lnTo>
                      <a:pt x="88" y="382"/>
                    </a:lnTo>
                    <a:lnTo>
                      <a:pt x="88" y="382"/>
                    </a:lnTo>
                    <a:lnTo>
                      <a:pt x="90" y="378"/>
                    </a:lnTo>
                    <a:lnTo>
                      <a:pt x="94" y="372"/>
                    </a:lnTo>
                    <a:lnTo>
                      <a:pt x="98" y="364"/>
                    </a:lnTo>
                    <a:lnTo>
                      <a:pt x="98" y="364"/>
                    </a:lnTo>
                    <a:lnTo>
                      <a:pt x="98" y="364"/>
                    </a:lnTo>
                    <a:lnTo>
                      <a:pt x="96" y="364"/>
                    </a:lnTo>
                    <a:lnTo>
                      <a:pt x="90" y="362"/>
                    </a:lnTo>
                    <a:lnTo>
                      <a:pt x="90" y="362"/>
                    </a:lnTo>
                    <a:lnTo>
                      <a:pt x="88" y="364"/>
                    </a:lnTo>
                    <a:lnTo>
                      <a:pt x="88" y="368"/>
                    </a:lnTo>
                    <a:lnTo>
                      <a:pt x="84" y="372"/>
                    </a:lnTo>
                    <a:lnTo>
                      <a:pt x="84" y="372"/>
                    </a:lnTo>
                    <a:lnTo>
                      <a:pt x="76" y="372"/>
                    </a:lnTo>
                    <a:lnTo>
                      <a:pt x="70" y="368"/>
                    </a:lnTo>
                    <a:lnTo>
                      <a:pt x="64" y="358"/>
                    </a:lnTo>
                    <a:lnTo>
                      <a:pt x="64" y="358"/>
                    </a:lnTo>
                    <a:lnTo>
                      <a:pt x="60" y="360"/>
                    </a:lnTo>
                    <a:lnTo>
                      <a:pt x="52" y="360"/>
                    </a:lnTo>
                    <a:lnTo>
                      <a:pt x="52" y="360"/>
                    </a:lnTo>
                    <a:lnTo>
                      <a:pt x="50" y="356"/>
                    </a:lnTo>
                    <a:lnTo>
                      <a:pt x="46" y="352"/>
                    </a:lnTo>
                    <a:lnTo>
                      <a:pt x="46" y="352"/>
                    </a:lnTo>
                    <a:lnTo>
                      <a:pt x="38" y="354"/>
                    </a:lnTo>
                    <a:lnTo>
                      <a:pt x="36" y="356"/>
                    </a:lnTo>
                    <a:lnTo>
                      <a:pt x="34" y="360"/>
                    </a:lnTo>
                    <a:lnTo>
                      <a:pt x="34" y="360"/>
                    </a:lnTo>
                    <a:lnTo>
                      <a:pt x="30" y="360"/>
                    </a:lnTo>
                    <a:lnTo>
                      <a:pt x="28" y="358"/>
                    </a:lnTo>
                    <a:lnTo>
                      <a:pt x="26" y="352"/>
                    </a:lnTo>
                    <a:lnTo>
                      <a:pt x="26" y="346"/>
                    </a:lnTo>
                    <a:lnTo>
                      <a:pt x="26" y="346"/>
                    </a:lnTo>
                    <a:lnTo>
                      <a:pt x="24" y="346"/>
                    </a:lnTo>
                    <a:lnTo>
                      <a:pt x="24" y="346"/>
                    </a:lnTo>
                    <a:lnTo>
                      <a:pt x="26" y="342"/>
                    </a:lnTo>
                    <a:lnTo>
                      <a:pt x="32" y="338"/>
                    </a:lnTo>
                    <a:lnTo>
                      <a:pt x="46" y="330"/>
                    </a:lnTo>
                    <a:lnTo>
                      <a:pt x="52" y="324"/>
                    </a:lnTo>
                    <a:lnTo>
                      <a:pt x="58" y="320"/>
                    </a:lnTo>
                    <a:lnTo>
                      <a:pt x="60" y="314"/>
                    </a:lnTo>
                    <a:lnTo>
                      <a:pt x="58" y="308"/>
                    </a:lnTo>
                    <a:lnTo>
                      <a:pt x="58" y="308"/>
                    </a:lnTo>
                    <a:lnTo>
                      <a:pt x="60" y="302"/>
                    </a:lnTo>
                    <a:lnTo>
                      <a:pt x="60" y="298"/>
                    </a:lnTo>
                    <a:lnTo>
                      <a:pt x="60" y="294"/>
                    </a:lnTo>
                    <a:lnTo>
                      <a:pt x="58" y="288"/>
                    </a:lnTo>
                    <a:lnTo>
                      <a:pt x="58" y="288"/>
                    </a:lnTo>
                    <a:lnTo>
                      <a:pt x="52" y="288"/>
                    </a:lnTo>
                    <a:lnTo>
                      <a:pt x="48" y="292"/>
                    </a:lnTo>
                    <a:lnTo>
                      <a:pt x="46" y="294"/>
                    </a:lnTo>
                    <a:lnTo>
                      <a:pt x="38" y="294"/>
                    </a:lnTo>
                    <a:lnTo>
                      <a:pt x="38" y="294"/>
                    </a:lnTo>
                    <a:lnTo>
                      <a:pt x="44" y="288"/>
                    </a:lnTo>
                    <a:lnTo>
                      <a:pt x="52" y="284"/>
                    </a:lnTo>
                    <a:lnTo>
                      <a:pt x="52" y="284"/>
                    </a:lnTo>
                    <a:lnTo>
                      <a:pt x="52" y="278"/>
                    </a:lnTo>
                    <a:lnTo>
                      <a:pt x="48" y="274"/>
                    </a:lnTo>
                    <a:lnTo>
                      <a:pt x="46" y="268"/>
                    </a:lnTo>
                    <a:lnTo>
                      <a:pt x="44" y="264"/>
                    </a:lnTo>
                    <a:lnTo>
                      <a:pt x="44" y="264"/>
                    </a:lnTo>
                    <a:lnTo>
                      <a:pt x="48" y="264"/>
                    </a:lnTo>
                    <a:lnTo>
                      <a:pt x="50" y="262"/>
                    </a:lnTo>
                    <a:lnTo>
                      <a:pt x="50" y="262"/>
                    </a:lnTo>
                    <a:lnTo>
                      <a:pt x="54" y="264"/>
                    </a:lnTo>
                    <a:lnTo>
                      <a:pt x="56" y="266"/>
                    </a:lnTo>
                    <a:lnTo>
                      <a:pt x="60" y="274"/>
                    </a:lnTo>
                    <a:lnTo>
                      <a:pt x="60" y="274"/>
                    </a:lnTo>
                    <a:lnTo>
                      <a:pt x="62" y="272"/>
                    </a:lnTo>
                    <a:lnTo>
                      <a:pt x="64" y="270"/>
                    </a:lnTo>
                    <a:lnTo>
                      <a:pt x="74" y="268"/>
                    </a:lnTo>
                    <a:lnTo>
                      <a:pt x="82" y="268"/>
                    </a:lnTo>
                    <a:lnTo>
                      <a:pt x="86" y="270"/>
                    </a:lnTo>
                    <a:lnTo>
                      <a:pt x="86" y="270"/>
                    </a:lnTo>
                    <a:lnTo>
                      <a:pt x="86" y="264"/>
                    </a:lnTo>
                    <a:lnTo>
                      <a:pt x="86" y="264"/>
                    </a:lnTo>
                    <a:lnTo>
                      <a:pt x="90" y="264"/>
                    </a:lnTo>
                    <a:lnTo>
                      <a:pt x="90" y="264"/>
                    </a:lnTo>
                    <a:lnTo>
                      <a:pt x="90" y="256"/>
                    </a:lnTo>
                    <a:lnTo>
                      <a:pt x="90" y="250"/>
                    </a:lnTo>
                    <a:lnTo>
                      <a:pt x="92" y="244"/>
                    </a:lnTo>
                    <a:lnTo>
                      <a:pt x="88" y="236"/>
                    </a:lnTo>
                    <a:lnTo>
                      <a:pt x="88" y="236"/>
                    </a:lnTo>
                    <a:lnTo>
                      <a:pt x="94" y="236"/>
                    </a:lnTo>
                    <a:lnTo>
                      <a:pt x="94" y="236"/>
                    </a:lnTo>
                    <a:lnTo>
                      <a:pt x="94" y="230"/>
                    </a:lnTo>
                    <a:lnTo>
                      <a:pt x="94" y="224"/>
                    </a:lnTo>
                    <a:lnTo>
                      <a:pt x="94" y="224"/>
                    </a:lnTo>
                    <a:lnTo>
                      <a:pt x="90" y="224"/>
                    </a:lnTo>
                    <a:lnTo>
                      <a:pt x="88" y="224"/>
                    </a:lnTo>
                    <a:lnTo>
                      <a:pt x="86" y="226"/>
                    </a:lnTo>
                    <a:lnTo>
                      <a:pt x="86" y="226"/>
                    </a:lnTo>
                    <a:lnTo>
                      <a:pt x="80" y="218"/>
                    </a:lnTo>
                    <a:lnTo>
                      <a:pt x="76" y="206"/>
                    </a:lnTo>
                    <a:lnTo>
                      <a:pt x="74" y="200"/>
                    </a:lnTo>
                    <a:lnTo>
                      <a:pt x="76" y="194"/>
                    </a:lnTo>
                    <a:lnTo>
                      <a:pt x="78" y="190"/>
                    </a:lnTo>
                    <a:lnTo>
                      <a:pt x="84" y="186"/>
                    </a:lnTo>
                    <a:lnTo>
                      <a:pt x="84" y="186"/>
                    </a:lnTo>
                    <a:lnTo>
                      <a:pt x="84" y="184"/>
                    </a:lnTo>
                    <a:lnTo>
                      <a:pt x="82" y="182"/>
                    </a:lnTo>
                    <a:lnTo>
                      <a:pt x="80" y="180"/>
                    </a:lnTo>
                    <a:lnTo>
                      <a:pt x="80" y="178"/>
                    </a:lnTo>
                    <a:lnTo>
                      <a:pt x="80" y="178"/>
                    </a:lnTo>
                    <a:lnTo>
                      <a:pt x="74" y="184"/>
                    </a:lnTo>
                    <a:lnTo>
                      <a:pt x="68" y="190"/>
                    </a:lnTo>
                    <a:lnTo>
                      <a:pt x="62" y="192"/>
                    </a:lnTo>
                    <a:lnTo>
                      <a:pt x="60" y="190"/>
                    </a:lnTo>
                    <a:lnTo>
                      <a:pt x="58" y="188"/>
                    </a:lnTo>
                    <a:lnTo>
                      <a:pt x="58" y="188"/>
                    </a:lnTo>
                    <a:lnTo>
                      <a:pt x="56" y="190"/>
                    </a:lnTo>
                    <a:lnTo>
                      <a:pt x="56" y="192"/>
                    </a:lnTo>
                    <a:lnTo>
                      <a:pt x="54" y="196"/>
                    </a:lnTo>
                    <a:lnTo>
                      <a:pt x="50" y="196"/>
                    </a:lnTo>
                    <a:lnTo>
                      <a:pt x="50" y="196"/>
                    </a:lnTo>
                    <a:lnTo>
                      <a:pt x="48" y="192"/>
                    </a:lnTo>
                    <a:lnTo>
                      <a:pt x="44" y="188"/>
                    </a:lnTo>
                    <a:lnTo>
                      <a:pt x="40" y="186"/>
                    </a:lnTo>
                    <a:lnTo>
                      <a:pt x="38" y="188"/>
                    </a:lnTo>
                    <a:lnTo>
                      <a:pt x="36" y="190"/>
                    </a:lnTo>
                    <a:lnTo>
                      <a:pt x="36" y="190"/>
                    </a:lnTo>
                    <a:lnTo>
                      <a:pt x="34" y="186"/>
                    </a:lnTo>
                    <a:lnTo>
                      <a:pt x="34" y="180"/>
                    </a:lnTo>
                    <a:lnTo>
                      <a:pt x="36" y="176"/>
                    </a:lnTo>
                    <a:lnTo>
                      <a:pt x="38" y="170"/>
                    </a:lnTo>
                    <a:lnTo>
                      <a:pt x="44" y="162"/>
                    </a:lnTo>
                    <a:lnTo>
                      <a:pt x="48" y="152"/>
                    </a:lnTo>
                    <a:lnTo>
                      <a:pt x="48" y="152"/>
                    </a:lnTo>
                    <a:lnTo>
                      <a:pt x="46" y="150"/>
                    </a:lnTo>
                    <a:lnTo>
                      <a:pt x="44" y="148"/>
                    </a:lnTo>
                    <a:lnTo>
                      <a:pt x="42" y="140"/>
                    </a:lnTo>
                    <a:lnTo>
                      <a:pt x="38" y="132"/>
                    </a:lnTo>
                    <a:lnTo>
                      <a:pt x="36" y="132"/>
                    </a:lnTo>
                    <a:lnTo>
                      <a:pt x="34" y="132"/>
                    </a:lnTo>
                    <a:lnTo>
                      <a:pt x="34" y="132"/>
                    </a:lnTo>
                    <a:lnTo>
                      <a:pt x="32" y="132"/>
                    </a:lnTo>
                    <a:lnTo>
                      <a:pt x="32" y="130"/>
                    </a:lnTo>
                    <a:lnTo>
                      <a:pt x="32" y="124"/>
                    </a:lnTo>
                    <a:lnTo>
                      <a:pt x="32" y="124"/>
                    </a:lnTo>
                    <a:lnTo>
                      <a:pt x="28" y="136"/>
                    </a:lnTo>
                    <a:lnTo>
                      <a:pt x="28" y="146"/>
                    </a:lnTo>
                    <a:lnTo>
                      <a:pt x="24" y="156"/>
                    </a:lnTo>
                    <a:lnTo>
                      <a:pt x="22" y="160"/>
                    </a:lnTo>
                    <a:lnTo>
                      <a:pt x="18" y="164"/>
                    </a:lnTo>
                    <a:lnTo>
                      <a:pt x="18" y="164"/>
                    </a:lnTo>
                    <a:lnTo>
                      <a:pt x="24" y="126"/>
                    </a:lnTo>
                    <a:lnTo>
                      <a:pt x="26" y="110"/>
                    </a:lnTo>
                    <a:lnTo>
                      <a:pt x="32" y="94"/>
                    </a:lnTo>
                    <a:lnTo>
                      <a:pt x="32" y="94"/>
                    </a:lnTo>
                    <a:lnTo>
                      <a:pt x="28" y="96"/>
                    </a:lnTo>
                    <a:lnTo>
                      <a:pt x="26" y="98"/>
                    </a:lnTo>
                    <a:lnTo>
                      <a:pt x="24" y="106"/>
                    </a:lnTo>
                    <a:lnTo>
                      <a:pt x="18" y="110"/>
                    </a:lnTo>
                    <a:lnTo>
                      <a:pt x="16" y="112"/>
                    </a:lnTo>
                    <a:lnTo>
                      <a:pt x="10" y="112"/>
                    </a:lnTo>
                    <a:lnTo>
                      <a:pt x="10" y="112"/>
                    </a:lnTo>
                    <a:lnTo>
                      <a:pt x="14" y="104"/>
                    </a:lnTo>
                    <a:lnTo>
                      <a:pt x="12" y="102"/>
                    </a:lnTo>
                    <a:lnTo>
                      <a:pt x="8" y="102"/>
                    </a:lnTo>
                    <a:lnTo>
                      <a:pt x="8" y="102"/>
                    </a:lnTo>
                    <a:lnTo>
                      <a:pt x="8" y="98"/>
                    </a:lnTo>
                    <a:lnTo>
                      <a:pt x="10" y="94"/>
                    </a:lnTo>
                    <a:lnTo>
                      <a:pt x="12" y="92"/>
                    </a:lnTo>
                    <a:lnTo>
                      <a:pt x="10" y="88"/>
                    </a:lnTo>
                    <a:lnTo>
                      <a:pt x="10" y="88"/>
                    </a:lnTo>
                    <a:lnTo>
                      <a:pt x="16" y="88"/>
                    </a:lnTo>
                    <a:lnTo>
                      <a:pt x="20" y="86"/>
                    </a:lnTo>
                    <a:lnTo>
                      <a:pt x="20" y="86"/>
                    </a:lnTo>
                    <a:lnTo>
                      <a:pt x="20" y="76"/>
                    </a:lnTo>
                    <a:lnTo>
                      <a:pt x="22" y="72"/>
                    </a:lnTo>
                    <a:lnTo>
                      <a:pt x="26" y="72"/>
                    </a:lnTo>
                    <a:lnTo>
                      <a:pt x="26" y="72"/>
                    </a:lnTo>
                    <a:lnTo>
                      <a:pt x="24" y="70"/>
                    </a:lnTo>
                    <a:lnTo>
                      <a:pt x="22" y="70"/>
                    </a:lnTo>
                    <a:lnTo>
                      <a:pt x="18" y="74"/>
                    </a:lnTo>
                    <a:lnTo>
                      <a:pt x="18" y="74"/>
                    </a:lnTo>
                    <a:lnTo>
                      <a:pt x="16" y="70"/>
                    </a:lnTo>
                    <a:lnTo>
                      <a:pt x="14" y="66"/>
                    </a:lnTo>
                    <a:lnTo>
                      <a:pt x="14" y="66"/>
                    </a:lnTo>
                    <a:lnTo>
                      <a:pt x="12" y="66"/>
                    </a:lnTo>
                    <a:lnTo>
                      <a:pt x="12" y="70"/>
                    </a:lnTo>
                    <a:lnTo>
                      <a:pt x="12" y="70"/>
                    </a:lnTo>
                    <a:lnTo>
                      <a:pt x="10" y="68"/>
                    </a:lnTo>
                    <a:lnTo>
                      <a:pt x="8" y="64"/>
                    </a:lnTo>
                    <a:lnTo>
                      <a:pt x="6" y="56"/>
                    </a:lnTo>
                    <a:lnTo>
                      <a:pt x="6" y="56"/>
                    </a:lnTo>
                    <a:lnTo>
                      <a:pt x="4" y="58"/>
                    </a:lnTo>
                    <a:lnTo>
                      <a:pt x="2" y="60"/>
                    </a:lnTo>
                    <a:lnTo>
                      <a:pt x="0" y="60"/>
                    </a:lnTo>
                    <a:lnTo>
                      <a:pt x="0" y="60"/>
                    </a:lnTo>
                    <a:lnTo>
                      <a:pt x="0" y="52"/>
                    </a:lnTo>
                    <a:lnTo>
                      <a:pt x="2" y="46"/>
                    </a:lnTo>
                    <a:lnTo>
                      <a:pt x="2" y="46"/>
                    </a:lnTo>
                    <a:lnTo>
                      <a:pt x="6" y="50"/>
                    </a:lnTo>
                    <a:lnTo>
                      <a:pt x="8" y="50"/>
                    </a:lnTo>
                    <a:lnTo>
                      <a:pt x="10" y="46"/>
                    </a:lnTo>
                    <a:lnTo>
                      <a:pt x="8" y="42"/>
                    </a:lnTo>
                    <a:lnTo>
                      <a:pt x="8" y="42"/>
                    </a:lnTo>
                    <a:lnTo>
                      <a:pt x="12" y="44"/>
                    </a:lnTo>
                    <a:lnTo>
                      <a:pt x="16" y="48"/>
                    </a:lnTo>
                    <a:lnTo>
                      <a:pt x="14" y="54"/>
                    </a:lnTo>
                    <a:lnTo>
                      <a:pt x="12" y="58"/>
                    </a:lnTo>
                    <a:lnTo>
                      <a:pt x="12" y="58"/>
                    </a:lnTo>
                    <a:lnTo>
                      <a:pt x="14" y="60"/>
                    </a:lnTo>
                    <a:lnTo>
                      <a:pt x="16" y="62"/>
                    </a:lnTo>
                    <a:lnTo>
                      <a:pt x="18" y="66"/>
                    </a:lnTo>
                    <a:lnTo>
                      <a:pt x="18" y="66"/>
                    </a:lnTo>
                    <a:lnTo>
                      <a:pt x="20" y="62"/>
                    </a:lnTo>
                    <a:lnTo>
                      <a:pt x="22" y="60"/>
                    </a:lnTo>
                    <a:lnTo>
                      <a:pt x="22" y="52"/>
                    </a:lnTo>
                    <a:lnTo>
                      <a:pt x="22" y="42"/>
                    </a:lnTo>
                    <a:lnTo>
                      <a:pt x="24" y="38"/>
                    </a:lnTo>
                    <a:lnTo>
                      <a:pt x="26" y="32"/>
                    </a:lnTo>
                    <a:lnTo>
                      <a:pt x="26" y="32"/>
                    </a:lnTo>
                    <a:lnTo>
                      <a:pt x="32" y="32"/>
                    </a:lnTo>
                    <a:lnTo>
                      <a:pt x="36" y="34"/>
                    </a:lnTo>
                    <a:lnTo>
                      <a:pt x="36" y="34"/>
                    </a:lnTo>
                    <a:lnTo>
                      <a:pt x="34" y="30"/>
                    </a:lnTo>
                    <a:lnTo>
                      <a:pt x="32" y="26"/>
                    </a:lnTo>
                    <a:lnTo>
                      <a:pt x="34" y="18"/>
                    </a:lnTo>
                    <a:lnTo>
                      <a:pt x="38" y="10"/>
                    </a:lnTo>
                    <a:lnTo>
                      <a:pt x="40" y="0"/>
                    </a:lnTo>
                    <a:lnTo>
                      <a:pt x="40" y="0"/>
                    </a:lnTo>
                    <a:lnTo>
                      <a:pt x="54" y="2"/>
                    </a:lnTo>
                    <a:lnTo>
                      <a:pt x="62" y="2"/>
                    </a:lnTo>
                    <a:lnTo>
                      <a:pt x="72" y="0"/>
                    </a:lnTo>
                    <a:lnTo>
                      <a:pt x="84" y="0"/>
                    </a:lnTo>
                    <a:lnTo>
                      <a:pt x="84" y="0"/>
                    </a:lnTo>
                    <a:lnTo>
                      <a:pt x="84" y="6"/>
                    </a:lnTo>
                    <a:lnTo>
                      <a:pt x="82" y="12"/>
                    </a:lnTo>
                    <a:lnTo>
                      <a:pt x="76" y="20"/>
                    </a:lnTo>
                    <a:lnTo>
                      <a:pt x="68" y="28"/>
                    </a:lnTo>
                    <a:lnTo>
                      <a:pt x="66" y="32"/>
                    </a:lnTo>
                    <a:lnTo>
                      <a:pt x="64" y="34"/>
                    </a:lnTo>
                    <a:lnTo>
                      <a:pt x="64" y="34"/>
                    </a:lnTo>
                    <a:lnTo>
                      <a:pt x="62" y="36"/>
                    </a:lnTo>
                    <a:lnTo>
                      <a:pt x="60" y="36"/>
                    </a:lnTo>
                    <a:lnTo>
                      <a:pt x="58" y="34"/>
                    </a:lnTo>
                    <a:lnTo>
                      <a:pt x="56" y="34"/>
                    </a:lnTo>
                    <a:lnTo>
                      <a:pt x="56" y="34"/>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201" name="Freeform 208"/>
              <p:cNvSpPr>
                <a:spLocks/>
              </p:cNvSpPr>
              <p:nvPr userDrawn="1"/>
            </p:nvSpPr>
            <p:spPr bwMode="auto">
              <a:xfrm>
                <a:off x="3522" y="457"/>
                <a:ext cx="76" cy="66"/>
              </a:xfrm>
              <a:custGeom>
                <a:avLst/>
                <a:gdLst/>
                <a:ahLst/>
                <a:cxnLst>
                  <a:cxn ang="0">
                    <a:pos x="90" y="82"/>
                  </a:cxn>
                  <a:cxn ang="0">
                    <a:pos x="100" y="90"/>
                  </a:cxn>
                  <a:cxn ang="0">
                    <a:pos x="112" y="74"/>
                  </a:cxn>
                  <a:cxn ang="0">
                    <a:pos x="196" y="32"/>
                  </a:cxn>
                  <a:cxn ang="0">
                    <a:pos x="206" y="22"/>
                  </a:cxn>
                  <a:cxn ang="0">
                    <a:pos x="226" y="14"/>
                  </a:cxn>
                  <a:cxn ang="0">
                    <a:pos x="280" y="4"/>
                  </a:cxn>
                  <a:cxn ang="0">
                    <a:pos x="290" y="8"/>
                  </a:cxn>
                  <a:cxn ang="0">
                    <a:pos x="270" y="12"/>
                  </a:cxn>
                  <a:cxn ang="0">
                    <a:pos x="260" y="16"/>
                  </a:cxn>
                  <a:cxn ang="0">
                    <a:pos x="256" y="26"/>
                  </a:cxn>
                  <a:cxn ang="0">
                    <a:pos x="164" y="70"/>
                  </a:cxn>
                  <a:cxn ang="0">
                    <a:pos x="198" y="64"/>
                  </a:cxn>
                  <a:cxn ang="0">
                    <a:pos x="208" y="70"/>
                  </a:cxn>
                  <a:cxn ang="0">
                    <a:pos x="190" y="76"/>
                  </a:cxn>
                  <a:cxn ang="0">
                    <a:pos x="174" y="90"/>
                  </a:cxn>
                  <a:cxn ang="0">
                    <a:pos x="184" y="96"/>
                  </a:cxn>
                  <a:cxn ang="0">
                    <a:pos x="188" y="102"/>
                  </a:cxn>
                  <a:cxn ang="0">
                    <a:pos x="182" y="98"/>
                  </a:cxn>
                  <a:cxn ang="0">
                    <a:pos x="190" y="110"/>
                  </a:cxn>
                  <a:cxn ang="0">
                    <a:pos x="204" y="98"/>
                  </a:cxn>
                  <a:cxn ang="0">
                    <a:pos x="198" y="112"/>
                  </a:cxn>
                  <a:cxn ang="0">
                    <a:pos x="216" y="122"/>
                  </a:cxn>
                  <a:cxn ang="0">
                    <a:pos x="184" y="146"/>
                  </a:cxn>
                  <a:cxn ang="0">
                    <a:pos x="174" y="158"/>
                  </a:cxn>
                  <a:cxn ang="0">
                    <a:pos x="194" y="160"/>
                  </a:cxn>
                  <a:cxn ang="0">
                    <a:pos x="158" y="176"/>
                  </a:cxn>
                  <a:cxn ang="0">
                    <a:pos x="132" y="194"/>
                  </a:cxn>
                  <a:cxn ang="0">
                    <a:pos x="176" y="180"/>
                  </a:cxn>
                  <a:cxn ang="0">
                    <a:pos x="136" y="208"/>
                  </a:cxn>
                  <a:cxn ang="0">
                    <a:pos x="160" y="198"/>
                  </a:cxn>
                  <a:cxn ang="0">
                    <a:pos x="150" y="216"/>
                  </a:cxn>
                  <a:cxn ang="0">
                    <a:pos x="104" y="246"/>
                  </a:cxn>
                  <a:cxn ang="0">
                    <a:pos x="84" y="244"/>
                  </a:cxn>
                  <a:cxn ang="0">
                    <a:pos x="112" y="222"/>
                  </a:cxn>
                  <a:cxn ang="0">
                    <a:pos x="80" y="228"/>
                  </a:cxn>
                  <a:cxn ang="0">
                    <a:pos x="124" y="198"/>
                  </a:cxn>
                  <a:cxn ang="0">
                    <a:pos x="100" y="200"/>
                  </a:cxn>
                  <a:cxn ang="0">
                    <a:pos x="56" y="212"/>
                  </a:cxn>
                  <a:cxn ang="0">
                    <a:pos x="40" y="206"/>
                  </a:cxn>
                  <a:cxn ang="0">
                    <a:pos x="58" y="196"/>
                  </a:cxn>
                  <a:cxn ang="0">
                    <a:pos x="100" y="180"/>
                  </a:cxn>
                  <a:cxn ang="0">
                    <a:pos x="94" y="172"/>
                  </a:cxn>
                  <a:cxn ang="0">
                    <a:pos x="78" y="180"/>
                  </a:cxn>
                  <a:cxn ang="0">
                    <a:pos x="70" y="176"/>
                  </a:cxn>
                  <a:cxn ang="0">
                    <a:pos x="78" y="174"/>
                  </a:cxn>
                  <a:cxn ang="0">
                    <a:pos x="88" y="164"/>
                  </a:cxn>
                  <a:cxn ang="0">
                    <a:pos x="82" y="160"/>
                  </a:cxn>
                  <a:cxn ang="0">
                    <a:pos x="38" y="150"/>
                  </a:cxn>
                  <a:cxn ang="0">
                    <a:pos x="0" y="138"/>
                  </a:cxn>
                  <a:cxn ang="0">
                    <a:pos x="48" y="108"/>
                  </a:cxn>
                  <a:cxn ang="0">
                    <a:pos x="50" y="98"/>
                  </a:cxn>
                  <a:cxn ang="0">
                    <a:pos x="64" y="94"/>
                  </a:cxn>
                </a:cxnLst>
                <a:rect l="0" t="0" r="r" b="b"/>
                <a:pathLst>
                  <a:path w="290" h="248">
                    <a:moveTo>
                      <a:pt x="62" y="98"/>
                    </a:moveTo>
                    <a:lnTo>
                      <a:pt x="62" y="98"/>
                    </a:lnTo>
                    <a:lnTo>
                      <a:pt x="66" y="96"/>
                    </a:lnTo>
                    <a:lnTo>
                      <a:pt x="70" y="94"/>
                    </a:lnTo>
                    <a:lnTo>
                      <a:pt x="80" y="88"/>
                    </a:lnTo>
                    <a:lnTo>
                      <a:pt x="90" y="82"/>
                    </a:lnTo>
                    <a:lnTo>
                      <a:pt x="96" y="80"/>
                    </a:lnTo>
                    <a:lnTo>
                      <a:pt x="102" y="78"/>
                    </a:lnTo>
                    <a:lnTo>
                      <a:pt x="102" y="78"/>
                    </a:lnTo>
                    <a:lnTo>
                      <a:pt x="100" y="84"/>
                    </a:lnTo>
                    <a:lnTo>
                      <a:pt x="100" y="90"/>
                    </a:lnTo>
                    <a:lnTo>
                      <a:pt x="100" y="90"/>
                    </a:lnTo>
                    <a:lnTo>
                      <a:pt x="104" y="84"/>
                    </a:lnTo>
                    <a:lnTo>
                      <a:pt x="108" y="80"/>
                    </a:lnTo>
                    <a:lnTo>
                      <a:pt x="114" y="80"/>
                    </a:lnTo>
                    <a:lnTo>
                      <a:pt x="114" y="80"/>
                    </a:lnTo>
                    <a:lnTo>
                      <a:pt x="112" y="78"/>
                    </a:lnTo>
                    <a:lnTo>
                      <a:pt x="112" y="74"/>
                    </a:lnTo>
                    <a:lnTo>
                      <a:pt x="112" y="74"/>
                    </a:lnTo>
                    <a:lnTo>
                      <a:pt x="138" y="60"/>
                    </a:lnTo>
                    <a:lnTo>
                      <a:pt x="168" y="44"/>
                    </a:lnTo>
                    <a:lnTo>
                      <a:pt x="168" y="44"/>
                    </a:lnTo>
                    <a:lnTo>
                      <a:pt x="188" y="34"/>
                    </a:lnTo>
                    <a:lnTo>
                      <a:pt x="196" y="32"/>
                    </a:lnTo>
                    <a:lnTo>
                      <a:pt x="204" y="30"/>
                    </a:lnTo>
                    <a:lnTo>
                      <a:pt x="204" y="30"/>
                    </a:lnTo>
                    <a:lnTo>
                      <a:pt x="204" y="30"/>
                    </a:lnTo>
                    <a:lnTo>
                      <a:pt x="204" y="28"/>
                    </a:lnTo>
                    <a:lnTo>
                      <a:pt x="204" y="24"/>
                    </a:lnTo>
                    <a:lnTo>
                      <a:pt x="206" y="22"/>
                    </a:lnTo>
                    <a:lnTo>
                      <a:pt x="206" y="22"/>
                    </a:lnTo>
                    <a:lnTo>
                      <a:pt x="212" y="24"/>
                    </a:lnTo>
                    <a:lnTo>
                      <a:pt x="218" y="24"/>
                    </a:lnTo>
                    <a:lnTo>
                      <a:pt x="224" y="20"/>
                    </a:lnTo>
                    <a:lnTo>
                      <a:pt x="226" y="14"/>
                    </a:lnTo>
                    <a:lnTo>
                      <a:pt x="226" y="14"/>
                    </a:lnTo>
                    <a:lnTo>
                      <a:pt x="240" y="10"/>
                    </a:lnTo>
                    <a:lnTo>
                      <a:pt x="256" y="6"/>
                    </a:lnTo>
                    <a:lnTo>
                      <a:pt x="284" y="0"/>
                    </a:lnTo>
                    <a:lnTo>
                      <a:pt x="284" y="0"/>
                    </a:lnTo>
                    <a:lnTo>
                      <a:pt x="284" y="2"/>
                    </a:lnTo>
                    <a:lnTo>
                      <a:pt x="280" y="4"/>
                    </a:lnTo>
                    <a:lnTo>
                      <a:pt x="278" y="6"/>
                    </a:lnTo>
                    <a:lnTo>
                      <a:pt x="278" y="10"/>
                    </a:lnTo>
                    <a:lnTo>
                      <a:pt x="278" y="10"/>
                    </a:lnTo>
                    <a:lnTo>
                      <a:pt x="284" y="6"/>
                    </a:lnTo>
                    <a:lnTo>
                      <a:pt x="286" y="6"/>
                    </a:lnTo>
                    <a:lnTo>
                      <a:pt x="290" y="8"/>
                    </a:lnTo>
                    <a:lnTo>
                      <a:pt x="290" y="8"/>
                    </a:lnTo>
                    <a:lnTo>
                      <a:pt x="286" y="12"/>
                    </a:lnTo>
                    <a:lnTo>
                      <a:pt x="282" y="14"/>
                    </a:lnTo>
                    <a:lnTo>
                      <a:pt x="270" y="16"/>
                    </a:lnTo>
                    <a:lnTo>
                      <a:pt x="270" y="16"/>
                    </a:lnTo>
                    <a:lnTo>
                      <a:pt x="270" y="12"/>
                    </a:lnTo>
                    <a:lnTo>
                      <a:pt x="266" y="10"/>
                    </a:lnTo>
                    <a:lnTo>
                      <a:pt x="266" y="10"/>
                    </a:lnTo>
                    <a:lnTo>
                      <a:pt x="264" y="12"/>
                    </a:lnTo>
                    <a:lnTo>
                      <a:pt x="264" y="14"/>
                    </a:lnTo>
                    <a:lnTo>
                      <a:pt x="262" y="16"/>
                    </a:lnTo>
                    <a:lnTo>
                      <a:pt x="260" y="16"/>
                    </a:lnTo>
                    <a:lnTo>
                      <a:pt x="260" y="16"/>
                    </a:lnTo>
                    <a:lnTo>
                      <a:pt x="260" y="18"/>
                    </a:lnTo>
                    <a:lnTo>
                      <a:pt x="262" y="18"/>
                    </a:lnTo>
                    <a:lnTo>
                      <a:pt x="266" y="18"/>
                    </a:lnTo>
                    <a:lnTo>
                      <a:pt x="266" y="18"/>
                    </a:lnTo>
                    <a:lnTo>
                      <a:pt x="256" y="26"/>
                    </a:lnTo>
                    <a:lnTo>
                      <a:pt x="244" y="32"/>
                    </a:lnTo>
                    <a:lnTo>
                      <a:pt x="218" y="44"/>
                    </a:lnTo>
                    <a:lnTo>
                      <a:pt x="190" y="56"/>
                    </a:lnTo>
                    <a:lnTo>
                      <a:pt x="178" y="64"/>
                    </a:lnTo>
                    <a:lnTo>
                      <a:pt x="164" y="70"/>
                    </a:lnTo>
                    <a:lnTo>
                      <a:pt x="164" y="70"/>
                    </a:lnTo>
                    <a:lnTo>
                      <a:pt x="172" y="70"/>
                    </a:lnTo>
                    <a:lnTo>
                      <a:pt x="182" y="66"/>
                    </a:lnTo>
                    <a:lnTo>
                      <a:pt x="190" y="64"/>
                    </a:lnTo>
                    <a:lnTo>
                      <a:pt x="202" y="60"/>
                    </a:lnTo>
                    <a:lnTo>
                      <a:pt x="202" y="60"/>
                    </a:lnTo>
                    <a:lnTo>
                      <a:pt x="198" y="64"/>
                    </a:lnTo>
                    <a:lnTo>
                      <a:pt x="198" y="68"/>
                    </a:lnTo>
                    <a:lnTo>
                      <a:pt x="200" y="70"/>
                    </a:lnTo>
                    <a:lnTo>
                      <a:pt x="202" y="74"/>
                    </a:lnTo>
                    <a:lnTo>
                      <a:pt x="202" y="74"/>
                    </a:lnTo>
                    <a:lnTo>
                      <a:pt x="206" y="74"/>
                    </a:lnTo>
                    <a:lnTo>
                      <a:pt x="208" y="70"/>
                    </a:lnTo>
                    <a:lnTo>
                      <a:pt x="208" y="70"/>
                    </a:lnTo>
                    <a:lnTo>
                      <a:pt x="208" y="72"/>
                    </a:lnTo>
                    <a:lnTo>
                      <a:pt x="208" y="74"/>
                    </a:lnTo>
                    <a:lnTo>
                      <a:pt x="204" y="76"/>
                    </a:lnTo>
                    <a:lnTo>
                      <a:pt x="190" y="76"/>
                    </a:lnTo>
                    <a:lnTo>
                      <a:pt x="190" y="76"/>
                    </a:lnTo>
                    <a:lnTo>
                      <a:pt x="180" y="84"/>
                    </a:lnTo>
                    <a:lnTo>
                      <a:pt x="174" y="88"/>
                    </a:lnTo>
                    <a:lnTo>
                      <a:pt x="166" y="90"/>
                    </a:lnTo>
                    <a:lnTo>
                      <a:pt x="166" y="90"/>
                    </a:lnTo>
                    <a:lnTo>
                      <a:pt x="170" y="90"/>
                    </a:lnTo>
                    <a:lnTo>
                      <a:pt x="174" y="90"/>
                    </a:lnTo>
                    <a:lnTo>
                      <a:pt x="178" y="92"/>
                    </a:lnTo>
                    <a:lnTo>
                      <a:pt x="178" y="94"/>
                    </a:lnTo>
                    <a:lnTo>
                      <a:pt x="176" y="96"/>
                    </a:lnTo>
                    <a:lnTo>
                      <a:pt x="176" y="96"/>
                    </a:lnTo>
                    <a:lnTo>
                      <a:pt x="182" y="96"/>
                    </a:lnTo>
                    <a:lnTo>
                      <a:pt x="184" y="96"/>
                    </a:lnTo>
                    <a:lnTo>
                      <a:pt x="192" y="98"/>
                    </a:lnTo>
                    <a:lnTo>
                      <a:pt x="192" y="98"/>
                    </a:lnTo>
                    <a:lnTo>
                      <a:pt x="190" y="100"/>
                    </a:lnTo>
                    <a:lnTo>
                      <a:pt x="190" y="102"/>
                    </a:lnTo>
                    <a:lnTo>
                      <a:pt x="190" y="102"/>
                    </a:lnTo>
                    <a:lnTo>
                      <a:pt x="188" y="102"/>
                    </a:lnTo>
                    <a:lnTo>
                      <a:pt x="188" y="104"/>
                    </a:lnTo>
                    <a:lnTo>
                      <a:pt x="188" y="104"/>
                    </a:lnTo>
                    <a:lnTo>
                      <a:pt x="184" y="100"/>
                    </a:lnTo>
                    <a:lnTo>
                      <a:pt x="186" y="98"/>
                    </a:lnTo>
                    <a:lnTo>
                      <a:pt x="186" y="98"/>
                    </a:lnTo>
                    <a:lnTo>
                      <a:pt x="182" y="98"/>
                    </a:lnTo>
                    <a:lnTo>
                      <a:pt x="182" y="100"/>
                    </a:lnTo>
                    <a:lnTo>
                      <a:pt x="180" y="104"/>
                    </a:lnTo>
                    <a:lnTo>
                      <a:pt x="178" y="106"/>
                    </a:lnTo>
                    <a:lnTo>
                      <a:pt x="178" y="106"/>
                    </a:lnTo>
                    <a:lnTo>
                      <a:pt x="184" y="108"/>
                    </a:lnTo>
                    <a:lnTo>
                      <a:pt x="190" y="110"/>
                    </a:lnTo>
                    <a:lnTo>
                      <a:pt x="190" y="110"/>
                    </a:lnTo>
                    <a:lnTo>
                      <a:pt x="194" y="108"/>
                    </a:lnTo>
                    <a:lnTo>
                      <a:pt x="198" y="106"/>
                    </a:lnTo>
                    <a:lnTo>
                      <a:pt x="202" y="98"/>
                    </a:lnTo>
                    <a:lnTo>
                      <a:pt x="202" y="98"/>
                    </a:lnTo>
                    <a:lnTo>
                      <a:pt x="204" y="98"/>
                    </a:lnTo>
                    <a:lnTo>
                      <a:pt x="208" y="100"/>
                    </a:lnTo>
                    <a:lnTo>
                      <a:pt x="208" y="100"/>
                    </a:lnTo>
                    <a:lnTo>
                      <a:pt x="204" y="106"/>
                    </a:lnTo>
                    <a:lnTo>
                      <a:pt x="202" y="110"/>
                    </a:lnTo>
                    <a:lnTo>
                      <a:pt x="198" y="112"/>
                    </a:lnTo>
                    <a:lnTo>
                      <a:pt x="198" y="112"/>
                    </a:lnTo>
                    <a:lnTo>
                      <a:pt x="202" y="110"/>
                    </a:lnTo>
                    <a:lnTo>
                      <a:pt x="206" y="110"/>
                    </a:lnTo>
                    <a:lnTo>
                      <a:pt x="214" y="108"/>
                    </a:lnTo>
                    <a:lnTo>
                      <a:pt x="214" y="108"/>
                    </a:lnTo>
                    <a:lnTo>
                      <a:pt x="216" y="118"/>
                    </a:lnTo>
                    <a:lnTo>
                      <a:pt x="216" y="122"/>
                    </a:lnTo>
                    <a:lnTo>
                      <a:pt x="218" y="126"/>
                    </a:lnTo>
                    <a:lnTo>
                      <a:pt x="218" y="126"/>
                    </a:lnTo>
                    <a:lnTo>
                      <a:pt x="208" y="130"/>
                    </a:lnTo>
                    <a:lnTo>
                      <a:pt x="198" y="134"/>
                    </a:lnTo>
                    <a:lnTo>
                      <a:pt x="188" y="140"/>
                    </a:lnTo>
                    <a:lnTo>
                      <a:pt x="184" y="146"/>
                    </a:lnTo>
                    <a:lnTo>
                      <a:pt x="182" y="152"/>
                    </a:lnTo>
                    <a:lnTo>
                      <a:pt x="182" y="152"/>
                    </a:lnTo>
                    <a:lnTo>
                      <a:pt x="174" y="152"/>
                    </a:lnTo>
                    <a:lnTo>
                      <a:pt x="174" y="152"/>
                    </a:lnTo>
                    <a:lnTo>
                      <a:pt x="174" y="158"/>
                    </a:lnTo>
                    <a:lnTo>
                      <a:pt x="174" y="158"/>
                    </a:lnTo>
                    <a:lnTo>
                      <a:pt x="180" y="156"/>
                    </a:lnTo>
                    <a:lnTo>
                      <a:pt x="186" y="156"/>
                    </a:lnTo>
                    <a:lnTo>
                      <a:pt x="190" y="158"/>
                    </a:lnTo>
                    <a:lnTo>
                      <a:pt x="196" y="156"/>
                    </a:lnTo>
                    <a:lnTo>
                      <a:pt x="196" y="156"/>
                    </a:lnTo>
                    <a:lnTo>
                      <a:pt x="194" y="160"/>
                    </a:lnTo>
                    <a:lnTo>
                      <a:pt x="192" y="164"/>
                    </a:lnTo>
                    <a:lnTo>
                      <a:pt x="182" y="168"/>
                    </a:lnTo>
                    <a:lnTo>
                      <a:pt x="172" y="170"/>
                    </a:lnTo>
                    <a:lnTo>
                      <a:pt x="164" y="170"/>
                    </a:lnTo>
                    <a:lnTo>
                      <a:pt x="164" y="170"/>
                    </a:lnTo>
                    <a:lnTo>
                      <a:pt x="158" y="176"/>
                    </a:lnTo>
                    <a:lnTo>
                      <a:pt x="152" y="180"/>
                    </a:lnTo>
                    <a:lnTo>
                      <a:pt x="144" y="184"/>
                    </a:lnTo>
                    <a:lnTo>
                      <a:pt x="136" y="188"/>
                    </a:lnTo>
                    <a:lnTo>
                      <a:pt x="136" y="188"/>
                    </a:lnTo>
                    <a:lnTo>
                      <a:pt x="134" y="190"/>
                    </a:lnTo>
                    <a:lnTo>
                      <a:pt x="132" y="194"/>
                    </a:lnTo>
                    <a:lnTo>
                      <a:pt x="130" y="198"/>
                    </a:lnTo>
                    <a:lnTo>
                      <a:pt x="128" y="202"/>
                    </a:lnTo>
                    <a:lnTo>
                      <a:pt x="128" y="202"/>
                    </a:lnTo>
                    <a:lnTo>
                      <a:pt x="152" y="188"/>
                    </a:lnTo>
                    <a:lnTo>
                      <a:pt x="164" y="182"/>
                    </a:lnTo>
                    <a:lnTo>
                      <a:pt x="176" y="180"/>
                    </a:lnTo>
                    <a:lnTo>
                      <a:pt x="176" y="180"/>
                    </a:lnTo>
                    <a:lnTo>
                      <a:pt x="166" y="188"/>
                    </a:lnTo>
                    <a:lnTo>
                      <a:pt x="156" y="194"/>
                    </a:lnTo>
                    <a:lnTo>
                      <a:pt x="146" y="200"/>
                    </a:lnTo>
                    <a:lnTo>
                      <a:pt x="136" y="208"/>
                    </a:lnTo>
                    <a:lnTo>
                      <a:pt x="136" y="208"/>
                    </a:lnTo>
                    <a:lnTo>
                      <a:pt x="140" y="210"/>
                    </a:lnTo>
                    <a:lnTo>
                      <a:pt x="144" y="210"/>
                    </a:lnTo>
                    <a:lnTo>
                      <a:pt x="150" y="208"/>
                    </a:lnTo>
                    <a:lnTo>
                      <a:pt x="156" y="202"/>
                    </a:lnTo>
                    <a:lnTo>
                      <a:pt x="160" y="198"/>
                    </a:lnTo>
                    <a:lnTo>
                      <a:pt x="160" y="198"/>
                    </a:lnTo>
                    <a:lnTo>
                      <a:pt x="162" y="200"/>
                    </a:lnTo>
                    <a:lnTo>
                      <a:pt x="162" y="202"/>
                    </a:lnTo>
                    <a:lnTo>
                      <a:pt x="158" y="206"/>
                    </a:lnTo>
                    <a:lnTo>
                      <a:pt x="152" y="210"/>
                    </a:lnTo>
                    <a:lnTo>
                      <a:pt x="150" y="214"/>
                    </a:lnTo>
                    <a:lnTo>
                      <a:pt x="150" y="216"/>
                    </a:lnTo>
                    <a:lnTo>
                      <a:pt x="150" y="216"/>
                    </a:lnTo>
                    <a:lnTo>
                      <a:pt x="142" y="218"/>
                    </a:lnTo>
                    <a:lnTo>
                      <a:pt x="136" y="222"/>
                    </a:lnTo>
                    <a:lnTo>
                      <a:pt x="122" y="232"/>
                    </a:lnTo>
                    <a:lnTo>
                      <a:pt x="110" y="242"/>
                    </a:lnTo>
                    <a:lnTo>
                      <a:pt x="104" y="246"/>
                    </a:lnTo>
                    <a:lnTo>
                      <a:pt x="98" y="248"/>
                    </a:lnTo>
                    <a:lnTo>
                      <a:pt x="98" y="248"/>
                    </a:lnTo>
                    <a:lnTo>
                      <a:pt x="94" y="246"/>
                    </a:lnTo>
                    <a:lnTo>
                      <a:pt x="92" y="244"/>
                    </a:lnTo>
                    <a:lnTo>
                      <a:pt x="88" y="242"/>
                    </a:lnTo>
                    <a:lnTo>
                      <a:pt x="84" y="244"/>
                    </a:lnTo>
                    <a:lnTo>
                      <a:pt x="84" y="244"/>
                    </a:lnTo>
                    <a:lnTo>
                      <a:pt x="90" y="236"/>
                    </a:lnTo>
                    <a:lnTo>
                      <a:pt x="96" y="230"/>
                    </a:lnTo>
                    <a:lnTo>
                      <a:pt x="102" y="226"/>
                    </a:lnTo>
                    <a:lnTo>
                      <a:pt x="112" y="222"/>
                    </a:lnTo>
                    <a:lnTo>
                      <a:pt x="112" y="222"/>
                    </a:lnTo>
                    <a:lnTo>
                      <a:pt x="108" y="220"/>
                    </a:lnTo>
                    <a:lnTo>
                      <a:pt x="104" y="222"/>
                    </a:lnTo>
                    <a:lnTo>
                      <a:pt x="98" y="224"/>
                    </a:lnTo>
                    <a:lnTo>
                      <a:pt x="90" y="228"/>
                    </a:lnTo>
                    <a:lnTo>
                      <a:pt x="86" y="228"/>
                    </a:lnTo>
                    <a:lnTo>
                      <a:pt x="80" y="228"/>
                    </a:lnTo>
                    <a:lnTo>
                      <a:pt x="80" y="228"/>
                    </a:lnTo>
                    <a:lnTo>
                      <a:pt x="86" y="222"/>
                    </a:lnTo>
                    <a:lnTo>
                      <a:pt x="94" y="216"/>
                    </a:lnTo>
                    <a:lnTo>
                      <a:pt x="108" y="208"/>
                    </a:lnTo>
                    <a:lnTo>
                      <a:pt x="116" y="202"/>
                    </a:lnTo>
                    <a:lnTo>
                      <a:pt x="124" y="198"/>
                    </a:lnTo>
                    <a:lnTo>
                      <a:pt x="128" y="190"/>
                    </a:lnTo>
                    <a:lnTo>
                      <a:pt x="132" y="182"/>
                    </a:lnTo>
                    <a:lnTo>
                      <a:pt x="132" y="182"/>
                    </a:lnTo>
                    <a:lnTo>
                      <a:pt x="114" y="190"/>
                    </a:lnTo>
                    <a:lnTo>
                      <a:pt x="100" y="200"/>
                    </a:lnTo>
                    <a:lnTo>
                      <a:pt x="100" y="200"/>
                    </a:lnTo>
                    <a:lnTo>
                      <a:pt x="92" y="196"/>
                    </a:lnTo>
                    <a:lnTo>
                      <a:pt x="86" y="196"/>
                    </a:lnTo>
                    <a:lnTo>
                      <a:pt x="80" y="198"/>
                    </a:lnTo>
                    <a:lnTo>
                      <a:pt x="74" y="202"/>
                    </a:lnTo>
                    <a:lnTo>
                      <a:pt x="64" y="208"/>
                    </a:lnTo>
                    <a:lnTo>
                      <a:pt x="56" y="212"/>
                    </a:lnTo>
                    <a:lnTo>
                      <a:pt x="50" y="212"/>
                    </a:lnTo>
                    <a:lnTo>
                      <a:pt x="50" y="212"/>
                    </a:lnTo>
                    <a:lnTo>
                      <a:pt x="52" y="208"/>
                    </a:lnTo>
                    <a:lnTo>
                      <a:pt x="48" y="208"/>
                    </a:lnTo>
                    <a:lnTo>
                      <a:pt x="44" y="208"/>
                    </a:lnTo>
                    <a:lnTo>
                      <a:pt x="40" y="206"/>
                    </a:lnTo>
                    <a:lnTo>
                      <a:pt x="40" y="206"/>
                    </a:lnTo>
                    <a:lnTo>
                      <a:pt x="42" y="202"/>
                    </a:lnTo>
                    <a:lnTo>
                      <a:pt x="44" y="200"/>
                    </a:lnTo>
                    <a:lnTo>
                      <a:pt x="52" y="196"/>
                    </a:lnTo>
                    <a:lnTo>
                      <a:pt x="52" y="196"/>
                    </a:lnTo>
                    <a:lnTo>
                      <a:pt x="58" y="196"/>
                    </a:lnTo>
                    <a:lnTo>
                      <a:pt x="64" y="196"/>
                    </a:lnTo>
                    <a:lnTo>
                      <a:pt x="78" y="192"/>
                    </a:lnTo>
                    <a:lnTo>
                      <a:pt x="92" y="186"/>
                    </a:lnTo>
                    <a:lnTo>
                      <a:pt x="104" y="184"/>
                    </a:lnTo>
                    <a:lnTo>
                      <a:pt x="104" y="184"/>
                    </a:lnTo>
                    <a:lnTo>
                      <a:pt x="100" y="180"/>
                    </a:lnTo>
                    <a:lnTo>
                      <a:pt x="98" y="182"/>
                    </a:lnTo>
                    <a:lnTo>
                      <a:pt x="96" y="184"/>
                    </a:lnTo>
                    <a:lnTo>
                      <a:pt x="96" y="184"/>
                    </a:lnTo>
                    <a:lnTo>
                      <a:pt x="94" y="180"/>
                    </a:lnTo>
                    <a:lnTo>
                      <a:pt x="94" y="172"/>
                    </a:lnTo>
                    <a:lnTo>
                      <a:pt x="94" y="172"/>
                    </a:lnTo>
                    <a:lnTo>
                      <a:pt x="90" y="176"/>
                    </a:lnTo>
                    <a:lnTo>
                      <a:pt x="88" y="180"/>
                    </a:lnTo>
                    <a:lnTo>
                      <a:pt x="84" y="184"/>
                    </a:lnTo>
                    <a:lnTo>
                      <a:pt x="76" y="184"/>
                    </a:lnTo>
                    <a:lnTo>
                      <a:pt x="76" y="184"/>
                    </a:lnTo>
                    <a:lnTo>
                      <a:pt x="78" y="180"/>
                    </a:lnTo>
                    <a:lnTo>
                      <a:pt x="78" y="180"/>
                    </a:lnTo>
                    <a:lnTo>
                      <a:pt x="74" y="180"/>
                    </a:lnTo>
                    <a:lnTo>
                      <a:pt x="68" y="180"/>
                    </a:lnTo>
                    <a:lnTo>
                      <a:pt x="68" y="180"/>
                    </a:lnTo>
                    <a:lnTo>
                      <a:pt x="70" y="178"/>
                    </a:lnTo>
                    <a:lnTo>
                      <a:pt x="70" y="176"/>
                    </a:lnTo>
                    <a:lnTo>
                      <a:pt x="68" y="176"/>
                    </a:lnTo>
                    <a:lnTo>
                      <a:pt x="68" y="178"/>
                    </a:lnTo>
                    <a:lnTo>
                      <a:pt x="68" y="178"/>
                    </a:lnTo>
                    <a:lnTo>
                      <a:pt x="66" y="174"/>
                    </a:lnTo>
                    <a:lnTo>
                      <a:pt x="68" y="174"/>
                    </a:lnTo>
                    <a:lnTo>
                      <a:pt x="78" y="174"/>
                    </a:lnTo>
                    <a:lnTo>
                      <a:pt x="78" y="174"/>
                    </a:lnTo>
                    <a:lnTo>
                      <a:pt x="80" y="172"/>
                    </a:lnTo>
                    <a:lnTo>
                      <a:pt x="82" y="170"/>
                    </a:lnTo>
                    <a:lnTo>
                      <a:pt x="86" y="168"/>
                    </a:lnTo>
                    <a:lnTo>
                      <a:pt x="88" y="164"/>
                    </a:lnTo>
                    <a:lnTo>
                      <a:pt x="88" y="164"/>
                    </a:lnTo>
                    <a:lnTo>
                      <a:pt x="88" y="164"/>
                    </a:lnTo>
                    <a:lnTo>
                      <a:pt x="86" y="164"/>
                    </a:lnTo>
                    <a:lnTo>
                      <a:pt x="82" y="164"/>
                    </a:lnTo>
                    <a:lnTo>
                      <a:pt x="80" y="164"/>
                    </a:lnTo>
                    <a:lnTo>
                      <a:pt x="82" y="160"/>
                    </a:lnTo>
                    <a:lnTo>
                      <a:pt x="82" y="160"/>
                    </a:lnTo>
                    <a:lnTo>
                      <a:pt x="72" y="168"/>
                    </a:lnTo>
                    <a:lnTo>
                      <a:pt x="72" y="168"/>
                    </a:lnTo>
                    <a:lnTo>
                      <a:pt x="62" y="166"/>
                    </a:lnTo>
                    <a:lnTo>
                      <a:pt x="50" y="160"/>
                    </a:lnTo>
                    <a:lnTo>
                      <a:pt x="42" y="154"/>
                    </a:lnTo>
                    <a:lnTo>
                      <a:pt x="38" y="150"/>
                    </a:lnTo>
                    <a:lnTo>
                      <a:pt x="36" y="144"/>
                    </a:lnTo>
                    <a:lnTo>
                      <a:pt x="36" y="144"/>
                    </a:lnTo>
                    <a:lnTo>
                      <a:pt x="26" y="142"/>
                    </a:lnTo>
                    <a:lnTo>
                      <a:pt x="18" y="140"/>
                    </a:lnTo>
                    <a:lnTo>
                      <a:pt x="10" y="138"/>
                    </a:lnTo>
                    <a:lnTo>
                      <a:pt x="0" y="138"/>
                    </a:lnTo>
                    <a:lnTo>
                      <a:pt x="0" y="138"/>
                    </a:lnTo>
                    <a:lnTo>
                      <a:pt x="4" y="130"/>
                    </a:lnTo>
                    <a:lnTo>
                      <a:pt x="10" y="122"/>
                    </a:lnTo>
                    <a:lnTo>
                      <a:pt x="18" y="118"/>
                    </a:lnTo>
                    <a:lnTo>
                      <a:pt x="28" y="114"/>
                    </a:lnTo>
                    <a:lnTo>
                      <a:pt x="48" y="108"/>
                    </a:lnTo>
                    <a:lnTo>
                      <a:pt x="68" y="106"/>
                    </a:lnTo>
                    <a:lnTo>
                      <a:pt x="68" y="106"/>
                    </a:lnTo>
                    <a:lnTo>
                      <a:pt x="64" y="102"/>
                    </a:lnTo>
                    <a:lnTo>
                      <a:pt x="60" y="98"/>
                    </a:lnTo>
                    <a:lnTo>
                      <a:pt x="54" y="96"/>
                    </a:lnTo>
                    <a:lnTo>
                      <a:pt x="50" y="98"/>
                    </a:lnTo>
                    <a:lnTo>
                      <a:pt x="50" y="98"/>
                    </a:lnTo>
                    <a:lnTo>
                      <a:pt x="48" y="96"/>
                    </a:lnTo>
                    <a:lnTo>
                      <a:pt x="48" y="94"/>
                    </a:lnTo>
                    <a:lnTo>
                      <a:pt x="52" y="92"/>
                    </a:lnTo>
                    <a:lnTo>
                      <a:pt x="58" y="92"/>
                    </a:lnTo>
                    <a:lnTo>
                      <a:pt x="64" y="94"/>
                    </a:lnTo>
                    <a:lnTo>
                      <a:pt x="64" y="94"/>
                    </a:lnTo>
                    <a:lnTo>
                      <a:pt x="62" y="96"/>
                    </a:lnTo>
                    <a:lnTo>
                      <a:pt x="62" y="98"/>
                    </a:lnTo>
                    <a:lnTo>
                      <a:pt x="62" y="98"/>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202" name="Freeform 209"/>
              <p:cNvSpPr>
                <a:spLocks/>
              </p:cNvSpPr>
              <p:nvPr userDrawn="1"/>
            </p:nvSpPr>
            <p:spPr bwMode="auto">
              <a:xfrm>
                <a:off x="3550" y="508"/>
                <a:ext cx="2" cy="0"/>
              </a:xfrm>
              <a:custGeom>
                <a:avLst/>
                <a:gdLst/>
                <a:ahLst/>
                <a:cxnLst>
                  <a:cxn ang="0">
                    <a:pos x="14" y="0"/>
                  </a:cxn>
                  <a:cxn ang="0">
                    <a:pos x="14" y="0"/>
                  </a:cxn>
                  <a:cxn ang="0">
                    <a:pos x="14" y="2"/>
                  </a:cxn>
                  <a:cxn ang="0">
                    <a:pos x="10" y="4"/>
                  </a:cxn>
                  <a:cxn ang="0">
                    <a:pos x="0" y="10"/>
                  </a:cxn>
                  <a:cxn ang="0">
                    <a:pos x="0" y="10"/>
                  </a:cxn>
                  <a:cxn ang="0">
                    <a:pos x="2" y="6"/>
                  </a:cxn>
                  <a:cxn ang="0">
                    <a:pos x="6" y="4"/>
                  </a:cxn>
                  <a:cxn ang="0">
                    <a:pos x="12" y="2"/>
                  </a:cxn>
                  <a:cxn ang="0">
                    <a:pos x="14" y="0"/>
                  </a:cxn>
                  <a:cxn ang="0">
                    <a:pos x="14" y="0"/>
                  </a:cxn>
                </a:cxnLst>
                <a:rect l="0" t="0" r="r" b="b"/>
                <a:pathLst>
                  <a:path w="14" h="10">
                    <a:moveTo>
                      <a:pt x="14" y="0"/>
                    </a:moveTo>
                    <a:lnTo>
                      <a:pt x="14" y="0"/>
                    </a:lnTo>
                    <a:lnTo>
                      <a:pt x="14" y="2"/>
                    </a:lnTo>
                    <a:lnTo>
                      <a:pt x="10" y="4"/>
                    </a:lnTo>
                    <a:lnTo>
                      <a:pt x="0" y="10"/>
                    </a:lnTo>
                    <a:lnTo>
                      <a:pt x="0" y="10"/>
                    </a:lnTo>
                    <a:lnTo>
                      <a:pt x="2" y="6"/>
                    </a:lnTo>
                    <a:lnTo>
                      <a:pt x="6" y="4"/>
                    </a:lnTo>
                    <a:lnTo>
                      <a:pt x="12" y="2"/>
                    </a:lnTo>
                    <a:lnTo>
                      <a:pt x="14" y="0"/>
                    </a:lnTo>
                    <a:lnTo>
                      <a:pt x="1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203" name="Freeform 210"/>
              <p:cNvSpPr>
                <a:spLocks/>
              </p:cNvSpPr>
              <p:nvPr userDrawn="1"/>
            </p:nvSpPr>
            <p:spPr bwMode="auto">
              <a:xfrm>
                <a:off x="3949" y="474"/>
                <a:ext cx="6" cy="6"/>
              </a:xfrm>
              <a:custGeom>
                <a:avLst/>
                <a:gdLst/>
                <a:ahLst/>
                <a:cxnLst>
                  <a:cxn ang="0">
                    <a:pos x="22" y="0"/>
                  </a:cxn>
                  <a:cxn ang="0">
                    <a:pos x="22" y="0"/>
                  </a:cxn>
                  <a:cxn ang="0">
                    <a:pos x="16" y="6"/>
                  </a:cxn>
                  <a:cxn ang="0">
                    <a:pos x="14" y="14"/>
                  </a:cxn>
                  <a:cxn ang="0">
                    <a:pos x="8" y="22"/>
                  </a:cxn>
                  <a:cxn ang="0">
                    <a:pos x="2" y="28"/>
                  </a:cxn>
                  <a:cxn ang="0">
                    <a:pos x="2" y="28"/>
                  </a:cxn>
                  <a:cxn ang="0">
                    <a:pos x="4" y="24"/>
                  </a:cxn>
                  <a:cxn ang="0">
                    <a:pos x="2" y="20"/>
                  </a:cxn>
                  <a:cxn ang="0">
                    <a:pos x="2" y="18"/>
                  </a:cxn>
                  <a:cxn ang="0">
                    <a:pos x="0" y="22"/>
                  </a:cxn>
                  <a:cxn ang="0">
                    <a:pos x="0" y="22"/>
                  </a:cxn>
                  <a:cxn ang="0">
                    <a:pos x="0" y="18"/>
                  </a:cxn>
                  <a:cxn ang="0">
                    <a:pos x="2" y="16"/>
                  </a:cxn>
                  <a:cxn ang="0">
                    <a:pos x="6" y="8"/>
                  </a:cxn>
                  <a:cxn ang="0">
                    <a:pos x="22" y="0"/>
                  </a:cxn>
                  <a:cxn ang="0">
                    <a:pos x="22" y="0"/>
                  </a:cxn>
                </a:cxnLst>
                <a:rect l="0" t="0" r="r" b="b"/>
                <a:pathLst>
                  <a:path w="22" h="28">
                    <a:moveTo>
                      <a:pt x="22" y="0"/>
                    </a:moveTo>
                    <a:lnTo>
                      <a:pt x="22" y="0"/>
                    </a:lnTo>
                    <a:lnTo>
                      <a:pt x="16" y="6"/>
                    </a:lnTo>
                    <a:lnTo>
                      <a:pt x="14" y="14"/>
                    </a:lnTo>
                    <a:lnTo>
                      <a:pt x="8" y="22"/>
                    </a:lnTo>
                    <a:lnTo>
                      <a:pt x="2" y="28"/>
                    </a:lnTo>
                    <a:lnTo>
                      <a:pt x="2" y="28"/>
                    </a:lnTo>
                    <a:lnTo>
                      <a:pt x="4" y="24"/>
                    </a:lnTo>
                    <a:lnTo>
                      <a:pt x="2" y="20"/>
                    </a:lnTo>
                    <a:lnTo>
                      <a:pt x="2" y="18"/>
                    </a:lnTo>
                    <a:lnTo>
                      <a:pt x="0" y="22"/>
                    </a:lnTo>
                    <a:lnTo>
                      <a:pt x="0" y="22"/>
                    </a:lnTo>
                    <a:lnTo>
                      <a:pt x="0" y="18"/>
                    </a:lnTo>
                    <a:lnTo>
                      <a:pt x="2" y="16"/>
                    </a:lnTo>
                    <a:lnTo>
                      <a:pt x="6" y="8"/>
                    </a:lnTo>
                    <a:lnTo>
                      <a:pt x="22" y="0"/>
                    </a:lnTo>
                    <a:lnTo>
                      <a:pt x="2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204" name="Freeform 211"/>
              <p:cNvSpPr>
                <a:spLocks noEditPoints="1"/>
              </p:cNvSpPr>
              <p:nvPr userDrawn="1"/>
            </p:nvSpPr>
            <p:spPr bwMode="auto">
              <a:xfrm>
                <a:off x="3915" y="484"/>
                <a:ext cx="42" cy="52"/>
              </a:xfrm>
              <a:custGeom>
                <a:avLst/>
                <a:gdLst/>
                <a:ahLst/>
                <a:cxnLst>
                  <a:cxn ang="0">
                    <a:pos x="140" y="16"/>
                  </a:cxn>
                  <a:cxn ang="0">
                    <a:pos x="146" y="36"/>
                  </a:cxn>
                  <a:cxn ang="0">
                    <a:pos x="156" y="46"/>
                  </a:cxn>
                  <a:cxn ang="0">
                    <a:pos x="146" y="58"/>
                  </a:cxn>
                  <a:cxn ang="0">
                    <a:pos x="140" y="70"/>
                  </a:cxn>
                  <a:cxn ang="0">
                    <a:pos x="134" y="66"/>
                  </a:cxn>
                  <a:cxn ang="0">
                    <a:pos x="132" y="92"/>
                  </a:cxn>
                  <a:cxn ang="0">
                    <a:pos x="126" y="150"/>
                  </a:cxn>
                  <a:cxn ang="0">
                    <a:pos x="124" y="164"/>
                  </a:cxn>
                  <a:cxn ang="0">
                    <a:pos x="90" y="172"/>
                  </a:cxn>
                  <a:cxn ang="0">
                    <a:pos x="66" y="184"/>
                  </a:cxn>
                  <a:cxn ang="0">
                    <a:pos x="64" y="180"/>
                  </a:cxn>
                  <a:cxn ang="0">
                    <a:pos x="58" y="188"/>
                  </a:cxn>
                  <a:cxn ang="0">
                    <a:pos x="44" y="196"/>
                  </a:cxn>
                  <a:cxn ang="0">
                    <a:pos x="32" y="202"/>
                  </a:cxn>
                  <a:cxn ang="0">
                    <a:pos x="18" y="200"/>
                  </a:cxn>
                  <a:cxn ang="0">
                    <a:pos x="26" y="188"/>
                  </a:cxn>
                  <a:cxn ang="0">
                    <a:pos x="6" y="194"/>
                  </a:cxn>
                  <a:cxn ang="0">
                    <a:pos x="12" y="186"/>
                  </a:cxn>
                  <a:cxn ang="0">
                    <a:pos x="2" y="184"/>
                  </a:cxn>
                  <a:cxn ang="0">
                    <a:pos x="8" y="168"/>
                  </a:cxn>
                  <a:cxn ang="0">
                    <a:pos x="10" y="164"/>
                  </a:cxn>
                  <a:cxn ang="0">
                    <a:pos x="4" y="158"/>
                  </a:cxn>
                  <a:cxn ang="0">
                    <a:pos x="18" y="158"/>
                  </a:cxn>
                  <a:cxn ang="0">
                    <a:pos x="22" y="154"/>
                  </a:cxn>
                  <a:cxn ang="0">
                    <a:pos x="20" y="146"/>
                  </a:cxn>
                  <a:cxn ang="0">
                    <a:pos x="32" y="142"/>
                  </a:cxn>
                  <a:cxn ang="0">
                    <a:pos x="32" y="138"/>
                  </a:cxn>
                  <a:cxn ang="0">
                    <a:pos x="40" y="120"/>
                  </a:cxn>
                  <a:cxn ang="0">
                    <a:pos x="52" y="112"/>
                  </a:cxn>
                  <a:cxn ang="0">
                    <a:pos x="50" y="104"/>
                  </a:cxn>
                  <a:cxn ang="0">
                    <a:pos x="36" y="106"/>
                  </a:cxn>
                  <a:cxn ang="0">
                    <a:pos x="34" y="100"/>
                  </a:cxn>
                  <a:cxn ang="0">
                    <a:pos x="28" y="104"/>
                  </a:cxn>
                  <a:cxn ang="0">
                    <a:pos x="20" y="98"/>
                  </a:cxn>
                  <a:cxn ang="0">
                    <a:pos x="26" y="86"/>
                  </a:cxn>
                  <a:cxn ang="0">
                    <a:pos x="30" y="82"/>
                  </a:cxn>
                  <a:cxn ang="0">
                    <a:pos x="40" y="68"/>
                  </a:cxn>
                  <a:cxn ang="0">
                    <a:pos x="32" y="74"/>
                  </a:cxn>
                  <a:cxn ang="0">
                    <a:pos x="22" y="62"/>
                  </a:cxn>
                  <a:cxn ang="0">
                    <a:pos x="30" y="64"/>
                  </a:cxn>
                  <a:cxn ang="0">
                    <a:pos x="34" y="50"/>
                  </a:cxn>
                  <a:cxn ang="0">
                    <a:pos x="52" y="58"/>
                  </a:cxn>
                  <a:cxn ang="0">
                    <a:pos x="70" y="54"/>
                  </a:cxn>
                  <a:cxn ang="0">
                    <a:pos x="72" y="46"/>
                  </a:cxn>
                  <a:cxn ang="0">
                    <a:pos x="74" y="36"/>
                  </a:cxn>
                  <a:cxn ang="0">
                    <a:pos x="68" y="30"/>
                  </a:cxn>
                  <a:cxn ang="0">
                    <a:pos x="78" y="22"/>
                  </a:cxn>
                  <a:cxn ang="0">
                    <a:pos x="76" y="14"/>
                  </a:cxn>
                  <a:cxn ang="0">
                    <a:pos x="100" y="8"/>
                  </a:cxn>
                  <a:cxn ang="0">
                    <a:pos x="102" y="2"/>
                  </a:cxn>
                  <a:cxn ang="0">
                    <a:pos x="114" y="4"/>
                  </a:cxn>
                  <a:cxn ang="0">
                    <a:pos x="112" y="16"/>
                  </a:cxn>
                  <a:cxn ang="0">
                    <a:pos x="118" y="8"/>
                  </a:cxn>
                  <a:cxn ang="0">
                    <a:pos x="110" y="14"/>
                  </a:cxn>
                </a:cxnLst>
                <a:rect l="0" t="0" r="r" b="b"/>
                <a:pathLst>
                  <a:path w="156" h="202">
                    <a:moveTo>
                      <a:pt x="142" y="10"/>
                    </a:moveTo>
                    <a:lnTo>
                      <a:pt x="142" y="10"/>
                    </a:lnTo>
                    <a:lnTo>
                      <a:pt x="140" y="12"/>
                    </a:lnTo>
                    <a:lnTo>
                      <a:pt x="140" y="16"/>
                    </a:lnTo>
                    <a:lnTo>
                      <a:pt x="142" y="22"/>
                    </a:lnTo>
                    <a:lnTo>
                      <a:pt x="146" y="28"/>
                    </a:lnTo>
                    <a:lnTo>
                      <a:pt x="148" y="32"/>
                    </a:lnTo>
                    <a:lnTo>
                      <a:pt x="146" y="36"/>
                    </a:lnTo>
                    <a:lnTo>
                      <a:pt x="146" y="36"/>
                    </a:lnTo>
                    <a:lnTo>
                      <a:pt x="150" y="38"/>
                    </a:lnTo>
                    <a:lnTo>
                      <a:pt x="154" y="42"/>
                    </a:lnTo>
                    <a:lnTo>
                      <a:pt x="156" y="46"/>
                    </a:lnTo>
                    <a:lnTo>
                      <a:pt x="156" y="54"/>
                    </a:lnTo>
                    <a:lnTo>
                      <a:pt x="156" y="54"/>
                    </a:lnTo>
                    <a:lnTo>
                      <a:pt x="150" y="58"/>
                    </a:lnTo>
                    <a:lnTo>
                      <a:pt x="146" y="58"/>
                    </a:lnTo>
                    <a:lnTo>
                      <a:pt x="144" y="58"/>
                    </a:lnTo>
                    <a:lnTo>
                      <a:pt x="144" y="58"/>
                    </a:lnTo>
                    <a:lnTo>
                      <a:pt x="142" y="64"/>
                    </a:lnTo>
                    <a:lnTo>
                      <a:pt x="140" y="70"/>
                    </a:lnTo>
                    <a:lnTo>
                      <a:pt x="140" y="70"/>
                    </a:lnTo>
                    <a:lnTo>
                      <a:pt x="136" y="70"/>
                    </a:lnTo>
                    <a:lnTo>
                      <a:pt x="134" y="66"/>
                    </a:lnTo>
                    <a:lnTo>
                      <a:pt x="134" y="66"/>
                    </a:lnTo>
                    <a:lnTo>
                      <a:pt x="132" y="70"/>
                    </a:lnTo>
                    <a:lnTo>
                      <a:pt x="126" y="72"/>
                    </a:lnTo>
                    <a:lnTo>
                      <a:pt x="126" y="72"/>
                    </a:lnTo>
                    <a:lnTo>
                      <a:pt x="132" y="92"/>
                    </a:lnTo>
                    <a:lnTo>
                      <a:pt x="134" y="116"/>
                    </a:lnTo>
                    <a:lnTo>
                      <a:pt x="132" y="128"/>
                    </a:lnTo>
                    <a:lnTo>
                      <a:pt x="130" y="140"/>
                    </a:lnTo>
                    <a:lnTo>
                      <a:pt x="126" y="150"/>
                    </a:lnTo>
                    <a:lnTo>
                      <a:pt x="118" y="156"/>
                    </a:lnTo>
                    <a:lnTo>
                      <a:pt x="118" y="156"/>
                    </a:lnTo>
                    <a:lnTo>
                      <a:pt x="122" y="162"/>
                    </a:lnTo>
                    <a:lnTo>
                      <a:pt x="124" y="164"/>
                    </a:lnTo>
                    <a:lnTo>
                      <a:pt x="122" y="168"/>
                    </a:lnTo>
                    <a:lnTo>
                      <a:pt x="122" y="168"/>
                    </a:lnTo>
                    <a:lnTo>
                      <a:pt x="106" y="168"/>
                    </a:lnTo>
                    <a:lnTo>
                      <a:pt x="90" y="172"/>
                    </a:lnTo>
                    <a:lnTo>
                      <a:pt x="78" y="178"/>
                    </a:lnTo>
                    <a:lnTo>
                      <a:pt x="68" y="186"/>
                    </a:lnTo>
                    <a:lnTo>
                      <a:pt x="68" y="186"/>
                    </a:lnTo>
                    <a:lnTo>
                      <a:pt x="66" y="184"/>
                    </a:lnTo>
                    <a:lnTo>
                      <a:pt x="66" y="182"/>
                    </a:lnTo>
                    <a:lnTo>
                      <a:pt x="66" y="178"/>
                    </a:lnTo>
                    <a:lnTo>
                      <a:pt x="66" y="178"/>
                    </a:lnTo>
                    <a:lnTo>
                      <a:pt x="64" y="180"/>
                    </a:lnTo>
                    <a:lnTo>
                      <a:pt x="62" y="180"/>
                    </a:lnTo>
                    <a:lnTo>
                      <a:pt x="62" y="180"/>
                    </a:lnTo>
                    <a:lnTo>
                      <a:pt x="62" y="184"/>
                    </a:lnTo>
                    <a:lnTo>
                      <a:pt x="58" y="188"/>
                    </a:lnTo>
                    <a:lnTo>
                      <a:pt x="54" y="192"/>
                    </a:lnTo>
                    <a:lnTo>
                      <a:pt x="50" y="198"/>
                    </a:lnTo>
                    <a:lnTo>
                      <a:pt x="50" y="198"/>
                    </a:lnTo>
                    <a:lnTo>
                      <a:pt x="44" y="196"/>
                    </a:lnTo>
                    <a:lnTo>
                      <a:pt x="38" y="196"/>
                    </a:lnTo>
                    <a:lnTo>
                      <a:pt x="34" y="196"/>
                    </a:lnTo>
                    <a:lnTo>
                      <a:pt x="32" y="202"/>
                    </a:lnTo>
                    <a:lnTo>
                      <a:pt x="32" y="202"/>
                    </a:lnTo>
                    <a:lnTo>
                      <a:pt x="26" y="198"/>
                    </a:lnTo>
                    <a:lnTo>
                      <a:pt x="22" y="198"/>
                    </a:lnTo>
                    <a:lnTo>
                      <a:pt x="18" y="200"/>
                    </a:lnTo>
                    <a:lnTo>
                      <a:pt x="18" y="200"/>
                    </a:lnTo>
                    <a:lnTo>
                      <a:pt x="18" y="196"/>
                    </a:lnTo>
                    <a:lnTo>
                      <a:pt x="22" y="192"/>
                    </a:lnTo>
                    <a:lnTo>
                      <a:pt x="26" y="188"/>
                    </a:lnTo>
                    <a:lnTo>
                      <a:pt x="26" y="188"/>
                    </a:lnTo>
                    <a:lnTo>
                      <a:pt x="24" y="188"/>
                    </a:lnTo>
                    <a:lnTo>
                      <a:pt x="18" y="190"/>
                    </a:lnTo>
                    <a:lnTo>
                      <a:pt x="6" y="194"/>
                    </a:lnTo>
                    <a:lnTo>
                      <a:pt x="6" y="194"/>
                    </a:lnTo>
                    <a:lnTo>
                      <a:pt x="6" y="192"/>
                    </a:lnTo>
                    <a:lnTo>
                      <a:pt x="8" y="190"/>
                    </a:lnTo>
                    <a:lnTo>
                      <a:pt x="10" y="188"/>
                    </a:lnTo>
                    <a:lnTo>
                      <a:pt x="12" y="186"/>
                    </a:lnTo>
                    <a:lnTo>
                      <a:pt x="12" y="186"/>
                    </a:lnTo>
                    <a:lnTo>
                      <a:pt x="6" y="182"/>
                    </a:lnTo>
                    <a:lnTo>
                      <a:pt x="4" y="180"/>
                    </a:lnTo>
                    <a:lnTo>
                      <a:pt x="2" y="184"/>
                    </a:lnTo>
                    <a:lnTo>
                      <a:pt x="2" y="184"/>
                    </a:lnTo>
                    <a:lnTo>
                      <a:pt x="0" y="178"/>
                    </a:lnTo>
                    <a:lnTo>
                      <a:pt x="2" y="174"/>
                    </a:lnTo>
                    <a:lnTo>
                      <a:pt x="8" y="168"/>
                    </a:lnTo>
                    <a:lnTo>
                      <a:pt x="16" y="166"/>
                    </a:lnTo>
                    <a:lnTo>
                      <a:pt x="16" y="166"/>
                    </a:lnTo>
                    <a:lnTo>
                      <a:pt x="14" y="164"/>
                    </a:lnTo>
                    <a:lnTo>
                      <a:pt x="10" y="164"/>
                    </a:lnTo>
                    <a:lnTo>
                      <a:pt x="2" y="164"/>
                    </a:lnTo>
                    <a:lnTo>
                      <a:pt x="2" y="164"/>
                    </a:lnTo>
                    <a:lnTo>
                      <a:pt x="2" y="162"/>
                    </a:lnTo>
                    <a:lnTo>
                      <a:pt x="4" y="158"/>
                    </a:lnTo>
                    <a:lnTo>
                      <a:pt x="8" y="156"/>
                    </a:lnTo>
                    <a:lnTo>
                      <a:pt x="14" y="156"/>
                    </a:lnTo>
                    <a:lnTo>
                      <a:pt x="18" y="158"/>
                    </a:lnTo>
                    <a:lnTo>
                      <a:pt x="18" y="158"/>
                    </a:lnTo>
                    <a:lnTo>
                      <a:pt x="20" y="156"/>
                    </a:lnTo>
                    <a:lnTo>
                      <a:pt x="20" y="156"/>
                    </a:lnTo>
                    <a:lnTo>
                      <a:pt x="22" y="154"/>
                    </a:lnTo>
                    <a:lnTo>
                      <a:pt x="22" y="154"/>
                    </a:lnTo>
                    <a:lnTo>
                      <a:pt x="22" y="152"/>
                    </a:lnTo>
                    <a:lnTo>
                      <a:pt x="20" y="150"/>
                    </a:lnTo>
                    <a:lnTo>
                      <a:pt x="18" y="150"/>
                    </a:lnTo>
                    <a:lnTo>
                      <a:pt x="20" y="146"/>
                    </a:lnTo>
                    <a:lnTo>
                      <a:pt x="20" y="146"/>
                    </a:lnTo>
                    <a:lnTo>
                      <a:pt x="24" y="144"/>
                    </a:lnTo>
                    <a:lnTo>
                      <a:pt x="28" y="142"/>
                    </a:lnTo>
                    <a:lnTo>
                      <a:pt x="32" y="142"/>
                    </a:lnTo>
                    <a:lnTo>
                      <a:pt x="38" y="142"/>
                    </a:lnTo>
                    <a:lnTo>
                      <a:pt x="38" y="142"/>
                    </a:lnTo>
                    <a:lnTo>
                      <a:pt x="36" y="136"/>
                    </a:lnTo>
                    <a:lnTo>
                      <a:pt x="32" y="138"/>
                    </a:lnTo>
                    <a:lnTo>
                      <a:pt x="22" y="142"/>
                    </a:lnTo>
                    <a:lnTo>
                      <a:pt x="22" y="142"/>
                    </a:lnTo>
                    <a:lnTo>
                      <a:pt x="34" y="128"/>
                    </a:lnTo>
                    <a:lnTo>
                      <a:pt x="40" y="120"/>
                    </a:lnTo>
                    <a:lnTo>
                      <a:pt x="42" y="110"/>
                    </a:lnTo>
                    <a:lnTo>
                      <a:pt x="42" y="110"/>
                    </a:lnTo>
                    <a:lnTo>
                      <a:pt x="46" y="112"/>
                    </a:lnTo>
                    <a:lnTo>
                      <a:pt x="52" y="112"/>
                    </a:lnTo>
                    <a:lnTo>
                      <a:pt x="52" y="112"/>
                    </a:lnTo>
                    <a:lnTo>
                      <a:pt x="52" y="108"/>
                    </a:lnTo>
                    <a:lnTo>
                      <a:pt x="50" y="104"/>
                    </a:lnTo>
                    <a:lnTo>
                      <a:pt x="50" y="104"/>
                    </a:lnTo>
                    <a:lnTo>
                      <a:pt x="46" y="104"/>
                    </a:lnTo>
                    <a:lnTo>
                      <a:pt x="44" y="106"/>
                    </a:lnTo>
                    <a:lnTo>
                      <a:pt x="40" y="106"/>
                    </a:lnTo>
                    <a:lnTo>
                      <a:pt x="36" y="106"/>
                    </a:lnTo>
                    <a:lnTo>
                      <a:pt x="36" y="106"/>
                    </a:lnTo>
                    <a:lnTo>
                      <a:pt x="36" y="102"/>
                    </a:lnTo>
                    <a:lnTo>
                      <a:pt x="34" y="100"/>
                    </a:lnTo>
                    <a:lnTo>
                      <a:pt x="34" y="100"/>
                    </a:lnTo>
                    <a:lnTo>
                      <a:pt x="32" y="102"/>
                    </a:lnTo>
                    <a:lnTo>
                      <a:pt x="30" y="102"/>
                    </a:lnTo>
                    <a:lnTo>
                      <a:pt x="28" y="104"/>
                    </a:lnTo>
                    <a:lnTo>
                      <a:pt x="28" y="104"/>
                    </a:lnTo>
                    <a:lnTo>
                      <a:pt x="26" y="98"/>
                    </a:lnTo>
                    <a:lnTo>
                      <a:pt x="24" y="98"/>
                    </a:lnTo>
                    <a:lnTo>
                      <a:pt x="20" y="98"/>
                    </a:lnTo>
                    <a:lnTo>
                      <a:pt x="20" y="98"/>
                    </a:lnTo>
                    <a:lnTo>
                      <a:pt x="22" y="94"/>
                    </a:lnTo>
                    <a:lnTo>
                      <a:pt x="22" y="88"/>
                    </a:lnTo>
                    <a:lnTo>
                      <a:pt x="22" y="88"/>
                    </a:lnTo>
                    <a:lnTo>
                      <a:pt x="26" y="86"/>
                    </a:lnTo>
                    <a:lnTo>
                      <a:pt x="32" y="88"/>
                    </a:lnTo>
                    <a:lnTo>
                      <a:pt x="32" y="88"/>
                    </a:lnTo>
                    <a:lnTo>
                      <a:pt x="30" y="84"/>
                    </a:lnTo>
                    <a:lnTo>
                      <a:pt x="30" y="82"/>
                    </a:lnTo>
                    <a:lnTo>
                      <a:pt x="34" y="78"/>
                    </a:lnTo>
                    <a:lnTo>
                      <a:pt x="38" y="74"/>
                    </a:lnTo>
                    <a:lnTo>
                      <a:pt x="40" y="72"/>
                    </a:lnTo>
                    <a:lnTo>
                      <a:pt x="40" y="68"/>
                    </a:lnTo>
                    <a:lnTo>
                      <a:pt x="40" y="68"/>
                    </a:lnTo>
                    <a:lnTo>
                      <a:pt x="36" y="68"/>
                    </a:lnTo>
                    <a:lnTo>
                      <a:pt x="34" y="70"/>
                    </a:lnTo>
                    <a:lnTo>
                      <a:pt x="32" y="74"/>
                    </a:lnTo>
                    <a:lnTo>
                      <a:pt x="32" y="74"/>
                    </a:lnTo>
                    <a:lnTo>
                      <a:pt x="26" y="70"/>
                    </a:lnTo>
                    <a:lnTo>
                      <a:pt x="24" y="66"/>
                    </a:lnTo>
                    <a:lnTo>
                      <a:pt x="22" y="62"/>
                    </a:lnTo>
                    <a:lnTo>
                      <a:pt x="22" y="62"/>
                    </a:lnTo>
                    <a:lnTo>
                      <a:pt x="28" y="64"/>
                    </a:lnTo>
                    <a:lnTo>
                      <a:pt x="30" y="64"/>
                    </a:lnTo>
                    <a:lnTo>
                      <a:pt x="30" y="64"/>
                    </a:lnTo>
                    <a:lnTo>
                      <a:pt x="32" y="58"/>
                    </a:lnTo>
                    <a:lnTo>
                      <a:pt x="28" y="52"/>
                    </a:lnTo>
                    <a:lnTo>
                      <a:pt x="28" y="52"/>
                    </a:lnTo>
                    <a:lnTo>
                      <a:pt x="34" y="50"/>
                    </a:lnTo>
                    <a:lnTo>
                      <a:pt x="42" y="50"/>
                    </a:lnTo>
                    <a:lnTo>
                      <a:pt x="48" y="52"/>
                    </a:lnTo>
                    <a:lnTo>
                      <a:pt x="52" y="58"/>
                    </a:lnTo>
                    <a:lnTo>
                      <a:pt x="52" y="58"/>
                    </a:lnTo>
                    <a:lnTo>
                      <a:pt x="54" y="54"/>
                    </a:lnTo>
                    <a:lnTo>
                      <a:pt x="58" y="52"/>
                    </a:lnTo>
                    <a:lnTo>
                      <a:pt x="64" y="52"/>
                    </a:lnTo>
                    <a:lnTo>
                      <a:pt x="70" y="54"/>
                    </a:lnTo>
                    <a:lnTo>
                      <a:pt x="70" y="54"/>
                    </a:lnTo>
                    <a:lnTo>
                      <a:pt x="68" y="50"/>
                    </a:lnTo>
                    <a:lnTo>
                      <a:pt x="68" y="48"/>
                    </a:lnTo>
                    <a:lnTo>
                      <a:pt x="72" y="46"/>
                    </a:lnTo>
                    <a:lnTo>
                      <a:pt x="76" y="44"/>
                    </a:lnTo>
                    <a:lnTo>
                      <a:pt x="80" y="40"/>
                    </a:lnTo>
                    <a:lnTo>
                      <a:pt x="80" y="40"/>
                    </a:lnTo>
                    <a:lnTo>
                      <a:pt x="74" y="36"/>
                    </a:lnTo>
                    <a:lnTo>
                      <a:pt x="72" y="34"/>
                    </a:lnTo>
                    <a:lnTo>
                      <a:pt x="68" y="34"/>
                    </a:lnTo>
                    <a:lnTo>
                      <a:pt x="68" y="34"/>
                    </a:lnTo>
                    <a:lnTo>
                      <a:pt x="68" y="30"/>
                    </a:lnTo>
                    <a:lnTo>
                      <a:pt x="72" y="28"/>
                    </a:lnTo>
                    <a:lnTo>
                      <a:pt x="78" y="24"/>
                    </a:lnTo>
                    <a:lnTo>
                      <a:pt x="78" y="24"/>
                    </a:lnTo>
                    <a:lnTo>
                      <a:pt x="78" y="22"/>
                    </a:lnTo>
                    <a:lnTo>
                      <a:pt x="78" y="20"/>
                    </a:lnTo>
                    <a:lnTo>
                      <a:pt x="76" y="18"/>
                    </a:lnTo>
                    <a:lnTo>
                      <a:pt x="76" y="14"/>
                    </a:lnTo>
                    <a:lnTo>
                      <a:pt x="76" y="14"/>
                    </a:lnTo>
                    <a:lnTo>
                      <a:pt x="90" y="8"/>
                    </a:lnTo>
                    <a:lnTo>
                      <a:pt x="96" y="6"/>
                    </a:lnTo>
                    <a:lnTo>
                      <a:pt x="98" y="6"/>
                    </a:lnTo>
                    <a:lnTo>
                      <a:pt x="100" y="8"/>
                    </a:lnTo>
                    <a:lnTo>
                      <a:pt x="100" y="8"/>
                    </a:lnTo>
                    <a:lnTo>
                      <a:pt x="102" y="4"/>
                    </a:lnTo>
                    <a:lnTo>
                      <a:pt x="102" y="2"/>
                    </a:lnTo>
                    <a:lnTo>
                      <a:pt x="102" y="2"/>
                    </a:lnTo>
                    <a:lnTo>
                      <a:pt x="106" y="2"/>
                    </a:lnTo>
                    <a:lnTo>
                      <a:pt x="108" y="0"/>
                    </a:lnTo>
                    <a:lnTo>
                      <a:pt x="108" y="0"/>
                    </a:lnTo>
                    <a:lnTo>
                      <a:pt x="114" y="4"/>
                    </a:lnTo>
                    <a:lnTo>
                      <a:pt x="122" y="8"/>
                    </a:lnTo>
                    <a:lnTo>
                      <a:pt x="142" y="10"/>
                    </a:lnTo>
                    <a:lnTo>
                      <a:pt x="142" y="10"/>
                    </a:lnTo>
                    <a:close/>
                    <a:moveTo>
                      <a:pt x="112" y="16"/>
                    </a:moveTo>
                    <a:lnTo>
                      <a:pt x="112" y="16"/>
                    </a:lnTo>
                    <a:lnTo>
                      <a:pt x="114" y="16"/>
                    </a:lnTo>
                    <a:lnTo>
                      <a:pt x="116" y="14"/>
                    </a:lnTo>
                    <a:lnTo>
                      <a:pt x="118" y="8"/>
                    </a:lnTo>
                    <a:lnTo>
                      <a:pt x="118" y="8"/>
                    </a:lnTo>
                    <a:lnTo>
                      <a:pt x="114" y="8"/>
                    </a:lnTo>
                    <a:lnTo>
                      <a:pt x="110" y="10"/>
                    </a:lnTo>
                    <a:lnTo>
                      <a:pt x="110" y="14"/>
                    </a:lnTo>
                    <a:lnTo>
                      <a:pt x="112" y="16"/>
                    </a:lnTo>
                    <a:lnTo>
                      <a:pt x="112" y="16"/>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205" name="Freeform 212"/>
              <p:cNvSpPr>
                <a:spLocks/>
              </p:cNvSpPr>
              <p:nvPr userDrawn="1"/>
            </p:nvSpPr>
            <p:spPr bwMode="auto">
              <a:xfrm>
                <a:off x="3961" y="497"/>
                <a:ext cx="4" cy="4"/>
              </a:xfrm>
              <a:custGeom>
                <a:avLst/>
                <a:gdLst/>
                <a:ahLst/>
                <a:cxnLst>
                  <a:cxn ang="0">
                    <a:pos x="12" y="0"/>
                  </a:cxn>
                  <a:cxn ang="0">
                    <a:pos x="12" y="0"/>
                  </a:cxn>
                  <a:cxn ang="0">
                    <a:pos x="12" y="4"/>
                  </a:cxn>
                  <a:cxn ang="0">
                    <a:pos x="10" y="6"/>
                  </a:cxn>
                  <a:cxn ang="0">
                    <a:pos x="10" y="8"/>
                  </a:cxn>
                  <a:cxn ang="0">
                    <a:pos x="8" y="12"/>
                  </a:cxn>
                  <a:cxn ang="0">
                    <a:pos x="8" y="12"/>
                  </a:cxn>
                  <a:cxn ang="0">
                    <a:pos x="4" y="12"/>
                  </a:cxn>
                  <a:cxn ang="0">
                    <a:pos x="2" y="14"/>
                  </a:cxn>
                  <a:cxn ang="0">
                    <a:pos x="0" y="14"/>
                  </a:cxn>
                  <a:cxn ang="0">
                    <a:pos x="0" y="14"/>
                  </a:cxn>
                  <a:cxn ang="0">
                    <a:pos x="2" y="6"/>
                  </a:cxn>
                  <a:cxn ang="0">
                    <a:pos x="6" y="0"/>
                  </a:cxn>
                  <a:cxn ang="0">
                    <a:pos x="8" y="0"/>
                  </a:cxn>
                  <a:cxn ang="0">
                    <a:pos x="12" y="0"/>
                  </a:cxn>
                  <a:cxn ang="0">
                    <a:pos x="12" y="0"/>
                  </a:cxn>
                </a:cxnLst>
                <a:rect l="0" t="0" r="r" b="b"/>
                <a:pathLst>
                  <a:path w="12" h="14">
                    <a:moveTo>
                      <a:pt x="12" y="0"/>
                    </a:moveTo>
                    <a:lnTo>
                      <a:pt x="12" y="0"/>
                    </a:lnTo>
                    <a:lnTo>
                      <a:pt x="12" y="4"/>
                    </a:lnTo>
                    <a:lnTo>
                      <a:pt x="10" y="6"/>
                    </a:lnTo>
                    <a:lnTo>
                      <a:pt x="10" y="8"/>
                    </a:lnTo>
                    <a:lnTo>
                      <a:pt x="8" y="12"/>
                    </a:lnTo>
                    <a:lnTo>
                      <a:pt x="8" y="12"/>
                    </a:lnTo>
                    <a:lnTo>
                      <a:pt x="4" y="12"/>
                    </a:lnTo>
                    <a:lnTo>
                      <a:pt x="2" y="14"/>
                    </a:lnTo>
                    <a:lnTo>
                      <a:pt x="0" y="14"/>
                    </a:lnTo>
                    <a:lnTo>
                      <a:pt x="0" y="14"/>
                    </a:lnTo>
                    <a:lnTo>
                      <a:pt x="2" y="6"/>
                    </a:lnTo>
                    <a:lnTo>
                      <a:pt x="6" y="0"/>
                    </a:lnTo>
                    <a:lnTo>
                      <a:pt x="8" y="0"/>
                    </a:lnTo>
                    <a:lnTo>
                      <a:pt x="12" y="0"/>
                    </a:lnTo>
                    <a:lnTo>
                      <a:pt x="1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206" name="Freeform 213"/>
              <p:cNvSpPr>
                <a:spLocks/>
              </p:cNvSpPr>
              <p:nvPr userDrawn="1"/>
            </p:nvSpPr>
            <p:spPr bwMode="auto">
              <a:xfrm>
                <a:off x="3529" y="508"/>
                <a:ext cx="1" cy="0"/>
              </a:xfrm>
              <a:custGeom>
                <a:avLst/>
                <a:gdLst/>
                <a:ahLst/>
                <a:cxnLst>
                  <a:cxn ang="0">
                    <a:pos x="16" y="0"/>
                  </a:cxn>
                  <a:cxn ang="0">
                    <a:pos x="16" y="0"/>
                  </a:cxn>
                  <a:cxn ang="0">
                    <a:pos x="14" y="4"/>
                  </a:cxn>
                  <a:cxn ang="0">
                    <a:pos x="10" y="6"/>
                  </a:cxn>
                  <a:cxn ang="0">
                    <a:pos x="8" y="8"/>
                  </a:cxn>
                  <a:cxn ang="0">
                    <a:pos x="6" y="14"/>
                  </a:cxn>
                  <a:cxn ang="0">
                    <a:pos x="6" y="14"/>
                  </a:cxn>
                  <a:cxn ang="0">
                    <a:pos x="2" y="14"/>
                  </a:cxn>
                  <a:cxn ang="0">
                    <a:pos x="0" y="14"/>
                  </a:cxn>
                  <a:cxn ang="0">
                    <a:pos x="0" y="14"/>
                  </a:cxn>
                  <a:cxn ang="0">
                    <a:pos x="2" y="12"/>
                  </a:cxn>
                  <a:cxn ang="0">
                    <a:pos x="6" y="6"/>
                  </a:cxn>
                  <a:cxn ang="0">
                    <a:pos x="10" y="2"/>
                  </a:cxn>
                  <a:cxn ang="0">
                    <a:pos x="16" y="0"/>
                  </a:cxn>
                  <a:cxn ang="0">
                    <a:pos x="16" y="0"/>
                  </a:cxn>
                </a:cxnLst>
                <a:rect l="0" t="0" r="r" b="b"/>
                <a:pathLst>
                  <a:path w="16" h="14">
                    <a:moveTo>
                      <a:pt x="16" y="0"/>
                    </a:moveTo>
                    <a:lnTo>
                      <a:pt x="16" y="0"/>
                    </a:lnTo>
                    <a:lnTo>
                      <a:pt x="14" y="4"/>
                    </a:lnTo>
                    <a:lnTo>
                      <a:pt x="10" y="6"/>
                    </a:lnTo>
                    <a:lnTo>
                      <a:pt x="8" y="8"/>
                    </a:lnTo>
                    <a:lnTo>
                      <a:pt x="6" y="14"/>
                    </a:lnTo>
                    <a:lnTo>
                      <a:pt x="6" y="14"/>
                    </a:lnTo>
                    <a:lnTo>
                      <a:pt x="2" y="14"/>
                    </a:lnTo>
                    <a:lnTo>
                      <a:pt x="0" y="14"/>
                    </a:lnTo>
                    <a:lnTo>
                      <a:pt x="0" y="14"/>
                    </a:lnTo>
                    <a:lnTo>
                      <a:pt x="2" y="12"/>
                    </a:lnTo>
                    <a:lnTo>
                      <a:pt x="6" y="6"/>
                    </a:lnTo>
                    <a:lnTo>
                      <a:pt x="10" y="2"/>
                    </a:lnTo>
                    <a:lnTo>
                      <a:pt x="16" y="0"/>
                    </a:lnTo>
                    <a:lnTo>
                      <a:pt x="1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207" name="Freeform 214"/>
              <p:cNvSpPr>
                <a:spLocks/>
              </p:cNvSpPr>
              <p:nvPr userDrawn="1"/>
            </p:nvSpPr>
            <p:spPr bwMode="auto">
              <a:xfrm>
                <a:off x="3995" y="632"/>
                <a:ext cx="2" cy="5"/>
              </a:xfrm>
              <a:custGeom>
                <a:avLst/>
                <a:gdLst/>
                <a:ahLst/>
                <a:cxnLst>
                  <a:cxn ang="0">
                    <a:pos x="0" y="0"/>
                  </a:cxn>
                  <a:cxn ang="0">
                    <a:pos x="0" y="0"/>
                  </a:cxn>
                  <a:cxn ang="0">
                    <a:pos x="2" y="6"/>
                  </a:cxn>
                  <a:cxn ang="0">
                    <a:pos x="4" y="10"/>
                  </a:cxn>
                  <a:cxn ang="0">
                    <a:pos x="4" y="16"/>
                  </a:cxn>
                  <a:cxn ang="0">
                    <a:pos x="4" y="16"/>
                  </a:cxn>
                  <a:cxn ang="0">
                    <a:pos x="2" y="14"/>
                  </a:cxn>
                  <a:cxn ang="0">
                    <a:pos x="0" y="0"/>
                  </a:cxn>
                  <a:cxn ang="0">
                    <a:pos x="0" y="0"/>
                  </a:cxn>
                </a:cxnLst>
                <a:rect l="0" t="0" r="r" b="b"/>
                <a:pathLst>
                  <a:path w="4" h="16">
                    <a:moveTo>
                      <a:pt x="0" y="0"/>
                    </a:moveTo>
                    <a:lnTo>
                      <a:pt x="0" y="0"/>
                    </a:lnTo>
                    <a:lnTo>
                      <a:pt x="2" y="6"/>
                    </a:lnTo>
                    <a:lnTo>
                      <a:pt x="4" y="10"/>
                    </a:lnTo>
                    <a:lnTo>
                      <a:pt x="4" y="16"/>
                    </a:lnTo>
                    <a:lnTo>
                      <a:pt x="4" y="16"/>
                    </a:lnTo>
                    <a:lnTo>
                      <a:pt x="2" y="14"/>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208" name="Freeform 215"/>
              <p:cNvSpPr>
                <a:spLocks/>
              </p:cNvSpPr>
              <p:nvPr userDrawn="1"/>
            </p:nvSpPr>
            <p:spPr bwMode="auto">
              <a:xfrm>
                <a:off x="4152" y="643"/>
                <a:ext cx="4" cy="4"/>
              </a:xfrm>
              <a:custGeom>
                <a:avLst/>
                <a:gdLst/>
                <a:ahLst/>
                <a:cxnLst>
                  <a:cxn ang="0">
                    <a:pos x="0" y="0"/>
                  </a:cxn>
                  <a:cxn ang="0">
                    <a:pos x="0" y="0"/>
                  </a:cxn>
                  <a:cxn ang="0">
                    <a:pos x="6" y="2"/>
                  </a:cxn>
                  <a:cxn ang="0">
                    <a:pos x="10" y="6"/>
                  </a:cxn>
                  <a:cxn ang="0">
                    <a:pos x="18" y="14"/>
                  </a:cxn>
                  <a:cxn ang="0">
                    <a:pos x="18" y="14"/>
                  </a:cxn>
                  <a:cxn ang="0">
                    <a:pos x="14" y="14"/>
                  </a:cxn>
                  <a:cxn ang="0">
                    <a:pos x="8" y="10"/>
                  </a:cxn>
                  <a:cxn ang="0">
                    <a:pos x="0" y="0"/>
                  </a:cxn>
                  <a:cxn ang="0">
                    <a:pos x="0" y="0"/>
                  </a:cxn>
                </a:cxnLst>
                <a:rect l="0" t="0" r="r" b="b"/>
                <a:pathLst>
                  <a:path w="18" h="14">
                    <a:moveTo>
                      <a:pt x="0" y="0"/>
                    </a:moveTo>
                    <a:lnTo>
                      <a:pt x="0" y="0"/>
                    </a:lnTo>
                    <a:lnTo>
                      <a:pt x="6" y="2"/>
                    </a:lnTo>
                    <a:lnTo>
                      <a:pt x="10" y="6"/>
                    </a:lnTo>
                    <a:lnTo>
                      <a:pt x="18" y="14"/>
                    </a:lnTo>
                    <a:lnTo>
                      <a:pt x="18" y="14"/>
                    </a:lnTo>
                    <a:lnTo>
                      <a:pt x="14" y="14"/>
                    </a:lnTo>
                    <a:lnTo>
                      <a:pt x="8" y="10"/>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209" name="Freeform 216"/>
              <p:cNvSpPr>
                <a:spLocks/>
              </p:cNvSpPr>
              <p:nvPr userDrawn="1"/>
            </p:nvSpPr>
            <p:spPr bwMode="auto">
              <a:xfrm>
                <a:off x="3169" y="665"/>
                <a:ext cx="6" cy="11"/>
              </a:xfrm>
              <a:custGeom>
                <a:avLst/>
                <a:gdLst/>
                <a:ahLst/>
                <a:cxnLst>
                  <a:cxn ang="0">
                    <a:pos x="22" y="0"/>
                  </a:cxn>
                  <a:cxn ang="0">
                    <a:pos x="22" y="0"/>
                  </a:cxn>
                  <a:cxn ang="0">
                    <a:pos x="24" y="4"/>
                  </a:cxn>
                  <a:cxn ang="0">
                    <a:pos x="22" y="8"/>
                  </a:cxn>
                  <a:cxn ang="0">
                    <a:pos x="18" y="18"/>
                  </a:cxn>
                  <a:cxn ang="0">
                    <a:pos x="18" y="18"/>
                  </a:cxn>
                  <a:cxn ang="0">
                    <a:pos x="16" y="18"/>
                  </a:cxn>
                  <a:cxn ang="0">
                    <a:pos x="14" y="18"/>
                  </a:cxn>
                  <a:cxn ang="0">
                    <a:pos x="10" y="24"/>
                  </a:cxn>
                  <a:cxn ang="0">
                    <a:pos x="6" y="30"/>
                  </a:cxn>
                  <a:cxn ang="0">
                    <a:pos x="4" y="32"/>
                  </a:cxn>
                  <a:cxn ang="0">
                    <a:pos x="0" y="32"/>
                  </a:cxn>
                  <a:cxn ang="0">
                    <a:pos x="0" y="32"/>
                  </a:cxn>
                  <a:cxn ang="0">
                    <a:pos x="2" y="28"/>
                  </a:cxn>
                  <a:cxn ang="0">
                    <a:pos x="4" y="26"/>
                  </a:cxn>
                  <a:cxn ang="0">
                    <a:pos x="2" y="26"/>
                  </a:cxn>
                  <a:cxn ang="0">
                    <a:pos x="2" y="26"/>
                  </a:cxn>
                  <a:cxn ang="0">
                    <a:pos x="8" y="20"/>
                  </a:cxn>
                  <a:cxn ang="0">
                    <a:pos x="14" y="14"/>
                  </a:cxn>
                  <a:cxn ang="0">
                    <a:pos x="22" y="0"/>
                  </a:cxn>
                  <a:cxn ang="0">
                    <a:pos x="22" y="0"/>
                  </a:cxn>
                </a:cxnLst>
                <a:rect l="0" t="0" r="r" b="b"/>
                <a:pathLst>
                  <a:path w="24" h="32">
                    <a:moveTo>
                      <a:pt x="22" y="0"/>
                    </a:moveTo>
                    <a:lnTo>
                      <a:pt x="22" y="0"/>
                    </a:lnTo>
                    <a:lnTo>
                      <a:pt x="24" y="4"/>
                    </a:lnTo>
                    <a:lnTo>
                      <a:pt x="22" y="8"/>
                    </a:lnTo>
                    <a:lnTo>
                      <a:pt x="18" y="18"/>
                    </a:lnTo>
                    <a:lnTo>
                      <a:pt x="18" y="18"/>
                    </a:lnTo>
                    <a:lnTo>
                      <a:pt x="16" y="18"/>
                    </a:lnTo>
                    <a:lnTo>
                      <a:pt x="14" y="18"/>
                    </a:lnTo>
                    <a:lnTo>
                      <a:pt x="10" y="24"/>
                    </a:lnTo>
                    <a:lnTo>
                      <a:pt x="6" y="30"/>
                    </a:lnTo>
                    <a:lnTo>
                      <a:pt x="4" y="32"/>
                    </a:lnTo>
                    <a:lnTo>
                      <a:pt x="0" y="32"/>
                    </a:lnTo>
                    <a:lnTo>
                      <a:pt x="0" y="32"/>
                    </a:lnTo>
                    <a:lnTo>
                      <a:pt x="2" y="28"/>
                    </a:lnTo>
                    <a:lnTo>
                      <a:pt x="4" y="26"/>
                    </a:lnTo>
                    <a:lnTo>
                      <a:pt x="2" y="26"/>
                    </a:lnTo>
                    <a:lnTo>
                      <a:pt x="2" y="26"/>
                    </a:lnTo>
                    <a:lnTo>
                      <a:pt x="8" y="20"/>
                    </a:lnTo>
                    <a:lnTo>
                      <a:pt x="14" y="14"/>
                    </a:lnTo>
                    <a:lnTo>
                      <a:pt x="22" y="0"/>
                    </a:lnTo>
                    <a:lnTo>
                      <a:pt x="2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210" name="Freeform 217"/>
              <p:cNvSpPr>
                <a:spLocks/>
              </p:cNvSpPr>
              <p:nvPr userDrawn="1"/>
            </p:nvSpPr>
            <p:spPr bwMode="auto">
              <a:xfrm>
                <a:off x="4108" y="668"/>
                <a:ext cx="3" cy="2"/>
              </a:xfrm>
              <a:custGeom>
                <a:avLst/>
                <a:gdLst/>
                <a:ahLst/>
                <a:cxnLst>
                  <a:cxn ang="0">
                    <a:pos x="8" y="0"/>
                  </a:cxn>
                  <a:cxn ang="0">
                    <a:pos x="8" y="0"/>
                  </a:cxn>
                  <a:cxn ang="0">
                    <a:pos x="10" y="2"/>
                  </a:cxn>
                  <a:cxn ang="0">
                    <a:pos x="10" y="0"/>
                  </a:cxn>
                  <a:cxn ang="0">
                    <a:pos x="10" y="0"/>
                  </a:cxn>
                  <a:cxn ang="0">
                    <a:pos x="12" y="0"/>
                  </a:cxn>
                  <a:cxn ang="0">
                    <a:pos x="12" y="4"/>
                  </a:cxn>
                  <a:cxn ang="0">
                    <a:pos x="12" y="6"/>
                  </a:cxn>
                  <a:cxn ang="0">
                    <a:pos x="14" y="8"/>
                  </a:cxn>
                  <a:cxn ang="0">
                    <a:pos x="14" y="8"/>
                  </a:cxn>
                  <a:cxn ang="0">
                    <a:pos x="12" y="8"/>
                  </a:cxn>
                  <a:cxn ang="0">
                    <a:pos x="8" y="8"/>
                  </a:cxn>
                  <a:cxn ang="0">
                    <a:pos x="4" y="6"/>
                  </a:cxn>
                  <a:cxn ang="0">
                    <a:pos x="0" y="8"/>
                  </a:cxn>
                  <a:cxn ang="0">
                    <a:pos x="0" y="8"/>
                  </a:cxn>
                  <a:cxn ang="0">
                    <a:pos x="2" y="4"/>
                  </a:cxn>
                  <a:cxn ang="0">
                    <a:pos x="6" y="6"/>
                  </a:cxn>
                  <a:cxn ang="0">
                    <a:pos x="6" y="6"/>
                  </a:cxn>
                  <a:cxn ang="0">
                    <a:pos x="6" y="4"/>
                  </a:cxn>
                  <a:cxn ang="0">
                    <a:pos x="8" y="0"/>
                  </a:cxn>
                  <a:cxn ang="0">
                    <a:pos x="8" y="0"/>
                  </a:cxn>
                </a:cxnLst>
                <a:rect l="0" t="0" r="r" b="b"/>
                <a:pathLst>
                  <a:path w="14" h="8">
                    <a:moveTo>
                      <a:pt x="8" y="0"/>
                    </a:moveTo>
                    <a:lnTo>
                      <a:pt x="8" y="0"/>
                    </a:lnTo>
                    <a:lnTo>
                      <a:pt x="10" y="2"/>
                    </a:lnTo>
                    <a:lnTo>
                      <a:pt x="10" y="0"/>
                    </a:lnTo>
                    <a:lnTo>
                      <a:pt x="10" y="0"/>
                    </a:lnTo>
                    <a:lnTo>
                      <a:pt x="12" y="0"/>
                    </a:lnTo>
                    <a:lnTo>
                      <a:pt x="12" y="4"/>
                    </a:lnTo>
                    <a:lnTo>
                      <a:pt x="12" y="6"/>
                    </a:lnTo>
                    <a:lnTo>
                      <a:pt x="14" y="8"/>
                    </a:lnTo>
                    <a:lnTo>
                      <a:pt x="14" y="8"/>
                    </a:lnTo>
                    <a:lnTo>
                      <a:pt x="12" y="8"/>
                    </a:lnTo>
                    <a:lnTo>
                      <a:pt x="8" y="8"/>
                    </a:lnTo>
                    <a:lnTo>
                      <a:pt x="4" y="6"/>
                    </a:lnTo>
                    <a:lnTo>
                      <a:pt x="0" y="8"/>
                    </a:lnTo>
                    <a:lnTo>
                      <a:pt x="0" y="8"/>
                    </a:lnTo>
                    <a:lnTo>
                      <a:pt x="2" y="4"/>
                    </a:lnTo>
                    <a:lnTo>
                      <a:pt x="6" y="6"/>
                    </a:lnTo>
                    <a:lnTo>
                      <a:pt x="6" y="6"/>
                    </a:lnTo>
                    <a:lnTo>
                      <a:pt x="6" y="4"/>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211" name="Freeform 218"/>
              <p:cNvSpPr>
                <a:spLocks/>
              </p:cNvSpPr>
              <p:nvPr userDrawn="1"/>
            </p:nvSpPr>
            <p:spPr bwMode="auto">
              <a:xfrm>
                <a:off x="3216" y="676"/>
                <a:ext cx="3" cy="6"/>
              </a:xfrm>
              <a:custGeom>
                <a:avLst/>
                <a:gdLst/>
                <a:ahLst/>
                <a:cxnLst>
                  <a:cxn ang="0">
                    <a:pos x="16" y="0"/>
                  </a:cxn>
                  <a:cxn ang="0">
                    <a:pos x="16" y="0"/>
                  </a:cxn>
                  <a:cxn ang="0">
                    <a:pos x="14" y="6"/>
                  </a:cxn>
                  <a:cxn ang="0">
                    <a:pos x="10" y="14"/>
                  </a:cxn>
                  <a:cxn ang="0">
                    <a:pos x="4" y="20"/>
                  </a:cxn>
                  <a:cxn ang="0">
                    <a:pos x="0" y="28"/>
                  </a:cxn>
                  <a:cxn ang="0">
                    <a:pos x="0" y="28"/>
                  </a:cxn>
                  <a:cxn ang="0">
                    <a:pos x="0" y="24"/>
                  </a:cxn>
                  <a:cxn ang="0">
                    <a:pos x="0" y="20"/>
                  </a:cxn>
                  <a:cxn ang="0">
                    <a:pos x="4" y="12"/>
                  </a:cxn>
                  <a:cxn ang="0">
                    <a:pos x="10" y="6"/>
                  </a:cxn>
                  <a:cxn ang="0">
                    <a:pos x="16" y="0"/>
                  </a:cxn>
                  <a:cxn ang="0">
                    <a:pos x="16" y="0"/>
                  </a:cxn>
                </a:cxnLst>
                <a:rect l="0" t="0" r="r" b="b"/>
                <a:pathLst>
                  <a:path w="16" h="28">
                    <a:moveTo>
                      <a:pt x="16" y="0"/>
                    </a:moveTo>
                    <a:lnTo>
                      <a:pt x="16" y="0"/>
                    </a:lnTo>
                    <a:lnTo>
                      <a:pt x="14" y="6"/>
                    </a:lnTo>
                    <a:lnTo>
                      <a:pt x="10" y="14"/>
                    </a:lnTo>
                    <a:lnTo>
                      <a:pt x="4" y="20"/>
                    </a:lnTo>
                    <a:lnTo>
                      <a:pt x="0" y="28"/>
                    </a:lnTo>
                    <a:lnTo>
                      <a:pt x="0" y="28"/>
                    </a:lnTo>
                    <a:lnTo>
                      <a:pt x="0" y="24"/>
                    </a:lnTo>
                    <a:lnTo>
                      <a:pt x="0" y="20"/>
                    </a:lnTo>
                    <a:lnTo>
                      <a:pt x="4" y="12"/>
                    </a:lnTo>
                    <a:lnTo>
                      <a:pt x="10" y="6"/>
                    </a:lnTo>
                    <a:lnTo>
                      <a:pt x="16" y="0"/>
                    </a:lnTo>
                    <a:lnTo>
                      <a:pt x="1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212" name="Freeform 219"/>
              <p:cNvSpPr>
                <a:spLocks/>
              </p:cNvSpPr>
              <p:nvPr userDrawn="1"/>
            </p:nvSpPr>
            <p:spPr bwMode="auto">
              <a:xfrm>
                <a:off x="3121" y="681"/>
                <a:ext cx="17" cy="99"/>
              </a:xfrm>
              <a:custGeom>
                <a:avLst/>
                <a:gdLst/>
                <a:ahLst/>
                <a:cxnLst>
                  <a:cxn ang="0">
                    <a:pos x="56" y="178"/>
                  </a:cxn>
                  <a:cxn ang="0">
                    <a:pos x="58" y="168"/>
                  </a:cxn>
                  <a:cxn ang="0">
                    <a:pos x="56" y="188"/>
                  </a:cxn>
                  <a:cxn ang="0">
                    <a:pos x="52" y="186"/>
                  </a:cxn>
                  <a:cxn ang="0">
                    <a:pos x="50" y="196"/>
                  </a:cxn>
                  <a:cxn ang="0">
                    <a:pos x="50" y="218"/>
                  </a:cxn>
                  <a:cxn ang="0">
                    <a:pos x="50" y="230"/>
                  </a:cxn>
                  <a:cxn ang="0">
                    <a:pos x="48" y="274"/>
                  </a:cxn>
                  <a:cxn ang="0">
                    <a:pos x="54" y="276"/>
                  </a:cxn>
                  <a:cxn ang="0">
                    <a:pos x="48" y="298"/>
                  </a:cxn>
                  <a:cxn ang="0">
                    <a:pos x="48" y="312"/>
                  </a:cxn>
                  <a:cxn ang="0">
                    <a:pos x="48" y="362"/>
                  </a:cxn>
                  <a:cxn ang="0">
                    <a:pos x="40" y="370"/>
                  </a:cxn>
                  <a:cxn ang="0">
                    <a:pos x="22" y="360"/>
                  </a:cxn>
                  <a:cxn ang="0">
                    <a:pos x="20" y="346"/>
                  </a:cxn>
                  <a:cxn ang="0">
                    <a:pos x="0" y="312"/>
                  </a:cxn>
                  <a:cxn ang="0">
                    <a:pos x="4" y="296"/>
                  </a:cxn>
                  <a:cxn ang="0">
                    <a:pos x="18" y="284"/>
                  </a:cxn>
                  <a:cxn ang="0">
                    <a:pos x="24" y="264"/>
                  </a:cxn>
                  <a:cxn ang="0">
                    <a:pos x="20" y="244"/>
                  </a:cxn>
                  <a:cxn ang="0">
                    <a:pos x="30" y="200"/>
                  </a:cxn>
                  <a:cxn ang="0">
                    <a:pos x="34" y="168"/>
                  </a:cxn>
                  <a:cxn ang="0">
                    <a:pos x="32" y="124"/>
                  </a:cxn>
                  <a:cxn ang="0">
                    <a:pos x="38" y="58"/>
                  </a:cxn>
                  <a:cxn ang="0">
                    <a:pos x="40" y="62"/>
                  </a:cxn>
                  <a:cxn ang="0">
                    <a:pos x="44" y="60"/>
                  </a:cxn>
                  <a:cxn ang="0">
                    <a:pos x="46" y="40"/>
                  </a:cxn>
                  <a:cxn ang="0">
                    <a:pos x="36" y="34"/>
                  </a:cxn>
                  <a:cxn ang="0">
                    <a:pos x="30" y="42"/>
                  </a:cxn>
                  <a:cxn ang="0">
                    <a:pos x="26" y="30"/>
                  </a:cxn>
                  <a:cxn ang="0">
                    <a:pos x="20" y="40"/>
                  </a:cxn>
                  <a:cxn ang="0">
                    <a:pos x="16" y="32"/>
                  </a:cxn>
                  <a:cxn ang="0">
                    <a:pos x="20" y="26"/>
                  </a:cxn>
                  <a:cxn ang="0">
                    <a:pos x="32" y="8"/>
                  </a:cxn>
                  <a:cxn ang="0">
                    <a:pos x="46" y="0"/>
                  </a:cxn>
                  <a:cxn ang="0">
                    <a:pos x="54" y="12"/>
                  </a:cxn>
                  <a:cxn ang="0">
                    <a:pos x="60" y="14"/>
                  </a:cxn>
                  <a:cxn ang="0">
                    <a:pos x="60" y="34"/>
                  </a:cxn>
                  <a:cxn ang="0">
                    <a:pos x="62" y="36"/>
                  </a:cxn>
                  <a:cxn ang="0">
                    <a:pos x="66" y="38"/>
                  </a:cxn>
                  <a:cxn ang="0">
                    <a:pos x="60" y="46"/>
                  </a:cxn>
                  <a:cxn ang="0">
                    <a:pos x="64" y="54"/>
                  </a:cxn>
                  <a:cxn ang="0">
                    <a:pos x="58" y="102"/>
                  </a:cxn>
                  <a:cxn ang="0">
                    <a:pos x="54" y="124"/>
                  </a:cxn>
                  <a:cxn ang="0">
                    <a:pos x="58" y="140"/>
                  </a:cxn>
                  <a:cxn ang="0">
                    <a:pos x="56" y="162"/>
                  </a:cxn>
                  <a:cxn ang="0">
                    <a:pos x="54" y="182"/>
                  </a:cxn>
                </a:cxnLst>
                <a:rect l="0" t="0" r="r" b="b"/>
                <a:pathLst>
                  <a:path w="66" h="376">
                    <a:moveTo>
                      <a:pt x="54" y="182"/>
                    </a:moveTo>
                    <a:lnTo>
                      <a:pt x="54" y="182"/>
                    </a:lnTo>
                    <a:lnTo>
                      <a:pt x="56" y="178"/>
                    </a:lnTo>
                    <a:lnTo>
                      <a:pt x="56" y="174"/>
                    </a:lnTo>
                    <a:lnTo>
                      <a:pt x="56" y="168"/>
                    </a:lnTo>
                    <a:lnTo>
                      <a:pt x="58" y="168"/>
                    </a:lnTo>
                    <a:lnTo>
                      <a:pt x="60" y="168"/>
                    </a:lnTo>
                    <a:lnTo>
                      <a:pt x="60" y="168"/>
                    </a:lnTo>
                    <a:lnTo>
                      <a:pt x="56" y="188"/>
                    </a:lnTo>
                    <a:lnTo>
                      <a:pt x="56" y="188"/>
                    </a:lnTo>
                    <a:lnTo>
                      <a:pt x="54" y="186"/>
                    </a:lnTo>
                    <a:lnTo>
                      <a:pt x="52" y="186"/>
                    </a:lnTo>
                    <a:lnTo>
                      <a:pt x="52" y="186"/>
                    </a:lnTo>
                    <a:lnTo>
                      <a:pt x="50" y="190"/>
                    </a:lnTo>
                    <a:lnTo>
                      <a:pt x="50" y="196"/>
                    </a:lnTo>
                    <a:lnTo>
                      <a:pt x="52" y="204"/>
                    </a:lnTo>
                    <a:lnTo>
                      <a:pt x="52" y="214"/>
                    </a:lnTo>
                    <a:lnTo>
                      <a:pt x="50" y="218"/>
                    </a:lnTo>
                    <a:lnTo>
                      <a:pt x="48" y="220"/>
                    </a:lnTo>
                    <a:lnTo>
                      <a:pt x="48" y="220"/>
                    </a:lnTo>
                    <a:lnTo>
                      <a:pt x="50" y="230"/>
                    </a:lnTo>
                    <a:lnTo>
                      <a:pt x="50" y="244"/>
                    </a:lnTo>
                    <a:lnTo>
                      <a:pt x="48" y="274"/>
                    </a:lnTo>
                    <a:lnTo>
                      <a:pt x="48" y="274"/>
                    </a:lnTo>
                    <a:lnTo>
                      <a:pt x="50" y="276"/>
                    </a:lnTo>
                    <a:lnTo>
                      <a:pt x="54" y="276"/>
                    </a:lnTo>
                    <a:lnTo>
                      <a:pt x="54" y="276"/>
                    </a:lnTo>
                    <a:lnTo>
                      <a:pt x="52" y="284"/>
                    </a:lnTo>
                    <a:lnTo>
                      <a:pt x="50" y="290"/>
                    </a:lnTo>
                    <a:lnTo>
                      <a:pt x="48" y="298"/>
                    </a:lnTo>
                    <a:lnTo>
                      <a:pt x="44" y="304"/>
                    </a:lnTo>
                    <a:lnTo>
                      <a:pt x="44" y="304"/>
                    </a:lnTo>
                    <a:lnTo>
                      <a:pt x="48" y="312"/>
                    </a:lnTo>
                    <a:lnTo>
                      <a:pt x="50" y="322"/>
                    </a:lnTo>
                    <a:lnTo>
                      <a:pt x="50" y="342"/>
                    </a:lnTo>
                    <a:lnTo>
                      <a:pt x="48" y="362"/>
                    </a:lnTo>
                    <a:lnTo>
                      <a:pt x="44" y="376"/>
                    </a:lnTo>
                    <a:lnTo>
                      <a:pt x="44" y="376"/>
                    </a:lnTo>
                    <a:lnTo>
                      <a:pt x="40" y="370"/>
                    </a:lnTo>
                    <a:lnTo>
                      <a:pt x="36" y="366"/>
                    </a:lnTo>
                    <a:lnTo>
                      <a:pt x="30" y="362"/>
                    </a:lnTo>
                    <a:lnTo>
                      <a:pt x="22" y="360"/>
                    </a:lnTo>
                    <a:lnTo>
                      <a:pt x="22" y="360"/>
                    </a:lnTo>
                    <a:lnTo>
                      <a:pt x="22" y="354"/>
                    </a:lnTo>
                    <a:lnTo>
                      <a:pt x="20" y="346"/>
                    </a:lnTo>
                    <a:lnTo>
                      <a:pt x="14" y="332"/>
                    </a:lnTo>
                    <a:lnTo>
                      <a:pt x="6" y="320"/>
                    </a:lnTo>
                    <a:lnTo>
                      <a:pt x="0" y="312"/>
                    </a:lnTo>
                    <a:lnTo>
                      <a:pt x="0" y="312"/>
                    </a:lnTo>
                    <a:lnTo>
                      <a:pt x="0" y="302"/>
                    </a:lnTo>
                    <a:lnTo>
                      <a:pt x="4" y="296"/>
                    </a:lnTo>
                    <a:lnTo>
                      <a:pt x="8" y="292"/>
                    </a:lnTo>
                    <a:lnTo>
                      <a:pt x="14" y="288"/>
                    </a:lnTo>
                    <a:lnTo>
                      <a:pt x="18" y="284"/>
                    </a:lnTo>
                    <a:lnTo>
                      <a:pt x="22" y="280"/>
                    </a:lnTo>
                    <a:lnTo>
                      <a:pt x="24" y="274"/>
                    </a:lnTo>
                    <a:lnTo>
                      <a:pt x="24" y="264"/>
                    </a:lnTo>
                    <a:lnTo>
                      <a:pt x="24" y="264"/>
                    </a:lnTo>
                    <a:lnTo>
                      <a:pt x="20" y="254"/>
                    </a:lnTo>
                    <a:lnTo>
                      <a:pt x="20" y="244"/>
                    </a:lnTo>
                    <a:lnTo>
                      <a:pt x="20" y="232"/>
                    </a:lnTo>
                    <a:lnTo>
                      <a:pt x="22" y="222"/>
                    </a:lnTo>
                    <a:lnTo>
                      <a:pt x="30" y="200"/>
                    </a:lnTo>
                    <a:lnTo>
                      <a:pt x="38" y="180"/>
                    </a:lnTo>
                    <a:lnTo>
                      <a:pt x="38" y="180"/>
                    </a:lnTo>
                    <a:lnTo>
                      <a:pt x="34" y="168"/>
                    </a:lnTo>
                    <a:lnTo>
                      <a:pt x="32" y="154"/>
                    </a:lnTo>
                    <a:lnTo>
                      <a:pt x="32" y="140"/>
                    </a:lnTo>
                    <a:lnTo>
                      <a:pt x="32" y="124"/>
                    </a:lnTo>
                    <a:lnTo>
                      <a:pt x="36" y="92"/>
                    </a:lnTo>
                    <a:lnTo>
                      <a:pt x="38" y="58"/>
                    </a:lnTo>
                    <a:lnTo>
                      <a:pt x="38" y="58"/>
                    </a:lnTo>
                    <a:lnTo>
                      <a:pt x="40" y="58"/>
                    </a:lnTo>
                    <a:lnTo>
                      <a:pt x="40" y="60"/>
                    </a:lnTo>
                    <a:lnTo>
                      <a:pt x="40" y="62"/>
                    </a:lnTo>
                    <a:lnTo>
                      <a:pt x="42" y="64"/>
                    </a:lnTo>
                    <a:lnTo>
                      <a:pt x="42" y="64"/>
                    </a:lnTo>
                    <a:lnTo>
                      <a:pt x="44" y="60"/>
                    </a:lnTo>
                    <a:lnTo>
                      <a:pt x="46" y="58"/>
                    </a:lnTo>
                    <a:lnTo>
                      <a:pt x="46" y="50"/>
                    </a:lnTo>
                    <a:lnTo>
                      <a:pt x="46" y="40"/>
                    </a:lnTo>
                    <a:lnTo>
                      <a:pt x="46" y="30"/>
                    </a:lnTo>
                    <a:lnTo>
                      <a:pt x="46" y="30"/>
                    </a:lnTo>
                    <a:lnTo>
                      <a:pt x="36" y="34"/>
                    </a:lnTo>
                    <a:lnTo>
                      <a:pt x="32" y="38"/>
                    </a:lnTo>
                    <a:lnTo>
                      <a:pt x="30" y="42"/>
                    </a:lnTo>
                    <a:lnTo>
                      <a:pt x="30" y="42"/>
                    </a:lnTo>
                    <a:lnTo>
                      <a:pt x="28" y="40"/>
                    </a:lnTo>
                    <a:lnTo>
                      <a:pt x="28" y="38"/>
                    </a:lnTo>
                    <a:lnTo>
                      <a:pt x="26" y="30"/>
                    </a:lnTo>
                    <a:lnTo>
                      <a:pt x="26" y="30"/>
                    </a:lnTo>
                    <a:lnTo>
                      <a:pt x="22" y="38"/>
                    </a:lnTo>
                    <a:lnTo>
                      <a:pt x="20" y="40"/>
                    </a:lnTo>
                    <a:lnTo>
                      <a:pt x="16" y="40"/>
                    </a:lnTo>
                    <a:lnTo>
                      <a:pt x="16" y="40"/>
                    </a:lnTo>
                    <a:lnTo>
                      <a:pt x="16" y="32"/>
                    </a:lnTo>
                    <a:lnTo>
                      <a:pt x="16" y="22"/>
                    </a:lnTo>
                    <a:lnTo>
                      <a:pt x="16" y="22"/>
                    </a:lnTo>
                    <a:lnTo>
                      <a:pt x="20" y="26"/>
                    </a:lnTo>
                    <a:lnTo>
                      <a:pt x="20" y="26"/>
                    </a:lnTo>
                    <a:lnTo>
                      <a:pt x="26" y="14"/>
                    </a:lnTo>
                    <a:lnTo>
                      <a:pt x="32" y="8"/>
                    </a:lnTo>
                    <a:lnTo>
                      <a:pt x="36" y="4"/>
                    </a:lnTo>
                    <a:lnTo>
                      <a:pt x="42" y="0"/>
                    </a:lnTo>
                    <a:lnTo>
                      <a:pt x="46" y="0"/>
                    </a:lnTo>
                    <a:lnTo>
                      <a:pt x="52" y="4"/>
                    </a:lnTo>
                    <a:lnTo>
                      <a:pt x="54" y="12"/>
                    </a:lnTo>
                    <a:lnTo>
                      <a:pt x="54" y="12"/>
                    </a:lnTo>
                    <a:lnTo>
                      <a:pt x="58" y="14"/>
                    </a:lnTo>
                    <a:lnTo>
                      <a:pt x="60" y="16"/>
                    </a:lnTo>
                    <a:lnTo>
                      <a:pt x="60" y="14"/>
                    </a:lnTo>
                    <a:lnTo>
                      <a:pt x="60" y="14"/>
                    </a:lnTo>
                    <a:lnTo>
                      <a:pt x="62" y="24"/>
                    </a:lnTo>
                    <a:lnTo>
                      <a:pt x="60" y="34"/>
                    </a:lnTo>
                    <a:lnTo>
                      <a:pt x="60" y="34"/>
                    </a:lnTo>
                    <a:lnTo>
                      <a:pt x="62" y="36"/>
                    </a:lnTo>
                    <a:lnTo>
                      <a:pt x="62" y="36"/>
                    </a:lnTo>
                    <a:lnTo>
                      <a:pt x="66" y="34"/>
                    </a:lnTo>
                    <a:lnTo>
                      <a:pt x="66" y="34"/>
                    </a:lnTo>
                    <a:lnTo>
                      <a:pt x="66" y="38"/>
                    </a:lnTo>
                    <a:lnTo>
                      <a:pt x="64" y="40"/>
                    </a:lnTo>
                    <a:lnTo>
                      <a:pt x="62" y="44"/>
                    </a:lnTo>
                    <a:lnTo>
                      <a:pt x="60" y="46"/>
                    </a:lnTo>
                    <a:lnTo>
                      <a:pt x="60" y="46"/>
                    </a:lnTo>
                    <a:lnTo>
                      <a:pt x="62" y="48"/>
                    </a:lnTo>
                    <a:lnTo>
                      <a:pt x="64" y="54"/>
                    </a:lnTo>
                    <a:lnTo>
                      <a:pt x="64" y="70"/>
                    </a:lnTo>
                    <a:lnTo>
                      <a:pt x="62" y="88"/>
                    </a:lnTo>
                    <a:lnTo>
                      <a:pt x="58" y="102"/>
                    </a:lnTo>
                    <a:lnTo>
                      <a:pt x="58" y="102"/>
                    </a:lnTo>
                    <a:lnTo>
                      <a:pt x="56" y="114"/>
                    </a:lnTo>
                    <a:lnTo>
                      <a:pt x="54" y="124"/>
                    </a:lnTo>
                    <a:lnTo>
                      <a:pt x="54" y="124"/>
                    </a:lnTo>
                    <a:lnTo>
                      <a:pt x="56" y="132"/>
                    </a:lnTo>
                    <a:lnTo>
                      <a:pt x="58" y="140"/>
                    </a:lnTo>
                    <a:lnTo>
                      <a:pt x="58" y="140"/>
                    </a:lnTo>
                    <a:lnTo>
                      <a:pt x="58" y="152"/>
                    </a:lnTo>
                    <a:lnTo>
                      <a:pt x="56" y="162"/>
                    </a:lnTo>
                    <a:lnTo>
                      <a:pt x="54" y="172"/>
                    </a:lnTo>
                    <a:lnTo>
                      <a:pt x="54" y="182"/>
                    </a:lnTo>
                    <a:lnTo>
                      <a:pt x="54" y="18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213" name="Freeform 220"/>
              <p:cNvSpPr>
                <a:spLocks/>
              </p:cNvSpPr>
              <p:nvPr userDrawn="1"/>
            </p:nvSpPr>
            <p:spPr bwMode="auto">
              <a:xfrm>
                <a:off x="4222" y="707"/>
                <a:ext cx="6" cy="6"/>
              </a:xfrm>
              <a:custGeom>
                <a:avLst/>
                <a:gdLst/>
                <a:ahLst/>
                <a:cxnLst>
                  <a:cxn ang="0">
                    <a:pos x="0" y="2"/>
                  </a:cxn>
                  <a:cxn ang="0">
                    <a:pos x="0" y="2"/>
                  </a:cxn>
                  <a:cxn ang="0">
                    <a:pos x="4" y="0"/>
                  </a:cxn>
                  <a:cxn ang="0">
                    <a:pos x="8" y="0"/>
                  </a:cxn>
                  <a:cxn ang="0">
                    <a:pos x="12" y="0"/>
                  </a:cxn>
                  <a:cxn ang="0">
                    <a:pos x="12" y="0"/>
                  </a:cxn>
                  <a:cxn ang="0">
                    <a:pos x="12" y="6"/>
                  </a:cxn>
                  <a:cxn ang="0">
                    <a:pos x="14" y="10"/>
                  </a:cxn>
                  <a:cxn ang="0">
                    <a:pos x="16" y="14"/>
                  </a:cxn>
                  <a:cxn ang="0">
                    <a:pos x="16" y="22"/>
                  </a:cxn>
                  <a:cxn ang="0">
                    <a:pos x="16" y="22"/>
                  </a:cxn>
                  <a:cxn ang="0">
                    <a:pos x="22" y="20"/>
                  </a:cxn>
                  <a:cxn ang="0">
                    <a:pos x="24" y="22"/>
                  </a:cxn>
                  <a:cxn ang="0">
                    <a:pos x="24" y="24"/>
                  </a:cxn>
                  <a:cxn ang="0">
                    <a:pos x="24" y="24"/>
                  </a:cxn>
                  <a:cxn ang="0">
                    <a:pos x="10" y="16"/>
                  </a:cxn>
                  <a:cxn ang="0">
                    <a:pos x="4" y="10"/>
                  </a:cxn>
                  <a:cxn ang="0">
                    <a:pos x="0" y="2"/>
                  </a:cxn>
                  <a:cxn ang="0">
                    <a:pos x="0" y="2"/>
                  </a:cxn>
                </a:cxnLst>
                <a:rect l="0" t="0" r="r" b="b"/>
                <a:pathLst>
                  <a:path w="24" h="24">
                    <a:moveTo>
                      <a:pt x="0" y="2"/>
                    </a:moveTo>
                    <a:lnTo>
                      <a:pt x="0" y="2"/>
                    </a:lnTo>
                    <a:lnTo>
                      <a:pt x="4" y="0"/>
                    </a:lnTo>
                    <a:lnTo>
                      <a:pt x="8" y="0"/>
                    </a:lnTo>
                    <a:lnTo>
                      <a:pt x="12" y="0"/>
                    </a:lnTo>
                    <a:lnTo>
                      <a:pt x="12" y="0"/>
                    </a:lnTo>
                    <a:lnTo>
                      <a:pt x="12" y="6"/>
                    </a:lnTo>
                    <a:lnTo>
                      <a:pt x="14" y="10"/>
                    </a:lnTo>
                    <a:lnTo>
                      <a:pt x="16" y="14"/>
                    </a:lnTo>
                    <a:lnTo>
                      <a:pt x="16" y="22"/>
                    </a:lnTo>
                    <a:lnTo>
                      <a:pt x="16" y="22"/>
                    </a:lnTo>
                    <a:lnTo>
                      <a:pt x="22" y="20"/>
                    </a:lnTo>
                    <a:lnTo>
                      <a:pt x="24" y="22"/>
                    </a:lnTo>
                    <a:lnTo>
                      <a:pt x="24" y="24"/>
                    </a:lnTo>
                    <a:lnTo>
                      <a:pt x="24" y="24"/>
                    </a:lnTo>
                    <a:lnTo>
                      <a:pt x="10" y="16"/>
                    </a:lnTo>
                    <a:lnTo>
                      <a:pt x="4" y="10"/>
                    </a:lnTo>
                    <a:lnTo>
                      <a:pt x="0" y="2"/>
                    </a:lnTo>
                    <a:lnTo>
                      <a:pt x="0"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214" name="Freeform 221"/>
              <p:cNvSpPr>
                <a:spLocks/>
              </p:cNvSpPr>
              <p:nvPr userDrawn="1"/>
            </p:nvSpPr>
            <p:spPr bwMode="auto">
              <a:xfrm>
                <a:off x="3149" y="738"/>
                <a:ext cx="1" cy="6"/>
              </a:xfrm>
              <a:custGeom>
                <a:avLst/>
                <a:gdLst/>
                <a:ahLst/>
                <a:cxnLst>
                  <a:cxn ang="0">
                    <a:pos x="2" y="0"/>
                  </a:cxn>
                  <a:cxn ang="0">
                    <a:pos x="2" y="0"/>
                  </a:cxn>
                  <a:cxn ang="0">
                    <a:pos x="4" y="12"/>
                  </a:cxn>
                  <a:cxn ang="0">
                    <a:pos x="4" y="20"/>
                  </a:cxn>
                  <a:cxn ang="0">
                    <a:pos x="2" y="28"/>
                  </a:cxn>
                  <a:cxn ang="0">
                    <a:pos x="2" y="28"/>
                  </a:cxn>
                  <a:cxn ang="0">
                    <a:pos x="0" y="22"/>
                  </a:cxn>
                  <a:cxn ang="0">
                    <a:pos x="0" y="14"/>
                  </a:cxn>
                  <a:cxn ang="0">
                    <a:pos x="2" y="0"/>
                  </a:cxn>
                  <a:cxn ang="0">
                    <a:pos x="2" y="0"/>
                  </a:cxn>
                </a:cxnLst>
                <a:rect l="0" t="0" r="r" b="b"/>
                <a:pathLst>
                  <a:path w="4" h="28">
                    <a:moveTo>
                      <a:pt x="2" y="0"/>
                    </a:moveTo>
                    <a:lnTo>
                      <a:pt x="2" y="0"/>
                    </a:lnTo>
                    <a:lnTo>
                      <a:pt x="4" y="12"/>
                    </a:lnTo>
                    <a:lnTo>
                      <a:pt x="4" y="20"/>
                    </a:lnTo>
                    <a:lnTo>
                      <a:pt x="2" y="28"/>
                    </a:lnTo>
                    <a:lnTo>
                      <a:pt x="2" y="28"/>
                    </a:lnTo>
                    <a:lnTo>
                      <a:pt x="0" y="22"/>
                    </a:lnTo>
                    <a:lnTo>
                      <a:pt x="0" y="14"/>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215" name="Freeform 222"/>
              <p:cNvSpPr>
                <a:spLocks/>
              </p:cNvSpPr>
              <p:nvPr userDrawn="1"/>
            </p:nvSpPr>
            <p:spPr bwMode="auto">
              <a:xfrm>
                <a:off x="4311" y="738"/>
                <a:ext cx="3" cy="6"/>
              </a:xfrm>
              <a:custGeom>
                <a:avLst/>
                <a:gdLst/>
                <a:ahLst/>
                <a:cxnLst>
                  <a:cxn ang="0">
                    <a:pos x="8" y="0"/>
                  </a:cxn>
                  <a:cxn ang="0">
                    <a:pos x="8" y="0"/>
                  </a:cxn>
                  <a:cxn ang="0">
                    <a:pos x="10" y="4"/>
                  </a:cxn>
                  <a:cxn ang="0">
                    <a:pos x="10" y="4"/>
                  </a:cxn>
                  <a:cxn ang="0">
                    <a:pos x="10" y="4"/>
                  </a:cxn>
                  <a:cxn ang="0">
                    <a:pos x="6" y="12"/>
                  </a:cxn>
                  <a:cxn ang="0">
                    <a:pos x="2" y="16"/>
                  </a:cxn>
                  <a:cxn ang="0">
                    <a:pos x="4" y="18"/>
                  </a:cxn>
                  <a:cxn ang="0">
                    <a:pos x="4" y="18"/>
                  </a:cxn>
                  <a:cxn ang="0">
                    <a:pos x="2" y="18"/>
                  </a:cxn>
                  <a:cxn ang="0">
                    <a:pos x="0" y="18"/>
                  </a:cxn>
                  <a:cxn ang="0">
                    <a:pos x="0" y="10"/>
                  </a:cxn>
                  <a:cxn ang="0">
                    <a:pos x="4" y="4"/>
                  </a:cxn>
                  <a:cxn ang="0">
                    <a:pos x="6" y="2"/>
                  </a:cxn>
                  <a:cxn ang="0">
                    <a:pos x="8" y="0"/>
                  </a:cxn>
                  <a:cxn ang="0">
                    <a:pos x="8" y="0"/>
                  </a:cxn>
                </a:cxnLst>
                <a:rect l="0" t="0" r="r" b="b"/>
                <a:pathLst>
                  <a:path w="10" h="18">
                    <a:moveTo>
                      <a:pt x="8" y="0"/>
                    </a:moveTo>
                    <a:lnTo>
                      <a:pt x="8" y="0"/>
                    </a:lnTo>
                    <a:lnTo>
                      <a:pt x="10" y="4"/>
                    </a:lnTo>
                    <a:lnTo>
                      <a:pt x="10" y="4"/>
                    </a:lnTo>
                    <a:lnTo>
                      <a:pt x="10" y="4"/>
                    </a:lnTo>
                    <a:lnTo>
                      <a:pt x="6" y="12"/>
                    </a:lnTo>
                    <a:lnTo>
                      <a:pt x="2" y="16"/>
                    </a:lnTo>
                    <a:lnTo>
                      <a:pt x="4" y="18"/>
                    </a:lnTo>
                    <a:lnTo>
                      <a:pt x="4" y="18"/>
                    </a:lnTo>
                    <a:lnTo>
                      <a:pt x="2" y="18"/>
                    </a:lnTo>
                    <a:lnTo>
                      <a:pt x="0" y="18"/>
                    </a:lnTo>
                    <a:lnTo>
                      <a:pt x="0" y="10"/>
                    </a:lnTo>
                    <a:lnTo>
                      <a:pt x="4" y="4"/>
                    </a:lnTo>
                    <a:lnTo>
                      <a:pt x="6" y="2"/>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216" name="Freeform 223"/>
              <p:cNvSpPr>
                <a:spLocks/>
              </p:cNvSpPr>
              <p:nvPr userDrawn="1"/>
            </p:nvSpPr>
            <p:spPr bwMode="auto">
              <a:xfrm>
                <a:off x="4374" y="743"/>
                <a:ext cx="18" cy="18"/>
              </a:xfrm>
              <a:custGeom>
                <a:avLst/>
                <a:gdLst/>
                <a:ahLst/>
                <a:cxnLst>
                  <a:cxn ang="0">
                    <a:pos x="56" y="0"/>
                  </a:cxn>
                  <a:cxn ang="0">
                    <a:pos x="56" y="0"/>
                  </a:cxn>
                  <a:cxn ang="0">
                    <a:pos x="56" y="0"/>
                  </a:cxn>
                  <a:cxn ang="0">
                    <a:pos x="56" y="2"/>
                  </a:cxn>
                  <a:cxn ang="0">
                    <a:pos x="54" y="10"/>
                  </a:cxn>
                  <a:cxn ang="0">
                    <a:pos x="52" y="20"/>
                  </a:cxn>
                  <a:cxn ang="0">
                    <a:pos x="50" y="26"/>
                  </a:cxn>
                  <a:cxn ang="0">
                    <a:pos x="50" y="26"/>
                  </a:cxn>
                  <a:cxn ang="0">
                    <a:pos x="52" y="30"/>
                  </a:cxn>
                  <a:cxn ang="0">
                    <a:pos x="56" y="34"/>
                  </a:cxn>
                  <a:cxn ang="0">
                    <a:pos x="60" y="38"/>
                  </a:cxn>
                  <a:cxn ang="0">
                    <a:pos x="64" y="40"/>
                  </a:cxn>
                  <a:cxn ang="0">
                    <a:pos x="64" y="40"/>
                  </a:cxn>
                  <a:cxn ang="0">
                    <a:pos x="60" y="42"/>
                  </a:cxn>
                  <a:cxn ang="0">
                    <a:pos x="58" y="44"/>
                  </a:cxn>
                  <a:cxn ang="0">
                    <a:pos x="56" y="46"/>
                  </a:cxn>
                  <a:cxn ang="0">
                    <a:pos x="50" y="48"/>
                  </a:cxn>
                  <a:cxn ang="0">
                    <a:pos x="50" y="48"/>
                  </a:cxn>
                  <a:cxn ang="0">
                    <a:pos x="50" y="54"/>
                  </a:cxn>
                  <a:cxn ang="0">
                    <a:pos x="50" y="58"/>
                  </a:cxn>
                  <a:cxn ang="0">
                    <a:pos x="46" y="64"/>
                  </a:cxn>
                  <a:cxn ang="0">
                    <a:pos x="40" y="70"/>
                  </a:cxn>
                  <a:cxn ang="0">
                    <a:pos x="36" y="76"/>
                  </a:cxn>
                  <a:cxn ang="0">
                    <a:pos x="36" y="76"/>
                  </a:cxn>
                  <a:cxn ang="0">
                    <a:pos x="30" y="76"/>
                  </a:cxn>
                  <a:cxn ang="0">
                    <a:pos x="26" y="76"/>
                  </a:cxn>
                  <a:cxn ang="0">
                    <a:pos x="14" y="76"/>
                  </a:cxn>
                  <a:cxn ang="0">
                    <a:pos x="14" y="76"/>
                  </a:cxn>
                  <a:cxn ang="0">
                    <a:pos x="12" y="70"/>
                  </a:cxn>
                  <a:cxn ang="0">
                    <a:pos x="8" y="66"/>
                  </a:cxn>
                  <a:cxn ang="0">
                    <a:pos x="2" y="60"/>
                  </a:cxn>
                  <a:cxn ang="0">
                    <a:pos x="0" y="54"/>
                  </a:cxn>
                  <a:cxn ang="0">
                    <a:pos x="0" y="54"/>
                  </a:cxn>
                  <a:cxn ang="0">
                    <a:pos x="4" y="56"/>
                  </a:cxn>
                  <a:cxn ang="0">
                    <a:pos x="8" y="54"/>
                  </a:cxn>
                  <a:cxn ang="0">
                    <a:pos x="8" y="54"/>
                  </a:cxn>
                  <a:cxn ang="0">
                    <a:pos x="6" y="50"/>
                  </a:cxn>
                  <a:cxn ang="0">
                    <a:pos x="6" y="44"/>
                  </a:cxn>
                  <a:cxn ang="0">
                    <a:pos x="6" y="44"/>
                  </a:cxn>
                  <a:cxn ang="0">
                    <a:pos x="12" y="42"/>
                  </a:cxn>
                  <a:cxn ang="0">
                    <a:pos x="18" y="40"/>
                  </a:cxn>
                  <a:cxn ang="0">
                    <a:pos x="18" y="40"/>
                  </a:cxn>
                  <a:cxn ang="0">
                    <a:pos x="16" y="36"/>
                  </a:cxn>
                  <a:cxn ang="0">
                    <a:pos x="14" y="28"/>
                  </a:cxn>
                  <a:cxn ang="0">
                    <a:pos x="14" y="28"/>
                  </a:cxn>
                  <a:cxn ang="0">
                    <a:pos x="28" y="26"/>
                  </a:cxn>
                  <a:cxn ang="0">
                    <a:pos x="40" y="20"/>
                  </a:cxn>
                  <a:cxn ang="0">
                    <a:pos x="48" y="10"/>
                  </a:cxn>
                  <a:cxn ang="0">
                    <a:pos x="56" y="0"/>
                  </a:cxn>
                  <a:cxn ang="0">
                    <a:pos x="56" y="0"/>
                  </a:cxn>
                </a:cxnLst>
                <a:rect l="0" t="0" r="r" b="b"/>
                <a:pathLst>
                  <a:path w="64" h="76">
                    <a:moveTo>
                      <a:pt x="56" y="0"/>
                    </a:moveTo>
                    <a:lnTo>
                      <a:pt x="56" y="0"/>
                    </a:lnTo>
                    <a:lnTo>
                      <a:pt x="56" y="0"/>
                    </a:lnTo>
                    <a:lnTo>
                      <a:pt x="56" y="2"/>
                    </a:lnTo>
                    <a:lnTo>
                      <a:pt x="54" y="10"/>
                    </a:lnTo>
                    <a:lnTo>
                      <a:pt x="52" y="20"/>
                    </a:lnTo>
                    <a:lnTo>
                      <a:pt x="50" y="26"/>
                    </a:lnTo>
                    <a:lnTo>
                      <a:pt x="50" y="26"/>
                    </a:lnTo>
                    <a:lnTo>
                      <a:pt x="52" y="30"/>
                    </a:lnTo>
                    <a:lnTo>
                      <a:pt x="56" y="34"/>
                    </a:lnTo>
                    <a:lnTo>
                      <a:pt x="60" y="38"/>
                    </a:lnTo>
                    <a:lnTo>
                      <a:pt x="64" y="40"/>
                    </a:lnTo>
                    <a:lnTo>
                      <a:pt x="64" y="40"/>
                    </a:lnTo>
                    <a:lnTo>
                      <a:pt x="60" y="42"/>
                    </a:lnTo>
                    <a:lnTo>
                      <a:pt x="58" y="44"/>
                    </a:lnTo>
                    <a:lnTo>
                      <a:pt x="56" y="46"/>
                    </a:lnTo>
                    <a:lnTo>
                      <a:pt x="50" y="48"/>
                    </a:lnTo>
                    <a:lnTo>
                      <a:pt x="50" y="48"/>
                    </a:lnTo>
                    <a:lnTo>
                      <a:pt x="50" y="54"/>
                    </a:lnTo>
                    <a:lnTo>
                      <a:pt x="50" y="58"/>
                    </a:lnTo>
                    <a:lnTo>
                      <a:pt x="46" y="64"/>
                    </a:lnTo>
                    <a:lnTo>
                      <a:pt x="40" y="70"/>
                    </a:lnTo>
                    <a:lnTo>
                      <a:pt x="36" y="76"/>
                    </a:lnTo>
                    <a:lnTo>
                      <a:pt x="36" y="76"/>
                    </a:lnTo>
                    <a:lnTo>
                      <a:pt x="30" y="76"/>
                    </a:lnTo>
                    <a:lnTo>
                      <a:pt x="26" y="76"/>
                    </a:lnTo>
                    <a:lnTo>
                      <a:pt x="14" y="76"/>
                    </a:lnTo>
                    <a:lnTo>
                      <a:pt x="14" y="76"/>
                    </a:lnTo>
                    <a:lnTo>
                      <a:pt x="12" y="70"/>
                    </a:lnTo>
                    <a:lnTo>
                      <a:pt x="8" y="66"/>
                    </a:lnTo>
                    <a:lnTo>
                      <a:pt x="2" y="60"/>
                    </a:lnTo>
                    <a:lnTo>
                      <a:pt x="0" y="54"/>
                    </a:lnTo>
                    <a:lnTo>
                      <a:pt x="0" y="54"/>
                    </a:lnTo>
                    <a:lnTo>
                      <a:pt x="4" y="56"/>
                    </a:lnTo>
                    <a:lnTo>
                      <a:pt x="8" y="54"/>
                    </a:lnTo>
                    <a:lnTo>
                      <a:pt x="8" y="54"/>
                    </a:lnTo>
                    <a:lnTo>
                      <a:pt x="6" y="50"/>
                    </a:lnTo>
                    <a:lnTo>
                      <a:pt x="6" y="44"/>
                    </a:lnTo>
                    <a:lnTo>
                      <a:pt x="6" y="44"/>
                    </a:lnTo>
                    <a:lnTo>
                      <a:pt x="12" y="42"/>
                    </a:lnTo>
                    <a:lnTo>
                      <a:pt x="18" y="40"/>
                    </a:lnTo>
                    <a:lnTo>
                      <a:pt x="18" y="40"/>
                    </a:lnTo>
                    <a:lnTo>
                      <a:pt x="16" y="36"/>
                    </a:lnTo>
                    <a:lnTo>
                      <a:pt x="14" y="28"/>
                    </a:lnTo>
                    <a:lnTo>
                      <a:pt x="14" y="28"/>
                    </a:lnTo>
                    <a:lnTo>
                      <a:pt x="28" y="26"/>
                    </a:lnTo>
                    <a:lnTo>
                      <a:pt x="40" y="20"/>
                    </a:lnTo>
                    <a:lnTo>
                      <a:pt x="48" y="10"/>
                    </a:lnTo>
                    <a:lnTo>
                      <a:pt x="56" y="0"/>
                    </a:lnTo>
                    <a:lnTo>
                      <a:pt x="5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217" name="Freeform 224"/>
              <p:cNvSpPr>
                <a:spLocks/>
              </p:cNvSpPr>
              <p:nvPr userDrawn="1"/>
            </p:nvSpPr>
            <p:spPr bwMode="auto">
              <a:xfrm>
                <a:off x="3149" y="744"/>
                <a:ext cx="2" cy="4"/>
              </a:xfrm>
              <a:custGeom>
                <a:avLst/>
                <a:gdLst/>
                <a:ahLst/>
                <a:cxnLst>
                  <a:cxn ang="0">
                    <a:pos x="12" y="0"/>
                  </a:cxn>
                  <a:cxn ang="0">
                    <a:pos x="12" y="0"/>
                  </a:cxn>
                  <a:cxn ang="0">
                    <a:pos x="10" y="4"/>
                  </a:cxn>
                  <a:cxn ang="0">
                    <a:pos x="6" y="6"/>
                  </a:cxn>
                  <a:cxn ang="0">
                    <a:pos x="0" y="10"/>
                  </a:cxn>
                  <a:cxn ang="0">
                    <a:pos x="0" y="10"/>
                  </a:cxn>
                  <a:cxn ang="0">
                    <a:pos x="4" y="4"/>
                  </a:cxn>
                  <a:cxn ang="0">
                    <a:pos x="8" y="2"/>
                  </a:cxn>
                  <a:cxn ang="0">
                    <a:pos x="12" y="0"/>
                  </a:cxn>
                  <a:cxn ang="0">
                    <a:pos x="12" y="0"/>
                  </a:cxn>
                </a:cxnLst>
                <a:rect l="0" t="0" r="r" b="b"/>
                <a:pathLst>
                  <a:path w="12" h="10">
                    <a:moveTo>
                      <a:pt x="12" y="0"/>
                    </a:moveTo>
                    <a:lnTo>
                      <a:pt x="12" y="0"/>
                    </a:lnTo>
                    <a:lnTo>
                      <a:pt x="10" y="4"/>
                    </a:lnTo>
                    <a:lnTo>
                      <a:pt x="6" y="6"/>
                    </a:lnTo>
                    <a:lnTo>
                      <a:pt x="0" y="10"/>
                    </a:lnTo>
                    <a:lnTo>
                      <a:pt x="0" y="10"/>
                    </a:lnTo>
                    <a:lnTo>
                      <a:pt x="4" y="4"/>
                    </a:lnTo>
                    <a:lnTo>
                      <a:pt x="8" y="2"/>
                    </a:lnTo>
                    <a:lnTo>
                      <a:pt x="12" y="0"/>
                    </a:lnTo>
                    <a:lnTo>
                      <a:pt x="1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218" name="Freeform 225"/>
              <p:cNvSpPr>
                <a:spLocks noEditPoints="1"/>
              </p:cNvSpPr>
              <p:nvPr userDrawn="1"/>
            </p:nvSpPr>
            <p:spPr bwMode="auto">
              <a:xfrm>
                <a:off x="3062" y="755"/>
                <a:ext cx="389" cy="917"/>
              </a:xfrm>
              <a:custGeom>
                <a:avLst/>
                <a:gdLst/>
                <a:ahLst/>
                <a:cxnLst>
                  <a:cxn ang="0">
                    <a:pos x="722" y="2864"/>
                  </a:cxn>
                  <a:cxn ang="0">
                    <a:pos x="146" y="1842"/>
                  </a:cxn>
                  <a:cxn ang="0">
                    <a:pos x="6" y="1098"/>
                  </a:cxn>
                  <a:cxn ang="0">
                    <a:pos x="10" y="664"/>
                  </a:cxn>
                  <a:cxn ang="0">
                    <a:pos x="106" y="2"/>
                  </a:cxn>
                  <a:cxn ang="0">
                    <a:pos x="86" y="158"/>
                  </a:cxn>
                  <a:cxn ang="0">
                    <a:pos x="20" y="608"/>
                  </a:cxn>
                  <a:cxn ang="0">
                    <a:pos x="46" y="704"/>
                  </a:cxn>
                  <a:cxn ang="0">
                    <a:pos x="90" y="626"/>
                  </a:cxn>
                  <a:cxn ang="0">
                    <a:pos x="134" y="628"/>
                  </a:cxn>
                  <a:cxn ang="0">
                    <a:pos x="128" y="664"/>
                  </a:cxn>
                  <a:cxn ang="0">
                    <a:pos x="158" y="716"/>
                  </a:cxn>
                  <a:cxn ang="0">
                    <a:pos x="182" y="828"/>
                  </a:cxn>
                  <a:cxn ang="0">
                    <a:pos x="254" y="944"/>
                  </a:cxn>
                  <a:cxn ang="0">
                    <a:pos x="290" y="930"/>
                  </a:cxn>
                  <a:cxn ang="0">
                    <a:pos x="312" y="962"/>
                  </a:cxn>
                  <a:cxn ang="0">
                    <a:pos x="320" y="1024"/>
                  </a:cxn>
                  <a:cxn ang="0">
                    <a:pos x="332" y="1032"/>
                  </a:cxn>
                  <a:cxn ang="0">
                    <a:pos x="342" y="1118"/>
                  </a:cxn>
                  <a:cxn ang="0">
                    <a:pos x="408" y="1312"/>
                  </a:cxn>
                  <a:cxn ang="0">
                    <a:pos x="444" y="1370"/>
                  </a:cxn>
                  <a:cxn ang="0">
                    <a:pos x="490" y="1428"/>
                  </a:cxn>
                  <a:cxn ang="0">
                    <a:pos x="554" y="1498"/>
                  </a:cxn>
                  <a:cxn ang="0">
                    <a:pos x="630" y="1606"/>
                  </a:cxn>
                  <a:cxn ang="0">
                    <a:pos x="648" y="1632"/>
                  </a:cxn>
                  <a:cxn ang="0">
                    <a:pos x="682" y="1794"/>
                  </a:cxn>
                  <a:cxn ang="0">
                    <a:pos x="686" y="1808"/>
                  </a:cxn>
                  <a:cxn ang="0">
                    <a:pos x="700" y="1884"/>
                  </a:cxn>
                  <a:cxn ang="0">
                    <a:pos x="704" y="1902"/>
                  </a:cxn>
                  <a:cxn ang="0">
                    <a:pos x="724" y="1924"/>
                  </a:cxn>
                  <a:cxn ang="0">
                    <a:pos x="684" y="1922"/>
                  </a:cxn>
                  <a:cxn ang="0">
                    <a:pos x="666" y="1932"/>
                  </a:cxn>
                  <a:cxn ang="0">
                    <a:pos x="640" y="1974"/>
                  </a:cxn>
                  <a:cxn ang="0">
                    <a:pos x="654" y="1984"/>
                  </a:cxn>
                  <a:cxn ang="0">
                    <a:pos x="680" y="1980"/>
                  </a:cxn>
                  <a:cxn ang="0">
                    <a:pos x="748" y="1968"/>
                  </a:cxn>
                  <a:cxn ang="0">
                    <a:pos x="736" y="2046"/>
                  </a:cxn>
                  <a:cxn ang="0">
                    <a:pos x="724" y="2058"/>
                  </a:cxn>
                  <a:cxn ang="0">
                    <a:pos x="762" y="2066"/>
                  </a:cxn>
                  <a:cxn ang="0">
                    <a:pos x="784" y="2028"/>
                  </a:cxn>
                  <a:cxn ang="0">
                    <a:pos x="826" y="2042"/>
                  </a:cxn>
                  <a:cxn ang="0">
                    <a:pos x="882" y="2088"/>
                  </a:cxn>
                  <a:cxn ang="0">
                    <a:pos x="916" y="2124"/>
                  </a:cxn>
                  <a:cxn ang="0">
                    <a:pos x="944" y="2182"/>
                  </a:cxn>
                  <a:cxn ang="0">
                    <a:pos x="956" y="2228"/>
                  </a:cxn>
                  <a:cxn ang="0">
                    <a:pos x="992" y="2218"/>
                  </a:cxn>
                  <a:cxn ang="0">
                    <a:pos x="1100" y="2282"/>
                  </a:cxn>
                  <a:cxn ang="0">
                    <a:pos x="1324" y="2480"/>
                  </a:cxn>
                  <a:cxn ang="0">
                    <a:pos x="1416" y="2574"/>
                  </a:cxn>
                  <a:cxn ang="0">
                    <a:pos x="1438" y="2718"/>
                  </a:cxn>
                  <a:cxn ang="0">
                    <a:pos x="1362" y="2822"/>
                  </a:cxn>
                  <a:cxn ang="0">
                    <a:pos x="1320" y="2886"/>
                  </a:cxn>
                  <a:cxn ang="0">
                    <a:pos x="1394" y="3088"/>
                  </a:cxn>
                  <a:cxn ang="0">
                    <a:pos x="1408" y="3182"/>
                  </a:cxn>
                  <a:cxn ang="0">
                    <a:pos x="1400" y="3246"/>
                  </a:cxn>
                  <a:cxn ang="0">
                    <a:pos x="1336" y="3240"/>
                  </a:cxn>
                  <a:cxn ang="0">
                    <a:pos x="1310" y="3242"/>
                  </a:cxn>
                  <a:cxn ang="0">
                    <a:pos x="1268" y="3252"/>
                  </a:cxn>
                  <a:cxn ang="0">
                    <a:pos x="1364" y="3374"/>
                  </a:cxn>
                  <a:cxn ang="0">
                    <a:pos x="1472" y="3502"/>
                  </a:cxn>
                  <a:cxn ang="0">
                    <a:pos x="688" y="1994"/>
                  </a:cxn>
                </a:cxnLst>
                <a:rect l="0" t="0" r="r" b="b"/>
                <a:pathLst>
                  <a:path w="1472" h="3504">
                    <a:moveTo>
                      <a:pt x="1466" y="3504"/>
                    </a:moveTo>
                    <a:lnTo>
                      <a:pt x="1466" y="3504"/>
                    </a:lnTo>
                    <a:lnTo>
                      <a:pt x="1398" y="3464"/>
                    </a:lnTo>
                    <a:lnTo>
                      <a:pt x="1330" y="3418"/>
                    </a:lnTo>
                    <a:lnTo>
                      <a:pt x="1262" y="3370"/>
                    </a:lnTo>
                    <a:lnTo>
                      <a:pt x="1196" y="3318"/>
                    </a:lnTo>
                    <a:lnTo>
                      <a:pt x="1130" y="3264"/>
                    </a:lnTo>
                    <a:lnTo>
                      <a:pt x="1066" y="3210"/>
                    </a:lnTo>
                    <a:lnTo>
                      <a:pt x="1004" y="3154"/>
                    </a:lnTo>
                    <a:lnTo>
                      <a:pt x="944" y="3102"/>
                    </a:lnTo>
                    <a:lnTo>
                      <a:pt x="944" y="3102"/>
                    </a:lnTo>
                    <a:lnTo>
                      <a:pt x="886" y="3046"/>
                    </a:lnTo>
                    <a:lnTo>
                      <a:pt x="830" y="2988"/>
                    </a:lnTo>
                    <a:lnTo>
                      <a:pt x="776" y="2926"/>
                    </a:lnTo>
                    <a:lnTo>
                      <a:pt x="722" y="2864"/>
                    </a:lnTo>
                    <a:lnTo>
                      <a:pt x="722" y="2864"/>
                    </a:lnTo>
                    <a:lnTo>
                      <a:pt x="684" y="2818"/>
                    </a:lnTo>
                    <a:lnTo>
                      <a:pt x="646" y="2770"/>
                    </a:lnTo>
                    <a:lnTo>
                      <a:pt x="608" y="2722"/>
                    </a:lnTo>
                    <a:lnTo>
                      <a:pt x="572" y="2672"/>
                    </a:lnTo>
                    <a:lnTo>
                      <a:pt x="536" y="2622"/>
                    </a:lnTo>
                    <a:lnTo>
                      <a:pt x="502" y="2570"/>
                    </a:lnTo>
                    <a:lnTo>
                      <a:pt x="468" y="2516"/>
                    </a:lnTo>
                    <a:lnTo>
                      <a:pt x="434" y="2464"/>
                    </a:lnTo>
                    <a:lnTo>
                      <a:pt x="402" y="2410"/>
                    </a:lnTo>
                    <a:lnTo>
                      <a:pt x="372" y="2354"/>
                    </a:lnTo>
                    <a:lnTo>
                      <a:pt x="312" y="2242"/>
                    </a:lnTo>
                    <a:lnTo>
                      <a:pt x="258" y="2126"/>
                    </a:lnTo>
                    <a:lnTo>
                      <a:pt x="206" y="2008"/>
                    </a:lnTo>
                    <a:lnTo>
                      <a:pt x="206" y="2008"/>
                    </a:lnTo>
                    <a:lnTo>
                      <a:pt x="174" y="1926"/>
                    </a:lnTo>
                    <a:lnTo>
                      <a:pt x="146" y="1842"/>
                    </a:lnTo>
                    <a:lnTo>
                      <a:pt x="118" y="1754"/>
                    </a:lnTo>
                    <a:lnTo>
                      <a:pt x="92" y="1664"/>
                    </a:lnTo>
                    <a:lnTo>
                      <a:pt x="92" y="1664"/>
                    </a:lnTo>
                    <a:lnTo>
                      <a:pt x="66" y="1564"/>
                    </a:lnTo>
                    <a:lnTo>
                      <a:pt x="42" y="1460"/>
                    </a:lnTo>
                    <a:lnTo>
                      <a:pt x="32" y="1406"/>
                    </a:lnTo>
                    <a:lnTo>
                      <a:pt x="24" y="1352"/>
                    </a:lnTo>
                    <a:lnTo>
                      <a:pt x="16" y="1298"/>
                    </a:lnTo>
                    <a:lnTo>
                      <a:pt x="10" y="1244"/>
                    </a:lnTo>
                    <a:lnTo>
                      <a:pt x="10" y="1244"/>
                    </a:lnTo>
                    <a:lnTo>
                      <a:pt x="6" y="1208"/>
                    </a:lnTo>
                    <a:lnTo>
                      <a:pt x="4" y="1170"/>
                    </a:lnTo>
                    <a:lnTo>
                      <a:pt x="4" y="1094"/>
                    </a:lnTo>
                    <a:lnTo>
                      <a:pt x="4" y="1094"/>
                    </a:lnTo>
                    <a:lnTo>
                      <a:pt x="6" y="1096"/>
                    </a:lnTo>
                    <a:lnTo>
                      <a:pt x="6" y="1098"/>
                    </a:lnTo>
                    <a:lnTo>
                      <a:pt x="6" y="1098"/>
                    </a:lnTo>
                    <a:lnTo>
                      <a:pt x="10" y="1080"/>
                    </a:lnTo>
                    <a:lnTo>
                      <a:pt x="12" y="1062"/>
                    </a:lnTo>
                    <a:lnTo>
                      <a:pt x="10" y="1022"/>
                    </a:lnTo>
                    <a:lnTo>
                      <a:pt x="10" y="1022"/>
                    </a:lnTo>
                    <a:lnTo>
                      <a:pt x="10" y="982"/>
                    </a:lnTo>
                    <a:lnTo>
                      <a:pt x="12" y="940"/>
                    </a:lnTo>
                    <a:lnTo>
                      <a:pt x="18" y="858"/>
                    </a:lnTo>
                    <a:lnTo>
                      <a:pt x="18" y="858"/>
                    </a:lnTo>
                    <a:lnTo>
                      <a:pt x="18" y="804"/>
                    </a:lnTo>
                    <a:lnTo>
                      <a:pt x="18" y="750"/>
                    </a:lnTo>
                    <a:lnTo>
                      <a:pt x="18" y="698"/>
                    </a:lnTo>
                    <a:lnTo>
                      <a:pt x="20" y="648"/>
                    </a:lnTo>
                    <a:lnTo>
                      <a:pt x="20" y="648"/>
                    </a:lnTo>
                    <a:lnTo>
                      <a:pt x="14" y="654"/>
                    </a:lnTo>
                    <a:lnTo>
                      <a:pt x="10" y="664"/>
                    </a:lnTo>
                    <a:lnTo>
                      <a:pt x="6" y="684"/>
                    </a:lnTo>
                    <a:lnTo>
                      <a:pt x="2" y="732"/>
                    </a:lnTo>
                    <a:lnTo>
                      <a:pt x="2" y="732"/>
                    </a:lnTo>
                    <a:lnTo>
                      <a:pt x="0" y="684"/>
                    </a:lnTo>
                    <a:lnTo>
                      <a:pt x="0" y="638"/>
                    </a:lnTo>
                    <a:lnTo>
                      <a:pt x="2" y="590"/>
                    </a:lnTo>
                    <a:lnTo>
                      <a:pt x="4" y="542"/>
                    </a:lnTo>
                    <a:lnTo>
                      <a:pt x="14" y="448"/>
                    </a:lnTo>
                    <a:lnTo>
                      <a:pt x="26" y="354"/>
                    </a:lnTo>
                    <a:lnTo>
                      <a:pt x="42" y="262"/>
                    </a:lnTo>
                    <a:lnTo>
                      <a:pt x="62" y="172"/>
                    </a:lnTo>
                    <a:lnTo>
                      <a:pt x="82" y="84"/>
                    </a:lnTo>
                    <a:lnTo>
                      <a:pt x="104" y="0"/>
                    </a:lnTo>
                    <a:lnTo>
                      <a:pt x="104" y="0"/>
                    </a:lnTo>
                    <a:lnTo>
                      <a:pt x="106" y="0"/>
                    </a:lnTo>
                    <a:lnTo>
                      <a:pt x="106" y="2"/>
                    </a:lnTo>
                    <a:lnTo>
                      <a:pt x="104" y="10"/>
                    </a:lnTo>
                    <a:lnTo>
                      <a:pt x="102" y="20"/>
                    </a:lnTo>
                    <a:lnTo>
                      <a:pt x="102" y="24"/>
                    </a:lnTo>
                    <a:lnTo>
                      <a:pt x="104" y="28"/>
                    </a:lnTo>
                    <a:lnTo>
                      <a:pt x="104" y="28"/>
                    </a:lnTo>
                    <a:lnTo>
                      <a:pt x="102" y="28"/>
                    </a:lnTo>
                    <a:lnTo>
                      <a:pt x="100" y="32"/>
                    </a:lnTo>
                    <a:lnTo>
                      <a:pt x="98" y="42"/>
                    </a:lnTo>
                    <a:lnTo>
                      <a:pt x="98" y="54"/>
                    </a:lnTo>
                    <a:lnTo>
                      <a:pt x="98" y="58"/>
                    </a:lnTo>
                    <a:lnTo>
                      <a:pt x="100" y="62"/>
                    </a:lnTo>
                    <a:lnTo>
                      <a:pt x="100" y="62"/>
                    </a:lnTo>
                    <a:lnTo>
                      <a:pt x="98" y="86"/>
                    </a:lnTo>
                    <a:lnTo>
                      <a:pt x="94" y="110"/>
                    </a:lnTo>
                    <a:lnTo>
                      <a:pt x="90" y="134"/>
                    </a:lnTo>
                    <a:lnTo>
                      <a:pt x="86" y="158"/>
                    </a:lnTo>
                    <a:lnTo>
                      <a:pt x="86" y="158"/>
                    </a:lnTo>
                    <a:lnTo>
                      <a:pt x="86" y="170"/>
                    </a:lnTo>
                    <a:lnTo>
                      <a:pt x="82" y="180"/>
                    </a:lnTo>
                    <a:lnTo>
                      <a:pt x="82" y="180"/>
                    </a:lnTo>
                    <a:lnTo>
                      <a:pt x="48" y="308"/>
                    </a:lnTo>
                    <a:lnTo>
                      <a:pt x="30" y="380"/>
                    </a:lnTo>
                    <a:lnTo>
                      <a:pt x="24" y="416"/>
                    </a:lnTo>
                    <a:lnTo>
                      <a:pt x="18" y="454"/>
                    </a:lnTo>
                    <a:lnTo>
                      <a:pt x="18" y="454"/>
                    </a:lnTo>
                    <a:lnTo>
                      <a:pt x="12" y="494"/>
                    </a:lnTo>
                    <a:lnTo>
                      <a:pt x="10" y="538"/>
                    </a:lnTo>
                    <a:lnTo>
                      <a:pt x="8" y="580"/>
                    </a:lnTo>
                    <a:lnTo>
                      <a:pt x="10" y="616"/>
                    </a:lnTo>
                    <a:lnTo>
                      <a:pt x="10" y="616"/>
                    </a:lnTo>
                    <a:lnTo>
                      <a:pt x="16" y="612"/>
                    </a:lnTo>
                    <a:lnTo>
                      <a:pt x="20" y="608"/>
                    </a:lnTo>
                    <a:lnTo>
                      <a:pt x="22" y="606"/>
                    </a:lnTo>
                    <a:lnTo>
                      <a:pt x="22" y="606"/>
                    </a:lnTo>
                    <a:lnTo>
                      <a:pt x="24" y="622"/>
                    </a:lnTo>
                    <a:lnTo>
                      <a:pt x="28" y="642"/>
                    </a:lnTo>
                    <a:lnTo>
                      <a:pt x="30" y="682"/>
                    </a:lnTo>
                    <a:lnTo>
                      <a:pt x="30" y="762"/>
                    </a:lnTo>
                    <a:lnTo>
                      <a:pt x="30" y="762"/>
                    </a:lnTo>
                    <a:lnTo>
                      <a:pt x="32" y="760"/>
                    </a:lnTo>
                    <a:lnTo>
                      <a:pt x="34" y="758"/>
                    </a:lnTo>
                    <a:lnTo>
                      <a:pt x="34" y="750"/>
                    </a:lnTo>
                    <a:lnTo>
                      <a:pt x="32" y="740"/>
                    </a:lnTo>
                    <a:lnTo>
                      <a:pt x="32" y="732"/>
                    </a:lnTo>
                    <a:lnTo>
                      <a:pt x="32" y="732"/>
                    </a:lnTo>
                    <a:lnTo>
                      <a:pt x="38" y="728"/>
                    </a:lnTo>
                    <a:lnTo>
                      <a:pt x="42" y="722"/>
                    </a:lnTo>
                    <a:lnTo>
                      <a:pt x="46" y="704"/>
                    </a:lnTo>
                    <a:lnTo>
                      <a:pt x="46" y="704"/>
                    </a:lnTo>
                    <a:lnTo>
                      <a:pt x="50" y="706"/>
                    </a:lnTo>
                    <a:lnTo>
                      <a:pt x="54" y="706"/>
                    </a:lnTo>
                    <a:lnTo>
                      <a:pt x="54" y="706"/>
                    </a:lnTo>
                    <a:lnTo>
                      <a:pt x="58" y="682"/>
                    </a:lnTo>
                    <a:lnTo>
                      <a:pt x="62" y="660"/>
                    </a:lnTo>
                    <a:lnTo>
                      <a:pt x="68" y="642"/>
                    </a:lnTo>
                    <a:lnTo>
                      <a:pt x="78" y="622"/>
                    </a:lnTo>
                    <a:lnTo>
                      <a:pt x="78" y="622"/>
                    </a:lnTo>
                    <a:lnTo>
                      <a:pt x="80" y="626"/>
                    </a:lnTo>
                    <a:lnTo>
                      <a:pt x="82" y="630"/>
                    </a:lnTo>
                    <a:lnTo>
                      <a:pt x="82" y="640"/>
                    </a:lnTo>
                    <a:lnTo>
                      <a:pt x="82" y="640"/>
                    </a:lnTo>
                    <a:lnTo>
                      <a:pt x="86" y="638"/>
                    </a:lnTo>
                    <a:lnTo>
                      <a:pt x="90" y="636"/>
                    </a:lnTo>
                    <a:lnTo>
                      <a:pt x="90" y="626"/>
                    </a:lnTo>
                    <a:lnTo>
                      <a:pt x="90" y="626"/>
                    </a:lnTo>
                    <a:lnTo>
                      <a:pt x="94" y="630"/>
                    </a:lnTo>
                    <a:lnTo>
                      <a:pt x="96" y="638"/>
                    </a:lnTo>
                    <a:lnTo>
                      <a:pt x="100" y="644"/>
                    </a:lnTo>
                    <a:lnTo>
                      <a:pt x="102" y="646"/>
                    </a:lnTo>
                    <a:lnTo>
                      <a:pt x="104" y="648"/>
                    </a:lnTo>
                    <a:lnTo>
                      <a:pt x="104" y="648"/>
                    </a:lnTo>
                    <a:lnTo>
                      <a:pt x="114" y="642"/>
                    </a:lnTo>
                    <a:lnTo>
                      <a:pt x="122" y="638"/>
                    </a:lnTo>
                    <a:lnTo>
                      <a:pt x="126" y="636"/>
                    </a:lnTo>
                    <a:lnTo>
                      <a:pt x="128" y="632"/>
                    </a:lnTo>
                    <a:lnTo>
                      <a:pt x="130" y="628"/>
                    </a:lnTo>
                    <a:lnTo>
                      <a:pt x="130" y="620"/>
                    </a:lnTo>
                    <a:lnTo>
                      <a:pt x="130" y="620"/>
                    </a:lnTo>
                    <a:lnTo>
                      <a:pt x="134" y="622"/>
                    </a:lnTo>
                    <a:lnTo>
                      <a:pt x="134" y="628"/>
                    </a:lnTo>
                    <a:lnTo>
                      <a:pt x="134" y="628"/>
                    </a:lnTo>
                    <a:lnTo>
                      <a:pt x="138" y="626"/>
                    </a:lnTo>
                    <a:lnTo>
                      <a:pt x="140" y="624"/>
                    </a:lnTo>
                    <a:lnTo>
                      <a:pt x="142" y="618"/>
                    </a:lnTo>
                    <a:lnTo>
                      <a:pt x="142" y="618"/>
                    </a:lnTo>
                    <a:lnTo>
                      <a:pt x="146" y="624"/>
                    </a:lnTo>
                    <a:lnTo>
                      <a:pt x="148" y="632"/>
                    </a:lnTo>
                    <a:lnTo>
                      <a:pt x="148" y="638"/>
                    </a:lnTo>
                    <a:lnTo>
                      <a:pt x="148" y="646"/>
                    </a:lnTo>
                    <a:lnTo>
                      <a:pt x="144" y="660"/>
                    </a:lnTo>
                    <a:lnTo>
                      <a:pt x="138" y="668"/>
                    </a:lnTo>
                    <a:lnTo>
                      <a:pt x="138" y="668"/>
                    </a:lnTo>
                    <a:lnTo>
                      <a:pt x="136" y="670"/>
                    </a:lnTo>
                    <a:lnTo>
                      <a:pt x="134" y="668"/>
                    </a:lnTo>
                    <a:lnTo>
                      <a:pt x="132" y="666"/>
                    </a:lnTo>
                    <a:lnTo>
                      <a:pt x="128" y="664"/>
                    </a:lnTo>
                    <a:lnTo>
                      <a:pt x="128" y="664"/>
                    </a:lnTo>
                    <a:lnTo>
                      <a:pt x="126" y="672"/>
                    </a:lnTo>
                    <a:lnTo>
                      <a:pt x="124" y="678"/>
                    </a:lnTo>
                    <a:lnTo>
                      <a:pt x="122" y="696"/>
                    </a:lnTo>
                    <a:lnTo>
                      <a:pt x="122" y="714"/>
                    </a:lnTo>
                    <a:lnTo>
                      <a:pt x="122" y="732"/>
                    </a:lnTo>
                    <a:lnTo>
                      <a:pt x="122" y="732"/>
                    </a:lnTo>
                    <a:lnTo>
                      <a:pt x="124" y="730"/>
                    </a:lnTo>
                    <a:lnTo>
                      <a:pt x="126" y="726"/>
                    </a:lnTo>
                    <a:lnTo>
                      <a:pt x="128" y="716"/>
                    </a:lnTo>
                    <a:lnTo>
                      <a:pt x="128" y="716"/>
                    </a:lnTo>
                    <a:lnTo>
                      <a:pt x="144" y="720"/>
                    </a:lnTo>
                    <a:lnTo>
                      <a:pt x="152" y="720"/>
                    </a:lnTo>
                    <a:lnTo>
                      <a:pt x="156" y="720"/>
                    </a:lnTo>
                    <a:lnTo>
                      <a:pt x="158" y="716"/>
                    </a:lnTo>
                    <a:lnTo>
                      <a:pt x="158" y="716"/>
                    </a:lnTo>
                    <a:lnTo>
                      <a:pt x="160" y="718"/>
                    </a:lnTo>
                    <a:lnTo>
                      <a:pt x="160" y="722"/>
                    </a:lnTo>
                    <a:lnTo>
                      <a:pt x="160" y="726"/>
                    </a:lnTo>
                    <a:lnTo>
                      <a:pt x="162" y="728"/>
                    </a:lnTo>
                    <a:lnTo>
                      <a:pt x="162" y="728"/>
                    </a:lnTo>
                    <a:lnTo>
                      <a:pt x="164" y="726"/>
                    </a:lnTo>
                    <a:lnTo>
                      <a:pt x="164" y="722"/>
                    </a:lnTo>
                    <a:lnTo>
                      <a:pt x="164" y="722"/>
                    </a:lnTo>
                    <a:lnTo>
                      <a:pt x="172" y="736"/>
                    </a:lnTo>
                    <a:lnTo>
                      <a:pt x="180" y="752"/>
                    </a:lnTo>
                    <a:lnTo>
                      <a:pt x="184" y="768"/>
                    </a:lnTo>
                    <a:lnTo>
                      <a:pt x="186" y="786"/>
                    </a:lnTo>
                    <a:lnTo>
                      <a:pt x="186" y="786"/>
                    </a:lnTo>
                    <a:lnTo>
                      <a:pt x="184" y="802"/>
                    </a:lnTo>
                    <a:lnTo>
                      <a:pt x="182" y="820"/>
                    </a:lnTo>
                    <a:lnTo>
                      <a:pt x="182" y="828"/>
                    </a:lnTo>
                    <a:lnTo>
                      <a:pt x="184" y="834"/>
                    </a:lnTo>
                    <a:lnTo>
                      <a:pt x="188" y="840"/>
                    </a:lnTo>
                    <a:lnTo>
                      <a:pt x="194" y="846"/>
                    </a:lnTo>
                    <a:lnTo>
                      <a:pt x="194" y="846"/>
                    </a:lnTo>
                    <a:lnTo>
                      <a:pt x="204" y="850"/>
                    </a:lnTo>
                    <a:lnTo>
                      <a:pt x="214" y="858"/>
                    </a:lnTo>
                    <a:lnTo>
                      <a:pt x="224" y="866"/>
                    </a:lnTo>
                    <a:lnTo>
                      <a:pt x="230" y="876"/>
                    </a:lnTo>
                    <a:lnTo>
                      <a:pt x="230" y="876"/>
                    </a:lnTo>
                    <a:lnTo>
                      <a:pt x="230" y="886"/>
                    </a:lnTo>
                    <a:lnTo>
                      <a:pt x="230" y="896"/>
                    </a:lnTo>
                    <a:lnTo>
                      <a:pt x="232" y="904"/>
                    </a:lnTo>
                    <a:lnTo>
                      <a:pt x="236" y="912"/>
                    </a:lnTo>
                    <a:lnTo>
                      <a:pt x="246" y="928"/>
                    </a:lnTo>
                    <a:lnTo>
                      <a:pt x="254" y="944"/>
                    </a:lnTo>
                    <a:lnTo>
                      <a:pt x="254" y="944"/>
                    </a:lnTo>
                    <a:lnTo>
                      <a:pt x="260" y="940"/>
                    </a:lnTo>
                    <a:lnTo>
                      <a:pt x="266" y="938"/>
                    </a:lnTo>
                    <a:lnTo>
                      <a:pt x="274" y="936"/>
                    </a:lnTo>
                    <a:lnTo>
                      <a:pt x="274" y="936"/>
                    </a:lnTo>
                    <a:lnTo>
                      <a:pt x="278" y="936"/>
                    </a:lnTo>
                    <a:lnTo>
                      <a:pt x="280" y="940"/>
                    </a:lnTo>
                    <a:lnTo>
                      <a:pt x="280" y="942"/>
                    </a:lnTo>
                    <a:lnTo>
                      <a:pt x="284" y="944"/>
                    </a:lnTo>
                    <a:lnTo>
                      <a:pt x="284" y="944"/>
                    </a:lnTo>
                    <a:lnTo>
                      <a:pt x="286" y="938"/>
                    </a:lnTo>
                    <a:lnTo>
                      <a:pt x="284" y="934"/>
                    </a:lnTo>
                    <a:lnTo>
                      <a:pt x="278" y="928"/>
                    </a:lnTo>
                    <a:lnTo>
                      <a:pt x="278" y="928"/>
                    </a:lnTo>
                    <a:lnTo>
                      <a:pt x="282" y="926"/>
                    </a:lnTo>
                    <a:lnTo>
                      <a:pt x="284" y="926"/>
                    </a:lnTo>
                    <a:lnTo>
                      <a:pt x="290" y="930"/>
                    </a:lnTo>
                    <a:lnTo>
                      <a:pt x="296" y="938"/>
                    </a:lnTo>
                    <a:lnTo>
                      <a:pt x="302" y="944"/>
                    </a:lnTo>
                    <a:lnTo>
                      <a:pt x="302" y="944"/>
                    </a:lnTo>
                    <a:lnTo>
                      <a:pt x="320" y="954"/>
                    </a:lnTo>
                    <a:lnTo>
                      <a:pt x="328" y="960"/>
                    </a:lnTo>
                    <a:lnTo>
                      <a:pt x="330" y="964"/>
                    </a:lnTo>
                    <a:lnTo>
                      <a:pt x="332" y="970"/>
                    </a:lnTo>
                    <a:lnTo>
                      <a:pt x="332" y="970"/>
                    </a:lnTo>
                    <a:lnTo>
                      <a:pt x="338" y="970"/>
                    </a:lnTo>
                    <a:lnTo>
                      <a:pt x="344" y="972"/>
                    </a:lnTo>
                    <a:lnTo>
                      <a:pt x="344" y="972"/>
                    </a:lnTo>
                    <a:lnTo>
                      <a:pt x="340" y="974"/>
                    </a:lnTo>
                    <a:lnTo>
                      <a:pt x="336" y="974"/>
                    </a:lnTo>
                    <a:lnTo>
                      <a:pt x="328" y="972"/>
                    </a:lnTo>
                    <a:lnTo>
                      <a:pt x="320" y="966"/>
                    </a:lnTo>
                    <a:lnTo>
                      <a:pt x="312" y="962"/>
                    </a:lnTo>
                    <a:lnTo>
                      <a:pt x="312" y="962"/>
                    </a:lnTo>
                    <a:lnTo>
                      <a:pt x="310" y="964"/>
                    </a:lnTo>
                    <a:lnTo>
                      <a:pt x="310" y="968"/>
                    </a:lnTo>
                    <a:lnTo>
                      <a:pt x="312" y="976"/>
                    </a:lnTo>
                    <a:lnTo>
                      <a:pt x="314" y="986"/>
                    </a:lnTo>
                    <a:lnTo>
                      <a:pt x="314" y="990"/>
                    </a:lnTo>
                    <a:lnTo>
                      <a:pt x="312" y="994"/>
                    </a:lnTo>
                    <a:lnTo>
                      <a:pt x="312" y="994"/>
                    </a:lnTo>
                    <a:lnTo>
                      <a:pt x="312" y="996"/>
                    </a:lnTo>
                    <a:lnTo>
                      <a:pt x="314" y="996"/>
                    </a:lnTo>
                    <a:lnTo>
                      <a:pt x="316" y="994"/>
                    </a:lnTo>
                    <a:lnTo>
                      <a:pt x="316" y="992"/>
                    </a:lnTo>
                    <a:lnTo>
                      <a:pt x="316" y="992"/>
                    </a:lnTo>
                    <a:lnTo>
                      <a:pt x="316" y="998"/>
                    </a:lnTo>
                    <a:lnTo>
                      <a:pt x="318" y="1006"/>
                    </a:lnTo>
                    <a:lnTo>
                      <a:pt x="320" y="1024"/>
                    </a:lnTo>
                    <a:lnTo>
                      <a:pt x="320" y="1024"/>
                    </a:lnTo>
                    <a:lnTo>
                      <a:pt x="320" y="1024"/>
                    </a:lnTo>
                    <a:lnTo>
                      <a:pt x="322" y="1022"/>
                    </a:lnTo>
                    <a:lnTo>
                      <a:pt x="320" y="1018"/>
                    </a:lnTo>
                    <a:lnTo>
                      <a:pt x="320" y="1016"/>
                    </a:lnTo>
                    <a:lnTo>
                      <a:pt x="322" y="1014"/>
                    </a:lnTo>
                    <a:lnTo>
                      <a:pt x="322" y="1014"/>
                    </a:lnTo>
                    <a:lnTo>
                      <a:pt x="322" y="1014"/>
                    </a:lnTo>
                    <a:lnTo>
                      <a:pt x="324" y="1012"/>
                    </a:lnTo>
                    <a:lnTo>
                      <a:pt x="324" y="1016"/>
                    </a:lnTo>
                    <a:lnTo>
                      <a:pt x="322" y="1020"/>
                    </a:lnTo>
                    <a:lnTo>
                      <a:pt x="322" y="1024"/>
                    </a:lnTo>
                    <a:lnTo>
                      <a:pt x="322" y="1024"/>
                    </a:lnTo>
                    <a:lnTo>
                      <a:pt x="326" y="1018"/>
                    </a:lnTo>
                    <a:lnTo>
                      <a:pt x="326" y="1018"/>
                    </a:lnTo>
                    <a:lnTo>
                      <a:pt x="332" y="1032"/>
                    </a:lnTo>
                    <a:lnTo>
                      <a:pt x="336" y="1038"/>
                    </a:lnTo>
                    <a:lnTo>
                      <a:pt x="338" y="1040"/>
                    </a:lnTo>
                    <a:lnTo>
                      <a:pt x="340" y="1040"/>
                    </a:lnTo>
                    <a:lnTo>
                      <a:pt x="340" y="1040"/>
                    </a:lnTo>
                    <a:lnTo>
                      <a:pt x="342" y="1046"/>
                    </a:lnTo>
                    <a:lnTo>
                      <a:pt x="344" y="1052"/>
                    </a:lnTo>
                    <a:lnTo>
                      <a:pt x="350" y="1064"/>
                    </a:lnTo>
                    <a:lnTo>
                      <a:pt x="356" y="1076"/>
                    </a:lnTo>
                    <a:lnTo>
                      <a:pt x="358" y="1082"/>
                    </a:lnTo>
                    <a:lnTo>
                      <a:pt x="358" y="1088"/>
                    </a:lnTo>
                    <a:lnTo>
                      <a:pt x="358" y="1088"/>
                    </a:lnTo>
                    <a:lnTo>
                      <a:pt x="354" y="1096"/>
                    </a:lnTo>
                    <a:lnTo>
                      <a:pt x="350" y="1102"/>
                    </a:lnTo>
                    <a:lnTo>
                      <a:pt x="344" y="1110"/>
                    </a:lnTo>
                    <a:lnTo>
                      <a:pt x="342" y="1118"/>
                    </a:lnTo>
                    <a:lnTo>
                      <a:pt x="342" y="1118"/>
                    </a:lnTo>
                    <a:lnTo>
                      <a:pt x="348" y="1120"/>
                    </a:lnTo>
                    <a:lnTo>
                      <a:pt x="352" y="1124"/>
                    </a:lnTo>
                    <a:lnTo>
                      <a:pt x="354" y="1130"/>
                    </a:lnTo>
                    <a:lnTo>
                      <a:pt x="352" y="1138"/>
                    </a:lnTo>
                    <a:lnTo>
                      <a:pt x="352" y="1138"/>
                    </a:lnTo>
                    <a:lnTo>
                      <a:pt x="360" y="1146"/>
                    </a:lnTo>
                    <a:lnTo>
                      <a:pt x="364" y="1148"/>
                    </a:lnTo>
                    <a:lnTo>
                      <a:pt x="368" y="1146"/>
                    </a:lnTo>
                    <a:lnTo>
                      <a:pt x="368" y="1146"/>
                    </a:lnTo>
                    <a:lnTo>
                      <a:pt x="384" y="1184"/>
                    </a:lnTo>
                    <a:lnTo>
                      <a:pt x="400" y="1224"/>
                    </a:lnTo>
                    <a:lnTo>
                      <a:pt x="406" y="1244"/>
                    </a:lnTo>
                    <a:lnTo>
                      <a:pt x="410" y="1266"/>
                    </a:lnTo>
                    <a:lnTo>
                      <a:pt x="412" y="1288"/>
                    </a:lnTo>
                    <a:lnTo>
                      <a:pt x="408" y="1312"/>
                    </a:lnTo>
                    <a:lnTo>
                      <a:pt x="408" y="1312"/>
                    </a:lnTo>
                    <a:lnTo>
                      <a:pt x="408" y="1314"/>
                    </a:lnTo>
                    <a:lnTo>
                      <a:pt x="410" y="1312"/>
                    </a:lnTo>
                    <a:lnTo>
                      <a:pt x="414" y="1312"/>
                    </a:lnTo>
                    <a:lnTo>
                      <a:pt x="416" y="1312"/>
                    </a:lnTo>
                    <a:lnTo>
                      <a:pt x="416" y="1312"/>
                    </a:lnTo>
                    <a:lnTo>
                      <a:pt x="424" y="1324"/>
                    </a:lnTo>
                    <a:lnTo>
                      <a:pt x="430" y="1338"/>
                    </a:lnTo>
                    <a:lnTo>
                      <a:pt x="436" y="1352"/>
                    </a:lnTo>
                    <a:lnTo>
                      <a:pt x="436" y="1360"/>
                    </a:lnTo>
                    <a:lnTo>
                      <a:pt x="436" y="1368"/>
                    </a:lnTo>
                    <a:lnTo>
                      <a:pt x="436" y="1368"/>
                    </a:lnTo>
                    <a:lnTo>
                      <a:pt x="438" y="1368"/>
                    </a:lnTo>
                    <a:lnTo>
                      <a:pt x="440" y="1368"/>
                    </a:lnTo>
                    <a:lnTo>
                      <a:pt x="442" y="1368"/>
                    </a:lnTo>
                    <a:lnTo>
                      <a:pt x="444" y="1370"/>
                    </a:lnTo>
                    <a:lnTo>
                      <a:pt x="444" y="1370"/>
                    </a:lnTo>
                    <a:lnTo>
                      <a:pt x="448" y="1390"/>
                    </a:lnTo>
                    <a:lnTo>
                      <a:pt x="448" y="1400"/>
                    </a:lnTo>
                    <a:lnTo>
                      <a:pt x="448" y="1410"/>
                    </a:lnTo>
                    <a:lnTo>
                      <a:pt x="448" y="1410"/>
                    </a:lnTo>
                    <a:lnTo>
                      <a:pt x="450" y="1408"/>
                    </a:lnTo>
                    <a:lnTo>
                      <a:pt x="452" y="1406"/>
                    </a:lnTo>
                    <a:lnTo>
                      <a:pt x="452" y="1400"/>
                    </a:lnTo>
                    <a:lnTo>
                      <a:pt x="452" y="1400"/>
                    </a:lnTo>
                    <a:lnTo>
                      <a:pt x="464" y="1408"/>
                    </a:lnTo>
                    <a:lnTo>
                      <a:pt x="474" y="1418"/>
                    </a:lnTo>
                    <a:lnTo>
                      <a:pt x="484" y="1430"/>
                    </a:lnTo>
                    <a:lnTo>
                      <a:pt x="490" y="1442"/>
                    </a:lnTo>
                    <a:lnTo>
                      <a:pt x="490" y="1442"/>
                    </a:lnTo>
                    <a:lnTo>
                      <a:pt x="492" y="1440"/>
                    </a:lnTo>
                    <a:lnTo>
                      <a:pt x="492" y="1436"/>
                    </a:lnTo>
                    <a:lnTo>
                      <a:pt x="490" y="1428"/>
                    </a:lnTo>
                    <a:lnTo>
                      <a:pt x="490" y="1428"/>
                    </a:lnTo>
                    <a:lnTo>
                      <a:pt x="500" y="1432"/>
                    </a:lnTo>
                    <a:lnTo>
                      <a:pt x="508" y="1436"/>
                    </a:lnTo>
                    <a:lnTo>
                      <a:pt x="512" y="1444"/>
                    </a:lnTo>
                    <a:lnTo>
                      <a:pt x="516" y="1452"/>
                    </a:lnTo>
                    <a:lnTo>
                      <a:pt x="516" y="1452"/>
                    </a:lnTo>
                    <a:lnTo>
                      <a:pt x="518" y="1450"/>
                    </a:lnTo>
                    <a:lnTo>
                      <a:pt x="518" y="1448"/>
                    </a:lnTo>
                    <a:lnTo>
                      <a:pt x="518" y="1444"/>
                    </a:lnTo>
                    <a:lnTo>
                      <a:pt x="518" y="1444"/>
                    </a:lnTo>
                    <a:lnTo>
                      <a:pt x="532" y="1452"/>
                    </a:lnTo>
                    <a:lnTo>
                      <a:pt x="544" y="1466"/>
                    </a:lnTo>
                    <a:lnTo>
                      <a:pt x="548" y="1472"/>
                    </a:lnTo>
                    <a:lnTo>
                      <a:pt x="552" y="1480"/>
                    </a:lnTo>
                    <a:lnTo>
                      <a:pt x="554" y="1490"/>
                    </a:lnTo>
                    <a:lnTo>
                      <a:pt x="554" y="1498"/>
                    </a:lnTo>
                    <a:lnTo>
                      <a:pt x="554" y="1498"/>
                    </a:lnTo>
                    <a:lnTo>
                      <a:pt x="556" y="1496"/>
                    </a:lnTo>
                    <a:lnTo>
                      <a:pt x="558" y="1492"/>
                    </a:lnTo>
                    <a:lnTo>
                      <a:pt x="560" y="1484"/>
                    </a:lnTo>
                    <a:lnTo>
                      <a:pt x="560" y="1484"/>
                    </a:lnTo>
                    <a:lnTo>
                      <a:pt x="578" y="1504"/>
                    </a:lnTo>
                    <a:lnTo>
                      <a:pt x="596" y="1526"/>
                    </a:lnTo>
                    <a:lnTo>
                      <a:pt x="604" y="1538"/>
                    </a:lnTo>
                    <a:lnTo>
                      <a:pt x="610" y="1552"/>
                    </a:lnTo>
                    <a:lnTo>
                      <a:pt x="614" y="1566"/>
                    </a:lnTo>
                    <a:lnTo>
                      <a:pt x="618" y="1582"/>
                    </a:lnTo>
                    <a:lnTo>
                      <a:pt x="618" y="1582"/>
                    </a:lnTo>
                    <a:lnTo>
                      <a:pt x="622" y="1584"/>
                    </a:lnTo>
                    <a:lnTo>
                      <a:pt x="624" y="1586"/>
                    </a:lnTo>
                    <a:lnTo>
                      <a:pt x="628" y="1596"/>
                    </a:lnTo>
                    <a:lnTo>
                      <a:pt x="630" y="1606"/>
                    </a:lnTo>
                    <a:lnTo>
                      <a:pt x="628" y="1618"/>
                    </a:lnTo>
                    <a:lnTo>
                      <a:pt x="628" y="1618"/>
                    </a:lnTo>
                    <a:lnTo>
                      <a:pt x="630" y="1616"/>
                    </a:lnTo>
                    <a:lnTo>
                      <a:pt x="632" y="1612"/>
                    </a:lnTo>
                    <a:lnTo>
                      <a:pt x="632" y="1608"/>
                    </a:lnTo>
                    <a:lnTo>
                      <a:pt x="634" y="1604"/>
                    </a:lnTo>
                    <a:lnTo>
                      <a:pt x="634" y="1604"/>
                    </a:lnTo>
                    <a:lnTo>
                      <a:pt x="638" y="1612"/>
                    </a:lnTo>
                    <a:lnTo>
                      <a:pt x="640" y="1622"/>
                    </a:lnTo>
                    <a:lnTo>
                      <a:pt x="640" y="1644"/>
                    </a:lnTo>
                    <a:lnTo>
                      <a:pt x="640" y="1644"/>
                    </a:lnTo>
                    <a:lnTo>
                      <a:pt x="644" y="1640"/>
                    </a:lnTo>
                    <a:lnTo>
                      <a:pt x="644" y="1636"/>
                    </a:lnTo>
                    <a:lnTo>
                      <a:pt x="644" y="1624"/>
                    </a:lnTo>
                    <a:lnTo>
                      <a:pt x="644" y="1624"/>
                    </a:lnTo>
                    <a:lnTo>
                      <a:pt x="648" y="1632"/>
                    </a:lnTo>
                    <a:lnTo>
                      <a:pt x="652" y="1640"/>
                    </a:lnTo>
                    <a:lnTo>
                      <a:pt x="658" y="1658"/>
                    </a:lnTo>
                    <a:lnTo>
                      <a:pt x="662" y="1678"/>
                    </a:lnTo>
                    <a:lnTo>
                      <a:pt x="664" y="1700"/>
                    </a:lnTo>
                    <a:lnTo>
                      <a:pt x="668" y="1744"/>
                    </a:lnTo>
                    <a:lnTo>
                      <a:pt x="672" y="1762"/>
                    </a:lnTo>
                    <a:lnTo>
                      <a:pt x="678" y="1780"/>
                    </a:lnTo>
                    <a:lnTo>
                      <a:pt x="678" y="1780"/>
                    </a:lnTo>
                    <a:lnTo>
                      <a:pt x="678" y="1782"/>
                    </a:lnTo>
                    <a:lnTo>
                      <a:pt x="676" y="1784"/>
                    </a:lnTo>
                    <a:lnTo>
                      <a:pt x="676" y="1784"/>
                    </a:lnTo>
                    <a:lnTo>
                      <a:pt x="674" y="1786"/>
                    </a:lnTo>
                    <a:lnTo>
                      <a:pt x="674" y="1786"/>
                    </a:lnTo>
                    <a:lnTo>
                      <a:pt x="676" y="1790"/>
                    </a:lnTo>
                    <a:lnTo>
                      <a:pt x="680" y="1792"/>
                    </a:lnTo>
                    <a:lnTo>
                      <a:pt x="682" y="1794"/>
                    </a:lnTo>
                    <a:lnTo>
                      <a:pt x="682" y="1802"/>
                    </a:lnTo>
                    <a:lnTo>
                      <a:pt x="682" y="1802"/>
                    </a:lnTo>
                    <a:lnTo>
                      <a:pt x="686" y="1800"/>
                    </a:lnTo>
                    <a:lnTo>
                      <a:pt x="684" y="1796"/>
                    </a:lnTo>
                    <a:lnTo>
                      <a:pt x="684" y="1792"/>
                    </a:lnTo>
                    <a:lnTo>
                      <a:pt x="684" y="1786"/>
                    </a:lnTo>
                    <a:lnTo>
                      <a:pt x="684" y="1786"/>
                    </a:lnTo>
                    <a:lnTo>
                      <a:pt x="690" y="1796"/>
                    </a:lnTo>
                    <a:lnTo>
                      <a:pt x="692" y="1802"/>
                    </a:lnTo>
                    <a:lnTo>
                      <a:pt x="694" y="1810"/>
                    </a:lnTo>
                    <a:lnTo>
                      <a:pt x="694" y="1810"/>
                    </a:lnTo>
                    <a:lnTo>
                      <a:pt x="690" y="1810"/>
                    </a:lnTo>
                    <a:lnTo>
                      <a:pt x="690" y="1810"/>
                    </a:lnTo>
                    <a:lnTo>
                      <a:pt x="688" y="1808"/>
                    </a:lnTo>
                    <a:lnTo>
                      <a:pt x="686" y="1808"/>
                    </a:lnTo>
                    <a:lnTo>
                      <a:pt x="686" y="1808"/>
                    </a:lnTo>
                    <a:lnTo>
                      <a:pt x="696" y="1818"/>
                    </a:lnTo>
                    <a:lnTo>
                      <a:pt x="704" y="1828"/>
                    </a:lnTo>
                    <a:lnTo>
                      <a:pt x="708" y="1834"/>
                    </a:lnTo>
                    <a:lnTo>
                      <a:pt x="710" y="1842"/>
                    </a:lnTo>
                    <a:lnTo>
                      <a:pt x="712" y="1852"/>
                    </a:lnTo>
                    <a:lnTo>
                      <a:pt x="710" y="1862"/>
                    </a:lnTo>
                    <a:lnTo>
                      <a:pt x="710" y="1862"/>
                    </a:lnTo>
                    <a:lnTo>
                      <a:pt x="710" y="1868"/>
                    </a:lnTo>
                    <a:lnTo>
                      <a:pt x="706" y="1870"/>
                    </a:lnTo>
                    <a:lnTo>
                      <a:pt x="700" y="1876"/>
                    </a:lnTo>
                    <a:lnTo>
                      <a:pt x="700" y="1876"/>
                    </a:lnTo>
                    <a:lnTo>
                      <a:pt x="702" y="1878"/>
                    </a:lnTo>
                    <a:lnTo>
                      <a:pt x="702" y="1880"/>
                    </a:lnTo>
                    <a:lnTo>
                      <a:pt x="704" y="1884"/>
                    </a:lnTo>
                    <a:lnTo>
                      <a:pt x="704" y="1884"/>
                    </a:lnTo>
                    <a:lnTo>
                      <a:pt x="700" y="1884"/>
                    </a:lnTo>
                    <a:lnTo>
                      <a:pt x="696" y="1886"/>
                    </a:lnTo>
                    <a:lnTo>
                      <a:pt x="694" y="1886"/>
                    </a:lnTo>
                    <a:lnTo>
                      <a:pt x="690" y="1890"/>
                    </a:lnTo>
                    <a:lnTo>
                      <a:pt x="690" y="1890"/>
                    </a:lnTo>
                    <a:lnTo>
                      <a:pt x="694" y="1894"/>
                    </a:lnTo>
                    <a:lnTo>
                      <a:pt x="694" y="1902"/>
                    </a:lnTo>
                    <a:lnTo>
                      <a:pt x="694" y="1902"/>
                    </a:lnTo>
                    <a:lnTo>
                      <a:pt x="696" y="1900"/>
                    </a:lnTo>
                    <a:lnTo>
                      <a:pt x="696" y="1900"/>
                    </a:lnTo>
                    <a:lnTo>
                      <a:pt x="698" y="1896"/>
                    </a:lnTo>
                    <a:lnTo>
                      <a:pt x="698" y="1894"/>
                    </a:lnTo>
                    <a:lnTo>
                      <a:pt x="702" y="1896"/>
                    </a:lnTo>
                    <a:lnTo>
                      <a:pt x="702" y="1896"/>
                    </a:lnTo>
                    <a:lnTo>
                      <a:pt x="704" y="1896"/>
                    </a:lnTo>
                    <a:lnTo>
                      <a:pt x="706" y="1898"/>
                    </a:lnTo>
                    <a:lnTo>
                      <a:pt x="704" y="1902"/>
                    </a:lnTo>
                    <a:lnTo>
                      <a:pt x="702" y="1910"/>
                    </a:lnTo>
                    <a:lnTo>
                      <a:pt x="702" y="1910"/>
                    </a:lnTo>
                    <a:lnTo>
                      <a:pt x="698" y="1910"/>
                    </a:lnTo>
                    <a:lnTo>
                      <a:pt x="696" y="1908"/>
                    </a:lnTo>
                    <a:lnTo>
                      <a:pt x="696" y="1906"/>
                    </a:lnTo>
                    <a:lnTo>
                      <a:pt x="694" y="1904"/>
                    </a:lnTo>
                    <a:lnTo>
                      <a:pt x="694" y="1904"/>
                    </a:lnTo>
                    <a:lnTo>
                      <a:pt x="694" y="1908"/>
                    </a:lnTo>
                    <a:lnTo>
                      <a:pt x="694" y="1912"/>
                    </a:lnTo>
                    <a:lnTo>
                      <a:pt x="692" y="1916"/>
                    </a:lnTo>
                    <a:lnTo>
                      <a:pt x="692" y="1916"/>
                    </a:lnTo>
                    <a:lnTo>
                      <a:pt x="700" y="1918"/>
                    </a:lnTo>
                    <a:lnTo>
                      <a:pt x="708" y="1918"/>
                    </a:lnTo>
                    <a:lnTo>
                      <a:pt x="716" y="1920"/>
                    </a:lnTo>
                    <a:lnTo>
                      <a:pt x="720" y="1922"/>
                    </a:lnTo>
                    <a:lnTo>
                      <a:pt x="724" y="1924"/>
                    </a:lnTo>
                    <a:lnTo>
                      <a:pt x="724" y="1924"/>
                    </a:lnTo>
                    <a:lnTo>
                      <a:pt x="722" y="1930"/>
                    </a:lnTo>
                    <a:lnTo>
                      <a:pt x="718" y="1936"/>
                    </a:lnTo>
                    <a:lnTo>
                      <a:pt x="714" y="1938"/>
                    </a:lnTo>
                    <a:lnTo>
                      <a:pt x="708" y="1942"/>
                    </a:lnTo>
                    <a:lnTo>
                      <a:pt x="708" y="1942"/>
                    </a:lnTo>
                    <a:lnTo>
                      <a:pt x="708" y="1938"/>
                    </a:lnTo>
                    <a:lnTo>
                      <a:pt x="706" y="1936"/>
                    </a:lnTo>
                    <a:lnTo>
                      <a:pt x="702" y="1932"/>
                    </a:lnTo>
                    <a:lnTo>
                      <a:pt x="696" y="1928"/>
                    </a:lnTo>
                    <a:lnTo>
                      <a:pt x="696" y="1926"/>
                    </a:lnTo>
                    <a:lnTo>
                      <a:pt x="696" y="1922"/>
                    </a:lnTo>
                    <a:lnTo>
                      <a:pt x="696" y="1922"/>
                    </a:lnTo>
                    <a:lnTo>
                      <a:pt x="692" y="1928"/>
                    </a:lnTo>
                    <a:lnTo>
                      <a:pt x="692" y="1928"/>
                    </a:lnTo>
                    <a:lnTo>
                      <a:pt x="684" y="1922"/>
                    </a:lnTo>
                    <a:lnTo>
                      <a:pt x="682" y="1918"/>
                    </a:lnTo>
                    <a:lnTo>
                      <a:pt x="682" y="1912"/>
                    </a:lnTo>
                    <a:lnTo>
                      <a:pt x="682" y="1912"/>
                    </a:lnTo>
                    <a:lnTo>
                      <a:pt x="686" y="1914"/>
                    </a:lnTo>
                    <a:lnTo>
                      <a:pt x="688" y="1914"/>
                    </a:lnTo>
                    <a:lnTo>
                      <a:pt x="690" y="1912"/>
                    </a:lnTo>
                    <a:lnTo>
                      <a:pt x="690" y="1912"/>
                    </a:lnTo>
                    <a:lnTo>
                      <a:pt x="690" y="1896"/>
                    </a:lnTo>
                    <a:lnTo>
                      <a:pt x="690" y="1896"/>
                    </a:lnTo>
                    <a:lnTo>
                      <a:pt x="676" y="1906"/>
                    </a:lnTo>
                    <a:lnTo>
                      <a:pt x="670" y="1912"/>
                    </a:lnTo>
                    <a:lnTo>
                      <a:pt x="662" y="1920"/>
                    </a:lnTo>
                    <a:lnTo>
                      <a:pt x="662" y="1920"/>
                    </a:lnTo>
                    <a:lnTo>
                      <a:pt x="668" y="1926"/>
                    </a:lnTo>
                    <a:lnTo>
                      <a:pt x="668" y="1926"/>
                    </a:lnTo>
                    <a:lnTo>
                      <a:pt x="666" y="1932"/>
                    </a:lnTo>
                    <a:lnTo>
                      <a:pt x="660" y="1936"/>
                    </a:lnTo>
                    <a:lnTo>
                      <a:pt x="654" y="1938"/>
                    </a:lnTo>
                    <a:lnTo>
                      <a:pt x="648" y="1940"/>
                    </a:lnTo>
                    <a:lnTo>
                      <a:pt x="648" y="1940"/>
                    </a:lnTo>
                    <a:lnTo>
                      <a:pt x="580" y="1898"/>
                    </a:lnTo>
                    <a:lnTo>
                      <a:pt x="512" y="1856"/>
                    </a:lnTo>
                    <a:lnTo>
                      <a:pt x="512" y="1856"/>
                    </a:lnTo>
                    <a:lnTo>
                      <a:pt x="546" y="1880"/>
                    </a:lnTo>
                    <a:lnTo>
                      <a:pt x="578" y="1902"/>
                    </a:lnTo>
                    <a:lnTo>
                      <a:pt x="648" y="1944"/>
                    </a:lnTo>
                    <a:lnTo>
                      <a:pt x="648" y="1944"/>
                    </a:lnTo>
                    <a:lnTo>
                      <a:pt x="648" y="1954"/>
                    </a:lnTo>
                    <a:lnTo>
                      <a:pt x="646" y="1962"/>
                    </a:lnTo>
                    <a:lnTo>
                      <a:pt x="644" y="1968"/>
                    </a:lnTo>
                    <a:lnTo>
                      <a:pt x="640" y="1974"/>
                    </a:lnTo>
                    <a:lnTo>
                      <a:pt x="640" y="1974"/>
                    </a:lnTo>
                    <a:lnTo>
                      <a:pt x="644" y="1974"/>
                    </a:lnTo>
                    <a:lnTo>
                      <a:pt x="646" y="1970"/>
                    </a:lnTo>
                    <a:lnTo>
                      <a:pt x="650" y="1962"/>
                    </a:lnTo>
                    <a:lnTo>
                      <a:pt x="650" y="1950"/>
                    </a:lnTo>
                    <a:lnTo>
                      <a:pt x="652" y="1944"/>
                    </a:lnTo>
                    <a:lnTo>
                      <a:pt x="654" y="1940"/>
                    </a:lnTo>
                    <a:lnTo>
                      <a:pt x="654" y="1940"/>
                    </a:lnTo>
                    <a:lnTo>
                      <a:pt x="658" y="1940"/>
                    </a:lnTo>
                    <a:lnTo>
                      <a:pt x="660" y="1940"/>
                    </a:lnTo>
                    <a:lnTo>
                      <a:pt x="666" y="1944"/>
                    </a:lnTo>
                    <a:lnTo>
                      <a:pt x="666" y="1944"/>
                    </a:lnTo>
                    <a:lnTo>
                      <a:pt x="666" y="1956"/>
                    </a:lnTo>
                    <a:lnTo>
                      <a:pt x="664" y="1970"/>
                    </a:lnTo>
                    <a:lnTo>
                      <a:pt x="662" y="1976"/>
                    </a:lnTo>
                    <a:lnTo>
                      <a:pt x="658" y="1980"/>
                    </a:lnTo>
                    <a:lnTo>
                      <a:pt x="654" y="1984"/>
                    </a:lnTo>
                    <a:lnTo>
                      <a:pt x="648" y="1986"/>
                    </a:lnTo>
                    <a:lnTo>
                      <a:pt x="648" y="1986"/>
                    </a:lnTo>
                    <a:lnTo>
                      <a:pt x="634" y="1976"/>
                    </a:lnTo>
                    <a:lnTo>
                      <a:pt x="626" y="1972"/>
                    </a:lnTo>
                    <a:lnTo>
                      <a:pt x="622" y="1972"/>
                    </a:lnTo>
                    <a:lnTo>
                      <a:pt x="616" y="1974"/>
                    </a:lnTo>
                    <a:lnTo>
                      <a:pt x="616" y="1974"/>
                    </a:lnTo>
                    <a:lnTo>
                      <a:pt x="628" y="1982"/>
                    </a:lnTo>
                    <a:lnTo>
                      <a:pt x="638" y="1992"/>
                    </a:lnTo>
                    <a:lnTo>
                      <a:pt x="638" y="1992"/>
                    </a:lnTo>
                    <a:lnTo>
                      <a:pt x="660" y="1984"/>
                    </a:lnTo>
                    <a:lnTo>
                      <a:pt x="670" y="1980"/>
                    </a:lnTo>
                    <a:lnTo>
                      <a:pt x="678" y="1974"/>
                    </a:lnTo>
                    <a:lnTo>
                      <a:pt x="678" y="1974"/>
                    </a:lnTo>
                    <a:lnTo>
                      <a:pt x="680" y="1976"/>
                    </a:lnTo>
                    <a:lnTo>
                      <a:pt x="680" y="1980"/>
                    </a:lnTo>
                    <a:lnTo>
                      <a:pt x="680" y="1980"/>
                    </a:lnTo>
                    <a:lnTo>
                      <a:pt x="684" y="1968"/>
                    </a:lnTo>
                    <a:lnTo>
                      <a:pt x="684" y="1956"/>
                    </a:lnTo>
                    <a:lnTo>
                      <a:pt x="684" y="1944"/>
                    </a:lnTo>
                    <a:lnTo>
                      <a:pt x="688" y="1932"/>
                    </a:lnTo>
                    <a:lnTo>
                      <a:pt x="688" y="1932"/>
                    </a:lnTo>
                    <a:lnTo>
                      <a:pt x="700" y="1938"/>
                    </a:lnTo>
                    <a:lnTo>
                      <a:pt x="712" y="1946"/>
                    </a:lnTo>
                    <a:lnTo>
                      <a:pt x="732" y="1964"/>
                    </a:lnTo>
                    <a:lnTo>
                      <a:pt x="732" y="1964"/>
                    </a:lnTo>
                    <a:lnTo>
                      <a:pt x="734" y="1962"/>
                    </a:lnTo>
                    <a:lnTo>
                      <a:pt x="736" y="1962"/>
                    </a:lnTo>
                    <a:lnTo>
                      <a:pt x="740" y="1960"/>
                    </a:lnTo>
                    <a:lnTo>
                      <a:pt x="742" y="1958"/>
                    </a:lnTo>
                    <a:lnTo>
                      <a:pt x="742" y="1958"/>
                    </a:lnTo>
                    <a:lnTo>
                      <a:pt x="748" y="1968"/>
                    </a:lnTo>
                    <a:lnTo>
                      <a:pt x="758" y="1976"/>
                    </a:lnTo>
                    <a:lnTo>
                      <a:pt x="768" y="1982"/>
                    </a:lnTo>
                    <a:lnTo>
                      <a:pt x="778" y="1990"/>
                    </a:lnTo>
                    <a:lnTo>
                      <a:pt x="778" y="1990"/>
                    </a:lnTo>
                    <a:lnTo>
                      <a:pt x="774" y="2006"/>
                    </a:lnTo>
                    <a:lnTo>
                      <a:pt x="770" y="2022"/>
                    </a:lnTo>
                    <a:lnTo>
                      <a:pt x="766" y="2038"/>
                    </a:lnTo>
                    <a:lnTo>
                      <a:pt x="764" y="2046"/>
                    </a:lnTo>
                    <a:lnTo>
                      <a:pt x="758" y="2052"/>
                    </a:lnTo>
                    <a:lnTo>
                      <a:pt x="758" y="2052"/>
                    </a:lnTo>
                    <a:lnTo>
                      <a:pt x="752" y="2054"/>
                    </a:lnTo>
                    <a:lnTo>
                      <a:pt x="746" y="2052"/>
                    </a:lnTo>
                    <a:lnTo>
                      <a:pt x="742" y="2050"/>
                    </a:lnTo>
                    <a:lnTo>
                      <a:pt x="740" y="2046"/>
                    </a:lnTo>
                    <a:lnTo>
                      <a:pt x="740" y="2046"/>
                    </a:lnTo>
                    <a:lnTo>
                      <a:pt x="736" y="2046"/>
                    </a:lnTo>
                    <a:lnTo>
                      <a:pt x="736" y="2050"/>
                    </a:lnTo>
                    <a:lnTo>
                      <a:pt x="734" y="2052"/>
                    </a:lnTo>
                    <a:lnTo>
                      <a:pt x="730" y="2052"/>
                    </a:lnTo>
                    <a:lnTo>
                      <a:pt x="730" y="2052"/>
                    </a:lnTo>
                    <a:lnTo>
                      <a:pt x="724" y="2050"/>
                    </a:lnTo>
                    <a:lnTo>
                      <a:pt x="718" y="2044"/>
                    </a:lnTo>
                    <a:lnTo>
                      <a:pt x="712" y="2040"/>
                    </a:lnTo>
                    <a:lnTo>
                      <a:pt x="708" y="2040"/>
                    </a:lnTo>
                    <a:lnTo>
                      <a:pt x="704" y="2040"/>
                    </a:lnTo>
                    <a:lnTo>
                      <a:pt x="704" y="2040"/>
                    </a:lnTo>
                    <a:lnTo>
                      <a:pt x="704" y="2044"/>
                    </a:lnTo>
                    <a:lnTo>
                      <a:pt x="706" y="2046"/>
                    </a:lnTo>
                    <a:lnTo>
                      <a:pt x="714" y="2048"/>
                    </a:lnTo>
                    <a:lnTo>
                      <a:pt x="722" y="2050"/>
                    </a:lnTo>
                    <a:lnTo>
                      <a:pt x="724" y="2054"/>
                    </a:lnTo>
                    <a:lnTo>
                      <a:pt x="724" y="2058"/>
                    </a:lnTo>
                    <a:lnTo>
                      <a:pt x="724" y="2058"/>
                    </a:lnTo>
                    <a:lnTo>
                      <a:pt x="728" y="2056"/>
                    </a:lnTo>
                    <a:lnTo>
                      <a:pt x="734" y="2056"/>
                    </a:lnTo>
                    <a:lnTo>
                      <a:pt x="746" y="2056"/>
                    </a:lnTo>
                    <a:lnTo>
                      <a:pt x="746" y="2056"/>
                    </a:lnTo>
                    <a:lnTo>
                      <a:pt x="746" y="2066"/>
                    </a:lnTo>
                    <a:lnTo>
                      <a:pt x="744" y="2076"/>
                    </a:lnTo>
                    <a:lnTo>
                      <a:pt x="742" y="2086"/>
                    </a:lnTo>
                    <a:lnTo>
                      <a:pt x="744" y="2092"/>
                    </a:lnTo>
                    <a:lnTo>
                      <a:pt x="746" y="2096"/>
                    </a:lnTo>
                    <a:lnTo>
                      <a:pt x="746" y="2096"/>
                    </a:lnTo>
                    <a:lnTo>
                      <a:pt x="750" y="2070"/>
                    </a:lnTo>
                    <a:lnTo>
                      <a:pt x="750" y="2070"/>
                    </a:lnTo>
                    <a:lnTo>
                      <a:pt x="754" y="2070"/>
                    </a:lnTo>
                    <a:lnTo>
                      <a:pt x="758" y="2070"/>
                    </a:lnTo>
                    <a:lnTo>
                      <a:pt x="762" y="2066"/>
                    </a:lnTo>
                    <a:lnTo>
                      <a:pt x="764" y="2060"/>
                    </a:lnTo>
                    <a:lnTo>
                      <a:pt x="768" y="2054"/>
                    </a:lnTo>
                    <a:lnTo>
                      <a:pt x="768" y="2054"/>
                    </a:lnTo>
                    <a:lnTo>
                      <a:pt x="772" y="2056"/>
                    </a:lnTo>
                    <a:lnTo>
                      <a:pt x="776" y="2060"/>
                    </a:lnTo>
                    <a:lnTo>
                      <a:pt x="778" y="2064"/>
                    </a:lnTo>
                    <a:lnTo>
                      <a:pt x="782" y="2066"/>
                    </a:lnTo>
                    <a:lnTo>
                      <a:pt x="782" y="2066"/>
                    </a:lnTo>
                    <a:lnTo>
                      <a:pt x="782" y="2062"/>
                    </a:lnTo>
                    <a:lnTo>
                      <a:pt x="780" y="2060"/>
                    </a:lnTo>
                    <a:lnTo>
                      <a:pt x="776" y="2054"/>
                    </a:lnTo>
                    <a:lnTo>
                      <a:pt x="776" y="2054"/>
                    </a:lnTo>
                    <a:lnTo>
                      <a:pt x="780" y="2052"/>
                    </a:lnTo>
                    <a:lnTo>
                      <a:pt x="782" y="2048"/>
                    </a:lnTo>
                    <a:lnTo>
                      <a:pt x="784" y="2038"/>
                    </a:lnTo>
                    <a:lnTo>
                      <a:pt x="784" y="2028"/>
                    </a:lnTo>
                    <a:lnTo>
                      <a:pt x="788" y="2024"/>
                    </a:lnTo>
                    <a:lnTo>
                      <a:pt x="792" y="2022"/>
                    </a:lnTo>
                    <a:lnTo>
                      <a:pt x="792" y="2022"/>
                    </a:lnTo>
                    <a:lnTo>
                      <a:pt x="796" y="2022"/>
                    </a:lnTo>
                    <a:lnTo>
                      <a:pt x="802" y="2024"/>
                    </a:lnTo>
                    <a:lnTo>
                      <a:pt x="812" y="2030"/>
                    </a:lnTo>
                    <a:lnTo>
                      <a:pt x="812" y="2030"/>
                    </a:lnTo>
                    <a:lnTo>
                      <a:pt x="814" y="2028"/>
                    </a:lnTo>
                    <a:lnTo>
                      <a:pt x="814" y="2028"/>
                    </a:lnTo>
                    <a:lnTo>
                      <a:pt x="812" y="2026"/>
                    </a:lnTo>
                    <a:lnTo>
                      <a:pt x="814" y="2024"/>
                    </a:lnTo>
                    <a:lnTo>
                      <a:pt x="814" y="2024"/>
                    </a:lnTo>
                    <a:lnTo>
                      <a:pt x="818" y="2028"/>
                    </a:lnTo>
                    <a:lnTo>
                      <a:pt x="822" y="2030"/>
                    </a:lnTo>
                    <a:lnTo>
                      <a:pt x="826" y="2034"/>
                    </a:lnTo>
                    <a:lnTo>
                      <a:pt x="826" y="2042"/>
                    </a:lnTo>
                    <a:lnTo>
                      <a:pt x="826" y="2042"/>
                    </a:lnTo>
                    <a:lnTo>
                      <a:pt x="832" y="2042"/>
                    </a:lnTo>
                    <a:lnTo>
                      <a:pt x="838" y="2046"/>
                    </a:lnTo>
                    <a:lnTo>
                      <a:pt x="848" y="2058"/>
                    </a:lnTo>
                    <a:lnTo>
                      <a:pt x="858" y="2070"/>
                    </a:lnTo>
                    <a:lnTo>
                      <a:pt x="864" y="2074"/>
                    </a:lnTo>
                    <a:lnTo>
                      <a:pt x="868" y="2072"/>
                    </a:lnTo>
                    <a:lnTo>
                      <a:pt x="868" y="2072"/>
                    </a:lnTo>
                    <a:lnTo>
                      <a:pt x="870" y="2078"/>
                    </a:lnTo>
                    <a:lnTo>
                      <a:pt x="870" y="2082"/>
                    </a:lnTo>
                    <a:lnTo>
                      <a:pt x="872" y="2088"/>
                    </a:lnTo>
                    <a:lnTo>
                      <a:pt x="876" y="2092"/>
                    </a:lnTo>
                    <a:lnTo>
                      <a:pt x="876" y="2092"/>
                    </a:lnTo>
                    <a:lnTo>
                      <a:pt x="878" y="2088"/>
                    </a:lnTo>
                    <a:lnTo>
                      <a:pt x="880" y="2088"/>
                    </a:lnTo>
                    <a:lnTo>
                      <a:pt x="882" y="2088"/>
                    </a:lnTo>
                    <a:lnTo>
                      <a:pt x="882" y="2088"/>
                    </a:lnTo>
                    <a:lnTo>
                      <a:pt x="886" y="2096"/>
                    </a:lnTo>
                    <a:lnTo>
                      <a:pt x="890" y="2104"/>
                    </a:lnTo>
                    <a:lnTo>
                      <a:pt x="896" y="2108"/>
                    </a:lnTo>
                    <a:lnTo>
                      <a:pt x="902" y="2108"/>
                    </a:lnTo>
                    <a:lnTo>
                      <a:pt x="902" y="2108"/>
                    </a:lnTo>
                    <a:lnTo>
                      <a:pt x="906" y="2114"/>
                    </a:lnTo>
                    <a:lnTo>
                      <a:pt x="908" y="2122"/>
                    </a:lnTo>
                    <a:lnTo>
                      <a:pt x="910" y="2128"/>
                    </a:lnTo>
                    <a:lnTo>
                      <a:pt x="912" y="2136"/>
                    </a:lnTo>
                    <a:lnTo>
                      <a:pt x="912" y="2136"/>
                    </a:lnTo>
                    <a:lnTo>
                      <a:pt x="914" y="2134"/>
                    </a:lnTo>
                    <a:lnTo>
                      <a:pt x="914" y="2130"/>
                    </a:lnTo>
                    <a:lnTo>
                      <a:pt x="914" y="2126"/>
                    </a:lnTo>
                    <a:lnTo>
                      <a:pt x="916" y="2124"/>
                    </a:lnTo>
                    <a:lnTo>
                      <a:pt x="916" y="2124"/>
                    </a:lnTo>
                    <a:lnTo>
                      <a:pt x="918" y="2126"/>
                    </a:lnTo>
                    <a:lnTo>
                      <a:pt x="920" y="2128"/>
                    </a:lnTo>
                    <a:lnTo>
                      <a:pt x="924" y="2134"/>
                    </a:lnTo>
                    <a:lnTo>
                      <a:pt x="924" y="2134"/>
                    </a:lnTo>
                    <a:lnTo>
                      <a:pt x="928" y="2128"/>
                    </a:lnTo>
                    <a:lnTo>
                      <a:pt x="928" y="2128"/>
                    </a:lnTo>
                    <a:lnTo>
                      <a:pt x="930" y="2130"/>
                    </a:lnTo>
                    <a:lnTo>
                      <a:pt x="930" y="2132"/>
                    </a:lnTo>
                    <a:lnTo>
                      <a:pt x="926" y="2136"/>
                    </a:lnTo>
                    <a:lnTo>
                      <a:pt x="926" y="2136"/>
                    </a:lnTo>
                    <a:lnTo>
                      <a:pt x="932" y="2142"/>
                    </a:lnTo>
                    <a:lnTo>
                      <a:pt x="936" y="2148"/>
                    </a:lnTo>
                    <a:lnTo>
                      <a:pt x="942" y="2156"/>
                    </a:lnTo>
                    <a:lnTo>
                      <a:pt x="946" y="2162"/>
                    </a:lnTo>
                    <a:lnTo>
                      <a:pt x="946" y="2162"/>
                    </a:lnTo>
                    <a:lnTo>
                      <a:pt x="944" y="2182"/>
                    </a:lnTo>
                    <a:lnTo>
                      <a:pt x="944" y="2182"/>
                    </a:lnTo>
                    <a:lnTo>
                      <a:pt x="944" y="2182"/>
                    </a:lnTo>
                    <a:lnTo>
                      <a:pt x="946" y="2180"/>
                    </a:lnTo>
                    <a:lnTo>
                      <a:pt x="948" y="2178"/>
                    </a:lnTo>
                    <a:lnTo>
                      <a:pt x="950" y="2176"/>
                    </a:lnTo>
                    <a:lnTo>
                      <a:pt x="952" y="2178"/>
                    </a:lnTo>
                    <a:lnTo>
                      <a:pt x="952" y="2178"/>
                    </a:lnTo>
                    <a:lnTo>
                      <a:pt x="954" y="2184"/>
                    </a:lnTo>
                    <a:lnTo>
                      <a:pt x="954" y="2192"/>
                    </a:lnTo>
                    <a:lnTo>
                      <a:pt x="950" y="2204"/>
                    </a:lnTo>
                    <a:lnTo>
                      <a:pt x="946" y="2220"/>
                    </a:lnTo>
                    <a:lnTo>
                      <a:pt x="946" y="2228"/>
                    </a:lnTo>
                    <a:lnTo>
                      <a:pt x="948" y="2236"/>
                    </a:lnTo>
                    <a:lnTo>
                      <a:pt x="948" y="2236"/>
                    </a:lnTo>
                    <a:lnTo>
                      <a:pt x="954" y="2234"/>
                    </a:lnTo>
                    <a:lnTo>
                      <a:pt x="956" y="2228"/>
                    </a:lnTo>
                    <a:lnTo>
                      <a:pt x="958" y="2216"/>
                    </a:lnTo>
                    <a:lnTo>
                      <a:pt x="958" y="2210"/>
                    </a:lnTo>
                    <a:lnTo>
                      <a:pt x="960" y="2204"/>
                    </a:lnTo>
                    <a:lnTo>
                      <a:pt x="964" y="2202"/>
                    </a:lnTo>
                    <a:lnTo>
                      <a:pt x="970" y="2200"/>
                    </a:lnTo>
                    <a:lnTo>
                      <a:pt x="970" y="2200"/>
                    </a:lnTo>
                    <a:lnTo>
                      <a:pt x="970" y="2212"/>
                    </a:lnTo>
                    <a:lnTo>
                      <a:pt x="968" y="2222"/>
                    </a:lnTo>
                    <a:lnTo>
                      <a:pt x="968" y="2222"/>
                    </a:lnTo>
                    <a:lnTo>
                      <a:pt x="970" y="2222"/>
                    </a:lnTo>
                    <a:lnTo>
                      <a:pt x="974" y="2220"/>
                    </a:lnTo>
                    <a:lnTo>
                      <a:pt x="978" y="2212"/>
                    </a:lnTo>
                    <a:lnTo>
                      <a:pt x="978" y="2212"/>
                    </a:lnTo>
                    <a:lnTo>
                      <a:pt x="986" y="2214"/>
                    </a:lnTo>
                    <a:lnTo>
                      <a:pt x="990" y="2214"/>
                    </a:lnTo>
                    <a:lnTo>
                      <a:pt x="992" y="2218"/>
                    </a:lnTo>
                    <a:lnTo>
                      <a:pt x="992" y="2218"/>
                    </a:lnTo>
                    <a:lnTo>
                      <a:pt x="996" y="2214"/>
                    </a:lnTo>
                    <a:lnTo>
                      <a:pt x="996" y="2212"/>
                    </a:lnTo>
                    <a:lnTo>
                      <a:pt x="994" y="2210"/>
                    </a:lnTo>
                    <a:lnTo>
                      <a:pt x="994" y="2210"/>
                    </a:lnTo>
                    <a:lnTo>
                      <a:pt x="1004" y="2212"/>
                    </a:lnTo>
                    <a:lnTo>
                      <a:pt x="1012" y="2218"/>
                    </a:lnTo>
                    <a:lnTo>
                      <a:pt x="1028" y="2236"/>
                    </a:lnTo>
                    <a:lnTo>
                      <a:pt x="1038" y="2244"/>
                    </a:lnTo>
                    <a:lnTo>
                      <a:pt x="1046" y="2252"/>
                    </a:lnTo>
                    <a:lnTo>
                      <a:pt x="1058" y="2258"/>
                    </a:lnTo>
                    <a:lnTo>
                      <a:pt x="1070" y="2262"/>
                    </a:lnTo>
                    <a:lnTo>
                      <a:pt x="1070" y="2262"/>
                    </a:lnTo>
                    <a:lnTo>
                      <a:pt x="1076" y="2268"/>
                    </a:lnTo>
                    <a:lnTo>
                      <a:pt x="1084" y="2274"/>
                    </a:lnTo>
                    <a:lnTo>
                      <a:pt x="1100" y="2282"/>
                    </a:lnTo>
                    <a:lnTo>
                      <a:pt x="1118" y="2288"/>
                    </a:lnTo>
                    <a:lnTo>
                      <a:pt x="1138" y="2288"/>
                    </a:lnTo>
                    <a:lnTo>
                      <a:pt x="1138" y="2288"/>
                    </a:lnTo>
                    <a:lnTo>
                      <a:pt x="1160" y="2304"/>
                    </a:lnTo>
                    <a:lnTo>
                      <a:pt x="1170" y="2312"/>
                    </a:lnTo>
                    <a:lnTo>
                      <a:pt x="1182" y="2320"/>
                    </a:lnTo>
                    <a:lnTo>
                      <a:pt x="1182" y="2320"/>
                    </a:lnTo>
                    <a:lnTo>
                      <a:pt x="1212" y="2354"/>
                    </a:lnTo>
                    <a:lnTo>
                      <a:pt x="1240" y="2388"/>
                    </a:lnTo>
                    <a:lnTo>
                      <a:pt x="1270" y="2424"/>
                    </a:lnTo>
                    <a:lnTo>
                      <a:pt x="1300" y="2456"/>
                    </a:lnTo>
                    <a:lnTo>
                      <a:pt x="1300" y="2456"/>
                    </a:lnTo>
                    <a:lnTo>
                      <a:pt x="1304" y="2464"/>
                    </a:lnTo>
                    <a:lnTo>
                      <a:pt x="1310" y="2470"/>
                    </a:lnTo>
                    <a:lnTo>
                      <a:pt x="1316" y="2476"/>
                    </a:lnTo>
                    <a:lnTo>
                      <a:pt x="1324" y="2480"/>
                    </a:lnTo>
                    <a:lnTo>
                      <a:pt x="1340" y="2486"/>
                    </a:lnTo>
                    <a:lnTo>
                      <a:pt x="1348" y="2492"/>
                    </a:lnTo>
                    <a:lnTo>
                      <a:pt x="1354" y="2496"/>
                    </a:lnTo>
                    <a:lnTo>
                      <a:pt x="1354" y="2496"/>
                    </a:lnTo>
                    <a:lnTo>
                      <a:pt x="1358" y="2498"/>
                    </a:lnTo>
                    <a:lnTo>
                      <a:pt x="1360" y="2496"/>
                    </a:lnTo>
                    <a:lnTo>
                      <a:pt x="1362" y="2496"/>
                    </a:lnTo>
                    <a:lnTo>
                      <a:pt x="1366" y="2494"/>
                    </a:lnTo>
                    <a:lnTo>
                      <a:pt x="1366" y="2494"/>
                    </a:lnTo>
                    <a:lnTo>
                      <a:pt x="1384" y="2508"/>
                    </a:lnTo>
                    <a:lnTo>
                      <a:pt x="1392" y="2516"/>
                    </a:lnTo>
                    <a:lnTo>
                      <a:pt x="1398" y="2526"/>
                    </a:lnTo>
                    <a:lnTo>
                      <a:pt x="1404" y="2536"/>
                    </a:lnTo>
                    <a:lnTo>
                      <a:pt x="1408" y="2548"/>
                    </a:lnTo>
                    <a:lnTo>
                      <a:pt x="1412" y="2560"/>
                    </a:lnTo>
                    <a:lnTo>
                      <a:pt x="1416" y="2574"/>
                    </a:lnTo>
                    <a:lnTo>
                      <a:pt x="1416" y="2574"/>
                    </a:lnTo>
                    <a:lnTo>
                      <a:pt x="1420" y="2578"/>
                    </a:lnTo>
                    <a:lnTo>
                      <a:pt x="1424" y="2586"/>
                    </a:lnTo>
                    <a:lnTo>
                      <a:pt x="1428" y="2604"/>
                    </a:lnTo>
                    <a:lnTo>
                      <a:pt x="1434" y="2620"/>
                    </a:lnTo>
                    <a:lnTo>
                      <a:pt x="1436" y="2628"/>
                    </a:lnTo>
                    <a:lnTo>
                      <a:pt x="1442" y="2632"/>
                    </a:lnTo>
                    <a:lnTo>
                      <a:pt x="1442" y="2632"/>
                    </a:lnTo>
                    <a:lnTo>
                      <a:pt x="1442" y="2648"/>
                    </a:lnTo>
                    <a:lnTo>
                      <a:pt x="1440" y="2660"/>
                    </a:lnTo>
                    <a:lnTo>
                      <a:pt x="1440" y="2660"/>
                    </a:lnTo>
                    <a:lnTo>
                      <a:pt x="1442" y="2666"/>
                    </a:lnTo>
                    <a:lnTo>
                      <a:pt x="1446" y="2672"/>
                    </a:lnTo>
                    <a:lnTo>
                      <a:pt x="1446" y="2672"/>
                    </a:lnTo>
                    <a:lnTo>
                      <a:pt x="1444" y="2694"/>
                    </a:lnTo>
                    <a:lnTo>
                      <a:pt x="1438" y="2718"/>
                    </a:lnTo>
                    <a:lnTo>
                      <a:pt x="1436" y="2728"/>
                    </a:lnTo>
                    <a:lnTo>
                      <a:pt x="1430" y="2736"/>
                    </a:lnTo>
                    <a:lnTo>
                      <a:pt x="1424" y="2742"/>
                    </a:lnTo>
                    <a:lnTo>
                      <a:pt x="1416" y="2746"/>
                    </a:lnTo>
                    <a:lnTo>
                      <a:pt x="1416" y="2746"/>
                    </a:lnTo>
                    <a:lnTo>
                      <a:pt x="1414" y="2758"/>
                    </a:lnTo>
                    <a:lnTo>
                      <a:pt x="1410" y="2766"/>
                    </a:lnTo>
                    <a:lnTo>
                      <a:pt x="1404" y="2774"/>
                    </a:lnTo>
                    <a:lnTo>
                      <a:pt x="1400" y="2782"/>
                    </a:lnTo>
                    <a:lnTo>
                      <a:pt x="1400" y="2782"/>
                    </a:lnTo>
                    <a:lnTo>
                      <a:pt x="1392" y="2784"/>
                    </a:lnTo>
                    <a:lnTo>
                      <a:pt x="1384" y="2786"/>
                    </a:lnTo>
                    <a:lnTo>
                      <a:pt x="1380" y="2790"/>
                    </a:lnTo>
                    <a:lnTo>
                      <a:pt x="1374" y="2796"/>
                    </a:lnTo>
                    <a:lnTo>
                      <a:pt x="1368" y="2808"/>
                    </a:lnTo>
                    <a:lnTo>
                      <a:pt x="1362" y="2822"/>
                    </a:lnTo>
                    <a:lnTo>
                      <a:pt x="1358" y="2838"/>
                    </a:lnTo>
                    <a:lnTo>
                      <a:pt x="1354" y="2854"/>
                    </a:lnTo>
                    <a:lnTo>
                      <a:pt x="1348" y="2866"/>
                    </a:lnTo>
                    <a:lnTo>
                      <a:pt x="1344" y="2872"/>
                    </a:lnTo>
                    <a:lnTo>
                      <a:pt x="1338" y="2876"/>
                    </a:lnTo>
                    <a:lnTo>
                      <a:pt x="1338" y="2876"/>
                    </a:lnTo>
                    <a:lnTo>
                      <a:pt x="1336" y="2870"/>
                    </a:lnTo>
                    <a:lnTo>
                      <a:pt x="1334" y="2864"/>
                    </a:lnTo>
                    <a:lnTo>
                      <a:pt x="1328" y="2858"/>
                    </a:lnTo>
                    <a:lnTo>
                      <a:pt x="1322" y="2854"/>
                    </a:lnTo>
                    <a:lnTo>
                      <a:pt x="1322" y="2854"/>
                    </a:lnTo>
                    <a:lnTo>
                      <a:pt x="1324" y="2864"/>
                    </a:lnTo>
                    <a:lnTo>
                      <a:pt x="1326" y="2872"/>
                    </a:lnTo>
                    <a:lnTo>
                      <a:pt x="1324" y="2878"/>
                    </a:lnTo>
                    <a:lnTo>
                      <a:pt x="1320" y="2886"/>
                    </a:lnTo>
                    <a:lnTo>
                      <a:pt x="1320" y="2886"/>
                    </a:lnTo>
                    <a:lnTo>
                      <a:pt x="1324" y="2890"/>
                    </a:lnTo>
                    <a:lnTo>
                      <a:pt x="1326" y="2894"/>
                    </a:lnTo>
                    <a:lnTo>
                      <a:pt x="1328" y="2902"/>
                    </a:lnTo>
                    <a:lnTo>
                      <a:pt x="1330" y="2910"/>
                    </a:lnTo>
                    <a:lnTo>
                      <a:pt x="1332" y="2912"/>
                    </a:lnTo>
                    <a:lnTo>
                      <a:pt x="1336" y="2912"/>
                    </a:lnTo>
                    <a:lnTo>
                      <a:pt x="1336" y="2912"/>
                    </a:lnTo>
                    <a:lnTo>
                      <a:pt x="1340" y="2932"/>
                    </a:lnTo>
                    <a:lnTo>
                      <a:pt x="1344" y="2948"/>
                    </a:lnTo>
                    <a:lnTo>
                      <a:pt x="1358" y="2982"/>
                    </a:lnTo>
                    <a:lnTo>
                      <a:pt x="1372" y="3014"/>
                    </a:lnTo>
                    <a:lnTo>
                      <a:pt x="1378" y="3032"/>
                    </a:lnTo>
                    <a:lnTo>
                      <a:pt x="1382" y="3050"/>
                    </a:lnTo>
                    <a:lnTo>
                      <a:pt x="1382" y="3050"/>
                    </a:lnTo>
                    <a:lnTo>
                      <a:pt x="1388" y="3070"/>
                    </a:lnTo>
                    <a:lnTo>
                      <a:pt x="1394" y="3088"/>
                    </a:lnTo>
                    <a:lnTo>
                      <a:pt x="1394" y="3088"/>
                    </a:lnTo>
                    <a:lnTo>
                      <a:pt x="1390" y="3094"/>
                    </a:lnTo>
                    <a:lnTo>
                      <a:pt x="1388" y="3102"/>
                    </a:lnTo>
                    <a:lnTo>
                      <a:pt x="1390" y="3110"/>
                    </a:lnTo>
                    <a:lnTo>
                      <a:pt x="1394" y="3118"/>
                    </a:lnTo>
                    <a:lnTo>
                      <a:pt x="1404" y="3136"/>
                    </a:lnTo>
                    <a:lnTo>
                      <a:pt x="1408" y="3144"/>
                    </a:lnTo>
                    <a:lnTo>
                      <a:pt x="1412" y="3152"/>
                    </a:lnTo>
                    <a:lnTo>
                      <a:pt x="1412" y="3152"/>
                    </a:lnTo>
                    <a:lnTo>
                      <a:pt x="1408" y="3162"/>
                    </a:lnTo>
                    <a:lnTo>
                      <a:pt x="1408" y="3170"/>
                    </a:lnTo>
                    <a:lnTo>
                      <a:pt x="1406" y="3178"/>
                    </a:lnTo>
                    <a:lnTo>
                      <a:pt x="1406" y="3178"/>
                    </a:lnTo>
                    <a:lnTo>
                      <a:pt x="1406" y="3176"/>
                    </a:lnTo>
                    <a:lnTo>
                      <a:pt x="1406" y="3176"/>
                    </a:lnTo>
                    <a:lnTo>
                      <a:pt x="1408" y="3182"/>
                    </a:lnTo>
                    <a:lnTo>
                      <a:pt x="1412" y="3188"/>
                    </a:lnTo>
                    <a:lnTo>
                      <a:pt x="1412" y="3188"/>
                    </a:lnTo>
                    <a:lnTo>
                      <a:pt x="1410" y="3190"/>
                    </a:lnTo>
                    <a:lnTo>
                      <a:pt x="1408" y="3192"/>
                    </a:lnTo>
                    <a:lnTo>
                      <a:pt x="1406" y="3196"/>
                    </a:lnTo>
                    <a:lnTo>
                      <a:pt x="1402" y="3196"/>
                    </a:lnTo>
                    <a:lnTo>
                      <a:pt x="1402" y="3196"/>
                    </a:lnTo>
                    <a:lnTo>
                      <a:pt x="1404" y="3206"/>
                    </a:lnTo>
                    <a:lnTo>
                      <a:pt x="1410" y="3218"/>
                    </a:lnTo>
                    <a:lnTo>
                      <a:pt x="1422" y="3240"/>
                    </a:lnTo>
                    <a:lnTo>
                      <a:pt x="1422" y="3240"/>
                    </a:lnTo>
                    <a:lnTo>
                      <a:pt x="1410" y="3240"/>
                    </a:lnTo>
                    <a:lnTo>
                      <a:pt x="1406" y="3240"/>
                    </a:lnTo>
                    <a:lnTo>
                      <a:pt x="1402" y="3244"/>
                    </a:lnTo>
                    <a:lnTo>
                      <a:pt x="1402" y="3244"/>
                    </a:lnTo>
                    <a:lnTo>
                      <a:pt x="1400" y="3246"/>
                    </a:lnTo>
                    <a:lnTo>
                      <a:pt x="1400" y="3248"/>
                    </a:lnTo>
                    <a:lnTo>
                      <a:pt x="1404" y="3252"/>
                    </a:lnTo>
                    <a:lnTo>
                      <a:pt x="1408" y="3256"/>
                    </a:lnTo>
                    <a:lnTo>
                      <a:pt x="1408" y="3258"/>
                    </a:lnTo>
                    <a:lnTo>
                      <a:pt x="1408" y="3262"/>
                    </a:lnTo>
                    <a:lnTo>
                      <a:pt x="1408" y="3262"/>
                    </a:lnTo>
                    <a:lnTo>
                      <a:pt x="1392" y="3256"/>
                    </a:lnTo>
                    <a:lnTo>
                      <a:pt x="1374" y="3250"/>
                    </a:lnTo>
                    <a:lnTo>
                      <a:pt x="1356" y="3242"/>
                    </a:lnTo>
                    <a:lnTo>
                      <a:pt x="1348" y="3238"/>
                    </a:lnTo>
                    <a:lnTo>
                      <a:pt x="1340" y="3234"/>
                    </a:lnTo>
                    <a:lnTo>
                      <a:pt x="1340" y="3234"/>
                    </a:lnTo>
                    <a:lnTo>
                      <a:pt x="1338" y="3234"/>
                    </a:lnTo>
                    <a:lnTo>
                      <a:pt x="1338" y="3236"/>
                    </a:lnTo>
                    <a:lnTo>
                      <a:pt x="1336" y="3240"/>
                    </a:lnTo>
                    <a:lnTo>
                      <a:pt x="1336" y="3240"/>
                    </a:lnTo>
                    <a:lnTo>
                      <a:pt x="1334" y="3238"/>
                    </a:lnTo>
                    <a:lnTo>
                      <a:pt x="1332" y="3236"/>
                    </a:lnTo>
                    <a:lnTo>
                      <a:pt x="1330" y="3232"/>
                    </a:lnTo>
                    <a:lnTo>
                      <a:pt x="1326" y="3228"/>
                    </a:lnTo>
                    <a:lnTo>
                      <a:pt x="1324" y="3228"/>
                    </a:lnTo>
                    <a:lnTo>
                      <a:pt x="1320" y="3230"/>
                    </a:lnTo>
                    <a:lnTo>
                      <a:pt x="1320" y="3230"/>
                    </a:lnTo>
                    <a:lnTo>
                      <a:pt x="1320" y="3234"/>
                    </a:lnTo>
                    <a:lnTo>
                      <a:pt x="1322" y="3236"/>
                    </a:lnTo>
                    <a:lnTo>
                      <a:pt x="1328" y="3238"/>
                    </a:lnTo>
                    <a:lnTo>
                      <a:pt x="1328" y="3238"/>
                    </a:lnTo>
                    <a:lnTo>
                      <a:pt x="1326" y="3238"/>
                    </a:lnTo>
                    <a:lnTo>
                      <a:pt x="1324" y="3240"/>
                    </a:lnTo>
                    <a:lnTo>
                      <a:pt x="1318" y="3238"/>
                    </a:lnTo>
                    <a:lnTo>
                      <a:pt x="1312" y="3240"/>
                    </a:lnTo>
                    <a:lnTo>
                      <a:pt x="1310" y="3242"/>
                    </a:lnTo>
                    <a:lnTo>
                      <a:pt x="1310" y="3246"/>
                    </a:lnTo>
                    <a:lnTo>
                      <a:pt x="1310" y="3246"/>
                    </a:lnTo>
                    <a:lnTo>
                      <a:pt x="1292" y="3238"/>
                    </a:lnTo>
                    <a:lnTo>
                      <a:pt x="1292" y="3238"/>
                    </a:lnTo>
                    <a:lnTo>
                      <a:pt x="1292" y="3238"/>
                    </a:lnTo>
                    <a:lnTo>
                      <a:pt x="1292" y="3240"/>
                    </a:lnTo>
                    <a:lnTo>
                      <a:pt x="1292" y="3244"/>
                    </a:lnTo>
                    <a:lnTo>
                      <a:pt x="1292" y="3244"/>
                    </a:lnTo>
                    <a:lnTo>
                      <a:pt x="1288" y="3240"/>
                    </a:lnTo>
                    <a:lnTo>
                      <a:pt x="1286" y="3238"/>
                    </a:lnTo>
                    <a:lnTo>
                      <a:pt x="1286" y="3238"/>
                    </a:lnTo>
                    <a:lnTo>
                      <a:pt x="1282" y="3240"/>
                    </a:lnTo>
                    <a:lnTo>
                      <a:pt x="1278" y="3246"/>
                    </a:lnTo>
                    <a:lnTo>
                      <a:pt x="1274" y="3250"/>
                    </a:lnTo>
                    <a:lnTo>
                      <a:pt x="1268" y="3252"/>
                    </a:lnTo>
                    <a:lnTo>
                      <a:pt x="1268" y="3252"/>
                    </a:lnTo>
                    <a:lnTo>
                      <a:pt x="1268" y="3258"/>
                    </a:lnTo>
                    <a:lnTo>
                      <a:pt x="1272" y="3260"/>
                    </a:lnTo>
                    <a:lnTo>
                      <a:pt x="1274" y="3264"/>
                    </a:lnTo>
                    <a:lnTo>
                      <a:pt x="1274" y="3270"/>
                    </a:lnTo>
                    <a:lnTo>
                      <a:pt x="1274" y="3270"/>
                    </a:lnTo>
                    <a:lnTo>
                      <a:pt x="1270" y="3268"/>
                    </a:lnTo>
                    <a:lnTo>
                      <a:pt x="1270" y="3266"/>
                    </a:lnTo>
                    <a:lnTo>
                      <a:pt x="1268" y="3262"/>
                    </a:lnTo>
                    <a:lnTo>
                      <a:pt x="1264" y="3262"/>
                    </a:lnTo>
                    <a:lnTo>
                      <a:pt x="1264" y="3262"/>
                    </a:lnTo>
                    <a:lnTo>
                      <a:pt x="1274" y="3276"/>
                    </a:lnTo>
                    <a:lnTo>
                      <a:pt x="1286" y="3292"/>
                    </a:lnTo>
                    <a:lnTo>
                      <a:pt x="1310" y="3318"/>
                    </a:lnTo>
                    <a:lnTo>
                      <a:pt x="1338" y="3346"/>
                    </a:lnTo>
                    <a:lnTo>
                      <a:pt x="1364" y="3374"/>
                    </a:lnTo>
                    <a:lnTo>
                      <a:pt x="1364" y="3374"/>
                    </a:lnTo>
                    <a:lnTo>
                      <a:pt x="1362" y="3380"/>
                    </a:lnTo>
                    <a:lnTo>
                      <a:pt x="1364" y="3388"/>
                    </a:lnTo>
                    <a:lnTo>
                      <a:pt x="1368" y="3394"/>
                    </a:lnTo>
                    <a:lnTo>
                      <a:pt x="1372" y="3400"/>
                    </a:lnTo>
                    <a:lnTo>
                      <a:pt x="1384" y="3412"/>
                    </a:lnTo>
                    <a:lnTo>
                      <a:pt x="1396" y="3424"/>
                    </a:lnTo>
                    <a:lnTo>
                      <a:pt x="1396" y="3424"/>
                    </a:lnTo>
                    <a:lnTo>
                      <a:pt x="1402" y="3432"/>
                    </a:lnTo>
                    <a:lnTo>
                      <a:pt x="1406" y="3440"/>
                    </a:lnTo>
                    <a:lnTo>
                      <a:pt x="1416" y="3456"/>
                    </a:lnTo>
                    <a:lnTo>
                      <a:pt x="1416" y="3456"/>
                    </a:lnTo>
                    <a:lnTo>
                      <a:pt x="1422" y="3464"/>
                    </a:lnTo>
                    <a:lnTo>
                      <a:pt x="1428" y="3470"/>
                    </a:lnTo>
                    <a:lnTo>
                      <a:pt x="1444" y="3482"/>
                    </a:lnTo>
                    <a:lnTo>
                      <a:pt x="1458" y="3492"/>
                    </a:lnTo>
                    <a:lnTo>
                      <a:pt x="1472" y="3502"/>
                    </a:lnTo>
                    <a:lnTo>
                      <a:pt x="1472" y="3502"/>
                    </a:lnTo>
                    <a:lnTo>
                      <a:pt x="1466" y="3504"/>
                    </a:lnTo>
                    <a:lnTo>
                      <a:pt x="1462" y="3504"/>
                    </a:lnTo>
                    <a:lnTo>
                      <a:pt x="1458" y="3502"/>
                    </a:lnTo>
                    <a:lnTo>
                      <a:pt x="1458" y="3502"/>
                    </a:lnTo>
                    <a:lnTo>
                      <a:pt x="1458" y="3500"/>
                    </a:lnTo>
                    <a:lnTo>
                      <a:pt x="1460" y="3502"/>
                    </a:lnTo>
                    <a:lnTo>
                      <a:pt x="1466" y="3504"/>
                    </a:lnTo>
                    <a:lnTo>
                      <a:pt x="1466" y="3504"/>
                    </a:lnTo>
                    <a:close/>
                    <a:moveTo>
                      <a:pt x="696" y="2034"/>
                    </a:moveTo>
                    <a:lnTo>
                      <a:pt x="696" y="2034"/>
                    </a:lnTo>
                    <a:lnTo>
                      <a:pt x="692" y="2024"/>
                    </a:lnTo>
                    <a:lnTo>
                      <a:pt x="688" y="2010"/>
                    </a:lnTo>
                    <a:lnTo>
                      <a:pt x="686" y="2004"/>
                    </a:lnTo>
                    <a:lnTo>
                      <a:pt x="686" y="1998"/>
                    </a:lnTo>
                    <a:lnTo>
                      <a:pt x="688" y="1994"/>
                    </a:lnTo>
                    <a:lnTo>
                      <a:pt x="694" y="1994"/>
                    </a:lnTo>
                    <a:lnTo>
                      <a:pt x="694" y="1994"/>
                    </a:lnTo>
                    <a:lnTo>
                      <a:pt x="692" y="1988"/>
                    </a:lnTo>
                    <a:lnTo>
                      <a:pt x="688" y="1986"/>
                    </a:lnTo>
                    <a:lnTo>
                      <a:pt x="684" y="1984"/>
                    </a:lnTo>
                    <a:lnTo>
                      <a:pt x="682" y="1982"/>
                    </a:lnTo>
                    <a:lnTo>
                      <a:pt x="682" y="1982"/>
                    </a:lnTo>
                    <a:lnTo>
                      <a:pt x="682" y="1998"/>
                    </a:lnTo>
                    <a:lnTo>
                      <a:pt x="684" y="2012"/>
                    </a:lnTo>
                    <a:lnTo>
                      <a:pt x="688" y="2024"/>
                    </a:lnTo>
                    <a:lnTo>
                      <a:pt x="696" y="2034"/>
                    </a:lnTo>
                    <a:lnTo>
                      <a:pt x="696" y="2034"/>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219" name="Freeform 226"/>
              <p:cNvSpPr>
                <a:spLocks/>
              </p:cNvSpPr>
              <p:nvPr userDrawn="1"/>
            </p:nvSpPr>
            <p:spPr bwMode="auto">
              <a:xfrm>
                <a:off x="3239" y="1258"/>
                <a:ext cx="7" cy="5"/>
              </a:xfrm>
              <a:custGeom>
                <a:avLst/>
                <a:gdLst/>
                <a:ahLst/>
                <a:cxnLst>
                  <a:cxn ang="0">
                    <a:pos x="20" y="8"/>
                  </a:cxn>
                  <a:cxn ang="0">
                    <a:pos x="20" y="8"/>
                  </a:cxn>
                  <a:cxn ang="0">
                    <a:pos x="16" y="10"/>
                  </a:cxn>
                  <a:cxn ang="0">
                    <a:pos x="10" y="14"/>
                  </a:cxn>
                  <a:cxn ang="0">
                    <a:pos x="10" y="14"/>
                  </a:cxn>
                  <a:cxn ang="0">
                    <a:pos x="6" y="12"/>
                  </a:cxn>
                  <a:cxn ang="0">
                    <a:pos x="2" y="10"/>
                  </a:cxn>
                  <a:cxn ang="0">
                    <a:pos x="2" y="6"/>
                  </a:cxn>
                  <a:cxn ang="0">
                    <a:pos x="0" y="0"/>
                  </a:cxn>
                  <a:cxn ang="0">
                    <a:pos x="0" y="0"/>
                  </a:cxn>
                  <a:cxn ang="0">
                    <a:pos x="6" y="2"/>
                  </a:cxn>
                  <a:cxn ang="0">
                    <a:pos x="12" y="2"/>
                  </a:cxn>
                  <a:cxn ang="0">
                    <a:pos x="16" y="4"/>
                  </a:cxn>
                  <a:cxn ang="0">
                    <a:pos x="20" y="8"/>
                  </a:cxn>
                  <a:cxn ang="0">
                    <a:pos x="20" y="8"/>
                  </a:cxn>
                </a:cxnLst>
                <a:rect l="0" t="0" r="r" b="b"/>
                <a:pathLst>
                  <a:path w="20" h="14">
                    <a:moveTo>
                      <a:pt x="20" y="8"/>
                    </a:moveTo>
                    <a:lnTo>
                      <a:pt x="20" y="8"/>
                    </a:lnTo>
                    <a:lnTo>
                      <a:pt x="16" y="10"/>
                    </a:lnTo>
                    <a:lnTo>
                      <a:pt x="10" y="14"/>
                    </a:lnTo>
                    <a:lnTo>
                      <a:pt x="10" y="14"/>
                    </a:lnTo>
                    <a:lnTo>
                      <a:pt x="6" y="12"/>
                    </a:lnTo>
                    <a:lnTo>
                      <a:pt x="2" y="10"/>
                    </a:lnTo>
                    <a:lnTo>
                      <a:pt x="2" y="6"/>
                    </a:lnTo>
                    <a:lnTo>
                      <a:pt x="0" y="0"/>
                    </a:lnTo>
                    <a:lnTo>
                      <a:pt x="0" y="0"/>
                    </a:lnTo>
                    <a:lnTo>
                      <a:pt x="6" y="2"/>
                    </a:lnTo>
                    <a:lnTo>
                      <a:pt x="12" y="2"/>
                    </a:lnTo>
                    <a:lnTo>
                      <a:pt x="16" y="4"/>
                    </a:lnTo>
                    <a:lnTo>
                      <a:pt x="20" y="8"/>
                    </a:lnTo>
                    <a:lnTo>
                      <a:pt x="20" y="8"/>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220" name="Freeform 227"/>
              <p:cNvSpPr>
                <a:spLocks/>
              </p:cNvSpPr>
              <p:nvPr userDrawn="1"/>
            </p:nvSpPr>
            <p:spPr bwMode="auto">
              <a:xfrm>
                <a:off x="4286" y="767"/>
                <a:ext cx="31" cy="11"/>
              </a:xfrm>
              <a:custGeom>
                <a:avLst/>
                <a:gdLst/>
                <a:ahLst/>
                <a:cxnLst>
                  <a:cxn ang="0">
                    <a:pos x="2" y="2"/>
                  </a:cxn>
                  <a:cxn ang="0">
                    <a:pos x="4" y="4"/>
                  </a:cxn>
                  <a:cxn ang="0">
                    <a:pos x="6" y="10"/>
                  </a:cxn>
                  <a:cxn ang="0">
                    <a:pos x="14" y="8"/>
                  </a:cxn>
                  <a:cxn ang="0">
                    <a:pos x="20" y="4"/>
                  </a:cxn>
                  <a:cxn ang="0">
                    <a:pos x="24" y="8"/>
                  </a:cxn>
                  <a:cxn ang="0">
                    <a:pos x="20" y="12"/>
                  </a:cxn>
                  <a:cxn ang="0">
                    <a:pos x="28" y="14"/>
                  </a:cxn>
                  <a:cxn ang="0">
                    <a:pos x="40" y="16"/>
                  </a:cxn>
                  <a:cxn ang="0">
                    <a:pos x="44" y="10"/>
                  </a:cxn>
                  <a:cxn ang="0">
                    <a:pos x="54" y="6"/>
                  </a:cxn>
                  <a:cxn ang="0">
                    <a:pos x="56" y="8"/>
                  </a:cxn>
                  <a:cxn ang="0">
                    <a:pos x="66" y="10"/>
                  </a:cxn>
                  <a:cxn ang="0">
                    <a:pos x="74" y="12"/>
                  </a:cxn>
                  <a:cxn ang="0">
                    <a:pos x="76" y="14"/>
                  </a:cxn>
                  <a:cxn ang="0">
                    <a:pos x="82" y="10"/>
                  </a:cxn>
                  <a:cxn ang="0">
                    <a:pos x="88" y="6"/>
                  </a:cxn>
                  <a:cxn ang="0">
                    <a:pos x="88" y="14"/>
                  </a:cxn>
                  <a:cxn ang="0">
                    <a:pos x="92" y="22"/>
                  </a:cxn>
                  <a:cxn ang="0">
                    <a:pos x="100" y="14"/>
                  </a:cxn>
                  <a:cxn ang="0">
                    <a:pos x="108" y="10"/>
                  </a:cxn>
                  <a:cxn ang="0">
                    <a:pos x="112" y="24"/>
                  </a:cxn>
                  <a:cxn ang="0">
                    <a:pos x="110" y="28"/>
                  </a:cxn>
                  <a:cxn ang="0">
                    <a:pos x="96" y="26"/>
                  </a:cxn>
                  <a:cxn ang="0">
                    <a:pos x="74" y="36"/>
                  </a:cxn>
                  <a:cxn ang="0">
                    <a:pos x="60" y="40"/>
                  </a:cxn>
                  <a:cxn ang="0">
                    <a:pos x="56" y="36"/>
                  </a:cxn>
                  <a:cxn ang="0">
                    <a:pos x="44" y="30"/>
                  </a:cxn>
                  <a:cxn ang="0">
                    <a:pos x="20" y="30"/>
                  </a:cxn>
                  <a:cxn ang="0">
                    <a:pos x="4" y="32"/>
                  </a:cxn>
                  <a:cxn ang="0">
                    <a:pos x="0" y="16"/>
                  </a:cxn>
                  <a:cxn ang="0">
                    <a:pos x="2" y="2"/>
                  </a:cxn>
                </a:cxnLst>
                <a:rect l="0" t="0" r="r" b="b"/>
                <a:pathLst>
                  <a:path w="112" h="40">
                    <a:moveTo>
                      <a:pt x="2" y="2"/>
                    </a:moveTo>
                    <a:lnTo>
                      <a:pt x="2" y="2"/>
                    </a:lnTo>
                    <a:lnTo>
                      <a:pt x="2" y="0"/>
                    </a:lnTo>
                    <a:lnTo>
                      <a:pt x="4" y="4"/>
                    </a:lnTo>
                    <a:lnTo>
                      <a:pt x="6" y="10"/>
                    </a:lnTo>
                    <a:lnTo>
                      <a:pt x="6" y="10"/>
                    </a:lnTo>
                    <a:lnTo>
                      <a:pt x="10" y="10"/>
                    </a:lnTo>
                    <a:lnTo>
                      <a:pt x="14" y="8"/>
                    </a:lnTo>
                    <a:lnTo>
                      <a:pt x="16" y="6"/>
                    </a:lnTo>
                    <a:lnTo>
                      <a:pt x="20" y="4"/>
                    </a:lnTo>
                    <a:lnTo>
                      <a:pt x="20" y="4"/>
                    </a:lnTo>
                    <a:lnTo>
                      <a:pt x="24" y="8"/>
                    </a:lnTo>
                    <a:lnTo>
                      <a:pt x="20" y="12"/>
                    </a:lnTo>
                    <a:lnTo>
                      <a:pt x="20" y="12"/>
                    </a:lnTo>
                    <a:lnTo>
                      <a:pt x="24" y="12"/>
                    </a:lnTo>
                    <a:lnTo>
                      <a:pt x="28" y="14"/>
                    </a:lnTo>
                    <a:lnTo>
                      <a:pt x="34" y="16"/>
                    </a:lnTo>
                    <a:lnTo>
                      <a:pt x="40" y="16"/>
                    </a:lnTo>
                    <a:lnTo>
                      <a:pt x="40" y="16"/>
                    </a:lnTo>
                    <a:lnTo>
                      <a:pt x="44" y="10"/>
                    </a:lnTo>
                    <a:lnTo>
                      <a:pt x="48" y="6"/>
                    </a:lnTo>
                    <a:lnTo>
                      <a:pt x="54" y="6"/>
                    </a:lnTo>
                    <a:lnTo>
                      <a:pt x="54" y="6"/>
                    </a:lnTo>
                    <a:lnTo>
                      <a:pt x="56" y="8"/>
                    </a:lnTo>
                    <a:lnTo>
                      <a:pt x="60" y="10"/>
                    </a:lnTo>
                    <a:lnTo>
                      <a:pt x="66" y="10"/>
                    </a:lnTo>
                    <a:lnTo>
                      <a:pt x="72" y="10"/>
                    </a:lnTo>
                    <a:lnTo>
                      <a:pt x="74" y="12"/>
                    </a:lnTo>
                    <a:lnTo>
                      <a:pt x="76" y="14"/>
                    </a:lnTo>
                    <a:lnTo>
                      <a:pt x="76" y="14"/>
                    </a:lnTo>
                    <a:lnTo>
                      <a:pt x="80" y="12"/>
                    </a:lnTo>
                    <a:lnTo>
                      <a:pt x="82" y="10"/>
                    </a:lnTo>
                    <a:lnTo>
                      <a:pt x="84" y="6"/>
                    </a:lnTo>
                    <a:lnTo>
                      <a:pt x="88" y="6"/>
                    </a:lnTo>
                    <a:lnTo>
                      <a:pt x="88" y="6"/>
                    </a:lnTo>
                    <a:lnTo>
                      <a:pt x="88" y="14"/>
                    </a:lnTo>
                    <a:lnTo>
                      <a:pt x="92" y="22"/>
                    </a:lnTo>
                    <a:lnTo>
                      <a:pt x="92" y="22"/>
                    </a:lnTo>
                    <a:lnTo>
                      <a:pt x="96" y="18"/>
                    </a:lnTo>
                    <a:lnTo>
                      <a:pt x="100" y="14"/>
                    </a:lnTo>
                    <a:lnTo>
                      <a:pt x="108" y="10"/>
                    </a:lnTo>
                    <a:lnTo>
                      <a:pt x="108" y="10"/>
                    </a:lnTo>
                    <a:lnTo>
                      <a:pt x="112" y="18"/>
                    </a:lnTo>
                    <a:lnTo>
                      <a:pt x="112" y="24"/>
                    </a:lnTo>
                    <a:lnTo>
                      <a:pt x="110" y="28"/>
                    </a:lnTo>
                    <a:lnTo>
                      <a:pt x="110" y="28"/>
                    </a:lnTo>
                    <a:lnTo>
                      <a:pt x="104" y="26"/>
                    </a:lnTo>
                    <a:lnTo>
                      <a:pt x="96" y="26"/>
                    </a:lnTo>
                    <a:lnTo>
                      <a:pt x="84" y="30"/>
                    </a:lnTo>
                    <a:lnTo>
                      <a:pt x="74" y="36"/>
                    </a:lnTo>
                    <a:lnTo>
                      <a:pt x="68" y="40"/>
                    </a:lnTo>
                    <a:lnTo>
                      <a:pt x="60" y="40"/>
                    </a:lnTo>
                    <a:lnTo>
                      <a:pt x="60" y="40"/>
                    </a:lnTo>
                    <a:lnTo>
                      <a:pt x="56" y="36"/>
                    </a:lnTo>
                    <a:lnTo>
                      <a:pt x="50" y="32"/>
                    </a:lnTo>
                    <a:lnTo>
                      <a:pt x="44" y="30"/>
                    </a:lnTo>
                    <a:lnTo>
                      <a:pt x="36" y="30"/>
                    </a:lnTo>
                    <a:lnTo>
                      <a:pt x="20" y="30"/>
                    </a:lnTo>
                    <a:lnTo>
                      <a:pt x="4" y="32"/>
                    </a:lnTo>
                    <a:lnTo>
                      <a:pt x="4" y="32"/>
                    </a:lnTo>
                    <a:lnTo>
                      <a:pt x="0" y="24"/>
                    </a:lnTo>
                    <a:lnTo>
                      <a:pt x="0" y="16"/>
                    </a:lnTo>
                    <a:lnTo>
                      <a:pt x="0" y="10"/>
                    </a:lnTo>
                    <a:lnTo>
                      <a:pt x="2" y="2"/>
                    </a:lnTo>
                    <a:lnTo>
                      <a:pt x="2"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221" name="Freeform 228"/>
              <p:cNvSpPr>
                <a:spLocks/>
              </p:cNvSpPr>
              <p:nvPr userDrawn="1"/>
            </p:nvSpPr>
            <p:spPr bwMode="auto">
              <a:xfrm>
                <a:off x="3108" y="778"/>
                <a:ext cx="3" cy="22"/>
              </a:xfrm>
              <a:custGeom>
                <a:avLst/>
                <a:gdLst/>
                <a:ahLst/>
                <a:cxnLst>
                  <a:cxn ang="0">
                    <a:pos x="6" y="0"/>
                  </a:cxn>
                  <a:cxn ang="0">
                    <a:pos x="6" y="0"/>
                  </a:cxn>
                  <a:cxn ang="0">
                    <a:pos x="10" y="2"/>
                  </a:cxn>
                  <a:cxn ang="0">
                    <a:pos x="12" y="2"/>
                  </a:cxn>
                  <a:cxn ang="0">
                    <a:pos x="12" y="2"/>
                  </a:cxn>
                  <a:cxn ang="0">
                    <a:pos x="16" y="22"/>
                  </a:cxn>
                  <a:cxn ang="0">
                    <a:pos x="18" y="42"/>
                  </a:cxn>
                  <a:cxn ang="0">
                    <a:pos x="18" y="62"/>
                  </a:cxn>
                  <a:cxn ang="0">
                    <a:pos x="14" y="82"/>
                  </a:cxn>
                  <a:cxn ang="0">
                    <a:pos x="14" y="82"/>
                  </a:cxn>
                  <a:cxn ang="0">
                    <a:pos x="10" y="78"/>
                  </a:cxn>
                  <a:cxn ang="0">
                    <a:pos x="10" y="74"/>
                  </a:cxn>
                  <a:cxn ang="0">
                    <a:pos x="10" y="68"/>
                  </a:cxn>
                  <a:cxn ang="0">
                    <a:pos x="8" y="64"/>
                  </a:cxn>
                  <a:cxn ang="0">
                    <a:pos x="8" y="64"/>
                  </a:cxn>
                  <a:cxn ang="0">
                    <a:pos x="6" y="64"/>
                  </a:cxn>
                  <a:cxn ang="0">
                    <a:pos x="6" y="62"/>
                  </a:cxn>
                  <a:cxn ang="0">
                    <a:pos x="6" y="62"/>
                  </a:cxn>
                  <a:cxn ang="0">
                    <a:pos x="2" y="64"/>
                  </a:cxn>
                  <a:cxn ang="0">
                    <a:pos x="2" y="70"/>
                  </a:cxn>
                  <a:cxn ang="0">
                    <a:pos x="2" y="70"/>
                  </a:cxn>
                  <a:cxn ang="0">
                    <a:pos x="0" y="52"/>
                  </a:cxn>
                  <a:cxn ang="0">
                    <a:pos x="0" y="34"/>
                  </a:cxn>
                  <a:cxn ang="0">
                    <a:pos x="2" y="16"/>
                  </a:cxn>
                  <a:cxn ang="0">
                    <a:pos x="6" y="0"/>
                  </a:cxn>
                  <a:cxn ang="0">
                    <a:pos x="6" y="0"/>
                  </a:cxn>
                </a:cxnLst>
                <a:rect l="0" t="0" r="r" b="b"/>
                <a:pathLst>
                  <a:path w="18" h="82">
                    <a:moveTo>
                      <a:pt x="6" y="0"/>
                    </a:moveTo>
                    <a:lnTo>
                      <a:pt x="6" y="0"/>
                    </a:lnTo>
                    <a:lnTo>
                      <a:pt x="10" y="2"/>
                    </a:lnTo>
                    <a:lnTo>
                      <a:pt x="12" y="2"/>
                    </a:lnTo>
                    <a:lnTo>
                      <a:pt x="12" y="2"/>
                    </a:lnTo>
                    <a:lnTo>
                      <a:pt x="16" y="22"/>
                    </a:lnTo>
                    <a:lnTo>
                      <a:pt x="18" y="42"/>
                    </a:lnTo>
                    <a:lnTo>
                      <a:pt x="18" y="62"/>
                    </a:lnTo>
                    <a:lnTo>
                      <a:pt x="14" y="82"/>
                    </a:lnTo>
                    <a:lnTo>
                      <a:pt x="14" y="82"/>
                    </a:lnTo>
                    <a:lnTo>
                      <a:pt x="10" y="78"/>
                    </a:lnTo>
                    <a:lnTo>
                      <a:pt x="10" y="74"/>
                    </a:lnTo>
                    <a:lnTo>
                      <a:pt x="10" y="68"/>
                    </a:lnTo>
                    <a:lnTo>
                      <a:pt x="8" y="64"/>
                    </a:lnTo>
                    <a:lnTo>
                      <a:pt x="8" y="64"/>
                    </a:lnTo>
                    <a:lnTo>
                      <a:pt x="6" y="64"/>
                    </a:lnTo>
                    <a:lnTo>
                      <a:pt x="6" y="62"/>
                    </a:lnTo>
                    <a:lnTo>
                      <a:pt x="6" y="62"/>
                    </a:lnTo>
                    <a:lnTo>
                      <a:pt x="2" y="64"/>
                    </a:lnTo>
                    <a:lnTo>
                      <a:pt x="2" y="70"/>
                    </a:lnTo>
                    <a:lnTo>
                      <a:pt x="2" y="70"/>
                    </a:lnTo>
                    <a:lnTo>
                      <a:pt x="0" y="52"/>
                    </a:lnTo>
                    <a:lnTo>
                      <a:pt x="0" y="34"/>
                    </a:lnTo>
                    <a:lnTo>
                      <a:pt x="2" y="16"/>
                    </a:lnTo>
                    <a:lnTo>
                      <a:pt x="6" y="0"/>
                    </a:lnTo>
                    <a:lnTo>
                      <a:pt x="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222" name="Freeform 229"/>
              <p:cNvSpPr>
                <a:spLocks/>
              </p:cNvSpPr>
              <p:nvPr userDrawn="1"/>
            </p:nvSpPr>
            <p:spPr bwMode="auto">
              <a:xfrm>
                <a:off x="3799" y="901"/>
                <a:ext cx="8" cy="11"/>
              </a:xfrm>
              <a:custGeom>
                <a:avLst/>
                <a:gdLst/>
                <a:ahLst/>
                <a:cxnLst>
                  <a:cxn ang="0">
                    <a:pos x="24" y="0"/>
                  </a:cxn>
                  <a:cxn ang="0">
                    <a:pos x="24" y="0"/>
                  </a:cxn>
                  <a:cxn ang="0">
                    <a:pos x="28" y="6"/>
                  </a:cxn>
                  <a:cxn ang="0">
                    <a:pos x="30" y="12"/>
                  </a:cxn>
                  <a:cxn ang="0">
                    <a:pos x="28" y="18"/>
                  </a:cxn>
                  <a:cxn ang="0">
                    <a:pos x="24" y="24"/>
                  </a:cxn>
                  <a:cxn ang="0">
                    <a:pos x="18" y="30"/>
                  </a:cxn>
                  <a:cxn ang="0">
                    <a:pos x="12" y="34"/>
                  </a:cxn>
                  <a:cxn ang="0">
                    <a:pos x="0" y="40"/>
                  </a:cxn>
                  <a:cxn ang="0">
                    <a:pos x="0" y="40"/>
                  </a:cxn>
                  <a:cxn ang="0">
                    <a:pos x="4" y="30"/>
                  </a:cxn>
                  <a:cxn ang="0">
                    <a:pos x="10" y="20"/>
                  </a:cxn>
                  <a:cxn ang="0">
                    <a:pos x="24" y="0"/>
                  </a:cxn>
                  <a:cxn ang="0">
                    <a:pos x="24" y="0"/>
                  </a:cxn>
                </a:cxnLst>
                <a:rect l="0" t="0" r="r" b="b"/>
                <a:pathLst>
                  <a:path w="30" h="40">
                    <a:moveTo>
                      <a:pt x="24" y="0"/>
                    </a:moveTo>
                    <a:lnTo>
                      <a:pt x="24" y="0"/>
                    </a:lnTo>
                    <a:lnTo>
                      <a:pt x="28" y="6"/>
                    </a:lnTo>
                    <a:lnTo>
                      <a:pt x="30" y="12"/>
                    </a:lnTo>
                    <a:lnTo>
                      <a:pt x="28" y="18"/>
                    </a:lnTo>
                    <a:lnTo>
                      <a:pt x="24" y="24"/>
                    </a:lnTo>
                    <a:lnTo>
                      <a:pt x="18" y="30"/>
                    </a:lnTo>
                    <a:lnTo>
                      <a:pt x="12" y="34"/>
                    </a:lnTo>
                    <a:lnTo>
                      <a:pt x="0" y="40"/>
                    </a:lnTo>
                    <a:lnTo>
                      <a:pt x="0" y="40"/>
                    </a:lnTo>
                    <a:lnTo>
                      <a:pt x="4" y="30"/>
                    </a:lnTo>
                    <a:lnTo>
                      <a:pt x="10" y="20"/>
                    </a:lnTo>
                    <a:lnTo>
                      <a:pt x="24" y="0"/>
                    </a:lnTo>
                    <a:lnTo>
                      <a:pt x="2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223" name="Freeform 230"/>
              <p:cNvSpPr>
                <a:spLocks/>
              </p:cNvSpPr>
              <p:nvPr userDrawn="1"/>
            </p:nvSpPr>
            <p:spPr bwMode="auto">
              <a:xfrm>
                <a:off x="3176" y="930"/>
                <a:ext cx="2" cy="9"/>
              </a:xfrm>
              <a:custGeom>
                <a:avLst/>
                <a:gdLst/>
                <a:ahLst/>
                <a:cxnLst>
                  <a:cxn ang="0">
                    <a:pos x="2" y="0"/>
                  </a:cxn>
                  <a:cxn ang="0">
                    <a:pos x="2" y="0"/>
                  </a:cxn>
                  <a:cxn ang="0">
                    <a:pos x="6" y="2"/>
                  </a:cxn>
                  <a:cxn ang="0">
                    <a:pos x="8" y="6"/>
                  </a:cxn>
                  <a:cxn ang="0">
                    <a:pos x="10" y="10"/>
                  </a:cxn>
                  <a:cxn ang="0">
                    <a:pos x="10" y="14"/>
                  </a:cxn>
                  <a:cxn ang="0">
                    <a:pos x="6" y="24"/>
                  </a:cxn>
                  <a:cxn ang="0">
                    <a:pos x="0" y="30"/>
                  </a:cxn>
                  <a:cxn ang="0">
                    <a:pos x="0" y="30"/>
                  </a:cxn>
                  <a:cxn ang="0">
                    <a:pos x="0" y="24"/>
                  </a:cxn>
                  <a:cxn ang="0">
                    <a:pos x="2" y="18"/>
                  </a:cxn>
                  <a:cxn ang="0">
                    <a:pos x="2" y="8"/>
                  </a:cxn>
                  <a:cxn ang="0">
                    <a:pos x="2" y="0"/>
                  </a:cxn>
                  <a:cxn ang="0">
                    <a:pos x="2" y="0"/>
                  </a:cxn>
                </a:cxnLst>
                <a:rect l="0" t="0" r="r" b="b"/>
                <a:pathLst>
                  <a:path w="10" h="30">
                    <a:moveTo>
                      <a:pt x="2" y="0"/>
                    </a:moveTo>
                    <a:lnTo>
                      <a:pt x="2" y="0"/>
                    </a:lnTo>
                    <a:lnTo>
                      <a:pt x="6" y="2"/>
                    </a:lnTo>
                    <a:lnTo>
                      <a:pt x="8" y="6"/>
                    </a:lnTo>
                    <a:lnTo>
                      <a:pt x="10" y="10"/>
                    </a:lnTo>
                    <a:lnTo>
                      <a:pt x="10" y="14"/>
                    </a:lnTo>
                    <a:lnTo>
                      <a:pt x="6" y="24"/>
                    </a:lnTo>
                    <a:lnTo>
                      <a:pt x="0" y="30"/>
                    </a:lnTo>
                    <a:lnTo>
                      <a:pt x="0" y="30"/>
                    </a:lnTo>
                    <a:lnTo>
                      <a:pt x="0" y="24"/>
                    </a:lnTo>
                    <a:lnTo>
                      <a:pt x="2" y="18"/>
                    </a:lnTo>
                    <a:lnTo>
                      <a:pt x="2" y="8"/>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224" name="Freeform 231"/>
              <p:cNvSpPr>
                <a:spLocks/>
              </p:cNvSpPr>
              <p:nvPr userDrawn="1"/>
            </p:nvSpPr>
            <p:spPr bwMode="auto">
              <a:xfrm>
                <a:off x="4493" y="1405"/>
                <a:ext cx="1" cy="10"/>
              </a:xfrm>
              <a:custGeom>
                <a:avLst/>
                <a:gdLst/>
                <a:ahLst/>
                <a:cxnLst>
                  <a:cxn ang="0">
                    <a:pos x="0" y="32"/>
                  </a:cxn>
                  <a:cxn ang="0">
                    <a:pos x="0" y="32"/>
                  </a:cxn>
                  <a:cxn ang="0">
                    <a:pos x="6" y="24"/>
                  </a:cxn>
                  <a:cxn ang="0">
                    <a:pos x="8" y="18"/>
                  </a:cxn>
                  <a:cxn ang="0">
                    <a:pos x="12" y="0"/>
                  </a:cxn>
                  <a:cxn ang="0">
                    <a:pos x="12" y="0"/>
                  </a:cxn>
                  <a:cxn ang="0">
                    <a:pos x="14" y="4"/>
                  </a:cxn>
                  <a:cxn ang="0">
                    <a:pos x="16" y="4"/>
                  </a:cxn>
                  <a:cxn ang="0">
                    <a:pos x="16" y="2"/>
                  </a:cxn>
                  <a:cxn ang="0">
                    <a:pos x="16" y="2"/>
                  </a:cxn>
                  <a:cxn ang="0">
                    <a:pos x="16" y="10"/>
                  </a:cxn>
                  <a:cxn ang="0">
                    <a:pos x="12" y="18"/>
                  </a:cxn>
                  <a:cxn ang="0">
                    <a:pos x="8" y="26"/>
                  </a:cxn>
                  <a:cxn ang="0">
                    <a:pos x="0" y="32"/>
                  </a:cxn>
                  <a:cxn ang="0">
                    <a:pos x="0" y="32"/>
                  </a:cxn>
                </a:cxnLst>
                <a:rect l="0" t="0" r="r" b="b"/>
                <a:pathLst>
                  <a:path w="16" h="32">
                    <a:moveTo>
                      <a:pt x="0" y="32"/>
                    </a:moveTo>
                    <a:lnTo>
                      <a:pt x="0" y="32"/>
                    </a:lnTo>
                    <a:lnTo>
                      <a:pt x="6" y="24"/>
                    </a:lnTo>
                    <a:lnTo>
                      <a:pt x="8" y="18"/>
                    </a:lnTo>
                    <a:lnTo>
                      <a:pt x="12" y="0"/>
                    </a:lnTo>
                    <a:lnTo>
                      <a:pt x="12" y="0"/>
                    </a:lnTo>
                    <a:lnTo>
                      <a:pt x="14" y="4"/>
                    </a:lnTo>
                    <a:lnTo>
                      <a:pt x="16" y="4"/>
                    </a:lnTo>
                    <a:lnTo>
                      <a:pt x="16" y="2"/>
                    </a:lnTo>
                    <a:lnTo>
                      <a:pt x="16" y="2"/>
                    </a:lnTo>
                    <a:lnTo>
                      <a:pt x="16" y="10"/>
                    </a:lnTo>
                    <a:lnTo>
                      <a:pt x="12" y="18"/>
                    </a:lnTo>
                    <a:lnTo>
                      <a:pt x="8" y="26"/>
                    </a:lnTo>
                    <a:lnTo>
                      <a:pt x="0" y="32"/>
                    </a:lnTo>
                    <a:lnTo>
                      <a:pt x="0" y="3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225" name="Freeform 232"/>
              <p:cNvSpPr>
                <a:spLocks/>
              </p:cNvSpPr>
              <p:nvPr userDrawn="1"/>
            </p:nvSpPr>
            <p:spPr bwMode="auto">
              <a:xfrm>
                <a:off x="4483" y="1419"/>
                <a:ext cx="1" cy="10"/>
              </a:xfrm>
              <a:custGeom>
                <a:avLst/>
                <a:gdLst/>
                <a:ahLst/>
                <a:cxnLst>
                  <a:cxn ang="0">
                    <a:pos x="14" y="0"/>
                  </a:cxn>
                  <a:cxn ang="0">
                    <a:pos x="14" y="0"/>
                  </a:cxn>
                  <a:cxn ang="0">
                    <a:pos x="14" y="10"/>
                  </a:cxn>
                  <a:cxn ang="0">
                    <a:pos x="12" y="20"/>
                  </a:cxn>
                  <a:cxn ang="0">
                    <a:pos x="6" y="38"/>
                  </a:cxn>
                  <a:cxn ang="0">
                    <a:pos x="6" y="38"/>
                  </a:cxn>
                  <a:cxn ang="0">
                    <a:pos x="4" y="36"/>
                  </a:cxn>
                  <a:cxn ang="0">
                    <a:pos x="4" y="34"/>
                  </a:cxn>
                  <a:cxn ang="0">
                    <a:pos x="6" y="32"/>
                  </a:cxn>
                  <a:cxn ang="0">
                    <a:pos x="6" y="30"/>
                  </a:cxn>
                  <a:cxn ang="0">
                    <a:pos x="6" y="30"/>
                  </a:cxn>
                  <a:cxn ang="0">
                    <a:pos x="4" y="30"/>
                  </a:cxn>
                  <a:cxn ang="0">
                    <a:pos x="2" y="32"/>
                  </a:cxn>
                  <a:cxn ang="0">
                    <a:pos x="2" y="32"/>
                  </a:cxn>
                  <a:cxn ang="0">
                    <a:pos x="0" y="34"/>
                  </a:cxn>
                  <a:cxn ang="0">
                    <a:pos x="0" y="34"/>
                  </a:cxn>
                  <a:cxn ang="0">
                    <a:pos x="0" y="28"/>
                  </a:cxn>
                  <a:cxn ang="0">
                    <a:pos x="4" y="20"/>
                  </a:cxn>
                  <a:cxn ang="0">
                    <a:pos x="14" y="0"/>
                  </a:cxn>
                  <a:cxn ang="0">
                    <a:pos x="14" y="0"/>
                  </a:cxn>
                </a:cxnLst>
                <a:rect l="0" t="0" r="r" b="b"/>
                <a:pathLst>
                  <a:path w="14" h="38">
                    <a:moveTo>
                      <a:pt x="14" y="0"/>
                    </a:moveTo>
                    <a:lnTo>
                      <a:pt x="14" y="0"/>
                    </a:lnTo>
                    <a:lnTo>
                      <a:pt x="14" y="10"/>
                    </a:lnTo>
                    <a:lnTo>
                      <a:pt x="12" y="20"/>
                    </a:lnTo>
                    <a:lnTo>
                      <a:pt x="6" y="38"/>
                    </a:lnTo>
                    <a:lnTo>
                      <a:pt x="6" y="38"/>
                    </a:lnTo>
                    <a:lnTo>
                      <a:pt x="4" y="36"/>
                    </a:lnTo>
                    <a:lnTo>
                      <a:pt x="4" y="34"/>
                    </a:lnTo>
                    <a:lnTo>
                      <a:pt x="6" y="32"/>
                    </a:lnTo>
                    <a:lnTo>
                      <a:pt x="6" y="30"/>
                    </a:lnTo>
                    <a:lnTo>
                      <a:pt x="6" y="30"/>
                    </a:lnTo>
                    <a:lnTo>
                      <a:pt x="4" y="30"/>
                    </a:lnTo>
                    <a:lnTo>
                      <a:pt x="2" y="32"/>
                    </a:lnTo>
                    <a:lnTo>
                      <a:pt x="2" y="32"/>
                    </a:lnTo>
                    <a:lnTo>
                      <a:pt x="0" y="34"/>
                    </a:lnTo>
                    <a:lnTo>
                      <a:pt x="0" y="34"/>
                    </a:lnTo>
                    <a:lnTo>
                      <a:pt x="0" y="28"/>
                    </a:lnTo>
                    <a:lnTo>
                      <a:pt x="4" y="20"/>
                    </a:lnTo>
                    <a:lnTo>
                      <a:pt x="14" y="0"/>
                    </a:lnTo>
                    <a:lnTo>
                      <a:pt x="1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226" name="Freeform 233"/>
              <p:cNvSpPr>
                <a:spLocks/>
              </p:cNvSpPr>
              <p:nvPr userDrawn="1"/>
            </p:nvSpPr>
            <p:spPr bwMode="auto">
              <a:xfrm>
                <a:off x="4479" y="1445"/>
                <a:ext cx="2" cy="4"/>
              </a:xfrm>
              <a:custGeom>
                <a:avLst/>
                <a:gdLst/>
                <a:ahLst/>
                <a:cxnLst>
                  <a:cxn ang="0">
                    <a:pos x="14" y="0"/>
                  </a:cxn>
                  <a:cxn ang="0">
                    <a:pos x="14" y="0"/>
                  </a:cxn>
                  <a:cxn ang="0">
                    <a:pos x="10" y="8"/>
                  </a:cxn>
                  <a:cxn ang="0">
                    <a:pos x="4" y="14"/>
                  </a:cxn>
                  <a:cxn ang="0">
                    <a:pos x="2" y="16"/>
                  </a:cxn>
                  <a:cxn ang="0">
                    <a:pos x="0" y="16"/>
                  </a:cxn>
                  <a:cxn ang="0">
                    <a:pos x="4" y="8"/>
                  </a:cxn>
                  <a:cxn ang="0">
                    <a:pos x="4" y="8"/>
                  </a:cxn>
                  <a:cxn ang="0">
                    <a:pos x="8" y="4"/>
                  </a:cxn>
                  <a:cxn ang="0">
                    <a:pos x="14" y="0"/>
                  </a:cxn>
                  <a:cxn ang="0">
                    <a:pos x="14" y="0"/>
                  </a:cxn>
                </a:cxnLst>
                <a:rect l="0" t="0" r="r" b="b"/>
                <a:pathLst>
                  <a:path w="14" h="16">
                    <a:moveTo>
                      <a:pt x="14" y="0"/>
                    </a:moveTo>
                    <a:lnTo>
                      <a:pt x="14" y="0"/>
                    </a:lnTo>
                    <a:lnTo>
                      <a:pt x="10" y="8"/>
                    </a:lnTo>
                    <a:lnTo>
                      <a:pt x="4" y="14"/>
                    </a:lnTo>
                    <a:lnTo>
                      <a:pt x="2" y="16"/>
                    </a:lnTo>
                    <a:lnTo>
                      <a:pt x="0" y="16"/>
                    </a:lnTo>
                    <a:lnTo>
                      <a:pt x="4" y="8"/>
                    </a:lnTo>
                    <a:lnTo>
                      <a:pt x="4" y="8"/>
                    </a:lnTo>
                    <a:lnTo>
                      <a:pt x="8" y="4"/>
                    </a:lnTo>
                    <a:lnTo>
                      <a:pt x="14" y="0"/>
                    </a:lnTo>
                    <a:lnTo>
                      <a:pt x="1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227" name="Freeform 234"/>
              <p:cNvSpPr>
                <a:spLocks/>
              </p:cNvSpPr>
              <p:nvPr userDrawn="1"/>
            </p:nvSpPr>
            <p:spPr bwMode="auto">
              <a:xfrm>
                <a:off x="4358" y="1463"/>
                <a:ext cx="162" cy="172"/>
              </a:xfrm>
              <a:custGeom>
                <a:avLst/>
                <a:gdLst/>
                <a:ahLst/>
                <a:cxnLst>
                  <a:cxn ang="0">
                    <a:pos x="550" y="80"/>
                  </a:cxn>
                  <a:cxn ang="0">
                    <a:pos x="568" y="64"/>
                  </a:cxn>
                  <a:cxn ang="0">
                    <a:pos x="596" y="20"/>
                  </a:cxn>
                  <a:cxn ang="0">
                    <a:pos x="612" y="0"/>
                  </a:cxn>
                  <a:cxn ang="0">
                    <a:pos x="604" y="24"/>
                  </a:cxn>
                  <a:cxn ang="0">
                    <a:pos x="580" y="70"/>
                  </a:cxn>
                  <a:cxn ang="0">
                    <a:pos x="534" y="136"/>
                  </a:cxn>
                  <a:cxn ang="0">
                    <a:pos x="502" y="178"/>
                  </a:cxn>
                  <a:cxn ang="0">
                    <a:pos x="504" y="172"/>
                  </a:cxn>
                  <a:cxn ang="0">
                    <a:pos x="508" y="166"/>
                  </a:cxn>
                  <a:cxn ang="0">
                    <a:pos x="452" y="234"/>
                  </a:cxn>
                  <a:cxn ang="0">
                    <a:pos x="336" y="366"/>
                  </a:cxn>
                  <a:cxn ang="0">
                    <a:pos x="208" y="490"/>
                  </a:cxn>
                  <a:cxn ang="0">
                    <a:pos x="74" y="606"/>
                  </a:cxn>
                  <a:cxn ang="0">
                    <a:pos x="2" y="658"/>
                  </a:cxn>
                  <a:cxn ang="0">
                    <a:pos x="2" y="650"/>
                  </a:cxn>
                  <a:cxn ang="0">
                    <a:pos x="18" y="636"/>
                  </a:cxn>
                  <a:cxn ang="0">
                    <a:pos x="96" y="556"/>
                  </a:cxn>
                  <a:cxn ang="0">
                    <a:pos x="180" y="480"/>
                  </a:cxn>
                  <a:cxn ang="0">
                    <a:pos x="204" y="458"/>
                  </a:cxn>
                  <a:cxn ang="0">
                    <a:pos x="268" y="384"/>
                  </a:cxn>
                  <a:cxn ang="0">
                    <a:pos x="328" y="310"/>
                  </a:cxn>
                  <a:cxn ang="0">
                    <a:pos x="350" y="286"/>
                  </a:cxn>
                  <a:cxn ang="0">
                    <a:pos x="426" y="224"/>
                  </a:cxn>
                  <a:cxn ang="0">
                    <a:pos x="448" y="200"/>
                  </a:cxn>
                  <a:cxn ang="0">
                    <a:pos x="452" y="202"/>
                  </a:cxn>
                  <a:cxn ang="0">
                    <a:pos x="458" y="192"/>
                  </a:cxn>
                  <a:cxn ang="0">
                    <a:pos x="472" y="174"/>
                  </a:cxn>
                  <a:cxn ang="0">
                    <a:pos x="480" y="166"/>
                  </a:cxn>
                  <a:cxn ang="0">
                    <a:pos x="480" y="168"/>
                  </a:cxn>
                  <a:cxn ang="0">
                    <a:pos x="482" y="168"/>
                  </a:cxn>
                  <a:cxn ang="0">
                    <a:pos x="494" y="152"/>
                  </a:cxn>
                  <a:cxn ang="0">
                    <a:pos x="520" y="118"/>
                  </a:cxn>
                  <a:cxn ang="0">
                    <a:pos x="532" y="100"/>
                  </a:cxn>
                  <a:cxn ang="0">
                    <a:pos x="534" y="98"/>
                  </a:cxn>
                  <a:cxn ang="0">
                    <a:pos x="538" y="102"/>
                  </a:cxn>
                  <a:cxn ang="0">
                    <a:pos x="544" y="88"/>
                  </a:cxn>
                  <a:cxn ang="0">
                    <a:pos x="552" y="74"/>
                  </a:cxn>
                  <a:cxn ang="0">
                    <a:pos x="554" y="78"/>
                  </a:cxn>
                  <a:cxn ang="0">
                    <a:pos x="550" y="80"/>
                  </a:cxn>
                </a:cxnLst>
                <a:rect l="0" t="0" r="r" b="b"/>
                <a:pathLst>
                  <a:path w="612" h="658">
                    <a:moveTo>
                      <a:pt x="550" y="80"/>
                    </a:moveTo>
                    <a:lnTo>
                      <a:pt x="550" y="80"/>
                    </a:lnTo>
                    <a:lnTo>
                      <a:pt x="560" y="74"/>
                    </a:lnTo>
                    <a:lnTo>
                      <a:pt x="568" y="64"/>
                    </a:lnTo>
                    <a:lnTo>
                      <a:pt x="582" y="44"/>
                    </a:lnTo>
                    <a:lnTo>
                      <a:pt x="596" y="20"/>
                    </a:lnTo>
                    <a:lnTo>
                      <a:pt x="604" y="10"/>
                    </a:lnTo>
                    <a:lnTo>
                      <a:pt x="612" y="0"/>
                    </a:lnTo>
                    <a:lnTo>
                      <a:pt x="612" y="0"/>
                    </a:lnTo>
                    <a:lnTo>
                      <a:pt x="604" y="24"/>
                    </a:lnTo>
                    <a:lnTo>
                      <a:pt x="592" y="46"/>
                    </a:lnTo>
                    <a:lnTo>
                      <a:pt x="580" y="70"/>
                    </a:lnTo>
                    <a:lnTo>
                      <a:pt x="566" y="92"/>
                    </a:lnTo>
                    <a:lnTo>
                      <a:pt x="534" y="136"/>
                    </a:lnTo>
                    <a:lnTo>
                      <a:pt x="502" y="178"/>
                    </a:lnTo>
                    <a:lnTo>
                      <a:pt x="502" y="178"/>
                    </a:lnTo>
                    <a:lnTo>
                      <a:pt x="502" y="176"/>
                    </a:lnTo>
                    <a:lnTo>
                      <a:pt x="504" y="172"/>
                    </a:lnTo>
                    <a:lnTo>
                      <a:pt x="508" y="168"/>
                    </a:lnTo>
                    <a:lnTo>
                      <a:pt x="508" y="166"/>
                    </a:lnTo>
                    <a:lnTo>
                      <a:pt x="508" y="166"/>
                    </a:lnTo>
                    <a:lnTo>
                      <a:pt x="452" y="234"/>
                    </a:lnTo>
                    <a:lnTo>
                      <a:pt x="394" y="302"/>
                    </a:lnTo>
                    <a:lnTo>
                      <a:pt x="336" y="366"/>
                    </a:lnTo>
                    <a:lnTo>
                      <a:pt x="274" y="430"/>
                    </a:lnTo>
                    <a:lnTo>
                      <a:pt x="208" y="490"/>
                    </a:lnTo>
                    <a:lnTo>
                      <a:pt x="142" y="550"/>
                    </a:lnTo>
                    <a:lnTo>
                      <a:pt x="74" y="606"/>
                    </a:lnTo>
                    <a:lnTo>
                      <a:pt x="2" y="658"/>
                    </a:lnTo>
                    <a:lnTo>
                      <a:pt x="2" y="658"/>
                    </a:lnTo>
                    <a:lnTo>
                      <a:pt x="0" y="654"/>
                    </a:lnTo>
                    <a:lnTo>
                      <a:pt x="2" y="650"/>
                    </a:lnTo>
                    <a:lnTo>
                      <a:pt x="6" y="644"/>
                    </a:lnTo>
                    <a:lnTo>
                      <a:pt x="18" y="636"/>
                    </a:lnTo>
                    <a:lnTo>
                      <a:pt x="18" y="636"/>
                    </a:lnTo>
                    <a:lnTo>
                      <a:pt x="96" y="556"/>
                    </a:lnTo>
                    <a:lnTo>
                      <a:pt x="138" y="518"/>
                    </a:lnTo>
                    <a:lnTo>
                      <a:pt x="180" y="480"/>
                    </a:lnTo>
                    <a:lnTo>
                      <a:pt x="180" y="480"/>
                    </a:lnTo>
                    <a:lnTo>
                      <a:pt x="204" y="458"/>
                    </a:lnTo>
                    <a:lnTo>
                      <a:pt x="226" y="434"/>
                    </a:lnTo>
                    <a:lnTo>
                      <a:pt x="268" y="384"/>
                    </a:lnTo>
                    <a:lnTo>
                      <a:pt x="308" y="334"/>
                    </a:lnTo>
                    <a:lnTo>
                      <a:pt x="328" y="310"/>
                    </a:lnTo>
                    <a:lnTo>
                      <a:pt x="350" y="286"/>
                    </a:lnTo>
                    <a:lnTo>
                      <a:pt x="350" y="286"/>
                    </a:lnTo>
                    <a:lnTo>
                      <a:pt x="402" y="246"/>
                    </a:lnTo>
                    <a:lnTo>
                      <a:pt x="426" y="224"/>
                    </a:lnTo>
                    <a:lnTo>
                      <a:pt x="448" y="200"/>
                    </a:lnTo>
                    <a:lnTo>
                      <a:pt x="448" y="200"/>
                    </a:lnTo>
                    <a:lnTo>
                      <a:pt x="450" y="198"/>
                    </a:lnTo>
                    <a:lnTo>
                      <a:pt x="452" y="202"/>
                    </a:lnTo>
                    <a:lnTo>
                      <a:pt x="452" y="202"/>
                    </a:lnTo>
                    <a:lnTo>
                      <a:pt x="458" y="192"/>
                    </a:lnTo>
                    <a:lnTo>
                      <a:pt x="466" y="182"/>
                    </a:lnTo>
                    <a:lnTo>
                      <a:pt x="472" y="174"/>
                    </a:lnTo>
                    <a:lnTo>
                      <a:pt x="480" y="166"/>
                    </a:lnTo>
                    <a:lnTo>
                      <a:pt x="480" y="166"/>
                    </a:lnTo>
                    <a:lnTo>
                      <a:pt x="480" y="166"/>
                    </a:lnTo>
                    <a:lnTo>
                      <a:pt x="480" y="168"/>
                    </a:lnTo>
                    <a:lnTo>
                      <a:pt x="480" y="168"/>
                    </a:lnTo>
                    <a:lnTo>
                      <a:pt x="482" y="168"/>
                    </a:lnTo>
                    <a:lnTo>
                      <a:pt x="482" y="168"/>
                    </a:lnTo>
                    <a:lnTo>
                      <a:pt x="494" y="152"/>
                    </a:lnTo>
                    <a:lnTo>
                      <a:pt x="508" y="136"/>
                    </a:lnTo>
                    <a:lnTo>
                      <a:pt x="520" y="118"/>
                    </a:lnTo>
                    <a:lnTo>
                      <a:pt x="532" y="100"/>
                    </a:lnTo>
                    <a:lnTo>
                      <a:pt x="532" y="100"/>
                    </a:lnTo>
                    <a:lnTo>
                      <a:pt x="534" y="98"/>
                    </a:lnTo>
                    <a:lnTo>
                      <a:pt x="534" y="98"/>
                    </a:lnTo>
                    <a:lnTo>
                      <a:pt x="536" y="100"/>
                    </a:lnTo>
                    <a:lnTo>
                      <a:pt x="538" y="102"/>
                    </a:lnTo>
                    <a:lnTo>
                      <a:pt x="538" y="102"/>
                    </a:lnTo>
                    <a:lnTo>
                      <a:pt x="544" y="88"/>
                    </a:lnTo>
                    <a:lnTo>
                      <a:pt x="552" y="74"/>
                    </a:lnTo>
                    <a:lnTo>
                      <a:pt x="552" y="74"/>
                    </a:lnTo>
                    <a:lnTo>
                      <a:pt x="554" y="76"/>
                    </a:lnTo>
                    <a:lnTo>
                      <a:pt x="554" y="78"/>
                    </a:lnTo>
                    <a:lnTo>
                      <a:pt x="550" y="80"/>
                    </a:lnTo>
                    <a:lnTo>
                      <a:pt x="550" y="8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228" name="Freeform 235"/>
              <p:cNvSpPr>
                <a:spLocks/>
              </p:cNvSpPr>
              <p:nvPr userDrawn="1"/>
            </p:nvSpPr>
            <p:spPr bwMode="auto">
              <a:xfrm>
                <a:off x="3840" y="230"/>
                <a:ext cx="24" cy="2"/>
              </a:xfrm>
              <a:custGeom>
                <a:avLst/>
                <a:gdLst/>
                <a:ahLst/>
                <a:cxnLst>
                  <a:cxn ang="0">
                    <a:pos x="0" y="6"/>
                  </a:cxn>
                  <a:cxn ang="0">
                    <a:pos x="0" y="6"/>
                  </a:cxn>
                  <a:cxn ang="0">
                    <a:pos x="2" y="4"/>
                  </a:cxn>
                  <a:cxn ang="0">
                    <a:pos x="4" y="2"/>
                  </a:cxn>
                  <a:cxn ang="0">
                    <a:pos x="6" y="2"/>
                  </a:cxn>
                  <a:cxn ang="0">
                    <a:pos x="2" y="2"/>
                  </a:cxn>
                  <a:cxn ang="0">
                    <a:pos x="2" y="2"/>
                  </a:cxn>
                  <a:cxn ang="0">
                    <a:pos x="26" y="0"/>
                  </a:cxn>
                  <a:cxn ang="0">
                    <a:pos x="50" y="2"/>
                  </a:cxn>
                  <a:cxn ang="0">
                    <a:pos x="72" y="4"/>
                  </a:cxn>
                  <a:cxn ang="0">
                    <a:pos x="90" y="10"/>
                  </a:cxn>
                  <a:cxn ang="0">
                    <a:pos x="90" y="10"/>
                  </a:cxn>
                  <a:cxn ang="0">
                    <a:pos x="66" y="10"/>
                  </a:cxn>
                  <a:cxn ang="0">
                    <a:pos x="44" y="10"/>
                  </a:cxn>
                  <a:cxn ang="0">
                    <a:pos x="0" y="6"/>
                  </a:cxn>
                  <a:cxn ang="0">
                    <a:pos x="0" y="6"/>
                  </a:cxn>
                </a:cxnLst>
                <a:rect l="0" t="0" r="r" b="b"/>
                <a:pathLst>
                  <a:path w="90" h="10">
                    <a:moveTo>
                      <a:pt x="0" y="6"/>
                    </a:moveTo>
                    <a:lnTo>
                      <a:pt x="0" y="6"/>
                    </a:lnTo>
                    <a:lnTo>
                      <a:pt x="2" y="4"/>
                    </a:lnTo>
                    <a:lnTo>
                      <a:pt x="4" y="2"/>
                    </a:lnTo>
                    <a:lnTo>
                      <a:pt x="6" y="2"/>
                    </a:lnTo>
                    <a:lnTo>
                      <a:pt x="2" y="2"/>
                    </a:lnTo>
                    <a:lnTo>
                      <a:pt x="2" y="2"/>
                    </a:lnTo>
                    <a:lnTo>
                      <a:pt x="26" y="0"/>
                    </a:lnTo>
                    <a:lnTo>
                      <a:pt x="50" y="2"/>
                    </a:lnTo>
                    <a:lnTo>
                      <a:pt x="72" y="4"/>
                    </a:lnTo>
                    <a:lnTo>
                      <a:pt x="90" y="10"/>
                    </a:lnTo>
                    <a:lnTo>
                      <a:pt x="90" y="10"/>
                    </a:lnTo>
                    <a:lnTo>
                      <a:pt x="66" y="10"/>
                    </a:lnTo>
                    <a:lnTo>
                      <a:pt x="44" y="10"/>
                    </a:lnTo>
                    <a:lnTo>
                      <a:pt x="0" y="6"/>
                    </a:lnTo>
                    <a:lnTo>
                      <a:pt x="0" y="6"/>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229" name="Freeform 236"/>
              <p:cNvSpPr>
                <a:spLocks/>
              </p:cNvSpPr>
              <p:nvPr userDrawn="1"/>
            </p:nvSpPr>
            <p:spPr bwMode="auto">
              <a:xfrm>
                <a:off x="3729" y="229"/>
                <a:ext cx="90" cy="27"/>
              </a:xfrm>
              <a:custGeom>
                <a:avLst/>
                <a:gdLst/>
                <a:ahLst/>
                <a:cxnLst>
                  <a:cxn ang="0">
                    <a:pos x="220" y="56"/>
                  </a:cxn>
                  <a:cxn ang="0">
                    <a:pos x="292" y="48"/>
                  </a:cxn>
                  <a:cxn ang="0">
                    <a:pos x="288" y="52"/>
                  </a:cxn>
                  <a:cxn ang="0">
                    <a:pos x="286" y="54"/>
                  </a:cxn>
                  <a:cxn ang="0">
                    <a:pos x="310" y="50"/>
                  </a:cxn>
                  <a:cxn ang="0">
                    <a:pos x="320" y="52"/>
                  </a:cxn>
                  <a:cxn ang="0">
                    <a:pos x="314" y="56"/>
                  </a:cxn>
                  <a:cxn ang="0">
                    <a:pos x="268" y="60"/>
                  </a:cxn>
                  <a:cxn ang="0">
                    <a:pos x="178" y="72"/>
                  </a:cxn>
                  <a:cxn ang="0">
                    <a:pos x="144" y="84"/>
                  </a:cxn>
                  <a:cxn ang="0">
                    <a:pos x="96" y="102"/>
                  </a:cxn>
                  <a:cxn ang="0">
                    <a:pos x="98" y="94"/>
                  </a:cxn>
                  <a:cxn ang="0">
                    <a:pos x="86" y="96"/>
                  </a:cxn>
                  <a:cxn ang="0">
                    <a:pos x="84" y="92"/>
                  </a:cxn>
                  <a:cxn ang="0">
                    <a:pos x="50" y="104"/>
                  </a:cxn>
                  <a:cxn ang="0">
                    <a:pos x="34" y="98"/>
                  </a:cxn>
                  <a:cxn ang="0">
                    <a:pos x="38" y="90"/>
                  </a:cxn>
                  <a:cxn ang="0">
                    <a:pos x="48" y="88"/>
                  </a:cxn>
                  <a:cxn ang="0">
                    <a:pos x="50" y="84"/>
                  </a:cxn>
                  <a:cxn ang="0">
                    <a:pos x="52" y="82"/>
                  </a:cxn>
                  <a:cxn ang="0">
                    <a:pos x="64" y="80"/>
                  </a:cxn>
                  <a:cxn ang="0">
                    <a:pos x="28" y="76"/>
                  </a:cxn>
                  <a:cxn ang="0">
                    <a:pos x="4" y="66"/>
                  </a:cxn>
                  <a:cxn ang="0">
                    <a:pos x="4" y="56"/>
                  </a:cxn>
                  <a:cxn ang="0">
                    <a:pos x="32" y="52"/>
                  </a:cxn>
                  <a:cxn ang="0">
                    <a:pos x="44" y="48"/>
                  </a:cxn>
                  <a:cxn ang="0">
                    <a:pos x="44" y="42"/>
                  </a:cxn>
                  <a:cxn ang="0">
                    <a:pos x="62" y="34"/>
                  </a:cxn>
                  <a:cxn ang="0">
                    <a:pos x="94" y="34"/>
                  </a:cxn>
                  <a:cxn ang="0">
                    <a:pos x="106" y="40"/>
                  </a:cxn>
                  <a:cxn ang="0">
                    <a:pos x="104" y="54"/>
                  </a:cxn>
                  <a:cxn ang="0">
                    <a:pos x="118" y="50"/>
                  </a:cxn>
                  <a:cxn ang="0">
                    <a:pos x="124" y="38"/>
                  </a:cxn>
                  <a:cxn ang="0">
                    <a:pos x="118" y="36"/>
                  </a:cxn>
                  <a:cxn ang="0">
                    <a:pos x="132" y="26"/>
                  </a:cxn>
                  <a:cxn ang="0">
                    <a:pos x="172" y="30"/>
                  </a:cxn>
                  <a:cxn ang="0">
                    <a:pos x="168" y="28"/>
                  </a:cxn>
                  <a:cxn ang="0">
                    <a:pos x="166" y="22"/>
                  </a:cxn>
                  <a:cxn ang="0">
                    <a:pos x="268" y="24"/>
                  </a:cxn>
                  <a:cxn ang="0">
                    <a:pos x="240" y="18"/>
                  </a:cxn>
                  <a:cxn ang="0">
                    <a:pos x="162" y="12"/>
                  </a:cxn>
                  <a:cxn ang="0">
                    <a:pos x="172" y="4"/>
                  </a:cxn>
                  <a:cxn ang="0">
                    <a:pos x="260" y="0"/>
                  </a:cxn>
                  <a:cxn ang="0">
                    <a:pos x="324" y="2"/>
                  </a:cxn>
                  <a:cxn ang="0">
                    <a:pos x="340" y="10"/>
                  </a:cxn>
                  <a:cxn ang="0">
                    <a:pos x="326" y="14"/>
                  </a:cxn>
                  <a:cxn ang="0">
                    <a:pos x="332" y="16"/>
                  </a:cxn>
                  <a:cxn ang="0">
                    <a:pos x="294" y="26"/>
                  </a:cxn>
                  <a:cxn ang="0">
                    <a:pos x="250" y="32"/>
                  </a:cxn>
                  <a:cxn ang="0">
                    <a:pos x="262" y="34"/>
                  </a:cxn>
                  <a:cxn ang="0">
                    <a:pos x="252" y="42"/>
                  </a:cxn>
                  <a:cxn ang="0">
                    <a:pos x="234" y="42"/>
                  </a:cxn>
                  <a:cxn ang="0">
                    <a:pos x="266" y="42"/>
                  </a:cxn>
                  <a:cxn ang="0">
                    <a:pos x="252" y="48"/>
                  </a:cxn>
                  <a:cxn ang="0">
                    <a:pos x="198" y="58"/>
                  </a:cxn>
                </a:cxnLst>
                <a:rect l="0" t="0" r="r" b="b"/>
                <a:pathLst>
                  <a:path w="342" h="104">
                    <a:moveTo>
                      <a:pt x="198" y="58"/>
                    </a:moveTo>
                    <a:lnTo>
                      <a:pt x="198" y="58"/>
                    </a:lnTo>
                    <a:lnTo>
                      <a:pt x="220" y="56"/>
                    </a:lnTo>
                    <a:lnTo>
                      <a:pt x="242" y="54"/>
                    </a:lnTo>
                    <a:lnTo>
                      <a:pt x="266" y="50"/>
                    </a:lnTo>
                    <a:lnTo>
                      <a:pt x="292" y="48"/>
                    </a:lnTo>
                    <a:lnTo>
                      <a:pt x="292" y="48"/>
                    </a:lnTo>
                    <a:lnTo>
                      <a:pt x="290" y="52"/>
                    </a:lnTo>
                    <a:lnTo>
                      <a:pt x="288" y="52"/>
                    </a:lnTo>
                    <a:lnTo>
                      <a:pt x="282" y="54"/>
                    </a:lnTo>
                    <a:lnTo>
                      <a:pt x="282" y="54"/>
                    </a:lnTo>
                    <a:lnTo>
                      <a:pt x="286" y="54"/>
                    </a:lnTo>
                    <a:lnTo>
                      <a:pt x="290" y="54"/>
                    </a:lnTo>
                    <a:lnTo>
                      <a:pt x="300" y="52"/>
                    </a:lnTo>
                    <a:lnTo>
                      <a:pt x="310" y="50"/>
                    </a:lnTo>
                    <a:lnTo>
                      <a:pt x="314" y="50"/>
                    </a:lnTo>
                    <a:lnTo>
                      <a:pt x="320" y="52"/>
                    </a:lnTo>
                    <a:lnTo>
                      <a:pt x="320" y="52"/>
                    </a:lnTo>
                    <a:lnTo>
                      <a:pt x="318" y="54"/>
                    </a:lnTo>
                    <a:lnTo>
                      <a:pt x="316" y="54"/>
                    </a:lnTo>
                    <a:lnTo>
                      <a:pt x="314" y="56"/>
                    </a:lnTo>
                    <a:lnTo>
                      <a:pt x="312" y="58"/>
                    </a:lnTo>
                    <a:lnTo>
                      <a:pt x="312" y="58"/>
                    </a:lnTo>
                    <a:lnTo>
                      <a:pt x="268" y="60"/>
                    </a:lnTo>
                    <a:lnTo>
                      <a:pt x="222" y="66"/>
                    </a:lnTo>
                    <a:lnTo>
                      <a:pt x="198" y="68"/>
                    </a:lnTo>
                    <a:lnTo>
                      <a:pt x="178" y="72"/>
                    </a:lnTo>
                    <a:lnTo>
                      <a:pt x="160" y="78"/>
                    </a:lnTo>
                    <a:lnTo>
                      <a:pt x="144" y="84"/>
                    </a:lnTo>
                    <a:lnTo>
                      <a:pt x="144" y="84"/>
                    </a:lnTo>
                    <a:lnTo>
                      <a:pt x="120" y="96"/>
                    </a:lnTo>
                    <a:lnTo>
                      <a:pt x="108" y="100"/>
                    </a:lnTo>
                    <a:lnTo>
                      <a:pt x="96" y="102"/>
                    </a:lnTo>
                    <a:lnTo>
                      <a:pt x="96" y="102"/>
                    </a:lnTo>
                    <a:lnTo>
                      <a:pt x="96" y="98"/>
                    </a:lnTo>
                    <a:lnTo>
                      <a:pt x="98" y="94"/>
                    </a:lnTo>
                    <a:lnTo>
                      <a:pt x="98" y="94"/>
                    </a:lnTo>
                    <a:lnTo>
                      <a:pt x="92" y="94"/>
                    </a:lnTo>
                    <a:lnTo>
                      <a:pt x="86" y="96"/>
                    </a:lnTo>
                    <a:lnTo>
                      <a:pt x="84" y="96"/>
                    </a:lnTo>
                    <a:lnTo>
                      <a:pt x="84" y="92"/>
                    </a:lnTo>
                    <a:lnTo>
                      <a:pt x="84" y="92"/>
                    </a:lnTo>
                    <a:lnTo>
                      <a:pt x="74" y="98"/>
                    </a:lnTo>
                    <a:lnTo>
                      <a:pt x="62" y="102"/>
                    </a:lnTo>
                    <a:lnTo>
                      <a:pt x="50" y="104"/>
                    </a:lnTo>
                    <a:lnTo>
                      <a:pt x="36" y="102"/>
                    </a:lnTo>
                    <a:lnTo>
                      <a:pt x="36" y="102"/>
                    </a:lnTo>
                    <a:lnTo>
                      <a:pt x="34" y="98"/>
                    </a:lnTo>
                    <a:lnTo>
                      <a:pt x="36" y="96"/>
                    </a:lnTo>
                    <a:lnTo>
                      <a:pt x="38" y="94"/>
                    </a:lnTo>
                    <a:lnTo>
                      <a:pt x="38" y="90"/>
                    </a:lnTo>
                    <a:lnTo>
                      <a:pt x="38" y="90"/>
                    </a:lnTo>
                    <a:lnTo>
                      <a:pt x="46" y="88"/>
                    </a:lnTo>
                    <a:lnTo>
                      <a:pt x="48" y="88"/>
                    </a:lnTo>
                    <a:lnTo>
                      <a:pt x="54" y="86"/>
                    </a:lnTo>
                    <a:lnTo>
                      <a:pt x="54" y="86"/>
                    </a:lnTo>
                    <a:lnTo>
                      <a:pt x="50" y="84"/>
                    </a:lnTo>
                    <a:lnTo>
                      <a:pt x="48" y="84"/>
                    </a:lnTo>
                    <a:lnTo>
                      <a:pt x="48" y="84"/>
                    </a:lnTo>
                    <a:lnTo>
                      <a:pt x="52" y="82"/>
                    </a:lnTo>
                    <a:lnTo>
                      <a:pt x="56" y="82"/>
                    </a:lnTo>
                    <a:lnTo>
                      <a:pt x="60" y="82"/>
                    </a:lnTo>
                    <a:lnTo>
                      <a:pt x="64" y="80"/>
                    </a:lnTo>
                    <a:lnTo>
                      <a:pt x="64" y="80"/>
                    </a:lnTo>
                    <a:lnTo>
                      <a:pt x="46" y="78"/>
                    </a:lnTo>
                    <a:lnTo>
                      <a:pt x="28" y="76"/>
                    </a:lnTo>
                    <a:lnTo>
                      <a:pt x="18" y="74"/>
                    </a:lnTo>
                    <a:lnTo>
                      <a:pt x="10" y="70"/>
                    </a:lnTo>
                    <a:lnTo>
                      <a:pt x="4" y="66"/>
                    </a:lnTo>
                    <a:lnTo>
                      <a:pt x="0" y="60"/>
                    </a:lnTo>
                    <a:lnTo>
                      <a:pt x="0" y="60"/>
                    </a:lnTo>
                    <a:lnTo>
                      <a:pt x="4" y="56"/>
                    </a:lnTo>
                    <a:lnTo>
                      <a:pt x="8" y="54"/>
                    </a:lnTo>
                    <a:lnTo>
                      <a:pt x="20" y="52"/>
                    </a:lnTo>
                    <a:lnTo>
                      <a:pt x="32" y="52"/>
                    </a:lnTo>
                    <a:lnTo>
                      <a:pt x="38" y="50"/>
                    </a:lnTo>
                    <a:lnTo>
                      <a:pt x="44" y="48"/>
                    </a:lnTo>
                    <a:lnTo>
                      <a:pt x="44" y="48"/>
                    </a:lnTo>
                    <a:lnTo>
                      <a:pt x="46" y="46"/>
                    </a:lnTo>
                    <a:lnTo>
                      <a:pt x="44" y="44"/>
                    </a:lnTo>
                    <a:lnTo>
                      <a:pt x="44" y="42"/>
                    </a:lnTo>
                    <a:lnTo>
                      <a:pt x="46" y="38"/>
                    </a:lnTo>
                    <a:lnTo>
                      <a:pt x="46" y="38"/>
                    </a:lnTo>
                    <a:lnTo>
                      <a:pt x="62" y="34"/>
                    </a:lnTo>
                    <a:lnTo>
                      <a:pt x="78" y="32"/>
                    </a:lnTo>
                    <a:lnTo>
                      <a:pt x="86" y="32"/>
                    </a:lnTo>
                    <a:lnTo>
                      <a:pt x="94" y="34"/>
                    </a:lnTo>
                    <a:lnTo>
                      <a:pt x="100" y="36"/>
                    </a:lnTo>
                    <a:lnTo>
                      <a:pt x="106" y="40"/>
                    </a:lnTo>
                    <a:lnTo>
                      <a:pt x="106" y="40"/>
                    </a:lnTo>
                    <a:lnTo>
                      <a:pt x="104" y="46"/>
                    </a:lnTo>
                    <a:lnTo>
                      <a:pt x="104" y="50"/>
                    </a:lnTo>
                    <a:lnTo>
                      <a:pt x="104" y="54"/>
                    </a:lnTo>
                    <a:lnTo>
                      <a:pt x="104" y="54"/>
                    </a:lnTo>
                    <a:lnTo>
                      <a:pt x="112" y="52"/>
                    </a:lnTo>
                    <a:lnTo>
                      <a:pt x="118" y="50"/>
                    </a:lnTo>
                    <a:lnTo>
                      <a:pt x="128" y="44"/>
                    </a:lnTo>
                    <a:lnTo>
                      <a:pt x="128" y="44"/>
                    </a:lnTo>
                    <a:lnTo>
                      <a:pt x="124" y="38"/>
                    </a:lnTo>
                    <a:lnTo>
                      <a:pt x="122" y="38"/>
                    </a:lnTo>
                    <a:lnTo>
                      <a:pt x="118" y="36"/>
                    </a:lnTo>
                    <a:lnTo>
                      <a:pt x="118" y="36"/>
                    </a:lnTo>
                    <a:lnTo>
                      <a:pt x="122" y="32"/>
                    </a:lnTo>
                    <a:lnTo>
                      <a:pt x="126" y="28"/>
                    </a:lnTo>
                    <a:lnTo>
                      <a:pt x="132" y="26"/>
                    </a:lnTo>
                    <a:lnTo>
                      <a:pt x="140" y="26"/>
                    </a:lnTo>
                    <a:lnTo>
                      <a:pt x="156" y="28"/>
                    </a:lnTo>
                    <a:lnTo>
                      <a:pt x="172" y="30"/>
                    </a:lnTo>
                    <a:lnTo>
                      <a:pt x="172" y="30"/>
                    </a:lnTo>
                    <a:lnTo>
                      <a:pt x="170" y="28"/>
                    </a:lnTo>
                    <a:lnTo>
                      <a:pt x="168" y="28"/>
                    </a:lnTo>
                    <a:lnTo>
                      <a:pt x="166" y="26"/>
                    </a:lnTo>
                    <a:lnTo>
                      <a:pt x="166" y="22"/>
                    </a:lnTo>
                    <a:lnTo>
                      <a:pt x="166" y="22"/>
                    </a:lnTo>
                    <a:lnTo>
                      <a:pt x="216" y="20"/>
                    </a:lnTo>
                    <a:lnTo>
                      <a:pt x="242" y="22"/>
                    </a:lnTo>
                    <a:lnTo>
                      <a:pt x="268" y="24"/>
                    </a:lnTo>
                    <a:lnTo>
                      <a:pt x="268" y="24"/>
                    </a:lnTo>
                    <a:lnTo>
                      <a:pt x="256" y="20"/>
                    </a:lnTo>
                    <a:lnTo>
                      <a:pt x="240" y="18"/>
                    </a:lnTo>
                    <a:lnTo>
                      <a:pt x="208" y="16"/>
                    </a:lnTo>
                    <a:lnTo>
                      <a:pt x="176" y="14"/>
                    </a:lnTo>
                    <a:lnTo>
                      <a:pt x="162" y="12"/>
                    </a:lnTo>
                    <a:lnTo>
                      <a:pt x="148" y="10"/>
                    </a:lnTo>
                    <a:lnTo>
                      <a:pt x="148" y="10"/>
                    </a:lnTo>
                    <a:lnTo>
                      <a:pt x="172" y="4"/>
                    </a:lnTo>
                    <a:lnTo>
                      <a:pt x="200" y="0"/>
                    </a:lnTo>
                    <a:lnTo>
                      <a:pt x="230" y="0"/>
                    </a:lnTo>
                    <a:lnTo>
                      <a:pt x="260" y="0"/>
                    </a:lnTo>
                    <a:lnTo>
                      <a:pt x="260" y="0"/>
                    </a:lnTo>
                    <a:lnTo>
                      <a:pt x="306" y="0"/>
                    </a:lnTo>
                    <a:lnTo>
                      <a:pt x="324" y="2"/>
                    </a:lnTo>
                    <a:lnTo>
                      <a:pt x="342" y="6"/>
                    </a:lnTo>
                    <a:lnTo>
                      <a:pt x="342" y="6"/>
                    </a:lnTo>
                    <a:lnTo>
                      <a:pt x="340" y="10"/>
                    </a:lnTo>
                    <a:lnTo>
                      <a:pt x="336" y="12"/>
                    </a:lnTo>
                    <a:lnTo>
                      <a:pt x="330" y="12"/>
                    </a:lnTo>
                    <a:lnTo>
                      <a:pt x="326" y="14"/>
                    </a:lnTo>
                    <a:lnTo>
                      <a:pt x="326" y="14"/>
                    </a:lnTo>
                    <a:lnTo>
                      <a:pt x="328" y="14"/>
                    </a:lnTo>
                    <a:lnTo>
                      <a:pt x="332" y="16"/>
                    </a:lnTo>
                    <a:lnTo>
                      <a:pt x="332" y="16"/>
                    </a:lnTo>
                    <a:lnTo>
                      <a:pt x="312" y="22"/>
                    </a:lnTo>
                    <a:lnTo>
                      <a:pt x="294" y="26"/>
                    </a:lnTo>
                    <a:lnTo>
                      <a:pt x="274" y="30"/>
                    </a:lnTo>
                    <a:lnTo>
                      <a:pt x="250" y="32"/>
                    </a:lnTo>
                    <a:lnTo>
                      <a:pt x="250" y="32"/>
                    </a:lnTo>
                    <a:lnTo>
                      <a:pt x="252" y="34"/>
                    </a:lnTo>
                    <a:lnTo>
                      <a:pt x="256" y="34"/>
                    </a:lnTo>
                    <a:lnTo>
                      <a:pt x="262" y="34"/>
                    </a:lnTo>
                    <a:lnTo>
                      <a:pt x="262" y="34"/>
                    </a:lnTo>
                    <a:lnTo>
                      <a:pt x="258" y="40"/>
                    </a:lnTo>
                    <a:lnTo>
                      <a:pt x="252" y="42"/>
                    </a:lnTo>
                    <a:lnTo>
                      <a:pt x="242" y="42"/>
                    </a:lnTo>
                    <a:lnTo>
                      <a:pt x="234" y="42"/>
                    </a:lnTo>
                    <a:lnTo>
                      <a:pt x="234" y="42"/>
                    </a:lnTo>
                    <a:lnTo>
                      <a:pt x="240" y="46"/>
                    </a:lnTo>
                    <a:lnTo>
                      <a:pt x="250" y="46"/>
                    </a:lnTo>
                    <a:lnTo>
                      <a:pt x="266" y="42"/>
                    </a:lnTo>
                    <a:lnTo>
                      <a:pt x="266" y="42"/>
                    </a:lnTo>
                    <a:lnTo>
                      <a:pt x="260" y="46"/>
                    </a:lnTo>
                    <a:lnTo>
                      <a:pt x="252" y="48"/>
                    </a:lnTo>
                    <a:lnTo>
                      <a:pt x="234" y="52"/>
                    </a:lnTo>
                    <a:lnTo>
                      <a:pt x="216" y="54"/>
                    </a:lnTo>
                    <a:lnTo>
                      <a:pt x="198" y="58"/>
                    </a:lnTo>
                    <a:lnTo>
                      <a:pt x="198" y="58"/>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230" name="Freeform 237"/>
              <p:cNvSpPr>
                <a:spLocks/>
              </p:cNvSpPr>
              <p:nvPr userDrawn="1"/>
            </p:nvSpPr>
            <p:spPr bwMode="auto">
              <a:xfrm>
                <a:off x="3820" y="232"/>
                <a:ext cx="36" cy="9"/>
              </a:xfrm>
              <a:custGeom>
                <a:avLst/>
                <a:gdLst/>
                <a:ahLst/>
                <a:cxnLst>
                  <a:cxn ang="0">
                    <a:pos x="118" y="4"/>
                  </a:cxn>
                  <a:cxn ang="0">
                    <a:pos x="118" y="4"/>
                  </a:cxn>
                  <a:cxn ang="0">
                    <a:pos x="106" y="8"/>
                  </a:cxn>
                  <a:cxn ang="0">
                    <a:pos x="94" y="10"/>
                  </a:cxn>
                  <a:cxn ang="0">
                    <a:pos x="82" y="12"/>
                  </a:cxn>
                  <a:cxn ang="0">
                    <a:pos x="70" y="16"/>
                  </a:cxn>
                  <a:cxn ang="0">
                    <a:pos x="70" y="16"/>
                  </a:cxn>
                  <a:cxn ang="0">
                    <a:pos x="86" y="16"/>
                  </a:cxn>
                  <a:cxn ang="0">
                    <a:pos x="102" y="14"/>
                  </a:cxn>
                  <a:cxn ang="0">
                    <a:pos x="120" y="12"/>
                  </a:cxn>
                  <a:cxn ang="0">
                    <a:pos x="138" y="10"/>
                  </a:cxn>
                  <a:cxn ang="0">
                    <a:pos x="138" y="10"/>
                  </a:cxn>
                  <a:cxn ang="0">
                    <a:pos x="134" y="14"/>
                  </a:cxn>
                  <a:cxn ang="0">
                    <a:pos x="130" y="14"/>
                  </a:cxn>
                  <a:cxn ang="0">
                    <a:pos x="120" y="16"/>
                  </a:cxn>
                  <a:cxn ang="0">
                    <a:pos x="108" y="16"/>
                  </a:cxn>
                  <a:cxn ang="0">
                    <a:pos x="98" y="18"/>
                  </a:cxn>
                  <a:cxn ang="0">
                    <a:pos x="98" y="18"/>
                  </a:cxn>
                  <a:cxn ang="0">
                    <a:pos x="102" y="20"/>
                  </a:cxn>
                  <a:cxn ang="0">
                    <a:pos x="104" y="20"/>
                  </a:cxn>
                  <a:cxn ang="0">
                    <a:pos x="104" y="20"/>
                  </a:cxn>
                  <a:cxn ang="0">
                    <a:pos x="76" y="28"/>
                  </a:cxn>
                  <a:cxn ang="0">
                    <a:pos x="62" y="30"/>
                  </a:cxn>
                  <a:cxn ang="0">
                    <a:pos x="48" y="28"/>
                  </a:cxn>
                  <a:cxn ang="0">
                    <a:pos x="48" y="28"/>
                  </a:cxn>
                  <a:cxn ang="0">
                    <a:pos x="44" y="26"/>
                  </a:cxn>
                  <a:cxn ang="0">
                    <a:pos x="42" y="24"/>
                  </a:cxn>
                  <a:cxn ang="0">
                    <a:pos x="40" y="22"/>
                  </a:cxn>
                  <a:cxn ang="0">
                    <a:pos x="38" y="20"/>
                  </a:cxn>
                  <a:cxn ang="0">
                    <a:pos x="38" y="20"/>
                  </a:cxn>
                  <a:cxn ang="0">
                    <a:pos x="28" y="18"/>
                  </a:cxn>
                  <a:cxn ang="0">
                    <a:pos x="20" y="18"/>
                  </a:cxn>
                  <a:cxn ang="0">
                    <a:pos x="10" y="18"/>
                  </a:cxn>
                  <a:cxn ang="0">
                    <a:pos x="0" y="16"/>
                  </a:cxn>
                  <a:cxn ang="0">
                    <a:pos x="0" y="16"/>
                  </a:cxn>
                  <a:cxn ang="0">
                    <a:pos x="6" y="12"/>
                  </a:cxn>
                  <a:cxn ang="0">
                    <a:pos x="10" y="10"/>
                  </a:cxn>
                  <a:cxn ang="0">
                    <a:pos x="16" y="10"/>
                  </a:cxn>
                  <a:cxn ang="0">
                    <a:pos x="22" y="12"/>
                  </a:cxn>
                  <a:cxn ang="0">
                    <a:pos x="36" y="14"/>
                  </a:cxn>
                  <a:cxn ang="0">
                    <a:pos x="48" y="16"/>
                  </a:cxn>
                  <a:cxn ang="0">
                    <a:pos x="48" y="16"/>
                  </a:cxn>
                  <a:cxn ang="0">
                    <a:pos x="40" y="12"/>
                  </a:cxn>
                  <a:cxn ang="0">
                    <a:pos x="36" y="10"/>
                  </a:cxn>
                  <a:cxn ang="0">
                    <a:pos x="32" y="8"/>
                  </a:cxn>
                  <a:cxn ang="0">
                    <a:pos x="32" y="8"/>
                  </a:cxn>
                  <a:cxn ang="0">
                    <a:pos x="40" y="4"/>
                  </a:cxn>
                  <a:cxn ang="0">
                    <a:pos x="50" y="2"/>
                  </a:cxn>
                  <a:cxn ang="0">
                    <a:pos x="62" y="0"/>
                  </a:cxn>
                  <a:cxn ang="0">
                    <a:pos x="74" y="0"/>
                  </a:cxn>
                  <a:cxn ang="0">
                    <a:pos x="98" y="2"/>
                  </a:cxn>
                  <a:cxn ang="0">
                    <a:pos x="118" y="4"/>
                  </a:cxn>
                  <a:cxn ang="0">
                    <a:pos x="118" y="4"/>
                  </a:cxn>
                </a:cxnLst>
                <a:rect l="0" t="0" r="r" b="b"/>
                <a:pathLst>
                  <a:path w="138" h="30">
                    <a:moveTo>
                      <a:pt x="118" y="4"/>
                    </a:moveTo>
                    <a:lnTo>
                      <a:pt x="118" y="4"/>
                    </a:lnTo>
                    <a:lnTo>
                      <a:pt x="106" y="8"/>
                    </a:lnTo>
                    <a:lnTo>
                      <a:pt x="94" y="10"/>
                    </a:lnTo>
                    <a:lnTo>
                      <a:pt x="82" y="12"/>
                    </a:lnTo>
                    <a:lnTo>
                      <a:pt x="70" y="16"/>
                    </a:lnTo>
                    <a:lnTo>
                      <a:pt x="70" y="16"/>
                    </a:lnTo>
                    <a:lnTo>
                      <a:pt x="86" y="16"/>
                    </a:lnTo>
                    <a:lnTo>
                      <a:pt x="102" y="14"/>
                    </a:lnTo>
                    <a:lnTo>
                      <a:pt x="120" y="12"/>
                    </a:lnTo>
                    <a:lnTo>
                      <a:pt x="138" y="10"/>
                    </a:lnTo>
                    <a:lnTo>
                      <a:pt x="138" y="10"/>
                    </a:lnTo>
                    <a:lnTo>
                      <a:pt x="134" y="14"/>
                    </a:lnTo>
                    <a:lnTo>
                      <a:pt x="130" y="14"/>
                    </a:lnTo>
                    <a:lnTo>
                      <a:pt x="120" y="16"/>
                    </a:lnTo>
                    <a:lnTo>
                      <a:pt x="108" y="16"/>
                    </a:lnTo>
                    <a:lnTo>
                      <a:pt x="98" y="18"/>
                    </a:lnTo>
                    <a:lnTo>
                      <a:pt x="98" y="18"/>
                    </a:lnTo>
                    <a:lnTo>
                      <a:pt x="102" y="20"/>
                    </a:lnTo>
                    <a:lnTo>
                      <a:pt x="104" y="20"/>
                    </a:lnTo>
                    <a:lnTo>
                      <a:pt x="104" y="20"/>
                    </a:lnTo>
                    <a:lnTo>
                      <a:pt x="76" y="28"/>
                    </a:lnTo>
                    <a:lnTo>
                      <a:pt x="62" y="30"/>
                    </a:lnTo>
                    <a:lnTo>
                      <a:pt x="48" y="28"/>
                    </a:lnTo>
                    <a:lnTo>
                      <a:pt x="48" y="28"/>
                    </a:lnTo>
                    <a:lnTo>
                      <a:pt x="44" y="26"/>
                    </a:lnTo>
                    <a:lnTo>
                      <a:pt x="42" y="24"/>
                    </a:lnTo>
                    <a:lnTo>
                      <a:pt x="40" y="22"/>
                    </a:lnTo>
                    <a:lnTo>
                      <a:pt x="38" y="20"/>
                    </a:lnTo>
                    <a:lnTo>
                      <a:pt x="38" y="20"/>
                    </a:lnTo>
                    <a:lnTo>
                      <a:pt x="28" y="18"/>
                    </a:lnTo>
                    <a:lnTo>
                      <a:pt x="20" y="18"/>
                    </a:lnTo>
                    <a:lnTo>
                      <a:pt x="10" y="18"/>
                    </a:lnTo>
                    <a:lnTo>
                      <a:pt x="0" y="16"/>
                    </a:lnTo>
                    <a:lnTo>
                      <a:pt x="0" y="16"/>
                    </a:lnTo>
                    <a:lnTo>
                      <a:pt x="6" y="12"/>
                    </a:lnTo>
                    <a:lnTo>
                      <a:pt x="10" y="10"/>
                    </a:lnTo>
                    <a:lnTo>
                      <a:pt x="16" y="10"/>
                    </a:lnTo>
                    <a:lnTo>
                      <a:pt x="22" y="12"/>
                    </a:lnTo>
                    <a:lnTo>
                      <a:pt x="36" y="14"/>
                    </a:lnTo>
                    <a:lnTo>
                      <a:pt x="48" y="16"/>
                    </a:lnTo>
                    <a:lnTo>
                      <a:pt x="48" y="16"/>
                    </a:lnTo>
                    <a:lnTo>
                      <a:pt x="40" y="12"/>
                    </a:lnTo>
                    <a:lnTo>
                      <a:pt x="36" y="10"/>
                    </a:lnTo>
                    <a:lnTo>
                      <a:pt x="32" y="8"/>
                    </a:lnTo>
                    <a:lnTo>
                      <a:pt x="32" y="8"/>
                    </a:lnTo>
                    <a:lnTo>
                      <a:pt x="40" y="4"/>
                    </a:lnTo>
                    <a:lnTo>
                      <a:pt x="50" y="2"/>
                    </a:lnTo>
                    <a:lnTo>
                      <a:pt x="62" y="0"/>
                    </a:lnTo>
                    <a:lnTo>
                      <a:pt x="74" y="0"/>
                    </a:lnTo>
                    <a:lnTo>
                      <a:pt x="98" y="2"/>
                    </a:lnTo>
                    <a:lnTo>
                      <a:pt x="118" y="4"/>
                    </a:lnTo>
                    <a:lnTo>
                      <a:pt x="118" y="4"/>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231" name="Freeform 238"/>
              <p:cNvSpPr>
                <a:spLocks/>
              </p:cNvSpPr>
              <p:nvPr userDrawn="1"/>
            </p:nvSpPr>
            <p:spPr bwMode="auto">
              <a:xfrm>
                <a:off x="3781" y="246"/>
                <a:ext cx="44" cy="10"/>
              </a:xfrm>
              <a:custGeom>
                <a:avLst/>
                <a:gdLst/>
                <a:ahLst/>
                <a:cxnLst>
                  <a:cxn ang="0">
                    <a:pos x="162" y="4"/>
                  </a:cxn>
                  <a:cxn ang="0">
                    <a:pos x="162" y="4"/>
                  </a:cxn>
                  <a:cxn ang="0">
                    <a:pos x="150" y="10"/>
                  </a:cxn>
                  <a:cxn ang="0">
                    <a:pos x="136" y="12"/>
                  </a:cxn>
                  <a:cxn ang="0">
                    <a:pos x="120" y="14"/>
                  </a:cxn>
                  <a:cxn ang="0">
                    <a:pos x="102" y="14"/>
                  </a:cxn>
                  <a:cxn ang="0">
                    <a:pos x="102" y="14"/>
                  </a:cxn>
                  <a:cxn ang="0">
                    <a:pos x="102" y="18"/>
                  </a:cxn>
                  <a:cxn ang="0">
                    <a:pos x="104" y="18"/>
                  </a:cxn>
                  <a:cxn ang="0">
                    <a:pos x="110" y="18"/>
                  </a:cxn>
                  <a:cxn ang="0">
                    <a:pos x="110" y="18"/>
                  </a:cxn>
                  <a:cxn ang="0">
                    <a:pos x="84" y="24"/>
                  </a:cxn>
                  <a:cxn ang="0">
                    <a:pos x="58" y="28"/>
                  </a:cxn>
                  <a:cxn ang="0">
                    <a:pos x="30" y="32"/>
                  </a:cxn>
                  <a:cxn ang="0">
                    <a:pos x="0" y="32"/>
                  </a:cxn>
                  <a:cxn ang="0">
                    <a:pos x="0" y="32"/>
                  </a:cxn>
                  <a:cxn ang="0">
                    <a:pos x="20" y="24"/>
                  </a:cxn>
                  <a:cxn ang="0">
                    <a:pos x="42" y="14"/>
                  </a:cxn>
                  <a:cxn ang="0">
                    <a:pos x="64" y="6"/>
                  </a:cxn>
                  <a:cxn ang="0">
                    <a:pos x="78" y="4"/>
                  </a:cxn>
                  <a:cxn ang="0">
                    <a:pos x="92" y="4"/>
                  </a:cxn>
                  <a:cxn ang="0">
                    <a:pos x="92" y="4"/>
                  </a:cxn>
                  <a:cxn ang="0">
                    <a:pos x="88" y="6"/>
                  </a:cxn>
                  <a:cxn ang="0">
                    <a:pos x="84" y="6"/>
                  </a:cxn>
                  <a:cxn ang="0">
                    <a:pos x="80" y="6"/>
                  </a:cxn>
                  <a:cxn ang="0">
                    <a:pos x="78" y="8"/>
                  </a:cxn>
                  <a:cxn ang="0">
                    <a:pos x="78" y="8"/>
                  </a:cxn>
                  <a:cxn ang="0">
                    <a:pos x="88" y="8"/>
                  </a:cxn>
                  <a:cxn ang="0">
                    <a:pos x="100" y="6"/>
                  </a:cxn>
                  <a:cxn ang="0">
                    <a:pos x="120" y="2"/>
                  </a:cxn>
                  <a:cxn ang="0">
                    <a:pos x="132" y="2"/>
                  </a:cxn>
                  <a:cxn ang="0">
                    <a:pos x="142" y="0"/>
                  </a:cxn>
                  <a:cxn ang="0">
                    <a:pos x="152" y="2"/>
                  </a:cxn>
                  <a:cxn ang="0">
                    <a:pos x="162" y="4"/>
                  </a:cxn>
                  <a:cxn ang="0">
                    <a:pos x="162" y="4"/>
                  </a:cxn>
                </a:cxnLst>
                <a:rect l="0" t="0" r="r" b="b"/>
                <a:pathLst>
                  <a:path w="162" h="32">
                    <a:moveTo>
                      <a:pt x="162" y="4"/>
                    </a:moveTo>
                    <a:lnTo>
                      <a:pt x="162" y="4"/>
                    </a:lnTo>
                    <a:lnTo>
                      <a:pt x="150" y="10"/>
                    </a:lnTo>
                    <a:lnTo>
                      <a:pt x="136" y="12"/>
                    </a:lnTo>
                    <a:lnTo>
                      <a:pt x="120" y="14"/>
                    </a:lnTo>
                    <a:lnTo>
                      <a:pt x="102" y="14"/>
                    </a:lnTo>
                    <a:lnTo>
                      <a:pt x="102" y="14"/>
                    </a:lnTo>
                    <a:lnTo>
                      <a:pt x="102" y="18"/>
                    </a:lnTo>
                    <a:lnTo>
                      <a:pt x="104" y="18"/>
                    </a:lnTo>
                    <a:lnTo>
                      <a:pt x="110" y="18"/>
                    </a:lnTo>
                    <a:lnTo>
                      <a:pt x="110" y="18"/>
                    </a:lnTo>
                    <a:lnTo>
                      <a:pt x="84" y="24"/>
                    </a:lnTo>
                    <a:lnTo>
                      <a:pt x="58" y="28"/>
                    </a:lnTo>
                    <a:lnTo>
                      <a:pt x="30" y="32"/>
                    </a:lnTo>
                    <a:lnTo>
                      <a:pt x="0" y="32"/>
                    </a:lnTo>
                    <a:lnTo>
                      <a:pt x="0" y="32"/>
                    </a:lnTo>
                    <a:lnTo>
                      <a:pt x="20" y="24"/>
                    </a:lnTo>
                    <a:lnTo>
                      <a:pt x="42" y="14"/>
                    </a:lnTo>
                    <a:lnTo>
                      <a:pt x="64" y="6"/>
                    </a:lnTo>
                    <a:lnTo>
                      <a:pt x="78" y="4"/>
                    </a:lnTo>
                    <a:lnTo>
                      <a:pt x="92" y="4"/>
                    </a:lnTo>
                    <a:lnTo>
                      <a:pt x="92" y="4"/>
                    </a:lnTo>
                    <a:lnTo>
                      <a:pt x="88" y="6"/>
                    </a:lnTo>
                    <a:lnTo>
                      <a:pt x="84" y="6"/>
                    </a:lnTo>
                    <a:lnTo>
                      <a:pt x="80" y="6"/>
                    </a:lnTo>
                    <a:lnTo>
                      <a:pt x="78" y="8"/>
                    </a:lnTo>
                    <a:lnTo>
                      <a:pt x="78" y="8"/>
                    </a:lnTo>
                    <a:lnTo>
                      <a:pt x="88" y="8"/>
                    </a:lnTo>
                    <a:lnTo>
                      <a:pt x="100" y="6"/>
                    </a:lnTo>
                    <a:lnTo>
                      <a:pt x="120" y="2"/>
                    </a:lnTo>
                    <a:lnTo>
                      <a:pt x="132" y="2"/>
                    </a:lnTo>
                    <a:lnTo>
                      <a:pt x="142" y="0"/>
                    </a:lnTo>
                    <a:lnTo>
                      <a:pt x="152" y="2"/>
                    </a:lnTo>
                    <a:lnTo>
                      <a:pt x="162" y="4"/>
                    </a:lnTo>
                    <a:lnTo>
                      <a:pt x="162" y="4"/>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232" name="Freeform 239"/>
              <p:cNvSpPr>
                <a:spLocks/>
              </p:cNvSpPr>
              <p:nvPr userDrawn="1"/>
            </p:nvSpPr>
            <p:spPr bwMode="auto">
              <a:xfrm>
                <a:off x="4090" y="412"/>
                <a:ext cx="4" cy="6"/>
              </a:xfrm>
              <a:custGeom>
                <a:avLst/>
                <a:gdLst/>
                <a:ahLst/>
                <a:cxnLst>
                  <a:cxn ang="0">
                    <a:pos x="0" y="0"/>
                  </a:cxn>
                  <a:cxn ang="0">
                    <a:pos x="0" y="0"/>
                  </a:cxn>
                  <a:cxn ang="0">
                    <a:pos x="8" y="4"/>
                  </a:cxn>
                  <a:cxn ang="0">
                    <a:pos x="14" y="10"/>
                  </a:cxn>
                  <a:cxn ang="0">
                    <a:pos x="14" y="10"/>
                  </a:cxn>
                  <a:cxn ang="0">
                    <a:pos x="12" y="12"/>
                  </a:cxn>
                  <a:cxn ang="0">
                    <a:pos x="10" y="12"/>
                  </a:cxn>
                  <a:cxn ang="0">
                    <a:pos x="10" y="12"/>
                  </a:cxn>
                  <a:cxn ang="0">
                    <a:pos x="12" y="16"/>
                  </a:cxn>
                  <a:cxn ang="0">
                    <a:pos x="14" y="16"/>
                  </a:cxn>
                  <a:cxn ang="0">
                    <a:pos x="18" y="14"/>
                  </a:cxn>
                  <a:cxn ang="0">
                    <a:pos x="20" y="16"/>
                  </a:cxn>
                  <a:cxn ang="0">
                    <a:pos x="20" y="16"/>
                  </a:cxn>
                  <a:cxn ang="0">
                    <a:pos x="18" y="18"/>
                  </a:cxn>
                  <a:cxn ang="0">
                    <a:pos x="16" y="20"/>
                  </a:cxn>
                  <a:cxn ang="0">
                    <a:pos x="12" y="18"/>
                  </a:cxn>
                  <a:cxn ang="0">
                    <a:pos x="6" y="14"/>
                  </a:cxn>
                  <a:cxn ang="0">
                    <a:pos x="4" y="14"/>
                  </a:cxn>
                  <a:cxn ang="0">
                    <a:pos x="2" y="14"/>
                  </a:cxn>
                  <a:cxn ang="0">
                    <a:pos x="2" y="14"/>
                  </a:cxn>
                  <a:cxn ang="0">
                    <a:pos x="0" y="12"/>
                  </a:cxn>
                  <a:cxn ang="0">
                    <a:pos x="0" y="8"/>
                  </a:cxn>
                  <a:cxn ang="0">
                    <a:pos x="0" y="0"/>
                  </a:cxn>
                  <a:cxn ang="0">
                    <a:pos x="0" y="0"/>
                  </a:cxn>
                </a:cxnLst>
                <a:rect l="0" t="0" r="r" b="b"/>
                <a:pathLst>
                  <a:path w="20" h="20">
                    <a:moveTo>
                      <a:pt x="0" y="0"/>
                    </a:moveTo>
                    <a:lnTo>
                      <a:pt x="0" y="0"/>
                    </a:lnTo>
                    <a:lnTo>
                      <a:pt x="8" y="4"/>
                    </a:lnTo>
                    <a:lnTo>
                      <a:pt x="14" y="10"/>
                    </a:lnTo>
                    <a:lnTo>
                      <a:pt x="14" y="10"/>
                    </a:lnTo>
                    <a:lnTo>
                      <a:pt x="12" y="12"/>
                    </a:lnTo>
                    <a:lnTo>
                      <a:pt x="10" y="12"/>
                    </a:lnTo>
                    <a:lnTo>
                      <a:pt x="10" y="12"/>
                    </a:lnTo>
                    <a:lnTo>
                      <a:pt x="12" y="16"/>
                    </a:lnTo>
                    <a:lnTo>
                      <a:pt x="14" y="16"/>
                    </a:lnTo>
                    <a:lnTo>
                      <a:pt x="18" y="14"/>
                    </a:lnTo>
                    <a:lnTo>
                      <a:pt x="20" y="16"/>
                    </a:lnTo>
                    <a:lnTo>
                      <a:pt x="20" y="16"/>
                    </a:lnTo>
                    <a:lnTo>
                      <a:pt x="18" y="18"/>
                    </a:lnTo>
                    <a:lnTo>
                      <a:pt x="16" y="20"/>
                    </a:lnTo>
                    <a:lnTo>
                      <a:pt x="12" y="18"/>
                    </a:lnTo>
                    <a:lnTo>
                      <a:pt x="6" y="14"/>
                    </a:lnTo>
                    <a:lnTo>
                      <a:pt x="4" y="14"/>
                    </a:lnTo>
                    <a:lnTo>
                      <a:pt x="2" y="14"/>
                    </a:lnTo>
                    <a:lnTo>
                      <a:pt x="2" y="14"/>
                    </a:lnTo>
                    <a:lnTo>
                      <a:pt x="0" y="12"/>
                    </a:lnTo>
                    <a:lnTo>
                      <a:pt x="0" y="8"/>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233" name="Freeform 240"/>
              <p:cNvSpPr>
                <a:spLocks/>
              </p:cNvSpPr>
              <p:nvPr userDrawn="1"/>
            </p:nvSpPr>
            <p:spPr bwMode="auto">
              <a:xfrm>
                <a:off x="3091" y="668"/>
                <a:ext cx="30" cy="83"/>
              </a:xfrm>
              <a:custGeom>
                <a:avLst/>
                <a:gdLst/>
                <a:ahLst/>
                <a:cxnLst>
                  <a:cxn ang="0">
                    <a:pos x="48" y="180"/>
                  </a:cxn>
                  <a:cxn ang="0">
                    <a:pos x="48" y="180"/>
                  </a:cxn>
                  <a:cxn ang="0">
                    <a:pos x="36" y="212"/>
                  </a:cxn>
                  <a:cxn ang="0">
                    <a:pos x="24" y="246"/>
                  </a:cxn>
                  <a:cxn ang="0">
                    <a:pos x="12" y="278"/>
                  </a:cxn>
                  <a:cxn ang="0">
                    <a:pos x="0" y="314"/>
                  </a:cxn>
                  <a:cxn ang="0">
                    <a:pos x="0" y="314"/>
                  </a:cxn>
                  <a:cxn ang="0">
                    <a:pos x="22" y="232"/>
                  </a:cxn>
                  <a:cxn ang="0">
                    <a:pos x="50" y="150"/>
                  </a:cxn>
                  <a:cxn ang="0">
                    <a:pos x="50" y="150"/>
                  </a:cxn>
                  <a:cxn ang="0">
                    <a:pos x="64" y="110"/>
                  </a:cxn>
                  <a:cxn ang="0">
                    <a:pos x="80" y="72"/>
                  </a:cxn>
                  <a:cxn ang="0">
                    <a:pos x="98" y="34"/>
                  </a:cxn>
                  <a:cxn ang="0">
                    <a:pos x="116" y="0"/>
                  </a:cxn>
                  <a:cxn ang="0">
                    <a:pos x="116" y="0"/>
                  </a:cxn>
                  <a:cxn ang="0">
                    <a:pos x="118" y="16"/>
                  </a:cxn>
                  <a:cxn ang="0">
                    <a:pos x="116" y="30"/>
                  </a:cxn>
                  <a:cxn ang="0">
                    <a:pos x="114" y="46"/>
                  </a:cxn>
                  <a:cxn ang="0">
                    <a:pos x="108" y="60"/>
                  </a:cxn>
                  <a:cxn ang="0">
                    <a:pos x="96" y="88"/>
                  </a:cxn>
                  <a:cxn ang="0">
                    <a:pos x="86" y="112"/>
                  </a:cxn>
                  <a:cxn ang="0">
                    <a:pos x="86" y="112"/>
                  </a:cxn>
                  <a:cxn ang="0">
                    <a:pos x="84" y="110"/>
                  </a:cxn>
                  <a:cxn ang="0">
                    <a:pos x="84" y="110"/>
                  </a:cxn>
                  <a:cxn ang="0">
                    <a:pos x="86" y="108"/>
                  </a:cxn>
                  <a:cxn ang="0">
                    <a:pos x="86" y="108"/>
                  </a:cxn>
                  <a:cxn ang="0">
                    <a:pos x="80" y="114"/>
                  </a:cxn>
                  <a:cxn ang="0">
                    <a:pos x="76" y="122"/>
                  </a:cxn>
                  <a:cxn ang="0">
                    <a:pos x="66" y="142"/>
                  </a:cxn>
                  <a:cxn ang="0">
                    <a:pos x="50" y="184"/>
                  </a:cxn>
                  <a:cxn ang="0">
                    <a:pos x="50" y="184"/>
                  </a:cxn>
                  <a:cxn ang="0">
                    <a:pos x="48" y="184"/>
                  </a:cxn>
                  <a:cxn ang="0">
                    <a:pos x="48" y="180"/>
                  </a:cxn>
                  <a:cxn ang="0">
                    <a:pos x="48" y="180"/>
                  </a:cxn>
                </a:cxnLst>
                <a:rect l="0" t="0" r="r" b="b"/>
                <a:pathLst>
                  <a:path w="118" h="314">
                    <a:moveTo>
                      <a:pt x="48" y="180"/>
                    </a:moveTo>
                    <a:lnTo>
                      <a:pt x="48" y="180"/>
                    </a:lnTo>
                    <a:lnTo>
                      <a:pt x="36" y="212"/>
                    </a:lnTo>
                    <a:lnTo>
                      <a:pt x="24" y="246"/>
                    </a:lnTo>
                    <a:lnTo>
                      <a:pt x="12" y="278"/>
                    </a:lnTo>
                    <a:lnTo>
                      <a:pt x="0" y="314"/>
                    </a:lnTo>
                    <a:lnTo>
                      <a:pt x="0" y="314"/>
                    </a:lnTo>
                    <a:lnTo>
                      <a:pt x="22" y="232"/>
                    </a:lnTo>
                    <a:lnTo>
                      <a:pt x="50" y="150"/>
                    </a:lnTo>
                    <a:lnTo>
                      <a:pt x="50" y="150"/>
                    </a:lnTo>
                    <a:lnTo>
                      <a:pt x="64" y="110"/>
                    </a:lnTo>
                    <a:lnTo>
                      <a:pt x="80" y="72"/>
                    </a:lnTo>
                    <a:lnTo>
                      <a:pt x="98" y="34"/>
                    </a:lnTo>
                    <a:lnTo>
                      <a:pt x="116" y="0"/>
                    </a:lnTo>
                    <a:lnTo>
                      <a:pt x="116" y="0"/>
                    </a:lnTo>
                    <a:lnTo>
                      <a:pt x="118" y="16"/>
                    </a:lnTo>
                    <a:lnTo>
                      <a:pt x="116" y="30"/>
                    </a:lnTo>
                    <a:lnTo>
                      <a:pt x="114" y="46"/>
                    </a:lnTo>
                    <a:lnTo>
                      <a:pt x="108" y="60"/>
                    </a:lnTo>
                    <a:lnTo>
                      <a:pt x="96" y="88"/>
                    </a:lnTo>
                    <a:lnTo>
                      <a:pt x="86" y="112"/>
                    </a:lnTo>
                    <a:lnTo>
                      <a:pt x="86" y="112"/>
                    </a:lnTo>
                    <a:lnTo>
                      <a:pt x="84" y="110"/>
                    </a:lnTo>
                    <a:lnTo>
                      <a:pt x="84" y="110"/>
                    </a:lnTo>
                    <a:lnTo>
                      <a:pt x="86" y="108"/>
                    </a:lnTo>
                    <a:lnTo>
                      <a:pt x="86" y="108"/>
                    </a:lnTo>
                    <a:lnTo>
                      <a:pt x="80" y="114"/>
                    </a:lnTo>
                    <a:lnTo>
                      <a:pt x="76" y="122"/>
                    </a:lnTo>
                    <a:lnTo>
                      <a:pt x="66" y="142"/>
                    </a:lnTo>
                    <a:lnTo>
                      <a:pt x="50" y="184"/>
                    </a:lnTo>
                    <a:lnTo>
                      <a:pt x="50" y="184"/>
                    </a:lnTo>
                    <a:lnTo>
                      <a:pt x="48" y="184"/>
                    </a:lnTo>
                    <a:lnTo>
                      <a:pt x="48" y="180"/>
                    </a:lnTo>
                    <a:lnTo>
                      <a:pt x="48" y="18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grpSp>
        <p:sp>
          <p:nvSpPr>
            <p:cNvPr id="35" name="Freeform 35"/>
            <p:cNvSpPr>
              <a:spLocks/>
            </p:cNvSpPr>
            <p:nvPr userDrawn="1"/>
          </p:nvSpPr>
          <p:spPr bwMode="auto">
            <a:xfrm>
              <a:off x="3303" y="1216"/>
              <a:ext cx="2137" cy="1497"/>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42999"/>
                  </a:schemeClr>
                </a:gs>
                <a:gs pos="100000">
                  <a:schemeClr val="bg1">
                    <a:gamma/>
                    <a:shade val="46275"/>
                    <a:invGamma/>
                    <a:alpha val="0"/>
                  </a:schemeClr>
                </a:gs>
              </a:gsLst>
              <a:lin ang="5400000" scaled="1"/>
            </a:gradFill>
            <a:ln w="9525">
              <a:noFill/>
              <a:round/>
              <a:headEnd/>
              <a:tailEnd/>
            </a:ln>
          </p:spPr>
          <p:txBody>
            <a:bodyPr/>
            <a:lstStyle/>
            <a:p>
              <a:pPr>
                <a:defRPr/>
              </a:pPr>
              <a:endParaRPr lang="es-ES_tradnl"/>
            </a:p>
          </p:txBody>
        </p:sp>
      </p:grpSp>
      <p:grpSp>
        <p:nvGrpSpPr>
          <p:cNvPr id="234" name="Group 29"/>
          <p:cNvGrpSpPr>
            <a:grpSpLocks/>
          </p:cNvGrpSpPr>
          <p:nvPr/>
        </p:nvGrpSpPr>
        <p:grpSpPr bwMode="auto">
          <a:xfrm>
            <a:off x="630238" y="3440113"/>
            <a:ext cx="3941762" cy="985837"/>
            <a:chOff x="117" y="2105"/>
            <a:chExt cx="5477" cy="1370"/>
          </a:xfrm>
        </p:grpSpPr>
        <p:grpSp>
          <p:nvGrpSpPr>
            <p:cNvPr id="235" name="Group 16"/>
            <p:cNvGrpSpPr>
              <a:grpSpLocks/>
            </p:cNvGrpSpPr>
            <p:nvPr userDrawn="1"/>
          </p:nvGrpSpPr>
          <p:grpSpPr bwMode="auto">
            <a:xfrm>
              <a:off x="150" y="2107"/>
              <a:ext cx="5444" cy="1368"/>
              <a:chOff x="150" y="2107"/>
              <a:chExt cx="5444" cy="1368"/>
            </a:xfrm>
          </p:grpSpPr>
          <p:sp>
            <p:nvSpPr>
              <p:cNvPr id="239" name="AutoShape 14"/>
              <p:cNvSpPr>
                <a:spLocks noChangeArrowheads="1"/>
              </p:cNvSpPr>
              <p:nvPr userDrawn="1"/>
            </p:nvSpPr>
            <p:spPr bwMode="auto">
              <a:xfrm>
                <a:off x="150" y="2116"/>
                <a:ext cx="5444" cy="1359"/>
              </a:xfrm>
              <a:prstGeom prst="roundRect">
                <a:avLst>
                  <a:gd name="adj" fmla="val 16667"/>
                </a:avLst>
              </a:prstGeom>
              <a:gradFill rotWithShape="1">
                <a:gsLst>
                  <a:gs pos="0">
                    <a:srgbClr val="16A5D8"/>
                  </a:gs>
                  <a:gs pos="100000">
                    <a:srgbClr val="0F7295"/>
                  </a:gs>
                </a:gsLst>
                <a:lin ang="5400000" scaled="1"/>
              </a:gradFill>
              <a:ln w="9525" algn="ctr">
                <a:noFill/>
                <a:round/>
                <a:headEnd/>
                <a:tailEnd/>
              </a:ln>
              <a:effectLst/>
            </p:spPr>
            <p:txBody>
              <a:bodyPr wrap="none" anchor="ctr"/>
              <a:lstStyle/>
              <a:p>
                <a:pPr>
                  <a:defRPr/>
                </a:pPr>
                <a:endParaRPr lang="es-ES_tradnl"/>
              </a:p>
            </p:txBody>
          </p:sp>
          <p:pic>
            <p:nvPicPr>
              <p:cNvPr id="240" name="Picture 15" descr="Picture1"/>
              <p:cNvPicPr>
                <a:picLocks noChangeAspect="1" noChangeArrowheads="1"/>
              </p:cNvPicPr>
              <p:nvPr userDrawn="1"/>
            </p:nvPicPr>
            <p:blipFill>
              <a:blip r:embed="rId2"/>
              <a:srcRect/>
              <a:stretch>
                <a:fillRect/>
              </a:stretch>
            </p:blipFill>
            <p:spPr bwMode="auto">
              <a:xfrm>
                <a:off x="150" y="2107"/>
                <a:ext cx="5444" cy="1363"/>
              </a:xfrm>
              <a:prstGeom prst="rect">
                <a:avLst/>
              </a:prstGeom>
              <a:noFill/>
              <a:ln w="9525">
                <a:noFill/>
                <a:miter lim="800000"/>
                <a:headEnd/>
                <a:tailEnd/>
              </a:ln>
            </p:spPr>
          </p:pic>
        </p:grpSp>
        <p:sp>
          <p:nvSpPr>
            <p:cNvPr id="236" name="AutoShape 21"/>
            <p:cNvSpPr>
              <a:spLocks noChangeAspect="1" noChangeArrowheads="1" noTextEdit="1"/>
            </p:cNvSpPr>
            <p:nvPr userDrawn="1"/>
          </p:nvSpPr>
          <p:spPr bwMode="auto">
            <a:xfrm>
              <a:off x="150" y="2107"/>
              <a:ext cx="5444" cy="1357"/>
            </a:xfrm>
            <a:prstGeom prst="rect">
              <a:avLst/>
            </a:prstGeom>
            <a:noFill/>
            <a:ln w="9525">
              <a:noFill/>
              <a:miter lim="800000"/>
              <a:headEnd/>
              <a:tailEnd/>
            </a:ln>
          </p:spPr>
          <p:txBody>
            <a:bodyPr/>
            <a:lstStyle/>
            <a:p>
              <a:pPr>
                <a:defRPr/>
              </a:pPr>
              <a:endParaRPr lang="es-ES_tradnl"/>
            </a:p>
          </p:txBody>
        </p:sp>
        <p:sp>
          <p:nvSpPr>
            <p:cNvPr id="237" name="Freeform 23"/>
            <p:cNvSpPr>
              <a:spLocks/>
            </p:cNvSpPr>
            <p:nvPr userDrawn="1"/>
          </p:nvSpPr>
          <p:spPr bwMode="auto">
            <a:xfrm>
              <a:off x="148" y="2105"/>
              <a:ext cx="5446" cy="911"/>
            </a:xfrm>
            <a:custGeom>
              <a:avLst/>
              <a:gdLst/>
              <a:ahLst/>
              <a:cxnLst>
                <a:cxn ang="0">
                  <a:pos x="226" y="0"/>
                </a:cxn>
                <a:cxn ang="0">
                  <a:pos x="0" y="226"/>
                </a:cxn>
                <a:cxn ang="0">
                  <a:pos x="0" y="679"/>
                </a:cxn>
                <a:cxn ang="0">
                  <a:pos x="2700" y="719"/>
                </a:cxn>
                <a:cxn ang="0">
                  <a:pos x="5446" y="663"/>
                </a:cxn>
                <a:cxn ang="0">
                  <a:pos x="5446" y="226"/>
                </a:cxn>
                <a:cxn ang="0">
                  <a:pos x="5220" y="0"/>
                </a:cxn>
                <a:cxn ang="0">
                  <a:pos x="226" y="0"/>
                </a:cxn>
              </a:cxnLst>
              <a:rect l="0" t="0" r="r" b="b"/>
              <a:pathLst>
                <a:path w="5446" h="911">
                  <a:moveTo>
                    <a:pt x="226" y="0"/>
                  </a:moveTo>
                  <a:cubicBezTo>
                    <a:pt x="102" y="0"/>
                    <a:pt x="0" y="102"/>
                    <a:pt x="0" y="226"/>
                  </a:cubicBezTo>
                  <a:cubicBezTo>
                    <a:pt x="0" y="679"/>
                    <a:pt x="0" y="679"/>
                    <a:pt x="0" y="679"/>
                  </a:cubicBezTo>
                  <a:cubicBezTo>
                    <a:pt x="450" y="761"/>
                    <a:pt x="796" y="911"/>
                    <a:pt x="2700" y="719"/>
                  </a:cubicBezTo>
                  <a:cubicBezTo>
                    <a:pt x="4604" y="527"/>
                    <a:pt x="4988" y="745"/>
                    <a:pt x="5446" y="663"/>
                  </a:cubicBezTo>
                  <a:cubicBezTo>
                    <a:pt x="5446" y="226"/>
                    <a:pt x="5446" y="226"/>
                    <a:pt x="5446" y="226"/>
                  </a:cubicBezTo>
                  <a:cubicBezTo>
                    <a:pt x="5446" y="102"/>
                    <a:pt x="5346" y="0"/>
                    <a:pt x="5220" y="0"/>
                  </a:cubicBezTo>
                  <a:lnTo>
                    <a:pt x="226" y="0"/>
                  </a:lnTo>
                  <a:close/>
                </a:path>
              </a:pathLst>
            </a:custGeom>
            <a:gradFill rotWithShape="1">
              <a:gsLst>
                <a:gs pos="0">
                  <a:srgbClr val="77D1F1">
                    <a:alpha val="88000"/>
                  </a:srgbClr>
                </a:gs>
                <a:gs pos="100000">
                  <a:srgbClr val="77D1F1">
                    <a:gamma/>
                    <a:shade val="46275"/>
                    <a:invGamma/>
                    <a:alpha val="0"/>
                  </a:srgbClr>
                </a:gs>
              </a:gsLst>
              <a:lin ang="5400000" scaled="1"/>
            </a:gradFill>
            <a:ln w="9525" cap="flat" cmpd="sng">
              <a:noFill/>
              <a:prstDash val="solid"/>
              <a:round/>
              <a:headEnd type="none" w="med" len="med"/>
              <a:tailEnd type="none" w="med" len="med"/>
            </a:ln>
            <a:effectLst/>
          </p:spPr>
          <p:txBody>
            <a:bodyPr/>
            <a:lstStyle/>
            <a:p>
              <a:pPr>
                <a:defRPr/>
              </a:pPr>
              <a:endParaRPr lang="es-ES_tradnl"/>
            </a:p>
          </p:txBody>
        </p:sp>
        <p:sp>
          <p:nvSpPr>
            <p:cNvPr id="238" name="Freeform 28"/>
            <p:cNvSpPr>
              <a:spLocks/>
            </p:cNvSpPr>
            <p:nvPr userDrawn="1"/>
          </p:nvSpPr>
          <p:spPr bwMode="auto">
            <a:xfrm>
              <a:off x="117" y="2107"/>
              <a:ext cx="5475" cy="327"/>
            </a:xfrm>
            <a:custGeom>
              <a:avLst/>
              <a:gdLst/>
              <a:ahLst/>
              <a:cxnLst>
                <a:cxn ang="0">
                  <a:pos x="5475" y="227"/>
                </a:cxn>
                <a:cxn ang="0">
                  <a:pos x="5251" y="0"/>
                </a:cxn>
                <a:cxn ang="0">
                  <a:pos x="259" y="0"/>
                </a:cxn>
                <a:cxn ang="0">
                  <a:pos x="33" y="284"/>
                </a:cxn>
                <a:cxn ang="0">
                  <a:pos x="2781" y="257"/>
                </a:cxn>
                <a:cxn ang="0">
                  <a:pos x="5475" y="227"/>
                </a:cxn>
              </a:cxnLst>
              <a:rect l="0" t="0" r="r" b="b"/>
              <a:pathLst>
                <a:path w="5475" h="327">
                  <a:moveTo>
                    <a:pt x="5475" y="227"/>
                  </a:moveTo>
                  <a:cubicBezTo>
                    <a:pt x="5475" y="103"/>
                    <a:pt x="5377" y="0"/>
                    <a:pt x="5251" y="0"/>
                  </a:cubicBezTo>
                  <a:lnTo>
                    <a:pt x="259" y="0"/>
                  </a:lnTo>
                  <a:cubicBezTo>
                    <a:pt x="135" y="0"/>
                    <a:pt x="0" y="95"/>
                    <a:pt x="33" y="284"/>
                  </a:cubicBezTo>
                  <a:cubicBezTo>
                    <a:pt x="453" y="327"/>
                    <a:pt x="1874" y="267"/>
                    <a:pt x="2781" y="257"/>
                  </a:cubicBezTo>
                  <a:cubicBezTo>
                    <a:pt x="3688" y="247"/>
                    <a:pt x="5063" y="270"/>
                    <a:pt x="5475" y="227"/>
                  </a:cubicBezTo>
                  <a:close/>
                </a:path>
              </a:pathLst>
            </a:custGeom>
            <a:gradFill rotWithShape="1">
              <a:gsLst>
                <a:gs pos="0">
                  <a:srgbClr val="A4E1F6">
                    <a:alpha val="67999"/>
                  </a:srgbClr>
                </a:gs>
                <a:gs pos="100000">
                  <a:srgbClr val="A4E1F6">
                    <a:gamma/>
                    <a:shade val="46275"/>
                    <a:invGamma/>
                    <a:alpha val="0"/>
                  </a:srgbClr>
                </a:gs>
              </a:gsLst>
              <a:lin ang="5400000" scaled="1"/>
            </a:gradFill>
            <a:ln w="9525" cap="flat" cmpd="sng">
              <a:noFill/>
              <a:prstDash val="solid"/>
              <a:round/>
              <a:headEnd type="none" w="med" len="med"/>
              <a:tailEnd type="none" w="med" len="med"/>
            </a:ln>
            <a:effectLst/>
          </p:spPr>
          <p:txBody>
            <a:bodyPr/>
            <a:lstStyle/>
            <a:p>
              <a:pPr>
                <a:defRPr/>
              </a:pPr>
              <a:endParaRPr lang="es-ES_tradnl"/>
            </a:p>
          </p:txBody>
        </p:sp>
      </p:grpSp>
      <p:grpSp>
        <p:nvGrpSpPr>
          <p:cNvPr id="241" name="Group 248"/>
          <p:cNvGrpSpPr>
            <a:grpSpLocks/>
          </p:cNvGrpSpPr>
          <p:nvPr/>
        </p:nvGrpSpPr>
        <p:grpSpPr bwMode="auto">
          <a:xfrm>
            <a:off x="630238" y="4746625"/>
            <a:ext cx="3941762" cy="985838"/>
            <a:chOff x="117" y="2105"/>
            <a:chExt cx="5477" cy="1370"/>
          </a:xfrm>
        </p:grpSpPr>
        <p:grpSp>
          <p:nvGrpSpPr>
            <p:cNvPr id="242" name="Group 249"/>
            <p:cNvGrpSpPr>
              <a:grpSpLocks/>
            </p:cNvGrpSpPr>
            <p:nvPr userDrawn="1"/>
          </p:nvGrpSpPr>
          <p:grpSpPr bwMode="auto">
            <a:xfrm>
              <a:off x="150" y="2107"/>
              <a:ext cx="5444" cy="1368"/>
              <a:chOff x="150" y="2107"/>
              <a:chExt cx="5444" cy="1368"/>
            </a:xfrm>
          </p:grpSpPr>
          <p:sp>
            <p:nvSpPr>
              <p:cNvPr id="246" name="AutoShape 250"/>
              <p:cNvSpPr>
                <a:spLocks noChangeArrowheads="1"/>
              </p:cNvSpPr>
              <p:nvPr userDrawn="1"/>
            </p:nvSpPr>
            <p:spPr bwMode="auto">
              <a:xfrm>
                <a:off x="150" y="2116"/>
                <a:ext cx="5444" cy="1359"/>
              </a:xfrm>
              <a:prstGeom prst="roundRect">
                <a:avLst>
                  <a:gd name="adj" fmla="val 16667"/>
                </a:avLst>
              </a:prstGeom>
              <a:gradFill rotWithShape="1">
                <a:gsLst>
                  <a:gs pos="0">
                    <a:srgbClr val="16A5D8"/>
                  </a:gs>
                  <a:gs pos="100000">
                    <a:srgbClr val="0F7295"/>
                  </a:gs>
                </a:gsLst>
                <a:lin ang="5400000" scaled="1"/>
              </a:gradFill>
              <a:ln w="9525" algn="ctr">
                <a:noFill/>
                <a:round/>
                <a:headEnd/>
                <a:tailEnd/>
              </a:ln>
              <a:effectLst/>
            </p:spPr>
            <p:txBody>
              <a:bodyPr wrap="none" anchor="ctr"/>
              <a:lstStyle/>
              <a:p>
                <a:pPr>
                  <a:defRPr/>
                </a:pPr>
                <a:endParaRPr lang="es-ES_tradnl"/>
              </a:p>
            </p:txBody>
          </p:sp>
          <p:pic>
            <p:nvPicPr>
              <p:cNvPr id="247" name="Picture 251" descr="Picture1"/>
              <p:cNvPicPr>
                <a:picLocks noChangeAspect="1" noChangeArrowheads="1"/>
              </p:cNvPicPr>
              <p:nvPr userDrawn="1"/>
            </p:nvPicPr>
            <p:blipFill>
              <a:blip r:embed="rId2"/>
              <a:srcRect/>
              <a:stretch>
                <a:fillRect/>
              </a:stretch>
            </p:blipFill>
            <p:spPr bwMode="auto">
              <a:xfrm>
                <a:off x="150" y="2107"/>
                <a:ext cx="5444" cy="1363"/>
              </a:xfrm>
              <a:prstGeom prst="rect">
                <a:avLst/>
              </a:prstGeom>
              <a:noFill/>
              <a:ln w="9525">
                <a:noFill/>
                <a:miter lim="800000"/>
                <a:headEnd/>
                <a:tailEnd/>
              </a:ln>
            </p:spPr>
          </p:pic>
        </p:grpSp>
        <p:sp>
          <p:nvSpPr>
            <p:cNvPr id="243" name="AutoShape 252"/>
            <p:cNvSpPr>
              <a:spLocks noChangeAspect="1" noChangeArrowheads="1" noTextEdit="1"/>
            </p:cNvSpPr>
            <p:nvPr userDrawn="1"/>
          </p:nvSpPr>
          <p:spPr bwMode="auto">
            <a:xfrm>
              <a:off x="150" y="2107"/>
              <a:ext cx="5444" cy="1357"/>
            </a:xfrm>
            <a:prstGeom prst="rect">
              <a:avLst/>
            </a:prstGeom>
            <a:noFill/>
            <a:ln w="9525">
              <a:noFill/>
              <a:miter lim="800000"/>
              <a:headEnd/>
              <a:tailEnd/>
            </a:ln>
            <a:effectLst/>
          </p:spPr>
          <p:txBody>
            <a:bodyPr/>
            <a:lstStyle/>
            <a:p>
              <a:pPr>
                <a:defRPr/>
              </a:pPr>
              <a:endParaRPr lang="es-ES_tradnl"/>
            </a:p>
          </p:txBody>
        </p:sp>
        <p:sp>
          <p:nvSpPr>
            <p:cNvPr id="244" name="Freeform 253"/>
            <p:cNvSpPr>
              <a:spLocks/>
            </p:cNvSpPr>
            <p:nvPr userDrawn="1"/>
          </p:nvSpPr>
          <p:spPr bwMode="auto">
            <a:xfrm>
              <a:off x="148" y="2105"/>
              <a:ext cx="5446" cy="911"/>
            </a:xfrm>
            <a:custGeom>
              <a:avLst/>
              <a:gdLst/>
              <a:ahLst/>
              <a:cxnLst>
                <a:cxn ang="0">
                  <a:pos x="226" y="0"/>
                </a:cxn>
                <a:cxn ang="0">
                  <a:pos x="0" y="226"/>
                </a:cxn>
                <a:cxn ang="0">
                  <a:pos x="0" y="679"/>
                </a:cxn>
                <a:cxn ang="0">
                  <a:pos x="2700" y="719"/>
                </a:cxn>
                <a:cxn ang="0">
                  <a:pos x="5446" y="663"/>
                </a:cxn>
                <a:cxn ang="0">
                  <a:pos x="5446" y="226"/>
                </a:cxn>
                <a:cxn ang="0">
                  <a:pos x="5220" y="0"/>
                </a:cxn>
                <a:cxn ang="0">
                  <a:pos x="226" y="0"/>
                </a:cxn>
              </a:cxnLst>
              <a:rect l="0" t="0" r="r" b="b"/>
              <a:pathLst>
                <a:path w="5446" h="911">
                  <a:moveTo>
                    <a:pt x="226" y="0"/>
                  </a:moveTo>
                  <a:cubicBezTo>
                    <a:pt x="102" y="0"/>
                    <a:pt x="0" y="102"/>
                    <a:pt x="0" y="226"/>
                  </a:cubicBezTo>
                  <a:cubicBezTo>
                    <a:pt x="0" y="679"/>
                    <a:pt x="0" y="679"/>
                    <a:pt x="0" y="679"/>
                  </a:cubicBezTo>
                  <a:cubicBezTo>
                    <a:pt x="450" y="761"/>
                    <a:pt x="796" y="911"/>
                    <a:pt x="2700" y="719"/>
                  </a:cubicBezTo>
                  <a:cubicBezTo>
                    <a:pt x="4604" y="527"/>
                    <a:pt x="4988" y="745"/>
                    <a:pt x="5446" y="663"/>
                  </a:cubicBezTo>
                  <a:cubicBezTo>
                    <a:pt x="5446" y="226"/>
                    <a:pt x="5446" y="226"/>
                    <a:pt x="5446" y="226"/>
                  </a:cubicBezTo>
                  <a:cubicBezTo>
                    <a:pt x="5446" y="102"/>
                    <a:pt x="5346" y="0"/>
                    <a:pt x="5220" y="0"/>
                  </a:cubicBezTo>
                  <a:lnTo>
                    <a:pt x="226" y="0"/>
                  </a:lnTo>
                  <a:close/>
                </a:path>
              </a:pathLst>
            </a:custGeom>
            <a:gradFill rotWithShape="1">
              <a:gsLst>
                <a:gs pos="0">
                  <a:srgbClr val="77D1F1">
                    <a:alpha val="88000"/>
                  </a:srgbClr>
                </a:gs>
                <a:gs pos="100000">
                  <a:srgbClr val="77D1F1">
                    <a:gamma/>
                    <a:shade val="46275"/>
                    <a:invGamma/>
                    <a:alpha val="0"/>
                  </a:srgbClr>
                </a:gs>
              </a:gsLst>
              <a:lin ang="5400000" scaled="1"/>
            </a:gradFill>
            <a:ln w="9525" cap="flat" cmpd="sng">
              <a:noFill/>
              <a:prstDash val="solid"/>
              <a:round/>
              <a:headEnd type="none" w="med" len="med"/>
              <a:tailEnd type="none" w="med" len="med"/>
            </a:ln>
            <a:effectLst/>
          </p:spPr>
          <p:txBody>
            <a:bodyPr/>
            <a:lstStyle/>
            <a:p>
              <a:pPr>
                <a:defRPr/>
              </a:pPr>
              <a:endParaRPr lang="es-ES_tradnl"/>
            </a:p>
          </p:txBody>
        </p:sp>
        <p:sp>
          <p:nvSpPr>
            <p:cNvPr id="245" name="Freeform 254"/>
            <p:cNvSpPr>
              <a:spLocks/>
            </p:cNvSpPr>
            <p:nvPr userDrawn="1"/>
          </p:nvSpPr>
          <p:spPr bwMode="auto">
            <a:xfrm>
              <a:off x="117" y="2107"/>
              <a:ext cx="5475" cy="327"/>
            </a:xfrm>
            <a:custGeom>
              <a:avLst/>
              <a:gdLst/>
              <a:ahLst/>
              <a:cxnLst>
                <a:cxn ang="0">
                  <a:pos x="5475" y="227"/>
                </a:cxn>
                <a:cxn ang="0">
                  <a:pos x="5251" y="0"/>
                </a:cxn>
                <a:cxn ang="0">
                  <a:pos x="259" y="0"/>
                </a:cxn>
                <a:cxn ang="0">
                  <a:pos x="33" y="284"/>
                </a:cxn>
                <a:cxn ang="0">
                  <a:pos x="2781" y="257"/>
                </a:cxn>
                <a:cxn ang="0">
                  <a:pos x="5475" y="227"/>
                </a:cxn>
              </a:cxnLst>
              <a:rect l="0" t="0" r="r" b="b"/>
              <a:pathLst>
                <a:path w="5475" h="327">
                  <a:moveTo>
                    <a:pt x="5475" y="227"/>
                  </a:moveTo>
                  <a:cubicBezTo>
                    <a:pt x="5475" y="103"/>
                    <a:pt x="5377" y="0"/>
                    <a:pt x="5251" y="0"/>
                  </a:cubicBezTo>
                  <a:lnTo>
                    <a:pt x="259" y="0"/>
                  </a:lnTo>
                  <a:cubicBezTo>
                    <a:pt x="135" y="0"/>
                    <a:pt x="0" y="95"/>
                    <a:pt x="33" y="284"/>
                  </a:cubicBezTo>
                  <a:cubicBezTo>
                    <a:pt x="453" y="327"/>
                    <a:pt x="1874" y="267"/>
                    <a:pt x="2781" y="257"/>
                  </a:cubicBezTo>
                  <a:cubicBezTo>
                    <a:pt x="3688" y="247"/>
                    <a:pt x="5063" y="270"/>
                    <a:pt x="5475" y="227"/>
                  </a:cubicBezTo>
                  <a:close/>
                </a:path>
              </a:pathLst>
            </a:custGeom>
            <a:gradFill rotWithShape="1">
              <a:gsLst>
                <a:gs pos="0">
                  <a:srgbClr val="A4E1F6">
                    <a:alpha val="67999"/>
                  </a:srgbClr>
                </a:gs>
                <a:gs pos="100000">
                  <a:srgbClr val="A4E1F6">
                    <a:gamma/>
                    <a:shade val="46275"/>
                    <a:invGamma/>
                    <a:alpha val="0"/>
                  </a:srgbClr>
                </a:gs>
              </a:gsLst>
              <a:lin ang="5400000" scaled="1"/>
            </a:gradFill>
            <a:ln w="9525" cap="flat" cmpd="sng">
              <a:noFill/>
              <a:prstDash val="solid"/>
              <a:round/>
              <a:headEnd type="none" w="med" len="med"/>
              <a:tailEnd type="none" w="med" len="med"/>
            </a:ln>
            <a:effectLst/>
          </p:spPr>
          <p:txBody>
            <a:bodyPr/>
            <a:lstStyle/>
            <a:p>
              <a:pPr>
                <a:defRPr/>
              </a:pPr>
              <a:endParaRPr lang="es-ES_tradnl"/>
            </a:p>
          </p:txBody>
        </p:sp>
      </p:grpSp>
      <p:sp>
        <p:nvSpPr>
          <p:cNvPr id="13320" name="Rectangle 8"/>
          <p:cNvSpPr>
            <a:spLocks noGrp="1" noChangeArrowheads="1"/>
          </p:cNvSpPr>
          <p:nvPr>
            <p:ph type="ctrTitle"/>
          </p:nvPr>
        </p:nvSpPr>
        <p:spPr>
          <a:xfrm>
            <a:off x="658813" y="3429000"/>
            <a:ext cx="3886200" cy="1011238"/>
          </a:xfrm>
          <a:effectLst/>
        </p:spPr>
        <p:txBody>
          <a:bodyPr/>
          <a:lstStyle>
            <a:lvl1pPr>
              <a:defRPr/>
            </a:lvl1pPr>
          </a:lstStyle>
          <a:p>
            <a:r>
              <a:rPr lang="en-GB"/>
              <a:t>Click to edit Master title style </a:t>
            </a:r>
          </a:p>
        </p:txBody>
      </p:sp>
      <p:sp>
        <p:nvSpPr>
          <p:cNvPr id="13316" name="Rectangle 4"/>
          <p:cNvSpPr>
            <a:spLocks noGrp="1" noChangeArrowheads="1"/>
          </p:cNvSpPr>
          <p:nvPr>
            <p:ph type="subTitle" idx="1"/>
          </p:nvPr>
        </p:nvSpPr>
        <p:spPr>
          <a:xfrm>
            <a:off x="684213" y="4737100"/>
            <a:ext cx="3887787" cy="1008063"/>
          </a:xfrm>
        </p:spPr>
        <p:txBody>
          <a:bodyPr anchor="ctr"/>
          <a:lstStyle>
            <a:lvl1pPr marL="0" indent="0">
              <a:buFontTx/>
              <a:buNone/>
              <a:defRPr>
                <a:solidFill>
                  <a:schemeClr val="bg1"/>
                </a:solidFill>
              </a:defRPr>
            </a:lvl1pPr>
          </a:lstStyle>
          <a:p>
            <a:r>
              <a:rPr lang="en-GB"/>
              <a:t>Click to edit Master subtitle style</a:t>
            </a:r>
          </a:p>
        </p:txBody>
      </p:sp>
      <p:sp>
        <p:nvSpPr>
          <p:cNvPr id="248" name="Rectangle 5"/>
          <p:cNvSpPr>
            <a:spLocks noGrp="1" noChangeArrowheads="1"/>
          </p:cNvSpPr>
          <p:nvPr>
            <p:ph type="dt" sz="half" idx="10"/>
          </p:nvPr>
        </p:nvSpPr>
        <p:spPr/>
        <p:txBody>
          <a:bodyPr/>
          <a:lstStyle>
            <a:lvl1pPr>
              <a:defRPr/>
            </a:lvl1pPr>
          </a:lstStyle>
          <a:p>
            <a:pPr>
              <a:defRPr/>
            </a:pPr>
            <a:endParaRPr lang="en-GB"/>
          </a:p>
        </p:txBody>
      </p:sp>
      <p:sp>
        <p:nvSpPr>
          <p:cNvPr id="249" name="Rectangle 6"/>
          <p:cNvSpPr>
            <a:spLocks noGrp="1" noChangeArrowheads="1"/>
          </p:cNvSpPr>
          <p:nvPr>
            <p:ph type="ftr" sz="quarter" idx="11"/>
          </p:nvPr>
        </p:nvSpPr>
        <p:spPr/>
        <p:txBody>
          <a:bodyPr/>
          <a:lstStyle>
            <a:lvl1pPr>
              <a:defRPr/>
            </a:lvl1pPr>
          </a:lstStyle>
          <a:p>
            <a:pPr>
              <a:defRPr/>
            </a:pPr>
            <a:endParaRPr lang="en-GB"/>
          </a:p>
        </p:txBody>
      </p:sp>
      <p:sp>
        <p:nvSpPr>
          <p:cNvPr id="250" name="Rectangle 7"/>
          <p:cNvSpPr>
            <a:spLocks noGrp="1" noChangeArrowheads="1"/>
          </p:cNvSpPr>
          <p:nvPr>
            <p:ph type="sldNum" sz="quarter" idx="12"/>
          </p:nvPr>
        </p:nvSpPr>
        <p:spPr/>
        <p:txBody>
          <a:bodyPr/>
          <a:lstStyle>
            <a:lvl1pPr>
              <a:defRPr/>
            </a:lvl1pPr>
          </a:lstStyle>
          <a:p>
            <a:pPr>
              <a:defRPr/>
            </a:pPr>
            <a:fld id="{83EED623-ECE8-468A-9170-8B3558C701A4}" type="slidenum">
              <a:rPr lang="en-GB"/>
              <a:pPr>
                <a:defRPr/>
              </a:pPr>
              <a:t>‹Nº›</a:t>
            </a:fld>
            <a:endParaRPr lang="en-GB"/>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40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53" presetClass="entr" presetSubtype="0" fill="hold" nodeType="withEffect">
                                  <p:stCondLst>
                                    <p:cond delay="400"/>
                                  </p:stCondLst>
                                  <p:childTnLst>
                                    <p:set>
                                      <p:cBhvr>
                                        <p:cTn id="11" dur="1" fill="hold">
                                          <p:stCondLst>
                                            <p:cond delay="0"/>
                                          </p:stCondLst>
                                        </p:cTn>
                                        <p:tgtEl>
                                          <p:spTgt spid="29"/>
                                        </p:tgtEl>
                                        <p:attrNameLst>
                                          <p:attrName>style.visibility</p:attrName>
                                        </p:attrNameLst>
                                      </p:cBhvr>
                                      <p:to>
                                        <p:strVal val="visible"/>
                                      </p:to>
                                    </p:set>
                                    <p:anim calcmode="lin" valueType="num">
                                      <p:cBhvr>
                                        <p:cTn id="12" dur="1000" fill="hold"/>
                                        <p:tgtEl>
                                          <p:spTgt spid="29"/>
                                        </p:tgtEl>
                                        <p:attrNameLst>
                                          <p:attrName>ppt_w</p:attrName>
                                        </p:attrNameLst>
                                      </p:cBhvr>
                                      <p:tavLst>
                                        <p:tav tm="0">
                                          <p:val>
                                            <p:fltVal val="0"/>
                                          </p:val>
                                        </p:tav>
                                        <p:tav tm="100000">
                                          <p:val>
                                            <p:strVal val="#ppt_w"/>
                                          </p:val>
                                        </p:tav>
                                      </p:tavLst>
                                    </p:anim>
                                    <p:anim calcmode="lin" valueType="num">
                                      <p:cBhvr>
                                        <p:cTn id="13" dur="1000" fill="hold"/>
                                        <p:tgtEl>
                                          <p:spTgt spid="29"/>
                                        </p:tgtEl>
                                        <p:attrNameLst>
                                          <p:attrName>ppt_h</p:attrName>
                                        </p:attrNameLst>
                                      </p:cBhvr>
                                      <p:tavLst>
                                        <p:tav tm="0">
                                          <p:val>
                                            <p:fltVal val="0"/>
                                          </p:val>
                                        </p:tav>
                                        <p:tav tm="100000">
                                          <p:val>
                                            <p:strVal val="#ppt_h"/>
                                          </p:val>
                                        </p:tav>
                                      </p:tavLst>
                                    </p:anim>
                                    <p:animEffect transition="in" filter="fade">
                                      <p:cBhvr>
                                        <p:cTn id="14" dur="1000"/>
                                        <p:tgtEl>
                                          <p:spTgt spid="29"/>
                                        </p:tgtEl>
                                      </p:cBhvr>
                                    </p:animEffect>
                                  </p:childTnLst>
                                </p:cTn>
                              </p:par>
                            </p:childTnLst>
                          </p:cTn>
                        </p:par>
                        <p:par>
                          <p:cTn id="15" fill="hold">
                            <p:stCondLst>
                              <p:cond delay="1400"/>
                            </p:stCondLst>
                            <p:childTnLst>
                              <p:par>
                                <p:cTn id="16" presetID="22" presetClass="entr" presetSubtype="2"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right)">
                                      <p:cBhvr>
                                        <p:cTn id="18" dur="500"/>
                                        <p:tgtEl>
                                          <p:spTgt spid="6"/>
                                        </p:tgtEl>
                                      </p:cBhvr>
                                    </p:animEffect>
                                  </p:childTnLst>
                                </p:cTn>
                              </p:par>
                            </p:childTnLst>
                          </p:cTn>
                        </p:par>
                        <p:par>
                          <p:cTn id="19" fill="hold">
                            <p:stCondLst>
                              <p:cond delay="1900"/>
                            </p:stCondLst>
                            <p:childTnLst>
                              <p:par>
                                <p:cTn id="20" presetID="10" presetClass="entr" presetSubtype="0" fill="hold" nodeType="afterEffect">
                                  <p:stCondLst>
                                    <p:cond delay="0"/>
                                  </p:stCondLst>
                                  <p:childTnLst>
                                    <p:set>
                                      <p:cBhvr>
                                        <p:cTn id="21" dur="1" fill="hold">
                                          <p:stCondLst>
                                            <p:cond delay="0"/>
                                          </p:stCondLst>
                                        </p:cTn>
                                        <p:tgtEl>
                                          <p:spTgt spid="234"/>
                                        </p:tgtEl>
                                        <p:attrNameLst>
                                          <p:attrName>style.visibility</p:attrName>
                                        </p:attrNameLst>
                                      </p:cBhvr>
                                      <p:to>
                                        <p:strVal val="visible"/>
                                      </p:to>
                                    </p:set>
                                    <p:animEffect transition="in" filter="fade">
                                      <p:cBhvr>
                                        <p:cTn id="22" dur="500"/>
                                        <p:tgtEl>
                                          <p:spTgt spid="234"/>
                                        </p:tgtEl>
                                      </p:cBhvr>
                                    </p:animEffect>
                                  </p:childTnLst>
                                </p:cTn>
                              </p:par>
                              <p:par>
                                <p:cTn id="23" presetID="10" presetClass="entr" presetSubtype="0" fill="hold" nodeType="withEffect">
                                  <p:stCondLst>
                                    <p:cond delay="200"/>
                                  </p:stCondLst>
                                  <p:childTnLst>
                                    <p:set>
                                      <p:cBhvr>
                                        <p:cTn id="24" dur="1" fill="hold">
                                          <p:stCondLst>
                                            <p:cond delay="0"/>
                                          </p:stCondLst>
                                        </p:cTn>
                                        <p:tgtEl>
                                          <p:spTgt spid="241"/>
                                        </p:tgtEl>
                                        <p:attrNameLst>
                                          <p:attrName>style.visibility</p:attrName>
                                        </p:attrNameLst>
                                      </p:cBhvr>
                                      <p:to>
                                        <p:strVal val="visible"/>
                                      </p:to>
                                    </p:set>
                                    <p:animEffect transition="in" filter="fade">
                                      <p:cBhvr>
                                        <p:cTn id="25" dur="5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D6F4F2E-DA44-4382-88C0-EE7679AF8929}" type="slidenum">
              <a:rPr lang="en-GB"/>
              <a:pPr>
                <a:defRPr/>
              </a:pPr>
              <a:t>‹Nº›</a:t>
            </a:fld>
            <a:endParaRPr lang="en-GB"/>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15113" y="188913"/>
            <a:ext cx="2071687" cy="583247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00050" y="188913"/>
            <a:ext cx="6062663" cy="58324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DCD1588-0AC7-4004-8331-3B5F234D38FD}" type="slidenum">
              <a:rPr lang="en-GB"/>
              <a:pPr>
                <a:defRPr/>
              </a:pPr>
              <a:t>‹Nº›</a:t>
            </a:fld>
            <a:endParaRPr lang="en-GB"/>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_tradn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60EA1C9-C6D6-4B21-B043-36B1FEFD3389}" type="slidenum">
              <a:rPr lang="en-GB"/>
              <a:pPr>
                <a:defRPr/>
              </a:pPr>
              <a:t>‹Nº›</a:t>
            </a:fld>
            <a:endParaRPr lang="en-GB"/>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3650EAF-A7EE-4F0A-86BF-0E8A4C32E259}" type="slidenum">
              <a:rPr lang="en-GB"/>
              <a:pPr>
                <a:defRPr/>
              </a:pPr>
              <a:t>‹Nº›</a:t>
            </a:fld>
            <a:endParaRPr lang="en-GB"/>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1908175" y="981075"/>
            <a:ext cx="3313113"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5373688" y="981075"/>
            <a:ext cx="3313112"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E791F1D-5FE3-4592-B885-7CA1293BA81A}" type="slidenum">
              <a:rPr lang="en-GB"/>
              <a:pPr>
                <a:defRPr/>
              </a:pPr>
              <a:t>‹Nº›</a:t>
            </a:fld>
            <a:endParaRPr lang="en-GB"/>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8D6241A6-FC3B-4A9B-BAA9-4C47C4B865AF}" type="slidenum">
              <a:rPr lang="en-GB"/>
              <a:pPr>
                <a:defRPr/>
              </a:pPr>
              <a:t>‹Nº›</a:t>
            </a:fld>
            <a:endParaRPr lang="en-GB"/>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pic>
        <p:nvPicPr>
          <p:cNvPr id="3" name="Imagen 80" descr="Logotipo 2"/>
          <p:cNvPicPr>
            <a:picLocks noChangeAspect="1" noChangeArrowheads="1"/>
          </p:cNvPicPr>
          <p:nvPr userDrawn="1"/>
        </p:nvPicPr>
        <p:blipFill>
          <a:blip r:embed="rId2"/>
          <a:srcRect b="10400"/>
          <a:stretch>
            <a:fillRect/>
          </a:stretch>
        </p:blipFill>
        <p:spPr bwMode="auto">
          <a:xfrm>
            <a:off x="5357813" y="5857875"/>
            <a:ext cx="2000250" cy="500063"/>
          </a:xfrm>
          <a:prstGeom prst="rect">
            <a:avLst/>
          </a:prstGeom>
          <a:ln>
            <a:noFill/>
          </a:ln>
          <a:effectLst>
            <a:outerShdw blurRad="190500" algn="tl" rotWithShape="0">
              <a:srgbClr val="000000">
                <a:alpha val="70000"/>
              </a:srgbClr>
            </a:outerShdw>
          </a:effectLst>
        </p:spPr>
      </p:pic>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4" name="2 Marcador de fecha"/>
          <p:cNvSpPr>
            <a:spLocks noGrp="1"/>
          </p:cNvSpPr>
          <p:nvPr>
            <p:ph type="dt" sz="half" idx="10"/>
          </p:nvPr>
        </p:nvSpPr>
        <p:spPr/>
        <p:txBody>
          <a:bodyPr/>
          <a:lstStyle>
            <a:lvl1pPr>
              <a:defRPr/>
            </a:lvl1pPr>
          </a:lstStyle>
          <a:p>
            <a:pPr>
              <a:defRPr/>
            </a:pPr>
            <a:endParaRPr lang="en-GB"/>
          </a:p>
        </p:txBody>
      </p:sp>
      <p:sp>
        <p:nvSpPr>
          <p:cNvPr id="5" name="3 Marcador de pie de página"/>
          <p:cNvSpPr>
            <a:spLocks noGrp="1"/>
          </p:cNvSpPr>
          <p:nvPr>
            <p:ph type="ftr" sz="quarter" idx="11"/>
          </p:nvPr>
        </p:nvSpPr>
        <p:spPr/>
        <p:txBody>
          <a:bodyPr/>
          <a:lstStyle>
            <a:lvl1pPr>
              <a:defRPr/>
            </a:lvl1pPr>
          </a:lstStyle>
          <a:p>
            <a:pPr>
              <a:defRPr/>
            </a:pPr>
            <a:endParaRPr lang="en-GB"/>
          </a:p>
        </p:txBody>
      </p:sp>
      <p:sp>
        <p:nvSpPr>
          <p:cNvPr id="6" name="4 Marcador de número de diapositiva"/>
          <p:cNvSpPr>
            <a:spLocks noGrp="1"/>
          </p:cNvSpPr>
          <p:nvPr>
            <p:ph type="sldNum" sz="quarter" idx="12"/>
          </p:nvPr>
        </p:nvSpPr>
        <p:spPr/>
        <p:txBody>
          <a:bodyPr/>
          <a:lstStyle>
            <a:lvl1pPr>
              <a:defRPr/>
            </a:lvl1pPr>
          </a:lstStyle>
          <a:p>
            <a:pPr>
              <a:defRPr/>
            </a:pPr>
            <a:fld id="{01E18A8C-8BCA-492D-98A3-22A14F1F342C}" type="slidenum">
              <a:rPr lang="en-GB"/>
              <a:pPr>
                <a:defRPr/>
              </a:pPr>
              <a:t>‹Nº›</a:t>
            </a:fld>
            <a:endParaRPr lang="en-GB"/>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EF9372A8-A882-4141-9696-97EDE02FCF9B}" type="slidenum">
              <a:rPr lang="en-GB"/>
              <a:pPr>
                <a:defRPr/>
              </a:pPr>
              <a:t>‹Nº›</a:t>
            </a:fld>
            <a:endParaRPr lang="en-GB"/>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A9AF58-03A1-46B1-BE9F-E33179422548}" type="slidenum">
              <a:rPr lang="en-GB"/>
              <a:pPr>
                <a:defRPr/>
              </a:pPr>
              <a:t>‹Nº›</a:t>
            </a:fld>
            <a:endParaRPr lang="en-GB"/>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E641403-1769-40C8-9CF7-1E8D7631AA5C}" type="slidenum">
              <a:rPr lang="en-GB"/>
              <a:pPr>
                <a:defRPr/>
              </a:pPr>
              <a:t>‹Nº›</a:t>
            </a:fld>
            <a:endParaRPr lang="en-GB"/>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m62.net/" TargetMode="External"/><Relationship Id="rId18" Type="http://schemas.openxmlformats.org/officeDocument/2006/relationships/image" Target="../media/image5.png"/><Relationship Id="rId3" Type="http://schemas.openxmlformats.org/officeDocument/2006/relationships/slideLayout" Target="../slideLayouts/slideLayout14.xml"/><Relationship Id="rId21" Type="http://schemas.openxmlformats.org/officeDocument/2006/relationships/image" Target="../media/image7.png"/><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hyperlink" Target="http://www.m62.net/powerpoint-slides/" TargetMode="External"/><Relationship Id="rId2" Type="http://schemas.openxmlformats.org/officeDocument/2006/relationships/slideLayout" Target="../slideLayouts/slideLayout13.xml"/><Relationship Id="rId16" Type="http://schemas.openxmlformats.org/officeDocument/2006/relationships/image" Target="../media/image4.png"/><Relationship Id="rId20"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hyperlink" Target="http://www.m62.net/presentation-theory/bullet-points-dont-work/beyond-bullet-points/" TargetMode="External"/><Relationship Id="rId10" Type="http://schemas.openxmlformats.org/officeDocument/2006/relationships/slideLayout" Target="../slideLayouts/slideLayout21.xml"/><Relationship Id="rId19" Type="http://schemas.openxmlformats.org/officeDocument/2006/relationships/hyperlink" Target="http://www.m62.net/powerpoint-training/" TargetMode="Externa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4" name="Rectangle 100"/>
          <p:cNvSpPr>
            <a:spLocks noChangeArrowheads="1"/>
          </p:cNvSpPr>
          <p:nvPr/>
        </p:nvSpPr>
        <p:spPr bwMode="auto">
          <a:xfrm>
            <a:off x="1739900" y="0"/>
            <a:ext cx="7404100" cy="6858000"/>
          </a:xfrm>
          <a:prstGeom prst="rect">
            <a:avLst/>
          </a:prstGeom>
          <a:gradFill rotWithShape="1">
            <a:gsLst>
              <a:gs pos="0">
                <a:srgbClr val="BEBEBE">
                  <a:gamma/>
                  <a:shade val="66275"/>
                  <a:invGamma/>
                  <a:alpha val="0"/>
                </a:srgbClr>
              </a:gs>
              <a:gs pos="100000">
                <a:srgbClr val="BEBEBE">
                  <a:alpha val="80000"/>
                </a:srgbClr>
              </a:gs>
            </a:gsLst>
            <a:lin ang="5400000" scaled="1"/>
          </a:gradFill>
          <a:ln w="9525">
            <a:noFill/>
            <a:miter lim="800000"/>
            <a:headEnd/>
            <a:tailEnd/>
          </a:ln>
          <a:effectLst/>
        </p:spPr>
        <p:txBody>
          <a:bodyPr wrap="none" anchor="ctr"/>
          <a:lstStyle/>
          <a:p>
            <a:pPr>
              <a:defRPr/>
            </a:pPr>
            <a:endParaRPr lang="es-ES_tradnl"/>
          </a:p>
        </p:txBody>
      </p:sp>
      <p:sp>
        <p:nvSpPr>
          <p:cNvPr id="1092" name="Rectangle 68"/>
          <p:cNvSpPr>
            <a:spLocks noChangeArrowheads="1"/>
          </p:cNvSpPr>
          <p:nvPr/>
        </p:nvSpPr>
        <p:spPr bwMode="auto">
          <a:xfrm>
            <a:off x="1758950" y="0"/>
            <a:ext cx="69850" cy="6858000"/>
          </a:xfrm>
          <a:prstGeom prst="rect">
            <a:avLst/>
          </a:prstGeom>
          <a:gradFill rotWithShape="1">
            <a:gsLst>
              <a:gs pos="0">
                <a:srgbClr val="095B9F">
                  <a:alpha val="38000"/>
                </a:srgbClr>
              </a:gs>
              <a:gs pos="100000">
                <a:srgbClr val="095B9F">
                  <a:gamma/>
                  <a:shade val="46275"/>
                  <a:invGamma/>
                  <a:alpha val="0"/>
                </a:srgbClr>
              </a:gs>
            </a:gsLst>
            <a:lin ang="0" scaled="1"/>
          </a:gradFill>
          <a:ln w="9525">
            <a:noFill/>
            <a:miter lim="800000"/>
            <a:headEnd/>
            <a:tailEnd/>
          </a:ln>
          <a:effectLst/>
        </p:spPr>
        <p:txBody>
          <a:bodyPr wrap="none" anchor="ctr"/>
          <a:lstStyle/>
          <a:p>
            <a:pPr>
              <a:defRPr/>
            </a:pPr>
            <a:endParaRPr lang="es-ES_tradnl"/>
          </a:p>
        </p:txBody>
      </p:sp>
      <p:sp>
        <p:nvSpPr>
          <p:cNvPr id="1091" name="Line 67"/>
          <p:cNvSpPr>
            <a:spLocks noChangeShapeType="1"/>
          </p:cNvSpPr>
          <p:nvPr/>
        </p:nvSpPr>
        <p:spPr bwMode="auto">
          <a:xfrm flipV="1">
            <a:off x="1743075" y="0"/>
            <a:ext cx="0" cy="6858000"/>
          </a:xfrm>
          <a:prstGeom prst="line">
            <a:avLst/>
          </a:prstGeom>
          <a:noFill/>
          <a:ln w="38100">
            <a:solidFill>
              <a:srgbClr val="16A5D8"/>
            </a:solidFill>
            <a:round/>
            <a:headEnd/>
            <a:tailEnd/>
          </a:ln>
          <a:effectLst/>
        </p:spPr>
        <p:txBody>
          <a:bodyPr/>
          <a:lstStyle/>
          <a:p>
            <a:pPr>
              <a:defRPr/>
            </a:pPr>
            <a:endParaRPr lang="es-ES_tradnl"/>
          </a:p>
        </p:txBody>
      </p:sp>
      <p:sp>
        <p:nvSpPr>
          <p:cNvPr id="1029" name="Rectangle 3"/>
          <p:cNvSpPr>
            <a:spLocks noGrp="1" noChangeArrowheads="1"/>
          </p:cNvSpPr>
          <p:nvPr>
            <p:ph type="body" idx="1"/>
          </p:nvPr>
        </p:nvSpPr>
        <p:spPr bwMode="auto">
          <a:xfrm>
            <a:off x="1908175" y="981075"/>
            <a:ext cx="6778625" cy="5040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2"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6549DF9-5A8A-4FD0-8C49-855617071EE1}" type="slidenum">
              <a:rPr lang="en-GB"/>
              <a:pPr>
                <a:defRPr/>
              </a:pPr>
              <a:t>‹Nº›</a:t>
            </a:fld>
            <a:endParaRPr lang="en-GB"/>
          </a:p>
        </p:txBody>
      </p:sp>
      <p:sp>
        <p:nvSpPr>
          <p:cNvPr id="1026" name="Rectangle 2"/>
          <p:cNvSpPr>
            <a:spLocks noGrp="1" noChangeArrowheads="1"/>
          </p:cNvSpPr>
          <p:nvPr>
            <p:ph type="title"/>
          </p:nvPr>
        </p:nvSpPr>
        <p:spPr bwMode="auto">
          <a:xfrm>
            <a:off x="400050" y="188913"/>
            <a:ext cx="8229600" cy="561975"/>
          </a:xfrm>
          <a:prstGeom prst="rect">
            <a:avLst/>
          </a:prstGeom>
          <a:noFill/>
          <a:ln w="9525">
            <a:noFill/>
            <a:miter lim="800000"/>
            <a:headEnd/>
            <a:tailEnd/>
          </a:ln>
          <a:effectLst>
            <a:outerShdw dist="17961" dir="2700000" algn="ctr" rotWithShape="0">
              <a:srgbClr val="474747"/>
            </a:outerShdw>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grpSp>
        <p:nvGrpSpPr>
          <p:cNvPr id="1034" name="Group 311"/>
          <p:cNvGrpSpPr>
            <a:grpSpLocks/>
          </p:cNvGrpSpPr>
          <p:nvPr/>
        </p:nvGrpSpPr>
        <p:grpSpPr bwMode="auto">
          <a:xfrm>
            <a:off x="7488238" y="5445125"/>
            <a:ext cx="1547812" cy="1236663"/>
            <a:chOff x="3288" y="2115"/>
            <a:chExt cx="2472" cy="1975"/>
          </a:xfrm>
        </p:grpSpPr>
        <p:grpSp>
          <p:nvGrpSpPr>
            <p:cNvPr id="1035" name="Group 106"/>
            <p:cNvGrpSpPr>
              <a:grpSpLocks/>
            </p:cNvGrpSpPr>
            <p:nvPr userDrawn="1"/>
          </p:nvGrpSpPr>
          <p:grpSpPr bwMode="auto">
            <a:xfrm>
              <a:off x="3288" y="3266"/>
              <a:ext cx="2472" cy="824"/>
              <a:chOff x="2696" y="1315"/>
              <a:chExt cx="2472" cy="824"/>
            </a:xfrm>
          </p:grpSpPr>
          <p:sp>
            <p:nvSpPr>
              <p:cNvPr id="1131" name="Oval 107"/>
              <p:cNvSpPr>
                <a:spLocks noChangeArrowheads="1"/>
              </p:cNvSpPr>
              <p:nvPr userDrawn="1"/>
            </p:nvSpPr>
            <p:spPr bwMode="auto">
              <a:xfrm>
                <a:off x="2696" y="1315"/>
                <a:ext cx="2472" cy="824"/>
              </a:xfrm>
              <a:prstGeom prst="ellipse">
                <a:avLst/>
              </a:prstGeom>
              <a:gradFill rotWithShape="1">
                <a:gsLst>
                  <a:gs pos="0">
                    <a:srgbClr val="338EB7">
                      <a:alpha val="61000"/>
                    </a:srgbClr>
                  </a:gs>
                  <a:gs pos="100000">
                    <a:srgbClr val="338EB7">
                      <a:gamma/>
                      <a:shade val="46275"/>
                      <a:invGamma/>
                      <a:alpha val="0"/>
                    </a:srgbClr>
                  </a:gs>
                </a:gsLst>
                <a:path path="shape">
                  <a:fillToRect l="50000" t="50000" r="50000" b="50000"/>
                </a:path>
              </a:gradFill>
              <a:ln w="9525">
                <a:noFill/>
                <a:round/>
                <a:headEnd/>
                <a:tailEnd/>
              </a:ln>
              <a:effectLst/>
            </p:spPr>
            <p:txBody>
              <a:bodyPr wrap="none" anchor="ctr"/>
              <a:lstStyle/>
              <a:p>
                <a:pPr>
                  <a:defRPr/>
                </a:pPr>
                <a:endParaRPr lang="es-ES_tradnl"/>
              </a:p>
            </p:txBody>
          </p:sp>
          <p:sp>
            <p:nvSpPr>
              <p:cNvPr id="1132" name="Oval 108"/>
              <p:cNvSpPr>
                <a:spLocks noChangeArrowheads="1"/>
              </p:cNvSpPr>
              <p:nvPr userDrawn="1"/>
            </p:nvSpPr>
            <p:spPr bwMode="auto">
              <a:xfrm>
                <a:off x="3335" y="1520"/>
                <a:ext cx="1247" cy="451"/>
              </a:xfrm>
              <a:prstGeom prst="ellipse">
                <a:avLst/>
              </a:prstGeom>
              <a:gradFill rotWithShape="1">
                <a:gsLst>
                  <a:gs pos="0">
                    <a:srgbClr val="35C8EB">
                      <a:alpha val="92999"/>
                    </a:srgbClr>
                  </a:gs>
                  <a:gs pos="100000">
                    <a:srgbClr val="35C8EB">
                      <a:gamma/>
                      <a:shade val="46275"/>
                      <a:invGamma/>
                      <a:alpha val="0"/>
                    </a:srgbClr>
                  </a:gs>
                </a:gsLst>
                <a:path path="shape">
                  <a:fillToRect l="50000" t="50000" r="50000" b="50000"/>
                </a:path>
              </a:gradFill>
              <a:ln w="9525">
                <a:noFill/>
                <a:round/>
                <a:headEnd/>
                <a:tailEnd/>
              </a:ln>
              <a:effectLst/>
            </p:spPr>
            <p:txBody>
              <a:bodyPr wrap="none" anchor="ctr"/>
              <a:lstStyle/>
              <a:p>
                <a:pPr>
                  <a:defRPr/>
                </a:pPr>
                <a:endParaRPr lang="es-ES_tradnl"/>
              </a:p>
            </p:txBody>
          </p:sp>
        </p:grpSp>
        <p:grpSp>
          <p:nvGrpSpPr>
            <p:cNvPr id="1036" name="Group 109"/>
            <p:cNvGrpSpPr>
              <a:grpSpLocks/>
            </p:cNvGrpSpPr>
            <p:nvPr userDrawn="1"/>
          </p:nvGrpSpPr>
          <p:grpSpPr bwMode="auto">
            <a:xfrm>
              <a:off x="3653" y="2115"/>
              <a:ext cx="1633" cy="1633"/>
              <a:chOff x="3061" y="164"/>
              <a:chExt cx="1633" cy="1633"/>
            </a:xfrm>
          </p:grpSpPr>
          <p:sp>
            <p:nvSpPr>
              <p:cNvPr id="1134" name="Oval 110"/>
              <p:cNvSpPr>
                <a:spLocks noChangeArrowheads="1"/>
              </p:cNvSpPr>
              <p:nvPr userDrawn="1"/>
            </p:nvSpPr>
            <p:spPr bwMode="auto">
              <a:xfrm>
                <a:off x="3061" y="164"/>
                <a:ext cx="1633" cy="1633"/>
              </a:xfrm>
              <a:prstGeom prst="ellipse">
                <a:avLst/>
              </a:prstGeom>
              <a:gradFill rotWithShape="1">
                <a:gsLst>
                  <a:gs pos="0">
                    <a:srgbClr val="30BCD8">
                      <a:gamma/>
                      <a:shade val="66275"/>
                      <a:invGamma/>
                    </a:srgbClr>
                  </a:gs>
                  <a:gs pos="100000">
                    <a:srgbClr val="30BCD8"/>
                  </a:gs>
                </a:gsLst>
                <a:lin ang="5400000" scaled="1"/>
              </a:gradFill>
              <a:ln w="9525">
                <a:noFill/>
                <a:round/>
                <a:headEnd/>
                <a:tailEnd/>
              </a:ln>
              <a:effectLst/>
            </p:spPr>
            <p:txBody>
              <a:bodyPr wrap="none" anchor="ctr"/>
              <a:lstStyle/>
              <a:p>
                <a:pPr>
                  <a:defRPr/>
                </a:pPr>
                <a:endParaRPr lang="es-ES_tradnl"/>
              </a:p>
            </p:txBody>
          </p:sp>
          <p:grpSp>
            <p:nvGrpSpPr>
              <p:cNvPr id="1038" name="Group 111"/>
              <p:cNvGrpSpPr>
                <a:grpSpLocks/>
              </p:cNvGrpSpPr>
              <p:nvPr userDrawn="1"/>
            </p:nvGrpSpPr>
            <p:grpSpPr bwMode="auto">
              <a:xfrm>
                <a:off x="3062" y="168"/>
                <a:ext cx="1625" cy="1592"/>
                <a:chOff x="3062" y="168"/>
                <a:chExt cx="1625" cy="1592"/>
              </a:xfrm>
            </p:grpSpPr>
            <p:sp>
              <p:nvSpPr>
                <p:cNvPr id="1136" name="Freeform 112"/>
                <p:cNvSpPr>
                  <a:spLocks/>
                </p:cNvSpPr>
                <p:nvPr userDrawn="1"/>
              </p:nvSpPr>
              <p:spPr bwMode="auto">
                <a:xfrm>
                  <a:off x="3730" y="179"/>
                  <a:ext cx="3" cy="5"/>
                </a:xfrm>
                <a:custGeom>
                  <a:avLst/>
                  <a:gdLst/>
                  <a:ahLst/>
                  <a:cxnLst>
                    <a:cxn ang="0">
                      <a:pos x="18" y="0"/>
                    </a:cxn>
                    <a:cxn ang="0">
                      <a:pos x="18" y="0"/>
                    </a:cxn>
                    <a:cxn ang="0">
                      <a:pos x="10" y="4"/>
                    </a:cxn>
                    <a:cxn ang="0">
                      <a:pos x="0" y="4"/>
                    </a:cxn>
                    <a:cxn ang="0">
                      <a:pos x="0" y="4"/>
                    </a:cxn>
                    <a:cxn ang="0">
                      <a:pos x="8" y="2"/>
                    </a:cxn>
                    <a:cxn ang="0">
                      <a:pos x="18" y="0"/>
                    </a:cxn>
                    <a:cxn ang="0">
                      <a:pos x="18" y="0"/>
                    </a:cxn>
                  </a:cxnLst>
                  <a:rect l="0" t="0" r="r" b="b"/>
                  <a:pathLst>
                    <a:path w="18" h="4">
                      <a:moveTo>
                        <a:pt x="18" y="0"/>
                      </a:moveTo>
                      <a:lnTo>
                        <a:pt x="18" y="0"/>
                      </a:lnTo>
                      <a:lnTo>
                        <a:pt x="10" y="4"/>
                      </a:lnTo>
                      <a:lnTo>
                        <a:pt x="0" y="4"/>
                      </a:lnTo>
                      <a:lnTo>
                        <a:pt x="0" y="4"/>
                      </a:lnTo>
                      <a:lnTo>
                        <a:pt x="8" y="2"/>
                      </a:lnTo>
                      <a:lnTo>
                        <a:pt x="18" y="0"/>
                      </a:lnTo>
                      <a:lnTo>
                        <a:pt x="1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37" name="Freeform 113"/>
                <p:cNvSpPr>
                  <a:spLocks/>
                </p:cNvSpPr>
                <p:nvPr userDrawn="1"/>
              </p:nvSpPr>
              <p:spPr bwMode="auto">
                <a:xfrm>
                  <a:off x="3989" y="187"/>
                  <a:ext cx="10" cy="5"/>
                </a:xfrm>
                <a:custGeom>
                  <a:avLst/>
                  <a:gdLst/>
                  <a:ahLst/>
                  <a:cxnLst>
                    <a:cxn ang="0">
                      <a:pos x="0" y="0"/>
                    </a:cxn>
                    <a:cxn ang="0">
                      <a:pos x="0" y="0"/>
                    </a:cxn>
                    <a:cxn ang="0">
                      <a:pos x="8" y="0"/>
                    </a:cxn>
                    <a:cxn ang="0">
                      <a:pos x="16" y="0"/>
                    </a:cxn>
                    <a:cxn ang="0">
                      <a:pos x="24" y="2"/>
                    </a:cxn>
                    <a:cxn ang="0">
                      <a:pos x="32" y="2"/>
                    </a:cxn>
                    <a:cxn ang="0">
                      <a:pos x="32" y="2"/>
                    </a:cxn>
                    <a:cxn ang="0">
                      <a:pos x="30" y="6"/>
                    </a:cxn>
                    <a:cxn ang="0">
                      <a:pos x="26" y="8"/>
                    </a:cxn>
                    <a:cxn ang="0">
                      <a:pos x="16" y="8"/>
                    </a:cxn>
                    <a:cxn ang="0">
                      <a:pos x="6" y="6"/>
                    </a:cxn>
                    <a:cxn ang="0">
                      <a:pos x="2" y="4"/>
                    </a:cxn>
                    <a:cxn ang="0">
                      <a:pos x="0" y="0"/>
                    </a:cxn>
                    <a:cxn ang="0">
                      <a:pos x="0" y="0"/>
                    </a:cxn>
                  </a:cxnLst>
                  <a:rect l="0" t="0" r="r" b="b"/>
                  <a:pathLst>
                    <a:path w="32" h="8">
                      <a:moveTo>
                        <a:pt x="0" y="0"/>
                      </a:moveTo>
                      <a:lnTo>
                        <a:pt x="0" y="0"/>
                      </a:lnTo>
                      <a:lnTo>
                        <a:pt x="8" y="0"/>
                      </a:lnTo>
                      <a:lnTo>
                        <a:pt x="16" y="0"/>
                      </a:lnTo>
                      <a:lnTo>
                        <a:pt x="24" y="2"/>
                      </a:lnTo>
                      <a:lnTo>
                        <a:pt x="32" y="2"/>
                      </a:lnTo>
                      <a:lnTo>
                        <a:pt x="32" y="2"/>
                      </a:lnTo>
                      <a:lnTo>
                        <a:pt x="30" y="6"/>
                      </a:lnTo>
                      <a:lnTo>
                        <a:pt x="26" y="8"/>
                      </a:lnTo>
                      <a:lnTo>
                        <a:pt x="16" y="8"/>
                      </a:lnTo>
                      <a:lnTo>
                        <a:pt x="6" y="6"/>
                      </a:lnTo>
                      <a:lnTo>
                        <a:pt x="2" y="4"/>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38" name="Freeform 114"/>
                <p:cNvSpPr>
                  <a:spLocks/>
                </p:cNvSpPr>
                <p:nvPr userDrawn="1"/>
              </p:nvSpPr>
              <p:spPr bwMode="auto">
                <a:xfrm>
                  <a:off x="4017" y="212"/>
                  <a:ext cx="10" cy="5"/>
                </a:xfrm>
                <a:custGeom>
                  <a:avLst/>
                  <a:gdLst/>
                  <a:ahLst/>
                  <a:cxnLst>
                    <a:cxn ang="0">
                      <a:pos x="22" y="0"/>
                    </a:cxn>
                    <a:cxn ang="0">
                      <a:pos x="22" y="0"/>
                    </a:cxn>
                    <a:cxn ang="0">
                      <a:pos x="20" y="6"/>
                    </a:cxn>
                    <a:cxn ang="0">
                      <a:pos x="14" y="10"/>
                    </a:cxn>
                    <a:cxn ang="0">
                      <a:pos x="8" y="12"/>
                    </a:cxn>
                    <a:cxn ang="0">
                      <a:pos x="0" y="12"/>
                    </a:cxn>
                    <a:cxn ang="0">
                      <a:pos x="0" y="12"/>
                    </a:cxn>
                    <a:cxn ang="0">
                      <a:pos x="0" y="10"/>
                    </a:cxn>
                    <a:cxn ang="0">
                      <a:pos x="4" y="10"/>
                    </a:cxn>
                    <a:cxn ang="0">
                      <a:pos x="4" y="10"/>
                    </a:cxn>
                    <a:cxn ang="0">
                      <a:pos x="0" y="6"/>
                    </a:cxn>
                    <a:cxn ang="0">
                      <a:pos x="0" y="0"/>
                    </a:cxn>
                    <a:cxn ang="0">
                      <a:pos x="0" y="0"/>
                    </a:cxn>
                    <a:cxn ang="0">
                      <a:pos x="10" y="0"/>
                    </a:cxn>
                    <a:cxn ang="0">
                      <a:pos x="22" y="0"/>
                    </a:cxn>
                    <a:cxn ang="0">
                      <a:pos x="22" y="0"/>
                    </a:cxn>
                  </a:cxnLst>
                  <a:rect l="0" t="0" r="r" b="b"/>
                  <a:pathLst>
                    <a:path w="22" h="12">
                      <a:moveTo>
                        <a:pt x="22" y="0"/>
                      </a:moveTo>
                      <a:lnTo>
                        <a:pt x="22" y="0"/>
                      </a:lnTo>
                      <a:lnTo>
                        <a:pt x="20" y="6"/>
                      </a:lnTo>
                      <a:lnTo>
                        <a:pt x="14" y="10"/>
                      </a:lnTo>
                      <a:lnTo>
                        <a:pt x="8" y="12"/>
                      </a:lnTo>
                      <a:lnTo>
                        <a:pt x="0" y="12"/>
                      </a:lnTo>
                      <a:lnTo>
                        <a:pt x="0" y="12"/>
                      </a:lnTo>
                      <a:lnTo>
                        <a:pt x="0" y="10"/>
                      </a:lnTo>
                      <a:lnTo>
                        <a:pt x="4" y="10"/>
                      </a:lnTo>
                      <a:lnTo>
                        <a:pt x="4" y="10"/>
                      </a:lnTo>
                      <a:lnTo>
                        <a:pt x="0" y="6"/>
                      </a:lnTo>
                      <a:lnTo>
                        <a:pt x="0" y="0"/>
                      </a:lnTo>
                      <a:lnTo>
                        <a:pt x="0" y="0"/>
                      </a:lnTo>
                      <a:lnTo>
                        <a:pt x="10" y="0"/>
                      </a:lnTo>
                      <a:lnTo>
                        <a:pt x="22" y="0"/>
                      </a:lnTo>
                      <a:lnTo>
                        <a:pt x="2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39" name="Freeform 115"/>
                <p:cNvSpPr>
                  <a:spLocks/>
                </p:cNvSpPr>
                <p:nvPr userDrawn="1"/>
              </p:nvSpPr>
              <p:spPr bwMode="auto">
                <a:xfrm>
                  <a:off x="4017" y="217"/>
                  <a:ext cx="15" cy="5"/>
                </a:xfrm>
                <a:custGeom>
                  <a:avLst/>
                  <a:gdLst/>
                  <a:ahLst/>
                  <a:cxnLst>
                    <a:cxn ang="0">
                      <a:pos x="62" y="10"/>
                    </a:cxn>
                    <a:cxn ang="0">
                      <a:pos x="62" y="10"/>
                    </a:cxn>
                    <a:cxn ang="0">
                      <a:pos x="56" y="14"/>
                    </a:cxn>
                    <a:cxn ang="0">
                      <a:pos x="50" y="16"/>
                    </a:cxn>
                    <a:cxn ang="0">
                      <a:pos x="34" y="18"/>
                    </a:cxn>
                    <a:cxn ang="0">
                      <a:pos x="0" y="20"/>
                    </a:cxn>
                    <a:cxn ang="0">
                      <a:pos x="0" y="20"/>
                    </a:cxn>
                    <a:cxn ang="0">
                      <a:pos x="4" y="16"/>
                    </a:cxn>
                    <a:cxn ang="0">
                      <a:pos x="10" y="14"/>
                    </a:cxn>
                    <a:cxn ang="0">
                      <a:pos x="10" y="14"/>
                    </a:cxn>
                    <a:cxn ang="0">
                      <a:pos x="8" y="12"/>
                    </a:cxn>
                    <a:cxn ang="0">
                      <a:pos x="6" y="12"/>
                    </a:cxn>
                    <a:cxn ang="0">
                      <a:pos x="0" y="14"/>
                    </a:cxn>
                    <a:cxn ang="0">
                      <a:pos x="0" y="14"/>
                    </a:cxn>
                    <a:cxn ang="0">
                      <a:pos x="6" y="2"/>
                    </a:cxn>
                    <a:cxn ang="0">
                      <a:pos x="6" y="2"/>
                    </a:cxn>
                    <a:cxn ang="0">
                      <a:pos x="22" y="0"/>
                    </a:cxn>
                    <a:cxn ang="0">
                      <a:pos x="36" y="2"/>
                    </a:cxn>
                    <a:cxn ang="0">
                      <a:pos x="48" y="6"/>
                    </a:cxn>
                    <a:cxn ang="0">
                      <a:pos x="62" y="10"/>
                    </a:cxn>
                    <a:cxn ang="0">
                      <a:pos x="62" y="10"/>
                    </a:cxn>
                  </a:cxnLst>
                  <a:rect l="0" t="0" r="r" b="b"/>
                  <a:pathLst>
                    <a:path w="62" h="20">
                      <a:moveTo>
                        <a:pt x="62" y="10"/>
                      </a:moveTo>
                      <a:lnTo>
                        <a:pt x="62" y="10"/>
                      </a:lnTo>
                      <a:lnTo>
                        <a:pt x="56" y="14"/>
                      </a:lnTo>
                      <a:lnTo>
                        <a:pt x="50" y="16"/>
                      </a:lnTo>
                      <a:lnTo>
                        <a:pt x="34" y="18"/>
                      </a:lnTo>
                      <a:lnTo>
                        <a:pt x="0" y="20"/>
                      </a:lnTo>
                      <a:lnTo>
                        <a:pt x="0" y="20"/>
                      </a:lnTo>
                      <a:lnTo>
                        <a:pt x="4" y="16"/>
                      </a:lnTo>
                      <a:lnTo>
                        <a:pt x="10" y="14"/>
                      </a:lnTo>
                      <a:lnTo>
                        <a:pt x="10" y="14"/>
                      </a:lnTo>
                      <a:lnTo>
                        <a:pt x="8" y="12"/>
                      </a:lnTo>
                      <a:lnTo>
                        <a:pt x="6" y="12"/>
                      </a:lnTo>
                      <a:lnTo>
                        <a:pt x="0" y="14"/>
                      </a:lnTo>
                      <a:lnTo>
                        <a:pt x="0" y="14"/>
                      </a:lnTo>
                      <a:lnTo>
                        <a:pt x="6" y="2"/>
                      </a:lnTo>
                      <a:lnTo>
                        <a:pt x="6" y="2"/>
                      </a:lnTo>
                      <a:lnTo>
                        <a:pt x="22" y="0"/>
                      </a:lnTo>
                      <a:lnTo>
                        <a:pt x="36" y="2"/>
                      </a:lnTo>
                      <a:lnTo>
                        <a:pt x="48" y="6"/>
                      </a:lnTo>
                      <a:lnTo>
                        <a:pt x="62" y="10"/>
                      </a:lnTo>
                      <a:lnTo>
                        <a:pt x="62" y="1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40" name="Freeform 116"/>
                <p:cNvSpPr>
                  <a:spLocks/>
                </p:cNvSpPr>
                <p:nvPr userDrawn="1"/>
              </p:nvSpPr>
              <p:spPr bwMode="auto">
                <a:xfrm>
                  <a:off x="3594" y="222"/>
                  <a:ext cx="3" cy="3"/>
                </a:xfrm>
                <a:custGeom>
                  <a:avLst/>
                  <a:gdLst/>
                  <a:ahLst/>
                  <a:cxnLst>
                    <a:cxn ang="0">
                      <a:pos x="8" y="0"/>
                    </a:cxn>
                    <a:cxn ang="0">
                      <a:pos x="8" y="0"/>
                    </a:cxn>
                    <a:cxn ang="0">
                      <a:pos x="8" y="2"/>
                    </a:cxn>
                    <a:cxn ang="0">
                      <a:pos x="10" y="2"/>
                    </a:cxn>
                    <a:cxn ang="0">
                      <a:pos x="14" y="4"/>
                    </a:cxn>
                    <a:cxn ang="0">
                      <a:pos x="14" y="6"/>
                    </a:cxn>
                    <a:cxn ang="0">
                      <a:pos x="14" y="6"/>
                    </a:cxn>
                    <a:cxn ang="0">
                      <a:pos x="4" y="8"/>
                    </a:cxn>
                    <a:cxn ang="0">
                      <a:pos x="2" y="6"/>
                    </a:cxn>
                    <a:cxn ang="0">
                      <a:pos x="0" y="0"/>
                    </a:cxn>
                    <a:cxn ang="0">
                      <a:pos x="0" y="0"/>
                    </a:cxn>
                    <a:cxn ang="0">
                      <a:pos x="4" y="0"/>
                    </a:cxn>
                    <a:cxn ang="0">
                      <a:pos x="8" y="0"/>
                    </a:cxn>
                    <a:cxn ang="0">
                      <a:pos x="8" y="0"/>
                    </a:cxn>
                  </a:cxnLst>
                  <a:rect l="0" t="0" r="r" b="b"/>
                  <a:pathLst>
                    <a:path w="14" h="8">
                      <a:moveTo>
                        <a:pt x="8" y="0"/>
                      </a:moveTo>
                      <a:lnTo>
                        <a:pt x="8" y="0"/>
                      </a:lnTo>
                      <a:lnTo>
                        <a:pt x="8" y="2"/>
                      </a:lnTo>
                      <a:lnTo>
                        <a:pt x="10" y="2"/>
                      </a:lnTo>
                      <a:lnTo>
                        <a:pt x="14" y="4"/>
                      </a:lnTo>
                      <a:lnTo>
                        <a:pt x="14" y="6"/>
                      </a:lnTo>
                      <a:lnTo>
                        <a:pt x="14" y="6"/>
                      </a:lnTo>
                      <a:lnTo>
                        <a:pt x="4" y="8"/>
                      </a:lnTo>
                      <a:lnTo>
                        <a:pt x="2" y="6"/>
                      </a:lnTo>
                      <a:lnTo>
                        <a:pt x="0" y="0"/>
                      </a:lnTo>
                      <a:lnTo>
                        <a:pt x="0" y="0"/>
                      </a:lnTo>
                      <a:lnTo>
                        <a:pt x="4" y="0"/>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41" name="Freeform 117"/>
                <p:cNvSpPr>
                  <a:spLocks/>
                </p:cNvSpPr>
                <p:nvPr userDrawn="1"/>
              </p:nvSpPr>
              <p:spPr bwMode="auto">
                <a:xfrm>
                  <a:off x="3553" y="230"/>
                  <a:ext cx="10" cy="5"/>
                </a:xfrm>
                <a:custGeom>
                  <a:avLst/>
                  <a:gdLst/>
                  <a:ahLst/>
                  <a:cxnLst>
                    <a:cxn ang="0">
                      <a:pos x="42" y="0"/>
                    </a:cxn>
                    <a:cxn ang="0">
                      <a:pos x="42" y="0"/>
                    </a:cxn>
                    <a:cxn ang="0">
                      <a:pos x="32" y="6"/>
                    </a:cxn>
                    <a:cxn ang="0">
                      <a:pos x="22" y="10"/>
                    </a:cxn>
                    <a:cxn ang="0">
                      <a:pos x="0" y="16"/>
                    </a:cxn>
                    <a:cxn ang="0">
                      <a:pos x="0" y="16"/>
                    </a:cxn>
                    <a:cxn ang="0">
                      <a:pos x="8" y="10"/>
                    </a:cxn>
                    <a:cxn ang="0">
                      <a:pos x="18" y="6"/>
                    </a:cxn>
                    <a:cxn ang="0">
                      <a:pos x="42" y="0"/>
                    </a:cxn>
                    <a:cxn ang="0">
                      <a:pos x="42" y="0"/>
                    </a:cxn>
                  </a:cxnLst>
                  <a:rect l="0" t="0" r="r" b="b"/>
                  <a:pathLst>
                    <a:path w="42" h="16">
                      <a:moveTo>
                        <a:pt x="42" y="0"/>
                      </a:moveTo>
                      <a:lnTo>
                        <a:pt x="42" y="0"/>
                      </a:lnTo>
                      <a:lnTo>
                        <a:pt x="32" y="6"/>
                      </a:lnTo>
                      <a:lnTo>
                        <a:pt x="22" y="10"/>
                      </a:lnTo>
                      <a:lnTo>
                        <a:pt x="0" y="16"/>
                      </a:lnTo>
                      <a:lnTo>
                        <a:pt x="0" y="16"/>
                      </a:lnTo>
                      <a:lnTo>
                        <a:pt x="8" y="10"/>
                      </a:lnTo>
                      <a:lnTo>
                        <a:pt x="18" y="6"/>
                      </a:lnTo>
                      <a:lnTo>
                        <a:pt x="42" y="0"/>
                      </a:lnTo>
                      <a:lnTo>
                        <a:pt x="4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42" name="Freeform 118"/>
                <p:cNvSpPr>
                  <a:spLocks/>
                </p:cNvSpPr>
                <p:nvPr userDrawn="1"/>
              </p:nvSpPr>
              <p:spPr bwMode="auto">
                <a:xfrm>
                  <a:off x="3834" y="232"/>
                  <a:ext cx="8" cy="3"/>
                </a:xfrm>
                <a:custGeom>
                  <a:avLst/>
                  <a:gdLst/>
                  <a:ahLst/>
                  <a:cxnLst>
                    <a:cxn ang="0">
                      <a:pos x="0" y="2"/>
                    </a:cxn>
                    <a:cxn ang="0">
                      <a:pos x="0" y="2"/>
                    </a:cxn>
                    <a:cxn ang="0">
                      <a:pos x="6" y="0"/>
                    </a:cxn>
                    <a:cxn ang="0">
                      <a:pos x="12" y="0"/>
                    </a:cxn>
                    <a:cxn ang="0">
                      <a:pos x="26" y="0"/>
                    </a:cxn>
                    <a:cxn ang="0">
                      <a:pos x="26" y="0"/>
                    </a:cxn>
                    <a:cxn ang="0">
                      <a:pos x="20" y="2"/>
                    </a:cxn>
                    <a:cxn ang="0">
                      <a:pos x="14" y="2"/>
                    </a:cxn>
                    <a:cxn ang="0">
                      <a:pos x="0" y="2"/>
                    </a:cxn>
                    <a:cxn ang="0">
                      <a:pos x="0" y="2"/>
                    </a:cxn>
                  </a:cxnLst>
                  <a:rect l="0" t="0" r="r" b="b"/>
                  <a:pathLst>
                    <a:path w="26" h="2">
                      <a:moveTo>
                        <a:pt x="0" y="2"/>
                      </a:moveTo>
                      <a:lnTo>
                        <a:pt x="0" y="2"/>
                      </a:lnTo>
                      <a:lnTo>
                        <a:pt x="6" y="0"/>
                      </a:lnTo>
                      <a:lnTo>
                        <a:pt x="12" y="0"/>
                      </a:lnTo>
                      <a:lnTo>
                        <a:pt x="26" y="0"/>
                      </a:lnTo>
                      <a:lnTo>
                        <a:pt x="26" y="0"/>
                      </a:lnTo>
                      <a:lnTo>
                        <a:pt x="20" y="2"/>
                      </a:lnTo>
                      <a:lnTo>
                        <a:pt x="14" y="2"/>
                      </a:lnTo>
                      <a:lnTo>
                        <a:pt x="0" y="2"/>
                      </a:lnTo>
                      <a:lnTo>
                        <a:pt x="0"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43" name="Freeform 119"/>
                <p:cNvSpPr>
                  <a:spLocks/>
                </p:cNvSpPr>
                <p:nvPr userDrawn="1"/>
              </p:nvSpPr>
              <p:spPr bwMode="auto">
                <a:xfrm>
                  <a:off x="3862" y="232"/>
                  <a:ext cx="13" cy="3"/>
                </a:xfrm>
                <a:custGeom>
                  <a:avLst/>
                  <a:gdLst/>
                  <a:ahLst/>
                  <a:cxnLst>
                    <a:cxn ang="0">
                      <a:pos x="34" y="0"/>
                    </a:cxn>
                    <a:cxn ang="0">
                      <a:pos x="34" y="0"/>
                    </a:cxn>
                    <a:cxn ang="0">
                      <a:pos x="32" y="2"/>
                    </a:cxn>
                    <a:cxn ang="0">
                      <a:pos x="34" y="4"/>
                    </a:cxn>
                    <a:cxn ang="0">
                      <a:pos x="44" y="6"/>
                    </a:cxn>
                    <a:cxn ang="0">
                      <a:pos x="44" y="6"/>
                    </a:cxn>
                    <a:cxn ang="0">
                      <a:pos x="24" y="8"/>
                    </a:cxn>
                    <a:cxn ang="0">
                      <a:pos x="12" y="8"/>
                    </a:cxn>
                    <a:cxn ang="0">
                      <a:pos x="0" y="8"/>
                    </a:cxn>
                    <a:cxn ang="0">
                      <a:pos x="0" y="8"/>
                    </a:cxn>
                    <a:cxn ang="0">
                      <a:pos x="16" y="2"/>
                    </a:cxn>
                    <a:cxn ang="0">
                      <a:pos x="34" y="0"/>
                    </a:cxn>
                    <a:cxn ang="0">
                      <a:pos x="34" y="0"/>
                    </a:cxn>
                  </a:cxnLst>
                  <a:rect l="0" t="0" r="r" b="b"/>
                  <a:pathLst>
                    <a:path w="44" h="8">
                      <a:moveTo>
                        <a:pt x="34" y="0"/>
                      </a:moveTo>
                      <a:lnTo>
                        <a:pt x="34" y="0"/>
                      </a:lnTo>
                      <a:lnTo>
                        <a:pt x="32" y="2"/>
                      </a:lnTo>
                      <a:lnTo>
                        <a:pt x="34" y="4"/>
                      </a:lnTo>
                      <a:lnTo>
                        <a:pt x="44" y="6"/>
                      </a:lnTo>
                      <a:lnTo>
                        <a:pt x="44" y="6"/>
                      </a:lnTo>
                      <a:lnTo>
                        <a:pt x="24" y="8"/>
                      </a:lnTo>
                      <a:lnTo>
                        <a:pt x="12" y="8"/>
                      </a:lnTo>
                      <a:lnTo>
                        <a:pt x="0" y="8"/>
                      </a:lnTo>
                      <a:lnTo>
                        <a:pt x="0" y="8"/>
                      </a:lnTo>
                      <a:lnTo>
                        <a:pt x="16" y="2"/>
                      </a:lnTo>
                      <a:lnTo>
                        <a:pt x="34" y="0"/>
                      </a:lnTo>
                      <a:lnTo>
                        <a:pt x="3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44" name="Freeform 120"/>
                <p:cNvSpPr>
                  <a:spLocks/>
                </p:cNvSpPr>
                <p:nvPr userDrawn="1"/>
              </p:nvSpPr>
              <p:spPr bwMode="auto">
                <a:xfrm>
                  <a:off x="3875" y="235"/>
                  <a:ext cx="8" cy="0"/>
                </a:xfrm>
                <a:custGeom>
                  <a:avLst/>
                  <a:gdLst/>
                  <a:ahLst/>
                  <a:cxnLst>
                    <a:cxn ang="0">
                      <a:pos x="0" y="2"/>
                    </a:cxn>
                    <a:cxn ang="0">
                      <a:pos x="0" y="2"/>
                    </a:cxn>
                    <a:cxn ang="0">
                      <a:pos x="4" y="0"/>
                    </a:cxn>
                    <a:cxn ang="0">
                      <a:pos x="12" y="0"/>
                    </a:cxn>
                    <a:cxn ang="0">
                      <a:pos x="26" y="0"/>
                    </a:cxn>
                    <a:cxn ang="0">
                      <a:pos x="26" y="0"/>
                    </a:cxn>
                    <a:cxn ang="0">
                      <a:pos x="20" y="2"/>
                    </a:cxn>
                    <a:cxn ang="0">
                      <a:pos x="14" y="4"/>
                    </a:cxn>
                    <a:cxn ang="0">
                      <a:pos x="6" y="4"/>
                    </a:cxn>
                    <a:cxn ang="0">
                      <a:pos x="0" y="2"/>
                    </a:cxn>
                    <a:cxn ang="0">
                      <a:pos x="0" y="2"/>
                    </a:cxn>
                  </a:cxnLst>
                  <a:rect l="0" t="0" r="r" b="b"/>
                  <a:pathLst>
                    <a:path w="26" h="4">
                      <a:moveTo>
                        <a:pt x="0" y="2"/>
                      </a:moveTo>
                      <a:lnTo>
                        <a:pt x="0" y="2"/>
                      </a:lnTo>
                      <a:lnTo>
                        <a:pt x="4" y="0"/>
                      </a:lnTo>
                      <a:lnTo>
                        <a:pt x="12" y="0"/>
                      </a:lnTo>
                      <a:lnTo>
                        <a:pt x="26" y="0"/>
                      </a:lnTo>
                      <a:lnTo>
                        <a:pt x="26" y="0"/>
                      </a:lnTo>
                      <a:lnTo>
                        <a:pt x="20" y="2"/>
                      </a:lnTo>
                      <a:lnTo>
                        <a:pt x="14" y="4"/>
                      </a:lnTo>
                      <a:lnTo>
                        <a:pt x="6" y="4"/>
                      </a:lnTo>
                      <a:lnTo>
                        <a:pt x="0" y="2"/>
                      </a:lnTo>
                      <a:lnTo>
                        <a:pt x="0"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45" name="Freeform 121"/>
                <p:cNvSpPr>
                  <a:spLocks/>
                </p:cNvSpPr>
                <p:nvPr userDrawn="1"/>
              </p:nvSpPr>
              <p:spPr bwMode="auto">
                <a:xfrm>
                  <a:off x="3548" y="235"/>
                  <a:ext cx="3" cy="0"/>
                </a:xfrm>
                <a:custGeom>
                  <a:avLst/>
                  <a:gdLst/>
                  <a:ahLst/>
                  <a:cxnLst>
                    <a:cxn ang="0">
                      <a:pos x="16" y="0"/>
                    </a:cxn>
                    <a:cxn ang="0">
                      <a:pos x="16" y="0"/>
                    </a:cxn>
                    <a:cxn ang="0">
                      <a:pos x="16" y="0"/>
                    </a:cxn>
                    <a:cxn ang="0">
                      <a:pos x="16" y="2"/>
                    </a:cxn>
                    <a:cxn ang="0">
                      <a:pos x="12" y="4"/>
                    </a:cxn>
                    <a:cxn ang="0">
                      <a:pos x="0" y="6"/>
                    </a:cxn>
                    <a:cxn ang="0">
                      <a:pos x="0" y="6"/>
                    </a:cxn>
                    <a:cxn ang="0">
                      <a:pos x="2" y="4"/>
                    </a:cxn>
                    <a:cxn ang="0">
                      <a:pos x="8" y="2"/>
                    </a:cxn>
                    <a:cxn ang="0">
                      <a:pos x="12" y="2"/>
                    </a:cxn>
                    <a:cxn ang="0">
                      <a:pos x="16" y="0"/>
                    </a:cxn>
                    <a:cxn ang="0">
                      <a:pos x="16" y="0"/>
                    </a:cxn>
                  </a:cxnLst>
                  <a:rect l="0" t="0" r="r" b="b"/>
                  <a:pathLst>
                    <a:path w="16" h="6">
                      <a:moveTo>
                        <a:pt x="16" y="0"/>
                      </a:moveTo>
                      <a:lnTo>
                        <a:pt x="16" y="0"/>
                      </a:lnTo>
                      <a:lnTo>
                        <a:pt x="16" y="0"/>
                      </a:lnTo>
                      <a:lnTo>
                        <a:pt x="16" y="2"/>
                      </a:lnTo>
                      <a:lnTo>
                        <a:pt x="12" y="4"/>
                      </a:lnTo>
                      <a:lnTo>
                        <a:pt x="0" y="6"/>
                      </a:lnTo>
                      <a:lnTo>
                        <a:pt x="0" y="6"/>
                      </a:lnTo>
                      <a:lnTo>
                        <a:pt x="2" y="4"/>
                      </a:lnTo>
                      <a:lnTo>
                        <a:pt x="8" y="2"/>
                      </a:lnTo>
                      <a:lnTo>
                        <a:pt x="12" y="2"/>
                      </a:lnTo>
                      <a:lnTo>
                        <a:pt x="16" y="0"/>
                      </a:lnTo>
                      <a:lnTo>
                        <a:pt x="1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46" name="Freeform 122"/>
                <p:cNvSpPr>
                  <a:spLocks/>
                </p:cNvSpPr>
                <p:nvPr userDrawn="1"/>
              </p:nvSpPr>
              <p:spPr bwMode="auto">
                <a:xfrm>
                  <a:off x="3908" y="235"/>
                  <a:ext cx="5" cy="0"/>
                </a:xfrm>
                <a:custGeom>
                  <a:avLst/>
                  <a:gdLst/>
                  <a:ahLst/>
                  <a:cxnLst>
                    <a:cxn ang="0">
                      <a:pos x="14" y="0"/>
                    </a:cxn>
                    <a:cxn ang="0">
                      <a:pos x="14" y="0"/>
                    </a:cxn>
                    <a:cxn ang="0">
                      <a:pos x="10" y="4"/>
                    </a:cxn>
                    <a:cxn ang="0">
                      <a:pos x="10" y="6"/>
                    </a:cxn>
                    <a:cxn ang="0">
                      <a:pos x="12" y="6"/>
                    </a:cxn>
                    <a:cxn ang="0">
                      <a:pos x="12" y="6"/>
                    </a:cxn>
                    <a:cxn ang="0">
                      <a:pos x="10" y="8"/>
                    </a:cxn>
                    <a:cxn ang="0">
                      <a:pos x="8" y="8"/>
                    </a:cxn>
                    <a:cxn ang="0">
                      <a:pos x="4" y="8"/>
                    </a:cxn>
                    <a:cxn ang="0">
                      <a:pos x="0" y="8"/>
                    </a:cxn>
                    <a:cxn ang="0">
                      <a:pos x="0" y="8"/>
                    </a:cxn>
                    <a:cxn ang="0">
                      <a:pos x="2" y="4"/>
                    </a:cxn>
                    <a:cxn ang="0">
                      <a:pos x="6" y="2"/>
                    </a:cxn>
                    <a:cxn ang="0">
                      <a:pos x="10" y="0"/>
                    </a:cxn>
                    <a:cxn ang="0">
                      <a:pos x="14" y="0"/>
                    </a:cxn>
                    <a:cxn ang="0">
                      <a:pos x="14" y="0"/>
                    </a:cxn>
                  </a:cxnLst>
                  <a:rect l="0" t="0" r="r" b="b"/>
                  <a:pathLst>
                    <a:path w="14" h="8">
                      <a:moveTo>
                        <a:pt x="14" y="0"/>
                      </a:moveTo>
                      <a:lnTo>
                        <a:pt x="14" y="0"/>
                      </a:lnTo>
                      <a:lnTo>
                        <a:pt x="10" y="4"/>
                      </a:lnTo>
                      <a:lnTo>
                        <a:pt x="10" y="6"/>
                      </a:lnTo>
                      <a:lnTo>
                        <a:pt x="12" y="6"/>
                      </a:lnTo>
                      <a:lnTo>
                        <a:pt x="12" y="6"/>
                      </a:lnTo>
                      <a:lnTo>
                        <a:pt x="10" y="8"/>
                      </a:lnTo>
                      <a:lnTo>
                        <a:pt x="8" y="8"/>
                      </a:lnTo>
                      <a:lnTo>
                        <a:pt x="4" y="8"/>
                      </a:lnTo>
                      <a:lnTo>
                        <a:pt x="0" y="8"/>
                      </a:lnTo>
                      <a:lnTo>
                        <a:pt x="0" y="8"/>
                      </a:lnTo>
                      <a:lnTo>
                        <a:pt x="2" y="4"/>
                      </a:lnTo>
                      <a:lnTo>
                        <a:pt x="6" y="2"/>
                      </a:lnTo>
                      <a:lnTo>
                        <a:pt x="10" y="0"/>
                      </a:lnTo>
                      <a:lnTo>
                        <a:pt x="14" y="0"/>
                      </a:lnTo>
                      <a:lnTo>
                        <a:pt x="1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47" name="Freeform 123"/>
                <p:cNvSpPr>
                  <a:spLocks/>
                </p:cNvSpPr>
                <p:nvPr userDrawn="1"/>
              </p:nvSpPr>
              <p:spPr bwMode="auto">
                <a:xfrm>
                  <a:off x="4052" y="235"/>
                  <a:ext cx="3" cy="5"/>
                </a:xfrm>
                <a:custGeom>
                  <a:avLst/>
                  <a:gdLst/>
                  <a:ahLst/>
                  <a:cxnLst>
                    <a:cxn ang="0">
                      <a:pos x="18" y="2"/>
                    </a:cxn>
                    <a:cxn ang="0">
                      <a:pos x="18" y="2"/>
                    </a:cxn>
                    <a:cxn ang="0">
                      <a:pos x="12" y="6"/>
                    </a:cxn>
                    <a:cxn ang="0">
                      <a:pos x="6" y="6"/>
                    </a:cxn>
                    <a:cxn ang="0">
                      <a:pos x="2" y="6"/>
                    </a:cxn>
                    <a:cxn ang="0">
                      <a:pos x="0" y="4"/>
                    </a:cxn>
                    <a:cxn ang="0">
                      <a:pos x="0" y="2"/>
                    </a:cxn>
                    <a:cxn ang="0">
                      <a:pos x="2" y="0"/>
                    </a:cxn>
                    <a:cxn ang="0">
                      <a:pos x="8" y="0"/>
                    </a:cxn>
                    <a:cxn ang="0">
                      <a:pos x="18" y="2"/>
                    </a:cxn>
                    <a:cxn ang="0">
                      <a:pos x="18" y="2"/>
                    </a:cxn>
                  </a:cxnLst>
                  <a:rect l="0" t="0" r="r" b="b"/>
                  <a:pathLst>
                    <a:path w="18" h="6">
                      <a:moveTo>
                        <a:pt x="18" y="2"/>
                      </a:moveTo>
                      <a:lnTo>
                        <a:pt x="18" y="2"/>
                      </a:lnTo>
                      <a:lnTo>
                        <a:pt x="12" y="6"/>
                      </a:lnTo>
                      <a:lnTo>
                        <a:pt x="6" y="6"/>
                      </a:lnTo>
                      <a:lnTo>
                        <a:pt x="2" y="6"/>
                      </a:lnTo>
                      <a:lnTo>
                        <a:pt x="0" y="4"/>
                      </a:lnTo>
                      <a:lnTo>
                        <a:pt x="0" y="2"/>
                      </a:lnTo>
                      <a:lnTo>
                        <a:pt x="2" y="0"/>
                      </a:lnTo>
                      <a:lnTo>
                        <a:pt x="8" y="0"/>
                      </a:lnTo>
                      <a:lnTo>
                        <a:pt x="18" y="2"/>
                      </a:lnTo>
                      <a:lnTo>
                        <a:pt x="18"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48" name="Freeform 124"/>
                <p:cNvSpPr>
                  <a:spLocks/>
                </p:cNvSpPr>
                <p:nvPr userDrawn="1"/>
              </p:nvSpPr>
              <p:spPr bwMode="auto">
                <a:xfrm>
                  <a:off x="3870" y="240"/>
                  <a:ext cx="18" cy="5"/>
                </a:xfrm>
                <a:custGeom>
                  <a:avLst/>
                  <a:gdLst/>
                  <a:ahLst/>
                  <a:cxnLst>
                    <a:cxn ang="0">
                      <a:pos x="62" y="0"/>
                    </a:cxn>
                    <a:cxn ang="0">
                      <a:pos x="62" y="0"/>
                    </a:cxn>
                    <a:cxn ang="0">
                      <a:pos x="54" y="6"/>
                    </a:cxn>
                    <a:cxn ang="0">
                      <a:pos x="42" y="10"/>
                    </a:cxn>
                    <a:cxn ang="0">
                      <a:pos x="30" y="12"/>
                    </a:cxn>
                    <a:cxn ang="0">
                      <a:pos x="20" y="12"/>
                    </a:cxn>
                    <a:cxn ang="0">
                      <a:pos x="20" y="12"/>
                    </a:cxn>
                    <a:cxn ang="0">
                      <a:pos x="18" y="14"/>
                    </a:cxn>
                    <a:cxn ang="0">
                      <a:pos x="20" y="14"/>
                    </a:cxn>
                    <a:cxn ang="0">
                      <a:pos x="20" y="16"/>
                    </a:cxn>
                    <a:cxn ang="0">
                      <a:pos x="18" y="18"/>
                    </a:cxn>
                    <a:cxn ang="0">
                      <a:pos x="18" y="18"/>
                    </a:cxn>
                    <a:cxn ang="0">
                      <a:pos x="12" y="18"/>
                    </a:cxn>
                    <a:cxn ang="0">
                      <a:pos x="8" y="20"/>
                    </a:cxn>
                    <a:cxn ang="0">
                      <a:pos x="4" y="20"/>
                    </a:cxn>
                    <a:cxn ang="0">
                      <a:pos x="0" y="18"/>
                    </a:cxn>
                    <a:cxn ang="0">
                      <a:pos x="0" y="18"/>
                    </a:cxn>
                    <a:cxn ang="0">
                      <a:pos x="14" y="12"/>
                    </a:cxn>
                    <a:cxn ang="0">
                      <a:pos x="30" y="8"/>
                    </a:cxn>
                    <a:cxn ang="0">
                      <a:pos x="62" y="0"/>
                    </a:cxn>
                    <a:cxn ang="0">
                      <a:pos x="62" y="0"/>
                    </a:cxn>
                  </a:cxnLst>
                  <a:rect l="0" t="0" r="r" b="b"/>
                  <a:pathLst>
                    <a:path w="62" h="20">
                      <a:moveTo>
                        <a:pt x="62" y="0"/>
                      </a:moveTo>
                      <a:lnTo>
                        <a:pt x="62" y="0"/>
                      </a:lnTo>
                      <a:lnTo>
                        <a:pt x="54" y="6"/>
                      </a:lnTo>
                      <a:lnTo>
                        <a:pt x="42" y="10"/>
                      </a:lnTo>
                      <a:lnTo>
                        <a:pt x="30" y="12"/>
                      </a:lnTo>
                      <a:lnTo>
                        <a:pt x="20" y="12"/>
                      </a:lnTo>
                      <a:lnTo>
                        <a:pt x="20" y="12"/>
                      </a:lnTo>
                      <a:lnTo>
                        <a:pt x="18" y="14"/>
                      </a:lnTo>
                      <a:lnTo>
                        <a:pt x="20" y="14"/>
                      </a:lnTo>
                      <a:lnTo>
                        <a:pt x="20" y="16"/>
                      </a:lnTo>
                      <a:lnTo>
                        <a:pt x="18" y="18"/>
                      </a:lnTo>
                      <a:lnTo>
                        <a:pt x="18" y="18"/>
                      </a:lnTo>
                      <a:lnTo>
                        <a:pt x="12" y="18"/>
                      </a:lnTo>
                      <a:lnTo>
                        <a:pt x="8" y="20"/>
                      </a:lnTo>
                      <a:lnTo>
                        <a:pt x="4" y="20"/>
                      </a:lnTo>
                      <a:lnTo>
                        <a:pt x="0" y="18"/>
                      </a:lnTo>
                      <a:lnTo>
                        <a:pt x="0" y="18"/>
                      </a:lnTo>
                      <a:lnTo>
                        <a:pt x="14" y="12"/>
                      </a:lnTo>
                      <a:lnTo>
                        <a:pt x="30" y="8"/>
                      </a:lnTo>
                      <a:lnTo>
                        <a:pt x="62" y="0"/>
                      </a:lnTo>
                      <a:lnTo>
                        <a:pt x="6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49" name="Freeform 125"/>
                <p:cNvSpPr>
                  <a:spLocks/>
                </p:cNvSpPr>
                <p:nvPr userDrawn="1"/>
              </p:nvSpPr>
              <p:spPr bwMode="auto">
                <a:xfrm>
                  <a:off x="3862" y="240"/>
                  <a:ext cx="5" cy="0"/>
                </a:xfrm>
                <a:custGeom>
                  <a:avLst/>
                  <a:gdLst/>
                  <a:ahLst/>
                  <a:cxnLst>
                    <a:cxn ang="0">
                      <a:pos x="18" y="0"/>
                    </a:cxn>
                    <a:cxn ang="0">
                      <a:pos x="18" y="0"/>
                    </a:cxn>
                    <a:cxn ang="0">
                      <a:pos x="10" y="4"/>
                    </a:cxn>
                    <a:cxn ang="0">
                      <a:pos x="0" y="4"/>
                    </a:cxn>
                    <a:cxn ang="0">
                      <a:pos x="0" y="4"/>
                    </a:cxn>
                    <a:cxn ang="0">
                      <a:pos x="4" y="2"/>
                    </a:cxn>
                    <a:cxn ang="0">
                      <a:pos x="8" y="2"/>
                    </a:cxn>
                    <a:cxn ang="0">
                      <a:pos x="18" y="0"/>
                    </a:cxn>
                    <a:cxn ang="0">
                      <a:pos x="18" y="0"/>
                    </a:cxn>
                  </a:cxnLst>
                  <a:rect l="0" t="0" r="r" b="b"/>
                  <a:pathLst>
                    <a:path w="18" h="4">
                      <a:moveTo>
                        <a:pt x="18" y="0"/>
                      </a:moveTo>
                      <a:lnTo>
                        <a:pt x="18" y="0"/>
                      </a:lnTo>
                      <a:lnTo>
                        <a:pt x="10" y="4"/>
                      </a:lnTo>
                      <a:lnTo>
                        <a:pt x="0" y="4"/>
                      </a:lnTo>
                      <a:lnTo>
                        <a:pt x="0" y="4"/>
                      </a:lnTo>
                      <a:lnTo>
                        <a:pt x="4" y="2"/>
                      </a:lnTo>
                      <a:lnTo>
                        <a:pt x="8" y="2"/>
                      </a:lnTo>
                      <a:lnTo>
                        <a:pt x="18" y="0"/>
                      </a:lnTo>
                      <a:lnTo>
                        <a:pt x="1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50" name="Freeform 126"/>
                <p:cNvSpPr>
                  <a:spLocks/>
                </p:cNvSpPr>
                <p:nvPr userDrawn="1"/>
              </p:nvSpPr>
              <p:spPr bwMode="auto">
                <a:xfrm>
                  <a:off x="3893" y="240"/>
                  <a:ext cx="3" cy="0"/>
                </a:xfrm>
                <a:custGeom>
                  <a:avLst/>
                  <a:gdLst/>
                  <a:ahLst/>
                  <a:cxnLst>
                    <a:cxn ang="0">
                      <a:pos x="0" y="2"/>
                    </a:cxn>
                    <a:cxn ang="0">
                      <a:pos x="0" y="2"/>
                    </a:cxn>
                    <a:cxn ang="0">
                      <a:pos x="8" y="0"/>
                    </a:cxn>
                    <a:cxn ang="0">
                      <a:pos x="10" y="0"/>
                    </a:cxn>
                    <a:cxn ang="0">
                      <a:pos x="8" y="2"/>
                    </a:cxn>
                    <a:cxn ang="0">
                      <a:pos x="4" y="4"/>
                    </a:cxn>
                    <a:cxn ang="0">
                      <a:pos x="2" y="4"/>
                    </a:cxn>
                    <a:cxn ang="0">
                      <a:pos x="0" y="2"/>
                    </a:cxn>
                    <a:cxn ang="0">
                      <a:pos x="0" y="2"/>
                    </a:cxn>
                  </a:cxnLst>
                  <a:rect l="0" t="0" r="r" b="b"/>
                  <a:pathLst>
                    <a:path w="10" h="4">
                      <a:moveTo>
                        <a:pt x="0" y="2"/>
                      </a:moveTo>
                      <a:lnTo>
                        <a:pt x="0" y="2"/>
                      </a:lnTo>
                      <a:lnTo>
                        <a:pt x="8" y="0"/>
                      </a:lnTo>
                      <a:lnTo>
                        <a:pt x="10" y="0"/>
                      </a:lnTo>
                      <a:lnTo>
                        <a:pt x="8" y="2"/>
                      </a:lnTo>
                      <a:lnTo>
                        <a:pt x="4" y="4"/>
                      </a:lnTo>
                      <a:lnTo>
                        <a:pt x="2" y="4"/>
                      </a:lnTo>
                      <a:lnTo>
                        <a:pt x="0" y="2"/>
                      </a:lnTo>
                      <a:lnTo>
                        <a:pt x="0"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51" name="Freeform 127"/>
                <p:cNvSpPr>
                  <a:spLocks/>
                </p:cNvSpPr>
                <p:nvPr userDrawn="1"/>
              </p:nvSpPr>
              <p:spPr bwMode="auto">
                <a:xfrm>
                  <a:off x="3832" y="245"/>
                  <a:ext cx="5" cy="0"/>
                </a:xfrm>
                <a:custGeom>
                  <a:avLst/>
                  <a:gdLst/>
                  <a:ahLst/>
                  <a:cxnLst>
                    <a:cxn ang="0">
                      <a:pos x="20" y="0"/>
                    </a:cxn>
                    <a:cxn ang="0">
                      <a:pos x="20" y="0"/>
                    </a:cxn>
                    <a:cxn ang="0">
                      <a:pos x="12" y="2"/>
                    </a:cxn>
                    <a:cxn ang="0">
                      <a:pos x="0" y="4"/>
                    </a:cxn>
                    <a:cxn ang="0">
                      <a:pos x="0" y="4"/>
                    </a:cxn>
                    <a:cxn ang="0">
                      <a:pos x="2" y="2"/>
                    </a:cxn>
                    <a:cxn ang="0">
                      <a:pos x="2" y="0"/>
                    </a:cxn>
                    <a:cxn ang="0">
                      <a:pos x="8" y="0"/>
                    </a:cxn>
                    <a:cxn ang="0">
                      <a:pos x="14" y="0"/>
                    </a:cxn>
                    <a:cxn ang="0">
                      <a:pos x="20" y="0"/>
                    </a:cxn>
                    <a:cxn ang="0">
                      <a:pos x="20" y="0"/>
                    </a:cxn>
                  </a:cxnLst>
                  <a:rect l="0" t="0" r="r" b="b"/>
                  <a:pathLst>
                    <a:path w="20" h="4">
                      <a:moveTo>
                        <a:pt x="20" y="0"/>
                      </a:moveTo>
                      <a:lnTo>
                        <a:pt x="20" y="0"/>
                      </a:lnTo>
                      <a:lnTo>
                        <a:pt x="12" y="2"/>
                      </a:lnTo>
                      <a:lnTo>
                        <a:pt x="0" y="4"/>
                      </a:lnTo>
                      <a:lnTo>
                        <a:pt x="0" y="4"/>
                      </a:lnTo>
                      <a:lnTo>
                        <a:pt x="2" y="2"/>
                      </a:lnTo>
                      <a:lnTo>
                        <a:pt x="2" y="0"/>
                      </a:lnTo>
                      <a:lnTo>
                        <a:pt x="8" y="0"/>
                      </a:lnTo>
                      <a:lnTo>
                        <a:pt x="14" y="0"/>
                      </a:lnTo>
                      <a:lnTo>
                        <a:pt x="20" y="0"/>
                      </a:lnTo>
                      <a:lnTo>
                        <a:pt x="2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52" name="Freeform 128"/>
                <p:cNvSpPr>
                  <a:spLocks/>
                </p:cNvSpPr>
                <p:nvPr userDrawn="1"/>
              </p:nvSpPr>
              <p:spPr bwMode="auto">
                <a:xfrm>
                  <a:off x="3870" y="245"/>
                  <a:ext cx="5" cy="5"/>
                </a:xfrm>
                <a:custGeom>
                  <a:avLst/>
                  <a:gdLst/>
                  <a:ahLst/>
                  <a:cxnLst>
                    <a:cxn ang="0">
                      <a:pos x="18" y="0"/>
                    </a:cxn>
                    <a:cxn ang="0">
                      <a:pos x="18" y="0"/>
                    </a:cxn>
                    <a:cxn ang="0">
                      <a:pos x="14" y="2"/>
                    </a:cxn>
                    <a:cxn ang="0">
                      <a:pos x="10" y="4"/>
                    </a:cxn>
                    <a:cxn ang="0">
                      <a:pos x="0" y="6"/>
                    </a:cxn>
                    <a:cxn ang="0">
                      <a:pos x="0" y="6"/>
                    </a:cxn>
                    <a:cxn ang="0">
                      <a:pos x="4" y="2"/>
                    </a:cxn>
                    <a:cxn ang="0">
                      <a:pos x="8" y="2"/>
                    </a:cxn>
                    <a:cxn ang="0">
                      <a:pos x="18" y="0"/>
                    </a:cxn>
                    <a:cxn ang="0">
                      <a:pos x="18" y="0"/>
                    </a:cxn>
                  </a:cxnLst>
                  <a:rect l="0" t="0" r="r" b="b"/>
                  <a:pathLst>
                    <a:path w="18" h="6">
                      <a:moveTo>
                        <a:pt x="18" y="0"/>
                      </a:moveTo>
                      <a:lnTo>
                        <a:pt x="18" y="0"/>
                      </a:lnTo>
                      <a:lnTo>
                        <a:pt x="14" y="2"/>
                      </a:lnTo>
                      <a:lnTo>
                        <a:pt x="10" y="4"/>
                      </a:lnTo>
                      <a:lnTo>
                        <a:pt x="0" y="6"/>
                      </a:lnTo>
                      <a:lnTo>
                        <a:pt x="0" y="6"/>
                      </a:lnTo>
                      <a:lnTo>
                        <a:pt x="4" y="2"/>
                      </a:lnTo>
                      <a:lnTo>
                        <a:pt x="8" y="2"/>
                      </a:lnTo>
                      <a:lnTo>
                        <a:pt x="18" y="0"/>
                      </a:lnTo>
                      <a:lnTo>
                        <a:pt x="1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53" name="Freeform 129"/>
                <p:cNvSpPr>
                  <a:spLocks/>
                </p:cNvSpPr>
                <p:nvPr userDrawn="1"/>
              </p:nvSpPr>
              <p:spPr bwMode="auto">
                <a:xfrm>
                  <a:off x="3832" y="245"/>
                  <a:ext cx="15" cy="5"/>
                </a:xfrm>
                <a:custGeom>
                  <a:avLst/>
                  <a:gdLst/>
                  <a:ahLst/>
                  <a:cxnLst>
                    <a:cxn ang="0">
                      <a:pos x="52" y="0"/>
                    </a:cxn>
                    <a:cxn ang="0">
                      <a:pos x="52" y="0"/>
                    </a:cxn>
                    <a:cxn ang="0">
                      <a:pos x="42" y="6"/>
                    </a:cxn>
                    <a:cxn ang="0">
                      <a:pos x="30" y="10"/>
                    </a:cxn>
                    <a:cxn ang="0">
                      <a:pos x="16" y="12"/>
                    </a:cxn>
                    <a:cxn ang="0">
                      <a:pos x="0" y="12"/>
                    </a:cxn>
                    <a:cxn ang="0">
                      <a:pos x="0" y="12"/>
                    </a:cxn>
                    <a:cxn ang="0">
                      <a:pos x="6" y="8"/>
                    </a:cxn>
                    <a:cxn ang="0">
                      <a:pos x="10" y="4"/>
                    </a:cxn>
                    <a:cxn ang="0">
                      <a:pos x="24" y="2"/>
                    </a:cxn>
                    <a:cxn ang="0">
                      <a:pos x="52" y="0"/>
                    </a:cxn>
                    <a:cxn ang="0">
                      <a:pos x="52" y="0"/>
                    </a:cxn>
                  </a:cxnLst>
                  <a:rect l="0" t="0" r="r" b="b"/>
                  <a:pathLst>
                    <a:path w="52" h="12">
                      <a:moveTo>
                        <a:pt x="52" y="0"/>
                      </a:moveTo>
                      <a:lnTo>
                        <a:pt x="52" y="0"/>
                      </a:lnTo>
                      <a:lnTo>
                        <a:pt x="42" y="6"/>
                      </a:lnTo>
                      <a:lnTo>
                        <a:pt x="30" y="10"/>
                      </a:lnTo>
                      <a:lnTo>
                        <a:pt x="16" y="12"/>
                      </a:lnTo>
                      <a:lnTo>
                        <a:pt x="0" y="12"/>
                      </a:lnTo>
                      <a:lnTo>
                        <a:pt x="0" y="12"/>
                      </a:lnTo>
                      <a:lnTo>
                        <a:pt x="6" y="8"/>
                      </a:lnTo>
                      <a:lnTo>
                        <a:pt x="10" y="4"/>
                      </a:lnTo>
                      <a:lnTo>
                        <a:pt x="24" y="2"/>
                      </a:lnTo>
                      <a:lnTo>
                        <a:pt x="52" y="0"/>
                      </a:lnTo>
                      <a:lnTo>
                        <a:pt x="5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54" name="Freeform 130"/>
                <p:cNvSpPr>
                  <a:spLocks/>
                </p:cNvSpPr>
                <p:nvPr userDrawn="1"/>
              </p:nvSpPr>
              <p:spPr bwMode="auto">
                <a:xfrm>
                  <a:off x="3753" y="263"/>
                  <a:ext cx="5" cy="0"/>
                </a:xfrm>
                <a:custGeom>
                  <a:avLst/>
                  <a:gdLst/>
                  <a:ahLst/>
                  <a:cxnLst>
                    <a:cxn ang="0">
                      <a:pos x="16" y="0"/>
                    </a:cxn>
                    <a:cxn ang="0">
                      <a:pos x="16" y="0"/>
                    </a:cxn>
                    <a:cxn ang="0">
                      <a:pos x="14" y="2"/>
                    </a:cxn>
                    <a:cxn ang="0">
                      <a:pos x="10" y="4"/>
                    </a:cxn>
                    <a:cxn ang="0">
                      <a:pos x="0" y="4"/>
                    </a:cxn>
                    <a:cxn ang="0">
                      <a:pos x="0" y="4"/>
                    </a:cxn>
                    <a:cxn ang="0">
                      <a:pos x="2" y="2"/>
                    </a:cxn>
                    <a:cxn ang="0">
                      <a:pos x="6" y="0"/>
                    </a:cxn>
                    <a:cxn ang="0">
                      <a:pos x="16" y="0"/>
                    </a:cxn>
                    <a:cxn ang="0">
                      <a:pos x="16" y="0"/>
                    </a:cxn>
                  </a:cxnLst>
                  <a:rect l="0" t="0" r="r" b="b"/>
                  <a:pathLst>
                    <a:path w="16" h="4">
                      <a:moveTo>
                        <a:pt x="16" y="0"/>
                      </a:moveTo>
                      <a:lnTo>
                        <a:pt x="16" y="0"/>
                      </a:lnTo>
                      <a:lnTo>
                        <a:pt x="14" y="2"/>
                      </a:lnTo>
                      <a:lnTo>
                        <a:pt x="10" y="4"/>
                      </a:lnTo>
                      <a:lnTo>
                        <a:pt x="0" y="4"/>
                      </a:lnTo>
                      <a:lnTo>
                        <a:pt x="0" y="4"/>
                      </a:lnTo>
                      <a:lnTo>
                        <a:pt x="2" y="2"/>
                      </a:lnTo>
                      <a:lnTo>
                        <a:pt x="6" y="0"/>
                      </a:lnTo>
                      <a:lnTo>
                        <a:pt x="16" y="0"/>
                      </a:lnTo>
                      <a:lnTo>
                        <a:pt x="1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55" name="Freeform 131"/>
                <p:cNvSpPr>
                  <a:spLocks/>
                </p:cNvSpPr>
                <p:nvPr userDrawn="1"/>
              </p:nvSpPr>
              <p:spPr bwMode="auto">
                <a:xfrm>
                  <a:off x="3725" y="265"/>
                  <a:ext cx="5" cy="3"/>
                </a:xfrm>
                <a:custGeom>
                  <a:avLst/>
                  <a:gdLst/>
                  <a:ahLst/>
                  <a:cxnLst>
                    <a:cxn ang="0">
                      <a:pos x="18" y="0"/>
                    </a:cxn>
                    <a:cxn ang="0">
                      <a:pos x="18" y="0"/>
                    </a:cxn>
                    <a:cxn ang="0">
                      <a:pos x="14" y="4"/>
                    </a:cxn>
                    <a:cxn ang="0">
                      <a:pos x="10" y="6"/>
                    </a:cxn>
                    <a:cxn ang="0">
                      <a:pos x="0" y="8"/>
                    </a:cxn>
                    <a:cxn ang="0">
                      <a:pos x="0" y="8"/>
                    </a:cxn>
                    <a:cxn ang="0">
                      <a:pos x="2" y="4"/>
                    </a:cxn>
                    <a:cxn ang="0">
                      <a:pos x="6" y="2"/>
                    </a:cxn>
                    <a:cxn ang="0">
                      <a:pos x="18" y="0"/>
                    </a:cxn>
                    <a:cxn ang="0">
                      <a:pos x="18" y="0"/>
                    </a:cxn>
                  </a:cxnLst>
                  <a:rect l="0" t="0" r="r" b="b"/>
                  <a:pathLst>
                    <a:path w="18" h="8">
                      <a:moveTo>
                        <a:pt x="18" y="0"/>
                      </a:moveTo>
                      <a:lnTo>
                        <a:pt x="18" y="0"/>
                      </a:lnTo>
                      <a:lnTo>
                        <a:pt x="14" y="4"/>
                      </a:lnTo>
                      <a:lnTo>
                        <a:pt x="10" y="6"/>
                      </a:lnTo>
                      <a:lnTo>
                        <a:pt x="0" y="8"/>
                      </a:lnTo>
                      <a:lnTo>
                        <a:pt x="0" y="8"/>
                      </a:lnTo>
                      <a:lnTo>
                        <a:pt x="2" y="4"/>
                      </a:lnTo>
                      <a:lnTo>
                        <a:pt x="6" y="2"/>
                      </a:lnTo>
                      <a:lnTo>
                        <a:pt x="18" y="0"/>
                      </a:lnTo>
                      <a:lnTo>
                        <a:pt x="1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56" name="Freeform 132"/>
                <p:cNvSpPr>
                  <a:spLocks/>
                </p:cNvSpPr>
                <p:nvPr userDrawn="1"/>
              </p:nvSpPr>
              <p:spPr bwMode="auto">
                <a:xfrm>
                  <a:off x="3779" y="283"/>
                  <a:ext cx="3" cy="3"/>
                </a:xfrm>
                <a:custGeom>
                  <a:avLst/>
                  <a:gdLst/>
                  <a:ahLst/>
                  <a:cxnLst>
                    <a:cxn ang="0">
                      <a:pos x="12" y="0"/>
                    </a:cxn>
                    <a:cxn ang="0">
                      <a:pos x="12" y="0"/>
                    </a:cxn>
                    <a:cxn ang="0">
                      <a:pos x="8" y="2"/>
                    </a:cxn>
                    <a:cxn ang="0">
                      <a:pos x="0" y="4"/>
                    </a:cxn>
                    <a:cxn ang="0">
                      <a:pos x="0" y="4"/>
                    </a:cxn>
                    <a:cxn ang="0">
                      <a:pos x="0" y="2"/>
                    </a:cxn>
                    <a:cxn ang="0">
                      <a:pos x="0" y="0"/>
                    </a:cxn>
                    <a:cxn ang="0">
                      <a:pos x="4" y="0"/>
                    </a:cxn>
                    <a:cxn ang="0">
                      <a:pos x="12" y="0"/>
                    </a:cxn>
                    <a:cxn ang="0">
                      <a:pos x="12" y="0"/>
                    </a:cxn>
                  </a:cxnLst>
                  <a:rect l="0" t="0" r="r" b="b"/>
                  <a:pathLst>
                    <a:path w="12" h="4">
                      <a:moveTo>
                        <a:pt x="12" y="0"/>
                      </a:moveTo>
                      <a:lnTo>
                        <a:pt x="12" y="0"/>
                      </a:lnTo>
                      <a:lnTo>
                        <a:pt x="8" y="2"/>
                      </a:lnTo>
                      <a:lnTo>
                        <a:pt x="0" y="4"/>
                      </a:lnTo>
                      <a:lnTo>
                        <a:pt x="0" y="4"/>
                      </a:lnTo>
                      <a:lnTo>
                        <a:pt x="0" y="2"/>
                      </a:lnTo>
                      <a:lnTo>
                        <a:pt x="0" y="0"/>
                      </a:lnTo>
                      <a:lnTo>
                        <a:pt x="4" y="0"/>
                      </a:lnTo>
                      <a:lnTo>
                        <a:pt x="12" y="0"/>
                      </a:lnTo>
                      <a:lnTo>
                        <a:pt x="1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57" name="Freeform 133"/>
                <p:cNvSpPr>
                  <a:spLocks/>
                </p:cNvSpPr>
                <p:nvPr userDrawn="1"/>
              </p:nvSpPr>
              <p:spPr bwMode="auto">
                <a:xfrm>
                  <a:off x="3776" y="283"/>
                  <a:ext cx="5" cy="3"/>
                </a:xfrm>
                <a:custGeom>
                  <a:avLst/>
                  <a:gdLst/>
                  <a:ahLst/>
                  <a:cxnLst>
                    <a:cxn ang="0">
                      <a:pos x="18" y="0"/>
                    </a:cxn>
                    <a:cxn ang="0">
                      <a:pos x="18" y="0"/>
                    </a:cxn>
                    <a:cxn ang="0">
                      <a:pos x="16" y="2"/>
                    </a:cxn>
                    <a:cxn ang="0">
                      <a:pos x="14" y="2"/>
                    </a:cxn>
                    <a:cxn ang="0">
                      <a:pos x="10" y="4"/>
                    </a:cxn>
                    <a:cxn ang="0">
                      <a:pos x="4" y="4"/>
                    </a:cxn>
                    <a:cxn ang="0">
                      <a:pos x="2" y="6"/>
                    </a:cxn>
                    <a:cxn ang="0">
                      <a:pos x="2" y="8"/>
                    </a:cxn>
                    <a:cxn ang="0">
                      <a:pos x="2" y="8"/>
                    </a:cxn>
                    <a:cxn ang="0">
                      <a:pos x="0" y="6"/>
                    </a:cxn>
                    <a:cxn ang="0">
                      <a:pos x="2" y="4"/>
                    </a:cxn>
                    <a:cxn ang="0">
                      <a:pos x="6" y="2"/>
                    </a:cxn>
                    <a:cxn ang="0">
                      <a:pos x="18" y="0"/>
                    </a:cxn>
                    <a:cxn ang="0">
                      <a:pos x="18" y="0"/>
                    </a:cxn>
                  </a:cxnLst>
                  <a:rect l="0" t="0" r="r" b="b"/>
                  <a:pathLst>
                    <a:path w="18" h="8">
                      <a:moveTo>
                        <a:pt x="18" y="0"/>
                      </a:moveTo>
                      <a:lnTo>
                        <a:pt x="18" y="0"/>
                      </a:lnTo>
                      <a:lnTo>
                        <a:pt x="16" y="2"/>
                      </a:lnTo>
                      <a:lnTo>
                        <a:pt x="14" y="2"/>
                      </a:lnTo>
                      <a:lnTo>
                        <a:pt x="10" y="4"/>
                      </a:lnTo>
                      <a:lnTo>
                        <a:pt x="4" y="4"/>
                      </a:lnTo>
                      <a:lnTo>
                        <a:pt x="2" y="6"/>
                      </a:lnTo>
                      <a:lnTo>
                        <a:pt x="2" y="8"/>
                      </a:lnTo>
                      <a:lnTo>
                        <a:pt x="2" y="8"/>
                      </a:lnTo>
                      <a:lnTo>
                        <a:pt x="0" y="6"/>
                      </a:lnTo>
                      <a:lnTo>
                        <a:pt x="2" y="4"/>
                      </a:lnTo>
                      <a:lnTo>
                        <a:pt x="6" y="2"/>
                      </a:lnTo>
                      <a:lnTo>
                        <a:pt x="18" y="0"/>
                      </a:lnTo>
                      <a:lnTo>
                        <a:pt x="1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58" name="Freeform 134"/>
                <p:cNvSpPr>
                  <a:spLocks/>
                </p:cNvSpPr>
                <p:nvPr userDrawn="1"/>
              </p:nvSpPr>
              <p:spPr bwMode="auto">
                <a:xfrm>
                  <a:off x="3766" y="288"/>
                  <a:ext cx="5" cy="3"/>
                </a:xfrm>
                <a:custGeom>
                  <a:avLst/>
                  <a:gdLst/>
                  <a:ahLst/>
                  <a:cxnLst>
                    <a:cxn ang="0">
                      <a:pos x="18" y="0"/>
                    </a:cxn>
                    <a:cxn ang="0">
                      <a:pos x="18" y="0"/>
                    </a:cxn>
                    <a:cxn ang="0">
                      <a:pos x="16" y="4"/>
                    </a:cxn>
                    <a:cxn ang="0">
                      <a:pos x="12" y="6"/>
                    </a:cxn>
                    <a:cxn ang="0">
                      <a:pos x="0" y="10"/>
                    </a:cxn>
                    <a:cxn ang="0">
                      <a:pos x="0" y="10"/>
                    </a:cxn>
                    <a:cxn ang="0">
                      <a:pos x="4" y="6"/>
                    </a:cxn>
                    <a:cxn ang="0">
                      <a:pos x="8" y="4"/>
                    </a:cxn>
                    <a:cxn ang="0">
                      <a:pos x="18" y="0"/>
                    </a:cxn>
                    <a:cxn ang="0">
                      <a:pos x="18" y="0"/>
                    </a:cxn>
                  </a:cxnLst>
                  <a:rect l="0" t="0" r="r" b="b"/>
                  <a:pathLst>
                    <a:path w="18" h="10">
                      <a:moveTo>
                        <a:pt x="18" y="0"/>
                      </a:moveTo>
                      <a:lnTo>
                        <a:pt x="18" y="0"/>
                      </a:lnTo>
                      <a:lnTo>
                        <a:pt x="16" y="4"/>
                      </a:lnTo>
                      <a:lnTo>
                        <a:pt x="12" y="6"/>
                      </a:lnTo>
                      <a:lnTo>
                        <a:pt x="0" y="10"/>
                      </a:lnTo>
                      <a:lnTo>
                        <a:pt x="0" y="10"/>
                      </a:lnTo>
                      <a:lnTo>
                        <a:pt x="4" y="6"/>
                      </a:lnTo>
                      <a:lnTo>
                        <a:pt x="8" y="4"/>
                      </a:lnTo>
                      <a:lnTo>
                        <a:pt x="18" y="0"/>
                      </a:lnTo>
                      <a:lnTo>
                        <a:pt x="1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59" name="Freeform 135"/>
                <p:cNvSpPr>
                  <a:spLocks/>
                </p:cNvSpPr>
                <p:nvPr userDrawn="1"/>
              </p:nvSpPr>
              <p:spPr bwMode="auto">
                <a:xfrm>
                  <a:off x="3913" y="291"/>
                  <a:ext cx="5" cy="10"/>
                </a:xfrm>
                <a:custGeom>
                  <a:avLst/>
                  <a:gdLst/>
                  <a:ahLst/>
                  <a:cxnLst>
                    <a:cxn ang="0">
                      <a:pos x="6" y="0"/>
                    </a:cxn>
                    <a:cxn ang="0">
                      <a:pos x="6" y="0"/>
                    </a:cxn>
                    <a:cxn ang="0">
                      <a:pos x="14" y="0"/>
                    </a:cxn>
                    <a:cxn ang="0">
                      <a:pos x="18" y="0"/>
                    </a:cxn>
                    <a:cxn ang="0">
                      <a:pos x="24" y="4"/>
                    </a:cxn>
                    <a:cxn ang="0">
                      <a:pos x="24" y="4"/>
                    </a:cxn>
                    <a:cxn ang="0">
                      <a:pos x="22" y="8"/>
                    </a:cxn>
                    <a:cxn ang="0">
                      <a:pos x="22" y="14"/>
                    </a:cxn>
                    <a:cxn ang="0">
                      <a:pos x="22" y="14"/>
                    </a:cxn>
                    <a:cxn ang="0">
                      <a:pos x="18" y="12"/>
                    </a:cxn>
                    <a:cxn ang="0">
                      <a:pos x="16" y="12"/>
                    </a:cxn>
                    <a:cxn ang="0">
                      <a:pos x="16" y="12"/>
                    </a:cxn>
                    <a:cxn ang="0">
                      <a:pos x="16" y="18"/>
                    </a:cxn>
                    <a:cxn ang="0">
                      <a:pos x="14" y="20"/>
                    </a:cxn>
                    <a:cxn ang="0">
                      <a:pos x="12" y="22"/>
                    </a:cxn>
                    <a:cxn ang="0">
                      <a:pos x="14" y="28"/>
                    </a:cxn>
                    <a:cxn ang="0">
                      <a:pos x="14" y="28"/>
                    </a:cxn>
                    <a:cxn ang="0">
                      <a:pos x="10" y="26"/>
                    </a:cxn>
                    <a:cxn ang="0">
                      <a:pos x="6" y="22"/>
                    </a:cxn>
                    <a:cxn ang="0">
                      <a:pos x="4" y="18"/>
                    </a:cxn>
                    <a:cxn ang="0">
                      <a:pos x="0" y="14"/>
                    </a:cxn>
                    <a:cxn ang="0">
                      <a:pos x="0" y="14"/>
                    </a:cxn>
                    <a:cxn ang="0">
                      <a:pos x="2" y="6"/>
                    </a:cxn>
                    <a:cxn ang="0">
                      <a:pos x="6" y="0"/>
                    </a:cxn>
                    <a:cxn ang="0">
                      <a:pos x="6" y="0"/>
                    </a:cxn>
                  </a:cxnLst>
                  <a:rect l="0" t="0" r="r" b="b"/>
                  <a:pathLst>
                    <a:path w="24" h="28">
                      <a:moveTo>
                        <a:pt x="6" y="0"/>
                      </a:moveTo>
                      <a:lnTo>
                        <a:pt x="6" y="0"/>
                      </a:lnTo>
                      <a:lnTo>
                        <a:pt x="14" y="0"/>
                      </a:lnTo>
                      <a:lnTo>
                        <a:pt x="18" y="0"/>
                      </a:lnTo>
                      <a:lnTo>
                        <a:pt x="24" y="4"/>
                      </a:lnTo>
                      <a:lnTo>
                        <a:pt x="24" y="4"/>
                      </a:lnTo>
                      <a:lnTo>
                        <a:pt x="22" y="8"/>
                      </a:lnTo>
                      <a:lnTo>
                        <a:pt x="22" y="14"/>
                      </a:lnTo>
                      <a:lnTo>
                        <a:pt x="22" y="14"/>
                      </a:lnTo>
                      <a:lnTo>
                        <a:pt x="18" y="12"/>
                      </a:lnTo>
                      <a:lnTo>
                        <a:pt x="16" y="12"/>
                      </a:lnTo>
                      <a:lnTo>
                        <a:pt x="16" y="12"/>
                      </a:lnTo>
                      <a:lnTo>
                        <a:pt x="16" y="18"/>
                      </a:lnTo>
                      <a:lnTo>
                        <a:pt x="14" y="20"/>
                      </a:lnTo>
                      <a:lnTo>
                        <a:pt x="12" y="22"/>
                      </a:lnTo>
                      <a:lnTo>
                        <a:pt x="14" y="28"/>
                      </a:lnTo>
                      <a:lnTo>
                        <a:pt x="14" y="28"/>
                      </a:lnTo>
                      <a:lnTo>
                        <a:pt x="10" y="26"/>
                      </a:lnTo>
                      <a:lnTo>
                        <a:pt x="6" y="22"/>
                      </a:lnTo>
                      <a:lnTo>
                        <a:pt x="4" y="18"/>
                      </a:lnTo>
                      <a:lnTo>
                        <a:pt x="0" y="14"/>
                      </a:lnTo>
                      <a:lnTo>
                        <a:pt x="0" y="14"/>
                      </a:lnTo>
                      <a:lnTo>
                        <a:pt x="2" y="6"/>
                      </a:lnTo>
                      <a:lnTo>
                        <a:pt x="6" y="0"/>
                      </a:lnTo>
                      <a:lnTo>
                        <a:pt x="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60" name="Freeform 136"/>
                <p:cNvSpPr>
                  <a:spLocks/>
                </p:cNvSpPr>
                <p:nvPr userDrawn="1"/>
              </p:nvSpPr>
              <p:spPr bwMode="auto">
                <a:xfrm>
                  <a:off x="3713" y="291"/>
                  <a:ext cx="5" cy="5"/>
                </a:xfrm>
                <a:custGeom>
                  <a:avLst/>
                  <a:gdLst/>
                  <a:ahLst/>
                  <a:cxnLst>
                    <a:cxn ang="0">
                      <a:pos x="20" y="0"/>
                    </a:cxn>
                    <a:cxn ang="0">
                      <a:pos x="20" y="0"/>
                    </a:cxn>
                    <a:cxn ang="0">
                      <a:pos x="16" y="4"/>
                    </a:cxn>
                    <a:cxn ang="0">
                      <a:pos x="12" y="8"/>
                    </a:cxn>
                    <a:cxn ang="0">
                      <a:pos x="0" y="14"/>
                    </a:cxn>
                    <a:cxn ang="0">
                      <a:pos x="0" y="14"/>
                    </a:cxn>
                    <a:cxn ang="0">
                      <a:pos x="4" y="8"/>
                    </a:cxn>
                    <a:cxn ang="0">
                      <a:pos x="8" y="4"/>
                    </a:cxn>
                    <a:cxn ang="0">
                      <a:pos x="20" y="0"/>
                    </a:cxn>
                    <a:cxn ang="0">
                      <a:pos x="20" y="0"/>
                    </a:cxn>
                  </a:cxnLst>
                  <a:rect l="0" t="0" r="r" b="b"/>
                  <a:pathLst>
                    <a:path w="20" h="14">
                      <a:moveTo>
                        <a:pt x="20" y="0"/>
                      </a:moveTo>
                      <a:lnTo>
                        <a:pt x="20" y="0"/>
                      </a:lnTo>
                      <a:lnTo>
                        <a:pt x="16" y="4"/>
                      </a:lnTo>
                      <a:lnTo>
                        <a:pt x="12" y="8"/>
                      </a:lnTo>
                      <a:lnTo>
                        <a:pt x="0" y="14"/>
                      </a:lnTo>
                      <a:lnTo>
                        <a:pt x="0" y="14"/>
                      </a:lnTo>
                      <a:lnTo>
                        <a:pt x="4" y="8"/>
                      </a:lnTo>
                      <a:lnTo>
                        <a:pt x="8" y="4"/>
                      </a:lnTo>
                      <a:lnTo>
                        <a:pt x="20" y="0"/>
                      </a:lnTo>
                      <a:lnTo>
                        <a:pt x="2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61" name="Freeform 137"/>
                <p:cNvSpPr>
                  <a:spLocks/>
                </p:cNvSpPr>
                <p:nvPr userDrawn="1"/>
              </p:nvSpPr>
              <p:spPr bwMode="auto">
                <a:xfrm>
                  <a:off x="3824" y="296"/>
                  <a:ext cx="13" cy="10"/>
                </a:xfrm>
                <a:custGeom>
                  <a:avLst/>
                  <a:gdLst/>
                  <a:ahLst/>
                  <a:cxnLst>
                    <a:cxn ang="0">
                      <a:pos x="34" y="0"/>
                    </a:cxn>
                    <a:cxn ang="0">
                      <a:pos x="34" y="0"/>
                    </a:cxn>
                    <a:cxn ang="0">
                      <a:pos x="40" y="4"/>
                    </a:cxn>
                    <a:cxn ang="0">
                      <a:pos x="42" y="10"/>
                    </a:cxn>
                    <a:cxn ang="0">
                      <a:pos x="40" y="18"/>
                    </a:cxn>
                    <a:cxn ang="0">
                      <a:pos x="34" y="24"/>
                    </a:cxn>
                    <a:cxn ang="0">
                      <a:pos x="28" y="30"/>
                    </a:cxn>
                    <a:cxn ang="0">
                      <a:pos x="20" y="34"/>
                    </a:cxn>
                    <a:cxn ang="0">
                      <a:pos x="12" y="36"/>
                    </a:cxn>
                    <a:cxn ang="0">
                      <a:pos x="4" y="36"/>
                    </a:cxn>
                    <a:cxn ang="0">
                      <a:pos x="4" y="36"/>
                    </a:cxn>
                    <a:cxn ang="0">
                      <a:pos x="2" y="36"/>
                    </a:cxn>
                    <a:cxn ang="0">
                      <a:pos x="2" y="34"/>
                    </a:cxn>
                    <a:cxn ang="0">
                      <a:pos x="2" y="34"/>
                    </a:cxn>
                    <a:cxn ang="0">
                      <a:pos x="2" y="32"/>
                    </a:cxn>
                    <a:cxn ang="0">
                      <a:pos x="0" y="32"/>
                    </a:cxn>
                    <a:cxn ang="0">
                      <a:pos x="0" y="32"/>
                    </a:cxn>
                    <a:cxn ang="0">
                      <a:pos x="2" y="30"/>
                    </a:cxn>
                    <a:cxn ang="0">
                      <a:pos x="4" y="28"/>
                    </a:cxn>
                    <a:cxn ang="0">
                      <a:pos x="10" y="30"/>
                    </a:cxn>
                    <a:cxn ang="0">
                      <a:pos x="10" y="30"/>
                    </a:cxn>
                    <a:cxn ang="0">
                      <a:pos x="8" y="26"/>
                    </a:cxn>
                    <a:cxn ang="0">
                      <a:pos x="6" y="22"/>
                    </a:cxn>
                    <a:cxn ang="0">
                      <a:pos x="6" y="22"/>
                    </a:cxn>
                    <a:cxn ang="0">
                      <a:pos x="20" y="12"/>
                    </a:cxn>
                    <a:cxn ang="0">
                      <a:pos x="26" y="8"/>
                    </a:cxn>
                    <a:cxn ang="0">
                      <a:pos x="36" y="6"/>
                    </a:cxn>
                    <a:cxn ang="0">
                      <a:pos x="36" y="6"/>
                    </a:cxn>
                    <a:cxn ang="0">
                      <a:pos x="36" y="2"/>
                    </a:cxn>
                    <a:cxn ang="0">
                      <a:pos x="34" y="0"/>
                    </a:cxn>
                    <a:cxn ang="0">
                      <a:pos x="34" y="0"/>
                    </a:cxn>
                  </a:cxnLst>
                  <a:rect l="0" t="0" r="r" b="b"/>
                  <a:pathLst>
                    <a:path w="42" h="36">
                      <a:moveTo>
                        <a:pt x="34" y="0"/>
                      </a:moveTo>
                      <a:lnTo>
                        <a:pt x="34" y="0"/>
                      </a:lnTo>
                      <a:lnTo>
                        <a:pt x="40" y="4"/>
                      </a:lnTo>
                      <a:lnTo>
                        <a:pt x="42" y="10"/>
                      </a:lnTo>
                      <a:lnTo>
                        <a:pt x="40" y="18"/>
                      </a:lnTo>
                      <a:lnTo>
                        <a:pt x="34" y="24"/>
                      </a:lnTo>
                      <a:lnTo>
                        <a:pt x="28" y="30"/>
                      </a:lnTo>
                      <a:lnTo>
                        <a:pt x="20" y="34"/>
                      </a:lnTo>
                      <a:lnTo>
                        <a:pt x="12" y="36"/>
                      </a:lnTo>
                      <a:lnTo>
                        <a:pt x="4" y="36"/>
                      </a:lnTo>
                      <a:lnTo>
                        <a:pt x="4" y="36"/>
                      </a:lnTo>
                      <a:lnTo>
                        <a:pt x="2" y="36"/>
                      </a:lnTo>
                      <a:lnTo>
                        <a:pt x="2" y="34"/>
                      </a:lnTo>
                      <a:lnTo>
                        <a:pt x="2" y="34"/>
                      </a:lnTo>
                      <a:lnTo>
                        <a:pt x="2" y="32"/>
                      </a:lnTo>
                      <a:lnTo>
                        <a:pt x="0" y="32"/>
                      </a:lnTo>
                      <a:lnTo>
                        <a:pt x="0" y="32"/>
                      </a:lnTo>
                      <a:lnTo>
                        <a:pt x="2" y="30"/>
                      </a:lnTo>
                      <a:lnTo>
                        <a:pt x="4" y="28"/>
                      </a:lnTo>
                      <a:lnTo>
                        <a:pt x="10" y="30"/>
                      </a:lnTo>
                      <a:lnTo>
                        <a:pt x="10" y="30"/>
                      </a:lnTo>
                      <a:lnTo>
                        <a:pt x="8" y="26"/>
                      </a:lnTo>
                      <a:lnTo>
                        <a:pt x="6" y="22"/>
                      </a:lnTo>
                      <a:lnTo>
                        <a:pt x="6" y="22"/>
                      </a:lnTo>
                      <a:lnTo>
                        <a:pt x="20" y="12"/>
                      </a:lnTo>
                      <a:lnTo>
                        <a:pt x="26" y="8"/>
                      </a:lnTo>
                      <a:lnTo>
                        <a:pt x="36" y="6"/>
                      </a:lnTo>
                      <a:lnTo>
                        <a:pt x="36" y="6"/>
                      </a:lnTo>
                      <a:lnTo>
                        <a:pt x="36" y="2"/>
                      </a:lnTo>
                      <a:lnTo>
                        <a:pt x="34" y="0"/>
                      </a:lnTo>
                      <a:lnTo>
                        <a:pt x="3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62" name="Freeform 138"/>
                <p:cNvSpPr>
                  <a:spLocks/>
                </p:cNvSpPr>
                <p:nvPr userDrawn="1"/>
              </p:nvSpPr>
              <p:spPr bwMode="auto">
                <a:xfrm>
                  <a:off x="4085" y="306"/>
                  <a:ext cx="8" cy="5"/>
                </a:xfrm>
                <a:custGeom>
                  <a:avLst/>
                  <a:gdLst/>
                  <a:ahLst/>
                  <a:cxnLst>
                    <a:cxn ang="0">
                      <a:pos x="0" y="0"/>
                    </a:cxn>
                    <a:cxn ang="0">
                      <a:pos x="0" y="0"/>
                    </a:cxn>
                    <a:cxn ang="0">
                      <a:pos x="12" y="0"/>
                    </a:cxn>
                    <a:cxn ang="0">
                      <a:pos x="24" y="4"/>
                    </a:cxn>
                    <a:cxn ang="0">
                      <a:pos x="28" y="6"/>
                    </a:cxn>
                    <a:cxn ang="0">
                      <a:pos x="32" y="10"/>
                    </a:cxn>
                    <a:cxn ang="0">
                      <a:pos x="36" y="16"/>
                    </a:cxn>
                    <a:cxn ang="0">
                      <a:pos x="38" y="22"/>
                    </a:cxn>
                    <a:cxn ang="0">
                      <a:pos x="38" y="22"/>
                    </a:cxn>
                    <a:cxn ang="0">
                      <a:pos x="26" y="18"/>
                    </a:cxn>
                    <a:cxn ang="0">
                      <a:pos x="16" y="12"/>
                    </a:cxn>
                    <a:cxn ang="0">
                      <a:pos x="0" y="0"/>
                    </a:cxn>
                    <a:cxn ang="0">
                      <a:pos x="0" y="0"/>
                    </a:cxn>
                  </a:cxnLst>
                  <a:rect l="0" t="0" r="r" b="b"/>
                  <a:pathLst>
                    <a:path w="38" h="22">
                      <a:moveTo>
                        <a:pt x="0" y="0"/>
                      </a:moveTo>
                      <a:lnTo>
                        <a:pt x="0" y="0"/>
                      </a:lnTo>
                      <a:lnTo>
                        <a:pt x="12" y="0"/>
                      </a:lnTo>
                      <a:lnTo>
                        <a:pt x="24" y="4"/>
                      </a:lnTo>
                      <a:lnTo>
                        <a:pt x="28" y="6"/>
                      </a:lnTo>
                      <a:lnTo>
                        <a:pt x="32" y="10"/>
                      </a:lnTo>
                      <a:lnTo>
                        <a:pt x="36" y="16"/>
                      </a:lnTo>
                      <a:lnTo>
                        <a:pt x="38" y="22"/>
                      </a:lnTo>
                      <a:lnTo>
                        <a:pt x="38" y="22"/>
                      </a:lnTo>
                      <a:lnTo>
                        <a:pt x="26" y="18"/>
                      </a:lnTo>
                      <a:lnTo>
                        <a:pt x="16" y="12"/>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63" name="Freeform 139"/>
                <p:cNvSpPr>
                  <a:spLocks/>
                </p:cNvSpPr>
                <p:nvPr userDrawn="1"/>
              </p:nvSpPr>
              <p:spPr bwMode="auto">
                <a:xfrm>
                  <a:off x="4022" y="311"/>
                  <a:ext cx="3" cy="5"/>
                </a:xfrm>
                <a:custGeom>
                  <a:avLst/>
                  <a:gdLst/>
                  <a:ahLst/>
                  <a:cxnLst>
                    <a:cxn ang="0">
                      <a:pos x="10" y="10"/>
                    </a:cxn>
                    <a:cxn ang="0">
                      <a:pos x="10" y="10"/>
                    </a:cxn>
                    <a:cxn ang="0">
                      <a:pos x="10" y="12"/>
                    </a:cxn>
                    <a:cxn ang="0">
                      <a:pos x="6" y="12"/>
                    </a:cxn>
                    <a:cxn ang="0">
                      <a:pos x="0" y="12"/>
                    </a:cxn>
                    <a:cxn ang="0">
                      <a:pos x="0" y="12"/>
                    </a:cxn>
                    <a:cxn ang="0">
                      <a:pos x="0" y="8"/>
                    </a:cxn>
                    <a:cxn ang="0">
                      <a:pos x="0" y="8"/>
                    </a:cxn>
                    <a:cxn ang="0">
                      <a:pos x="0" y="8"/>
                    </a:cxn>
                    <a:cxn ang="0">
                      <a:pos x="4" y="4"/>
                    </a:cxn>
                    <a:cxn ang="0">
                      <a:pos x="4" y="4"/>
                    </a:cxn>
                    <a:cxn ang="0">
                      <a:pos x="0" y="2"/>
                    </a:cxn>
                    <a:cxn ang="0">
                      <a:pos x="0" y="2"/>
                    </a:cxn>
                    <a:cxn ang="0">
                      <a:pos x="2" y="0"/>
                    </a:cxn>
                    <a:cxn ang="0">
                      <a:pos x="4" y="0"/>
                    </a:cxn>
                    <a:cxn ang="0">
                      <a:pos x="6" y="2"/>
                    </a:cxn>
                    <a:cxn ang="0">
                      <a:pos x="8" y="6"/>
                    </a:cxn>
                    <a:cxn ang="0">
                      <a:pos x="10" y="10"/>
                    </a:cxn>
                    <a:cxn ang="0">
                      <a:pos x="10" y="10"/>
                    </a:cxn>
                  </a:cxnLst>
                  <a:rect l="0" t="0" r="r" b="b"/>
                  <a:pathLst>
                    <a:path w="10" h="12">
                      <a:moveTo>
                        <a:pt x="10" y="10"/>
                      </a:moveTo>
                      <a:lnTo>
                        <a:pt x="10" y="10"/>
                      </a:lnTo>
                      <a:lnTo>
                        <a:pt x="10" y="12"/>
                      </a:lnTo>
                      <a:lnTo>
                        <a:pt x="6" y="12"/>
                      </a:lnTo>
                      <a:lnTo>
                        <a:pt x="0" y="12"/>
                      </a:lnTo>
                      <a:lnTo>
                        <a:pt x="0" y="12"/>
                      </a:lnTo>
                      <a:lnTo>
                        <a:pt x="0" y="8"/>
                      </a:lnTo>
                      <a:lnTo>
                        <a:pt x="0" y="8"/>
                      </a:lnTo>
                      <a:lnTo>
                        <a:pt x="0" y="8"/>
                      </a:lnTo>
                      <a:lnTo>
                        <a:pt x="4" y="4"/>
                      </a:lnTo>
                      <a:lnTo>
                        <a:pt x="4" y="4"/>
                      </a:lnTo>
                      <a:lnTo>
                        <a:pt x="0" y="2"/>
                      </a:lnTo>
                      <a:lnTo>
                        <a:pt x="0" y="2"/>
                      </a:lnTo>
                      <a:lnTo>
                        <a:pt x="2" y="0"/>
                      </a:lnTo>
                      <a:lnTo>
                        <a:pt x="4" y="0"/>
                      </a:lnTo>
                      <a:lnTo>
                        <a:pt x="6" y="2"/>
                      </a:lnTo>
                      <a:lnTo>
                        <a:pt x="8" y="6"/>
                      </a:lnTo>
                      <a:lnTo>
                        <a:pt x="10" y="10"/>
                      </a:lnTo>
                      <a:lnTo>
                        <a:pt x="10" y="1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64" name="Freeform 140"/>
                <p:cNvSpPr>
                  <a:spLocks/>
                </p:cNvSpPr>
                <p:nvPr userDrawn="1"/>
              </p:nvSpPr>
              <p:spPr bwMode="auto">
                <a:xfrm>
                  <a:off x="3657" y="311"/>
                  <a:ext cx="15" cy="5"/>
                </a:xfrm>
                <a:custGeom>
                  <a:avLst/>
                  <a:gdLst/>
                  <a:ahLst/>
                  <a:cxnLst>
                    <a:cxn ang="0">
                      <a:pos x="60" y="4"/>
                    </a:cxn>
                    <a:cxn ang="0">
                      <a:pos x="60" y="4"/>
                    </a:cxn>
                    <a:cxn ang="0">
                      <a:pos x="56" y="8"/>
                    </a:cxn>
                    <a:cxn ang="0">
                      <a:pos x="50" y="12"/>
                    </a:cxn>
                    <a:cxn ang="0">
                      <a:pos x="44" y="12"/>
                    </a:cxn>
                    <a:cxn ang="0">
                      <a:pos x="36" y="14"/>
                    </a:cxn>
                    <a:cxn ang="0">
                      <a:pos x="18" y="14"/>
                    </a:cxn>
                    <a:cxn ang="0">
                      <a:pos x="12" y="14"/>
                    </a:cxn>
                    <a:cxn ang="0">
                      <a:pos x="4" y="16"/>
                    </a:cxn>
                    <a:cxn ang="0">
                      <a:pos x="4" y="16"/>
                    </a:cxn>
                    <a:cxn ang="0">
                      <a:pos x="2" y="16"/>
                    </a:cxn>
                    <a:cxn ang="0">
                      <a:pos x="4" y="12"/>
                    </a:cxn>
                    <a:cxn ang="0">
                      <a:pos x="4" y="10"/>
                    </a:cxn>
                    <a:cxn ang="0">
                      <a:pos x="0" y="10"/>
                    </a:cxn>
                    <a:cxn ang="0">
                      <a:pos x="0" y="10"/>
                    </a:cxn>
                    <a:cxn ang="0">
                      <a:pos x="8" y="6"/>
                    </a:cxn>
                    <a:cxn ang="0">
                      <a:pos x="14" y="4"/>
                    </a:cxn>
                    <a:cxn ang="0">
                      <a:pos x="32" y="0"/>
                    </a:cxn>
                    <a:cxn ang="0">
                      <a:pos x="48" y="0"/>
                    </a:cxn>
                    <a:cxn ang="0">
                      <a:pos x="60" y="4"/>
                    </a:cxn>
                    <a:cxn ang="0">
                      <a:pos x="60" y="4"/>
                    </a:cxn>
                  </a:cxnLst>
                  <a:rect l="0" t="0" r="r" b="b"/>
                  <a:pathLst>
                    <a:path w="60" h="16">
                      <a:moveTo>
                        <a:pt x="60" y="4"/>
                      </a:moveTo>
                      <a:lnTo>
                        <a:pt x="60" y="4"/>
                      </a:lnTo>
                      <a:lnTo>
                        <a:pt x="56" y="8"/>
                      </a:lnTo>
                      <a:lnTo>
                        <a:pt x="50" y="12"/>
                      </a:lnTo>
                      <a:lnTo>
                        <a:pt x="44" y="12"/>
                      </a:lnTo>
                      <a:lnTo>
                        <a:pt x="36" y="14"/>
                      </a:lnTo>
                      <a:lnTo>
                        <a:pt x="18" y="14"/>
                      </a:lnTo>
                      <a:lnTo>
                        <a:pt x="12" y="14"/>
                      </a:lnTo>
                      <a:lnTo>
                        <a:pt x="4" y="16"/>
                      </a:lnTo>
                      <a:lnTo>
                        <a:pt x="4" y="16"/>
                      </a:lnTo>
                      <a:lnTo>
                        <a:pt x="2" y="16"/>
                      </a:lnTo>
                      <a:lnTo>
                        <a:pt x="4" y="12"/>
                      </a:lnTo>
                      <a:lnTo>
                        <a:pt x="4" y="10"/>
                      </a:lnTo>
                      <a:lnTo>
                        <a:pt x="0" y="10"/>
                      </a:lnTo>
                      <a:lnTo>
                        <a:pt x="0" y="10"/>
                      </a:lnTo>
                      <a:lnTo>
                        <a:pt x="8" y="6"/>
                      </a:lnTo>
                      <a:lnTo>
                        <a:pt x="14" y="4"/>
                      </a:lnTo>
                      <a:lnTo>
                        <a:pt x="32" y="0"/>
                      </a:lnTo>
                      <a:lnTo>
                        <a:pt x="48" y="0"/>
                      </a:lnTo>
                      <a:lnTo>
                        <a:pt x="60" y="4"/>
                      </a:lnTo>
                      <a:lnTo>
                        <a:pt x="60" y="4"/>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65" name="Freeform 141"/>
                <p:cNvSpPr>
                  <a:spLocks/>
                </p:cNvSpPr>
                <p:nvPr userDrawn="1"/>
              </p:nvSpPr>
              <p:spPr bwMode="auto">
                <a:xfrm>
                  <a:off x="3685" y="316"/>
                  <a:ext cx="5" cy="3"/>
                </a:xfrm>
                <a:custGeom>
                  <a:avLst/>
                  <a:gdLst/>
                  <a:ahLst/>
                  <a:cxnLst>
                    <a:cxn ang="0">
                      <a:pos x="24" y="2"/>
                    </a:cxn>
                    <a:cxn ang="0">
                      <a:pos x="24" y="2"/>
                    </a:cxn>
                    <a:cxn ang="0">
                      <a:pos x="20" y="8"/>
                    </a:cxn>
                    <a:cxn ang="0">
                      <a:pos x="14" y="12"/>
                    </a:cxn>
                    <a:cxn ang="0">
                      <a:pos x="6" y="14"/>
                    </a:cxn>
                    <a:cxn ang="0">
                      <a:pos x="0" y="12"/>
                    </a:cxn>
                    <a:cxn ang="0">
                      <a:pos x="0" y="12"/>
                    </a:cxn>
                    <a:cxn ang="0">
                      <a:pos x="10" y="4"/>
                    </a:cxn>
                    <a:cxn ang="0">
                      <a:pos x="16" y="0"/>
                    </a:cxn>
                    <a:cxn ang="0">
                      <a:pos x="20" y="0"/>
                    </a:cxn>
                    <a:cxn ang="0">
                      <a:pos x="24" y="2"/>
                    </a:cxn>
                    <a:cxn ang="0">
                      <a:pos x="24" y="2"/>
                    </a:cxn>
                  </a:cxnLst>
                  <a:rect l="0" t="0" r="r" b="b"/>
                  <a:pathLst>
                    <a:path w="24" h="14">
                      <a:moveTo>
                        <a:pt x="24" y="2"/>
                      </a:moveTo>
                      <a:lnTo>
                        <a:pt x="24" y="2"/>
                      </a:lnTo>
                      <a:lnTo>
                        <a:pt x="20" y="8"/>
                      </a:lnTo>
                      <a:lnTo>
                        <a:pt x="14" y="12"/>
                      </a:lnTo>
                      <a:lnTo>
                        <a:pt x="6" y="14"/>
                      </a:lnTo>
                      <a:lnTo>
                        <a:pt x="0" y="12"/>
                      </a:lnTo>
                      <a:lnTo>
                        <a:pt x="0" y="12"/>
                      </a:lnTo>
                      <a:lnTo>
                        <a:pt x="10" y="4"/>
                      </a:lnTo>
                      <a:lnTo>
                        <a:pt x="16" y="0"/>
                      </a:lnTo>
                      <a:lnTo>
                        <a:pt x="20" y="0"/>
                      </a:lnTo>
                      <a:lnTo>
                        <a:pt x="24" y="2"/>
                      </a:lnTo>
                      <a:lnTo>
                        <a:pt x="24"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66" name="Freeform 142"/>
                <p:cNvSpPr>
                  <a:spLocks/>
                </p:cNvSpPr>
                <p:nvPr userDrawn="1"/>
              </p:nvSpPr>
              <p:spPr bwMode="auto">
                <a:xfrm>
                  <a:off x="4022" y="316"/>
                  <a:ext cx="0" cy="3"/>
                </a:xfrm>
                <a:custGeom>
                  <a:avLst/>
                  <a:gdLst/>
                  <a:ahLst/>
                  <a:cxnLst>
                    <a:cxn ang="0">
                      <a:pos x="0" y="2"/>
                    </a:cxn>
                    <a:cxn ang="0">
                      <a:pos x="0" y="2"/>
                    </a:cxn>
                    <a:cxn ang="0">
                      <a:pos x="2" y="0"/>
                    </a:cxn>
                    <a:cxn ang="0">
                      <a:pos x="4" y="2"/>
                    </a:cxn>
                    <a:cxn ang="0">
                      <a:pos x="6" y="4"/>
                    </a:cxn>
                    <a:cxn ang="0">
                      <a:pos x="8" y="6"/>
                    </a:cxn>
                    <a:cxn ang="0">
                      <a:pos x="8" y="6"/>
                    </a:cxn>
                    <a:cxn ang="0">
                      <a:pos x="6" y="8"/>
                    </a:cxn>
                    <a:cxn ang="0">
                      <a:pos x="4" y="8"/>
                    </a:cxn>
                    <a:cxn ang="0">
                      <a:pos x="0" y="2"/>
                    </a:cxn>
                    <a:cxn ang="0">
                      <a:pos x="0" y="2"/>
                    </a:cxn>
                  </a:cxnLst>
                  <a:rect l="0" t="0" r="r" b="b"/>
                  <a:pathLst>
                    <a:path w="8" h="8">
                      <a:moveTo>
                        <a:pt x="0" y="2"/>
                      </a:moveTo>
                      <a:lnTo>
                        <a:pt x="0" y="2"/>
                      </a:lnTo>
                      <a:lnTo>
                        <a:pt x="2" y="0"/>
                      </a:lnTo>
                      <a:lnTo>
                        <a:pt x="4" y="2"/>
                      </a:lnTo>
                      <a:lnTo>
                        <a:pt x="6" y="4"/>
                      </a:lnTo>
                      <a:lnTo>
                        <a:pt x="8" y="6"/>
                      </a:lnTo>
                      <a:lnTo>
                        <a:pt x="8" y="6"/>
                      </a:lnTo>
                      <a:lnTo>
                        <a:pt x="6" y="8"/>
                      </a:lnTo>
                      <a:lnTo>
                        <a:pt x="4" y="8"/>
                      </a:lnTo>
                      <a:lnTo>
                        <a:pt x="0" y="2"/>
                      </a:lnTo>
                      <a:lnTo>
                        <a:pt x="0"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67" name="Freeform 143"/>
                <p:cNvSpPr>
                  <a:spLocks/>
                </p:cNvSpPr>
                <p:nvPr userDrawn="1"/>
              </p:nvSpPr>
              <p:spPr bwMode="auto">
                <a:xfrm>
                  <a:off x="3692" y="316"/>
                  <a:ext cx="3" cy="3"/>
                </a:xfrm>
                <a:custGeom>
                  <a:avLst/>
                  <a:gdLst/>
                  <a:ahLst/>
                  <a:cxnLst>
                    <a:cxn ang="0">
                      <a:pos x="14" y="0"/>
                    </a:cxn>
                    <a:cxn ang="0">
                      <a:pos x="14" y="0"/>
                    </a:cxn>
                    <a:cxn ang="0">
                      <a:pos x="14" y="4"/>
                    </a:cxn>
                    <a:cxn ang="0">
                      <a:pos x="12" y="8"/>
                    </a:cxn>
                    <a:cxn ang="0">
                      <a:pos x="6" y="12"/>
                    </a:cxn>
                    <a:cxn ang="0">
                      <a:pos x="0" y="12"/>
                    </a:cxn>
                    <a:cxn ang="0">
                      <a:pos x="0" y="12"/>
                    </a:cxn>
                    <a:cxn ang="0">
                      <a:pos x="6" y="4"/>
                    </a:cxn>
                    <a:cxn ang="0">
                      <a:pos x="8" y="2"/>
                    </a:cxn>
                    <a:cxn ang="0">
                      <a:pos x="14" y="0"/>
                    </a:cxn>
                    <a:cxn ang="0">
                      <a:pos x="14" y="0"/>
                    </a:cxn>
                  </a:cxnLst>
                  <a:rect l="0" t="0" r="r" b="b"/>
                  <a:pathLst>
                    <a:path w="14" h="12">
                      <a:moveTo>
                        <a:pt x="14" y="0"/>
                      </a:moveTo>
                      <a:lnTo>
                        <a:pt x="14" y="0"/>
                      </a:lnTo>
                      <a:lnTo>
                        <a:pt x="14" y="4"/>
                      </a:lnTo>
                      <a:lnTo>
                        <a:pt x="12" y="8"/>
                      </a:lnTo>
                      <a:lnTo>
                        <a:pt x="6" y="12"/>
                      </a:lnTo>
                      <a:lnTo>
                        <a:pt x="0" y="12"/>
                      </a:lnTo>
                      <a:lnTo>
                        <a:pt x="0" y="12"/>
                      </a:lnTo>
                      <a:lnTo>
                        <a:pt x="6" y="4"/>
                      </a:lnTo>
                      <a:lnTo>
                        <a:pt x="8" y="2"/>
                      </a:lnTo>
                      <a:lnTo>
                        <a:pt x="14" y="0"/>
                      </a:lnTo>
                      <a:lnTo>
                        <a:pt x="1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68" name="Freeform 144"/>
                <p:cNvSpPr>
                  <a:spLocks/>
                </p:cNvSpPr>
                <p:nvPr userDrawn="1"/>
              </p:nvSpPr>
              <p:spPr bwMode="auto">
                <a:xfrm>
                  <a:off x="4014" y="324"/>
                  <a:ext cx="3" cy="5"/>
                </a:xfrm>
                <a:custGeom>
                  <a:avLst/>
                  <a:gdLst/>
                  <a:ahLst/>
                  <a:cxnLst>
                    <a:cxn ang="0">
                      <a:pos x="4" y="14"/>
                    </a:cxn>
                    <a:cxn ang="0">
                      <a:pos x="4" y="14"/>
                    </a:cxn>
                    <a:cxn ang="0">
                      <a:pos x="2" y="8"/>
                    </a:cxn>
                    <a:cxn ang="0">
                      <a:pos x="0" y="0"/>
                    </a:cxn>
                    <a:cxn ang="0">
                      <a:pos x="0" y="0"/>
                    </a:cxn>
                    <a:cxn ang="0">
                      <a:pos x="4" y="4"/>
                    </a:cxn>
                    <a:cxn ang="0">
                      <a:pos x="4" y="8"/>
                    </a:cxn>
                    <a:cxn ang="0">
                      <a:pos x="4" y="14"/>
                    </a:cxn>
                    <a:cxn ang="0">
                      <a:pos x="4" y="14"/>
                    </a:cxn>
                  </a:cxnLst>
                  <a:rect l="0" t="0" r="r" b="b"/>
                  <a:pathLst>
                    <a:path w="4" h="14">
                      <a:moveTo>
                        <a:pt x="4" y="14"/>
                      </a:moveTo>
                      <a:lnTo>
                        <a:pt x="4" y="14"/>
                      </a:lnTo>
                      <a:lnTo>
                        <a:pt x="2" y="8"/>
                      </a:lnTo>
                      <a:lnTo>
                        <a:pt x="0" y="0"/>
                      </a:lnTo>
                      <a:lnTo>
                        <a:pt x="0" y="0"/>
                      </a:lnTo>
                      <a:lnTo>
                        <a:pt x="4" y="4"/>
                      </a:lnTo>
                      <a:lnTo>
                        <a:pt x="4" y="8"/>
                      </a:lnTo>
                      <a:lnTo>
                        <a:pt x="4" y="14"/>
                      </a:lnTo>
                      <a:lnTo>
                        <a:pt x="4" y="14"/>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69" name="Freeform 145"/>
                <p:cNvSpPr>
                  <a:spLocks/>
                </p:cNvSpPr>
                <p:nvPr userDrawn="1"/>
              </p:nvSpPr>
              <p:spPr bwMode="auto">
                <a:xfrm>
                  <a:off x="3695" y="329"/>
                  <a:ext cx="3" cy="5"/>
                </a:xfrm>
                <a:custGeom>
                  <a:avLst/>
                  <a:gdLst/>
                  <a:ahLst/>
                  <a:cxnLst>
                    <a:cxn ang="0">
                      <a:pos x="12" y="0"/>
                    </a:cxn>
                    <a:cxn ang="0">
                      <a:pos x="12" y="0"/>
                    </a:cxn>
                    <a:cxn ang="0">
                      <a:pos x="14" y="2"/>
                    </a:cxn>
                    <a:cxn ang="0">
                      <a:pos x="16" y="4"/>
                    </a:cxn>
                    <a:cxn ang="0">
                      <a:pos x="14" y="10"/>
                    </a:cxn>
                    <a:cxn ang="0">
                      <a:pos x="8" y="14"/>
                    </a:cxn>
                    <a:cxn ang="0">
                      <a:pos x="4" y="16"/>
                    </a:cxn>
                    <a:cxn ang="0">
                      <a:pos x="0" y="14"/>
                    </a:cxn>
                    <a:cxn ang="0">
                      <a:pos x="0" y="14"/>
                    </a:cxn>
                    <a:cxn ang="0">
                      <a:pos x="4" y="10"/>
                    </a:cxn>
                    <a:cxn ang="0">
                      <a:pos x="8" y="8"/>
                    </a:cxn>
                    <a:cxn ang="0">
                      <a:pos x="10" y="4"/>
                    </a:cxn>
                    <a:cxn ang="0">
                      <a:pos x="12" y="0"/>
                    </a:cxn>
                    <a:cxn ang="0">
                      <a:pos x="12" y="0"/>
                    </a:cxn>
                  </a:cxnLst>
                  <a:rect l="0" t="0" r="r" b="b"/>
                  <a:pathLst>
                    <a:path w="16" h="16">
                      <a:moveTo>
                        <a:pt x="12" y="0"/>
                      </a:moveTo>
                      <a:lnTo>
                        <a:pt x="12" y="0"/>
                      </a:lnTo>
                      <a:lnTo>
                        <a:pt x="14" y="2"/>
                      </a:lnTo>
                      <a:lnTo>
                        <a:pt x="16" y="4"/>
                      </a:lnTo>
                      <a:lnTo>
                        <a:pt x="14" y="10"/>
                      </a:lnTo>
                      <a:lnTo>
                        <a:pt x="8" y="14"/>
                      </a:lnTo>
                      <a:lnTo>
                        <a:pt x="4" y="16"/>
                      </a:lnTo>
                      <a:lnTo>
                        <a:pt x="0" y="14"/>
                      </a:lnTo>
                      <a:lnTo>
                        <a:pt x="0" y="14"/>
                      </a:lnTo>
                      <a:lnTo>
                        <a:pt x="4" y="10"/>
                      </a:lnTo>
                      <a:lnTo>
                        <a:pt x="8" y="8"/>
                      </a:lnTo>
                      <a:lnTo>
                        <a:pt x="10" y="4"/>
                      </a:lnTo>
                      <a:lnTo>
                        <a:pt x="12" y="0"/>
                      </a:lnTo>
                      <a:lnTo>
                        <a:pt x="1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70" name="Freeform 146"/>
                <p:cNvSpPr>
                  <a:spLocks/>
                </p:cNvSpPr>
                <p:nvPr userDrawn="1"/>
              </p:nvSpPr>
              <p:spPr bwMode="auto">
                <a:xfrm>
                  <a:off x="3710" y="341"/>
                  <a:ext cx="3" cy="3"/>
                </a:xfrm>
                <a:custGeom>
                  <a:avLst/>
                  <a:gdLst/>
                  <a:ahLst/>
                  <a:cxnLst>
                    <a:cxn ang="0">
                      <a:pos x="2" y="0"/>
                    </a:cxn>
                    <a:cxn ang="0">
                      <a:pos x="2" y="0"/>
                    </a:cxn>
                    <a:cxn ang="0">
                      <a:pos x="4" y="2"/>
                    </a:cxn>
                    <a:cxn ang="0">
                      <a:pos x="6" y="0"/>
                    </a:cxn>
                    <a:cxn ang="0">
                      <a:pos x="10" y="0"/>
                    </a:cxn>
                    <a:cxn ang="0">
                      <a:pos x="12" y="2"/>
                    </a:cxn>
                    <a:cxn ang="0">
                      <a:pos x="12" y="2"/>
                    </a:cxn>
                    <a:cxn ang="0">
                      <a:pos x="10" y="4"/>
                    </a:cxn>
                    <a:cxn ang="0">
                      <a:pos x="8" y="6"/>
                    </a:cxn>
                    <a:cxn ang="0">
                      <a:pos x="4" y="6"/>
                    </a:cxn>
                    <a:cxn ang="0">
                      <a:pos x="2" y="8"/>
                    </a:cxn>
                    <a:cxn ang="0">
                      <a:pos x="2" y="8"/>
                    </a:cxn>
                    <a:cxn ang="0">
                      <a:pos x="0" y="6"/>
                    </a:cxn>
                    <a:cxn ang="0">
                      <a:pos x="0" y="4"/>
                    </a:cxn>
                    <a:cxn ang="0">
                      <a:pos x="2" y="0"/>
                    </a:cxn>
                    <a:cxn ang="0">
                      <a:pos x="2" y="0"/>
                    </a:cxn>
                  </a:cxnLst>
                  <a:rect l="0" t="0" r="r" b="b"/>
                  <a:pathLst>
                    <a:path w="12" h="8">
                      <a:moveTo>
                        <a:pt x="2" y="0"/>
                      </a:moveTo>
                      <a:lnTo>
                        <a:pt x="2" y="0"/>
                      </a:lnTo>
                      <a:lnTo>
                        <a:pt x="4" y="2"/>
                      </a:lnTo>
                      <a:lnTo>
                        <a:pt x="6" y="0"/>
                      </a:lnTo>
                      <a:lnTo>
                        <a:pt x="10" y="0"/>
                      </a:lnTo>
                      <a:lnTo>
                        <a:pt x="12" y="2"/>
                      </a:lnTo>
                      <a:lnTo>
                        <a:pt x="12" y="2"/>
                      </a:lnTo>
                      <a:lnTo>
                        <a:pt x="10" y="4"/>
                      </a:lnTo>
                      <a:lnTo>
                        <a:pt x="8" y="6"/>
                      </a:lnTo>
                      <a:lnTo>
                        <a:pt x="4" y="6"/>
                      </a:lnTo>
                      <a:lnTo>
                        <a:pt x="2" y="8"/>
                      </a:lnTo>
                      <a:lnTo>
                        <a:pt x="2" y="8"/>
                      </a:lnTo>
                      <a:lnTo>
                        <a:pt x="0" y="6"/>
                      </a:lnTo>
                      <a:lnTo>
                        <a:pt x="0" y="4"/>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71" name="Freeform 147"/>
                <p:cNvSpPr>
                  <a:spLocks/>
                </p:cNvSpPr>
                <p:nvPr userDrawn="1"/>
              </p:nvSpPr>
              <p:spPr bwMode="auto">
                <a:xfrm>
                  <a:off x="3667" y="352"/>
                  <a:ext cx="5" cy="0"/>
                </a:xfrm>
                <a:custGeom>
                  <a:avLst/>
                  <a:gdLst/>
                  <a:ahLst/>
                  <a:cxnLst>
                    <a:cxn ang="0">
                      <a:pos x="24" y="0"/>
                    </a:cxn>
                    <a:cxn ang="0">
                      <a:pos x="24" y="0"/>
                    </a:cxn>
                    <a:cxn ang="0">
                      <a:pos x="20" y="6"/>
                    </a:cxn>
                    <a:cxn ang="0">
                      <a:pos x="16" y="8"/>
                    </a:cxn>
                    <a:cxn ang="0">
                      <a:pos x="8" y="10"/>
                    </a:cxn>
                    <a:cxn ang="0">
                      <a:pos x="0" y="10"/>
                    </a:cxn>
                    <a:cxn ang="0">
                      <a:pos x="0" y="10"/>
                    </a:cxn>
                    <a:cxn ang="0">
                      <a:pos x="4" y="6"/>
                    </a:cxn>
                    <a:cxn ang="0">
                      <a:pos x="10" y="4"/>
                    </a:cxn>
                    <a:cxn ang="0">
                      <a:pos x="24" y="0"/>
                    </a:cxn>
                    <a:cxn ang="0">
                      <a:pos x="24" y="0"/>
                    </a:cxn>
                  </a:cxnLst>
                  <a:rect l="0" t="0" r="r" b="b"/>
                  <a:pathLst>
                    <a:path w="24" h="10">
                      <a:moveTo>
                        <a:pt x="24" y="0"/>
                      </a:moveTo>
                      <a:lnTo>
                        <a:pt x="24" y="0"/>
                      </a:lnTo>
                      <a:lnTo>
                        <a:pt x="20" y="6"/>
                      </a:lnTo>
                      <a:lnTo>
                        <a:pt x="16" y="8"/>
                      </a:lnTo>
                      <a:lnTo>
                        <a:pt x="8" y="10"/>
                      </a:lnTo>
                      <a:lnTo>
                        <a:pt x="0" y="10"/>
                      </a:lnTo>
                      <a:lnTo>
                        <a:pt x="0" y="10"/>
                      </a:lnTo>
                      <a:lnTo>
                        <a:pt x="4" y="6"/>
                      </a:lnTo>
                      <a:lnTo>
                        <a:pt x="10" y="4"/>
                      </a:lnTo>
                      <a:lnTo>
                        <a:pt x="24" y="0"/>
                      </a:lnTo>
                      <a:lnTo>
                        <a:pt x="2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72" name="Freeform 148"/>
                <p:cNvSpPr>
                  <a:spLocks/>
                </p:cNvSpPr>
                <p:nvPr userDrawn="1"/>
              </p:nvSpPr>
              <p:spPr bwMode="auto">
                <a:xfrm>
                  <a:off x="3812" y="357"/>
                  <a:ext cx="3" cy="5"/>
                </a:xfrm>
                <a:custGeom>
                  <a:avLst/>
                  <a:gdLst/>
                  <a:ahLst/>
                  <a:cxnLst>
                    <a:cxn ang="0">
                      <a:pos x="6" y="8"/>
                    </a:cxn>
                    <a:cxn ang="0">
                      <a:pos x="6" y="8"/>
                    </a:cxn>
                    <a:cxn ang="0">
                      <a:pos x="4" y="4"/>
                    </a:cxn>
                    <a:cxn ang="0">
                      <a:pos x="2" y="4"/>
                    </a:cxn>
                    <a:cxn ang="0">
                      <a:pos x="0" y="4"/>
                    </a:cxn>
                    <a:cxn ang="0">
                      <a:pos x="0" y="4"/>
                    </a:cxn>
                    <a:cxn ang="0">
                      <a:pos x="2" y="0"/>
                    </a:cxn>
                    <a:cxn ang="0">
                      <a:pos x="6" y="0"/>
                    </a:cxn>
                    <a:cxn ang="0">
                      <a:pos x="8" y="2"/>
                    </a:cxn>
                    <a:cxn ang="0">
                      <a:pos x="6" y="8"/>
                    </a:cxn>
                    <a:cxn ang="0">
                      <a:pos x="6" y="8"/>
                    </a:cxn>
                  </a:cxnLst>
                  <a:rect l="0" t="0" r="r" b="b"/>
                  <a:pathLst>
                    <a:path w="8" h="8">
                      <a:moveTo>
                        <a:pt x="6" y="8"/>
                      </a:moveTo>
                      <a:lnTo>
                        <a:pt x="6" y="8"/>
                      </a:lnTo>
                      <a:lnTo>
                        <a:pt x="4" y="4"/>
                      </a:lnTo>
                      <a:lnTo>
                        <a:pt x="2" y="4"/>
                      </a:lnTo>
                      <a:lnTo>
                        <a:pt x="0" y="4"/>
                      </a:lnTo>
                      <a:lnTo>
                        <a:pt x="0" y="4"/>
                      </a:lnTo>
                      <a:lnTo>
                        <a:pt x="2" y="0"/>
                      </a:lnTo>
                      <a:lnTo>
                        <a:pt x="6" y="0"/>
                      </a:lnTo>
                      <a:lnTo>
                        <a:pt x="8" y="2"/>
                      </a:lnTo>
                      <a:lnTo>
                        <a:pt x="6" y="8"/>
                      </a:lnTo>
                      <a:lnTo>
                        <a:pt x="6" y="8"/>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73" name="Freeform 149"/>
                <p:cNvSpPr>
                  <a:spLocks/>
                </p:cNvSpPr>
                <p:nvPr userDrawn="1"/>
              </p:nvSpPr>
              <p:spPr bwMode="auto">
                <a:xfrm>
                  <a:off x="3510" y="372"/>
                  <a:ext cx="5" cy="5"/>
                </a:xfrm>
                <a:custGeom>
                  <a:avLst/>
                  <a:gdLst/>
                  <a:ahLst/>
                  <a:cxnLst>
                    <a:cxn ang="0">
                      <a:pos x="20" y="0"/>
                    </a:cxn>
                    <a:cxn ang="0">
                      <a:pos x="20" y="0"/>
                    </a:cxn>
                    <a:cxn ang="0">
                      <a:pos x="24" y="4"/>
                    </a:cxn>
                    <a:cxn ang="0">
                      <a:pos x="24" y="6"/>
                    </a:cxn>
                    <a:cxn ang="0">
                      <a:pos x="26" y="8"/>
                    </a:cxn>
                    <a:cxn ang="0">
                      <a:pos x="26" y="8"/>
                    </a:cxn>
                    <a:cxn ang="0">
                      <a:pos x="22" y="14"/>
                    </a:cxn>
                    <a:cxn ang="0">
                      <a:pos x="16" y="18"/>
                    </a:cxn>
                    <a:cxn ang="0">
                      <a:pos x="8" y="22"/>
                    </a:cxn>
                    <a:cxn ang="0">
                      <a:pos x="0" y="26"/>
                    </a:cxn>
                    <a:cxn ang="0">
                      <a:pos x="0" y="26"/>
                    </a:cxn>
                    <a:cxn ang="0">
                      <a:pos x="2" y="20"/>
                    </a:cxn>
                    <a:cxn ang="0">
                      <a:pos x="4" y="10"/>
                    </a:cxn>
                    <a:cxn ang="0">
                      <a:pos x="6" y="4"/>
                    </a:cxn>
                    <a:cxn ang="0">
                      <a:pos x="8" y="2"/>
                    </a:cxn>
                    <a:cxn ang="0">
                      <a:pos x="14" y="0"/>
                    </a:cxn>
                    <a:cxn ang="0">
                      <a:pos x="20" y="0"/>
                    </a:cxn>
                    <a:cxn ang="0">
                      <a:pos x="20" y="0"/>
                    </a:cxn>
                  </a:cxnLst>
                  <a:rect l="0" t="0" r="r" b="b"/>
                  <a:pathLst>
                    <a:path w="26" h="26">
                      <a:moveTo>
                        <a:pt x="20" y="0"/>
                      </a:moveTo>
                      <a:lnTo>
                        <a:pt x="20" y="0"/>
                      </a:lnTo>
                      <a:lnTo>
                        <a:pt x="24" y="4"/>
                      </a:lnTo>
                      <a:lnTo>
                        <a:pt x="24" y="6"/>
                      </a:lnTo>
                      <a:lnTo>
                        <a:pt x="26" y="8"/>
                      </a:lnTo>
                      <a:lnTo>
                        <a:pt x="26" y="8"/>
                      </a:lnTo>
                      <a:lnTo>
                        <a:pt x="22" y="14"/>
                      </a:lnTo>
                      <a:lnTo>
                        <a:pt x="16" y="18"/>
                      </a:lnTo>
                      <a:lnTo>
                        <a:pt x="8" y="22"/>
                      </a:lnTo>
                      <a:lnTo>
                        <a:pt x="0" y="26"/>
                      </a:lnTo>
                      <a:lnTo>
                        <a:pt x="0" y="26"/>
                      </a:lnTo>
                      <a:lnTo>
                        <a:pt x="2" y="20"/>
                      </a:lnTo>
                      <a:lnTo>
                        <a:pt x="4" y="10"/>
                      </a:lnTo>
                      <a:lnTo>
                        <a:pt x="6" y="4"/>
                      </a:lnTo>
                      <a:lnTo>
                        <a:pt x="8" y="2"/>
                      </a:lnTo>
                      <a:lnTo>
                        <a:pt x="14" y="0"/>
                      </a:lnTo>
                      <a:lnTo>
                        <a:pt x="20" y="0"/>
                      </a:lnTo>
                      <a:lnTo>
                        <a:pt x="2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74" name="Freeform 150"/>
                <p:cNvSpPr>
                  <a:spLocks/>
                </p:cNvSpPr>
                <p:nvPr userDrawn="1"/>
              </p:nvSpPr>
              <p:spPr bwMode="auto">
                <a:xfrm>
                  <a:off x="3500" y="387"/>
                  <a:ext cx="3" cy="0"/>
                </a:xfrm>
                <a:custGeom>
                  <a:avLst/>
                  <a:gdLst/>
                  <a:ahLst/>
                  <a:cxnLst>
                    <a:cxn ang="0">
                      <a:pos x="12" y="0"/>
                    </a:cxn>
                    <a:cxn ang="0">
                      <a:pos x="12" y="0"/>
                    </a:cxn>
                    <a:cxn ang="0">
                      <a:pos x="6" y="4"/>
                    </a:cxn>
                    <a:cxn ang="0">
                      <a:pos x="2" y="4"/>
                    </a:cxn>
                    <a:cxn ang="0">
                      <a:pos x="0" y="2"/>
                    </a:cxn>
                    <a:cxn ang="0">
                      <a:pos x="0" y="2"/>
                    </a:cxn>
                    <a:cxn ang="0">
                      <a:pos x="2" y="0"/>
                    </a:cxn>
                    <a:cxn ang="0">
                      <a:pos x="4" y="0"/>
                    </a:cxn>
                    <a:cxn ang="0">
                      <a:pos x="8" y="0"/>
                    </a:cxn>
                    <a:cxn ang="0">
                      <a:pos x="12" y="0"/>
                    </a:cxn>
                    <a:cxn ang="0">
                      <a:pos x="12" y="0"/>
                    </a:cxn>
                  </a:cxnLst>
                  <a:rect l="0" t="0" r="r" b="b"/>
                  <a:pathLst>
                    <a:path w="12" h="4">
                      <a:moveTo>
                        <a:pt x="12" y="0"/>
                      </a:moveTo>
                      <a:lnTo>
                        <a:pt x="12" y="0"/>
                      </a:lnTo>
                      <a:lnTo>
                        <a:pt x="6" y="4"/>
                      </a:lnTo>
                      <a:lnTo>
                        <a:pt x="2" y="4"/>
                      </a:lnTo>
                      <a:lnTo>
                        <a:pt x="0" y="2"/>
                      </a:lnTo>
                      <a:lnTo>
                        <a:pt x="0" y="2"/>
                      </a:lnTo>
                      <a:lnTo>
                        <a:pt x="2" y="0"/>
                      </a:lnTo>
                      <a:lnTo>
                        <a:pt x="4" y="0"/>
                      </a:lnTo>
                      <a:lnTo>
                        <a:pt x="8" y="0"/>
                      </a:lnTo>
                      <a:lnTo>
                        <a:pt x="12" y="0"/>
                      </a:lnTo>
                      <a:lnTo>
                        <a:pt x="1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75" name="Freeform 151"/>
                <p:cNvSpPr>
                  <a:spLocks/>
                </p:cNvSpPr>
                <p:nvPr userDrawn="1"/>
              </p:nvSpPr>
              <p:spPr bwMode="auto">
                <a:xfrm>
                  <a:off x="3981" y="415"/>
                  <a:ext cx="0" cy="5"/>
                </a:xfrm>
                <a:custGeom>
                  <a:avLst/>
                  <a:gdLst/>
                  <a:ahLst/>
                  <a:cxnLst>
                    <a:cxn ang="0">
                      <a:pos x="8" y="0"/>
                    </a:cxn>
                    <a:cxn ang="0">
                      <a:pos x="8" y="0"/>
                    </a:cxn>
                    <a:cxn ang="0">
                      <a:pos x="4" y="10"/>
                    </a:cxn>
                    <a:cxn ang="0">
                      <a:pos x="2" y="12"/>
                    </a:cxn>
                    <a:cxn ang="0">
                      <a:pos x="0" y="14"/>
                    </a:cxn>
                    <a:cxn ang="0">
                      <a:pos x="0" y="14"/>
                    </a:cxn>
                    <a:cxn ang="0">
                      <a:pos x="0" y="8"/>
                    </a:cxn>
                    <a:cxn ang="0">
                      <a:pos x="2" y="4"/>
                    </a:cxn>
                    <a:cxn ang="0">
                      <a:pos x="4" y="2"/>
                    </a:cxn>
                    <a:cxn ang="0">
                      <a:pos x="8" y="0"/>
                    </a:cxn>
                    <a:cxn ang="0">
                      <a:pos x="8" y="0"/>
                    </a:cxn>
                  </a:cxnLst>
                  <a:rect l="0" t="0" r="r" b="b"/>
                  <a:pathLst>
                    <a:path w="8" h="14">
                      <a:moveTo>
                        <a:pt x="8" y="0"/>
                      </a:moveTo>
                      <a:lnTo>
                        <a:pt x="8" y="0"/>
                      </a:lnTo>
                      <a:lnTo>
                        <a:pt x="4" y="10"/>
                      </a:lnTo>
                      <a:lnTo>
                        <a:pt x="2" y="12"/>
                      </a:lnTo>
                      <a:lnTo>
                        <a:pt x="0" y="14"/>
                      </a:lnTo>
                      <a:lnTo>
                        <a:pt x="0" y="14"/>
                      </a:lnTo>
                      <a:lnTo>
                        <a:pt x="0" y="8"/>
                      </a:lnTo>
                      <a:lnTo>
                        <a:pt x="2" y="4"/>
                      </a:lnTo>
                      <a:lnTo>
                        <a:pt x="4" y="2"/>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76" name="Freeform 152"/>
                <p:cNvSpPr>
                  <a:spLocks/>
                </p:cNvSpPr>
                <p:nvPr userDrawn="1"/>
              </p:nvSpPr>
              <p:spPr bwMode="auto">
                <a:xfrm>
                  <a:off x="4113" y="428"/>
                  <a:ext cx="3" cy="5"/>
                </a:xfrm>
                <a:custGeom>
                  <a:avLst/>
                  <a:gdLst/>
                  <a:ahLst/>
                  <a:cxnLst>
                    <a:cxn ang="0">
                      <a:pos x="0" y="0"/>
                    </a:cxn>
                    <a:cxn ang="0">
                      <a:pos x="0" y="0"/>
                    </a:cxn>
                    <a:cxn ang="0">
                      <a:pos x="4" y="0"/>
                    </a:cxn>
                    <a:cxn ang="0">
                      <a:pos x="8" y="2"/>
                    </a:cxn>
                    <a:cxn ang="0">
                      <a:pos x="14" y="6"/>
                    </a:cxn>
                    <a:cxn ang="0">
                      <a:pos x="18" y="8"/>
                    </a:cxn>
                    <a:cxn ang="0">
                      <a:pos x="18" y="8"/>
                    </a:cxn>
                    <a:cxn ang="0">
                      <a:pos x="18" y="12"/>
                    </a:cxn>
                    <a:cxn ang="0">
                      <a:pos x="16" y="12"/>
                    </a:cxn>
                    <a:cxn ang="0">
                      <a:pos x="14" y="14"/>
                    </a:cxn>
                    <a:cxn ang="0">
                      <a:pos x="14" y="18"/>
                    </a:cxn>
                    <a:cxn ang="0">
                      <a:pos x="14" y="18"/>
                    </a:cxn>
                    <a:cxn ang="0">
                      <a:pos x="10" y="16"/>
                    </a:cxn>
                    <a:cxn ang="0">
                      <a:pos x="8" y="12"/>
                    </a:cxn>
                    <a:cxn ang="0">
                      <a:pos x="6" y="10"/>
                    </a:cxn>
                    <a:cxn ang="0">
                      <a:pos x="0" y="8"/>
                    </a:cxn>
                    <a:cxn ang="0">
                      <a:pos x="0" y="8"/>
                    </a:cxn>
                    <a:cxn ang="0">
                      <a:pos x="0" y="6"/>
                    </a:cxn>
                    <a:cxn ang="0">
                      <a:pos x="2" y="4"/>
                    </a:cxn>
                    <a:cxn ang="0">
                      <a:pos x="2" y="2"/>
                    </a:cxn>
                    <a:cxn ang="0">
                      <a:pos x="0" y="0"/>
                    </a:cxn>
                    <a:cxn ang="0">
                      <a:pos x="0" y="0"/>
                    </a:cxn>
                  </a:cxnLst>
                  <a:rect l="0" t="0" r="r" b="b"/>
                  <a:pathLst>
                    <a:path w="18" h="18">
                      <a:moveTo>
                        <a:pt x="0" y="0"/>
                      </a:moveTo>
                      <a:lnTo>
                        <a:pt x="0" y="0"/>
                      </a:lnTo>
                      <a:lnTo>
                        <a:pt x="4" y="0"/>
                      </a:lnTo>
                      <a:lnTo>
                        <a:pt x="8" y="2"/>
                      </a:lnTo>
                      <a:lnTo>
                        <a:pt x="14" y="6"/>
                      </a:lnTo>
                      <a:lnTo>
                        <a:pt x="18" y="8"/>
                      </a:lnTo>
                      <a:lnTo>
                        <a:pt x="18" y="8"/>
                      </a:lnTo>
                      <a:lnTo>
                        <a:pt x="18" y="12"/>
                      </a:lnTo>
                      <a:lnTo>
                        <a:pt x="16" y="12"/>
                      </a:lnTo>
                      <a:lnTo>
                        <a:pt x="14" y="14"/>
                      </a:lnTo>
                      <a:lnTo>
                        <a:pt x="14" y="18"/>
                      </a:lnTo>
                      <a:lnTo>
                        <a:pt x="14" y="18"/>
                      </a:lnTo>
                      <a:lnTo>
                        <a:pt x="10" y="16"/>
                      </a:lnTo>
                      <a:lnTo>
                        <a:pt x="8" y="12"/>
                      </a:lnTo>
                      <a:lnTo>
                        <a:pt x="6" y="10"/>
                      </a:lnTo>
                      <a:lnTo>
                        <a:pt x="0" y="8"/>
                      </a:lnTo>
                      <a:lnTo>
                        <a:pt x="0" y="8"/>
                      </a:lnTo>
                      <a:lnTo>
                        <a:pt x="0" y="6"/>
                      </a:lnTo>
                      <a:lnTo>
                        <a:pt x="2" y="4"/>
                      </a:lnTo>
                      <a:lnTo>
                        <a:pt x="2" y="2"/>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77" name="Freeform 153"/>
                <p:cNvSpPr>
                  <a:spLocks/>
                </p:cNvSpPr>
                <p:nvPr userDrawn="1"/>
              </p:nvSpPr>
              <p:spPr bwMode="auto">
                <a:xfrm>
                  <a:off x="3969" y="438"/>
                  <a:ext cx="3" cy="0"/>
                </a:xfrm>
                <a:custGeom>
                  <a:avLst/>
                  <a:gdLst/>
                  <a:ahLst/>
                  <a:cxnLst>
                    <a:cxn ang="0">
                      <a:pos x="0" y="0"/>
                    </a:cxn>
                    <a:cxn ang="0">
                      <a:pos x="0" y="0"/>
                    </a:cxn>
                    <a:cxn ang="0">
                      <a:pos x="8" y="0"/>
                    </a:cxn>
                    <a:cxn ang="0">
                      <a:pos x="8" y="0"/>
                    </a:cxn>
                    <a:cxn ang="0">
                      <a:pos x="8" y="4"/>
                    </a:cxn>
                    <a:cxn ang="0">
                      <a:pos x="10" y="6"/>
                    </a:cxn>
                    <a:cxn ang="0">
                      <a:pos x="12" y="6"/>
                    </a:cxn>
                    <a:cxn ang="0">
                      <a:pos x="12" y="10"/>
                    </a:cxn>
                    <a:cxn ang="0">
                      <a:pos x="12" y="10"/>
                    </a:cxn>
                    <a:cxn ang="0">
                      <a:pos x="4" y="8"/>
                    </a:cxn>
                    <a:cxn ang="0">
                      <a:pos x="0" y="6"/>
                    </a:cxn>
                    <a:cxn ang="0">
                      <a:pos x="0" y="0"/>
                    </a:cxn>
                    <a:cxn ang="0">
                      <a:pos x="0" y="0"/>
                    </a:cxn>
                  </a:cxnLst>
                  <a:rect l="0" t="0" r="r" b="b"/>
                  <a:pathLst>
                    <a:path w="12" h="10">
                      <a:moveTo>
                        <a:pt x="0" y="0"/>
                      </a:moveTo>
                      <a:lnTo>
                        <a:pt x="0" y="0"/>
                      </a:lnTo>
                      <a:lnTo>
                        <a:pt x="8" y="0"/>
                      </a:lnTo>
                      <a:lnTo>
                        <a:pt x="8" y="0"/>
                      </a:lnTo>
                      <a:lnTo>
                        <a:pt x="8" y="4"/>
                      </a:lnTo>
                      <a:lnTo>
                        <a:pt x="10" y="6"/>
                      </a:lnTo>
                      <a:lnTo>
                        <a:pt x="12" y="6"/>
                      </a:lnTo>
                      <a:lnTo>
                        <a:pt x="12" y="10"/>
                      </a:lnTo>
                      <a:lnTo>
                        <a:pt x="12" y="10"/>
                      </a:lnTo>
                      <a:lnTo>
                        <a:pt x="4" y="8"/>
                      </a:lnTo>
                      <a:lnTo>
                        <a:pt x="0" y="6"/>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78" name="Freeform 154"/>
                <p:cNvSpPr>
                  <a:spLocks/>
                </p:cNvSpPr>
                <p:nvPr userDrawn="1"/>
              </p:nvSpPr>
              <p:spPr bwMode="auto">
                <a:xfrm>
                  <a:off x="3946" y="443"/>
                  <a:ext cx="5" cy="10"/>
                </a:xfrm>
                <a:custGeom>
                  <a:avLst/>
                  <a:gdLst/>
                  <a:ahLst/>
                  <a:cxnLst>
                    <a:cxn ang="0">
                      <a:pos x="10" y="22"/>
                    </a:cxn>
                    <a:cxn ang="0">
                      <a:pos x="10" y="22"/>
                    </a:cxn>
                    <a:cxn ang="0">
                      <a:pos x="10" y="24"/>
                    </a:cxn>
                    <a:cxn ang="0">
                      <a:pos x="10" y="28"/>
                    </a:cxn>
                    <a:cxn ang="0">
                      <a:pos x="8" y="32"/>
                    </a:cxn>
                    <a:cxn ang="0">
                      <a:pos x="2" y="32"/>
                    </a:cxn>
                    <a:cxn ang="0">
                      <a:pos x="2" y="32"/>
                    </a:cxn>
                    <a:cxn ang="0">
                      <a:pos x="4" y="24"/>
                    </a:cxn>
                    <a:cxn ang="0">
                      <a:pos x="4" y="22"/>
                    </a:cxn>
                    <a:cxn ang="0">
                      <a:pos x="0" y="20"/>
                    </a:cxn>
                    <a:cxn ang="0">
                      <a:pos x="0" y="20"/>
                    </a:cxn>
                    <a:cxn ang="0">
                      <a:pos x="2" y="16"/>
                    </a:cxn>
                    <a:cxn ang="0">
                      <a:pos x="2" y="14"/>
                    </a:cxn>
                    <a:cxn ang="0">
                      <a:pos x="4" y="12"/>
                    </a:cxn>
                    <a:cxn ang="0">
                      <a:pos x="2" y="10"/>
                    </a:cxn>
                    <a:cxn ang="0">
                      <a:pos x="2" y="10"/>
                    </a:cxn>
                    <a:cxn ang="0">
                      <a:pos x="6" y="16"/>
                    </a:cxn>
                    <a:cxn ang="0">
                      <a:pos x="6" y="16"/>
                    </a:cxn>
                    <a:cxn ang="0">
                      <a:pos x="8" y="10"/>
                    </a:cxn>
                    <a:cxn ang="0">
                      <a:pos x="12" y="6"/>
                    </a:cxn>
                    <a:cxn ang="0">
                      <a:pos x="20" y="0"/>
                    </a:cxn>
                    <a:cxn ang="0">
                      <a:pos x="20" y="0"/>
                    </a:cxn>
                    <a:cxn ang="0">
                      <a:pos x="22" y="4"/>
                    </a:cxn>
                    <a:cxn ang="0">
                      <a:pos x="22" y="8"/>
                    </a:cxn>
                    <a:cxn ang="0">
                      <a:pos x="20" y="14"/>
                    </a:cxn>
                    <a:cxn ang="0">
                      <a:pos x="16" y="20"/>
                    </a:cxn>
                    <a:cxn ang="0">
                      <a:pos x="16" y="24"/>
                    </a:cxn>
                    <a:cxn ang="0">
                      <a:pos x="16" y="28"/>
                    </a:cxn>
                    <a:cxn ang="0">
                      <a:pos x="16" y="28"/>
                    </a:cxn>
                    <a:cxn ang="0">
                      <a:pos x="12" y="26"/>
                    </a:cxn>
                    <a:cxn ang="0">
                      <a:pos x="10" y="22"/>
                    </a:cxn>
                    <a:cxn ang="0">
                      <a:pos x="10" y="22"/>
                    </a:cxn>
                  </a:cxnLst>
                  <a:rect l="0" t="0" r="r" b="b"/>
                  <a:pathLst>
                    <a:path w="22" h="32">
                      <a:moveTo>
                        <a:pt x="10" y="22"/>
                      </a:moveTo>
                      <a:lnTo>
                        <a:pt x="10" y="22"/>
                      </a:lnTo>
                      <a:lnTo>
                        <a:pt x="10" y="24"/>
                      </a:lnTo>
                      <a:lnTo>
                        <a:pt x="10" y="28"/>
                      </a:lnTo>
                      <a:lnTo>
                        <a:pt x="8" y="32"/>
                      </a:lnTo>
                      <a:lnTo>
                        <a:pt x="2" y="32"/>
                      </a:lnTo>
                      <a:lnTo>
                        <a:pt x="2" y="32"/>
                      </a:lnTo>
                      <a:lnTo>
                        <a:pt x="4" y="24"/>
                      </a:lnTo>
                      <a:lnTo>
                        <a:pt x="4" y="22"/>
                      </a:lnTo>
                      <a:lnTo>
                        <a:pt x="0" y="20"/>
                      </a:lnTo>
                      <a:lnTo>
                        <a:pt x="0" y="20"/>
                      </a:lnTo>
                      <a:lnTo>
                        <a:pt x="2" y="16"/>
                      </a:lnTo>
                      <a:lnTo>
                        <a:pt x="2" y="14"/>
                      </a:lnTo>
                      <a:lnTo>
                        <a:pt x="4" y="12"/>
                      </a:lnTo>
                      <a:lnTo>
                        <a:pt x="2" y="10"/>
                      </a:lnTo>
                      <a:lnTo>
                        <a:pt x="2" y="10"/>
                      </a:lnTo>
                      <a:lnTo>
                        <a:pt x="6" y="16"/>
                      </a:lnTo>
                      <a:lnTo>
                        <a:pt x="6" y="16"/>
                      </a:lnTo>
                      <a:lnTo>
                        <a:pt x="8" y="10"/>
                      </a:lnTo>
                      <a:lnTo>
                        <a:pt x="12" y="6"/>
                      </a:lnTo>
                      <a:lnTo>
                        <a:pt x="20" y="0"/>
                      </a:lnTo>
                      <a:lnTo>
                        <a:pt x="20" y="0"/>
                      </a:lnTo>
                      <a:lnTo>
                        <a:pt x="22" y="4"/>
                      </a:lnTo>
                      <a:lnTo>
                        <a:pt x="22" y="8"/>
                      </a:lnTo>
                      <a:lnTo>
                        <a:pt x="20" y="14"/>
                      </a:lnTo>
                      <a:lnTo>
                        <a:pt x="16" y="20"/>
                      </a:lnTo>
                      <a:lnTo>
                        <a:pt x="16" y="24"/>
                      </a:lnTo>
                      <a:lnTo>
                        <a:pt x="16" y="28"/>
                      </a:lnTo>
                      <a:lnTo>
                        <a:pt x="16" y="28"/>
                      </a:lnTo>
                      <a:lnTo>
                        <a:pt x="12" y="26"/>
                      </a:lnTo>
                      <a:lnTo>
                        <a:pt x="10" y="22"/>
                      </a:lnTo>
                      <a:lnTo>
                        <a:pt x="10" y="2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79" name="Freeform 155"/>
                <p:cNvSpPr>
                  <a:spLocks/>
                </p:cNvSpPr>
                <p:nvPr userDrawn="1"/>
              </p:nvSpPr>
              <p:spPr bwMode="auto">
                <a:xfrm>
                  <a:off x="4098" y="445"/>
                  <a:ext cx="8" cy="13"/>
                </a:xfrm>
                <a:custGeom>
                  <a:avLst/>
                  <a:gdLst/>
                  <a:ahLst/>
                  <a:cxnLst>
                    <a:cxn ang="0">
                      <a:pos x="10" y="0"/>
                    </a:cxn>
                    <a:cxn ang="0">
                      <a:pos x="10" y="0"/>
                    </a:cxn>
                    <a:cxn ang="0">
                      <a:pos x="14" y="10"/>
                    </a:cxn>
                    <a:cxn ang="0">
                      <a:pos x="18" y="24"/>
                    </a:cxn>
                    <a:cxn ang="0">
                      <a:pos x="20" y="32"/>
                    </a:cxn>
                    <a:cxn ang="0">
                      <a:pos x="20" y="38"/>
                    </a:cxn>
                    <a:cxn ang="0">
                      <a:pos x="20" y="44"/>
                    </a:cxn>
                    <a:cxn ang="0">
                      <a:pos x="16" y="52"/>
                    </a:cxn>
                    <a:cxn ang="0">
                      <a:pos x="16" y="52"/>
                    </a:cxn>
                    <a:cxn ang="0">
                      <a:pos x="16" y="46"/>
                    </a:cxn>
                    <a:cxn ang="0">
                      <a:pos x="12" y="38"/>
                    </a:cxn>
                    <a:cxn ang="0">
                      <a:pos x="4" y="24"/>
                    </a:cxn>
                    <a:cxn ang="0">
                      <a:pos x="2" y="18"/>
                    </a:cxn>
                    <a:cxn ang="0">
                      <a:pos x="0" y="10"/>
                    </a:cxn>
                    <a:cxn ang="0">
                      <a:pos x="4" y="4"/>
                    </a:cxn>
                    <a:cxn ang="0">
                      <a:pos x="10" y="0"/>
                    </a:cxn>
                    <a:cxn ang="0">
                      <a:pos x="10" y="0"/>
                    </a:cxn>
                  </a:cxnLst>
                  <a:rect l="0" t="0" r="r" b="b"/>
                  <a:pathLst>
                    <a:path w="20" h="52">
                      <a:moveTo>
                        <a:pt x="10" y="0"/>
                      </a:moveTo>
                      <a:lnTo>
                        <a:pt x="10" y="0"/>
                      </a:lnTo>
                      <a:lnTo>
                        <a:pt x="14" y="10"/>
                      </a:lnTo>
                      <a:lnTo>
                        <a:pt x="18" y="24"/>
                      </a:lnTo>
                      <a:lnTo>
                        <a:pt x="20" y="32"/>
                      </a:lnTo>
                      <a:lnTo>
                        <a:pt x="20" y="38"/>
                      </a:lnTo>
                      <a:lnTo>
                        <a:pt x="20" y="44"/>
                      </a:lnTo>
                      <a:lnTo>
                        <a:pt x="16" y="52"/>
                      </a:lnTo>
                      <a:lnTo>
                        <a:pt x="16" y="52"/>
                      </a:lnTo>
                      <a:lnTo>
                        <a:pt x="16" y="46"/>
                      </a:lnTo>
                      <a:lnTo>
                        <a:pt x="12" y="38"/>
                      </a:lnTo>
                      <a:lnTo>
                        <a:pt x="4" y="24"/>
                      </a:lnTo>
                      <a:lnTo>
                        <a:pt x="2" y="18"/>
                      </a:lnTo>
                      <a:lnTo>
                        <a:pt x="0" y="10"/>
                      </a:lnTo>
                      <a:lnTo>
                        <a:pt x="4" y="4"/>
                      </a:lnTo>
                      <a:lnTo>
                        <a:pt x="10" y="0"/>
                      </a:lnTo>
                      <a:lnTo>
                        <a:pt x="1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80" name="Freeform 156"/>
                <p:cNvSpPr>
                  <a:spLocks/>
                </p:cNvSpPr>
                <p:nvPr userDrawn="1"/>
              </p:nvSpPr>
              <p:spPr bwMode="auto">
                <a:xfrm>
                  <a:off x="3525" y="453"/>
                  <a:ext cx="8" cy="18"/>
                </a:xfrm>
                <a:custGeom>
                  <a:avLst/>
                  <a:gdLst/>
                  <a:ahLst/>
                  <a:cxnLst>
                    <a:cxn ang="0">
                      <a:pos x="20" y="0"/>
                    </a:cxn>
                    <a:cxn ang="0">
                      <a:pos x="20" y="0"/>
                    </a:cxn>
                    <a:cxn ang="0">
                      <a:pos x="28" y="18"/>
                    </a:cxn>
                    <a:cxn ang="0">
                      <a:pos x="30" y="26"/>
                    </a:cxn>
                    <a:cxn ang="0">
                      <a:pos x="32" y="34"/>
                    </a:cxn>
                    <a:cxn ang="0">
                      <a:pos x="32" y="44"/>
                    </a:cxn>
                    <a:cxn ang="0">
                      <a:pos x="28" y="52"/>
                    </a:cxn>
                    <a:cxn ang="0">
                      <a:pos x="24" y="58"/>
                    </a:cxn>
                    <a:cxn ang="0">
                      <a:pos x="18" y="66"/>
                    </a:cxn>
                    <a:cxn ang="0">
                      <a:pos x="18" y="66"/>
                    </a:cxn>
                    <a:cxn ang="0">
                      <a:pos x="14" y="64"/>
                    </a:cxn>
                    <a:cxn ang="0">
                      <a:pos x="10" y="60"/>
                    </a:cxn>
                    <a:cxn ang="0">
                      <a:pos x="4" y="54"/>
                    </a:cxn>
                    <a:cxn ang="0">
                      <a:pos x="2" y="44"/>
                    </a:cxn>
                    <a:cxn ang="0">
                      <a:pos x="0" y="32"/>
                    </a:cxn>
                    <a:cxn ang="0">
                      <a:pos x="0" y="32"/>
                    </a:cxn>
                    <a:cxn ang="0">
                      <a:pos x="4" y="28"/>
                    </a:cxn>
                    <a:cxn ang="0">
                      <a:pos x="6" y="24"/>
                    </a:cxn>
                    <a:cxn ang="0">
                      <a:pos x="8" y="14"/>
                    </a:cxn>
                    <a:cxn ang="0">
                      <a:pos x="8" y="8"/>
                    </a:cxn>
                    <a:cxn ang="0">
                      <a:pos x="10" y="4"/>
                    </a:cxn>
                    <a:cxn ang="0">
                      <a:pos x="14" y="0"/>
                    </a:cxn>
                    <a:cxn ang="0">
                      <a:pos x="20" y="0"/>
                    </a:cxn>
                    <a:cxn ang="0">
                      <a:pos x="20" y="0"/>
                    </a:cxn>
                  </a:cxnLst>
                  <a:rect l="0" t="0" r="r" b="b"/>
                  <a:pathLst>
                    <a:path w="32" h="66">
                      <a:moveTo>
                        <a:pt x="20" y="0"/>
                      </a:moveTo>
                      <a:lnTo>
                        <a:pt x="20" y="0"/>
                      </a:lnTo>
                      <a:lnTo>
                        <a:pt x="28" y="18"/>
                      </a:lnTo>
                      <a:lnTo>
                        <a:pt x="30" y="26"/>
                      </a:lnTo>
                      <a:lnTo>
                        <a:pt x="32" y="34"/>
                      </a:lnTo>
                      <a:lnTo>
                        <a:pt x="32" y="44"/>
                      </a:lnTo>
                      <a:lnTo>
                        <a:pt x="28" y="52"/>
                      </a:lnTo>
                      <a:lnTo>
                        <a:pt x="24" y="58"/>
                      </a:lnTo>
                      <a:lnTo>
                        <a:pt x="18" y="66"/>
                      </a:lnTo>
                      <a:lnTo>
                        <a:pt x="18" y="66"/>
                      </a:lnTo>
                      <a:lnTo>
                        <a:pt x="14" y="64"/>
                      </a:lnTo>
                      <a:lnTo>
                        <a:pt x="10" y="60"/>
                      </a:lnTo>
                      <a:lnTo>
                        <a:pt x="4" y="54"/>
                      </a:lnTo>
                      <a:lnTo>
                        <a:pt x="2" y="44"/>
                      </a:lnTo>
                      <a:lnTo>
                        <a:pt x="0" y="32"/>
                      </a:lnTo>
                      <a:lnTo>
                        <a:pt x="0" y="32"/>
                      </a:lnTo>
                      <a:lnTo>
                        <a:pt x="4" y="28"/>
                      </a:lnTo>
                      <a:lnTo>
                        <a:pt x="6" y="24"/>
                      </a:lnTo>
                      <a:lnTo>
                        <a:pt x="8" y="14"/>
                      </a:lnTo>
                      <a:lnTo>
                        <a:pt x="8" y="8"/>
                      </a:lnTo>
                      <a:lnTo>
                        <a:pt x="10" y="4"/>
                      </a:lnTo>
                      <a:lnTo>
                        <a:pt x="14" y="0"/>
                      </a:lnTo>
                      <a:lnTo>
                        <a:pt x="20" y="0"/>
                      </a:lnTo>
                      <a:lnTo>
                        <a:pt x="2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81" name="Freeform 157"/>
                <p:cNvSpPr>
                  <a:spLocks/>
                </p:cNvSpPr>
                <p:nvPr userDrawn="1"/>
              </p:nvSpPr>
              <p:spPr bwMode="auto">
                <a:xfrm>
                  <a:off x="4096" y="453"/>
                  <a:ext cx="3" cy="15"/>
                </a:xfrm>
                <a:custGeom>
                  <a:avLst/>
                  <a:gdLst/>
                  <a:ahLst/>
                  <a:cxnLst>
                    <a:cxn ang="0">
                      <a:pos x="0" y="0"/>
                    </a:cxn>
                    <a:cxn ang="0">
                      <a:pos x="0" y="0"/>
                    </a:cxn>
                    <a:cxn ang="0">
                      <a:pos x="4" y="6"/>
                    </a:cxn>
                    <a:cxn ang="0">
                      <a:pos x="6" y="12"/>
                    </a:cxn>
                    <a:cxn ang="0">
                      <a:pos x="8" y="24"/>
                    </a:cxn>
                    <a:cxn ang="0">
                      <a:pos x="10" y="38"/>
                    </a:cxn>
                    <a:cxn ang="0">
                      <a:pos x="14" y="54"/>
                    </a:cxn>
                    <a:cxn ang="0">
                      <a:pos x="14" y="54"/>
                    </a:cxn>
                    <a:cxn ang="0">
                      <a:pos x="10" y="52"/>
                    </a:cxn>
                    <a:cxn ang="0">
                      <a:pos x="8" y="48"/>
                    </a:cxn>
                    <a:cxn ang="0">
                      <a:pos x="4" y="32"/>
                    </a:cxn>
                    <a:cxn ang="0">
                      <a:pos x="2" y="14"/>
                    </a:cxn>
                    <a:cxn ang="0">
                      <a:pos x="0" y="0"/>
                    </a:cxn>
                    <a:cxn ang="0">
                      <a:pos x="0" y="0"/>
                    </a:cxn>
                  </a:cxnLst>
                  <a:rect l="0" t="0" r="r" b="b"/>
                  <a:pathLst>
                    <a:path w="14" h="54">
                      <a:moveTo>
                        <a:pt x="0" y="0"/>
                      </a:moveTo>
                      <a:lnTo>
                        <a:pt x="0" y="0"/>
                      </a:lnTo>
                      <a:lnTo>
                        <a:pt x="4" y="6"/>
                      </a:lnTo>
                      <a:lnTo>
                        <a:pt x="6" y="12"/>
                      </a:lnTo>
                      <a:lnTo>
                        <a:pt x="8" y="24"/>
                      </a:lnTo>
                      <a:lnTo>
                        <a:pt x="10" y="38"/>
                      </a:lnTo>
                      <a:lnTo>
                        <a:pt x="14" y="54"/>
                      </a:lnTo>
                      <a:lnTo>
                        <a:pt x="14" y="54"/>
                      </a:lnTo>
                      <a:lnTo>
                        <a:pt x="10" y="52"/>
                      </a:lnTo>
                      <a:lnTo>
                        <a:pt x="8" y="48"/>
                      </a:lnTo>
                      <a:lnTo>
                        <a:pt x="4" y="32"/>
                      </a:lnTo>
                      <a:lnTo>
                        <a:pt x="2" y="14"/>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82" name="Freeform 158"/>
                <p:cNvSpPr>
                  <a:spLocks/>
                </p:cNvSpPr>
                <p:nvPr userDrawn="1"/>
              </p:nvSpPr>
              <p:spPr bwMode="auto">
                <a:xfrm>
                  <a:off x="3943" y="453"/>
                  <a:ext cx="3" cy="8"/>
                </a:xfrm>
                <a:custGeom>
                  <a:avLst/>
                  <a:gdLst/>
                  <a:ahLst/>
                  <a:cxnLst>
                    <a:cxn ang="0">
                      <a:pos x="0" y="0"/>
                    </a:cxn>
                    <a:cxn ang="0">
                      <a:pos x="0" y="0"/>
                    </a:cxn>
                    <a:cxn ang="0">
                      <a:pos x="2" y="2"/>
                    </a:cxn>
                    <a:cxn ang="0">
                      <a:pos x="2" y="2"/>
                    </a:cxn>
                    <a:cxn ang="0">
                      <a:pos x="6" y="0"/>
                    </a:cxn>
                    <a:cxn ang="0">
                      <a:pos x="6" y="0"/>
                    </a:cxn>
                    <a:cxn ang="0">
                      <a:pos x="6" y="8"/>
                    </a:cxn>
                    <a:cxn ang="0">
                      <a:pos x="6" y="8"/>
                    </a:cxn>
                    <a:cxn ang="0">
                      <a:pos x="4" y="8"/>
                    </a:cxn>
                    <a:cxn ang="0">
                      <a:pos x="4" y="8"/>
                    </a:cxn>
                    <a:cxn ang="0">
                      <a:pos x="4" y="14"/>
                    </a:cxn>
                    <a:cxn ang="0">
                      <a:pos x="4" y="30"/>
                    </a:cxn>
                    <a:cxn ang="0">
                      <a:pos x="4" y="30"/>
                    </a:cxn>
                    <a:cxn ang="0">
                      <a:pos x="0" y="26"/>
                    </a:cxn>
                    <a:cxn ang="0">
                      <a:pos x="0" y="24"/>
                    </a:cxn>
                    <a:cxn ang="0">
                      <a:pos x="0" y="16"/>
                    </a:cxn>
                    <a:cxn ang="0">
                      <a:pos x="0" y="8"/>
                    </a:cxn>
                    <a:cxn ang="0">
                      <a:pos x="0" y="4"/>
                    </a:cxn>
                    <a:cxn ang="0">
                      <a:pos x="0" y="0"/>
                    </a:cxn>
                    <a:cxn ang="0">
                      <a:pos x="0" y="0"/>
                    </a:cxn>
                  </a:cxnLst>
                  <a:rect l="0" t="0" r="r" b="b"/>
                  <a:pathLst>
                    <a:path w="6" h="30">
                      <a:moveTo>
                        <a:pt x="0" y="0"/>
                      </a:moveTo>
                      <a:lnTo>
                        <a:pt x="0" y="0"/>
                      </a:lnTo>
                      <a:lnTo>
                        <a:pt x="2" y="2"/>
                      </a:lnTo>
                      <a:lnTo>
                        <a:pt x="2" y="2"/>
                      </a:lnTo>
                      <a:lnTo>
                        <a:pt x="6" y="0"/>
                      </a:lnTo>
                      <a:lnTo>
                        <a:pt x="6" y="0"/>
                      </a:lnTo>
                      <a:lnTo>
                        <a:pt x="6" y="8"/>
                      </a:lnTo>
                      <a:lnTo>
                        <a:pt x="6" y="8"/>
                      </a:lnTo>
                      <a:lnTo>
                        <a:pt x="4" y="8"/>
                      </a:lnTo>
                      <a:lnTo>
                        <a:pt x="4" y="8"/>
                      </a:lnTo>
                      <a:lnTo>
                        <a:pt x="4" y="14"/>
                      </a:lnTo>
                      <a:lnTo>
                        <a:pt x="4" y="30"/>
                      </a:lnTo>
                      <a:lnTo>
                        <a:pt x="4" y="30"/>
                      </a:lnTo>
                      <a:lnTo>
                        <a:pt x="0" y="26"/>
                      </a:lnTo>
                      <a:lnTo>
                        <a:pt x="0" y="24"/>
                      </a:lnTo>
                      <a:lnTo>
                        <a:pt x="0" y="16"/>
                      </a:lnTo>
                      <a:lnTo>
                        <a:pt x="0" y="8"/>
                      </a:lnTo>
                      <a:lnTo>
                        <a:pt x="0" y="4"/>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83" name="Freeform 159"/>
                <p:cNvSpPr>
                  <a:spLocks/>
                </p:cNvSpPr>
                <p:nvPr userDrawn="1"/>
              </p:nvSpPr>
              <p:spPr bwMode="auto">
                <a:xfrm>
                  <a:off x="4058" y="478"/>
                  <a:ext cx="13" cy="13"/>
                </a:xfrm>
                <a:custGeom>
                  <a:avLst/>
                  <a:gdLst/>
                  <a:ahLst/>
                  <a:cxnLst>
                    <a:cxn ang="0">
                      <a:pos x="0" y="10"/>
                    </a:cxn>
                    <a:cxn ang="0">
                      <a:pos x="0" y="10"/>
                    </a:cxn>
                    <a:cxn ang="0">
                      <a:pos x="2" y="8"/>
                    </a:cxn>
                    <a:cxn ang="0">
                      <a:pos x="6" y="6"/>
                    </a:cxn>
                    <a:cxn ang="0">
                      <a:pos x="10" y="4"/>
                    </a:cxn>
                    <a:cxn ang="0">
                      <a:pos x="14" y="0"/>
                    </a:cxn>
                    <a:cxn ang="0">
                      <a:pos x="14" y="0"/>
                    </a:cxn>
                    <a:cxn ang="0">
                      <a:pos x="16" y="2"/>
                    </a:cxn>
                    <a:cxn ang="0">
                      <a:pos x="18" y="4"/>
                    </a:cxn>
                    <a:cxn ang="0">
                      <a:pos x="20" y="8"/>
                    </a:cxn>
                    <a:cxn ang="0">
                      <a:pos x="20" y="8"/>
                    </a:cxn>
                    <a:cxn ang="0">
                      <a:pos x="22" y="6"/>
                    </a:cxn>
                    <a:cxn ang="0">
                      <a:pos x="22" y="2"/>
                    </a:cxn>
                    <a:cxn ang="0">
                      <a:pos x="22" y="2"/>
                    </a:cxn>
                    <a:cxn ang="0">
                      <a:pos x="30" y="12"/>
                    </a:cxn>
                    <a:cxn ang="0">
                      <a:pos x="32" y="18"/>
                    </a:cxn>
                    <a:cxn ang="0">
                      <a:pos x="34" y="28"/>
                    </a:cxn>
                    <a:cxn ang="0">
                      <a:pos x="34" y="28"/>
                    </a:cxn>
                    <a:cxn ang="0">
                      <a:pos x="36" y="24"/>
                    </a:cxn>
                    <a:cxn ang="0">
                      <a:pos x="38" y="24"/>
                    </a:cxn>
                    <a:cxn ang="0">
                      <a:pos x="38" y="28"/>
                    </a:cxn>
                    <a:cxn ang="0">
                      <a:pos x="40" y="46"/>
                    </a:cxn>
                    <a:cxn ang="0">
                      <a:pos x="40" y="46"/>
                    </a:cxn>
                    <a:cxn ang="0">
                      <a:pos x="38" y="44"/>
                    </a:cxn>
                    <a:cxn ang="0">
                      <a:pos x="36" y="40"/>
                    </a:cxn>
                    <a:cxn ang="0">
                      <a:pos x="36" y="30"/>
                    </a:cxn>
                    <a:cxn ang="0">
                      <a:pos x="36" y="30"/>
                    </a:cxn>
                    <a:cxn ang="0">
                      <a:pos x="30" y="32"/>
                    </a:cxn>
                    <a:cxn ang="0">
                      <a:pos x="22" y="28"/>
                    </a:cxn>
                    <a:cxn ang="0">
                      <a:pos x="16" y="26"/>
                    </a:cxn>
                    <a:cxn ang="0">
                      <a:pos x="8" y="24"/>
                    </a:cxn>
                    <a:cxn ang="0">
                      <a:pos x="8" y="24"/>
                    </a:cxn>
                    <a:cxn ang="0">
                      <a:pos x="6" y="14"/>
                    </a:cxn>
                    <a:cxn ang="0">
                      <a:pos x="4" y="12"/>
                    </a:cxn>
                    <a:cxn ang="0">
                      <a:pos x="0" y="10"/>
                    </a:cxn>
                    <a:cxn ang="0">
                      <a:pos x="0" y="10"/>
                    </a:cxn>
                  </a:cxnLst>
                  <a:rect l="0" t="0" r="r" b="b"/>
                  <a:pathLst>
                    <a:path w="40" h="46">
                      <a:moveTo>
                        <a:pt x="0" y="10"/>
                      </a:moveTo>
                      <a:lnTo>
                        <a:pt x="0" y="10"/>
                      </a:lnTo>
                      <a:lnTo>
                        <a:pt x="2" y="8"/>
                      </a:lnTo>
                      <a:lnTo>
                        <a:pt x="6" y="6"/>
                      </a:lnTo>
                      <a:lnTo>
                        <a:pt x="10" y="4"/>
                      </a:lnTo>
                      <a:lnTo>
                        <a:pt x="14" y="0"/>
                      </a:lnTo>
                      <a:lnTo>
                        <a:pt x="14" y="0"/>
                      </a:lnTo>
                      <a:lnTo>
                        <a:pt x="16" y="2"/>
                      </a:lnTo>
                      <a:lnTo>
                        <a:pt x="18" y="4"/>
                      </a:lnTo>
                      <a:lnTo>
                        <a:pt x="20" y="8"/>
                      </a:lnTo>
                      <a:lnTo>
                        <a:pt x="20" y="8"/>
                      </a:lnTo>
                      <a:lnTo>
                        <a:pt x="22" y="6"/>
                      </a:lnTo>
                      <a:lnTo>
                        <a:pt x="22" y="2"/>
                      </a:lnTo>
                      <a:lnTo>
                        <a:pt x="22" y="2"/>
                      </a:lnTo>
                      <a:lnTo>
                        <a:pt x="30" y="12"/>
                      </a:lnTo>
                      <a:lnTo>
                        <a:pt x="32" y="18"/>
                      </a:lnTo>
                      <a:lnTo>
                        <a:pt x="34" y="28"/>
                      </a:lnTo>
                      <a:lnTo>
                        <a:pt x="34" y="28"/>
                      </a:lnTo>
                      <a:lnTo>
                        <a:pt x="36" y="24"/>
                      </a:lnTo>
                      <a:lnTo>
                        <a:pt x="38" y="24"/>
                      </a:lnTo>
                      <a:lnTo>
                        <a:pt x="38" y="28"/>
                      </a:lnTo>
                      <a:lnTo>
                        <a:pt x="40" y="46"/>
                      </a:lnTo>
                      <a:lnTo>
                        <a:pt x="40" y="46"/>
                      </a:lnTo>
                      <a:lnTo>
                        <a:pt x="38" y="44"/>
                      </a:lnTo>
                      <a:lnTo>
                        <a:pt x="36" y="40"/>
                      </a:lnTo>
                      <a:lnTo>
                        <a:pt x="36" y="30"/>
                      </a:lnTo>
                      <a:lnTo>
                        <a:pt x="36" y="30"/>
                      </a:lnTo>
                      <a:lnTo>
                        <a:pt x="30" y="32"/>
                      </a:lnTo>
                      <a:lnTo>
                        <a:pt x="22" y="28"/>
                      </a:lnTo>
                      <a:lnTo>
                        <a:pt x="16" y="26"/>
                      </a:lnTo>
                      <a:lnTo>
                        <a:pt x="8" y="24"/>
                      </a:lnTo>
                      <a:lnTo>
                        <a:pt x="8" y="24"/>
                      </a:lnTo>
                      <a:lnTo>
                        <a:pt x="6" y="14"/>
                      </a:lnTo>
                      <a:lnTo>
                        <a:pt x="4" y="12"/>
                      </a:lnTo>
                      <a:lnTo>
                        <a:pt x="0" y="10"/>
                      </a:lnTo>
                      <a:lnTo>
                        <a:pt x="0" y="1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84" name="Freeform 160"/>
                <p:cNvSpPr>
                  <a:spLocks/>
                </p:cNvSpPr>
                <p:nvPr userDrawn="1"/>
              </p:nvSpPr>
              <p:spPr bwMode="auto">
                <a:xfrm>
                  <a:off x="3956" y="478"/>
                  <a:ext cx="3" cy="5"/>
                </a:xfrm>
                <a:custGeom>
                  <a:avLst/>
                  <a:gdLst/>
                  <a:ahLst/>
                  <a:cxnLst>
                    <a:cxn ang="0">
                      <a:pos x="2" y="0"/>
                    </a:cxn>
                    <a:cxn ang="0">
                      <a:pos x="2" y="0"/>
                    </a:cxn>
                    <a:cxn ang="0">
                      <a:pos x="4" y="0"/>
                    </a:cxn>
                    <a:cxn ang="0">
                      <a:pos x="4" y="2"/>
                    </a:cxn>
                    <a:cxn ang="0">
                      <a:pos x="6" y="6"/>
                    </a:cxn>
                    <a:cxn ang="0">
                      <a:pos x="4" y="16"/>
                    </a:cxn>
                    <a:cxn ang="0">
                      <a:pos x="4" y="16"/>
                    </a:cxn>
                    <a:cxn ang="0">
                      <a:pos x="0" y="14"/>
                    </a:cxn>
                    <a:cxn ang="0">
                      <a:pos x="0" y="8"/>
                    </a:cxn>
                    <a:cxn ang="0">
                      <a:pos x="0" y="4"/>
                    </a:cxn>
                    <a:cxn ang="0">
                      <a:pos x="2" y="0"/>
                    </a:cxn>
                    <a:cxn ang="0">
                      <a:pos x="2" y="0"/>
                    </a:cxn>
                  </a:cxnLst>
                  <a:rect l="0" t="0" r="r" b="b"/>
                  <a:pathLst>
                    <a:path w="6" h="16">
                      <a:moveTo>
                        <a:pt x="2" y="0"/>
                      </a:moveTo>
                      <a:lnTo>
                        <a:pt x="2" y="0"/>
                      </a:lnTo>
                      <a:lnTo>
                        <a:pt x="4" y="0"/>
                      </a:lnTo>
                      <a:lnTo>
                        <a:pt x="4" y="2"/>
                      </a:lnTo>
                      <a:lnTo>
                        <a:pt x="6" y="6"/>
                      </a:lnTo>
                      <a:lnTo>
                        <a:pt x="4" y="16"/>
                      </a:lnTo>
                      <a:lnTo>
                        <a:pt x="4" y="16"/>
                      </a:lnTo>
                      <a:lnTo>
                        <a:pt x="0" y="14"/>
                      </a:lnTo>
                      <a:lnTo>
                        <a:pt x="0" y="8"/>
                      </a:lnTo>
                      <a:lnTo>
                        <a:pt x="0" y="4"/>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85" name="Freeform 161"/>
                <p:cNvSpPr>
                  <a:spLocks/>
                </p:cNvSpPr>
                <p:nvPr userDrawn="1"/>
              </p:nvSpPr>
              <p:spPr bwMode="auto">
                <a:xfrm>
                  <a:off x="4093" y="481"/>
                  <a:ext cx="5" cy="5"/>
                </a:xfrm>
                <a:custGeom>
                  <a:avLst/>
                  <a:gdLst/>
                  <a:ahLst/>
                  <a:cxnLst>
                    <a:cxn ang="0">
                      <a:pos x="0" y="0"/>
                    </a:cxn>
                    <a:cxn ang="0">
                      <a:pos x="0" y="0"/>
                    </a:cxn>
                    <a:cxn ang="0">
                      <a:pos x="6" y="0"/>
                    </a:cxn>
                    <a:cxn ang="0">
                      <a:pos x="10" y="2"/>
                    </a:cxn>
                    <a:cxn ang="0">
                      <a:pos x="16" y="6"/>
                    </a:cxn>
                    <a:cxn ang="0">
                      <a:pos x="18" y="14"/>
                    </a:cxn>
                    <a:cxn ang="0">
                      <a:pos x="18" y="14"/>
                    </a:cxn>
                    <a:cxn ang="0">
                      <a:pos x="14" y="14"/>
                    </a:cxn>
                    <a:cxn ang="0">
                      <a:pos x="12" y="12"/>
                    </a:cxn>
                    <a:cxn ang="0">
                      <a:pos x="10" y="12"/>
                    </a:cxn>
                    <a:cxn ang="0">
                      <a:pos x="6" y="12"/>
                    </a:cxn>
                    <a:cxn ang="0">
                      <a:pos x="6" y="12"/>
                    </a:cxn>
                    <a:cxn ang="0">
                      <a:pos x="2" y="6"/>
                    </a:cxn>
                    <a:cxn ang="0">
                      <a:pos x="0" y="0"/>
                    </a:cxn>
                    <a:cxn ang="0">
                      <a:pos x="0" y="0"/>
                    </a:cxn>
                  </a:cxnLst>
                  <a:rect l="0" t="0" r="r" b="b"/>
                  <a:pathLst>
                    <a:path w="18" h="14">
                      <a:moveTo>
                        <a:pt x="0" y="0"/>
                      </a:moveTo>
                      <a:lnTo>
                        <a:pt x="0" y="0"/>
                      </a:lnTo>
                      <a:lnTo>
                        <a:pt x="6" y="0"/>
                      </a:lnTo>
                      <a:lnTo>
                        <a:pt x="10" y="2"/>
                      </a:lnTo>
                      <a:lnTo>
                        <a:pt x="16" y="6"/>
                      </a:lnTo>
                      <a:lnTo>
                        <a:pt x="18" y="14"/>
                      </a:lnTo>
                      <a:lnTo>
                        <a:pt x="18" y="14"/>
                      </a:lnTo>
                      <a:lnTo>
                        <a:pt x="14" y="14"/>
                      </a:lnTo>
                      <a:lnTo>
                        <a:pt x="12" y="12"/>
                      </a:lnTo>
                      <a:lnTo>
                        <a:pt x="10" y="12"/>
                      </a:lnTo>
                      <a:lnTo>
                        <a:pt x="6" y="12"/>
                      </a:lnTo>
                      <a:lnTo>
                        <a:pt x="6" y="12"/>
                      </a:lnTo>
                      <a:lnTo>
                        <a:pt x="2" y="6"/>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86" name="Freeform 162"/>
                <p:cNvSpPr>
                  <a:spLocks/>
                </p:cNvSpPr>
                <p:nvPr userDrawn="1"/>
              </p:nvSpPr>
              <p:spPr bwMode="auto">
                <a:xfrm>
                  <a:off x="3477" y="483"/>
                  <a:ext cx="13" cy="15"/>
                </a:xfrm>
                <a:custGeom>
                  <a:avLst/>
                  <a:gdLst/>
                  <a:ahLst/>
                  <a:cxnLst>
                    <a:cxn ang="0">
                      <a:pos x="40" y="0"/>
                    </a:cxn>
                    <a:cxn ang="0">
                      <a:pos x="40" y="0"/>
                    </a:cxn>
                    <a:cxn ang="0">
                      <a:pos x="30" y="6"/>
                    </a:cxn>
                    <a:cxn ang="0">
                      <a:pos x="24" y="12"/>
                    </a:cxn>
                    <a:cxn ang="0">
                      <a:pos x="16" y="18"/>
                    </a:cxn>
                    <a:cxn ang="0">
                      <a:pos x="8" y="24"/>
                    </a:cxn>
                    <a:cxn ang="0">
                      <a:pos x="8" y="24"/>
                    </a:cxn>
                    <a:cxn ang="0">
                      <a:pos x="12" y="28"/>
                    </a:cxn>
                    <a:cxn ang="0">
                      <a:pos x="14" y="26"/>
                    </a:cxn>
                    <a:cxn ang="0">
                      <a:pos x="18" y="26"/>
                    </a:cxn>
                    <a:cxn ang="0">
                      <a:pos x="22" y="26"/>
                    </a:cxn>
                    <a:cxn ang="0">
                      <a:pos x="22" y="26"/>
                    </a:cxn>
                    <a:cxn ang="0">
                      <a:pos x="18" y="32"/>
                    </a:cxn>
                    <a:cxn ang="0">
                      <a:pos x="18" y="38"/>
                    </a:cxn>
                    <a:cxn ang="0">
                      <a:pos x="18" y="38"/>
                    </a:cxn>
                    <a:cxn ang="0">
                      <a:pos x="24" y="42"/>
                    </a:cxn>
                    <a:cxn ang="0">
                      <a:pos x="32" y="44"/>
                    </a:cxn>
                    <a:cxn ang="0">
                      <a:pos x="40" y="46"/>
                    </a:cxn>
                    <a:cxn ang="0">
                      <a:pos x="46" y="50"/>
                    </a:cxn>
                    <a:cxn ang="0">
                      <a:pos x="46" y="50"/>
                    </a:cxn>
                    <a:cxn ang="0">
                      <a:pos x="34" y="52"/>
                    </a:cxn>
                    <a:cxn ang="0">
                      <a:pos x="24" y="56"/>
                    </a:cxn>
                    <a:cxn ang="0">
                      <a:pos x="14" y="62"/>
                    </a:cxn>
                    <a:cxn ang="0">
                      <a:pos x="10" y="62"/>
                    </a:cxn>
                    <a:cxn ang="0">
                      <a:pos x="2" y="62"/>
                    </a:cxn>
                    <a:cxn ang="0">
                      <a:pos x="2" y="62"/>
                    </a:cxn>
                    <a:cxn ang="0">
                      <a:pos x="6" y="54"/>
                    </a:cxn>
                    <a:cxn ang="0">
                      <a:pos x="12" y="50"/>
                    </a:cxn>
                    <a:cxn ang="0">
                      <a:pos x="12" y="50"/>
                    </a:cxn>
                    <a:cxn ang="0">
                      <a:pos x="12" y="48"/>
                    </a:cxn>
                    <a:cxn ang="0">
                      <a:pos x="8" y="48"/>
                    </a:cxn>
                    <a:cxn ang="0">
                      <a:pos x="6" y="48"/>
                    </a:cxn>
                    <a:cxn ang="0">
                      <a:pos x="4" y="50"/>
                    </a:cxn>
                    <a:cxn ang="0">
                      <a:pos x="4" y="50"/>
                    </a:cxn>
                    <a:cxn ang="0">
                      <a:pos x="2" y="44"/>
                    </a:cxn>
                    <a:cxn ang="0">
                      <a:pos x="2" y="38"/>
                    </a:cxn>
                    <a:cxn ang="0">
                      <a:pos x="2" y="32"/>
                    </a:cxn>
                    <a:cxn ang="0">
                      <a:pos x="0" y="24"/>
                    </a:cxn>
                    <a:cxn ang="0">
                      <a:pos x="0" y="24"/>
                    </a:cxn>
                    <a:cxn ang="0">
                      <a:pos x="6" y="22"/>
                    </a:cxn>
                    <a:cxn ang="0">
                      <a:pos x="8" y="20"/>
                    </a:cxn>
                    <a:cxn ang="0">
                      <a:pos x="10" y="14"/>
                    </a:cxn>
                    <a:cxn ang="0">
                      <a:pos x="8" y="10"/>
                    </a:cxn>
                    <a:cxn ang="0">
                      <a:pos x="8" y="10"/>
                    </a:cxn>
                    <a:cxn ang="0">
                      <a:pos x="16" y="8"/>
                    </a:cxn>
                    <a:cxn ang="0">
                      <a:pos x="24" y="4"/>
                    </a:cxn>
                    <a:cxn ang="0">
                      <a:pos x="30" y="2"/>
                    </a:cxn>
                    <a:cxn ang="0">
                      <a:pos x="40" y="0"/>
                    </a:cxn>
                    <a:cxn ang="0">
                      <a:pos x="40" y="0"/>
                    </a:cxn>
                  </a:cxnLst>
                  <a:rect l="0" t="0" r="r" b="b"/>
                  <a:pathLst>
                    <a:path w="46" h="62">
                      <a:moveTo>
                        <a:pt x="40" y="0"/>
                      </a:moveTo>
                      <a:lnTo>
                        <a:pt x="40" y="0"/>
                      </a:lnTo>
                      <a:lnTo>
                        <a:pt x="30" y="6"/>
                      </a:lnTo>
                      <a:lnTo>
                        <a:pt x="24" y="12"/>
                      </a:lnTo>
                      <a:lnTo>
                        <a:pt x="16" y="18"/>
                      </a:lnTo>
                      <a:lnTo>
                        <a:pt x="8" y="24"/>
                      </a:lnTo>
                      <a:lnTo>
                        <a:pt x="8" y="24"/>
                      </a:lnTo>
                      <a:lnTo>
                        <a:pt x="12" y="28"/>
                      </a:lnTo>
                      <a:lnTo>
                        <a:pt x="14" y="26"/>
                      </a:lnTo>
                      <a:lnTo>
                        <a:pt x="18" y="26"/>
                      </a:lnTo>
                      <a:lnTo>
                        <a:pt x="22" y="26"/>
                      </a:lnTo>
                      <a:lnTo>
                        <a:pt x="22" y="26"/>
                      </a:lnTo>
                      <a:lnTo>
                        <a:pt x="18" y="32"/>
                      </a:lnTo>
                      <a:lnTo>
                        <a:pt x="18" y="38"/>
                      </a:lnTo>
                      <a:lnTo>
                        <a:pt x="18" y="38"/>
                      </a:lnTo>
                      <a:lnTo>
                        <a:pt x="24" y="42"/>
                      </a:lnTo>
                      <a:lnTo>
                        <a:pt x="32" y="44"/>
                      </a:lnTo>
                      <a:lnTo>
                        <a:pt x="40" y="46"/>
                      </a:lnTo>
                      <a:lnTo>
                        <a:pt x="46" y="50"/>
                      </a:lnTo>
                      <a:lnTo>
                        <a:pt x="46" y="50"/>
                      </a:lnTo>
                      <a:lnTo>
                        <a:pt x="34" y="52"/>
                      </a:lnTo>
                      <a:lnTo>
                        <a:pt x="24" y="56"/>
                      </a:lnTo>
                      <a:lnTo>
                        <a:pt x="14" y="62"/>
                      </a:lnTo>
                      <a:lnTo>
                        <a:pt x="10" y="62"/>
                      </a:lnTo>
                      <a:lnTo>
                        <a:pt x="2" y="62"/>
                      </a:lnTo>
                      <a:lnTo>
                        <a:pt x="2" y="62"/>
                      </a:lnTo>
                      <a:lnTo>
                        <a:pt x="6" y="54"/>
                      </a:lnTo>
                      <a:lnTo>
                        <a:pt x="12" y="50"/>
                      </a:lnTo>
                      <a:lnTo>
                        <a:pt x="12" y="50"/>
                      </a:lnTo>
                      <a:lnTo>
                        <a:pt x="12" y="48"/>
                      </a:lnTo>
                      <a:lnTo>
                        <a:pt x="8" y="48"/>
                      </a:lnTo>
                      <a:lnTo>
                        <a:pt x="6" y="48"/>
                      </a:lnTo>
                      <a:lnTo>
                        <a:pt x="4" y="50"/>
                      </a:lnTo>
                      <a:lnTo>
                        <a:pt x="4" y="50"/>
                      </a:lnTo>
                      <a:lnTo>
                        <a:pt x="2" y="44"/>
                      </a:lnTo>
                      <a:lnTo>
                        <a:pt x="2" y="38"/>
                      </a:lnTo>
                      <a:lnTo>
                        <a:pt x="2" y="32"/>
                      </a:lnTo>
                      <a:lnTo>
                        <a:pt x="0" y="24"/>
                      </a:lnTo>
                      <a:lnTo>
                        <a:pt x="0" y="24"/>
                      </a:lnTo>
                      <a:lnTo>
                        <a:pt x="6" y="22"/>
                      </a:lnTo>
                      <a:lnTo>
                        <a:pt x="8" y="20"/>
                      </a:lnTo>
                      <a:lnTo>
                        <a:pt x="10" y="14"/>
                      </a:lnTo>
                      <a:lnTo>
                        <a:pt x="8" y="10"/>
                      </a:lnTo>
                      <a:lnTo>
                        <a:pt x="8" y="10"/>
                      </a:lnTo>
                      <a:lnTo>
                        <a:pt x="16" y="8"/>
                      </a:lnTo>
                      <a:lnTo>
                        <a:pt x="24" y="4"/>
                      </a:lnTo>
                      <a:lnTo>
                        <a:pt x="30" y="2"/>
                      </a:lnTo>
                      <a:lnTo>
                        <a:pt x="40" y="0"/>
                      </a:lnTo>
                      <a:lnTo>
                        <a:pt x="4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87" name="Freeform 163"/>
                <p:cNvSpPr>
                  <a:spLocks/>
                </p:cNvSpPr>
                <p:nvPr userDrawn="1"/>
              </p:nvSpPr>
              <p:spPr bwMode="auto">
                <a:xfrm>
                  <a:off x="3578" y="483"/>
                  <a:ext cx="3" cy="3"/>
                </a:xfrm>
                <a:custGeom>
                  <a:avLst/>
                  <a:gdLst/>
                  <a:ahLst/>
                  <a:cxnLst>
                    <a:cxn ang="0">
                      <a:pos x="10" y="0"/>
                    </a:cxn>
                    <a:cxn ang="0">
                      <a:pos x="10" y="0"/>
                    </a:cxn>
                    <a:cxn ang="0">
                      <a:pos x="12" y="2"/>
                    </a:cxn>
                    <a:cxn ang="0">
                      <a:pos x="10" y="4"/>
                    </a:cxn>
                    <a:cxn ang="0">
                      <a:pos x="6" y="6"/>
                    </a:cxn>
                    <a:cxn ang="0">
                      <a:pos x="0" y="6"/>
                    </a:cxn>
                    <a:cxn ang="0">
                      <a:pos x="0" y="6"/>
                    </a:cxn>
                    <a:cxn ang="0">
                      <a:pos x="2" y="2"/>
                    </a:cxn>
                    <a:cxn ang="0">
                      <a:pos x="6" y="0"/>
                    </a:cxn>
                    <a:cxn ang="0">
                      <a:pos x="10" y="0"/>
                    </a:cxn>
                    <a:cxn ang="0">
                      <a:pos x="10" y="0"/>
                    </a:cxn>
                  </a:cxnLst>
                  <a:rect l="0" t="0" r="r" b="b"/>
                  <a:pathLst>
                    <a:path w="12" h="6">
                      <a:moveTo>
                        <a:pt x="10" y="0"/>
                      </a:moveTo>
                      <a:lnTo>
                        <a:pt x="10" y="0"/>
                      </a:lnTo>
                      <a:lnTo>
                        <a:pt x="12" y="2"/>
                      </a:lnTo>
                      <a:lnTo>
                        <a:pt x="10" y="4"/>
                      </a:lnTo>
                      <a:lnTo>
                        <a:pt x="6" y="6"/>
                      </a:lnTo>
                      <a:lnTo>
                        <a:pt x="0" y="6"/>
                      </a:lnTo>
                      <a:lnTo>
                        <a:pt x="0" y="6"/>
                      </a:lnTo>
                      <a:lnTo>
                        <a:pt x="2" y="2"/>
                      </a:lnTo>
                      <a:lnTo>
                        <a:pt x="6" y="0"/>
                      </a:lnTo>
                      <a:lnTo>
                        <a:pt x="10" y="0"/>
                      </a:lnTo>
                      <a:lnTo>
                        <a:pt x="1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88" name="Freeform 164"/>
                <p:cNvSpPr>
                  <a:spLocks/>
                </p:cNvSpPr>
                <p:nvPr userDrawn="1"/>
              </p:nvSpPr>
              <p:spPr bwMode="auto">
                <a:xfrm>
                  <a:off x="3943" y="486"/>
                  <a:ext cx="3" cy="3"/>
                </a:xfrm>
                <a:custGeom>
                  <a:avLst/>
                  <a:gdLst/>
                  <a:ahLst/>
                  <a:cxnLst>
                    <a:cxn ang="0">
                      <a:pos x="8" y="0"/>
                    </a:cxn>
                    <a:cxn ang="0">
                      <a:pos x="8" y="0"/>
                    </a:cxn>
                    <a:cxn ang="0">
                      <a:pos x="6" y="6"/>
                    </a:cxn>
                    <a:cxn ang="0">
                      <a:pos x="4" y="8"/>
                    </a:cxn>
                    <a:cxn ang="0">
                      <a:pos x="2" y="8"/>
                    </a:cxn>
                    <a:cxn ang="0">
                      <a:pos x="2" y="8"/>
                    </a:cxn>
                    <a:cxn ang="0">
                      <a:pos x="0" y="6"/>
                    </a:cxn>
                    <a:cxn ang="0">
                      <a:pos x="0" y="2"/>
                    </a:cxn>
                    <a:cxn ang="0">
                      <a:pos x="4" y="0"/>
                    </a:cxn>
                    <a:cxn ang="0">
                      <a:pos x="8" y="0"/>
                    </a:cxn>
                    <a:cxn ang="0">
                      <a:pos x="8" y="0"/>
                    </a:cxn>
                  </a:cxnLst>
                  <a:rect l="0" t="0" r="r" b="b"/>
                  <a:pathLst>
                    <a:path w="8" h="8">
                      <a:moveTo>
                        <a:pt x="8" y="0"/>
                      </a:moveTo>
                      <a:lnTo>
                        <a:pt x="8" y="0"/>
                      </a:lnTo>
                      <a:lnTo>
                        <a:pt x="6" y="6"/>
                      </a:lnTo>
                      <a:lnTo>
                        <a:pt x="4" y="8"/>
                      </a:lnTo>
                      <a:lnTo>
                        <a:pt x="2" y="8"/>
                      </a:lnTo>
                      <a:lnTo>
                        <a:pt x="2" y="8"/>
                      </a:lnTo>
                      <a:lnTo>
                        <a:pt x="0" y="6"/>
                      </a:lnTo>
                      <a:lnTo>
                        <a:pt x="0" y="2"/>
                      </a:lnTo>
                      <a:lnTo>
                        <a:pt x="4" y="0"/>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89" name="Freeform 165"/>
                <p:cNvSpPr>
                  <a:spLocks/>
                </p:cNvSpPr>
                <p:nvPr userDrawn="1"/>
              </p:nvSpPr>
              <p:spPr bwMode="auto">
                <a:xfrm>
                  <a:off x="4078" y="486"/>
                  <a:ext cx="3" cy="3"/>
                </a:xfrm>
                <a:custGeom>
                  <a:avLst/>
                  <a:gdLst/>
                  <a:ahLst/>
                  <a:cxnLst>
                    <a:cxn ang="0">
                      <a:pos x="0" y="0"/>
                    </a:cxn>
                    <a:cxn ang="0">
                      <a:pos x="0" y="0"/>
                    </a:cxn>
                    <a:cxn ang="0">
                      <a:pos x="10" y="0"/>
                    </a:cxn>
                    <a:cxn ang="0">
                      <a:pos x="10" y="0"/>
                    </a:cxn>
                    <a:cxn ang="0">
                      <a:pos x="10" y="2"/>
                    </a:cxn>
                    <a:cxn ang="0">
                      <a:pos x="6" y="4"/>
                    </a:cxn>
                    <a:cxn ang="0">
                      <a:pos x="4" y="4"/>
                    </a:cxn>
                    <a:cxn ang="0">
                      <a:pos x="4" y="8"/>
                    </a:cxn>
                    <a:cxn ang="0">
                      <a:pos x="4" y="8"/>
                    </a:cxn>
                    <a:cxn ang="0">
                      <a:pos x="2" y="8"/>
                    </a:cxn>
                    <a:cxn ang="0">
                      <a:pos x="0" y="6"/>
                    </a:cxn>
                    <a:cxn ang="0">
                      <a:pos x="0" y="0"/>
                    </a:cxn>
                    <a:cxn ang="0">
                      <a:pos x="0" y="0"/>
                    </a:cxn>
                  </a:cxnLst>
                  <a:rect l="0" t="0" r="r" b="b"/>
                  <a:pathLst>
                    <a:path w="10" h="8">
                      <a:moveTo>
                        <a:pt x="0" y="0"/>
                      </a:moveTo>
                      <a:lnTo>
                        <a:pt x="0" y="0"/>
                      </a:lnTo>
                      <a:lnTo>
                        <a:pt x="10" y="0"/>
                      </a:lnTo>
                      <a:lnTo>
                        <a:pt x="10" y="0"/>
                      </a:lnTo>
                      <a:lnTo>
                        <a:pt x="10" y="2"/>
                      </a:lnTo>
                      <a:lnTo>
                        <a:pt x="6" y="4"/>
                      </a:lnTo>
                      <a:lnTo>
                        <a:pt x="4" y="4"/>
                      </a:lnTo>
                      <a:lnTo>
                        <a:pt x="4" y="8"/>
                      </a:lnTo>
                      <a:lnTo>
                        <a:pt x="4" y="8"/>
                      </a:lnTo>
                      <a:lnTo>
                        <a:pt x="2" y="8"/>
                      </a:lnTo>
                      <a:lnTo>
                        <a:pt x="0" y="6"/>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90" name="Freeform 166"/>
                <p:cNvSpPr>
                  <a:spLocks/>
                </p:cNvSpPr>
                <p:nvPr userDrawn="1"/>
              </p:nvSpPr>
              <p:spPr bwMode="auto">
                <a:xfrm>
                  <a:off x="3373" y="519"/>
                  <a:ext cx="3" cy="0"/>
                </a:xfrm>
                <a:custGeom>
                  <a:avLst/>
                  <a:gdLst/>
                  <a:ahLst/>
                  <a:cxnLst>
                    <a:cxn ang="0">
                      <a:pos x="10" y="2"/>
                    </a:cxn>
                    <a:cxn ang="0">
                      <a:pos x="10" y="2"/>
                    </a:cxn>
                    <a:cxn ang="0">
                      <a:pos x="10" y="6"/>
                    </a:cxn>
                    <a:cxn ang="0">
                      <a:pos x="6" y="6"/>
                    </a:cxn>
                    <a:cxn ang="0">
                      <a:pos x="4" y="4"/>
                    </a:cxn>
                    <a:cxn ang="0">
                      <a:pos x="2" y="6"/>
                    </a:cxn>
                    <a:cxn ang="0">
                      <a:pos x="2" y="6"/>
                    </a:cxn>
                    <a:cxn ang="0">
                      <a:pos x="0" y="4"/>
                    </a:cxn>
                    <a:cxn ang="0">
                      <a:pos x="0" y="4"/>
                    </a:cxn>
                    <a:cxn ang="0">
                      <a:pos x="4" y="2"/>
                    </a:cxn>
                    <a:cxn ang="0">
                      <a:pos x="8" y="0"/>
                    </a:cxn>
                    <a:cxn ang="0">
                      <a:pos x="10" y="2"/>
                    </a:cxn>
                    <a:cxn ang="0">
                      <a:pos x="10" y="2"/>
                    </a:cxn>
                  </a:cxnLst>
                  <a:rect l="0" t="0" r="r" b="b"/>
                  <a:pathLst>
                    <a:path w="10" h="6">
                      <a:moveTo>
                        <a:pt x="10" y="2"/>
                      </a:moveTo>
                      <a:lnTo>
                        <a:pt x="10" y="2"/>
                      </a:lnTo>
                      <a:lnTo>
                        <a:pt x="10" y="6"/>
                      </a:lnTo>
                      <a:lnTo>
                        <a:pt x="6" y="6"/>
                      </a:lnTo>
                      <a:lnTo>
                        <a:pt x="4" y="4"/>
                      </a:lnTo>
                      <a:lnTo>
                        <a:pt x="2" y="6"/>
                      </a:lnTo>
                      <a:lnTo>
                        <a:pt x="2" y="6"/>
                      </a:lnTo>
                      <a:lnTo>
                        <a:pt x="0" y="4"/>
                      </a:lnTo>
                      <a:lnTo>
                        <a:pt x="0" y="4"/>
                      </a:lnTo>
                      <a:lnTo>
                        <a:pt x="4" y="2"/>
                      </a:lnTo>
                      <a:lnTo>
                        <a:pt x="8" y="0"/>
                      </a:lnTo>
                      <a:lnTo>
                        <a:pt x="10" y="2"/>
                      </a:lnTo>
                      <a:lnTo>
                        <a:pt x="10"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91" name="Freeform 167"/>
                <p:cNvSpPr>
                  <a:spLocks/>
                </p:cNvSpPr>
                <p:nvPr userDrawn="1"/>
              </p:nvSpPr>
              <p:spPr bwMode="auto">
                <a:xfrm>
                  <a:off x="4027" y="537"/>
                  <a:ext cx="3" cy="0"/>
                </a:xfrm>
                <a:custGeom>
                  <a:avLst/>
                  <a:gdLst/>
                  <a:ahLst/>
                  <a:cxnLst>
                    <a:cxn ang="0">
                      <a:pos x="10" y="6"/>
                    </a:cxn>
                    <a:cxn ang="0">
                      <a:pos x="10" y="6"/>
                    </a:cxn>
                    <a:cxn ang="0">
                      <a:pos x="4" y="4"/>
                    </a:cxn>
                    <a:cxn ang="0">
                      <a:pos x="2" y="2"/>
                    </a:cxn>
                    <a:cxn ang="0">
                      <a:pos x="0" y="0"/>
                    </a:cxn>
                    <a:cxn ang="0">
                      <a:pos x="0" y="0"/>
                    </a:cxn>
                    <a:cxn ang="0">
                      <a:pos x="8" y="0"/>
                    </a:cxn>
                    <a:cxn ang="0">
                      <a:pos x="10" y="2"/>
                    </a:cxn>
                    <a:cxn ang="0">
                      <a:pos x="10" y="6"/>
                    </a:cxn>
                    <a:cxn ang="0">
                      <a:pos x="10" y="6"/>
                    </a:cxn>
                  </a:cxnLst>
                  <a:rect l="0" t="0" r="r" b="b"/>
                  <a:pathLst>
                    <a:path w="10" h="6">
                      <a:moveTo>
                        <a:pt x="10" y="6"/>
                      </a:moveTo>
                      <a:lnTo>
                        <a:pt x="10" y="6"/>
                      </a:lnTo>
                      <a:lnTo>
                        <a:pt x="4" y="4"/>
                      </a:lnTo>
                      <a:lnTo>
                        <a:pt x="2" y="2"/>
                      </a:lnTo>
                      <a:lnTo>
                        <a:pt x="0" y="0"/>
                      </a:lnTo>
                      <a:lnTo>
                        <a:pt x="0" y="0"/>
                      </a:lnTo>
                      <a:lnTo>
                        <a:pt x="8" y="0"/>
                      </a:lnTo>
                      <a:lnTo>
                        <a:pt x="10" y="2"/>
                      </a:lnTo>
                      <a:lnTo>
                        <a:pt x="10" y="6"/>
                      </a:lnTo>
                      <a:lnTo>
                        <a:pt x="10" y="6"/>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92" name="Freeform 168"/>
                <p:cNvSpPr>
                  <a:spLocks/>
                </p:cNvSpPr>
                <p:nvPr userDrawn="1"/>
              </p:nvSpPr>
              <p:spPr bwMode="auto">
                <a:xfrm>
                  <a:off x="4141" y="630"/>
                  <a:ext cx="5" cy="8"/>
                </a:xfrm>
                <a:custGeom>
                  <a:avLst/>
                  <a:gdLst/>
                  <a:ahLst/>
                  <a:cxnLst>
                    <a:cxn ang="0">
                      <a:pos x="8" y="0"/>
                    </a:cxn>
                    <a:cxn ang="0">
                      <a:pos x="8" y="0"/>
                    </a:cxn>
                    <a:cxn ang="0">
                      <a:pos x="12" y="12"/>
                    </a:cxn>
                    <a:cxn ang="0">
                      <a:pos x="14" y="18"/>
                    </a:cxn>
                    <a:cxn ang="0">
                      <a:pos x="14" y="22"/>
                    </a:cxn>
                    <a:cxn ang="0">
                      <a:pos x="14" y="22"/>
                    </a:cxn>
                    <a:cxn ang="0">
                      <a:pos x="10" y="20"/>
                    </a:cxn>
                    <a:cxn ang="0">
                      <a:pos x="8" y="18"/>
                    </a:cxn>
                    <a:cxn ang="0">
                      <a:pos x="8" y="12"/>
                    </a:cxn>
                    <a:cxn ang="0">
                      <a:pos x="6" y="6"/>
                    </a:cxn>
                    <a:cxn ang="0">
                      <a:pos x="4" y="4"/>
                    </a:cxn>
                    <a:cxn ang="0">
                      <a:pos x="0" y="4"/>
                    </a:cxn>
                    <a:cxn ang="0">
                      <a:pos x="0" y="4"/>
                    </a:cxn>
                    <a:cxn ang="0">
                      <a:pos x="2" y="0"/>
                    </a:cxn>
                    <a:cxn ang="0">
                      <a:pos x="8" y="0"/>
                    </a:cxn>
                    <a:cxn ang="0">
                      <a:pos x="8" y="0"/>
                    </a:cxn>
                  </a:cxnLst>
                  <a:rect l="0" t="0" r="r" b="b"/>
                  <a:pathLst>
                    <a:path w="14" h="22">
                      <a:moveTo>
                        <a:pt x="8" y="0"/>
                      </a:moveTo>
                      <a:lnTo>
                        <a:pt x="8" y="0"/>
                      </a:lnTo>
                      <a:lnTo>
                        <a:pt x="12" y="12"/>
                      </a:lnTo>
                      <a:lnTo>
                        <a:pt x="14" y="18"/>
                      </a:lnTo>
                      <a:lnTo>
                        <a:pt x="14" y="22"/>
                      </a:lnTo>
                      <a:lnTo>
                        <a:pt x="14" y="22"/>
                      </a:lnTo>
                      <a:lnTo>
                        <a:pt x="10" y="20"/>
                      </a:lnTo>
                      <a:lnTo>
                        <a:pt x="8" y="18"/>
                      </a:lnTo>
                      <a:lnTo>
                        <a:pt x="8" y="12"/>
                      </a:lnTo>
                      <a:lnTo>
                        <a:pt x="6" y="6"/>
                      </a:lnTo>
                      <a:lnTo>
                        <a:pt x="4" y="4"/>
                      </a:lnTo>
                      <a:lnTo>
                        <a:pt x="0" y="4"/>
                      </a:lnTo>
                      <a:lnTo>
                        <a:pt x="0" y="4"/>
                      </a:lnTo>
                      <a:lnTo>
                        <a:pt x="2" y="0"/>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93" name="Freeform 169"/>
                <p:cNvSpPr>
                  <a:spLocks/>
                </p:cNvSpPr>
                <p:nvPr userDrawn="1"/>
              </p:nvSpPr>
              <p:spPr bwMode="auto">
                <a:xfrm>
                  <a:off x="3170" y="656"/>
                  <a:ext cx="3" cy="8"/>
                </a:xfrm>
                <a:custGeom>
                  <a:avLst/>
                  <a:gdLst/>
                  <a:ahLst/>
                  <a:cxnLst>
                    <a:cxn ang="0">
                      <a:pos x="8" y="0"/>
                    </a:cxn>
                    <a:cxn ang="0">
                      <a:pos x="8" y="0"/>
                    </a:cxn>
                    <a:cxn ang="0">
                      <a:pos x="10" y="4"/>
                    </a:cxn>
                    <a:cxn ang="0">
                      <a:pos x="10" y="10"/>
                    </a:cxn>
                    <a:cxn ang="0">
                      <a:pos x="10" y="14"/>
                    </a:cxn>
                    <a:cxn ang="0">
                      <a:pos x="12" y="16"/>
                    </a:cxn>
                    <a:cxn ang="0">
                      <a:pos x="16" y="16"/>
                    </a:cxn>
                    <a:cxn ang="0">
                      <a:pos x="16" y="16"/>
                    </a:cxn>
                    <a:cxn ang="0">
                      <a:pos x="14" y="20"/>
                    </a:cxn>
                    <a:cxn ang="0">
                      <a:pos x="12" y="22"/>
                    </a:cxn>
                    <a:cxn ang="0">
                      <a:pos x="8" y="24"/>
                    </a:cxn>
                    <a:cxn ang="0">
                      <a:pos x="8" y="24"/>
                    </a:cxn>
                    <a:cxn ang="0">
                      <a:pos x="10" y="18"/>
                    </a:cxn>
                    <a:cxn ang="0">
                      <a:pos x="6" y="14"/>
                    </a:cxn>
                    <a:cxn ang="0">
                      <a:pos x="0" y="12"/>
                    </a:cxn>
                    <a:cxn ang="0">
                      <a:pos x="0" y="12"/>
                    </a:cxn>
                    <a:cxn ang="0">
                      <a:pos x="0" y="4"/>
                    </a:cxn>
                    <a:cxn ang="0">
                      <a:pos x="0" y="4"/>
                    </a:cxn>
                    <a:cxn ang="0">
                      <a:pos x="4" y="6"/>
                    </a:cxn>
                    <a:cxn ang="0">
                      <a:pos x="6" y="6"/>
                    </a:cxn>
                    <a:cxn ang="0">
                      <a:pos x="8" y="0"/>
                    </a:cxn>
                    <a:cxn ang="0">
                      <a:pos x="8" y="0"/>
                    </a:cxn>
                  </a:cxnLst>
                  <a:rect l="0" t="0" r="r" b="b"/>
                  <a:pathLst>
                    <a:path w="16" h="24">
                      <a:moveTo>
                        <a:pt x="8" y="0"/>
                      </a:moveTo>
                      <a:lnTo>
                        <a:pt x="8" y="0"/>
                      </a:lnTo>
                      <a:lnTo>
                        <a:pt x="10" y="4"/>
                      </a:lnTo>
                      <a:lnTo>
                        <a:pt x="10" y="10"/>
                      </a:lnTo>
                      <a:lnTo>
                        <a:pt x="10" y="14"/>
                      </a:lnTo>
                      <a:lnTo>
                        <a:pt x="12" y="16"/>
                      </a:lnTo>
                      <a:lnTo>
                        <a:pt x="16" y="16"/>
                      </a:lnTo>
                      <a:lnTo>
                        <a:pt x="16" y="16"/>
                      </a:lnTo>
                      <a:lnTo>
                        <a:pt x="14" y="20"/>
                      </a:lnTo>
                      <a:lnTo>
                        <a:pt x="12" y="22"/>
                      </a:lnTo>
                      <a:lnTo>
                        <a:pt x="8" y="24"/>
                      </a:lnTo>
                      <a:lnTo>
                        <a:pt x="8" y="24"/>
                      </a:lnTo>
                      <a:lnTo>
                        <a:pt x="10" y="18"/>
                      </a:lnTo>
                      <a:lnTo>
                        <a:pt x="6" y="14"/>
                      </a:lnTo>
                      <a:lnTo>
                        <a:pt x="0" y="12"/>
                      </a:lnTo>
                      <a:lnTo>
                        <a:pt x="0" y="12"/>
                      </a:lnTo>
                      <a:lnTo>
                        <a:pt x="0" y="4"/>
                      </a:lnTo>
                      <a:lnTo>
                        <a:pt x="0" y="4"/>
                      </a:lnTo>
                      <a:lnTo>
                        <a:pt x="4" y="6"/>
                      </a:lnTo>
                      <a:lnTo>
                        <a:pt x="6" y="6"/>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94" name="Freeform 170"/>
                <p:cNvSpPr>
                  <a:spLocks/>
                </p:cNvSpPr>
                <p:nvPr userDrawn="1"/>
              </p:nvSpPr>
              <p:spPr bwMode="auto">
                <a:xfrm>
                  <a:off x="3175" y="658"/>
                  <a:ext cx="0" cy="3"/>
                </a:xfrm>
                <a:custGeom>
                  <a:avLst/>
                  <a:gdLst/>
                  <a:ahLst/>
                  <a:cxnLst>
                    <a:cxn ang="0">
                      <a:pos x="0" y="0"/>
                    </a:cxn>
                    <a:cxn ang="0">
                      <a:pos x="0" y="0"/>
                    </a:cxn>
                    <a:cxn ang="0">
                      <a:pos x="4" y="0"/>
                    </a:cxn>
                    <a:cxn ang="0">
                      <a:pos x="4" y="2"/>
                    </a:cxn>
                    <a:cxn ang="0">
                      <a:pos x="4" y="10"/>
                    </a:cxn>
                    <a:cxn ang="0">
                      <a:pos x="4" y="10"/>
                    </a:cxn>
                    <a:cxn ang="0">
                      <a:pos x="0" y="6"/>
                    </a:cxn>
                    <a:cxn ang="0">
                      <a:pos x="0" y="2"/>
                    </a:cxn>
                    <a:cxn ang="0">
                      <a:pos x="0" y="0"/>
                    </a:cxn>
                    <a:cxn ang="0">
                      <a:pos x="0" y="0"/>
                    </a:cxn>
                  </a:cxnLst>
                  <a:rect l="0" t="0" r="r" b="b"/>
                  <a:pathLst>
                    <a:path w="4" h="10">
                      <a:moveTo>
                        <a:pt x="0" y="0"/>
                      </a:moveTo>
                      <a:lnTo>
                        <a:pt x="0" y="0"/>
                      </a:lnTo>
                      <a:lnTo>
                        <a:pt x="4" y="0"/>
                      </a:lnTo>
                      <a:lnTo>
                        <a:pt x="4" y="2"/>
                      </a:lnTo>
                      <a:lnTo>
                        <a:pt x="4" y="10"/>
                      </a:lnTo>
                      <a:lnTo>
                        <a:pt x="4" y="10"/>
                      </a:lnTo>
                      <a:lnTo>
                        <a:pt x="0" y="6"/>
                      </a:lnTo>
                      <a:lnTo>
                        <a:pt x="0" y="2"/>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95" name="Freeform 171"/>
                <p:cNvSpPr>
                  <a:spLocks/>
                </p:cNvSpPr>
                <p:nvPr userDrawn="1"/>
              </p:nvSpPr>
              <p:spPr bwMode="auto">
                <a:xfrm>
                  <a:off x="4174" y="661"/>
                  <a:ext cx="5" cy="0"/>
                </a:xfrm>
                <a:custGeom>
                  <a:avLst/>
                  <a:gdLst/>
                  <a:ahLst/>
                  <a:cxnLst>
                    <a:cxn ang="0">
                      <a:pos x="0" y="0"/>
                    </a:cxn>
                    <a:cxn ang="0">
                      <a:pos x="0" y="0"/>
                    </a:cxn>
                    <a:cxn ang="0">
                      <a:pos x="14" y="0"/>
                    </a:cxn>
                    <a:cxn ang="0">
                      <a:pos x="14" y="0"/>
                    </a:cxn>
                    <a:cxn ang="0">
                      <a:pos x="14" y="2"/>
                    </a:cxn>
                    <a:cxn ang="0">
                      <a:pos x="14" y="4"/>
                    </a:cxn>
                    <a:cxn ang="0">
                      <a:pos x="8" y="4"/>
                    </a:cxn>
                    <a:cxn ang="0">
                      <a:pos x="4" y="2"/>
                    </a:cxn>
                    <a:cxn ang="0">
                      <a:pos x="0" y="0"/>
                    </a:cxn>
                    <a:cxn ang="0">
                      <a:pos x="0" y="0"/>
                    </a:cxn>
                  </a:cxnLst>
                  <a:rect l="0" t="0" r="r" b="b"/>
                  <a:pathLst>
                    <a:path w="14" h="4">
                      <a:moveTo>
                        <a:pt x="0" y="0"/>
                      </a:moveTo>
                      <a:lnTo>
                        <a:pt x="0" y="0"/>
                      </a:lnTo>
                      <a:lnTo>
                        <a:pt x="14" y="0"/>
                      </a:lnTo>
                      <a:lnTo>
                        <a:pt x="14" y="0"/>
                      </a:lnTo>
                      <a:lnTo>
                        <a:pt x="14" y="2"/>
                      </a:lnTo>
                      <a:lnTo>
                        <a:pt x="14" y="4"/>
                      </a:lnTo>
                      <a:lnTo>
                        <a:pt x="8" y="4"/>
                      </a:lnTo>
                      <a:lnTo>
                        <a:pt x="4" y="2"/>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96" name="Freeform 172"/>
                <p:cNvSpPr>
                  <a:spLocks/>
                </p:cNvSpPr>
                <p:nvPr userDrawn="1"/>
              </p:nvSpPr>
              <p:spPr bwMode="auto">
                <a:xfrm>
                  <a:off x="4093" y="669"/>
                  <a:ext cx="13" cy="25"/>
                </a:xfrm>
                <a:custGeom>
                  <a:avLst/>
                  <a:gdLst/>
                  <a:ahLst/>
                  <a:cxnLst>
                    <a:cxn ang="0">
                      <a:pos x="20" y="0"/>
                    </a:cxn>
                    <a:cxn ang="0">
                      <a:pos x="20" y="0"/>
                    </a:cxn>
                    <a:cxn ang="0">
                      <a:pos x="24" y="0"/>
                    </a:cxn>
                    <a:cxn ang="0">
                      <a:pos x="24" y="2"/>
                    </a:cxn>
                    <a:cxn ang="0">
                      <a:pos x="28" y="8"/>
                    </a:cxn>
                    <a:cxn ang="0">
                      <a:pos x="30" y="24"/>
                    </a:cxn>
                    <a:cxn ang="0">
                      <a:pos x="30" y="24"/>
                    </a:cxn>
                    <a:cxn ang="0">
                      <a:pos x="34" y="26"/>
                    </a:cxn>
                    <a:cxn ang="0">
                      <a:pos x="36" y="30"/>
                    </a:cxn>
                    <a:cxn ang="0">
                      <a:pos x="38" y="38"/>
                    </a:cxn>
                    <a:cxn ang="0">
                      <a:pos x="40" y="48"/>
                    </a:cxn>
                    <a:cxn ang="0">
                      <a:pos x="42" y="56"/>
                    </a:cxn>
                    <a:cxn ang="0">
                      <a:pos x="42" y="56"/>
                    </a:cxn>
                    <a:cxn ang="0">
                      <a:pos x="40" y="60"/>
                    </a:cxn>
                    <a:cxn ang="0">
                      <a:pos x="38" y="62"/>
                    </a:cxn>
                    <a:cxn ang="0">
                      <a:pos x="34" y="62"/>
                    </a:cxn>
                    <a:cxn ang="0">
                      <a:pos x="34" y="62"/>
                    </a:cxn>
                    <a:cxn ang="0">
                      <a:pos x="36" y="84"/>
                    </a:cxn>
                    <a:cxn ang="0">
                      <a:pos x="34" y="102"/>
                    </a:cxn>
                    <a:cxn ang="0">
                      <a:pos x="34" y="102"/>
                    </a:cxn>
                    <a:cxn ang="0">
                      <a:pos x="30" y="98"/>
                    </a:cxn>
                    <a:cxn ang="0">
                      <a:pos x="24" y="96"/>
                    </a:cxn>
                    <a:cxn ang="0">
                      <a:pos x="14" y="90"/>
                    </a:cxn>
                    <a:cxn ang="0">
                      <a:pos x="14" y="90"/>
                    </a:cxn>
                    <a:cxn ang="0">
                      <a:pos x="14" y="88"/>
                    </a:cxn>
                    <a:cxn ang="0">
                      <a:pos x="16" y="86"/>
                    </a:cxn>
                    <a:cxn ang="0">
                      <a:pos x="18" y="84"/>
                    </a:cxn>
                    <a:cxn ang="0">
                      <a:pos x="18" y="82"/>
                    </a:cxn>
                    <a:cxn ang="0">
                      <a:pos x="18" y="82"/>
                    </a:cxn>
                    <a:cxn ang="0">
                      <a:pos x="18" y="80"/>
                    </a:cxn>
                    <a:cxn ang="0">
                      <a:pos x="16" y="80"/>
                    </a:cxn>
                    <a:cxn ang="0">
                      <a:pos x="10" y="80"/>
                    </a:cxn>
                    <a:cxn ang="0">
                      <a:pos x="10" y="80"/>
                    </a:cxn>
                    <a:cxn ang="0">
                      <a:pos x="10" y="72"/>
                    </a:cxn>
                    <a:cxn ang="0">
                      <a:pos x="8" y="70"/>
                    </a:cxn>
                    <a:cxn ang="0">
                      <a:pos x="4" y="72"/>
                    </a:cxn>
                    <a:cxn ang="0">
                      <a:pos x="4" y="72"/>
                    </a:cxn>
                    <a:cxn ang="0">
                      <a:pos x="6" y="66"/>
                    </a:cxn>
                    <a:cxn ang="0">
                      <a:pos x="6" y="60"/>
                    </a:cxn>
                    <a:cxn ang="0">
                      <a:pos x="4" y="56"/>
                    </a:cxn>
                    <a:cxn ang="0">
                      <a:pos x="0" y="52"/>
                    </a:cxn>
                    <a:cxn ang="0">
                      <a:pos x="0" y="52"/>
                    </a:cxn>
                    <a:cxn ang="0">
                      <a:pos x="2" y="46"/>
                    </a:cxn>
                    <a:cxn ang="0">
                      <a:pos x="2" y="42"/>
                    </a:cxn>
                    <a:cxn ang="0">
                      <a:pos x="2" y="36"/>
                    </a:cxn>
                    <a:cxn ang="0">
                      <a:pos x="2" y="28"/>
                    </a:cxn>
                    <a:cxn ang="0">
                      <a:pos x="2" y="28"/>
                    </a:cxn>
                    <a:cxn ang="0">
                      <a:pos x="6" y="28"/>
                    </a:cxn>
                    <a:cxn ang="0">
                      <a:pos x="10" y="26"/>
                    </a:cxn>
                    <a:cxn ang="0">
                      <a:pos x="12" y="22"/>
                    </a:cxn>
                    <a:cxn ang="0">
                      <a:pos x="14" y="18"/>
                    </a:cxn>
                    <a:cxn ang="0">
                      <a:pos x="14" y="18"/>
                    </a:cxn>
                    <a:cxn ang="0">
                      <a:pos x="18" y="16"/>
                    </a:cxn>
                    <a:cxn ang="0">
                      <a:pos x="22" y="20"/>
                    </a:cxn>
                    <a:cxn ang="0">
                      <a:pos x="22" y="20"/>
                    </a:cxn>
                    <a:cxn ang="0">
                      <a:pos x="24" y="16"/>
                    </a:cxn>
                    <a:cxn ang="0">
                      <a:pos x="24" y="10"/>
                    </a:cxn>
                    <a:cxn ang="0">
                      <a:pos x="20" y="0"/>
                    </a:cxn>
                    <a:cxn ang="0">
                      <a:pos x="20" y="0"/>
                    </a:cxn>
                  </a:cxnLst>
                  <a:rect l="0" t="0" r="r" b="b"/>
                  <a:pathLst>
                    <a:path w="42" h="102">
                      <a:moveTo>
                        <a:pt x="20" y="0"/>
                      </a:moveTo>
                      <a:lnTo>
                        <a:pt x="20" y="0"/>
                      </a:lnTo>
                      <a:lnTo>
                        <a:pt x="24" y="0"/>
                      </a:lnTo>
                      <a:lnTo>
                        <a:pt x="24" y="2"/>
                      </a:lnTo>
                      <a:lnTo>
                        <a:pt x="28" y="8"/>
                      </a:lnTo>
                      <a:lnTo>
                        <a:pt x="30" y="24"/>
                      </a:lnTo>
                      <a:lnTo>
                        <a:pt x="30" y="24"/>
                      </a:lnTo>
                      <a:lnTo>
                        <a:pt x="34" y="26"/>
                      </a:lnTo>
                      <a:lnTo>
                        <a:pt x="36" y="30"/>
                      </a:lnTo>
                      <a:lnTo>
                        <a:pt x="38" y="38"/>
                      </a:lnTo>
                      <a:lnTo>
                        <a:pt x="40" y="48"/>
                      </a:lnTo>
                      <a:lnTo>
                        <a:pt x="42" y="56"/>
                      </a:lnTo>
                      <a:lnTo>
                        <a:pt x="42" y="56"/>
                      </a:lnTo>
                      <a:lnTo>
                        <a:pt x="40" y="60"/>
                      </a:lnTo>
                      <a:lnTo>
                        <a:pt x="38" y="62"/>
                      </a:lnTo>
                      <a:lnTo>
                        <a:pt x="34" y="62"/>
                      </a:lnTo>
                      <a:lnTo>
                        <a:pt x="34" y="62"/>
                      </a:lnTo>
                      <a:lnTo>
                        <a:pt x="36" y="84"/>
                      </a:lnTo>
                      <a:lnTo>
                        <a:pt x="34" y="102"/>
                      </a:lnTo>
                      <a:lnTo>
                        <a:pt x="34" y="102"/>
                      </a:lnTo>
                      <a:lnTo>
                        <a:pt x="30" y="98"/>
                      </a:lnTo>
                      <a:lnTo>
                        <a:pt x="24" y="96"/>
                      </a:lnTo>
                      <a:lnTo>
                        <a:pt x="14" y="90"/>
                      </a:lnTo>
                      <a:lnTo>
                        <a:pt x="14" y="90"/>
                      </a:lnTo>
                      <a:lnTo>
                        <a:pt x="14" y="88"/>
                      </a:lnTo>
                      <a:lnTo>
                        <a:pt x="16" y="86"/>
                      </a:lnTo>
                      <a:lnTo>
                        <a:pt x="18" y="84"/>
                      </a:lnTo>
                      <a:lnTo>
                        <a:pt x="18" y="82"/>
                      </a:lnTo>
                      <a:lnTo>
                        <a:pt x="18" y="82"/>
                      </a:lnTo>
                      <a:lnTo>
                        <a:pt x="18" y="80"/>
                      </a:lnTo>
                      <a:lnTo>
                        <a:pt x="16" y="80"/>
                      </a:lnTo>
                      <a:lnTo>
                        <a:pt x="10" y="80"/>
                      </a:lnTo>
                      <a:lnTo>
                        <a:pt x="10" y="80"/>
                      </a:lnTo>
                      <a:lnTo>
                        <a:pt x="10" y="72"/>
                      </a:lnTo>
                      <a:lnTo>
                        <a:pt x="8" y="70"/>
                      </a:lnTo>
                      <a:lnTo>
                        <a:pt x="4" y="72"/>
                      </a:lnTo>
                      <a:lnTo>
                        <a:pt x="4" y="72"/>
                      </a:lnTo>
                      <a:lnTo>
                        <a:pt x="6" y="66"/>
                      </a:lnTo>
                      <a:lnTo>
                        <a:pt x="6" y="60"/>
                      </a:lnTo>
                      <a:lnTo>
                        <a:pt x="4" y="56"/>
                      </a:lnTo>
                      <a:lnTo>
                        <a:pt x="0" y="52"/>
                      </a:lnTo>
                      <a:lnTo>
                        <a:pt x="0" y="52"/>
                      </a:lnTo>
                      <a:lnTo>
                        <a:pt x="2" y="46"/>
                      </a:lnTo>
                      <a:lnTo>
                        <a:pt x="2" y="42"/>
                      </a:lnTo>
                      <a:lnTo>
                        <a:pt x="2" y="36"/>
                      </a:lnTo>
                      <a:lnTo>
                        <a:pt x="2" y="28"/>
                      </a:lnTo>
                      <a:lnTo>
                        <a:pt x="2" y="28"/>
                      </a:lnTo>
                      <a:lnTo>
                        <a:pt x="6" y="28"/>
                      </a:lnTo>
                      <a:lnTo>
                        <a:pt x="10" y="26"/>
                      </a:lnTo>
                      <a:lnTo>
                        <a:pt x="12" y="22"/>
                      </a:lnTo>
                      <a:lnTo>
                        <a:pt x="14" y="18"/>
                      </a:lnTo>
                      <a:lnTo>
                        <a:pt x="14" y="18"/>
                      </a:lnTo>
                      <a:lnTo>
                        <a:pt x="18" y="16"/>
                      </a:lnTo>
                      <a:lnTo>
                        <a:pt x="22" y="20"/>
                      </a:lnTo>
                      <a:lnTo>
                        <a:pt x="22" y="20"/>
                      </a:lnTo>
                      <a:lnTo>
                        <a:pt x="24" y="16"/>
                      </a:lnTo>
                      <a:lnTo>
                        <a:pt x="24" y="10"/>
                      </a:lnTo>
                      <a:lnTo>
                        <a:pt x="20" y="0"/>
                      </a:lnTo>
                      <a:lnTo>
                        <a:pt x="2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97" name="Freeform 173"/>
                <p:cNvSpPr>
                  <a:spLocks/>
                </p:cNvSpPr>
                <p:nvPr userDrawn="1"/>
              </p:nvSpPr>
              <p:spPr bwMode="auto">
                <a:xfrm>
                  <a:off x="3152" y="681"/>
                  <a:ext cx="3" cy="13"/>
                </a:xfrm>
                <a:custGeom>
                  <a:avLst/>
                  <a:gdLst/>
                  <a:ahLst/>
                  <a:cxnLst>
                    <a:cxn ang="0">
                      <a:pos x="26" y="0"/>
                    </a:cxn>
                    <a:cxn ang="0">
                      <a:pos x="26" y="0"/>
                    </a:cxn>
                    <a:cxn ang="0">
                      <a:pos x="22" y="14"/>
                    </a:cxn>
                    <a:cxn ang="0">
                      <a:pos x="18" y="30"/>
                    </a:cxn>
                    <a:cxn ang="0">
                      <a:pos x="10" y="44"/>
                    </a:cxn>
                    <a:cxn ang="0">
                      <a:pos x="6" y="50"/>
                    </a:cxn>
                    <a:cxn ang="0">
                      <a:pos x="0" y="54"/>
                    </a:cxn>
                    <a:cxn ang="0">
                      <a:pos x="0" y="54"/>
                    </a:cxn>
                    <a:cxn ang="0">
                      <a:pos x="0" y="46"/>
                    </a:cxn>
                    <a:cxn ang="0">
                      <a:pos x="0" y="38"/>
                    </a:cxn>
                    <a:cxn ang="0">
                      <a:pos x="4" y="32"/>
                    </a:cxn>
                    <a:cxn ang="0">
                      <a:pos x="8" y="24"/>
                    </a:cxn>
                    <a:cxn ang="0">
                      <a:pos x="18" y="12"/>
                    </a:cxn>
                    <a:cxn ang="0">
                      <a:pos x="22" y="6"/>
                    </a:cxn>
                    <a:cxn ang="0">
                      <a:pos x="26" y="0"/>
                    </a:cxn>
                    <a:cxn ang="0">
                      <a:pos x="26" y="0"/>
                    </a:cxn>
                  </a:cxnLst>
                  <a:rect l="0" t="0" r="r" b="b"/>
                  <a:pathLst>
                    <a:path w="26" h="54">
                      <a:moveTo>
                        <a:pt x="26" y="0"/>
                      </a:moveTo>
                      <a:lnTo>
                        <a:pt x="26" y="0"/>
                      </a:lnTo>
                      <a:lnTo>
                        <a:pt x="22" y="14"/>
                      </a:lnTo>
                      <a:lnTo>
                        <a:pt x="18" y="30"/>
                      </a:lnTo>
                      <a:lnTo>
                        <a:pt x="10" y="44"/>
                      </a:lnTo>
                      <a:lnTo>
                        <a:pt x="6" y="50"/>
                      </a:lnTo>
                      <a:lnTo>
                        <a:pt x="0" y="54"/>
                      </a:lnTo>
                      <a:lnTo>
                        <a:pt x="0" y="54"/>
                      </a:lnTo>
                      <a:lnTo>
                        <a:pt x="0" y="46"/>
                      </a:lnTo>
                      <a:lnTo>
                        <a:pt x="0" y="38"/>
                      </a:lnTo>
                      <a:lnTo>
                        <a:pt x="4" y="32"/>
                      </a:lnTo>
                      <a:lnTo>
                        <a:pt x="8" y="24"/>
                      </a:lnTo>
                      <a:lnTo>
                        <a:pt x="18" y="12"/>
                      </a:lnTo>
                      <a:lnTo>
                        <a:pt x="22" y="6"/>
                      </a:lnTo>
                      <a:lnTo>
                        <a:pt x="26" y="0"/>
                      </a:lnTo>
                      <a:lnTo>
                        <a:pt x="2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98" name="Freeform 174"/>
                <p:cNvSpPr>
                  <a:spLocks/>
                </p:cNvSpPr>
                <p:nvPr userDrawn="1"/>
              </p:nvSpPr>
              <p:spPr bwMode="auto">
                <a:xfrm>
                  <a:off x="4263" y="684"/>
                  <a:ext cx="3" cy="3"/>
                </a:xfrm>
                <a:custGeom>
                  <a:avLst/>
                  <a:gdLst/>
                  <a:ahLst/>
                  <a:cxnLst>
                    <a:cxn ang="0">
                      <a:pos x="4" y="0"/>
                    </a:cxn>
                    <a:cxn ang="0">
                      <a:pos x="4" y="0"/>
                    </a:cxn>
                    <a:cxn ang="0">
                      <a:pos x="10" y="4"/>
                    </a:cxn>
                    <a:cxn ang="0">
                      <a:pos x="10" y="12"/>
                    </a:cxn>
                    <a:cxn ang="0">
                      <a:pos x="10" y="12"/>
                    </a:cxn>
                    <a:cxn ang="0">
                      <a:pos x="6" y="10"/>
                    </a:cxn>
                    <a:cxn ang="0">
                      <a:pos x="4" y="10"/>
                    </a:cxn>
                    <a:cxn ang="0">
                      <a:pos x="2" y="6"/>
                    </a:cxn>
                    <a:cxn ang="0">
                      <a:pos x="0" y="2"/>
                    </a:cxn>
                    <a:cxn ang="0">
                      <a:pos x="0" y="2"/>
                    </a:cxn>
                    <a:cxn ang="0">
                      <a:pos x="4" y="2"/>
                    </a:cxn>
                    <a:cxn ang="0">
                      <a:pos x="4" y="0"/>
                    </a:cxn>
                    <a:cxn ang="0">
                      <a:pos x="4" y="0"/>
                    </a:cxn>
                  </a:cxnLst>
                  <a:rect l="0" t="0" r="r" b="b"/>
                  <a:pathLst>
                    <a:path w="10" h="12">
                      <a:moveTo>
                        <a:pt x="4" y="0"/>
                      </a:moveTo>
                      <a:lnTo>
                        <a:pt x="4" y="0"/>
                      </a:lnTo>
                      <a:lnTo>
                        <a:pt x="10" y="4"/>
                      </a:lnTo>
                      <a:lnTo>
                        <a:pt x="10" y="12"/>
                      </a:lnTo>
                      <a:lnTo>
                        <a:pt x="10" y="12"/>
                      </a:lnTo>
                      <a:lnTo>
                        <a:pt x="6" y="10"/>
                      </a:lnTo>
                      <a:lnTo>
                        <a:pt x="4" y="10"/>
                      </a:lnTo>
                      <a:lnTo>
                        <a:pt x="2" y="6"/>
                      </a:lnTo>
                      <a:lnTo>
                        <a:pt x="0" y="2"/>
                      </a:lnTo>
                      <a:lnTo>
                        <a:pt x="0" y="2"/>
                      </a:lnTo>
                      <a:lnTo>
                        <a:pt x="4" y="2"/>
                      </a:lnTo>
                      <a:lnTo>
                        <a:pt x="4" y="0"/>
                      </a:lnTo>
                      <a:lnTo>
                        <a:pt x="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199" name="Freeform 175"/>
                <p:cNvSpPr>
                  <a:spLocks/>
                </p:cNvSpPr>
                <p:nvPr userDrawn="1"/>
              </p:nvSpPr>
              <p:spPr bwMode="auto">
                <a:xfrm>
                  <a:off x="4273" y="686"/>
                  <a:ext cx="3" cy="3"/>
                </a:xfrm>
                <a:custGeom>
                  <a:avLst/>
                  <a:gdLst/>
                  <a:ahLst/>
                  <a:cxnLst>
                    <a:cxn ang="0">
                      <a:pos x="8" y="8"/>
                    </a:cxn>
                    <a:cxn ang="0">
                      <a:pos x="8" y="8"/>
                    </a:cxn>
                    <a:cxn ang="0">
                      <a:pos x="6" y="6"/>
                    </a:cxn>
                    <a:cxn ang="0">
                      <a:pos x="4" y="6"/>
                    </a:cxn>
                    <a:cxn ang="0">
                      <a:pos x="0" y="4"/>
                    </a:cxn>
                    <a:cxn ang="0">
                      <a:pos x="0" y="4"/>
                    </a:cxn>
                    <a:cxn ang="0">
                      <a:pos x="2" y="0"/>
                    </a:cxn>
                    <a:cxn ang="0">
                      <a:pos x="6" y="0"/>
                    </a:cxn>
                    <a:cxn ang="0">
                      <a:pos x="8" y="2"/>
                    </a:cxn>
                    <a:cxn ang="0">
                      <a:pos x="8" y="8"/>
                    </a:cxn>
                    <a:cxn ang="0">
                      <a:pos x="8" y="8"/>
                    </a:cxn>
                  </a:cxnLst>
                  <a:rect l="0" t="0" r="r" b="b"/>
                  <a:pathLst>
                    <a:path w="8" h="8">
                      <a:moveTo>
                        <a:pt x="8" y="8"/>
                      </a:moveTo>
                      <a:lnTo>
                        <a:pt x="8" y="8"/>
                      </a:lnTo>
                      <a:lnTo>
                        <a:pt x="6" y="6"/>
                      </a:lnTo>
                      <a:lnTo>
                        <a:pt x="4" y="6"/>
                      </a:lnTo>
                      <a:lnTo>
                        <a:pt x="0" y="4"/>
                      </a:lnTo>
                      <a:lnTo>
                        <a:pt x="0" y="4"/>
                      </a:lnTo>
                      <a:lnTo>
                        <a:pt x="2" y="0"/>
                      </a:lnTo>
                      <a:lnTo>
                        <a:pt x="6" y="0"/>
                      </a:lnTo>
                      <a:lnTo>
                        <a:pt x="8" y="2"/>
                      </a:lnTo>
                      <a:lnTo>
                        <a:pt x="8" y="8"/>
                      </a:lnTo>
                      <a:lnTo>
                        <a:pt x="8" y="8"/>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00" name="Freeform 176"/>
                <p:cNvSpPr>
                  <a:spLocks/>
                </p:cNvSpPr>
                <p:nvPr userDrawn="1"/>
              </p:nvSpPr>
              <p:spPr bwMode="auto">
                <a:xfrm>
                  <a:off x="4278" y="689"/>
                  <a:ext cx="3" cy="3"/>
                </a:xfrm>
                <a:custGeom>
                  <a:avLst/>
                  <a:gdLst/>
                  <a:ahLst/>
                  <a:cxnLst>
                    <a:cxn ang="0">
                      <a:pos x="10" y="0"/>
                    </a:cxn>
                    <a:cxn ang="0">
                      <a:pos x="10" y="0"/>
                    </a:cxn>
                    <a:cxn ang="0">
                      <a:pos x="12" y="6"/>
                    </a:cxn>
                    <a:cxn ang="0">
                      <a:pos x="10" y="12"/>
                    </a:cxn>
                    <a:cxn ang="0">
                      <a:pos x="10" y="12"/>
                    </a:cxn>
                    <a:cxn ang="0">
                      <a:pos x="4" y="12"/>
                    </a:cxn>
                    <a:cxn ang="0">
                      <a:pos x="0" y="10"/>
                    </a:cxn>
                    <a:cxn ang="0">
                      <a:pos x="0" y="10"/>
                    </a:cxn>
                    <a:cxn ang="0">
                      <a:pos x="2" y="6"/>
                    </a:cxn>
                    <a:cxn ang="0">
                      <a:pos x="4" y="4"/>
                    </a:cxn>
                    <a:cxn ang="0">
                      <a:pos x="10" y="0"/>
                    </a:cxn>
                    <a:cxn ang="0">
                      <a:pos x="10" y="0"/>
                    </a:cxn>
                  </a:cxnLst>
                  <a:rect l="0" t="0" r="r" b="b"/>
                  <a:pathLst>
                    <a:path w="12" h="12">
                      <a:moveTo>
                        <a:pt x="10" y="0"/>
                      </a:moveTo>
                      <a:lnTo>
                        <a:pt x="10" y="0"/>
                      </a:lnTo>
                      <a:lnTo>
                        <a:pt x="12" y="6"/>
                      </a:lnTo>
                      <a:lnTo>
                        <a:pt x="10" y="12"/>
                      </a:lnTo>
                      <a:lnTo>
                        <a:pt x="10" y="12"/>
                      </a:lnTo>
                      <a:lnTo>
                        <a:pt x="4" y="12"/>
                      </a:lnTo>
                      <a:lnTo>
                        <a:pt x="0" y="10"/>
                      </a:lnTo>
                      <a:lnTo>
                        <a:pt x="0" y="10"/>
                      </a:lnTo>
                      <a:lnTo>
                        <a:pt x="2" y="6"/>
                      </a:lnTo>
                      <a:lnTo>
                        <a:pt x="4" y="4"/>
                      </a:lnTo>
                      <a:lnTo>
                        <a:pt x="10" y="0"/>
                      </a:lnTo>
                      <a:lnTo>
                        <a:pt x="1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01" name="Freeform 177"/>
                <p:cNvSpPr>
                  <a:spLocks/>
                </p:cNvSpPr>
                <p:nvPr userDrawn="1"/>
              </p:nvSpPr>
              <p:spPr bwMode="auto">
                <a:xfrm>
                  <a:off x="4273" y="694"/>
                  <a:ext cx="5" cy="5"/>
                </a:xfrm>
                <a:custGeom>
                  <a:avLst/>
                  <a:gdLst/>
                  <a:ahLst/>
                  <a:cxnLst>
                    <a:cxn ang="0">
                      <a:pos x="10" y="0"/>
                    </a:cxn>
                    <a:cxn ang="0">
                      <a:pos x="10" y="0"/>
                    </a:cxn>
                    <a:cxn ang="0">
                      <a:pos x="12" y="4"/>
                    </a:cxn>
                    <a:cxn ang="0">
                      <a:pos x="12" y="10"/>
                    </a:cxn>
                    <a:cxn ang="0">
                      <a:pos x="12" y="14"/>
                    </a:cxn>
                    <a:cxn ang="0">
                      <a:pos x="14" y="18"/>
                    </a:cxn>
                    <a:cxn ang="0">
                      <a:pos x="14" y="18"/>
                    </a:cxn>
                    <a:cxn ang="0">
                      <a:pos x="12" y="16"/>
                    </a:cxn>
                    <a:cxn ang="0">
                      <a:pos x="8" y="16"/>
                    </a:cxn>
                    <a:cxn ang="0">
                      <a:pos x="4" y="20"/>
                    </a:cxn>
                    <a:cxn ang="0">
                      <a:pos x="4" y="20"/>
                    </a:cxn>
                    <a:cxn ang="0">
                      <a:pos x="2" y="16"/>
                    </a:cxn>
                    <a:cxn ang="0">
                      <a:pos x="2" y="14"/>
                    </a:cxn>
                    <a:cxn ang="0">
                      <a:pos x="2" y="12"/>
                    </a:cxn>
                    <a:cxn ang="0">
                      <a:pos x="0" y="10"/>
                    </a:cxn>
                    <a:cxn ang="0">
                      <a:pos x="0" y="10"/>
                    </a:cxn>
                    <a:cxn ang="0">
                      <a:pos x="2" y="8"/>
                    </a:cxn>
                    <a:cxn ang="0">
                      <a:pos x="6" y="6"/>
                    </a:cxn>
                    <a:cxn ang="0">
                      <a:pos x="10" y="4"/>
                    </a:cxn>
                    <a:cxn ang="0">
                      <a:pos x="10" y="0"/>
                    </a:cxn>
                    <a:cxn ang="0">
                      <a:pos x="10" y="0"/>
                    </a:cxn>
                  </a:cxnLst>
                  <a:rect l="0" t="0" r="r" b="b"/>
                  <a:pathLst>
                    <a:path w="14" h="20">
                      <a:moveTo>
                        <a:pt x="10" y="0"/>
                      </a:moveTo>
                      <a:lnTo>
                        <a:pt x="10" y="0"/>
                      </a:lnTo>
                      <a:lnTo>
                        <a:pt x="12" y="4"/>
                      </a:lnTo>
                      <a:lnTo>
                        <a:pt x="12" y="10"/>
                      </a:lnTo>
                      <a:lnTo>
                        <a:pt x="12" y="14"/>
                      </a:lnTo>
                      <a:lnTo>
                        <a:pt x="14" y="18"/>
                      </a:lnTo>
                      <a:lnTo>
                        <a:pt x="14" y="18"/>
                      </a:lnTo>
                      <a:lnTo>
                        <a:pt x="12" y="16"/>
                      </a:lnTo>
                      <a:lnTo>
                        <a:pt x="8" y="16"/>
                      </a:lnTo>
                      <a:lnTo>
                        <a:pt x="4" y="20"/>
                      </a:lnTo>
                      <a:lnTo>
                        <a:pt x="4" y="20"/>
                      </a:lnTo>
                      <a:lnTo>
                        <a:pt x="2" y="16"/>
                      </a:lnTo>
                      <a:lnTo>
                        <a:pt x="2" y="14"/>
                      </a:lnTo>
                      <a:lnTo>
                        <a:pt x="2" y="12"/>
                      </a:lnTo>
                      <a:lnTo>
                        <a:pt x="0" y="10"/>
                      </a:lnTo>
                      <a:lnTo>
                        <a:pt x="0" y="10"/>
                      </a:lnTo>
                      <a:lnTo>
                        <a:pt x="2" y="8"/>
                      </a:lnTo>
                      <a:lnTo>
                        <a:pt x="6" y="6"/>
                      </a:lnTo>
                      <a:lnTo>
                        <a:pt x="10" y="4"/>
                      </a:lnTo>
                      <a:lnTo>
                        <a:pt x="10" y="0"/>
                      </a:lnTo>
                      <a:lnTo>
                        <a:pt x="1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02" name="Freeform 178"/>
                <p:cNvSpPr>
                  <a:spLocks/>
                </p:cNvSpPr>
                <p:nvPr userDrawn="1"/>
              </p:nvSpPr>
              <p:spPr bwMode="auto">
                <a:xfrm>
                  <a:off x="4093" y="696"/>
                  <a:ext cx="20" cy="38"/>
                </a:xfrm>
                <a:custGeom>
                  <a:avLst/>
                  <a:gdLst/>
                  <a:ahLst/>
                  <a:cxnLst>
                    <a:cxn ang="0">
                      <a:pos x="38" y="0"/>
                    </a:cxn>
                    <a:cxn ang="0">
                      <a:pos x="52" y="10"/>
                    </a:cxn>
                    <a:cxn ang="0">
                      <a:pos x="64" y="28"/>
                    </a:cxn>
                    <a:cxn ang="0">
                      <a:pos x="70" y="46"/>
                    </a:cxn>
                    <a:cxn ang="0">
                      <a:pos x="66" y="66"/>
                    </a:cxn>
                    <a:cxn ang="0">
                      <a:pos x="70" y="74"/>
                    </a:cxn>
                    <a:cxn ang="0">
                      <a:pos x="76" y="100"/>
                    </a:cxn>
                    <a:cxn ang="0">
                      <a:pos x="76" y="136"/>
                    </a:cxn>
                    <a:cxn ang="0">
                      <a:pos x="54" y="130"/>
                    </a:cxn>
                    <a:cxn ang="0">
                      <a:pos x="54" y="136"/>
                    </a:cxn>
                    <a:cxn ang="0">
                      <a:pos x="54" y="146"/>
                    </a:cxn>
                    <a:cxn ang="0">
                      <a:pos x="50" y="152"/>
                    </a:cxn>
                    <a:cxn ang="0">
                      <a:pos x="42" y="150"/>
                    </a:cxn>
                    <a:cxn ang="0">
                      <a:pos x="36" y="152"/>
                    </a:cxn>
                    <a:cxn ang="0">
                      <a:pos x="34" y="146"/>
                    </a:cxn>
                    <a:cxn ang="0">
                      <a:pos x="30" y="142"/>
                    </a:cxn>
                    <a:cxn ang="0">
                      <a:pos x="26" y="148"/>
                    </a:cxn>
                    <a:cxn ang="0">
                      <a:pos x="22" y="144"/>
                    </a:cxn>
                    <a:cxn ang="0">
                      <a:pos x="20" y="138"/>
                    </a:cxn>
                    <a:cxn ang="0">
                      <a:pos x="24" y="132"/>
                    </a:cxn>
                    <a:cxn ang="0">
                      <a:pos x="20" y="102"/>
                    </a:cxn>
                    <a:cxn ang="0">
                      <a:pos x="22" y="98"/>
                    </a:cxn>
                    <a:cxn ang="0">
                      <a:pos x="26" y="98"/>
                    </a:cxn>
                    <a:cxn ang="0">
                      <a:pos x="26" y="94"/>
                    </a:cxn>
                    <a:cxn ang="0">
                      <a:pos x="22" y="88"/>
                    </a:cxn>
                    <a:cxn ang="0">
                      <a:pos x="18" y="82"/>
                    </a:cxn>
                    <a:cxn ang="0">
                      <a:pos x="20" y="78"/>
                    </a:cxn>
                    <a:cxn ang="0">
                      <a:pos x="20" y="66"/>
                    </a:cxn>
                    <a:cxn ang="0">
                      <a:pos x="12" y="50"/>
                    </a:cxn>
                    <a:cxn ang="0">
                      <a:pos x="2" y="46"/>
                    </a:cxn>
                    <a:cxn ang="0">
                      <a:pos x="2" y="34"/>
                    </a:cxn>
                    <a:cxn ang="0">
                      <a:pos x="0" y="24"/>
                    </a:cxn>
                    <a:cxn ang="0">
                      <a:pos x="12" y="28"/>
                    </a:cxn>
                    <a:cxn ang="0">
                      <a:pos x="24" y="22"/>
                    </a:cxn>
                    <a:cxn ang="0">
                      <a:pos x="34" y="12"/>
                    </a:cxn>
                    <a:cxn ang="0">
                      <a:pos x="38" y="0"/>
                    </a:cxn>
                  </a:cxnLst>
                  <a:rect l="0" t="0" r="r" b="b"/>
                  <a:pathLst>
                    <a:path w="76" h="152">
                      <a:moveTo>
                        <a:pt x="38" y="0"/>
                      </a:moveTo>
                      <a:lnTo>
                        <a:pt x="38" y="0"/>
                      </a:lnTo>
                      <a:lnTo>
                        <a:pt x="46" y="4"/>
                      </a:lnTo>
                      <a:lnTo>
                        <a:pt x="52" y="10"/>
                      </a:lnTo>
                      <a:lnTo>
                        <a:pt x="60" y="18"/>
                      </a:lnTo>
                      <a:lnTo>
                        <a:pt x="64" y="28"/>
                      </a:lnTo>
                      <a:lnTo>
                        <a:pt x="68" y="36"/>
                      </a:lnTo>
                      <a:lnTo>
                        <a:pt x="70" y="46"/>
                      </a:lnTo>
                      <a:lnTo>
                        <a:pt x="70" y="56"/>
                      </a:lnTo>
                      <a:lnTo>
                        <a:pt x="66" y="66"/>
                      </a:lnTo>
                      <a:lnTo>
                        <a:pt x="66" y="66"/>
                      </a:lnTo>
                      <a:lnTo>
                        <a:pt x="70" y="74"/>
                      </a:lnTo>
                      <a:lnTo>
                        <a:pt x="74" y="82"/>
                      </a:lnTo>
                      <a:lnTo>
                        <a:pt x="76" y="100"/>
                      </a:lnTo>
                      <a:lnTo>
                        <a:pt x="76" y="136"/>
                      </a:lnTo>
                      <a:lnTo>
                        <a:pt x="76" y="136"/>
                      </a:lnTo>
                      <a:lnTo>
                        <a:pt x="64" y="134"/>
                      </a:lnTo>
                      <a:lnTo>
                        <a:pt x="54" y="130"/>
                      </a:lnTo>
                      <a:lnTo>
                        <a:pt x="54" y="130"/>
                      </a:lnTo>
                      <a:lnTo>
                        <a:pt x="54" y="136"/>
                      </a:lnTo>
                      <a:lnTo>
                        <a:pt x="54" y="142"/>
                      </a:lnTo>
                      <a:lnTo>
                        <a:pt x="54" y="146"/>
                      </a:lnTo>
                      <a:lnTo>
                        <a:pt x="52" y="150"/>
                      </a:lnTo>
                      <a:lnTo>
                        <a:pt x="50" y="152"/>
                      </a:lnTo>
                      <a:lnTo>
                        <a:pt x="50" y="152"/>
                      </a:lnTo>
                      <a:lnTo>
                        <a:pt x="42" y="150"/>
                      </a:lnTo>
                      <a:lnTo>
                        <a:pt x="36" y="152"/>
                      </a:lnTo>
                      <a:lnTo>
                        <a:pt x="36" y="152"/>
                      </a:lnTo>
                      <a:lnTo>
                        <a:pt x="36" y="148"/>
                      </a:lnTo>
                      <a:lnTo>
                        <a:pt x="34" y="146"/>
                      </a:lnTo>
                      <a:lnTo>
                        <a:pt x="32" y="144"/>
                      </a:lnTo>
                      <a:lnTo>
                        <a:pt x="30" y="142"/>
                      </a:lnTo>
                      <a:lnTo>
                        <a:pt x="30" y="142"/>
                      </a:lnTo>
                      <a:lnTo>
                        <a:pt x="26" y="148"/>
                      </a:lnTo>
                      <a:lnTo>
                        <a:pt x="26" y="148"/>
                      </a:lnTo>
                      <a:lnTo>
                        <a:pt x="22" y="144"/>
                      </a:lnTo>
                      <a:lnTo>
                        <a:pt x="20" y="138"/>
                      </a:lnTo>
                      <a:lnTo>
                        <a:pt x="20" y="138"/>
                      </a:lnTo>
                      <a:lnTo>
                        <a:pt x="24" y="136"/>
                      </a:lnTo>
                      <a:lnTo>
                        <a:pt x="24" y="132"/>
                      </a:lnTo>
                      <a:lnTo>
                        <a:pt x="24" y="122"/>
                      </a:lnTo>
                      <a:lnTo>
                        <a:pt x="20" y="102"/>
                      </a:lnTo>
                      <a:lnTo>
                        <a:pt x="20" y="102"/>
                      </a:lnTo>
                      <a:lnTo>
                        <a:pt x="22" y="98"/>
                      </a:lnTo>
                      <a:lnTo>
                        <a:pt x="24" y="98"/>
                      </a:lnTo>
                      <a:lnTo>
                        <a:pt x="26" y="98"/>
                      </a:lnTo>
                      <a:lnTo>
                        <a:pt x="26" y="94"/>
                      </a:lnTo>
                      <a:lnTo>
                        <a:pt x="26" y="94"/>
                      </a:lnTo>
                      <a:lnTo>
                        <a:pt x="24" y="90"/>
                      </a:lnTo>
                      <a:lnTo>
                        <a:pt x="22" y="88"/>
                      </a:lnTo>
                      <a:lnTo>
                        <a:pt x="18" y="86"/>
                      </a:lnTo>
                      <a:lnTo>
                        <a:pt x="18" y="82"/>
                      </a:lnTo>
                      <a:lnTo>
                        <a:pt x="18" y="82"/>
                      </a:lnTo>
                      <a:lnTo>
                        <a:pt x="20" y="78"/>
                      </a:lnTo>
                      <a:lnTo>
                        <a:pt x="20" y="72"/>
                      </a:lnTo>
                      <a:lnTo>
                        <a:pt x="20" y="66"/>
                      </a:lnTo>
                      <a:lnTo>
                        <a:pt x="18" y="60"/>
                      </a:lnTo>
                      <a:lnTo>
                        <a:pt x="12" y="50"/>
                      </a:lnTo>
                      <a:lnTo>
                        <a:pt x="6" y="48"/>
                      </a:lnTo>
                      <a:lnTo>
                        <a:pt x="2" y="46"/>
                      </a:lnTo>
                      <a:lnTo>
                        <a:pt x="2" y="46"/>
                      </a:lnTo>
                      <a:lnTo>
                        <a:pt x="2" y="34"/>
                      </a:lnTo>
                      <a:lnTo>
                        <a:pt x="0" y="24"/>
                      </a:lnTo>
                      <a:lnTo>
                        <a:pt x="0" y="24"/>
                      </a:lnTo>
                      <a:lnTo>
                        <a:pt x="6" y="28"/>
                      </a:lnTo>
                      <a:lnTo>
                        <a:pt x="12" y="28"/>
                      </a:lnTo>
                      <a:lnTo>
                        <a:pt x="18" y="26"/>
                      </a:lnTo>
                      <a:lnTo>
                        <a:pt x="24" y="22"/>
                      </a:lnTo>
                      <a:lnTo>
                        <a:pt x="30" y="18"/>
                      </a:lnTo>
                      <a:lnTo>
                        <a:pt x="34" y="12"/>
                      </a:lnTo>
                      <a:lnTo>
                        <a:pt x="38" y="0"/>
                      </a:lnTo>
                      <a:lnTo>
                        <a:pt x="3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03" name="Freeform 179"/>
                <p:cNvSpPr>
                  <a:spLocks/>
                </p:cNvSpPr>
                <p:nvPr userDrawn="1"/>
              </p:nvSpPr>
              <p:spPr bwMode="auto">
                <a:xfrm>
                  <a:off x="3147" y="696"/>
                  <a:ext cx="5" cy="8"/>
                </a:xfrm>
                <a:custGeom>
                  <a:avLst/>
                  <a:gdLst/>
                  <a:ahLst/>
                  <a:cxnLst>
                    <a:cxn ang="0">
                      <a:pos x="0" y="32"/>
                    </a:cxn>
                    <a:cxn ang="0">
                      <a:pos x="0" y="32"/>
                    </a:cxn>
                    <a:cxn ang="0">
                      <a:pos x="0" y="24"/>
                    </a:cxn>
                    <a:cxn ang="0">
                      <a:pos x="2" y="14"/>
                    </a:cxn>
                    <a:cxn ang="0">
                      <a:pos x="6" y="6"/>
                    </a:cxn>
                    <a:cxn ang="0">
                      <a:pos x="10" y="0"/>
                    </a:cxn>
                    <a:cxn ang="0">
                      <a:pos x="10" y="0"/>
                    </a:cxn>
                    <a:cxn ang="0">
                      <a:pos x="14" y="0"/>
                    </a:cxn>
                    <a:cxn ang="0">
                      <a:pos x="14" y="2"/>
                    </a:cxn>
                    <a:cxn ang="0">
                      <a:pos x="14" y="8"/>
                    </a:cxn>
                    <a:cxn ang="0">
                      <a:pos x="14" y="8"/>
                    </a:cxn>
                    <a:cxn ang="0">
                      <a:pos x="12" y="6"/>
                    </a:cxn>
                    <a:cxn ang="0">
                      <a:pos x="12" y="8"/>
                    </a:cxn>
                    <a:cxn ang="0">
                      <a:pos x="8" y="14"/>
                    </a:cxn>
                    <a:cxn ang="0">
                      <a:pos x="0" y="32"/>
                    </a:cxn>
                    <a:cxn ang="0">
                      <a:pos x="0" y="32"/>
                    </a:cxn>
                  </a:cxnLst>
                  <a:rect l="0" t="0" r="r" b="b"/>
                  <a:pathLst>
                    <a:path w="14" h="32">
                      <a:moveTo>
                        <a:pt x="0" y="32"/>
                      </a:moveTo>
                      <a:lnTo>
                        <a:pt x="0" y="32"/>
                      </a:lnTo>
                      <a:lnTo>
                        <a:pt x="0" y="24"/>
                      </a:lnTo>
                      <a:lnTo>
                        <a:pt x="2" y="14"/>
                      </a:lnTo>
                      <a:lnTo>
                        <a:pt x="6" y="6"/>
                      </a:lnTo>
                      <a:lnTo>
                        <a:pt x="10" y="0"/>
                      </a:lnTo>
                      <a:lnTo>
                        <a:pt x="10" y="0"/>
                      </a:lnTo>
                      <a:lnTo>
                        <a:pt x="14" y="0"/>
                      </a:lnTo>
                      <a:lnTo>
                        <a:pt x="14" y="2"/>
                      </a:lnTo>
                      <a:lnTo>
                        <a:pt x="14" y="8"/>
                      </a:lnTo>
                      <a:lnTo>
                        <a:pt x="14" y="8"/>
                      </a:lnTo>
                      <a:lnTo>
                        <a:pt x="12" y="6"/>
                      </a:lnTo>
                      <a:lnTo>
                        <a:pt x="12" y="8"/>
                      </a:lnTo>
                      <a:lnTo>
                        <a:pt x="8" y="14"/>
                      </a:lnTo>
                      <a:lnTo>
                        <a:pt x="0" y="32"/>
                      </a:lnTo>
                      <a:lnTo>
                        <a:pt x="0" y="3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04" name="Freeform 180"/>
                <p:cNvSpPr>
                  <a:spLocks/>
                </p:cNvSpPr>
                <p:nvPr userDrawn="1"/>
              </p:nvSpPr>
              <p:spPr bwMode="auto">
                <a:xfrm>
                  <a:off x="3122" y="699"/>
                  <a:ext cx="3" cy="8"/>
                </a:xfrm>
                <a:custGeom>
                  <a:avLst/>
                  <a:gdLst/>
                  <a:ahLst/>
                  <a:cxnLst>
                    <a:cxn ang="0">
                      <a:pos x="10" y="0"/>
                    </a:cxn>
                    <a:cxn ang="0">
                      <a:pos x="10" y="0"/>
                    </a:cxn>
                    <a:cxn ang="0">
                      <a:pos x="12" y="2"/>
                    </a:cxn>
                    <a:cxn ang="0">
                      <a:pos x="14" y="6"/>
                    </a:cxn>
                    <a:cxn ang="0">
                      <a:pos x="10" y="16"/>
                    </a:cxn>
                    <a:cxn ang="0">
                      <a:pos x="6" y="24"/>
                    </a:cxn>
                    <a:cxn ang="0">
                      <a:pos x="2" y="28"/>
                    </a:cxn>
                    <a:cxn ang="0">
                      <a:pos x="2" y="28"/>
                    </a:cxn>
                    <a:cxn ang="0">
                      <a:pos x="0" y="26"/>
                    </a:cxn>
                    <a:cxn ang="0">
                      <a:pos x="0" y="22"/>
                    </a:cxn>
                    <a:cxn ang="0">
                      <a:pos x="4" y="14"/>
                    </a:cxn>
                    <a:cxn ang="0">
                      <a:pos x="8" y="6"/>
                    </a:cxn>
                    <a:cxn ang="0">
                      <a:pos x="10" y="0"/>
                    </a:cxn>
                    <a:cxn ang="0">
                      <a:pos x="10" y="0"/>
                    </a:cxn>
                  </a:cxnLst>
                  <a:rect l="0" t="0" r="r" b="b"/>
                  <a:pathLst>
                    <a:path w="14" h="28">
                      <a:moveTo>
                        <a:pt x="10" y="0"/>
                      </a:moveTo>
                      <a:lnTo>
                        <a:pt x="10" y="0"/>
                      </a:lnTo>
                      <a:lnTo>
                        <a:pt x="12" y="2"/>
                      </a:lnTo>
                      <a:lnTo>
                        <a:pt x="14" y="6"/>
                      </a:lnTo>
                      <a:lnTo>
                        <a:pt x="10" y="16"/>
                      </a:lnTo>
                      <a:lnTo>
                        <a:pt x="6" y="24"/>
                      </a:lnTo>
                      <a:lnTo>
                        <a:pt x="2" y="28"/>
                      </a:lnTo>
                      <a:lnTo>
                        <a:pt x="2" y="28"/>
                      </a:lnTo>
                      <a:lnTo>
                        <a:pt x="0" y="26"/>
                      </a:lnTo>
                      <a:lnTo>
                        <a:pt x="0" y="22"/>
                      </a:lnTo>
                      <a:lnTo>
                        <a:pt x="4" y="14"/>
                      </a:lnTo>
                      <a:lnTo>
                        <a:pt x="8" y="6"/>
                      </a:lnTo>
                      <a:lnTo>
                        <a:pt x="10" y="0"/>
                      </a:lnTo>
                      <a:lnTo>
                        <a:pt x="1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05" name="Freeform 181"/>
                <p:cNvSpPr>
                  <a:spLocks/>
                </p:cNvSpPr>
                <p:nvPr userDrawn="1"/>
              </p:nvSpPr>
              <p:spPr bwMode="auto">
                <a:xfrm>
                  <a:off x="4286" y="701"/>
                  <a:ext cx="8" cy="8"/>
                </a:xfrm>
                <a:custGeom>
                  <a:avLst/>
                  <a:gdLst/>
                  <a:ahLst/>
                  <a:cxnLst>
                    <a:cxn ang="0">
                      <a:pos x="14" y="16"/>
                    </a:cxn>
                    <a:cxn ang="0">
                      <a:pos x="14" y="16"/>
                    </a:cxn>
                    <a:cxn ang="0">
                      <a:pos x="14" y="14"/>
                    </a:cxn>
                    <a:cxn ang="0">
                      <a:pos x="10" y="14"/>
                    </a:cxn>
                    <a:cxn ang="0">
                      <a:pos x="10" y="14"/>
                    </a:cxn>
                    <a:cxn ang="0">
                      <a:pos x="10" y="14"/>
                    </a:cxn>
                    <a:cxn ang="0">
                      <a:pos x="10" y="16"/>
                    </a:cxn>
                    <a:cxn ang="0">
                      <a:pos x="10" y="20"/>
                    </a:cxn>
                    <a:cxn ang="0">
                      <a:pos x="10" y="20"/>
                    </a:cxn>
                    <a:cxn ang="0">
                      <a:pos x="6" y="20"/>
                    </a:cxn>
                    <a:cxn ang="0">
                      <a:pos x="2" y="18"/>
                    </a:cxn>
                    <a:cxn ang="0">
                      <a:pos x="0" y="16"/>
                    </a:cxn>
                    <a:cxn ang="0">
                      <a:pos x="0" y="10"/>
                    </a:cxn>
                    <a:cxn ang="0">
                      <a:pos x="0" y="10"/>
                    </a:cxn>
                    <a:cxn ang="0">
                      <a:pos x="6" y="8"/>
                    </a:cxn>
                    <a:cxn ang="0">
                      <a:pos x="6" y="6"/>
                    </a:cxn>
                    <a:cxn ang="0">
                      <a:pos x="6" y="2"/>
                    </a:cxn>
                    <a:cxn ang="0">
                      <a:pos x="6" y="2"/>
                    </a:cxn>
                    <a:cxn ang="0">
                      <a:pos x="8" y="2"/>
                    </a:cxn>
                    <a:cxn ang="0">
                      <a:pos x="10" y="2"/>
                    </a:cxn>
                    <a:cxn ang="0">
                      <a:pos x="14" y="0"/>
                    </a:cxn>
                    <a:cxn ang="0">
                      <a:pos x="16" y="0"/>
                    </a:cxn>
                    <a:cxn ang="0">
                      <a:pos x="16" y="0"/>
                    </a:cxn>
                    <a:cxn ang="0">
                      <a:pos x="18" y="8"/>
                    </a:cxn>
                    <a:cxn ang="0">
                      <a:pos x="22" y="12"/>
                    </a:cxn>
                    <a:cxn ang="0">
                      <a:pos x="32" y="18"/>
                    </a:cxn>
                    <a:cxn ang="0">
                      <a:pos x="32" y="18"/>
                    </a:cxn>
                    <a:cxn ang="0">
                      <a:pos x="28" y="22"/>
                    </a:cxn>
                    <a:cxn ang="0">
                      <a:pos x="26" y="28"/>
                    </a:cxn>
                    <a:cxn ang="0">
                      <a:pos x="26" y="28"/>
                    </a:cxn>
                    <a:cxn ang="0">
                      <a:pos x="24" y="26"/>
                    </a:cxn>
                    <a:cxn ang="0">
                      <a:pos x="18" y="24"/>
                    </a:cxn>
                    <a:cxn ang="0">
                      <a:pos x="12" y="24"/>
                    </a:cxn>
                    <a:cxn ang="0">
                      <a:pos x="12" y="24"/>
                    </a:cxn>
                    <a:cxn ang="0">
                      <a:pos x="12" y="22"/>
                    </a:cxn>
                    <a:cxn ang="0">
                      <a:pos x="12" y="20"/>
                    </a:cxn>
                    <a:cxn ang="0">
                      <a:pos x="14" y="16"/>
                    </a:cxn>
                    <a:cxn ang="0">
                      <a:pos x="14" y="16"/>
                    </a:cxn>
                  </a:cxnLst>
                  <a:rect l="0" t="0" r="r" b="b"/>
                  <a:pathLst>
                    <a:path w="32" h="28">
                      <a:moveTo>
                        <a:pt x="14" y="16"/>
                      </a:moveTo>
                      <a:lnTo>
                        <a:pt x="14" y="16"/>
                      </a:lnTo>
                      <a:lnTo>
                        <a:pt x="14" y="14"/>
                      </a:lnTo>
                      <a:lnTo>
                        <a:pt x="10" y="14"/>
                      </a:lnTo>
                      <a:lnTo>
                        <a:pt x="10" y="14"/>
                      </a:lnTo>
                      <a:lnTo>
                        <a:pt x="10" y="14"/>
                      </a:lnTo>
                      <a:lnTo>
                        <a:pt x="10" y="16"/>
                      </a:lnTo>
                      <a:lnTo>
                        <a:pt x="10" y="20"/>
                      </a:lnTo>
                      <a:lnTo>
                        <a:pt x="10" y="20"/>
                      </a:lnTo>
                      <a:lnTo>
                        <a:pt x="6" y="20"/>
                      </a:lnTo>
                      <a:lnTo>
                        <a:pt x="2" y="18"/>
                      </a:lnTo>
                      <a:lnTo>
                        <a:pt x="0" y="16"/>
                      </a:lnTo>
                      <a:lnTo>
                        <a:pt x="0" y="10"/>
                      </a:lnTo>
                      <a:lnTo>
                        <a:pt x="0" y="10"/>
                      </a:lnTo>
                      <a:lnTo>
                        <a:pt x="6" y="8"/>
                      </a:lnTo>
                      <a:lnTo>
                        <a:pt x="6" y="6"/>
                      </a:lnTo>
                      <a:lnTo>
                        <a:pt x="6" y="2"/>
                      </a:lnTo>
                      <a:lnTo>
                        <a:pt x="6" y="2"/>
                      </a:lnTo>
                      <a:lnTo>
                        <a:pt x="8" y="2"/>
                      </a:lnTo>
                      <a:lnTo>
                        <a:pt x="10" y="2"/>
                      </a:lnTo>
                      <a:lnTo>
                        <a:pt x="14" y="0"/>
                      </a:lnTo>
                      <a:lnTo>
                        <a:pt x="16" y="0"/>
                      </a:lnTo>
                      <a:lnTo>
                        <a:pt x="16" y="0"/>
                      </a:lnTo>
                      <a:lnTo>
                        <a:pt x="18" y="8"/>
                      </a:lnTo>
                      <a:lnTo>
                        <a:pt x="22" y="12"/>
                      </a:lnTo>
                      <a:lnTo>
                        <a:pt x="32" y="18"/>
                      </a:lnTo>
                      <a:lnTo>
                        <a:pt x="32" y="18"/>
                      </a:lnTo>
                      <a:lnTo>
                        <a:pt x="28" y="22"/>
                      </a:lnTo>
                      <a:lnTo>
                        <a:pt x="26" y="28"/>
                      </a:lnTo>
                      <a:lnTo>
                        <a:pt x="26" y="28"/>
                      </a:lnTo>
                      <a:lnTo>
                        <a:pt x="24" y="26"/>
                      </a:lnTo>
                      <a:lnTo>
                        <a:pt x="18" y="24"/>
                      </a:lnTo>
                      <a:lnTo>
                        <a:pt x="12" y="24"/>
                      </a:lnTo>
                      <a:lnTo>
                        <a:pt x="12" y="24"/>
                      </a:lnTo>
                      <a:lnTo>
                        <a:pt x="12" y="22"/>
                      </a:lnTo>
                      <a:lnTo>
                        <a:pt x="12" y="20"/>
                      </a:lnTo>
                      <a:lnTo>
                        <a:pt x="14" y="16"/>
                      </a:lnTo>
                      <a:lnTo>
                        <a:pt x="14" y="16"/>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06" name="Freeform 182"/>
                <p:cNvSpPr>
                  <a:spLocks/>
                </p:cNvSpPr>
                <p:nvPr userDrawn="1"/>
              </p:nvSpPr>
              <p:spPr bwMode="auto">
                <a:xfrm>
                  <a:off x="4273" y="714"/>
                  <a:ext cx="5" cy="0"/>
                </a:xfrm>
                <a:custGeom>
                  <a:avLst/>
                  <a:gdLst/>
                  <a:ahLst/>
                  <a:cxnLst>
                    <a:cxn ang="0">
                      <a:pos x="0" y="2"/>
                    </a:cxn>
                    <a:cxn ang="0">
                      <a:pos x="0" y="2"/>
                    </a:cxn>
                    <a:cxn ang="0">
                      <a:pos x="2" y="2"/>
                    </a:cxn>
                    <a:cxn ang="0">
                      <a:pos x="4" y="0"/>
                    </a:cxn>
                    <a:cxn ang="0">
                      <a:pos x="10" y="2"/>
                    </a:cxn>
                    <a:cxn ang="0">
                      <a:pos x="12" y="6"/>
                    </a:cxn>
                    <a:cxn ang="0">
                      <a:pos x="12" y="8"/>
                    </a:cxn>
                    <a:cxn ang="0">
                      <a:pos x="10" y="10"/>
                    </a:cxn>
                    <a:cxn ang="0">
                      <a:pos x="10" y="10"/>
                    </a:cxn>
                    <a:cxn ang="0">
                      <a:pos x="6" y="6"/>
                    </a:cxn>
                    <a:cxn ang="0">
                      <a:pos x="0" y="2"/>
                    </a:cxn>
                    <a:cxn ang="0">
                      <a:pos x="0" y="2"/>
                    </a:cxn>
                  </a:cxnLst>
                  <a:rect l="0" t="0" r="r" b="b"/>
                  <a:pathLst>
                    <a:path w="12" h="10">
                      <a:moveTo>
                        <a:pt x="0" y="2"/>
                      </a:moveTo>
                      <a:lnTo>
                        <a:pt x="0" y="2"/>
                      </a:lnTo>
                      <a:lnTo>
                        <a:pt x="2" y="2"/>
                      </a:lnTo>
                      <a:lnTo>
                        <a:pt x="4" y="0"/>
                      </a:lnTo>
                      <a:lnTo>
                        <a:pt x="10" y="2"/>
                      </a:lnTo>
                      <a:lnTo>
                        <a:pt x="12" y="6"/>
                      </a:lnTo>
                      <a:lnTo>
                        <a:pt x="12" y="8"/>
                      </a:lnTo>
                      <a:lnTo>
                        <a:pt x="10" y="10"/>
                      </a:lnTo>
                      <a:lnTo>
                        <a:pt x="10" y="10"/>
                      </a:lnTo>
                      <a:lnTo>
                        <a:pt x="6" y="6"/>
                      </a:lnTo>
                      <a:lnTo>
                        <a:pt x="0" y="2"/>
                      </a:lnTo>
                      <a:lnTo>
                        <a:pt x="0"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07" name="Freeform 183"/>
                <p:cNvSpPr>
                  <a:spLocks/>
                </p:cNvSpPr>
                <p:nvPr userDrawn="1"/>
              </p:nvSpPr>
              <p:spPr bwMode="auto">
                <a:xfrm>
                  <a:off x="4288" y="714"/>
                  <a:ext cx="8" cy="10"/>
                </a:xfrm>
                <a:custGeom>
                  <a:avLst/>
                  <a:gdLst/>
                  <a:ahLst/>
                  <a:cxnLst>
                    <a:cxn ang="0">
                      <a:pos x="12" y="0"/>
                    </a:cxn>
                    <a:cxn ang="0">
                      <a:pos x="12" y="0"/>
                    </a:cxn>
                    <a:cxn ang="0">
                      <a:pos x="18" y="14"/>
                    </a:cxn>
                    <a:cxn ang="0">
                      <a:pos x="20" y="20"/>
                    </a:cxn>
                    <a:cxn ang="0">
                      <a:pos x="18" y="28"/>
                    </a:cxn>
                    <a:cxn ang="0">
                      <a:pos x="18" y="28"/>
                    </a:cxn>
                    <a:cxn ang="0">
                      <a:pos x="14" y="26"/>
                    </a:cxn>
                    <a:cxn ang="0">
                      <a:pos x="12" y="22"/>
                    </a:cxn>
                    <a:cxn ang="0">
                      <a:pos x="8" y="14"/>
                    </a:cxn>
                    <a:cxn ang="0">
                      <a:pos x="6" y="8"/>
                    </a:cxn>
                    <a:cxn ang="0">
                      <a:pos x="4" y="6"/>
                    </a:cxn>
                    <a:cxn ang="0">
                      <a:pos x="0" y="4"/>
                    </a:cxn>
                    <a:cxn ang="0">
                      <a:pos x="0" y="4"/>
                    </a:cxn>
                    <a:cxn ang="0">
                      <a:pos x="2" y="2"/>
                    </a:cxn>
                    <a:cxn ang="0">
                      <a:pos x="4" y="0"/>
                    </a:cxn>
                    <a:cxn ang="0">
                      <a:pos x="12" y="0"/>
                    </a:cxn>
                    <a:cxn ang="0">
                      <a:pos x="12" y="0"/>
                    </a:cxn>
                  </a:cxnLst>
                  <a:rect l="0" t="0" r="r" b="b"/>
                  <a:pathLst>
                    <a:path w="20" h="28">
                      <a:moveTo>
                        <a:pt x="12" y="0"/>
                      </a:moveTo>
                      <a:lnTo>
                        <a:pt x="12" y="0"/>
                      </a:lnTo>
                      <a:lnTo>
                        <a:pt x="18" y="14"/>
                      </a:lnTo>
                      <a:lnTo>
                        <a:pt x="20" y="20"/>
                      </a:lnTo>
                      <a:lnTo>
                        <a:pt x="18" y="28"/>
                      </a:lnTo>
                      <a:lnTo>
                        <a:pt x="18" y="28"/>
                      </a:lnTo>
                      <a:lnTo>
                        <a:pt x="14" y="26"/>
                      </a:lnTo>
                      <a:lnTo>
                        <a:pt x="12" y="22"/>
                      </a:lnTo>
                      <a:lnTo>
                        <a:pt x="8" y="14"/>
                      </a:lnTo>
                      <a:lnTo>
                        <a:pt x="6" y="8"/>
                      </a:lnTo>
                      <a:lnTo>
                        <a:pt x="4" y="6"/>
                      </a:lnTo>
                      <a:lnTo>
                        <a:pt x="0" y="4"/>
                      </a:lnTo>
                      <a:lnTo>
                        <a:pt x="0" y="4"/>
                      </a:lnTo>
                      <a:lnTo>
                        <a:pt x="2" y="2"/>
                      </a:lnTo>
                      <a:lnTo>
                        <a:pt x="4" y="0"/>
                      </a:lnTo>
                      <a:lnTo>
                        <a:pt x="12" y="0"/>
                      </a:lnTo>
                      <a:lnTo>
                        <a:pt x="1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08" name="Freeform 184"/>
                <p:cNvSpPr>
                  <a:spLocks/>
                </p:cNvSpPr>
                <p:nvPr userDrawn="1"/>
              </p:nvSpPr>
              <p:spPr bwMode="auto">
                <a:xfrm>
                  <a:off x="3135" y="717"/>
                  <a:ext cx="3" cy="8"/>
                </a:xfrm>
                <a:custGeom>
                  <a:avLst/>
                  <a:gdLst/>
                  <a:ahLst/>
                  <a:cxnLst>
                    <a:cxn ang="0">
                      <a:pos x="0" y="0"/>
                    </a:cxn>
                    <a:cxn ang="0">
                      <a:pos x="0" y="0"/>
                    </a:cxn>
                    <a:cxn ang="0">
                      <a:pos x="4" y="6"/>
                    </a:cxn>
                    <a:cxn ang="0">
                      <a:pos x="4" y="14"/>
                    </a:cxn>
                    <a:cxn ang="0">
                      <a:pos x="0" y="28"/>
                    </a:cxn>
                    <a:cxn ang="0">
                      <a:pos x="0" y="28"/>
                    </a:cxn>
                    <a:cxn ang="0">
                      <a:pos x="0" y="22"/>
                    </a:cxn>
                    <a:cxn ang="0">
                      <a:pos x="0" y="14"/>
                    </a:cxn>
                    <a:cxn ang="0">
                      <a:pos x="0" y="0"/>
                    </a:cxn>
                    <a:cxn ang="0">
                      <a:pos x="0" y="0"/>
                    </a:cxn>
                  </a:cxnLst>
                  <a:rect l="0" t="0" r="r" b="b"/>
                  <a:pathLst>
                    <a:path w="4" h="28">
                      <a:moveTo>
                        <a:pt x="0" y="0"/>
                      </a:moveTo>
                      <a:lnTo>
                        <a:pt x="0" y="0"/>
                      </a:lnTo>
                      <a:lnTo>
                        <a:pt x="4" y="6"/>
                      </a:lnTo>
                      <a:lnTo>
                        <a:pt x="4" y="14"/>
                      </a:lnTo>
                      <a:lnTo>
                        <a:pt x="0" y="28"/>
                      </a:lnTo>
                      <a:lnTo>
                        <a:pt x="0" y="28"/>
                      </a:lnTo>
                      <a:lnTo>
                        <a:pt x="0" y="22"/>
                      </a:lnTo>
                      <a:lnTo>
                        <a:pt x="0" y="14"/>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09" name="Freeform 185"/>
                <p:cNvSpPr>
                  <a:spLocks/>
                </p:cNvSpPr>
                <p:nvPr userDrawn="1"/>
              </p:nvSpPr>
              <p:spPr bwMode="auto">
                <a:xfrm>
                  <a:off x="4047" y="719"/>
                  <a:ext cx="5" cy="3"/>
                </a:xfrm>
                <a:custGeom>
                  <a:avLst/>
                  <a:gdLst/>
                  <a:ahLst/>
                  <a:cxnLst>
                    <a:cxn ang="0">
                      <a:pos x="16" y="0"/>
                    </a:cxn>
                    <a:cxn ang="0">
                      <a:pos x="16" y="0"/>
                    </a:cxn>
                    <a:cxn ang="0">
                      <a:pos x="18" y="4"/>
                    </a:cxn>
                    <a:cxn ang="0">
                      <a:pos x="20" y="8"/>
                    </a:cxn>
                    <a:cxn ang="0">
                      <a:pos x="22" y="10"/>
                    </a:cxn>
                    <a:cxn ang="0">
                      <a:pos x="22" y="16"/>
                    </a:cxn>
                    <a:cxn ang="0">
                      <a:pos x="22" y="16"/>
                    </a:cxn>
                    <a:cxn ang="0">
                      <a:pos x="14" y="14"/>
                    </a:cxn>
                    <a:cxn ang="0">
                      <a:pos x="10" y="12"/>
                    </a:cxn>
                    <a:cxn ang="0">
                      <a:pos x="6" y="8"/>
                    </a:cxn>
                    <a:cxn ang="0">
                      <a:pos x="0" y="10"/>
                    </a:cxn>
                    <a:cxn ang="0">
                      <a:pos x="0" y="10"/>
                    </a:cxn>
                    <a:cxn ang="0">
                      <a:pos x="0" y="2"/>
                    </a:cxn>
                    <a:cxn ang="0">
                      <a:pos x="0" y="2"/>
                    </a:cxn>
                    <a:cxn ang="0">
                      <a:pos x="2" y="0"/>
                    </a:cxn>
                    <a:cxn ang="0">
                      <a:pos x="6" y="0"/>
                    </a:cxn>
                    <a:cxn ang="0">
                      <a:pos x="16" y="0"/>
                    </a:cxn>
                    <a:cxn ang="0">
                      <a:pos x="16" y="0"/>
                    </a:cxn>
                  </a:cxnLst>
                  <a:rect l="0" t="0" r="r" b="b"/>
                  <a:pathLst>
                    <a:path w="22" h="16">
                      <a:moveTo>
                        <a:pt x="16" y="0"/>
                      </a:moveTo>
                      <a:lnTo>
                        <a:pt x="16" y="0"/>
                      </a:lnTo>
                      <a:lnTo>
                        <a:pt x="18" y="4"/>
                      </a:lnTo>
                      <a:lnTo>
                        <a:pt x="20" y="8"/>
                      </a:lnTo>
                      <a:lnTo>
                        <a:pt x="22" y="10"/>
                      </a:lnTo>
                      <a:lnTo>
                        <a:pt x="22" y="16"/>
                      </a:lnTo>
                      <a:lnTo>
                        <a:pt x="22" y="16"/>
                      </a:lnTo>
                      <a:lnTo>
                        <a:pt x="14" y="14"/>
                      </a:lnTo>
                      <a:lnTo>
                        <a:pt x="10" y="12"/>
                      </a:lnTo>
                      <a:lnTo>
                        <a:pt x="6" y="8"/>
                      </a:lnTo>
                      <a:lnTo>
                        <a:pt x="0" y="10"/>
                      </a:lnTo>
                      <a:lnTo>
                        <a:pt x="0" y="10"/>
                      </a:lnTo>
                      <a:lnTo>
                        <a:pt x="0" y="2"/>
                      </a:lnTo>
                      <a:lnTo>
                        <a:pt x="0" y="2"/>
                      </a:lnTo>
                      <a:lnTo>
                        <a:pt x="2" y="0"/>
                      </a:lnTo>
                      <a:lnTo>
                        <a:pt x="6" y="0"/>
                      </a:lnTo>
                      <a:lnTo>
                        <a:pt x="16" y="0"/>
                      </a:lnTo>
                      <a:lnTo>
                        <a:pt x="1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10" name="Freeform 186"/>
                <p:cNvSpPr>
                  <a:spLocks/>
                </p:cNvSpPr>
                <p:nvPr userDrawn="1"/>
              </p:nvSpPr>
              <p:spPr bwMode="auto">
                <a:xfrm>
                  <a:off x="4030" y="719"/>
                  <a:ext cx="13" cy="13"/>
                </a:xfrm>
                <a:custGeom>
                  <a:avLst/>
                  <a:gdLst/>
                  <a:ahLst/>
                  <a:cxnLst>
                    <a:cxn ang="0">
                      <a:pos x="32" y="0"/>
                    </a:cxn>
                    <a:cxn ang="0">
                      <a:pos x="32" y="0"/>
                    </a:cxn>
                    <a:cxn ang="0">
                      <a:pos x="34" y="4"/>
                    </a:cxn>
                    <a:cxn ang="0">
                      <a:pos x="34" y="8"/>
                    </a:cxn>
                    <a:cxn ang="0">
                      <a:pos x="36" y="12"/>
                    </a:cxn>
                    <a:cxn ang="0">
                      <a:pos x="36" y="16"/>
                    </a:cxn>
                    <a:cxn ang="0">
                      <a:pos x="36" y="16"/>
                    </a:cxn>
                    <a:cxn ang="0">
                      <a:pos x="38" y="14"/>
                    </a:cxn>
                    <a:cxn ang="0">
                      <a:pos x="40" y="12"/>
                    </a:cxn>
                    <a:cxn ang="0">
                      <a:pos x="42" y="12"/>
                    </a:cxn>
                    <a:cxn ang="0">
                      <a:pos x="44" y="12"/>
                    </a:cxn>
                    <a:cxn ang="0">
                      <a:pos x="44" y="12"/>
                    </a:cxn>
                    <a:cxn ang="0">
                      <a:pos x="44" y="14"/>
                    </a:cxn>
                    <a:cxn ang="0">
                      <a:pos x="46" y="14"/>
                    </a:cxn>
                    <a:cxn ang="0">
                      <a:pos x="50" y="16"/>
                    </a:cxn>
                    <a:cxn ang="0">
                      <a:pos x="50" y="16"/>
                    </a:cxn>
                    <a:cxn ang="0">
                      <a:pos x="42" y="28"/>
                    </a:cxn>
                    <a:cxn ang="0">
                      <a:pos x="38" y="44"/>
                    </a:cxn>
                    <a:cxn ang="0">
                      <a:pos x="38" y="44"/>
                    </a:cxn>
                    <a:cxn ang="0">
                      <a:pos x="32" y="44"/>
                    </a:cxn>
                    <a:cxn ang="0">
                      <a:pos x="30" y="40"/>
                    </a:cxn>
                    <a:cxn ang="0">
                      <a:pos x="26" y="38"/>
                    </a:cxn>
                    <a:cxn ang="0">
                      <a:pos x="18" y="38"/>
                    </a:cxn>
                    <a:cxn ang="0">
                      <a:pos x="18" y="38"/>
                    </a:cxn>
                    <a:cxn ang="0">
                      <a:pos x="18" y="32"/>
                    </a:cxn>
                    <a:cxn ang="0">
                      <a:pos x="16" y="26"/>
                    </a:cxn>
                    <a:cxn ang="0">
                      <a:pos x="16" y="26"/>
                    </a:cxn>
                    <a:cxn ang="0">
                      <a:pos x="12" y="26"/>
                    </a:cxn>
                    <a:cxn ang="0">
                      <a:pos x="10" y="28"/>
                    </a:cxn>
                    <a:cxn ang="0">
                      <a:pos x="10" y="32"/>
                    </a:cxn>
                    <a:cxn ang="0">
                      <a:pos x="8" y="32"/>
                    </a:cxn>
                    <a:cxn ang="0">
                      <a:pos x="8" y="32"/>
                    </a:cxn>
                    <a:cxn ang="0">
                      <a:pos x="4" y="32"/>
                    </a:cxn>
                    <a:cxn ang="0">
                      <a:pos x="2" y="30"/>
                    </a:cxn>
                    <a:cxn ang="0">
                      <a:pos x="0" y="26"/>
                    </a:cxn>
                    <a:cxn ang="0">
                      <a:pos x="0" y="26"/>
                    </a:cxn>
                    <a:cxn ang="0">
                      <a:pos x="6" y="20"/>
                    </a:cxn>
                    <a:cxn ang="0">
                      <a:pos x="10" y="12"/>
                    </a:cxn>
                    <a:cxn ang="0">
                      <a:pos x="14" y="10"/>
                    </a:cxn>
                    <a:cxn ang="0">
                      <a:pos x="18" y="8"/>
                    </a:cxn>
                    <a:cxn ang="0">
                      <a:pos x="22" y="6"/>
                    </a:cxn>
                    <a:cxn ang="0">
                      <a:pos x="28" y="6"/>
                    </a:cxn>
                    <a:cxn ang="0">
                      <a:pos x="28" y="6"/>
                    </a:cxn>
                    <a:cxn ang="0">
                      <a:pos x="32" y="4"/>
                    </a:cxn>
                    <a:cxn ang="0">
                      <a:pos x="32" y="0"/>
                    </a:cxn>
                    <a:cxn ang="0">
                      <a:pos x="32" y="0"/>
                    </a:cxn>
                  </a:cxnLst>
                  <a:rect l="0" t="0" r="r" b="b"/>
                  <a:pathLst>
                    <a:path w="50" h="44">
                      <a:moveTo>
                        <a:pt x="32" y="0"/>
                      </a:moveTo>
                      <a:lnTo>
                        <a:pt x="32" y="0"/>
                      </a:lnTo>
                      <a:lnTo>
                        <a:pt x="34" y="4"/>
                      </a:lnTo>
                      <a:lnTo>
                        <a:pt x="34" y="8"/>
                      </a:lnTo>
                      <a:lnTo>
                        <a:pt x="36" y="12"/>
                      </a:lnTo>
                      <a:lnTo>
                        <a:pt x="36" y="16"/>
                      </a:lnTo>
                      <a:lnTo>
                        <a:pt x="36" y="16"/>
                      </a:lnTo>
                      <a:lnTo>
                        <a:pt x="38" y="14"/>
                      </a:lnTo>
                      <a:lnTo>
                        <a:pt x="40" y="12"/>
                      </a:lnTo>
                      <a:lnTo>
                        <a:pt x="42" y="12"/>
                      </a:lnTo>
                      <a:lnTo>
                        <a:pt x="44" y="12"/>
                      </a:lnTo>
                      <a:lnTo>
                        <a:pt x="44" y="12"/>
                      </a:lnTo>
                      <a:lnTo>
                        <a:pt x="44" y="14"/>
                      </a:lnTo>
                      <a:lnTo>
                        <a:pt x="46" y="14"/>
                      </a:lnTo>
                      <a:lnTo>
                        <a:pt x="50" y="16"/>
                      </a:lnTo>
                      <a:lnTo>
                        <a:pt x="50" y="16"/>
                      </a:lnTo>
                      <a:lnTo>
                        <a:pt x="42" y="28"/>
                      </a:lnTo>
                      <a:lnTo>
                        <a:pt x="38" y="44"/>
                      </a:lnTo>
                      <a:lnTo>
                        <a:pt x="38" y="44"/>
                      </a:lnTo>
                      <a:lnTo>
                        <a:pt x="32" y="44"/>
                      </a:lnTo>
                      <a:lnTo>
                        <a:pt x="30" y="40"/>
                      </a:lnTo>
                      <a:lnTo>
                        <a:pt x="26" y="38"/>
                      </a:lnTo>
                      <a:lnTo>
                        <a:pt x="18" y="38"/>
                      </a:lnTo>
                      <a:lnTo>
                        <a:pt x="18" y="38"/>
                      </a:lnTo>
                      <a:lnTo>
                        <a:pt x="18" y="32"/>
                      </a:lnTo>
                      <a:lnTo>
                        <a:pt x="16" y="26"/>
                      </a:lnTo>
                      <a:lnTo>
                        <a:pt x="16" y="26"/>
                      </a:lnTo>
                      <a:lnTo>
                        <a:pt x="12" y="26"/>
                      </a:lnTo>
                      <a:lnTo>
                        <a:pt x="10" y="28"/>
                      </a:lnTo>
                      <a:lnTo>
                        <a:pt x="10" y="32"/>
                      </a:lnTo>
                      <a:lnTo>
                        <a:pt x="8" y="32"/>
                      </a:lnTo>
                      <a:lnTo>
                        <a:pt x="8" y="32"/>
                      </a:lnTo>
                      <a:lnTo>
                        <a:pt x="4" y="32"/>
                      </a:lnTo>
                      <a:lnTo>
                        <a:pt x="2" y="30"/>
                      </a:lnTo>
                      <a:lnTo>
                        <a:pt x="0" y="26"/>
                      </a:lnTo>
                      <a:lnTo>
                        <a:pt x="0" y="26"/>
                      </a:lnTo>
                      <a:lnTo>
                        <a:pt x="6" y="20"/>
                      </a:lnTo>
                      <a:lnTo>
                        <a:pt x="10" y="12"/>
                      </a:lnTo>
                      <a:lnTo>
                        <a:pt x="14" y="10"/>
                      </a:lnTo>
                      <a:lnTo>
                        <a:pt x="18" y="8"/>
                      </a:lnTo>
                      <a:lnTo>
                        <a:pt x="22" y="6"/>
                      </a:lnTo>
                      <a:lnTo>
                        <a:pt x="28" y="6"/>
                      </a:lnTo>
                      <a:lnTo>
                        <a:pt x="28" y="6"/>
                      </a:lnTo>
                      <a:lnTo>
                        <a:pt x="32" y="4"/>
                      </a:lnTo>
                      <a:lnTo>
                        <a:pt x="32" y="0"/>
                      </a:lnTo>
                      <a:lnTo>
                        <a:pt x="3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11" name="Freeform 187"/>
                <p:cNvSpPr>
                  <a:spLocks/>
                </p:cNvSpPr>
                <p:nvPr userDrawn="1"/>
              </p:nvSpPr>
              <p:spPr bwMode="auto">
                <a:xfrm>
                  <a:off x="4303" y="727"/>
                  <a:ext cx="3" cy="3"/>
                </a:xfrm>
                <a:custGeom>
                  <a:avLst/>
                  <a:gdLst/>
                  <a:ahLst/>
                  <a:cxnLst>
                    <a:cxn ang="0">
                      <a:pos x="18" y="0"/>
                    </a:cxn>
                    <a:cxn ang="0">
                      <a:pos x="18" y="0"/>
                    </a:cxn>
                    <a:cxn ang="0">
                      <a:pos x="18" y="6"/>
                    </a:cxn>
                    <a:cxn ang="0">
                      <a:pos x="16" y="8"/>
                    </a:cxn>
                    <a:cxn ang="0">
                      <a:pos x="14" y="10"/>
                    </a:cxn>
                    <a:cxn ang="0">
                      <a:pos x="14" y="14"/>
                    </a:cxn>
                    <a:cxn ang="0">
                      <a:pos x="14" y="14"/>
                    </a:cxn>
                    <a:cxn ang="0">
                      <a:pos x="8" y="10"/>
                    </a:cxn>
                    <a:cxn ang="0">
                      <a:pos x="6" y="10"/>
                    </a:cxn>
                    <a:cxn ang="0">
                      <a:pos x="0" y="10"/>
                    </a:cxn>
                    <a:cxn ang="0">
                      <a:pos x="0" y="10"/>
                    </a:cxn>
                    <a:cxn ang="0">
                      <a:pos x="2" y="8"/>
                    </a:cxn>
                    <a:cxn ang="0">
                      <a:pos x="2" y="6"/>
                    </a:cxn>
                    <a:cxn ang="0">
                      <a:pos x="8" y="4"/>
                    </a:cxn>
                    <a:cxn ang="0">
                      <a:pos x="18" y="0"/>
                    </a:cxn>
                    <a:cxn ang="0">
                      <a:pos x="18" y="0"/>
                    </a:cxn>
                  </a:cxnLst>
                  <a:rect l="0" t="0" r="r" b="b"/>
                  <a:pathLst>
                    <a:path w="18" h="14">
                      <a:moveTo>
                        <a:pt x="18" y="0"/>
                      </a:moveTo>
                      <a:lnTo>
                        <a:pt x="18" y="0"/>
                      </a:lnTo>
                      <a:lnTo>
                        <a:pt x="18" y="6"/>
                      </a:lnTo>
                      <a:lnTo>
                        <a:pt x="16" y="8"/>
                      </a:lnTo>
                      <a:lnTo>
                        <a:pt x="14" y="10"/>
                      </a:lnTo>
                      <a:lnTo>
                        <a:pt x="14" y="14"/>
                      </a:lnTo>
                      <a:lnTo>
                        <a:pt x="14" y="14"/>
                      </a:lnTo>
                      <a:lnTo>
                        <a:pt x="8" y="10"/>
                      </a:lnTo>
                      <a:lnTo>
                        <a:pt x="6" y="10"/>
                      </a:lnTo>
                      <a:lnTo>
                        <a:pt x="0" y="10"/>
                      </a:lnTo>
                      <a:lnTo>
                        <a:pt x="0" y="10"/>
                      </a:lnTo>
                      <a:lnTo>
                        <a:pt x="2" y="8"/>
                      </a:lnTo>
                      <a:lnTo>
                        <a:pt x="2" y="6"/>
                      </a:lnTo>
                      <a:lnTo>
                        <a:pt x="8" y="4"/>
                      </a:lnTo>
                      <a:lnTo>
                        <a:pt x="18" y="0"/>
                      </a:lnTo>
                      <a:lnTo>
                        <a:pt x="1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12" name="Freeform 188"/>
                <p:cNvSpPr>
                  <a:spLocks/>
                </p:cNvSpPr>
                <p:nvPr userDrawn="1"/>
              </p:nvSpPr>
              <p:spPr bwMode="auto">
                <a:xfrm>
                  <a:off x="4235" y="727"/>
                  <a:ext cx="8" cy="8"/>
                </a:xfrm>
                <a:custGeom>
                  <a:avLst/>
                  <a:gdLst/>
                  <a:ahLst/>
                  <a:cxnLst>
                    <a:cxn ang="0">
                      <a:pos x="4" y="0"/>
                    </a:cxn>
                    <a:cxn ang="0">
                      <a:pos x="4" y="0"/>
                    </a:cxn>
                    <a:cxn ang="0">
                      <a:pos x="14" y="12"/>
                    </a:cxn>
                    <a:cxn ang="0">
                      <a:pos x="22" y="26"/>
                    </a:cxn>
                    <a:cxn ang="0">
                      <a:pos x="22" y="26"/>
                    </a:cxn>
                    <a:cxn ang="0">
                      <a:pos x="20" y="26"/>
                    </a:cxn>
                    <a:cxn ang="0">
                      <a:pos x="18" y="26"/>
                    </a:cxn>
                    <a:cxn ang="0">
                      <a:pos x="14" y="24"/>
                    </a:cxn>
                    <a:cxn ang="0">
                      <a:pos x="10" y="22"/>
                    </a:cxn>
                    <a:cxn ang="0">
                      <a:pos x="8" y="22"/>
                    </a:cxn>
                    <a:cxn ang="0">
                      <a:pos x="4" y="22"/>
                    </a:cxn>
                    <a:cxn ang="0">
                      <a:pos x="4" y="22"/>
                    </a:cxn>
                    <a:cxn ang="0">
                      <a:pos x="0" y="18"/>
                    </a:cxn>
                    <a:cxn ang="0">
                      <a:pos x="0" y="16"/>
                    </a:cxn>
                    <a:cxn ang="0">
                      <a:pos x="0" y="12"/>
                    </a:cxn>
                    <a:cxn ang="0">
                      <a:pos x="0" y="12"/>
                    </a:cxn>
                    <a:cxn ang="0">
                      <a:pos x="4" y="12"/>
                    </a:cxn>
                    <a:cxn ang="0">
                      <a:pos x="4" y="8"/>
                    </a:cxn>
                    <a:cxn ang="0">
                      <a:pos x="4" y="0"/>
                    </a:cxn>
                    <a:cxn ang="0">
                      <a:pos x="4" y="0"/>
                    </a:cxn>
                  </a:cxnLst>
                  <a:rect l="0" t="0" r="r" b="b"/>
                  <a:pathLst>
                    <a:path w="22" h="26">
                      <a:moveTo>
                        <a:pt x="4" y="0"/>
                      </a:moveTo>
                      <a:lnTo>
                        <a:pt x="4" y="0"/>
                      </a:lnTo>
                      <a:lnTo>
                        <a:pt x="14" y="12"/>
                      </a:lnTo>
                      <a:lnTo>
                        <a:pt x="22" y="26"/>
                      </a:lnTo>
                      <a:lnTo>
                        <a:pt x="22" y="26"/>
                      </a:lnTo>
                      <a:lnTo>
                        <a:pt x="20" y="26"/>
                      </a:lnTo>
                      <a:lnTo>
                        <a:pt x="18" y="26"/>
                      </a:lnTo>
                      <a:lnTo>
                        <a:pt x="14" y="24"/>
                      </a:lnTo>
                      <a:lnTo>
                        <a:pt x="10" y="22"/>
                      </a:lnTo>
                      <a:lnTo>
                        <a:pt x="8" y="22"/>
                      </a:lnTo>
                      <a:lnTo>
                        <a:pt x="4" y="22"/>
                      </a:lnTo>
                      <a:lnTo>
                        <a:pt x="4" y="22"/>
                      </a:lnTo>
                      <a:lnTo>
                        <a:pt x="0" y="18"/>
                      </a:lnTo>
                      <a:lnTo>
                        <a:pt x="0" y="16"/>
                      </a:lnTo>
                      <a:lnTo>
                        <a:pt x="0" y="12"/>
                      </a:lnTo>
                      <a:lnTo>
                        <a:pt x="0" y="12"/>
                      </a:lnTo>
                      <a:lnTo>
                        <a:pt x="4" y="12"/>
                      </a:lnTo>
                      <a:lnTo>
                        <a:pt x="4" y="8"/>
                      </a:lnTo>
                      <a:lnTo>
                        <a:pt x="4" y="0"/>
                      </a:lnTo>
                      <a:lnTo>
                        <a:pt x="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13" name="Freeform 189"/>
                <p:cNvSpPr>
                  <a:spLocks/>
                </p:cNvSpPr>
                <p:nvPr userDrawn="1"/>
              </p:nvSpPr>
              <p:spPr bwMode="auto">
                <a:xfrm>
                  <a:off x="4283" y="729"/>
                  <a:ext cx="5" cy="3"/>
                </a:xfrm>
                <a:custGeom>
                  <a:avLst/>
                  <a:gdLst/>
                  <a:ahLst/>
                  <a:cxnLst>
                    <a:cxn ang="0">
                      <a:pos x="0" y="0"/>
                    </a:cxn>
                    <a:cxn ang="0">
                      <a:pos x="0" y="0"/>
                    </a:cxn>
                    <a:cxn ang="0">
                      <a:pos x="8" y="2"/>
                    </a:cxn>
                    <a:cxn ang="0">
                      <a:pos x="12" y="4"/>
                    </a:cxn>
                    <a:cxn ang="0">
                      <a:pos x="18" y="14"/>
                    </a:cxn>
                    <a:cxn ang="0">
                      <a:pos x="18" y="14"/>
                    </a:cxn>
                    <a:cxn ang="0">
                      <a:pos x="12" y="14"/>
                    </a:cxn>
                    <a:cxn ang="0">
                      <a:pos x="8" y="10"/>
                    </a:cxn>
                    <a:cxn ang="0">
                      <a:pos x="0" y="0"/>
                    </a:cxn>
                    <a:cxn ang="0">
                      <a:pos x="0" y="0"/>
                    </a:cxn>
                  </a:cxnLst>
                  <a:rect l="0" t="0" r="r" b="b"/>
                  <a:pathLst>
                    <a:path w="18" h="14">
                      <a:moveTo>
                        <a:pt x="0" y="0"/>
                      </a:moveTo>
                      <a:lnTo>
                        <a:pt x="0" y="0"/>
                      </a:lnTo>
                      <a:lnTo>
                        <a:pt x="8" y="2"/>
                      </a:lnTo>
                      <a:lnTo>
                        <a:pt x="12" y="4"/>
                      </a:lnTo>
                      <a:lnTo>
                        <a:pt x="18" y="14"/>
                      </a:lnTo>
                      <a:lnTo>
                        <a:pt x="18" y="14"/>
                      </a:lnTo>
                      <a:lnTo>
                        <a:pt x="12" y="14"/>
                      </a:lnTo>
                      <a:lnTo>
                        <a:pt x="8" y="10"/>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14" name="Freeform 190"/>
                <p:cNvSpPr>
                  <a:spLocks/>
                </p:cNvSpPr>
                <p:nvPr userDrawn="1"/>
              </p:nvSpPr>
              <p:spPr bwMode="auto">
                <a:xfrm>
                  <a:off x="4298" y="729"/>
                  <a:ext cx="3" cy="5"/>
                </a:xfrm>
                <a:custGeom>
                  <a:avLst/>
                  <a:gdLst/>
                  <a:ahLst/>
                  <a:cxnLst>
                    <a:cxn ang="0">
                      <a:pos x="6" y="0"/>
                    </a:cxn>
                    <a:cxn ang="0">
                      <a:pos x="6" y="0"/>
                    </a:cxn>
                    <a:cxn ang="0">
                      <a:pos x="8" y="2"/>
                    </a:cxn>
                    <a:cxn ang="0">
                      <a:pos x="10" y="4"/>
                    </a:cxn>
                    <a:cxn ang="0">
                      <a:pos x="8" y="8"/>
                    </a:cxn>
                    <a:cxn ang="0">
                      <a:pos x="4" y="12"/>
                    </a:cxn>
                    <a:cxn ang="0">
                      <a:pos x="0" y="12"/>
                    </a:cxn>
                    <a:cxn ang="0">
                      <a:pos x="0" y="12"/>
                    </a:cxn>
                    <a:cxn ang="0">
                      <a:pos x="0" y="8"/>
                    </a:cxn>
                    <a:cxn ang="0">
                      <a:pos x="2" y="6"/>
                    </a:cxn>
                    <a:cxn ang="0">
                      <a:pos x="4" y="4"/>
                    </a:cxn>
                    <a:cxn ang="0">
                      <a:pos x="6" y="0"/>
                    </a:cxn>
                    <a:cxn ang="0">
                      <a:pos x="6" y="0"/>
                    </a:cxn>
                  </a:cxnLst>
                  <a:rect l="0" t="0" r="r" b="b"/>
                  <a:pathLst>
                    <a:path w="10" h="12">
                      <a:moveTo>
                        <a:pt x="6" y="0"/>
                      </a:moveTo>
                      <a:lnTo>
                        <a:pt x="6" y="0"/>
                      </a:lnTo>
                      <a:lnTo>
                        <a:pt x="8" y="2"/>
                      </a:lnTo>
                      <a:lnTo>
                        <a:pt x="10" y="4"/>
                      </a:lnTo>
                      <a:lnTo>
                        <a:pt x="8" y="8"/>
                      </a:lnTo>
                      <a:lnTo>
                        <a:pt x="4" y="12"/>
                      </a:lnTo>
                      <a:lnTo>
                        <a:pt x="0" y="12"/>
                      </a:lnTo>
                      <a:lnTo>
                        <a:pt x="0" y="12"/>
                      </a:lnTo>
                      <a:lnTo>
                        <a:pt x="0" y="8"/>
                      </a:lnTo>
                      <a:lnTo>
                        <a:pt x="2" y="6"/>
                      </a:lnTo>
                      <a:lnTo>
                        <a:pt x="4" y="4"/>
                      </a:lnTo>
                      <a:lnTo>
                        <a:pt x="6" y="0"/>
                      </a:lnTo>
                      <a:lnTo>
                        <a:pt x="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15" name="Freeform 191"/>
                <p:cNvSpPr>
                  <a:spLocks/>
                </p:cNvSpPr>
                <p:nvPr userDrawn="1"/>
              </p:nvSpPr>
              <p:spPr bwMode="auto">
                <a:xfrm>
                  <a:off x="4288" y="734"/>
                  <a:ext cx="3" cy="0"/>
                </a:xfrm>
                <a:custGeom>
                  <a:avLst/>
                  <a:gdLst/>
                  <a:ahLst/>
                  <a:cxnLst>
                    <a:cxn ang="0">
                      <a:pos x="0" y="0"/>
                    </a:cxn>
                    <a:cxn ang="0">
                      <a:pos x="0" y="0"/>
                    </a:cxn>
                    <a:cxn ang="0">
                      <a:pos x="2" y="2"/>
                    </a:cxn>
                    <a:cxn ang="0">
                      <a:pos x="6" y="2"/>
                    </a:cxn>
                    <a:cxn ang="0">
                      <a:pos x="10" y="0"/>
                    </a:cxn>
                    <a:cxn ang="0">
                      <a:pos x="10" y="2"/>
                    </a:cxn>
                    <a:cxn ang="0">
                      <a:pos x="10" y="2"/>
                    </a:cxn>
                    <a:cxn ang="0">
                      <a:pos x="10" y="4"/>
                    </a:cxn>
                    <a:cxn ang="0">
                      <a:pos x="10" y="6"/>
                    </a:cxn>
                    <a:cxn ang="0">
                      <a:pos x="4" y="6"/>
                    </a:cxn>
                    <a:cxn ang="0">
                      <a:pos x="0" y="4"/>
                    </a:cxn>
                    <a:cxn ang="0">
                      <a:pos x="0" y="0"/>
                    </a:cxn>
                    <a:cxn ang="0">
                      <a:pos x="0" y="0"/>
                    </a:cxn>
                  </a:cxnLst>
                  <a:rect l="0" t="0" r="r" b="b"/>
                  <a:pathLst>
                    <a:path w="10" h="6">
                      <a:moveTo>
                        <a:pt x="0" y="0"/>
                      </a:moveTo>
                      <a:lnTo>
                        <a:pt x="0" y="0"/>
                      </a:lnTo>
                      <a:lnTo>
                        <a:pt x="2" y="2"/>
                      </a:lnTo>
                      <a:lnTo>
                        <a:pt x="6" y="2"/>
                      </a:lnTo>
                      <a:lnTo>
                        <a:pt x="10" y="0"/>
                      </a:lnTo>
                      <a:lnTo>
                        <a:pt x="10" y="2"/>
                      </a:lnTo>
                      <a:lnTo>
                        <a:pt x="10" y="2"/>
                      </a:lnTo>
                      <a:lnTo>
                        <a:pt x="10" y="4"/>
                      </a:lnTo>
                      <a:lnTo>
                        <a:pt x="10" y="6"/>
                      </a:lnTo>
                      <a:lnTo>
                        <a:pt x="4" y="6"/>
                      </a:lnTo>
                      <a:lnTo>
                        <a:pt x="0" y="4"/>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16" name="Freeform 192"/>
                <p:cNvSpPr>
                  <a:spLocks/>
                </p:cNvSpPr>
                <p:nvPr userDrawn="1"/>
              </p:nvSpPr>
              <p:spPr bwMode="auto">
                <a:xfrm>
                  <a:off x="4281" y="734"/>
                  <a:ext cx="0" cy="3"/>
                </a:xfrm>
                <a:custGeom>
                  <a:avLst/>
                  <a:gdLst/>
                  <a:ahLst/>
                  <a:cxnLst>
                    <a:cxn ang="0">
                      <a:pos x="2" y="0"/>
                    </a:cxn>
                    <a:cxn ang="0">
                      <a:pos x="2" y="0"/>
                    </a:cxn>
                    <a:cxn ang="0">
                      <a:pos x="4" y="2"/>
                    </a:cxn>
                    <a:cxn ang="0">
                      <a:pos x="4" y="6"/>
                    </a:cxn>
                    <a:cxn ang="0">
                      <a:pos x="4" y="10"/>
                    </a:cxn>
                    <a:cxn ang="0">
                      <a:pos x="2" y="12"/>
                    </a:cxn>
                    <a:cxn ang="0">
                      <a:pos x="0" y="12"/>
                    </a:cxn>
                    <a:cxn ang="0">
                      <a:pos x="0" y="12"/>
                    </a:cxn>
                    <a:cxn ang="0">
                      <a:pos x="0" y="4"/>
                    </a:cxn>
                    <a:cxn ang="0">
                      <a:pos x="2" y="0"/>
                    </a:cxn>
                    <a:cxn ang="0">
                      <a:pos x="2" y="0"/>
                    </a:cxn>
                  </a:cxnLst>
                  <a:rect l="0" t="0" r="r" b="b"/>
                  <a:pathLst>
                    <a:path w="4" h="12">
                      <a:moveTo>
                        <a:pt x="2" y="0"/>
                      </a:moveTo>
                      <a:lnTo>
                        <a:pt x="2" y="0"/>
                      </a:lnTo>
                      <a:lnTo>
                        <a:pt x="4" y="2"/>
                      </a:lnTo>
                      <a:lnTo>
                        <a:pt x="4" y="6"/>
                      </a:lnTo>
                      <a:lnTo>
                        <a:pt x="4" y="10"/>
                      </a:lnTo>
                      <a:lnTo>
                        <a:pt x="2" y="12"/>
                      </a:lnTo>
                      <a:lnTo>
                        <a:pt x="0" y="12"/>
                      </a:lnTo>
                      <a:lnTo>
                        <a:pt x="0" y="12"/>
                      </a:lnTo>
                      <a:lnTo>
                        <a:pt x="0" y="4"/>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17" name="Freeform 193"/>
                <p:cNvSpPr>
                  <a:spLocks/>
                </p:cNvSpPr>
                <p:nvPr userDrawn="1"/>
              </p:nvSpPr>
              <p:spPr bwMode="auto">
                <a:xfrm>
                  <a:off x="4017" y="734"/>
                  <a:ext cx="5" cy="3"/>
                </a:xfrm>
                <a:custGeom>
                  <a:avLst/>
                  <a:gdLst/>
                  <a:ahLst/>
                  <a:cxnLst>
                    <a:cxn ang="0">
                      <a:pos x="8" y="0"/>
                    </a:cxn>
                    <a:cxn ang="0">
                      <a:pos x="8" y="0"/>
                    </a:cxn>
                    <a:cxn ang="0">
                      <a:pos x="14" y="0"/>
                    </a:cxn>
                    <a:cxn ang="0">
                      <a:pos x="20" y="2"/>
                    </a:cxn>
                    <a:cxn ang="0">
                      <a:pos x="20" y="2"/>
                    </a:cxn>
                    <a:cxn ang="0">
                      <a:pos x="18" y="6"/>
                    </a:cxn>
                    <a:cxn ang="0">
                      <a:pos x="14" y="10"/>
                    </a:cxn>
                    <a:cxn ang="0">
                      <a:pos x="10" y="12"/>
                    </a:cxn>
                    <a:cxn ang="0">
                      <a:pos x="10" y="16"/>
                    </a:cxn>
                    <a:cxn ang="0">
                      <a:pos x="10" y="16"/>
                    </a:cxn>
                    <a:cxn ang="0">
                      <a:pos x="6" y="16"/>
                    </a:cxn>
                    <a:cxn ang="0">
                      <a:pos x="4" y="16"/>
                    </a:cxn>
                    <a:cxn ang="0">
                      <a:pos x="4" y="14"/>
                    </a:cxn>
                    <a:cxn ang="0">
                      <a:pos x="2" y="16"/>
                    </a:cxn>
                    <a:cxn ang="0">
                      <a:pos x="2" y="16"/>
                    </a:cxn>
                    <a:cxn ang="0">
                      <a:pos x="0" y="12"/>
                    </a:cxn>
                    <a:cxn ang="0">
                      <a:pos x="2" y="8"/>
                    </a:cxn>
                    <a:cxn ang="0">
                      <a:pos x="6" y="4"/>
                    </a:cxn>
                    <a:cxn ang="0">
                      <a:pos x="8" y="0"/>
                    </a:cxn>
                    <a:cxn ang="0">
                      <a:pos x="8" y="0"/>
                    </a:cxn>
                  </a:cxnLst>
                  <a:rect l="0" t="0" r="r" b="b"/>
                  <a:pathLst>
                    <a:path w="20" h="16">
                      <a:moveTo>
                        <a:pt x="8" y="0"/>
                      </a:moveTo>
                      <a:lnTo>
                        <a:pt x="8" y="0"/>
                      </a:lnTo>
                      <a:lnTo>
                        <a:pt x="14" y="0"/>
                      </a:lnTo>
                      <a:lnTo>
                        <a:pt x="20" y="2"/>
                      </a:lnTo>
                      <a:lnTo>
                        <a:pt x="20" y="2"/>
                      </a:lnTo>
                      <a:lnTo>
                        <a:pt x="18" y="6"/>
                      </a:lnTo>
                      <a:lnTo>
                        <a:pt x="14" y="10"/>
                      </a:lnTo>
                      <a:lnTo>
                        <a:pt x="10" y="12"/>
                      </a:lnTo>
                      <a:lnTo>
                        <a:pt x="10" y="16"/>
                      </a:lnTo>
                      <a:lnTo>
                        <a:pt x="10" y="16"/>
                      </a:lnTo>
                      <a:lnTo>
                        <a:pt x="6" y="16"/>
                      </a:lnTo>
                      <a:lnTo>
                        <a:pt x="4" y="16"/>
                      </a:lnTo>
                      <a:lnTo>
                        <a:pt x="4" y="14"/>
                      </a:lnTo>
                      <a:lnTo>
                        <a:pt x="2" y="16"/>
                      </a:lnTo>
                      <a:lnTo>
                        <a:pt x="2" y="16"/>
                      </a:lnTo>
                      <a:lnTo>
                        <a:pt x="0" y="12"/>
                      </a:lnTo>
                      <a:lnTo>
                        <a:pt x="2" y="8"/>
                      </a:lnTo>
                      <a:lnTo>
                        <a:pt x="6" y="4"/>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18" name="Freeform 194"/>
                <p:cNvSpPr>
                  <a:spLocks/>
                </p:cNvSpPr>
                <p:nvPr userDrawn="1"/>
              </p:nvSpPr>
              <p:spPr bwMode="auto">
                <a:xfrm>
                  <a:off x="4243" y="737"/>
                  <a:ext cx="3" cy="5"/>
                </a:xfrm>
                <a:custGeom>
                  <a:avLst/>
                  <a:gdLst/>
                  <a:ahLst/>
                  <a:cxnLst>
                    <a:cxn ang="0">
                      <a:pos x="0" y="0"/>
                    </a:cxn>
                    <a:cxn ang="0">
                      <a:pos x="0" y="0"/>
                    </a:cxn>
                    <a:cxn ang="0">
                      <a:pos x="4" y="0"/>
                    </a:cxn>
                    <a:cxn ang="0">
                      <a:pos x="6" y="2"/>
                    </a:cxn>
                    <a:cxn ang="0">
                      <a:pos x="10" y="2"/>
                    </a:cxn>
                    <a:cxn ang="0">
                      <a:pos x="14" y="2"/>
                    </a:cxn>
                    <a:cxn ang="0">
                      <a:pos x="14" y="2"/>
                    </a:cxn>
                    <a:cxn ang="0">
                      <a:pos x="14" y="6"/>
                    </a:cxn>
                    <a:cxn ang="0">
                      <a:pos x="14" y="8"/>
                    </a:cxn>
                    <a:cxn ang="0">
                      <a:pos x="12" y="10"/>
                    </a:cxn>
                    <a:cxn ang="0">
                      <a:pos x="12" y="14"/>
                    </a:cxn>
                    <a:cxn ang="0">
                      <a:pos x="12" y="14"/>
                    </a:cxn>
                    <a:cxn ang="0">
                      <a:pos x="8" y="12"/>
                    </a:cxn>
                    <a:cxn ang="0">
                      <a:pos x="4" y="10"/>
                    </a:cxn>
                    <a:cxn ang="0">
                      <a:pos x="2" y="4"/>
                    </a:cxn>
                    <a:cxn ang="0">
                      <a:pos x="0" y="0"/>
                    </a:cxn>
                    <a:cxn ang="0">
                      <a:pos x="0" y="0"/>
                    </a:cxn>
                  </a:cxnLst>
                  <a:rect l="0" t="0" r="r" b="b"/>
                  <a:pathLst>
                    <a:path w="14" h="14">
                      <a:moveTo>
                        <a:pt x="0" y="0"/>
                      </a:moveTo>
                      <a:lnTo>
                        <a:pt x="0" y="0"/>
                      </a:lnTo>
                      <a:lnTo>
                        <a:pt x="4" y="0"/>
                      </a:lnTo>
                      <a:lnTo>
                        <a:pt x="6" y="2"/>
                      </a:lnTo>
                      <a:lnTo>
                        <a:pt x="10" y="2"/>
                      </a:lnTo>
                      <a:lnTo>
                        <a:pt x="14" y="2"/>
                      </a:lnTo>
                      <a:lnTo>
                        <a:pt x="14" y="2"/>
                      </a:lnTo>
                      <a:lnTo>
                        <a:pt x="14" y="6"/>
                      </a:lnTo>
                      <a:lnTo>
                        <a:pt x="14" y="8"/>
                      </a:lnTo>
                      <a:lnTo>
                        <a:pt x="12" y="10"/>
                      </a:lnTo>
                      <a:lnTo>
                        <a:pt x="12" y="14"/>
                      </a:lnTo>
                      <a:lnTo>
                        <a:pt x="12" y="14"/>
                      </a:lnTo>
                      <a:lnTo>
                        <a:pt x="8" y="12"/>
                      </a:lnTo>
                      <a:lnTo>
                        <a:pt x="4" y="10"/>
                      </a:lnTo>
                      <a:lnTo>
                        <a:pt x="2" y="4"/>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19" name="Freeform 195"/>
                <p:cNvSpPr>
                  <a:spLocks/>
                </p:cNvSpPr>
                <p:nvPr userDrawn="1"/>
              </p:nvSpPr>
              <p:spPr bwMode="auto">
                <a:xfrm>
                  <a:off x="4283" y="737"/>
                  <a:ext cx="0" cy="3"/>
                </a:xfrm>
                <a:custGeom>
                  <a:avLst/>
                  <a:gdLst/>
                  <a:ahLst/>
                  <a:cxnLst>
                    <a:cxn ang="0">
                      <a:pos x="6" y="0"/>
                    </a:cxn>
                    <a:cxn ang="0">
                      <a:pos x="6" y="0"/>
                    </a:cxn>
                    <a:cxn ang="0">
                      <a:pos x="6" y="2"/>
                    </a:cxn>
                    <a:cxn ang="0">
                      <a:pos x="4" y="4"/>
                    </a:cxn>
                    <a:cxn ang="0">
                      <a:pos x="4" y="8"/>
                    </a:cxn>
                    <a:cxn ang="0">
                      <a:pos x="4" y="10"/>
                    </a:cxn>
                    <a:cxn ang="0">
                      <a:pos x="4" y="10"/>
                    </a:cxn>
                    <a:cxn ang="0">
                      <a:pos x="2" y="8"/>
                    </a:cxn>
                    <a:cxn ang="0">
                      <a:pos x="0" y="4"/>
                    </a:cxn>
                    <a:cxn ang="0">
                      <a:pos x="2" y="0"/>
                    </a:cxn>
                    <a:cxn ang="0">
                      <a:pos x="6" y="0"/>
                    </a:cxn>
                    <a:cxn ang="0">
                      <a:pos x="6" y="0"/>
                    </a:cxn>
                  </a:cxnLst>
                  <a:rect l="0" t="0" r="r" b="b"/>
                  <a:pathLst>
                    <a:path w="6" h="10">
                      <a:moveTo>
                        <a:pt x="6" y="0"/>
                      </a:moveTo>
                      <a:lnTo>
                        <a:pt x="6" y="0"/>
                      </a:lnTo>
                      <a:lnTo>
                        <a:pt x="6" y="2"/>
                      </a:lnTo>
                      <a:lnTo>
                        <a:pt x="4" y="4"/>
                      </a:lnTo>
                      <a:lnTo>
                        <a:pt x="4" y="8"/>
                      </a:lnTo>
                      <a:lnTo>
                        <a:pt x="4" y="10"/>
                      </a:lnTo>
                      <a:lnTo>
                        <a:pt x="4" y="10"/>
                      </a:lnTo>
                      <a:lnTo>
                        <a:pt x="2" y="8"/>
                      </a:lnTo>
                      <a:lnTo>
                        <a:pt x="0" y="4"/>
                      </a:lnTo>
                      <a:lnTo>
                        <a:pt x="2" y="0"/>
                      </a:lnTo>
                      <a:lnTo>
                        <a:pt x="6" y="0"/>
                      </a:lnTo>
                      <a:lnTo>
                        <a:pt x="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20" name="Freeform 196"/>
                <p:cNvSpPr>
                  <a:spLocks/>
                </p:cNvSpPr>
                <p:nvPr userDrawn="1"/>
              </p:nvSpPr>
              <p:spPr bwMode="auto">
                <a:xfrm>
                  <a:off x="4309" y="737"/>
                  <a:ext cx="3" cy="5"/>
                </a:xfrm>
                <a:custGeom>
                  <a:avLst/>
                  <a:gdLst/>
                  <a:ahLst/>
                  <a:cxnLst>
                    <a:cxn ang="0">
                      <a:pos x="0" y="0"/>
                    </a:cxn>
                    <a:cxn ang="0">
                      <a:pos x="0" y="0"/>
                    </a:cxn>
                    <a:cxn ang="0">
                      <a:pos x="2" y="0"/>
                    </a:cxn>
                    <a:cxn ang="0">
                      <a:pos x="6" y="0"/>
                    </a:cxn>
                    <a:cxn ang="0">
                      <a:pos x="8" y="4"/>
                    </a:cxn>
                    <a:cxn ang="0">
                      <a:pos x="8" y="8"/>
                    </a:cxn>
                    <a:cxn ang="0">
                      <a:pos x="8" y="8"/>
                    </a:cxn>
                    <a:cxn ang="0">
                      <a:pos x="4" y="8"/>
                    </a:cxn>
                    <a:cxn ang="0">
                      <a:pos x="2" y="6"/>
                    </a:cxn>
                    <a:cxn ang="0">
                      <a:pos x="2" y="2"/>
                    </a:cxn>
                    <a:cxn ang="0">
                      <a:pos x="0" y="0"/>
                    </a:cxn>
                    <a:cxn ang="0">
                      <a:pos x="0" y="0"/>
                    </a:cxn>
                  </a:cxnLst>
                  <a:rect l="0" t="0" r="r" b="b"/>
                  <a:pathLst>
                    <a:path w="8" h="8">
                      <a:moveTo>
                        <a:pt x="0" y="0"/>
                      </a:moveTo>
                      <a:lnTo>
                        <a:pt x="0" y="0"/>
                      </a:lnTo>
                      <a:lnTo>
                        <a:pt x="2" y="0"/>
                      </a:lnTo>
                      <a:lnTo>
                        <a:pt x="6" y="0"/>
                      </a:lnTo>
                      <a:lnTo>
                        <a:pt x="8" y="4"/>
                      </a:lnTo>
                      <a:lnTo>
                        <a:pt x="8" y="8"/>
                      </a:lnTo>
                      <a:lnTo>
                        <a:pt x="8" y="8"/>
                      </a:lnTo>
                      <a:lnTo>
                        <a:pt x="4" y="8"/>
                      </a:lnTo>
                      <a:lnTo>
                        <a:pt x="2" y="6"/>
                      </a:lnTo>
                      <a:lnTo>
                        <a:pt x="2" y="2"/>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21" name="Freeform 197"/>
                <p:cNvSpPr>
                  <a:spLocks/>
                </p:cNvSpPr>
                <p:nvPr userDrawn="1"/>
              </p:nvSpPr>
              <p:spPr bwMode="auto">
                <a:xfrm>
                  <a:off x="4293" y="740"/>
                  <a:ext cx="5" cy="5"/>
                </a:xfrm>
                <a:custGeom>
                  <a:avLst/>
                  <a:gdLst/>
                  <a:ahLst/>
                  <a:cxnLst>
                    <a:cxn ang="0">
                      <a:pos x="6" y="0"/>
                    </a:cxn>
                    <a:cxn ang="0">
                      <a:pos x="6" y="0"/>
                    </a:cxn>
                    <a:cxn ang="0">
                      <a:pos x="10" y="2"/>
                    </a:cxn>
                    <a:cxn ang="0">
                      <a:pos x="10" y="8"/>
                    </a:cxn>
                    <a:cxn ang="0">
                      <a:pos x="10" y="18"/>
                    </a:cxn>
                    <a:cxn ang="0">
                      <a:pos x="10" y="18"/>
                    </a:cxn>
                    <a:cxn ang="0">
                      <a:pos x="6" y="18"/>
                    </a:cxn>
                    <a:cxn ang="0">
                      <a:pos x="4" y="16"/>
                    </a:cxn>
                    <a:cxn ang="0">
                      <a:pos x="4" y="14"/>
                    </a:cxn>
                    <a:cxn ang="0">
                      <a:pos x="0" y="14"/>
                    </a:cxn>
                    <a:cxn ang="0">
                      <a:pos x="0" y="14"/>
                    </a:cxn>
                    <a:cxn ang="0">
                      <a:pos x="0" y="10"/>
                    </a:cxn>
                    <a:cxn ang="0">
                      <a:pos x="2" y="6"/>
                    </a:cxn>
                    <a:cxn ang="0">
                      <a:pos x="4" y="4"/>
                    </a:cxn>
                    <a:cxn ang="0">
                      <a:pos x="6" y="0"/>
                    </a:cxn>
                    <a:cxn ang="0">
                      <a:pos x="6" y="0"/>
                    </a:cxn>
                  </a:cxnLst>
                  <a:rect l="0" t="0" r="r" b="b"/>
                  <a:pathLst>
                    <a:path w="10" h="18">
                      <a:moveTo>
                        <a:pt x="6" y="0"/>
                      </a:moveTo>
                      <a:lnTo>
                        <a:pt x="6" y="0"/>
                      </a:lnTo>
                      <a:lnTo>
                        <a:pt x="10" y="2"/>
                      </a:lnTo>
                      <a:lnTo>
                        <a:pt x="10" y="8"/>
                      </a:lnTo>
                      <a:lnTo>
                        <a:pt x="10" y="18"/>
                      </a:lnTo>
                      <a:lnTo>
                        <a:pt x="10" y="18"/>
                      </a:lnTo>
                      <a:lnTo>
                        <a:pt x="6" y="18"/>
                      </a:lnTo>
                      <a:lnTo>
                        <a:pt x="4" y="16"/>
                      </a:lnTo>
                      <a:lnTo>
                        <a:pt x="4" y="14"/>
                      </a:lnTo>
                      <a:lnTo>
                        <a:pt x="0" y="14"/>
                      </a:lnTo>
                      <a:lnTo>
                        <a:pt x="0" y="14"/>
                      </a:lnTo>
                      <a:lnTo>
                        <a:pt x="0" y="10"/>
                      </a:lnTo>
                      <a:lnTo>
                        <a:pt x="2" y="6"/>
                      </a:lnTo>
                      <a:lnTo>
                        <a:pt x="4" y="4"/>
                      </a:lnTo>
                      <a:lnTo>
                        <a:pt x="6" y="0"/>
                      </a:lnTo>
                      <a:lnTo>
                        <a:pt x="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22" name="Freeform 198"/>
                <p:cNvSpPr>
                  <a:spLocks/>
                </p:cNvSpPr>
                <p:nvPr userDrawn="1"/>
              </p:nvSpPr>
              <p:spPr bwMode="auto">
                <a:xfrm>
                  <a:off x="4316" y="740"/>
                  <a:ext cx="5" cy="5"/>
                </a:xfrm>
                <a:custGeom>
                  <a:avLst/>
                  <a:gdLst/>
                  <a:ahLst/>
                  <a:cxnLst>
                    <a:cxn ang="0">
                      <a:pos x="12" y="0"/>
                    </a:cxn>
                    <a:cxn ang="0">
                      <a:pos x="12" y="0"/>
                    </a:cxn>
                    <a:cxn ang="0">
                      <a:pos x="14" y="2"/>
                    </a:cxn>
                    <a:cxn ang="0">
                      <a:pos x="18" y="4"/>
                    </a:cxn>
                    <a:cxn ang="0">
                      <a:pos x="18" y="4"/>
                    </a:cxn>
                    <a:cxn ang="0">
                      <a:pos x="14" y="8"/>
                    </a:cxn>
                    <a:cxn ang="0">
                      <a:pos x="12" y="10"/>
                    </a:cxn>
                    <a:cxn ang="0">
                      <a:pos x="14" y="12"/>
                    </a:cxn>
                    <a:cxn ang="0">
                      <a:pos x="14" y="12"/>
                    </a:cxn>
                    <a:cxn ang="0">
                      <a:pos x="8" y="16"/>
                    </a:cxn>
                    <a:cxn ang="0">
                      <a:pos x="0" y="16"/>
                    </a:cxn>
                    <a:cxn ang="0">
                      <a:pos x="0" y="16"/>
                    </a:cxn>
                    <a:cxn ang="0">
                      <a:pos x="2" y="12"/>
                    </a:cxn>
                    <a:cxn ang="0">
                      <a:pos x="2" y="10"/>
                    </a:cxn>
                    <a:cxn ang="0">
                      <a:pos x="6" y="8"/>
                    </a:cxn>
                    <a:cxn ang="0">
                      <a:pos x="10" y="6"/>
                    </a:cxn>
                    <a:cxn ang="0">
                      <a:pos x="12" y="4"/>
                    </a:cxn>
                    <a:cxn ang="0">
                      <a:pos x="12" y="0"/>
                    </a:cxn>
                    <a:cxn ang="0">
                      <a:pos x="12" y="0"/>
                    </a:cxn>
                  </a:cxnLst>
                  <a:rect l="0" t="0" r="r" b="b"/>
                  <a:pathLst>
                    <a:path w="18" h="16">
                      <a:moveTo>
                        <a:pt x="12" y="0"/>
                      </a:moveTo>
                      <a:lnTo>
                        <a:pt x="12" y="0"/>
                      </a:lnTo>
                      <a:lnTo>
                        <a:pt x="14" y="2"/>
                      </a:lnTo>
                      <a:lnTo>
                        <a:pt x="18" y="4"/>
                      </a:lnTo>
                      <a:lnTo>
                        <a:pt x="18" y="4"/>
                      </a:lnTo>
                      <a:lnTo>
                        <a:pt x="14" y="8"/>
                      </a:lnTo>
                      <a:lnTo>
                        <a:pt x="12" y="10"/>
                      </a:lnTo>
                      <a:lnTo>
                        <a:pt x="14" y="12"/>
                      </a:lnTo>
                      <a:lnTo>
                        <a:pt x="14" y="12"/>
                      </a:lnTo>
                      <a:lnTo>
                        <a:pt x="8" y="16"/>
                      </a:lnTo>
                      <a:lnTo>
                        <a:pt x="0" y="16"/>
                      </a:lnTo>
                      <a:lnTo>
                        <a:pt x="0" y="16"/>
                      </a:lnTo>
                      <a:lnTo>
                        <a:pt x="2" y="12"/>
                      </a:lnTo>
                      <a:lnTo>
                        <a:pt x="2" y="10"/>
                      </a:lnTo>
                      <a:lnTo>
                        <a:pt x="6" y="8"/>
                      </a:lnTo>
                      <a:lnTo>
                        <a:pt x="10" y="6"/>
                      </a:lnTo>
                      <a:lnTo>
                        <a:pt x="12" y="4"/>
                      </a:lnTo>
                      <a:lnTo>
                        <a:pt x="12" y="0"/>
                      </a:lnTo>
                      <a:lnTo>
                        <a:pt x="1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23" name="Freeform 199"/>
                <p:cNvSpPr>
                  <a:spLocks/>
                </p:cNvSpPr>
                <p:nvPr userDrawn="1"/>
              </p:nvSpPr>
              <p:spPr bwMode="auto">
                <a:xfrm>
                  <a:off x="4324" y="747"/>
                  <a:ext cx="3" cy="10"/>
                </a:xfrm>
                <a:custGeom>
                  <a:avLst/>
                  <a:gdLst/>
                  <a:ahLst/>
                  <a:cxnLst>
                    <a:cxn ang="0">
                      <a:pos x="4" y="0"/>
                    </a:cxn>
                    <a:cxn ang="0">
                      <a:pos x="4" y="0"/>
                    </a:cxn>
                    <a:cxn ang="0">
                      <a:pos x="10" y="0"/>
                    </a:cxn>
                    <a:cxn ang="0">
                      <a:pos x="10" y="0"/>
                    </a:cxn>
                    <a:cxn ang="0">
                      <a:pos x="12" y="6"/>
                    </a:cxn>
                    <a:cxn ang="0">
                      <a:pos x="12" y="12"/>
                    </a:cxn>
                    <a:cxn ang="0">
                      <a:pos x="12" y="16"/>
                    </a:cxn>
                    <a:cxn ang="0">
                      <a:pos x="14" y="20"/>
                    </a:cxn>
                    <a:cxn ang="0">
                      <a:pos x="14" y="20"/>
                    </a:cxn>
                    <a:cxn ang="0">
                      <a:pos x="12" y="24"/>
                    </a:cxn>
                    <a:cxn ang="0">
                      <a:pos x="10" y="26"/>
                    </a:cxn>
                    <a:cxn ang="0">
                      <a:pos x="8" y="30"/>
                    </a:cxn>
                    <a:cxn ang="0">
                      <a:pos x="10" y="36"/>
                    </a:cxn>
                    <a:cxn ang="0">
                      <a:pos x="10" y="36"/>
                    </a:cxn>
                    <a:cxn ang="0">
                      <a:pos x="2" y="30"/>
                    </a:cxn>
                    <a:cxn ang="0">
                      <a:pos x="0" y="20"/>
                    </a:cxn>
                    <a:cxn ang="0">
                      <a:pos x="0" y="10"/>
                    </a:cxn>
                    <a:cxn ang="0">
                      <a:pos x="4" y="0"/>
                    </a:cxn>
                    <a:cxn ang="0">
                      <a:pos x="4" y="0"/>
                    </a:cxn>
                  </a:cxnLst>
                  <a:rect l="0" t="0" r="r" b="b"/>
                  <a:pathLst>
                    <a:path w="14" h="36">
                      <a:moveTo>
                        <a:pt x="4" y="0"/>
                      </a:moveTo>
                      <a:lnTo>
                        <a:pt x="4" y="0"/>
                      </a:lnTo>
                      <a:lnTo>
                        <a:pt x="10" y="0"/>
                      </a:lnTo>
                      <a:lnTo>
                        <a:pt x="10" y="0"/>
                      </a:lnTo>
                      <a:lnTo>
                        <a:pt x="12" y="6"/>
                      </a:lnTo>
                      <a:lnTo>
                        <a:pt x="12" y="12"/>
                      </a:lnTo>
                      <a:lnTo>
                        <a:pt x="12" y="16"/>
                      </a:lnTo>
                      <a:lnTo>
                        <a:pt x="14" y="20"/>
                      </a:lnTo>
                      <a:lnTo>
                        <a:pt x="14" y="20"/>
                      </a:lnTo>
                      <a:lnTo>
                        <a:pt x="12" y="24"/>
                      </a:lnTo>
                      <a:lnTo>
                        <a:pt x="10" y="26"/>
                      </a:lnTo>
                      <a:lnTo>
                        <a:pt x="8" y="30"/>
                      </a:lnTo>
                      <a:lnTo>
                        <a:pt x="10" y="36"/>
                      </a:lnTo>
                      <a:lnTo>
                        <a:pt x="10" y="36"/>
                      </a:lnTo>
                      <a:lnTo>
                        <a:pt x="2" y="30"/>
                      </a:lnTo>
                      <a:lnTo>
                        <a:pt x="0" y="20"/>
                      </a:lnTo>
                      <a:lnTo>
                        <a:pt x="0" y="10"/>
                      </a:lnTo>
                      <a:lnTo>
                        <a:pt x="4" y="0"/>
                      </a:lnTo>
                      <a:lnTo>
                        <a:pt x="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24" name="Freeform 200"/>
                <p:cNvSpPr>
                  <a:spLocks/>
                </p:cNvSpPr>
                <p:nvPr userDrawn="1"/>
              </p:nvSpPr>
              <p:spPr bwMode="auto">
                <a:xfrm>
                  <a:off x="4273" y="757"/>
                  <a:ext cx="3" cy="5"/>
                </a:xfrm>
                <a:custGeom>
                  <a:avLst/>
                  <a:gdLst/>
                  <a:ahLst/>
                  <a:cxnLst>
                    <a:cxn ang="0">
                      <a:pos x="2" y="0"/>
                    </a:cxn>
                    <a:cxn ang="0">
                      <a:pos x="2" y="0"/>
                    </a:cxn>
                    <a:cxn ang="0">
                      <a:pos x="2" y="2"/>
                    </a:cxn>
                    <a:cxn ang="0">
                      <a:pos x="4" y="2"/>
                    </a:cxn>
                    <a:cxn ang="0">
                      <a:pos x="6" y="4"/>
                    </a:cxn>
                    <a:cxn ang="0">
                      <a:pos x="8" y="4"/>
                    </a:cxn>
                    <a:cxn ang="0">
                      <a:pos x="8" y="4"/>
                    </a:cxn>
                    <a:cxn ang="0">
                      <a:pos x="8" y="8"/>
                    </a:cxn>
                    <a:cxn ang="0">
                      <a:pos x="10" y="10"/>
                    </a:cxn>
                    <a:cxn ang="0">
                      <a:pos x="10" y="16"/>
                    </a:cxn>
                    <a:cxn ang="0">
                      <a:pos x="10" y="16"/>
                    </a:cxn>
                    <a:cxn ang="0">
                      <a:pos x="6" y="14"/>
                    </a:cxn>
                    <a:cxn ang="0">
                      <a:pos x="2" y="10"/>
                    </a:cxn>
                    <a:cxn ang="0">
                      <a:pos x="0" y="4"/>
                    </a:cxn>
                    <a:cxn ang="0">
                      <a:pos x="2" y="0"/>
                    </a:cxn>
                    <a:cxn ang="0">
                      <a:pos x="2" y="0"/>
                    </a:cxn>
                  </a:cxnLst>
                  <a:rect l="0" t="0" r="r" b="b"/>
                  <a:pathLst>
                    <a:path w="10" h="16">
                      <a:moveTo>
                        <a:pt x="2" y="0"/>
                      </a:moveTo>
                      <a:lnTo>
                        <a:pt x="2" y="0"/>
                      </a:lnTo>
                      <a:lnTo>
                        <a:pt x="2" y="2"/>
                      </a:lnTo>
                      <a:lnTo>
                        <a:pt x="4" y="2"/>
                      </a:lnTo>
                      <a:lnTo>
                        <a:pt x="6" y="4"/>
                      </a:lnTo>
                      <a:lnTo>
                        <a:pt x="8" y="4"/>
                      </a:lnTo>
                      <a:lnTo>
                        <a:pt x="8" y="4"/>
                      </a:lnTo>
                      <a:lnTo>
                        <a:pt x="8" y="8"/>
                      </a:lnTo>
                      <a:lnTo>
                        <a:pt x="10" y="10"/>
                      </a:lnTo>
                      <a:lnTo>
                        <a:pt x="10" y="16"/>
                      </a:lnTo>
                      <a:lnTo>
                        <a:pt x="10" y="16"/>
                      </a:lnTo>
                      <a:lnTo>
                        <a:pt x="6" y="14"/>
                      </a:lnTo>
                      <a:lnTo>
                        <a:pt x="2" y="10"/>
                      </a:lnTo>
                      <a:lnTo>
                        <a:pt x="0" y="4"/>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25" name="Freeform 201"/>
                <p:cNvSpPr>
                  <a:spLocks/>
                </p:cNvSpPr>
                <p:nvPr userDrawn="1"/>
              </p:nvSpPr>
              <p:spPr bwMode="auto">
                <a:xfrm>
                  <a:off x="4321" y="760"/>
                  <a:ext cx="3" cy="8"/>
                </a:xfrm>
                <a:custGeom>
                  <a:avLst/>
                  <a:gdLst/>
                  <a:ahLst/>
                  <a:cxnLst>
                    <a:cxn ang="0">
                      <a:pos x="0" y="0"/>
                    </a:cxn>
                    <a:cxn ang="0">
                      <a:pos x="0" y="0"/>
                    </a:cxn>
                    <a:cxn ang="0">
                      <a:pos x="4" y="4"/>
                    </a:cxn>
                    <a:cxn ang="0">
                      <a:pos x="8" y="10"/>
                    </a:cxn>
                    <a:cxn ang="0">
                      <a:pos x="10" y="26"/>
                    </a:cxn>
                    <a:cxn ang="0">
                      <a:pos x="10" y="26"/>
                    </a:cxn>
                    <a:cxn ang="0">
                      <a:pos x="6" y="22"/>
                    </a:cxn>
                    <a:cxn ang="0">
                      <a:pos x="4" y="14"/>
                    </a:cxn>
                    <a:cxn ang="0">
                      <a:pos x="0" y="0"/>
                    </a:cxn>
                    <a:cxn ang="0">
                      <a:pos x="0" y="0"/>
                    </a:cxn>
                  </a:cxnLst>
                  <a:rect l="0" t="0" r="r" b="b"/>
                  <a:pathLst>
                    <a:path w="10" h="26">
                      <a:moveTo>
                        <a:pt x="0" y="0"/>
                      </a:moveTo>
                      <a:lnTo>
                        <a:pt x="0" y="0"/>
                      </a:lnTo>
                      <a:lnTo>
                        <a:pt x="4" y="4"/>
                      </a:lnTo>
                      <a:lnTo>
                        <a:pt x="8" y="10"/>
                      </a:lnTo>
                      <a:lnTo>
                        <a:pt x="10" y="26"/>
                      </a:lnTo>
                      <a:lnTo>
                        <a:pt x="10" y="26"/>
                      </a:lnTo>
                      <a:lnTo>
                        <a:pt x="6" y="22"/>
                      </a:lnTo>
                      <a:lnTo>
                        <a:pt x="4" y="14"/>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26" name="Freeform 202"/>
                <p:cNvSpPr>
                  <a:spLocks/>
                </p:cNvSpPr>
                <p:nvPr userDrawn="1"/>
              </p:nvSpPr>
              <p:spPr bwMode="auto">
                <a:xfrm>
                  <a:off x="4149" y="767"/>
                  <a:ext cx="0" cy="0"/>
                </a:xfrm>
                <a:custGeom>
                  <a:avLst/>
                  <a:gdLst/>
                  <a:ahLst/>
                  <a:cxnLst>
                    <a:cxn ang="0">
                      <a:pos x="6" y="0"/>
                    </a:cxn>
                    <a:cxn ang="0">
                      <a:pos x="6" y="0"/>
                    </a:cxn>
                    <a:cxn ang="0">
                      <a:pos x="6" y="6"/>
                    </a:cxn>
                    <a:cxn ang="0">
                      <a:pos x="6" y="6"/>
                    </a:cxn>
                    <a:cxn ang="0">
                      <a:pos x="2" y="6"/>
                    </a:cxn>
                    <a:cxn ang="0">
                      <a:pos x="0" y="4"/>
                    </a:cxn>
                    <a:cxn ang="0">
                      <a:pos x="0" y="4"/>
                    </a:cxn>
                    <a:cxn ang="0">
                      <a:pos x="2" y="0"/>
                    </a:cxn>
                    <a:cxn ang="0">
                      <a:pos x="6" y="0"/>
                    </a:cxn>
                    <a:cxn ang="0">
                      <a:pos x="6" y="0"/>
                    </a:cxn>
                  </a:cxnLst>
                  <a:rect l="0" t="0" r="r" b="b"/>
                  <a:pathLst>
                    <a:path w="6" h="6">
                      <a:moveTo>
                        <a:pt x="6" y="0"/>
                      </a:moveTo>
                      <a:lnTo>
                        <a:pt x="6" y="0"/>
                      </a:lnTo>
                      <a:lnTo>
                        <a:pt x="6" y="6"/>
                      </a:lnTo>
                      <a:lnTo>
                        <a:pt x="6" y="6"/>
                      </a:lnTo>
                      <a:lnTo>
                        <a:pt x="2" y="6"/>
                      </a:lnTo>
                      <a:lnTo>
                        <a:pt x="0" y="4"/>
                      </a:lnTo>
                      <a:lnTo>
                        <a:pt x="0" y="4"/>
                      </a:lnTo>
                      <a:lnTo>
                        <a:pt x="2" y="0"/>
                      </a:lnTo>
                      <a:lnTo>
                        <a:pt x="6" y="0"/>
                      </a:lnTo>
                      <a:lnTo>
                        <a:pt x="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27" name="Freeform 203"/>
                <p:cNvSpPr>
                  <a:spLocks/>
                </p:cNvSpPr>
                <p:nvPr userDrawn="1"/>
              </p:nvSpPr>
              <p:spPr bwMode="auto">
                <a:xfrm>
                  <a:off x="4179" y="780"/>
                  <a:ext cx="5" cy="3"/>
                </a:xfrm>
                <a:custGeom>
                  <a:avLst/>
                  <a:gdLst/>
                  <a:ahLst/>
                  <a:cxnLst>
                    <a:cxn ang="0">
                      <a:pos x="0" y="0"/>
                    </a:cxn>
                    <a:cxn ang="0">
                      <a:pos x="0" y="0"/>
                    </a:cxn>
                    <a:cxn ang="0">
                      <a:pos x="6" y="0"/>
                    </a:cxn>
                    <a:cxn ang="0">
                      <a:pos x="10" y="4"/>
                    </a:cxn>
                    <a:cxn ang="0">
                      <a:pos x="14" y="10"/>
                    </a:cxn>
                    <a:cxn ang="0">
                      <a:pos x="14" y="10"/>
                    </a:cxn>
                    <a:cxn ang="0">
                      <a:pos x="8" y="12"/>
                    </a:cxn>
                    <a:cxn ang="0">
                      <a:pos x="4" y="10"/>
                    </a:cxn>
                    <a:cxn ang="0">
                      <a:pos x="2" y="6"/>
                    </a:cxn>
                    <a:cxn ang="0">
                      <a:pos x="0" y="0"/>
                    </a:cxn>
                    <a:cxn ang="0">
                      <a:pos x="0" y="0"/>
                    </a:cxn>
                  </a:cxnLst>
                  <a:rect l="0" t="0" r="r" b="b"/>
                  <a:pathLst>
                    <a:path w="14" h="12">
                      <a:moveTo>
                        <a:pt x="0" y="0"/>
                      </a:moveTo>
                      <a:lnTo>
                        <a:pt x="0" y="0"/>
                      </a:lnTo>
                      <a:lnTo>
                        <a:pt x="6" y="0"/>
                      </a:lnTo>
                      <a:lnTo>
                        <a:pt x="10" y="4"/>
                      </a:lnTo>
                      <a:lnTo>
                        <a:pt x="14" y="10"/>
                      </a:lnTo>
                      <a:lnTo>
                        <a:pt x="14" y="10"/>
                      </a:lnTo>
                      <a:lnTo>
                        <a:pt x="8" y="12"/>
                      </a:lnTo>
                      <a:lnTo>
                        <a:pt x="4" y="10"/>
                      </a:lnTo>
                      <a:lnTo>
                        <a:pt x="2" y="6"/>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28" name="Freeform 204"/>
                <p:cNvSpPr>
                  <a:spLocks/>
                </p:cNvSpPr>
                <p:nvPr userDrawn="1"/>
              </p:nvSpPr>
              <p:spPr bwMode="auto">
                <a:xfrm>
                  <a:off x="3117" y="788"/>
                  <a:ext cx="30" cy="58"/>
                </a:xfrm>
                <a:custGeom>
                  <a:avLst/>
                  <a:gdLst/>
                  <a:ahLst/>
                  <a:cxnLst>
                    <a:cxn ang="0">
                      <a:pos x="58" y="4"/>
                    </a:cxn>
                    <a:cxn ang="0">
                      <a:pos x="68" y="38"/>
                    </a:cxn>
                    <a:cxn ang="0">
                      <a:pos x="76" y="42"/>
                    </a:cxn>
                    <a:cxn ang="0">
                      <a:pos x="82" y="44"/>
                    </a:cxn>
                    <a:cxn ang="0">
                      <a:pos x="94" y="52"/>
                    </a:cxn>
                    <a:cxn ang="0">
                      <a:pos x="96" y="74"/>
                    </a:cxn>
                    <a:cxn ang="0">
                      <a:pos x="100" y="94"/>
                    </a:cxn>
                    <a:cxn ang="0">
                      <a:pos x="102" y="90"/>
                    </a:cxn>
                    <a:cxn ang="0">
                      <a:pos x="104" y="100"/>
                    </a:cxn>
                    <a:cxn ang="0">
                      <a:pos x="100" y="114"/>
                    </a:cxn>
                    <a:cxn ang="0">
                      <a:pos x="108" y="130"/>
                    </a:cxn>
                    <a:cxn ang="0">
                      <a:pos x="108" y="138"/>
                    </a:cxn>
                    <a:cxn ang="0">
                      <a:pos x="104" y="140"/>
                    </a:cxn>
                    <a:cxn ang="0">
                      <a:pos x="102" y="128"/>
                    </a:cxn>
                    <a:cxn ang="0">
                      <a:pos x="98" y="134"/>
                    </a:cxn>
                    <a:cxn ang="0">
                      <a:pos x="100" y="140"/>
                    </a:cxn>
                    <a:cxn ang="0">
                      <a:pos x="106" y="152"/>
                    </a:cxn>
                    <a:cxn ang="0">
                      <a:pos x="108" y="168"/>
                    </a:cxn>
                    <a:cxn ang="0">
                      <a:pos x="106" y="202"/>
                    </a:cxn>
                    <a:cxn ang="0">
                      <a:pos x="100" y="204"/>
                    </a:cxn>
                    <a:cxn ang="0">
                      <a:pos x="98" y="208"/>
                    </a:cxn>
                    <a:cxn ang="0">
                      <a:pos x="94" y="218"/>
                    </a:cxn>
                    <a:cxn ang="0">
                      <a:pos x="90" y="198"/>
                    </a:cxn>
                    <a:cxn ang="0">
                      <a:pos x="86" y="178"/>
                    </a:cxn>
                    <a:cxn ang="0">
                      <a:pos x="82" y="182"/>
                    </a:cxn>
                    <a:cxn ang="0">
                      <a:pos x="76" y="168"/>
                    </a:cxn>
                    <a:cxn ang="0">
                      <a:pos x="72" y="166"/>
                    </a:cxn>
                    <a:cxn ang="0">
                      <a:pos x="64" y="174"/>
                    </a:cxn>
                    <a:cxn ang="0">
                      <a:pos x="60" y="170"/>
                    </a:cxn>
                    <a:cxn ang="0">
                      <a:pos x="56" y="162"/>
                    </a:cxn>
                    <a:cxn ang="0">
                      <a:pos x="60" y="146"/>
                    </a:cxn>
                    <a:cxn ang="0">
                      <a:pos x="54" y="150"/>
                    </a:cxn>
                    <a:cxn ang="0">
                      <a:pos x="42" y="162"/>
                    </a:cxn>
                    <a:cxn ang="0">
                      <a:pos x="30" y="160"/>
                    </a:cxn>
                    <a:cxn ang="0">
                      <a:pos x="28" y="122"/>
                    </a:cxn>
                    <a:cxn ang="0">
                      <a:pos x="16" y="116"/>
                    </a:cxn>
                    <a:cxn ang="0">
                      <a:pos x="10" y="94"/>
                    </a:cxn>
                    <a:cxn ang="0">
                      <a:pos x="4" y="90"/>
                    </a:cxn>
                    <a:cxn ang="0">
                      <a:pos x="6" y="102"/>
                    </a:cxn>
                    <a:cxn ang="0">
                      <a:pos x="0" y="74"/>
                    </a:cxn>
                    <a:cxn ang="0">
                      <a:pos x="4" y="52"/>
                    </a:cxn>
                    <a:cxn ang="0">
                      <a:pos x="16" y="70"/>
                    </a:cxn>
                    <a:cxn ang="0">
                      <a:pos x="30" y="96"/>
                    </a:cxn>
                    <a:cxn ang="0">
                      <a:pos x="34" y="100"/>
                    </a:cxn>
                    <a:cxn ang="0">
                      <a:pos x="44" y="50"/>
                    </a:cxn>
                    <a:cxn ang="0">
                      <a:pos x="52" y="38"/>
                    </a:cxn>
                    <a:cxn ang="0">
                      <a:pos x="46" y="14"/>
                    </a:cxn>
                    <a:cxn ang="0">
                      <a:pos x="52" y="2"/>
                    </a:cxn>
                  </a:cxnLst>
                  <a:rect l="0" t="0" r="r" b="b"/>
                  <a:pathLst>
                    <a:path w="110" h="218">
                      <a:moveTo>
                        <a:pt x="56" y="0"/>
                      </a:moveTo>
                      <a:lnTo>
                        <a:pt x="56" y="0"/>
                      </a:lnTo>
                      <a:lnTo>
                        <a:pt x="58" y="4"/>
                      </a:lnTo>
                      <a:lnTo>
                        <a:pt x="62" y="10"/>
                      </a:lnTo>
                      <a:lnTo>
                        <a:pt x="66" y="24"/>
                      </a:lnTo>
                      <a:lnTo>
                        <a:pt x="68" y="38"/>
                      </a:lnTo>
                      <a:lnTo>
                        <a:pt x="72" y="48"/>
                      </a:lnTo>
                      <a:lnTo>
                        <a:pt x="72" y="48"/>
                      </a:lnTo>
                      <a:lnTo>
                        <a:pt x="76" y="42"/>
                      </a:lnTo>
                      <a:lnTo>
                        <a:pt x="80" y="38"/>
                      </a:lnTo>
                      <a:lnTo>
                        <a:pt x="80" y="38"/>
                      </a:lnTo>
                      <a:lnTo>
                        <a:pt x="82" y="44"/>
                      </a:lnTo>
                      <a:lnTo>
                        <a:pt x="84" y="50"/>
                      </a:lnTo>
                      <a:lnTo>
                        <a:pt x="88" y="52"/>
                      </a:lnTo>
                      <a:lnTo>
                        <a:pt x="94" y="52"/>
                      </a:lnTo>
                      <a:lnTo>
                        <a:pt x="94" y="52"/>
                      </a:lnTo>
                      <a:lnTo>
                        <a:pt x="94" y="64"/>
                      </a:lnTo>
                      <a:lnTo>
                        <a:pt x="96" y="74"/>
                      </a:lnTo>
                      <a:lnTo>
                        <a:pt x="98" y="82"/>
                      </a:lnTo>
                      <a:lnTo>
                        <a:pt x="100" y="94"/>
                      </a:lnTo>
                      <a:lnTo>
                        <a:pt x="100" y="94"/>
                      </a:lnTo>
                      <a:lnTo>
                        <a:pt x="100" y="92"/>
                      </a:lnTo>
                      <a:lnTo>
                        <a:pt x="102" y="90"/>
                      </a:lnTo>
                      <a:lnTo>
                        <a:pt x="102" y="90"/>
                      </a:lnTo>
                      <a:lnTo>
                        <a:pt x="104" y="92"/>
                      </a:lnTo>
                      <a:lnTo>
                        <a:pt x="104" y="94"/>
                      </a:lnTo>
                      <a:lnTo>
                        <a:pt x="104" y="100"/>
                      </a:lnTo>
                      <a:lnTo>
                        <a:pt x="100" y="108"/>
                      </a:lnTo>
                      <a:lnTo>
                        <a:pt x="100" y="114"/>
                      </a:lnTo>
                      <a:lnTo>
                        <a:pt x="100" y="114"/>
                      </a:lnTo>
                      <a:lnTo>
                        <a:pt x="102" y="120"/>
                      </a:lnTo>
                      <a:lnTo>
                        <a:pt x="104" y="124"/>
                      </a:lnTo>
                      <a:lnTo>
                        <a:pt x="108" y="130"/>
                      </a:lnTo>
                      <a:lnTo>
                        <a:pt x="110" y="136"/>
                      </a:lnTo>
                      <a:lnTo>
                        <a:pt x="110" y="136"/>
                      </a:lnTo>
                      <a:lnTo>
                        <a:pt x="108" y="138"/>
                      </a:lnTo>
                      <a:lnTo>
                        <a:pt x="106" y="142"/>
                      </a:lnTo>
                      <a:lnTo>
                        <a:pt x="106" y="142"/>
                      </a:lnTo>
                      <a:lnTo>
                        <a:pt x="104" y="140"/>
                      </a:lnTo>
                      <a:lnTo>
                        <a:pt x="102" y="136"/>
                      </a:lnTo>
                      <a:lnTo>
                        <a:pt x="102" y="128"/>
                      </a:lnTo>
                      <a:lnTo>
                        <a:pt x="102" y="128"/>
                      </a:lnTo>
                      <a:lnTo>
                        <a:pt x="98" y="128"/>
                      </a:lnTo>
                      <a:lnTo>
                        <a:pt x="98" y="132"/>
                      </a:lnTo>
                      <a:lnTo>
                        <a:pt x="98" y="134"/>
                      </a:lnTo>
                      <a:lnTo>
                        <a:pt x="96" y="136"/>
                      </a:lnTo>
                      <a:lnTo>
                        <a:pt x="96" y="136"/>
                      </a:lnTo>
                      <a:lnTo>
                        <a:pt x="100" y="140"/>
                      </a:lnTo>
                      <a:lnTo>
                        <a:pt x="102" y="146"/>
                      </a:lnTo>
                      <a:lnTo>
                        <a:pt x="104" y="150"/>
                      </a:lnTo>
                      <a:lnTo>
                        <a:pt x="106" y="152"/>
                      </a:lnTo>
                      <a:lnTo>
                        <a:pt x="108" y="152"/>
                      </a:lnTo>
                      <a:lnTo>
                        <a:pt x="108" y="152"/>
                      </a:lnTo>
                      <a:lnTo>
                        <a:pt x="108" y="168"/>
                      </a:lnTo>
                      <a:lnTo>
                        <a:pt x="110" y="184"/>
                      </a:lnTo>
                      <a:lnTo>
                        <a:pt x="108" y="196"/>
                      </a:lnTo>
                      <a:lnTo>
                        <a:pt x="106" y="202"/>
                      </a:lnTo>
                      <a:lnTo>
                        <a:pt x="104" y="206"/>
                      </a:lnTo>
                      <a:lnTo>
                        <a:pt x="104" y="206"/>
                      </a:lnTo>
                      <a:lnTo>
                        <a:pt x="100" y="204"/>
                      </a:lnTo>
                      <a:lnTo>
                        <a:pt x="98" y="202"/>
                      </a:lnTo>
                      <a:lnTo>
                        <a:pt x="98" y="202"/>
                      </a:lnTo>
                      <a:lnTo>
                        <a:pt x="98" y="208"/>
                      </a:lnTo>
                      <a:lnTo>
                        <a:pt x="96" y="210"/>
                      </a:lnTo>
                      <a:lnTo>
                        <a:pt x="94" y="214"/>
                      </a:lnTo>
                      <a:lnTo>
                        <a:pt x="94" y="218"/>
                      </a:lnTo>
                      <a:lnTo>
                        <a:pt x="94" y="218"/>
                      </a:lnTo>
                      <a:lnTo>
                        <a:pt x="90" y="210"/>
                      </a:lnTo>
                      <a:lnTo>
                        <a:pt x="90" y="198"/>
                      </a:lnTo>
                      <a:lnTo>
                        <a:pt x="90" y="188"/>
                      </a:lnTo>
                      <a:lnTo>
                        <a:pt x="86" y="178"/>
                      </a:lnTo>
                      <a:lnTo>
                        <a:pt x="86" y="178"/>
                      </a:lnTo>
                      <a:lnTo>
                        <a:pt x="84" y="180"/>
                      </a:lnTo>
                      <a:lnTo>
                        <a:pt x="82" y="182"/>
                      </a:lnTo>
                      <a:lnTo>
                        <a:pt x="82" y="182"/>
                      </a:lnTo>
                      <a:lnTo>
                        <a:pt x="80" y="178"/>
                      </a:lnTo>
                      <a:lnTo>
                        <a:pt x="78" y="172"/>
                      </a:lnTo>
                      <a:lnTo>
                        <a:pt x="76" y="168"/>
                      </a:lnTo>
                      <a:lnTo>
                        <a:pt x="74" y="164"/>
                      </a:lnTo>
                      <a:lnTo>
                        <a:pt x="74" y="164"/>
                      </a:lnTo>
                      <a:lnTo>
                        <a:pt x="72" y="166"/>
                      </a:lnTo>
                      <a:lnTo>
                        <a:pt x="70" y="168"/>
                      </a:lnTo>
                      <a:lnTo>
                        <a:pt x="64" y="174"/>
                      </a:lnTo>
                      <a:lnTo>
                        <a:pt x="64" y="174"/>
                      </a:lnTo>
                      <a:lnTo>
                        <a:pt x="62" y="172"/>
                      </a:lnTo>
                      <a:lnTo>
                        <a:pt x="60" y="170"/>
                      </a:lnTo>
                      <a:lnTo>
                        <a:pt x="60" y="170"/>
                      </a:lnTo>
                      <a:lnTo>
                        <a:pt x="56" y="168"/>
                      </a:lnTo>
                      <a:lnTo>
                        <a:pt x="56" y="168"/>
                      </a:lnTo>
                      <a:lnTo>
                        <a:pt x="56" y="162"/>
                      </a:lnTo>
                      <a:lnTo>
                        <a:pt x="58" y="156"/>
                      </a:lnTo>
                      <a:lnTo>
                        <a:pt x="60" y="152"/>
                      </a:lnTo>
                      <a:lnTo>
                        <a:pt x="60" y="146"/>
                      </a:lnTo>
                      <a:lnTo>
                        <a:pt x="60" y="146"/>
                      </a:lnTo>
                      <a:lnTo>
                        <a:pt x="56" y="150"/>
                      </a:lnTo>
                      <a:lnTo>
                        <a:pt x="54" y="150"/>
                      </a:lnTo>
                      <a:lnTo>
                        <a:pt x="52" y="148"/>
                      </a:lnTo>
                      <a:lnTo>
                        <a:pt x="52" y="148"/>
                      </a:lnTo>
                      <a:lnTo>
                        <a:pt x="42" y="162"/>
                      </a:lnTo>
                      <a:lnTo>
                        <a:pt x="30" y="176"/>
                      </a:lnTo>
                      <a:lnTo>
                        <a:pt x="30" y="176"/>
                      </a:lnTo>
                      <a:lnTo>
                        <a:pt x="30" y="160"/>
                      </a:lnTo>
                      <a:lnTo>
                        <a:pt x="32" y="138"/>
                      </a:lnTo>
                      <a:lnTo>
                        <a:pt x="30" y="130"/>
                      </a:lnTo>
                      <a:lnTo>
                        <a:pt x="28" y="122"/>
                      </a:lnTo>
                      <a:lnTo>
                        <a:pt x="24" y="118"/>
                      </a:lnTo>
                      <a:lnTo>
                        <a:pt x="16" y="116"/>
                      </a:lnTo>
                      <a:lnTo>
                        <a:pt x="16" y="116"/>
                      </a:lnTo>
                      <a:lnTo>
                        <a:pt x="16" y="108"/>
                      </a:lnTo>
                      <a:lnTo>
                        <a:pt x="14" y="100"/>
                      </a:lnTo>
                      <a:lnTo>
                        <a:pt x="10" y="94"/>
                      </a:lnTo>
                      <a:lnTo>
                        <a:pt x="8" y="88"/>
                      </a:lnTo>
                      <a:lnTo>
                        <a:pt x="8" y="88"/>
                      </a:lnTo>
                      <a:lnTo>
                        <a:pt x="4" y="90"/>
                      </a:lnTo>
                      <a:lnTo>
                        <a:pt x="4" y="94"/>
                      </a:lnTo>
                      <a:lnTo>
                        <a:pt x="4" y="98"/>
                      </a:lnTo>
                      <a:lnTo>
                        <a:pt x="6" y="102"/>
                      </a:lnTo>
                      <a:lnTo>
                        <a:pt x="6" y="102"/>
                      </a:lnTo>
                      <a:lnTo>
                        <a:pt x="0" y="90"/>
                      </a:lnTo>
                      <a:lnTo>
                        <a:pt x="0" y="74"/>
                      </a:lnTo>
                      <a:lnTo>
                        <a:pt x="0" y="64"/>
                      </a:lnTo>
                      <a:lnTo>
                        <a:pt x="2" y="58"/>
                      </a:lnTo>
                      <a:lnTo>
                        <a:pt x="4" y="52"/>
                      </a:lnTo>
                      <a:lnTo>
                        <a:pt x="8" y="48"/>
                      </a:lnTo>
                      <a:lnTo>
                        <a:pt x="8" y="48"/>
                      </a:lnTo>
                      <a:lnTo>
                        <a:pt x="16" y="70"/>
                      </a:lnTo>
                      <a:lnTo>
                        <a:pt x="24" y="96"/>
                      </a:lnTo>
                      <a:lnTo>
                        <a:pt x="24" y="96"/>
                      </a:lnTo>
                      <a:lnTo>
                        <a:pt x="30" y="96"/>
                      </a:lnTo>
                      <a:lnTo>
                        <a:pt x="32" y="98"/>
                      </a:lnTo>
                      <a:lnTo>
                        <a:pt x="34" y="100"/>
                      </a:lnTo>
                      <a:lnTo>
                        <a:pt x="34" y="100"/>
                      </a:lnTo>
                      <a:lnTo>
                        <a:pt x="38" y="84"/>
                      </a:lnTo>
                      <a:lnTo>
                        <a:pt x="40" y="66"/>
                      </a:lnTo>
                      <a:lnTo>
                        <a:pt x="44" y="50"/>
                      </a:lnTo>
                      <a:lnTo>
                        <a:pt x="46" y="44"/>
                      </a:lnTo>
                      <a:lnTo>
                        <a:pt x="52" y="38"/>
                      </a:lnTo>
                      <a:lnTo>
                        <a:pt x="52" y="38"/>
                      </a:lnTo>
                      <a:lnTo>
                        <a:pt x="50" y="22"/>
                      </a:lnTo>
                      <a:lnTo>
                        <a:pt x="48" y="18"/>
                      </a:lnTo>
                      <a:lnTo>
                        <a:pt x="46" y="14"/>
                      </a:lnTo>
                      <a:lnTo>
                        <a:pt x="46" y="14"/>
                      </a:lnTo>
                      <a:lnTo>
                        <a:pt x="48" y="4"/>
                      </a:lnTo>
                      <a:lnTo>
                        <a:pt x="52" y="2"/>
                      </a:lnTo>
                      <a:lnTo>
                        <a:pt x="56" y="0"/>
                      </a:lnTo>
                      <a:lnTo>
                        <a:pt x="5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29" name="Freeform 205"/>
                <p:cNvSpPr>
                  <a:spLocks/>
                </p:cNvSpPr>
                <p:nvPr userDrawn="1"/>
              </p:nvSpPr>
              <p:spPr bwMode="auto">
                <a:xfrm>
                  <a:off x="3127" y="803"/>
                  <a:ext cx="0" cy="5"/>
                </a:xfrm>
                <a:custGeom>
                  <a:avLst/>
                  <a:gdLst/>
                  <a:ahLst/>
                  <a:cxnLst>
                    <a:cxn ang="0">
                      <a:pos x="2" y="0"/>
                    </a:cxn>
                    <a:cxn ang="0">
                      <a:pos x="2" y="0"/>
                    </a:cxn>
                    <a:cxn ang="0">
                      <a:pos x="6" y="10"/>
                    </a:cxn>
                    <a:cxn ang="0">
                      <a:pos x="6" y="24"/>
                    </a:cxn>
                    <a:cxn ang="0">
                      <a:pos x="6" y="24"/>
                    </a:cxn>
                    <a:cxn ang="0">
                      <a:pos x="4" y="22"/>
                    </a:cxn>
                    <a:cxn ang="0">
                      <a:pos x="2" y="20"/>
                    </a:cxn>
                    <a:cxn ang="0">
                      <a:pos x="0" y="14"/>
                    </a:cxn>
                    <a:cxn ang="0">
                      <a:pos x="2" y="0"/>
                    </a:cxn>
                    <a:cxn ang="0">
                      <a:pos x="2" y="0"/>
                    </a:cxn>
                  </a:cxnLst>
                  <a:rect l="0" t="0" r="r" b="b"/>
                  <a:pathLst>
                    <a:path w="6" h="24">
                      <a:moveTo>
                        <a:pt x="2" y="0"/>
                      </a:moveTo>
                      <a:lnTo>
                        <a:pt x="2" y="0"/>
                      </a:lnTo>
                      <a:lnTo>
                        <a:pt x="6" y="10"/>
                      </a:lnTo>
                      <a:lnTo>
                        <a:pt x="6" y="24"/>
                      </a:lnTo>
                      <a:lnTo>
                        <a:pt x="6" y="24"/>
                      </a:lnTo>
                      <a:lnTo>
                        <a:pt x="4" y="22"/>
                      </a:lnTo>
                      <a:lnTo>
                        <a:pt x="2" y="20"/>
                      </a:lnTo>
                      <a:lnTo>
                        <a:pt x="0" y="14"/>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30" name="Freeform 206"/>
                <p:cNvSpPr>
                  <a:spLocks/>
                </p:cNvSpPr>
                <p:nvPr userDrawn="1"/>
              </p:nvSpPr>
              <p:spPr bwMode="auto">
                <a:xfrm>
                  <a:off x="4630" y="808"/>
                  <a:ext cx="3" cy="8"/>
                </a:xfrm>
                <a:custGeom>
                  <a:avLst/>
                  <a:gdLst/>
                  <a:ahLst/>
                  <a:cxnLst>
                    <a:cxn ang="0">
                      <a:pos x="0" y="0"/>
                    </a:cxn>
                    <a:cxn ang="0">
                      <a:pos x="0" y="0"/>
                    </a:cxn>
                    <a:cxn ang="0">
                      <a:pos x="4" y="4"/>
                    </a:cxn>
                    <a:cxn ang="0">
                      <a:pos x="6" y="10"/>
                    </a:cxn>
                    <a:cxn ang="0">
                      <a:pos x="8" y="18"/>
                    </a:cxn>
                    <a:cxn ang="0">
                      <a:pos x="6" y="22"/>
                    </a:cxn>
                    <a:cxn ang="0">
                      <a:pos x="6" y="22"/>
                    </a:cxn>
                    <a:cxn ang="0">
                      <a:pos x="2" y="12"/>
                    </a:cxn>
                    <a:cxn ang="0">
                      <a:pos x="0" y="0"/>
                    </a:cxn>
                    <a:cxn ang="0">
                      <a:pos x="0" y="0"/>
                    </a:cxn>
                  </a:cxnLst>
                  <a:rect l="0" t="0" r="r" b="b"/>
                  <a:pathLst>
                    <a:path w="8" h="22">
                      <a:moveTo>
                        <a:pt x="0" y="0"/>
                      </a:moveTo>
                      <a:lnTo>
                        <a:pt x="0" y="0"/>
                      </a:lnTo>
                      <a:lnTo>
                        <a:pt x="4" y="4"/>
                      </a:lnTo>
                      <a:lnTo>
                        <a:pt x="6" y="10"/>
                      </a:lnTo>
                      <a:lnTo>
                        <a:pt x="8" y="18"/>
                      </a:lnTo>
                      <a:lnTo>
                        <a:pt x="6" y="22"/>
                      </a:lnTo>
                      <a:lnTo>
                        <a:pt x="6" y="22"/>
                      </a:lnTo>
                      <a:lnTo>
                        <a:pt x="2" y="12"/>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31" name="Freeform 207"/>
                <p:cNvSpPr>
                  <a:spLocks/>
                </p:cNvSpPr>
                <p:nvPr userDrawn="1"/>
              </p:nvSpPr>
              <p:spPr bwMode="auto">
                <a:xfrm>
                  <a:off x="4575" y="833"/>
                  <a:ext cx="5" cy="8"/>
                </a:xfrm>
                <a:custGeom>
                  <a:avLst/>
                  <a:gdLst/>
                  <a:ahLst/>
                  <a:cxnLst>
                    <a:cxn ang="0">
                      <a:pos x="2" y="0"/>
                    </a:cxn>
                    <a:cxn ang="0">
                      <a:pos x="2" y="0"/>
                    </a:cxn>
                    <a:cxn ang="0">
                      <a:pos x="8" y="12"/>
                    </a:cxn>
                    <a:cxn ang="0">
                      <a:pos x="14" y="26"/>
                    </a:cxn>
                    <a:cxn ang="0">
                      <a:pos x="14" y="26"/>
                    </a:cxn>
                    <a:cxn ang="0">
                      <a:pos x="8" y="22"/>
                    </a:cxn>
                    <a:cxn ang="0">
                      <a:pos x="2" y="16"/>
                    </a:cxn>
                    <a:cxn ang="0">
                      <a:pos x="0" y="8"/>
                    </a:cxn>
                    <a:cxn ang="0">
                      <a:pos x="2" y="0"/>
                    </a:cxn>
                    <a:cxn ang="0">
                      <a:pos x="2" y="0"/>
                    </a:cxn>
                  </a:cxnLst>
                  <a:rect l="0" t="0" r="r" b="b"/>
                  <a:pathLst>
                    <a:path w="14" h="26">
                      <a:moveTo>
                        <a:pt x="2" y="0"/>
                      </a:moveTo>
                      <a:lnTo>
                        <a:pt x="2" y="0"/>
                      </a:lnTo>
                      <a:lnTo>
                        <a:pt x="8" y="12"/>
                      </a:lnTo>
                      <a:lnTo>
                        <a:pt x="14" y="26"/>
                      </a:lnTo>
                      <a:lnTo>
                        <a:pt x="14" y="26"/>
                      </a:lnTo>
                      <a:lnTo>
                        <a:pt x="8" y="22"/>
                      </a:lnTo>
                      <a:lnTo>
                        <a:pt x="2" y="16"/>
                      </a:lnTo>
                      <a:lnTo>
                        <a:pt x="0" y="8"/>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32" name="Freeform 208"/>
                <p:cNvSpPr>
                  <a:spLocks/>
                </p:cNvSpPr>
                <p:nvPr userDrawn="1"/>
              </p:nvSpPr>
              <p:spPr bwMode="auto">
                <a:xfrm>
                  <a:off x="3150" y="849"/>
                  <a:ext cx="10" cy="18"/>
                </a:xfrm>
                <a:custGeom>
                  <a:avLst/>
                  <a:gdLst/>
                  <a:ahLst/>
                  <a:cxnLst>
                    <a:cxn ang="0">
                      <a:pos x="16" y="0"/>
                    </a:cxn>
                    <a:cxn ang="0">
                      <a:pos x="16" y="0"/>
                    </a:cxn>
                    <a:cxn ang="0">
                      <a:pos x="20" y="8"/>
                    </a:cxn>
                    <a:cxn ang="0">
                      <a:pos x="28" y="18"/>
                    </a:cxn>
                    <a:cxn ang="0">
                      <a:pos x="40" y="36"/>
                    </a:cxn>
                    <a:cxn ang="0">
                      <a:pos x="44" y="44"/>
                    </a:cxn>
                    <a:cxn ang="0">
                      <a:pos x="44" y="52"/>
                    </a:cxn>
                    <a:cxn ang="0">
                      <a:pos x="42" y="56"/>
                    </a:cxn>
                    <a:cxn ang="0">
                      <a:pos x="38" y="60"/>
                    </a:cxn>
                    <a:cxn ang="0">
                      <a:pos x="28" y="64"/>
                    </a:cxn>
                    <a:cxn ang="0">
                      <a:pos x="28" y="64"/>
                    </a:cxn>
                    <a:cxn ang="0">
                      <a:pos x="14" y="50"/>
                    </a:cxn>
                    <a:cxn ang="0">
                      <a:pos x="8" y="42"/>
                    </a:cxn>
                    <a:cxn ang="0">
                      <a:pos x="0" y="36"/>
                    </a:cxn>
                    <a:cxn ang="0">
                      <a:pos x="0" y="36"/>
                    </a:cxn>
                    <a:cxn ang="0">
                      <a:pos x="8" y="16"/>
                    </a:cxn>
                    <a:cxn ang="0">
                      <a:pos x="12" y="8"/>
                    </a:cxn>
                    <a:cxn ang="0">
                      <a:pos x="16" y="0"/>
                    </a:cxn>
                    <a:cxn ang="0">
                      <a:pos x="16" y="0"/>
                    </a:cxn>
                  </a:cxnLst>
                  <a:rect l="0" t="0" r="r" b="b"/>
                  <a:pathLst>
                    <a:path w="44" h="64">
                      <a:moveTo>
                        <a:pt x="16" y="0"/>
                      </a:moveTo>
                      <a:lnTo>
                        <a:pt x="16" y="0"/>
                      </a:lnTo>
                      <a:lnTo>
                        <a:pt x="20" y="8"/>
                      </a:lnTo>
                      <a:lnTo>
                        <a:pt x="28" y="18"/>
                      </a:lnTo>
                      <a:lnTo>
                        <a:pt x="40" y="36"/>
                      </a:lnTo>
                      <a:lnTo>
                        <a:pt x="44" y="44"/>
                      </a:lnTo>
                      <a:lnTo>
                        <a:pt x="44" y="52"/>
                      </a:lnTo>
                      <a:lnTo>
                        <a:pt x="42" y="56"/>
                      </a:lnTo>
                      <a:lnTo>
                        <a:pt x="38" y="60"/>
                      </a:lnTo>
                      <a:lnTo>
                        <a:pt x="28" y="64"/>
                      </a:lnTo>
                      <a:lnTo>
                        <a:pt x="28" y="64"/>
                      </a:lnTo>
                      <a:lnTo>
                        <a:pt x="14" y="50"/>
                      </a:lnTo>
                      <a:lnTo>
                        <a:pt x="8" y="42"/>
                      </a:lnTo>
                      <a:lnTo>
                        <a:pt x="0" y="36"/>
                      </a:lnTo>
                      <a:lnTo>
                        <a:pt x="0" y="36"/>
                      </a:lnTo>
                      <a:lnTo>
                        <a:pt x="8" y="16"/>
                      </a:lnTo>
                      <a:lnTo>
                        <a:pt x="12" y="8"/>
                      </a:lnTo>
                      <a:lnTo>
                        <a:pt x="16" y="0"/>
                      </a:lnTo>
                      <a:lnTo>
                        <a:pt x="1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33" name="Freeform 209"/>
                <p:cNvSpPr>
                  <a:spLocks/>
                </p:cNvSpPr>
                <p:nvPr userDrawn="1"/>
              </p:nvSpPr>
              <p:spPr bwMode="auto">
                <a:xfrm>
                  <a:off x="4605" y="851"/>
                  <a:ext cx="3" cy="3"/>
                </a:xfrm>
                <a:custGeom>
                  <a:avLst/>
                  <a:gdLst/>
                  <a:ahLst/>
                  <a:cxnLst>
                    <a:cxn ang="0">
                      <a:pos x="4" y="10"/>
                    </a:cxn>
                    <a:cxn ang="0">
                      <a:pos x="4" y="10"/>
                    </a:cxn>
                    <a:cxn ang="0">
                      <a:pos x="2" y="10"/>
                    </a:cxn>
                    <a:cxn ang="0">
                      <a:pos x="2" y="10"/>
                    </a:cxn>
                    <a:cxn ang="0">
                      <a:pos x="0" y="6"/>
                    </a:cxn>
                    <a:cxn ang="0">
                      <a:pos x="2" y="0"/>
                    </a:cxn>
                    <a:cxn ang="0">
                      <a:pos x="2" y="0"/>
                    </a:cxn>
                    <a:cxn ang="0">
                      <a:pos x="6" y="0"/>
                    </a:cxn>
                    <a:cxn ang="0">
                      <a:pos x="6" y="4"/>
                    </a:cxn>
                    <a:cxn ang="0">
                      <a:pos x="6" y="6"/>
                    </a:cxn>
                    <a:cxn ang="0">
                      <a:pos x="4" y="10"/>
                    </a:cxn>
                    <a:cxn ang="0">
                      <a:pos x="4" y="10"/>
                    </a:cxn>
                  </a:cxnLst>
                  <a:rect l="0" t="0" r="r" b="b"/>
                  <a:pathLst>
                    <a:path w="6" h="10">
                      <a:moveTo>
                        <a:pt x="4" y="10"/>
                      </a:moveTo>
                      <a:lnTo>
                        <a:pt x="4" y="10"/>
                      </a:lnTo>
                      <a:lnTo>
                        <a:pt x="2" y="10"/>
                      </a:lnTo>
                      <a:lnTo>
                        <a:pt x="2" y="10"/>
                      </a:lnTo>
                      <a:lnTo>
                        <a:pt x="0" y="6"/>
                      </a:lnTo>
                      <a:lnTo>
                        <a:pt x="2" y="0"/>
                      </a:lnTo>
                      <a:lnTo>
                        <a:pt x="2" y="0"/>
                      </a:lnTo>
                      <a:lnTo>
                        <a:pt x="6" y="0"/>
                      </a:lnTo>
                      <a:lnTo>
                        <a:pt x="6" y="4"/>
                      </a:lnTo>
                      <a:lnTo>
                        <a:pt x="6" y="6"/>
                      </a:lnTo>
                      <a:lnTo>
                        <a:pt x="4" y="10"/>
                      </a:lnTo>
                      <a:lnTo>
                        <a:pt x="4" y="1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34" name="Freeform 210"/>
                <p:cNvSpPr>
                  <a:spLocks/>
                </p:cNvSpPr>
                <p:nvPr userDrawn="1"/>
              </p:nvSpPr>
              <p:spPr bwMode="auto">
                <a:xfrm>
                  <a:off x="3163" y="874"/>
                  <a:ext cx="3" cy="3"/>
                </a:xfrm>
                <a:custGeom>
                  <a:avLst/>
                  <a:gdLst/>
                  <a:ahLst/>
                  <a:cxnLst>
                    <a:cxn ang="0">
                      <a:pos x="0" y="0"/>
                    </a:cxn>
                    <a:cxn ang="0">
                      <a:pos x="0" y="0"/>
                    </a:cxn>
                    <a:cxn ang="0">
                      <a:pos x="4" y="0"/>
                    </a:cxn>
                    <a:cxn ang="0">
                      <a:pos x="8" y="2"/>
                    </a:cxn>
                    <a:cxn ang="0">
                      <a:pos x="10" y="4"/>
                    </a:cxn>
                    <a:cxn ang="0">
                      <a:pos x="8" y="6"/>
                    </a:cxn>
                    <a:cxn ang="0">
                      <a:pos x="8" y="6"/>
                    </a:cxn>
                    <a:cxn ang="0">
                      <a:pos x="2" y="4"/>
                    </a:cxn>
                    <a:cxn ang="0">
                      <a:pos x="0" y="0"/>
                    </a:cxn>
                    <a:cxn ang="0">
                      <a:pos x="0" y="0"/>
                    </a:cxn>
                  </a:cxnLst>
                  <a:rect l="0" t="0" r="r" b="b"/>
                  <a:pathLst>
                    <a:path w="10" h="6">
                      <a:moveTo>
                        <a:pt x="0" y="0"/>
                      </a:moveTo>
                      <a:lnTo>
                        <a:pt x="0" y="0"/>
                      </a:lnTo>
                      <a:lnTo>
                        <a:pt x="4" y="0"/>
                      </a:lnTo>
                      <a:lnTo>
                        <a:pt x="8" y="2"/>
                      </a:lnTo>
                      <a:lnTo>
                        <a:pt x="10" y="4"/>
                      </a:lnTo>
                      <a:lnTo>
                        <a:pt x="8" y="6"/>
                      </a:lnTo>
                      <a:lnTo>
                        <a:pt x="8" y="6"/>
                      </a:lnTo>
                      <a:lnTo>
                        <a:pt x="2" y="4"/>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35" name="Freeform 211"/>
                <p:cNvSpPr>
                  <a:spLocks/>
                </p:cNvSpPr>
                <p:nvPr userDrawn="1"/>
              </p:nvSpPr>
              <p:spPr bwMode="auto">
                <a:xfrm>
                  <a:off x="3748" y="892"/>
                  <a:ext cx="5" cy="8"/>
                </a:xfrm>
                <a:custGeom>
                  <a:avLst/>
                  <a:gdLst/>
                  <a:ahLst/>
                  <a:cxnLst>
                    <a:cxn ang="0">
                      <a:pos x="12" y="0"/>
                    </a:cxn>
                    <a:cxn ang="0">
                      <a:pos x="12" y="0"/>
                    </a:cxn>
                    <a:cxn ang="0">
                      <a:pos x="12" y="4"/>
                    </a:cxn>
                    <a:cxn ang="0">
                      <a:pos x="14" y="6"/>
                    </a:cxn>
                    <a:cxn ang="0">
                      <a:pos x="16" y="6"/>
                    </a:cxn>
                    <a:cxn ang="0">
                      <a:pos x="16" y="6"/>
                    </a:cxn>
                    <a:cxn ang="0">
                      <a:pos x="10" y="20"/>
                    </a:cxn>
                    <a:cxn ang="0">
                      <a:pos x="6" y="24"/>
                    </a:cxn>
                    <a:cxn ang="0">
                      <a:pos x="2" y="30"/>
                    </a:cxn>
                    <a:cxn ang="0">
                      <a:pos x="2" y="30"/>
                    </a:cxn>
                    <a:cxn ang="0">
                      <a:pos x="0" y="18"/>
                    </a:cxn>
                    <a:cxn ang="0">
                      <a:pos x="0" y="10"/>
                    </a:cxn>
                    <a:cxn ang="0">
                      <a:pos x="0" y="6"/>
                    </a:cxn>
                    <a:cxn ang="0">
                      <a:pos x="2" y="4"/>
                    </a:cxn>
                    <a:cxn ang="0">
                      <a:pos x="6" y="2"/>
                    </a:cxn>
                    <a:cxn ang="0">
                      <a:pos x="12" y="0"/>
                    </a:cxn>
                    <a:cxn ang="0">
                      <a:pos x="12" y="0"/>
                    </a:cxn>
                  </a:cxnLst>
                  <a:rect l="0" t="0" r="r" b="b"/>
                  <a:pathLst>
                    <a:path w="16" h="30">
                      <a:moveTo>
                        <a:pt x="12" y="0"/>
                      </a:moveTo>
                      <a:lnTo>
                        <a:pt x="12" y="0"/>
                      </a:lnTo>
                      <a:lnTo>
                        <a:pt x="12" y="4"/>
                      </a:lnTo>
                      <a:lnTo>
                        <a:pt x="14" y="6"/>
                      </a:lnTo>
                      <a:lnTo>
                        <a:pt x="16" y="6"/>
                      </a:lnTo>
                      <a:lnTo>
                        <a:pt x="16" y="6"/>
                      </a:lnTo>
                      <a:lnTo>
                        <a:pt x="10" y="20"/>
                      </a:lnTo>
                      <a:lnTo>
                        <a:pt x="6" y="24"/>
                      </a:lnTo>
                      <a:lnTo>
                        <a:pt x="2" y="30"/>
                      </a:lnTo>
                      <a:lnTo>
                        <a:pt x="2" y="30"/>
                      </a:lnTo>
                      <a:lnTo>
                        <a:pt x="0" y="18"/>
                      </a:lnTo>
                      <a:lnTo>
                        <a:pt x="0" y="10"/>
                      </a:lnTo>
                      <a:lnTo>
                        <a:pt x="0" y="6"/>
                      </a:lnTo>
                      <a:lnTo>
                        <a:pt x="2" y="4"/>
                      </a:lnTo>
                      <a:lnTo>
                        <a:pt x="6" y="2"/>
                      </a:lnTo>
                      <a:lnTo>
                        <a:pt x="12" y="0"/>
                      </a:lnTo>
                      <a:lnTo>
                        <a:pt x="1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36" name="Freeform 212"/>
                <p:cNvSpPr>
                  <a:spLocks/>
                </p:cNvSpPr>
                <p:nvPr userDrawn="1"/>
              </p:nvSpPr>
              <p:spPr bwMode="auto">
                <a:xfrm>
                  <a:off x="3804" y="894"/>
                  <a:ext cx="10" cy="5"/>
                </a:xfrm>
                <a:custGeom>
                  <a:avLst/>
                  <a:gdLst/>
                  <a:ahLst/>
                  <a:cxnLst>
                    <a:cxn ang="0">
                      <a:pos x="22" y="0"/>
                    </a:cxn>
                    <a:cxn ang="0">
                      <a:pos x="22" y="0"/>
                    </a:cxn>
                    <a:cxn ang="0">
                      <a:pos x="26" y="4"/>
                    </a:cxn>
                    <a:cxn ang="0">
                      <a:pos x="26" y="8"/>
                    </a:cxn>
                    <a:cxn ang="0">
                      <a:pos x="24" y="12"/>
                    </a:cxn>
                    <a:cxn ang="0">
                      <a:pos x="20" y="16"/>
                    </a:cxn>
                    <a:cxn ang="0">
                      <a:pos x="12" y="20"/>
                    </a:cxn>
                    <a:cxn ang="0">
                      <a:pos x="0" y="22"/>
                    </a:cxn>
                    <a:cxn ang="0">
                      <a:pos x="0" y="22"/>
                    </a:cxn>
                    <a:cxn ang="0">
                      <a:pos x="2" y="16"/>
                    </a:cxn>
                    <a:cxn ang="0">
                      <a:pos x="4" y="14"/>
                    </a:cxn>
                    <a:cxn ang="0">
                      <a:pos x="2" y="10"/>
                    </a:cxn>
                    <a:cxn ang="0">
                      <a:pos x="2" y="10"/>
                    </a:cxn>
                    <a:cxn ang="0">
                      <a:pos x="14" y="6"/>
                    </a:cxn>
                    <a:cxn ang="0">
                      <a:pos x="20" y="4"/>
                    </a:cxn>
                    <a:cxn ang="0">
                      <a:pos x="22" y="0"/>
                    </a:cxn>
                    <a:cxn ang="0">
                      <a:pos x="22" y="0"/>
                    </a:cxn>
                  </a:cxnLst>
                  <a:rect l="0" t="0" r="r" b="b"/>
                  <a:pathLst>
                    <a:path w="26" h="22">
                      <a:moveTo>
                        <a:pt x="22" y="0"/>
                      </a:moveTo>
                      <a:lnTo>
                        <a:pt x="22" y="0"/>
                      </a:lnTo>
                      <a:lnTo>
                        <a:pt x="26" y="4"/>
                      </a:lnTo>
                      <a:lnTo>
                        <a:pt x="26" y="8"/>
                      </a:lnTo>
                      <a:lnTo>
                        <a:pt x="24" y="12"/>
                      </a:lnTo>
                      <a:lnTo>
                        <a:pt x="20" y="16"/>
                      </a:lnTo>
                      <a:lnTo>
                        <a:pt x="12" y="20"/>
                      </a:lnTo>
                      <a:lnTo>
                        <a:pt x="0" y="22"/>
                      </a:lnTo>
                      <a:lnTo>
                        <a:pt x="0" y="22"/>
                      </a:lnTo>
                      <a:lnTo>
                        <a:pt x="2" y="16"/>
                      </a:lnTo>
                      <a:lnTo>
                        <a:pt x="4" y="14"/>
                      </a:lnTo>
                      <a:lnTo>
                        <a:pt x="2" y="10"/>
                      </a:lnTo>
                      <a:lnTo>
                        <a:pt x="2" y="10"/>
                      </a:lnTo>
                      <a:lnTo>
                        <a:pt x="14" y="6"/>
                      </a:lnTo>
                      <a:lnTo>
                        <a:pt x="20" y="4"/>
                      </a:lnTo>
                      <a:lnTo>
                        <a:pt x="22" y="0"/>
                      </a:lnTo>
                      <a:lnTo>
                        <a:pt x="2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37" name="Freeform 213"/>
                <p:cNvSpPr>
                  <a:spLocks/>
                </p:cNvSpPr>
                <p:nvPr userDrawn="1"/>
              </p:nvSpPr>
              <p:spPr bwMode="auto">
                <a:xfrm>
                  <a:off x="3763" y="899"/>
                  <a:ext cx="8" cy="10"/>
                </a:xfrm>
                <a:custGeom>
                  <a:avLst/>
                  <a:gdLst/>
                  <a:ahLst/>
                  <a:cxnLst>
                    <a:cxn ang="0">
                      <a:pos x="44" y="2"/>
                    </a:cxn>
                    <a:cxn ang="0">
                      <a:pos x="44" y="2"/>
                    </a:cxn>
                    <a:cxn ang="0">
                      <a:pos x="42" y="6"/>
                    </a:cxn>
                    <a:cxn ang="0">
                      <a:pos x="38" y="8"/>
                    </a:cxn>
                    <a:cxn ang="0">
                      <a:pos x="32" y="8"/>
                    </a:cxn>
                    <a:cxn ang="0">
                      <a:pos x="28" y="10"/>
                    </a:cxn>
                    <a:cxn ang="0">
                      <a:pos x="28" y="10"/>
                    </a:cxn>
                    <a:cxn ang="0">
                      <a:pos x="26" y="20"/>
                    </a:cxn>
                    <a:cxn ang="0">
                      <a:pos x="22" y="28"/>
                    </a:cxn>
                    <a:cxn ang="0">
                      <a:pos x="14" y="34"/>
                    </a:cxn>
                    <a:cxn ang="0">
                      <a:pos x="6" y="36"/>
                    </a:cxn>
                    <a:cxn ang="0">
                      <a:pos x="6" y="36"/>
                    </a:cxn>
                    <a:cxn ang="0">
                      <a:pos x="4" y="24"/>
                    </a:cxn>
                    <a:cxn ang="0">
                      <a:pos x="0" y="12"/>
                    </a:cxn>
                    <a:cxn ang="0">
                      <a:pos x="0" y="12"/>
                    </a:cxn>
                    <a:cxn ang="0">
                      <a:pos x="6" y="14"/>
                    </a:cxn>
                    <a:cxn ang="0">
                      <a:pos x="12" y="12"/>
                    </a:cxn>
                    <a:cxn ang="0">
                      <a:pos x="24" y="6"/>
                    </a:cxn>
                    <a:cxn ang="0">
                      <a:pos x="34" y="0"/>
                    </a:cxn>
                    <a:cxn ang="0">
                      <a:pos x="38" y="0"/>
                    </a:cxn>
                    <a:cxn ang="0">
                      <a:pos x="44" y="2"/>
                    </a:cxn>
                    <a:cxn ang="0">
                      <a:pos x="44" y="2"/>
                    </a:cxn>
                  </a:cxnLst>
                  <a:rect l="0" t="0" r="r" b="b"/>
                  <a:pathLst>
                    <a:path w="44" h="36">
                      <a:moveTo>
                        <a:pt x="44" y="2"/>
                      </a:moveTo>
                      <a:lnTo>
                        <a:pt x="44" y="2"/>
                      </a:lnTo>
                      <a:lnTo>
                        <a:pt x="42" y="6"/>
                      </a:lnTo>
                      <a:lnTo>
                        <a:pt x="38" y="8"/>
                      </a:lnTo>
                      <a:lnTo>
                        <a:pt x="32" y="8"/>
                      </a:lnTo>
                      <a:lnTo>
                        <a:pt x="28" y="10"/>
                      </a:lnTo>
                      <a:lnTo>
                        <a:pt x="28" y="10"/>
                      </a:lnTo>
                      <a:lnTo>
                        <a:pt x="26" y="20"/>
                      </a:lnTo>
                      <a:lnTo>
                        <a:pt x="22" y="28"/>
                      </a:lnTo>
                      <a:lnTo>
                        <a:pt x="14" y="34"/>
                      </a:lnTo>
                      <a:lnTo>
                        <a:pt x="6" y="36"/>
                      </a:lnTo>
                      <a:lnTo>
                        <a:pt x="6" y="36"/>
                      </a:lnTo>
                      <a:lnTo>
                        <a:pt x="4" y="24"/>
                      </a:lnTo>
                      <a:lnTo>
                        <a:pt x="0" y="12"/>
                      </a:lnTo>
                      <a:lnTo>
                        <a:pt x="0" y="12"/>
                      </a:lnTo>
                      <a:lnTo>
                        <a:pt x="6" y="14"/>
                      </a:lnTo>
                      <a:lnTo>
                        <a:pt x="12" y="12"/>
                      </a:lnTo>
                      <a:lnTo>
                        <a:pt x="24" y="6"/>
                      </a:lnTo>
                      <a:lnTo>
                        <a:pt x="34" y="0"/>
                      </a:lnTo>
                      <a:lnTo>
                        <a:pt x="38" y="0"/>
                      </a:lnTo>
                      <a:lnTo>
                        <a:pt x="44" y="2"/>
                      </a:lnTo>
                      <a:lnTo>
                        <a:pt x="44"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38" name="Freeform 214"/>
                <p:cNvSpPr>
                  <a:spLocks/>
                </p:cNvSpPr>
                <p:nvPr userDrawn="1"/>
              </p:nvSpPr>
              <p:spPr bwMode="auto">
                <a:xfrm>
                  <a:off x="3180" y="902"/>
                  <a:ext cx="3" cy="5"/>
                </a:xfrm>
                <a:custGeom>
                  <a:avLst/>
                  <a:gdLst/>
                  <a:ahLst/>
                  <a:cxnLst>
                    <a:cxn ang="0">
                      <a:pos x="4" y="0"/>
                    </a:cxn>
                    <a:cxn ang="0">
                      <a:pos x="4" y="0"/>
                    </a:cxn>
                    <a:cxn ang="0">
                      <a:pos x="6" y="2"/>
                    </a:cxn>
                    <a:cxn ang="0">
                      <a:pos x="10" y="2"/>
                    </a:cxn>
                    <a:cxn ang="0">
                      <a:pos x="10" y="2"/>
                    </a:cxn>
                    <a:cxn ang="0">
                      <a:pos x="8" y="8"/>
                    </a:cxn>
                    <a:cxn ang="0">
                      <a:pos x="8" y="14"/>
                    </a:cxn>
                    <a:cxn ang="0">
                      <a:pos x="8" y="14"/>
                    </a:cxn>
                    <a:cxn ang="0">
                      <a:pos x="4" y="14"/>
                    </a:cxn>
                    <a:cxn ang="0">
                      <a:pos x="0" y="12"/>
                    </a:cxn>
                    <a:cxn ang="0">
                      <a:pos x="0" y="12"/>
                    </a:cxn>
                    <a:cxn ang="0">
                      <a:pos x="2" y="6"/>
                    </a:cxn>
                    <a:cxn ang="0">
                      <a:pos x="4" y="0"/>
                    </a:cxn>
                    <a:cxn ang="0">
                      <a:pos x="4" y="0"/>
                    </a:cxn>
                  </a:cxnLst>
                  <a:rect l="0" t="0" r="r" b="b"/>
                  <a:pathLst>
                    <a:path w="10" h="14">
                      <a:moveTo>
                        <a:pt x="4" y="0"/>
                      </a:moveTo>
                      <a:lnTo>
                        <a:pt x="4" y="0"/>
                      </a:lnTo>
                      <a:lnTo>
                        <a:pt x="6" y="2"/>
                      </a:lnTo>
                      <a:lnTo>
                        <a:pt x="10" y="2"/>
                      </a:lnTo>
                      <a:lnTo>
                        <a:pt x="10" y="2"/>
                      </a:lnTo>
                      <a:lnTo>
                        <a:pt x="8" y="8"/>
                      </a:lnTo>
                      <a:lnTo>
                        <a:pt x="8" y="14"/>
                      </a:lnTo>
                      <a:lnTo>
                        <a:pt x="8" y="14"/>
                      </a:lnTo>
                      <a:lnTo>
                        <a:pt x="4" y="14"/>
                      </a:lnTo>
                      <a:lnTo>
                        <a:pt x="0" y="12"/>
                      </a:lnTo>
                      <a:lnTo>
                        <a:pt x="0" y="12"/>
                      </a:lnTo>
                      <a:lnTo>
                        <a:pt x="2" y="6"/>
                      </a:lnTo>
                      <a:lnTo>
                        <a:pt x="4" y="0"/>
                      </a:lnTo>
                      <a:lnTo>
                        <a:pt x="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39" name="Freeform 215"/>
                <p:cNvSpPr>
                  <a:spLocks/>
                </p:cNvSpPr>
                <p:nvPr userDrawn="1"/>
              </p:nvSpPr>
              <p:spPr bwMode="auto">
                <a:xfrm>
                  <a:off x="3756" y="904"/>
                  <a:ext cx="3" cy="3"/>
                </a:xfrm>
                <a:custGeom>
                  <a:avLst/>
                  <a:gdLst/>
                  <a:ahLst/>
                  <a:cxnLst>
                    <a:cxn ang="0">
                      <a:pos x="12" y="0"/>
                    </a:cxn>
                    <a:cxn ang="0">
                      <a:pos x="12" y="0"/>
                    </a:cxn>
                    <a:cxn ang="0">
                      <a:pos x="12" y="6"/>
                    </a:cxn>
                    <a:cxn ang="0">
                      <a:pos x="10" y="10"/>
                    </a:cxn>
                    <a:cxn ang="0">
                      <a:pos x="8" y="12"/>
                    </a:cxn>
                    <a:cxn ang="0">
                      <a:pos x="2" y="12"/>
                    </a:cxn>
                    <a:cxn ang="0">
                      <a:pos x="2" y="12"/>
                    </a:cxn>
                    <a:cxn ang="0">
                      <a:pos x="0" y="8"/>
                    </a:cxn>
                    <a:cxn ang="0">
                      <a:pos x="2" y="2"/>
                    </a:cxn>
                    <a:cxn ang="0">
                      <a:pos x="6" y="0"/>
                    </a:cxn>
                    <a:cxn ang="0">
                      <a:pos x="12" y="0"/>
                    </a:cxn>
                    <a:cxn ang="0">
                      <a:pos x="12" y="0"/>
                    </a:cxn>
                  </a:cxnLst>
                  <a:rect l="0" t="0" r="r" b="b"/>
                  <a:pathLst>
                    <a:path w="12" h="12">
                      <a:moveTo>
                        <a:pt x="12" y="0"/>
                      </a:moveTo>
                      <a:lnTo>
                        <a:pt x="12" y="0"/>
                      </a:lnTo>
                      <a:lnTo>
                        <a:pt x="12" y="6"/>
                      </a:lnTo>
                      <a:lnTo>
                        <a:pt x="10" y="10"/>
                      </a:lnTo>
                      <a:lnTo>
                        <a:pt x="8" y="12"/>
                      </a:lnTo>
                      <a:lnTo>
                        <a:pt x="2" y="12"/>
                      </a:lnTo>
                      <a:lnTo>
                        <a:pt x="2" y="12"/>
                      </a:lnTo>
                      <a:lnTo>
                        <a:pt x="0" y="8"/>
                      </a:lnTo>
                      <a:lnTo>
                        <a:pt x="2" y="2"/>
                      </a:lnTo>
                      <a:lnTo>
                        <a:pt x="6" y="0"/>
                      </a:lnTo>
                      <a:lnTo>
                        <a:pt x="12" y="0"/>
                      </a:lnTo>
                      <a:lnTo>
                        <a:pt x="1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40" name="Freeform 216"/>
                <p:cNvSpPr>
                  <a:spLocks/>
                </p:cNvSpPr>
                <p:nvPr userDrawn="1"/>
              </p:nvSpPr>
              <p:spPr bwMode="auto">
                <a:xfrm>
                  <a:off x="3776" y="907"/>
                  <a:ext cx="5" cy="8"/>
                </a:xfrm>
                <a:custGeom>
                  <a:avLst/>
                  <a:gdLst/>
                  <a:ahLst/>
                  <a:cxnLst>
                    <a:cxn ang="0">
                      <a:pos x="10" y="0"/>
                    </a:cxn>
                    <a:cxn ang="0">
                      <a:pos x="10" y="0"/>
                    </a:cxn>
                    <a:cxn ang="0">
                      <a:pos x="16" y="2"/>
                    </a:cxn>
                    <a:cxn ang="0">
                      <a:pos x="24" y="4"/>
                    </a:cxn>
                    <a:cxn ang="0">
                      <a:pos x="24" y="4"/>
                    </a:cxn>
                    <a:cxn ang="0">
                      <a:pos x="22" y="16"/>
                    </a:cxn>
                    <a:cxn ang="0">
                      <a:pos x="20" y="28"/>
                    </a:cxn>
                    <a:cxn ang="0">
                      <a:pos x="20" y="28"/>
                    </a:cxn>
                    <a:cxn ang="0">
                      <a:pos x="14" y="30"/>
                    </a:cxn>
                    <a:cxn ang="0">
                      <a:pos x="8" y="30"/>
                    </a:cxn>
                    <a:cxn ang="0">
                      <a:pos x="8" y="30"/>
                    </a:cxn>
                    <a:cxn ang="0">
                      <a:pos x="6" y="28"/>
                    </a:cxn>
                    <a:cxn ang="0">
                      <a:pos x="6" y="26"/>
                    </a:cxn>
                    <a:cxn ang="0">
                      <a:pos x="4" y="22"/>
                    </a:cxn>
                    <a:cxn ang="0">
                      <a:pos x="0" y="24"/>
                    </a:cxn>
                    <a:cxn ang="0">
                      <a:pos x="0" y="24"/>
                    </a:cxn>
                    <a:cxn ang="0">
                      <a:pos x="2" y="16"/>
                    </a:cxn>
                    <a:cxn ang="0">
                      <a:pos x="4" y="12"/>
                    </a:cxn>
                    <a:cxn ang="0">
                      <a:pos x="8" y="6"/>
                    </a:cxn>
                    <a:cxn ang="0">
                      <a:pos x="10" y="0"/>
                    </a:cxn>
                    <a:cxn ang="0">
                      <a:pos x="10" y="0"/>
                    </a:cxn>
                  </a:cxnLst>
                  <a:rect l="0" t="0" r="r" b="b"/>
                  <a:pathLst>
                    <a:path w="24" h="30">
                      <a:moveTo>
                        <a:pt x="10" y="0"/>
                      </a:moveTo>
                      <a:lnTo>
                        <a:pt x="10" y="0"/>
                      </a:lnTo>
                      <a:lnTo>
                        <a:pt x="16" y="2"/>
                      </a:lnTo>
                      <a:lnTo>
                        <a:pt x="24" y="4"/>
                      </a:lnTo>
                      <a:lnTo>
                        <a:pt x="24" y="4"/>
                      </a:lnTo>
                      <a:lnTo>
                        <a:pt x="22" y="16"/>
                      </a:lnTo>
                      <a:lnTo>
                        <a:pt x="20" y="28"/>
                      </a:lnTo>
                      <a:lnTo>
                        <a:pt x="20" y="28"/>
                      </a:lnTo>
                      <a:lnTo>
                        <a:pt x="14" y="30"/>
                      </a:lnTo>
                      <a:lnTo>
                        <a:pt x="8" y="30"/>
                      </a:lnTo>
                      <a:lnTo>
                        <a:pt x="8" y="30"/>
                      </a:lnTo>
                      <a:lnTo>
                        <a:pt x="6" y="28"/>
                      </a:lnTo>
                      <a:lnTo>
                        <a:pt x="6" y="26"/>
                      </a:lnTo>
                      <a:lnTo>
                        <a:pt x="4" y="22"/>
                      </a:lnTo>
                      <a:lnTo>
                        <a:pt x="0" y="24"/>
                      </a:lnTo>
                      <a:lnTo>
                        <a:pt x="0" y="24"/>
                      </a:lnTo>
                      <a:lnTo>
                        <a:pt x="2" y="16"/>
                      </a:lnTo>
                      <a:lnTo>
                        <a:pt x="4" y="12"/>
                      </a:lnTo>
                      <a:lnTo>
                        <a:pt x="8" y="6"/>
                      </a:lnTo>
                      <a:lnTo>
                        <a:pt x="10" y="0"/>
                      </a:lnTo>
                      <a:lnTo>
                        <a:pt x="1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41" name="Freeform 217"/>
                <p:cNvSpPr>
                  <a:spLocks/>
                </p:cNvSpPr>
                <p:nvPr userDrawn="1"/>
              </p:nvSpPr>
              <p:spPr bwMode="auto">
                <a:xfrm>
                  <a:off x="3743" y="907"/>
                  <a:ext cx="5" cy="5"/>
                </a:xfrm>
                <a:custGeom>
                  <a:avLst/>
                  <a:gdLst/>
                  <a:ahLst/>
                  <a:cxnLst>
                    <a:cxn ang="0">
                      <a:pos x="10" y="0"/>
                    </a:cxn>
                    <a:cxn ang="0">
                      <a:pos x="10" y="0"/>
                    </a:cxn>
                    <a:cxn ang="0">
                      <a:pos x="14" y="2"/>
                    </a:cxn>
                    <a:cxn ang="0">
                      <a:pos x="14" y="6"/>
                    </a:cxn>
                    <a:cxn ang="0">
                      <a:pos x="14" y="8"/>
                    </a:cxn>
                    <a:cxn ang="0">
                      <a:pos x="12" y="12"/>
                    </a:cxn>
                    <a:cxn ang="0">
                      <a:pos x="8" y="12"/>
                    </a:cxn>
                    <a:cxn ang="0">
                      <a:pos x="6" y="14"/>
                    </a:cxn>
                    <a:cxn ang="0">
                      <a:pos x="2" y="12"/>
                    </a:cxn>
                    <a:cxn ang="0">
                      <a:pos x="0" y="8"/>
                    </a:cxn>
                    <a:cxn ang="0">
                      <a:pos x="0" y="8"/>
                    </a:cxn>
                    <a:cxn ang="0">
                      <a:pos x="6" y="8"/>
                    </a:cxn>
                    <a:cxn ang="0">
                      <a:pos x="8" y="6"/>
                    </a:cxn>
                    <a:cxn ang="0">
                      <a:pos x="10" y="0"/>
                    </a:cxn>
                    <a:cxn ang="0">
                      <a:pos x="10" y="0"/>
                    </a:cxn>
                  </a:cxnLst>
                  <a:rect l="0" t="0" r="r" b="b"/>
                  <a:pathLst>
                    <a:path w="14" h="14">
                      <a:moveTo>
                        <a:pt x="10" y="0"/>
                      </a:moveTo>
                      <a:lnTo>
                        <a:pt x="10" y="0"/>
                      </a:lnTo>
                      <a:lnTo>
                        <a:pt x="14" y="2"/>
                      </a:lnTo>
                      <a:lnTo>
                        <a:pt x="14" y="6"/>
                      </a:lnTo>
                      <a:lnTo>
                        <a:pt x="14" y="8"/>
                      </a:lnTo>
                      <a:lnTo>
                        <a:pt x="12" y="12"/>
                      </a:lnTo>
                      <a:lnTo>
                        <a:pt x="8" y="12"/>
                      </a:lnTo>
                      <a:lnTo>
                        <a:pt x="6" y="14"/>
                      </a:lnTo>
                      <a:lnTo>
                        <a:pt x="2" y="12"/>
                      </a:lnTo>
                      <a:lnTo>
                        <a:pt x="0" y="8"/>
                      </a:lnTo>
                      <a:lnTo>
                        <a:pt x="0" y="8"/>
                      </a:lnTo>
                      <a:lnTo>
                        <a:pt x="6" y="8"/>
                      </a:lnTo>
                      <a:lnTo>
                        <a:pt x="8" y="6"/>
                      </a:lnTo>
                      <a:lnTo>
                        <a:pt x="10" y="0"/>
                      </a:lnTo>
                      <a:lnTo>
                        <a:pt x="1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42" name="Freeform 218"/>
                <p:cNvSpPr>
                  <a:spLocks/>
                </p:cNvSpPr>
                <p:nvPr userDrawn="1"/>
              </p:nvSpPr>
              <p:spPr bwMode="auto">
                <a:xfrm>
                  <a:off x="3175" y="917"/>
                  <a:ext cx="5" cy="8"/>
                </a:xfrm>
                <a:custGeom>
                  <a:avLst/>
                  <a:gdLst/>
                  <a:ahLst/>
                  <a:cxnLst>
                    <a:cxn ang="0">
                      <a:pos x="4" y="0"/>
                    </a:cxn>
                    <a:cxn ang="0">
                      <a:pos x="4" y="0"/>
                    </a:cxn>
                    <a:cxn ang="0">
                      <a:pos x="8" y="0"/>
                    </a:cxn>
                    <a:cxn ang="0">
                      <a:pos x="8" y="4"/>
                    </a:cxn>
                    <a:cxn ang="0">
                      <a:pos x="8" y="10"/>
                    </a:cxn>
                    <a:cxn ang="0">
                      <a:pos x="8" y="10"/>
                    </a:cxn>
                    <a:cxn ang="0">
                      <a:pos x="10" y="10"/>
                    </a:cxn>
                    <a:cxn ang="0">
                      <a:pos x="12" y="10"/>
                    </a:cxn>
                    <a:cxn ang="0">
                      <a:pos x="14" y="6"/>
                    </a:cxn>
                    <a:cxn ang="0">
                      <a:pos x="14" y="2"/>
                    </a:cxn>
                    <a:cxn ang="0">
                      <a:pos x="16" y="0"/>
                    </a:cxn>
                    <a:cxn ang="0">
                      <a:pos x="18" y="0"/>
                    </a:cxn>
                    <a:cxn ang="0">
                      <a:pos x="18" y="0"/>
                    </a:cxn>
                    <a:cxn ang="0">
                      <a:pos x="16" y="8"/>
                    </a:cxn>
                    <a:cxn ang="0">
                      <a:pos x="18" y="12"/>
                    </a:cxn>
                    <a:cxn ang="0">
                      <a:pos x="20" y="26"/>
                    </a:cxn>
                    <a:cxn ang="0">
                      <a:pos x="20" y="26"/>
                    </a:cxn>
                    <a:cxn ang="0">
                      <a:pos x="14" y="20"/>
                    </a:cxn>
                    <a:cxn ang="0">
                      <a:pos x="12" y="18"/>
                    </a:cxn>
                    <a:cxn ang="0">
                      <a:pos x="12" y="12"/>
                    </a:cxn>
                    <a:cxn ang="0">
                      <a:pos x="12" y="12"/>
                    </a:cxn>
                    <a:cxn ang="0">
                      <a:pos x="10" y="14"/>
                    </a:cxn>
                    <a:cxn ang="0">
                      <a:pos x="8" y="16"/>
                    </a:cxn>
                    <a:cxn ang="0">
                      <a:pos x="6" y="20"/>
                    </a:cxn>
                    <a:cxn ang="0">
                      <a:pos x="6" y="26"/>
                    </a:cxn>
                    <a:cxn ang="0">
                      <a:pos x="4" y="28"/>
                    </a:cxn>
                    <a:cxn ang="0">
                      <a:pos x="0" y="28"/>
                    </a:cxn>
                    <a:cxn ang="0">
                      <a:pos x="0" y="28"/>
                    </a:cxn>
                    <a:cxn ang="0">
                      <a:pos x="0" y="20"/>
                    </a:cxn>
                    <a:cxn ang="0">
                      <a:pos x="2" y="14"/>
                    </a:cxn>
                    <a:cxn ang="0">
                      <a:pos x="4" y="0"/>
                    </a:cxn>
                    <a:cxn ang="0">
                      <a:pos x="4" y="0"/>
                    </a:cxn>
                  </a:cxnLst>
                  <a:rect l="0" t="0" r="r" b="b"/>
                  <a:pathLst>
                    <a:path w="20" h="28">
                      <a:moveTo>
                        <a:pt x="4" y="0"/>
                      </a:moveTo>
                      <a:lnTo>
                        <a:pt x="4" y="0"/>
                      </a:lnTo>
                      <a:lnTo>
                        <a:pt x="8" y="0"/>
                      </a:lnTo>
                      <a:lnTo>
                        <a:pt x="8" y="4"/>
                      </a:lnTo>
                      <a:lnTo>
                        <a:pt x="8" y="10"/>
                      </a:lnTo>
                      <a:lnTo>
                        <a:pt x="8" y="10"/>
                      </a:lnTo>
                      <a:lnTo>
                        <a:pt x="10" y="10"/>
                      </a:lnTo>
                      <a:lnTo>
                        <a:pt x="12" y="10"/>
                      </a:lnTo>
                      <a:lnTo>
                        <a:pt x="14" y="6"/>
                      </a:lnTo>
                      <a:lnTo>
                        <a:pt x="14" y="2"/>
                      </a:lnTo>
                      <a:lnTo>
                        <a:pt x="16" y="0"/>
                      </a:lnTo>
                      <a:lnTo>
                        <a:pt x="18" y="0"/>
                      </a:lnTo>
                      <a:lnTo>
                        <a:pt x="18" y="0"/>
                      </a:lnTo>
                      <a:lnTo>
                        <a:pt x="16" y="8"/>
                      </a:lnTo>
                      <a:lnTo>
                        <a:pt x="18" y="12"/>
                      </a:lnTo>
                      <a:lnTo>
                        <a:pt x="20" y="26"/>
                      </a:lnTo>
                      <a:lnTo>
                        <a:pt x="20" y="26"/>
                      </a:lnTo>
                      <a:lnTo>
                        <a:pt x="14" y="20"/>
                      </a:lnTo>
                      <a:lnTo>
                        <a:pt x="12" y="18"/>
                      </a:lnTo>
                      <a:lnTo>
                        <a:pt x="12" y="12"/>
                      </a:lnTo>
                      <a:lnTo>
                        <a:pt x="12" y="12"/>
                      </a:lnTo>
                      <a:lnTo>
                        <a:pt x="10" y="14"/>
                      </a:lnTo>
                      <a:lnTo>
                        <a:pt x="8" y="16"/>
                      </a:lnTo>
                      <a:lnTo>
                        <a:pt x="6" y="20"/>
                      </a:lnTo>
                      <a:lnTo>
                        <a:pt x="6" y="26"/>
                      </a:lnTo>
                      <a:lnTo>
                        <a:pt x="4" y="28"/>
                      </a:lnTo>
                      <a:lnTo>
                        <a:pt x="0" y="28"/>
                      </a:lnTo>
                      <a:lnTo>
                        <a:pt x="0" y="28"/>
                      </a:lnTo>
                      <a:lnTo>
                        <a:pt x="0" y="20"/>
                      </a:lnTo>
                      <a:lnTo>
                        <a:pt x="2" y="14"/>
                      </a:lnTo>
                      <a:lnTo>
                        <a:pt x="4" y="0"/>
                      </a:lnTo>
                      <a:lnTo>
                        <a:pt x="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43" name="Freeform 219"/>
                <p:cNvSpPr>
                  <a:spLocks/>
                </p:cNvSpPr>
                <p:nvPr userDrawn="1"/>
              </p:nvSpPr>
              <p:spPr bwMode="auto">
                <a:xfrm>
                  <a:off x="3178" y="927"/>
                  <a:ext cx="3" cy="0"/>
                </a:xfrm>
                <a:custGeom>
                  <a:avLst/>
                  <a:gdLst/>
                  <a:ahLst/>
                  <a:cxnLst>
                    <a:cxn ang="0">
                      <a:pos x="0" y="0"/>
                    </a:cxn>
                    <a:cxn ang="0">
                      <a:pos x="0" y="0"/>
                    </a:cxn>
                    <a:cxn ang="0">
                      <a:pos x="4" y="0"/>
                    </a:cxn>
                    <a:cxn ang="0">
                      <a:pos x="6" y="2"/>
                    </a:cxn>
                    <a:cxn ang="0">
                      <a:pos x="6" y="8"/>
                    </a:cxn>
                    <a:cxn ang="0">
                      <a:pos x="6" y="8"/>
                    </a:cxn>
                    <a:cxn ang="0">
                      <a:pos x="2" y="8"/>
                    </a:cxn>
                    <a:cxn ang="0">
                      <a:pos x="0" y="6"/>
                    </a:cxn>
                    <a:cxn ang="0">
                      <a:pos x="0" y="0"/>
                    </a:cxn>
                    <a:cxn ang="0">
                      <a:pos x="0" y="0"/>
                    </a:cxn>
                  </a:cxnLst>
                  <a:rect l="0" t="0" r="r" b="b"/>
                  <a:pathLst>
                    <a:path w="6" h="8">
                      <a:moveTo>
                        <a:pt x="0" y="0"/>
                      </a:moveTo>
                      <a:lnTo>
                        <a:pt x="0" y="0"/>
                      </a:lnTo>
                      <a:lnTo>
                        <a:pt x="4" y="0"/>
                      </a:lnTo>
                      <a:lnTo>
                        <a:pt x="6" y="2"/>
                      </a:lnTo>
                      <a:lnTo>
                        <a:pt x="6" y="8"/>
                      </a:lnTo>
                      <a:lnTo>
                        <a:pt x="6" y="8"/>
                      </a:lnTo>
                      <a:lnTo>
                        <a:pt x="2" y="8"/>
                      </a:lnTo>
                      <a:lnTo>
                        <a:pt x="0" y="6"/>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44" name="Freeform 220"/>
                <p:cNvSpPr>
                  <a:spLocks/>
                </p:cNvSpPr>
                <p:nvPr userDrawn="1"/>
              </p:nvSpPr>
              <p:spPr bwMode="auto">
                <a:xfrm>
                  <a:off x="3102" y="932"/>
                  <a:ext cx="5" cy="10"/>
                </a:xfrm>
                <a:custGeom>
                  <a:avLst/>
                  <a:gdLst/>
                  <a:ahLst/>
                  <a:cxnLst>
                    <a:cxn ang="0">
                      <a:pos x="8" y="0"/>
                    </a:cxn>
                    <a:cxn ang="0">
                      <a:pos x="8" y="0"/>
                    </a:cxn>
                    <a:cxn ang="0">
                      <a:pos x="10" y="0"/>
                    </a:cxn>
                    <a:cxn ang="0">
                      <a:pos x="14" y="2"/>
                    </a:cxn>
                    <a:cxn ang="0">
                      <a:pos x="14" y="2"/>
                    </a:cxn>
                    <a:cxn ang="0">
                      <a:pos x="12" y="22"/>
                    </a:cxn>
                    <a:cxn ang="0">
                      <a:pos x="12" y="30"/>
                    </a:cxn>
                    <a:cxn ang="0">
                      <a:pos x="8" y="38"/>
                    </a:cxn>
                    <a:cxn ang="0">
                      <a:pos x="8" y="38"/>
                    </a:cxn>
                    <a:cxn ang="0">
                      <a:pos x="4" y="36"/>
                    </a:cxn>
                    <a:cxn ang="0">
                      <a:pos x="2" y="32"/>
                    </a:cxn>
                    <a:cxn ang="0">
                      <a:pos x="0" y="28"/>
                    </a:cxn>
                    <a:cxn ang="0">
                      <a:pos x="0" y="22"/>
                    </a:cxn>
                    <a:cxn ang="0">
                      <a:pos x="4" y="10"/>
                    </a:cxn>
                    <a:cxn ang="0">
                      <a:pos x="8" y="0"/>
                    </a:cxn>
                    <a:cxn ang="0">
                      <a:pos x="8" y="0"/>
                    </a:cxn>
                  </a:cxnLst>
                  <a:rect l="0" t="0" r="r" b="b"/>
                  <a:pathLst>
                    <a:path w="14" h="38">
                      <a:moveTo>
                        <a:pt x="8" y="0"/>
                      </a:moveTo>
                      <a:lnTo>
                        <a:pt x="8" y="0"/>
                      </a:lnTo>
                      <a:lnTo>
                        <a:pt x="10" y="0"/>
                      </a:lnTo>
                      <a:lnTo>
                        <a:pt x="14" y="2"/>
                      </a:lnTo>
                      <a:lnTo>
                        <a:pt x="14" y="2"/>
                      </a:lnTo>
                      <a:lnTo>
                        <a:pt x="12" y="22"/>
                      </a:lnTo>
                      <a:lnTo>
                        <a:pt x="12" y="30"/>
                      </a:lnTo>
                      <a:lnTo>
                        <a:pt x="8" y="38"/>
                      </a:lnTo>
                      <a:lnTo>
                        <a:pt x="8" y="38"/>
                      </a:lnTo>
                      <a:lnTo>
                        <a:pt x="4" y="36"/>
                      </a:lnTo>
                      <a:lnTo>
                        <a:pt x="2" y="32"/>
                      </a:lnTo>
                      <a:lnTo>
                        <a:pt x="0" y="28"/>
                      </a:lnTo>
                      <a:lnTo>
                        <a:pt x="0" y="22"/>
                      </a:lnTo>
                      <a:lnTo>
                        <a:pt x="4" y="10"/>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45" name="Freeform 221"/>
                <p:cNvSpPr>
                  <a:spLocks/>
                </p:cNvSpPr>
                <p:nvPr userDrawn="1"/>
              </p:nvSpPr>
              <p:spPr bwMode="auto">
                <a:xfrm>
                  <a:off x="3109" y="937"/>
                  <a:ext cx="3" cy="5"/>
                </a:xfrm>
                <a:custGeom>
                  <a:avLst/>
                  <a:gdLst/>
                  <a:ahLst/>
                  <a:cxnLst>
                    <a:cxn ang="0">
                      <a:pos x="0" y="0"/>
                    </a:cxn>
                    <a:cxn ang="0">
                      <a:pos x="0" y="0"/>
                    </a:cxn>
                    <a:cxn ang="0">
                      <a:pos x="4" y="2"/>
                    </a:cxn>
                    <a:cxn ang="0">
                      <a:pos x="4" y="6"/>
                    </a:cxn>
                    <a:cxn ang="0">
                      <a:pos x="4" y="16"/>
                    </a:cxn>
                    <a:cxn ang="0">
                      <a:pos x="4" y="16"/>
                    </a:cxn>
                    <a:cxn ang="0">
                      <a:pos x="2" y="8"/>
                    </a:cxn>
                    <a:cxn ang="0">
                      <a:pos x="0" y="0"/>
                    </a:cxn>
                    <a:cxn ang="0">
                      <a:pos x="0" y="0"/>
                    </a:cxn>
                  </a:cxnLst>
                  <a:rect l="0" t="0" r="r" b="b"/>
                  <a:pathLst>
                    <a:path w="4" h="16">
                      <a:moveTo>
                        <a:pt x="0" y="0"/>
                      </a:moveTo>
                      <a:lnTo>
                        <a:pt x="0" y="0"/>
                      </a:lnTo>
                      <a:lnTo>
                        <a:pt x="4" y="2"/>
                      </a:lnTo>
                      <a:lnTo>
                        <a:pt x="4" y="6"/>
                      </a:lnTo>
                      <a:lnTo>
                        <a:pt x="4" y="16"/>
                      </a:lnTo>
                      <a:lnTo>
                        <a:pt x="4" y="16"/>
                      </a:lnTo>
                      <a:lnTo>
                        <a:pt x="2" y="8"/>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46" name="Freeform 222"/>
                <p:cNvSpPr>
                  <a:spLocks/>
                </p:cNvSpPr>
                <p:nvPr userDrawn="1"/>
              </p:nvSpPr>
              <p:spPr bwMode="auto">
                <a:xfrm>
                  <a:off x="3173" y="945"/>
                  <a:ext cx="3" cy="10"/>
                </a:xfrm>
                <a:custGeom>
                  <a:avLst/>
                  <a:gdLst/>
                  <a:ahLst/>
                  <a:cxnLst>
                    <a:cxn ang="0">
                      <a:pos x="2" y="0"/>
                    </a:cxn>
                    <a:cxn ang="0">
                      <a:pos x="2" y="0"/>
                    </a:cxn>
                    <a:cxn ang="0">
                      <a:pos x="6" y="2"/>
                    </a:cxn>
                    <a:cxn ang="0">
                      <a:pos x="8" y="6"/>
                    </a:cxn>
                    <a:cxn ang="0">
                      <a:pos x="8" y="16"/>
                    </a:cxn>
                    <a:cxn ang="0">
                      <a:pos x="6" y="28"/>
                    </a:cxn>
                    <a:cxn ang="0">
                      <a:pos x="6" y="38"/>
                    </a:cxn>
                    <a:cxn ang="0">
                      <a:pos x="6" y="38"/>
                    </a:cxn>
                    <a:cxn ang="0">
                      <a:pos x="4" y="36"/>
                    </a:cxn>
                    <a:cxn ang="0">
                      <a:pos x="2" y="34"/>
                    </a:cxn>
                    <a:cxn ang="0">
                      <a:pos x="0" y="24"/>
                    </a:cxn>
                    <a:cxn ang="0">
                      <a:pos x="0" y="12"/>
                    </a:cxn>
                    <a:cxn ang="0">
                      <a:pos x="2" y="0"/>
                    </a:cxn>
                    <a:cxn ang="0">
                      <a:pos x="2" y="0"/>
                    </a:cxn>
                  </a:cxnLst>
                  <a:rect l="0" t="0" r="r" b="b"/>
                  <a:pathLst>
                    <a:path w="8" h="38">
                      <a:moveTo>
                        <a:pt x="2" y="0"/>
                      </a:moveTo>
                      <a:lnTo>
                        <a:pt x="2" y="0"/>
                      </a:lnTo>
                      <a:lnTo>
                        <a:pt x="6" y="2"/>
                      </a:lnTo>
                      <a:lnTo>
                        <a:pt x="8" y="6"/>
                      </a:lnTo>
                      <a:lnTo>
                        <a:pt x="8" y="16"/>
                      </a:lnTo>
                      <a:lnTo>
                        <a:pt x="6" y="28"/>
                      </a:lnTo>
                      <a:lnTo>
                        <a:pt x="6" y="38"/>
                      </a:lnTo>
                      <a:lnTo>
                        <a:pt x="6" y="38"/>
                      </a:lnTo>
                      <a:lnTo>
                        <a:pt x="4" y="36"/>
                      </a:lnTo>
                      <a:lnTo>
                        <a:pt x="2" y="34"/>
                      </a:lnTo>
                      <a:lnTo>
                        <a:pt x="0" y="24"/>
                      </a:lnTo>
                      <a:lnTo>
                        <a:pt x="0" y="12"/>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47" name="Freeform 223"/>
                <p:cNvSpPr>
                  <a:spLocks/>
                </p:cNvSpPr>
                <p:nvPr userDrawn="1"/>
              </p:nvSpPr>
              <p:spPr bwMode="auto">
                <a:xfrm>
                  <a:off x="3170" y="960"/>
                  <a:ext cx="3" cy="5"/>
                </a:xfrm>
                <a:custGeom>
                  <a:avLst/>
                  <a:gdLst/>
                  <a:ahLst/>
                  <a:cxnLst>
                    <a:cxn ang="0">
                      <a:pos x="6" y="0"/>
                    </a:cxn>
                    <a:cxn ang="0">
                      <a:pos x="6" y="0"/>
                    </a:cxn>
                    <a:cxn ang="0">
                      <a:pos x="10" y="6"/>
                    </a:cxn>
                    <a:cxn ang="0">
                      <a:pos x="8" y="14"/>
                    </a:cxn>
                    <a:cxn ang="0">
                      <a:pos x="4" y="26"/>
                    </a:cxn>
                    <a:cxn ang="0">
                      <a:pos x="4" y="26"/>
                    </a:cxn>
                    <a:cxn ang="0">
                      <a:pos x="0" y="24"/>
                    </a:cxn>
                    <a:cxn ang="0">
                      <a:pos x="0" y="20"/>
                    </a:cxn>
                    <a:cxn ang="0">
                      <a:pos x="0" y="14"/>
                    </a:cxn>
                    <a:cxn ang="0">
                      <a:pos x="6" y="0"/>
                    </a:cxn>
                    <a:cxn ang="0">
                      <a:pos x="6" y="0"/>
                    </a:cxn>
                  </a:cxnLst>
                  <a:rect l="0" t="0" r="r" b="b"/>
                  <a:pathLst>
                    <a:path w="10" h="26">
                      <a:moveTo>
                        <a:pt x="6" y="0"/>
                      </a:moveTo>
                      <a:lnTo>
                        <a:pt x="6" y="0"/>
                      </a:lnTo>
                      <a:lnTo>
                        <a:pt x="10" y="6"/>
                      </a:lnTo>
                      <a:lnTo>
                        <a:pt x="8" y="14"/>
                      </a:lnTo>
                      <a:lnTo>
                        <a:pt x="4" y="26"/>
                      </a:lnTo>
                      <a:lnTo>
                        <a:pt x="4" y="26"/>
                      </a:lnTo>
                      <a:lnTo>
                        <a:pt x="0" y="24"/>
                      </a:lnTo>
                      <a:lnTo>
                        <a:pt x="0" y="20"/>
                      </a:lnTo>
                      <a:lnTo>
                        <a:pt x="0" y="14"/>
                      </a:lnTo>
                      <a:lnTo>
                        <a:pt x="6" y="0"/>
                      </a:lnTo>
                      <a:lnTo>
                        <a:pt x="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48" name="Freeform 224"/>
                <p:cNvSpPr>
                  <a:spLocks/>
                </p:cNvSpPr>
                <p:nvPr userDrawn="1"/>
              </p:nvSpPr>
              <p:spPr bwMode="auto">
                <a:xfrm>
                  <a:off x="3165" y="970"/>
                  <a:ext cx="3" cy="5"/>
                </a:xfrm>
                <a:custGeom>
                  <a:avLst/>
                  <a:gdLst/>
                  <a:ahLst/>
                  <a:cxnLst>
                    <a:cxn ang="0">
                      <a:pos x="6" y="0"/>
                    </a:cxn>
                    <a:cxn ang="0">
                      <a:pos x="6" y="0"/>
                    </a:cxn>
                    <a:cxn ang="0">
                      <a:pos x="8" y="4"/>
                    </a:cxn>
                    <a:cxn ang="0">
                      <a:pos x="8" y="8"/>
                    </a:cxn>
                    <a:cxn ang="0">
                      <a:pos x="4" y="18"/>
                    </a:cxn>
                    <a:cxn ang="0">
                      <a:pos x="4" y="18"/>
                    </a:cxn>
                    <a:cxn ang="0">
                      <a:pos x="0" y="14"/>
                    </a:cxn>
                    <a:cxn ang="0">
                      <a:pos x="2" y="8"/>
                    </a:cxn>
                    <a:cxn ang="0">
                      <a:pos x="6" y="0"/>
                    </a:cxn>
                    <a:cxn ang="0">
                      <a:pos x="6" y="0"/>
                    </a:cxn>
                  </a:cxnLst>
                  <a:rect l="0" t="0" r="r" b="b"/>
                  <a:pathLst>
                    <a:path w="8" h="18">
                      <a:moveTo>
                        <a:pt x="6" y="0"/>
                      </a:moveTo>
                      <a:lnTo>
                        <a:pt x="6" y="0"/>
                      </a:lnTo>
                      <a:lnTo>
                        <a:pt x="8" y="4"/>
                      </a:lnTo>
                      <a:lnTo>
                        <a:pt x="8" y="8"/>
                      </a:lnTo>
                      <a:lnTo>
                        <a:pt x="4" y="18"/>
                      </a:lnTo>
                      <a:lnTo>
                        <a:pt x="4" y="18"/>
                      </a:lnTo>
                      <a:lnTo>
                        <a:pt x="0" y="14"/>
                      </a:lnTo>
                      <a:lnTo>
                        <a:pt x="2" y="8"/>
                      </a:lnTo>
                      <a:lnTo>
                        <a:pt x="6" y="0"/>
                      </a:lnTo>
                      <a:lnTo>
                        <a:pt x="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49" name="Freeform 225"/>
                <p:cNvSpPr>
                  <a:spLocks/>
                </p:cNvSpPr>
                <p:nvPr userDrawn="1"/>
              </p:nvSpPr>
              <p:spPr bwMode="auto">
                <a:xfrm>
                  <a:off x="3178" y="980"/>
                  <a:ext cx="3" cy="5"/>
                </a:xfrm>
                <a:custGeom>
                  <a:avLst/>
                  <a:gdLst/>
                  <a:ahLst/>
                  <a:cxnLst>
                    <a:cxn ang="0">
                      <a:pos x="2" y="0"/>
                    </a:cxn>
                    <a:cxn ang="0">
                      <a:pos x="2" y="0"/>
                    </a:cxn>
                    <a:cxn ang="0">
                      <a:pos x="4" y="2"/>
                    </a:cxn>
                    <a:cxn ang="0">
                      <a:pos x="6" y="4"/>
                    </a:cxn>
                    <a:cxn ang="0">
                      <a:pos x="6" y="8"/>
                    </a:cxn>
                    <a:cxn ang="0">
                      <a:pos x="4" y="14"/>
                    </a:cxn>
                    <a:cxn ang="0">
                      <a:pos x="6" y="20"/>
                    </a:cxn>
                    <a:cxn ang="0">
                      <a:pos x="6" y="20"/>
                    </a:cxn>
                    <a:cxn ang="0">
                      <a:pos x="2" y="16"/>
                    </a:cxn>
                    <a:cxn ang="0">
                      <a:pos x="0" y="12"/>
                    </a:cxn>
                    <a:cxn ang="0">
                      <a:pos x="2" y="0"/>
                    </a:cxn>
                    <a:cxn ang="0">
                      <a:pos x="2" y="0"/>
                    </a:cxn>
                  </a:cxnLst>
                  <a:rect l="0" t="0" r="r" b="b"/>
                  <a:pathLst>
                    <a:path w="6" h="20">
                      <a:moveTo>
                        <a:pt x="2" y="0"/>
                      </a:moveTo>
                      <a:lnTo>
                        <a:pt x="2" y="0"/>
                      </a:lnTo>
                      <a:lnTo>
                        <a:pt x="4" y="2"/>
                      </a:lnTo>
                      <a:lnTo>
                        <a:pt x="6" y="4"/>
                      </a:lnTo>
                      <a:lnTo>
                        <a:pt x="6" y="8"/>
                      </a:lnTo>
                      <a:lnTo>
                        <a:pt x="4" y="14"/>
                      </a:lnTo>
                      <a:lnTo>
                        <a:pt x="6" y="20"/>
                      </a:lnTo>
                      <a:lnTo>
                        <a:pt x="6" y="20"/>
                      </a:lnTo>
                      <a:lnTo>
                        <a:pt x="2" y="16"/>
                      </a:lnTo>
                      <a:lnTo>
                        <a:pt x="0" y="12"/>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50" name="Freeform 226"/>
                <p:cNvSpPr>
                  <a:spLocks/>
                </p:cNvSpPr>
                <p:nvPr userDrawn="1"/>
              </p:nvSpPr>
              <p:spPr bwMode="auto">
                <a:xfrm>
                  <a:off x="3155" y="988"/>
                  <a:ext cx="3" cy="3"/>
                </a:xfrm>
                <a:custGeom>
                  <a:avLst/>
                  <a:gdLst/>
                  <a:ahLst/>
                  <a:cxnLst>
                    <a:cxn ang="0">
                      <a:pos x="6" y="0"/>
                    </a:cxn>
                    <a:cxn ang="0">
                      <a:pos x="6" y="0"/>
                    </a:cxn>
                    <a:cxn ang="0">
                      <a:pos x="8" y="0"/>
                    </a:cxn>
                    <a:cxn ang="0">
                      <a:pos x="8" y="2"/>
                    </a:cxn>
                    <a:cxn ang="0">
                      <a:pos x="8" y="6"/>
                    </a:cxn>
                    <a:cxn ang="0">
                      <a:pos x="6" y="10"/>
                    </a:cxn>
                    <a:cxn ang="0">
                      <a:pos x="4" y="12"/>
                    </a:cxn>
                    <a:cxn ang="0">
                      <a:pos x="4" y="12"/>
                    </a:cxn>
                    <a:cxn ang="0">
                      <a:pos x="0" y="10"/>
                    </a:cxn>
                    <a:cxn ang="0">
                      <a:pos x="2" y="6"/>
                    </a:cxn>
                    <a:cxn ang="0">
                      <a:pos x="4" y="4"/>
                    </a:cxn>
                    <a:cxn ang="0">
                      <a:pos x="6" y="0"/>
                    </a:cxn>
                    <a:cxn ang="0">
                      <a:pos x="6" y="0"/>
                    </a:cxn>
                  </a:cxnLst>
                  <a:rect l="0" t="0" r="r" b="b"/>
                  <a:pathLst>
                    <a:path w="8" h="12">
                      <a:moveTo>
                        <a:pt x="6" y="0"/>
                      </a:moveTo>
                      <a:lnTo>
                        <a:pt x="6" y="0"/>
                      </a:lnTo>
                      <a:lnTo>
                        <a:pt x="8" y="0"/>
                      </a:lnTo>
                      <a:lnTo>
                        <a:pt x="8" y="2"/>
                      </a:lnTo>
                      <a:lnTo>
                        <a:pt x="8" y="6"/>
                      </a:lnTo>
                      <a:lnTo>
                        <a:pt x="6" y="10"/>
                      </a:lnTo>
                      <a:lnTo>
                        <a:pt x="4" y="12"/>
                      </a:lnTo>
                      <a:lnTo>
                        <a:pt x="4" y="12"/>
                      </a:lnTo>
                      <a:lnTo>
                        <a:pt x="0" y="10"/>
                      </a:lnTo>
                      <a:lnTo>
                        <a:pt x="2" y="6"/>
                      </a:lnTo>
                      <a:lnTo>
                        <a:pt x="4" y="4"/>
                      </a:lnTo>
                      <a:lnTo>
                        <a:pt x="6" y="0"/>
                      </a:lnTo>
                      <a:lnTo>
                        <a:pt x="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51" name="Freeform 227"/>
                <p:cNvSpPr>
                  <a:spLocks/>
                </p:cNvSpPr>
                <p:nvPr userDrawn="1"/>
              </p:nvSpPr>
              <p:spPr bwMode="auto">
                <a:xfrm>
                  <a:off x="3135" y="988"/>
                  <a:ext cx="5" cy="5"/>
                </a:xfrm>
                <a:custGeom>
                  <a:avLst/>
                  <a:gdLst/>
                  <a:ahLst/>
                  <a:cxnLst>
                    <a:cxn ang="0">
                      <a:pos x="0" y="0"/>
                    </a:cxn>
                    <a:cxn ang="0">
                      <a:pos x="0" y="0"/>
                    </a:cxn>
                    <a:cxn ang="0">
                      <a:pos x="4" y="2"/>
                    </a:cxn>
                    <a:cxn ang="0">
                      <a:pos x="6" y="4"/>
                    </a:cxn>
                    <a:cxn ang="0">
                      <a:pos x="8" y="12"/>
                    </a:cxn>
                    <a:cxn ang="0">
                      <a:pos x="8" y="12"/>
                    </a:cxn>
                    <a:cxn ang="0">
                      <a:pos x="12" y="12"/>
                    </a:cxn>
                    <a:cxn ang="0">
                      <a:pos x="14" y="12"/>
                    </a:cxn>
                    <a:cxn ang="0">
                      <a:pos x="16" y="8"/>
                    </a:cxn>
                    <a:cxn ang="0">
                      <a:pos x="16" y="8"/>
                    </a:cxn>
                    <a:cxn ang="0">
                      <a:pos x="18" y="10"/>
                    </a:cxn>
                    <a:cxn ang="0">
                      <a:pos x="18" y="14"/>
                    </a:cxn>
                    <a:cxn ang="0">
                      <a:pos x="16" y="20"/>
                    </a:cxn>
                    <a:cxn ang="0">
                      <a:pos x="16" y="24"/>
                    </a:cxn>
                    <a:cxn ang="0">
                      <a:pos x="16" y="24"/>
                    </a:cxn>
                    <a:cxn ang="0">
                      <a:pos x="14" y="22"/>
                    </a:cxn>
                    <a:cxn ang="0">
                      <a:pos x="12" y="22"/>
                    </a:cxn>
                    <a:cxn ang="0">
                      <a:pos x="6" y="24"/>
                    </a:cxn>
                    <a:cxn ang="0">
                      <a:pos x="6" y="24"/>
                    </a:cxn>
                    <a:cxn ang="0">
                      <a:pos x="6" y="18"/>
                    </a:cxn>
                    <a:cxn ang="0">
                      <a:pos x="2" y="12"/>
                    </a:cxn>
                    <a:cxn ang="0">
                      <a:pos x="0" y="8"/>
                    </a:cxn>
                    <a:cxn ang="0">
                      <a:pos x="0" y="0"/>
                    </a:cxn>
                    <a:cxn ang="0">
                      <a:pos x="0" y="0"/>
                    </a:cxn>
                  </a:cxnLst>
                  <a:rect l="0" t="0" r="r" b="b"/>
                  <a:pathLst>
                    <a:path w="18" h="24">
                      <a:moveTo>
                        <a:pt x="0" y="0"/>
                      </a:moveTo>
                      <a:lnTo>
                        <a:pt x="0" y="0"/>
                      </a:lnTo>
                      <a:lnTo>
                        <a:pt x="4" y="2"/>
                      </a:lnTo>
                      <a:lnTo>
                        <a:pt x="6" y="4"/>
                      </a:lnTo>
                      <a:lnTo>
                        <a:pt x="8" y="12"/>
                      </a:lnTo>
                      <a:lnTo>
                        <a:pt x="8" y="12"/>
                      </a:lnTo>
                      <a:lnTo>
                        <a:pt x="12" y="12"/>
                      </a:lnTo>
                      <a:lnTo>
                        <a:pt x="14" y="12"/>
                      </a:lnTo>
                      <a:lnTo>
                        <a:pt x="16" y="8"/>
                      </a:lnTo>
                      <a:lnTo>
                        <a:pt x="16" y="8"/>
                      </a:lnTo>
                      <a:lnTo>
                        <a:pt x="18" y="10"/>
                      </a:lnTo>
                      <a:lnTo>
                        <a:pt x="18" y="14"/>
                      </a:lnTo>
                      <a:lnTo>
                        <a:pt x="16" y="20"/>
                      </a:lnTo>
                      <a:lnTo>
                        <a:pt x="16" y="24"/>
                      </a:lnTo>
                      <a:lnTo>
                        <a:pt x="16" y="24"/>
                      </a:lnTo>
                      <a:lnTo>
                        <a:pt x="14" y="22"/>
                      </a:lnTo>
                      <a:lnTo>
                        <a:pt x="12" y="22"/>
                      </a:lnTo>
                      <a:lnTo>
                        <a:pt x="6" y="24"/>
                      </a:lnTo>
                      <a:lnTo>
                        <a:pt x="6" y="24"/>
                      </a:lnTo>
                      <a:lnTo>
                        <a:pt x="6" y="18"/>
                      </a:lnTo>
                      <a:lnTo>
                        <a:pt x="2" y="12"/>
                      </a:lnTo>
                      <a:lnTo>
                        <a:pt x="0" y="8"/>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52" name="Freeform 228"/>
                <p:cNvSpPr>
                  <a:spLocks/>
                </p:cNvSpPr>
                <p:nvPr userDrawn="1"/>
              </p:nvSpPr>
              <p:spPr bwMode="auto">
                <a:xfrm>
                  <a:off x="3160" y="1008"/>
                  <a:ext cx="5" cy="3"/>
                </a:xfrm>
                <a:custGeom>
                  <a:avLst/>
                  <a:gdLst/>
                  <a:ahLst/>
                  <a:cxnLst>
                    <a:cxn ang="0">
                      <a:pos x="8" y="0"/>
                    </a:cxn>
                    <a:cxn ang="0">
                      <a:pos x="8" y="0"/>
                    </a:cxn>
                    <a:cxn ang="0">
                      <a:pos x="10" y="2"/>
                    </a:cxn>
                    <a:cxn ang="0">
                      <a:pos x="10" y="6"/>
                    </a:cxn>
                    <a:cxn ang="0">
                      <a:pos x="10" y="6"/>
                    </a:cxn>
                    <a:cxn ang="0">
                      <a:pos x="6" y="8"/>
                    </a:cxn>
                    <a:cxn ang="0">
                      <a:pos x="0" y="6"/>
                    </a:cxn>
                    <a:cxn ang="0">
                      <a:pos x="0" y="6"/>
                    </a:cxn>
                    <a:cxn ang="0">
                      <a:pos x="2" y="4"/>
                    </a:cxn>
                    <a:cxn ang="0">
                      <a:pos x="4" y="4"/>
                    </a:cxn>
                    <a:cxn ang="0">
                      <a:pos x="8" y="2"/>
                    </a:cxn>
                    <a:cxn ang="0">
                      <a:pos x="8" y="0"/>
                    </a:cxn>
                    <a:cxn ang="0">
                      <a:pos x="8" y="0"/>
                    </a:cxn>
                  </a:cxnLst>
                  <a:rect l="0" t="0" r="r" b="b"/>
                  <a:pathLst>
                    <a:path w="10" h="8">
                      <a:moveTo>
                        <a:pt x="8" y="0"/>
                      </a:moveTo>
                      <a:lnTo>
                        <a:pt x="8" y="0"/>
                      </a:lnTo>
                      <a:lnTo>
                        <a:pt x="10" y="2"/>
                      </a:lnTo>
                      <a:lnTo>
                        <a:pt x="10" y="6"/>
                      </a:lnTo>
                      <a:lnTo>
                        <a:pt x="10" y="6"/>
                      </a:lnTo>
                      <a:lnTo>
                        <a:pt x="6" y="8"/>
                      </a:lnTo>
                      <a:lnTo>
                        <a:pt x="0" y="6"/>
                      </a:lnTo>
                      <a:lnTo>
                        <a:pt x="0" y="6"/>
                      </a:lnTo>
                      <a:lnTo>
                        <a:pt x="2" y="4"/>
                      </a:lnTo>
                      <a:lnTo>
                        <a:pt x="4" y="4"/>
                      </a:lnTo>
                      <a:lnTo>
                        <a:pt x="8" y="2"/>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53" name="Freeform 229"/>
                <p:cNvSpPr>
                  <a:spLocks/>
                </p:cNvSpPr>
                <p:nvPr userDrawn="1"/>
              </p:nvSpPr>
              <p:spPr bwMode="auto">
                <a:xfrm>
                  <a:off x="3150" y="1011"/>
                  <a:ext cx="10" cy="15"/>
                </a:xfrm>
                <a:custGeom>
                  <a:avLst/>
                  <a:gdLst/>
                  <a:ahLst/>
                  <a:cxnLst>
                    <a:cxn ang="0">
                      <a:pos x="14" y="0"/>
                    </a:cxn>
                    <a:cxn ang="0">
                      <a:pos x="14" y="0"/>
                    </a:cxn>
                    <a:cxn ang="0">
                      <a:pos x="20" y="0"/>
                    </a:cxn>
                    <a:cxn ang="0">
                      <a:pos x="26" y="2"/>
                    </a:cxn>
                    <a:cxn ang="0">
                      <a:pos x="36" y="10"/>
                    </a:cxn>
                    <a:cxn ang="0">
                      <a:pos x="36" y="10"/>
                    </a:cxn>
                    <a:cxn ang="0">
                      <a:pos x="32" y="18"/>
                    </a:cxn>
                    <a:cxn ang="0">
                      <a:pos x="30" y="30"/>
                    </a:cxn>
                    <a:cxn ang="0">
                      <a:pos x="28" y="54"/>
                    </a:cxn>
                    <a:cxn ang="0">
                      <a:pos x="28" y="54"/>
                    </a:cxn>
                    <a:cxn ang="0">
                      <a:pos x="18" y="52"/>
                    </a:cxn>
                    <a:cxn ang="0">
                      <a:pos x="10" y="46"/>
                    </a:cxn>
                    <a:cxn ang="0">
                      <a:pos x="4" y="40"/>
                    </a:cxn>
                    <a:cxn ang="0">
                      <a:pos x="0" y="32"/>
                    </a:cxn>
                    <a:cxn ang="0">
                      <a:pos x="0" y="32"/>
                    </a:cxn>
                    <a:cxn ang="0">
                      <a:pos x="4" y="34"/>
                    </a:cxn>
                    <a:cxn ang="0">
                      <a:pos x="8" y="32"/>
                    </a:cxn>
                    <a:cxn ang="0">
                      <a:pos x="10" y="32"/>
                    </a:cxn>
                    <a:cxn ang="0">
                      <a:pos x="14" y="34"/>
                    </a:cxn>
                    <a:cxn ang="0">
                      <a:pos x="14" y="34"/>
                    </a:cxn>
                    <a:cxn ang="0">
                      <a:pos x="16" y="26"/>
                    </a:cxn>
                    <a:cxn ang="0">
                      <a:pos x="16" y="16"/>
                    </a:cxn>
                    <a:cxn ang="0">
                      <a:pos x="16" y="8"/>
                    </a:cxn>
                    <a:cxn ang="0">
                      <a:pos x="14" y="0"/>
                    </a:cxn>
                    <a:cxn ang="0">
                      <a:pos x="14" y="0"/>
                    </a:cxn>
                  </a:cxnLst>
                  <a:rect l="0" t="0" r="r" b="b"/>
                  <a:pathLst>
                    <a:path w="36" h="54">
                      <a:moveTo>
                        <a:pt x="14" y="0"/>
                      </a:moveTo>
                      <a:lnTo>
                        <a:pt x="14" y="0"/>
                      </a:lnTo>
                      <a:lnTo>
                        <a:pt x="20" y="0"/>
                      </a:lnTo>
                      <a:lnTo>
                        <a:pt x="26" y="2"/>
                      </a:lnTo>
                      <a:lnTo>
                        <a:pt x="36" y="10"/>
                      </a:lnTo>
                      <a:lnTo>
                        <a:pt x="36" y="10"/>
                      </a:lnTo>
                      <a:lnTo>
                        <a:pt x="32" y="18"/>
                      </a:lnTo>
                      <a:lnTo>
                        <a:pt x="30" y="30"/>
                      </a:lnTo>
                      <a:lnTo>
                        <a:pt x="28" y="54"/>
                      </a:lnTo>
                      <a:lnTo>
                        <a:pt x="28" y="54"/>
                      </a:lnTo>
                      <a:lnTo>
                        <a:pt x="18" y="52"/>
                      </a:lnTo>
                      <a:lnTo>
                        <a:pt x="10" y="46"/>
                      </a:lnTo>
                      <a:lnTo>
                        <a:pt x="4" y="40"/>
                      </a:lnTo>
                      <a:lnTo>
                        <a:pt x="0" y="32"/>
                      </a:lnTo>
                      <a:lnTo>
                        <a:pt x="0" y="32"/>
                      </a:lnTo>
                      <a:lnTo>
                        <a:pt x="4" y="34"/>
                      </a:lnTo>
                      <a:lnTo>
                        <a:pt x="8" y="32"/>
                      </a:lnTo>
                      <a:lnTo>
                        <a:pt x="10" y="32"/>
                      </a:lnTo>
                      <a:lnTo>
                        <a:pt x="14" y="34"/>
                      </a:lnTo>
                      <a:lnTo>
                        <a:pt x="14" y="34"/>
                      </a:lnTo>
                      <a:lnTo>
                        <a:pt x="16" y="26"/>
                      </a:lnTo>
                      <a:lnTo>
                        <a:pt x="16" y="16"/>
                      </a:lnTo>
                      <a:lnTo>
                        <a:pt x="16" y="8"/>
                      </a:lnTo>
                      <a:lnTo>
                        <a:pt x="14" y="0"/>
                      </a:lnTo>
                      <a:lnTo>
                        <a:pt x="1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54" name="Freeform 230"/>
                <p:cNvSpPr>
                  <a:spLocks/>
                </p:cNvSpPr>
                <p:nvPr userDrawn="1"/>
              </p:nvSpPr>
              <p:spPr bwMode="auto">
                <a:xfrm>
                  <a:off x="4552" y="1031"/>
                  <a:ext cx="3" cy="3"/>
                </a:xfrm>
                <a:custGeom>
                  <a:avLst/>
                  <a:gdLst/>
                  <a:ahLst/>
                  <a:cxnLst>
                    <a:cxn ang="0">
                      <a:pos x="2" y="0"/>
                    </a:cxn>
                    <a:cxn ang="0">
                      <a:pos x="2" y="0"/>
                    </a:cxn>
                    <a:cxn ang="0">
                      <a:pos x="6" y="2"/>
                    </a:cxn>
                    <a:cxn ang="0">
                      <a:pos x="12" y="6"/>
                    </a:cxn>
                    <a:cxn ang="0">
                      <a:pos x="14" y="10"/>
                    </a:cxn>
                    <a:cxn ang="0">
                      <a:pos x="16" y="18"/>
                    </a:cxn>
                    <a:cxn ang="0">
                      <a:pos x="16" y="18"/>
                    </a:cxn>
                    <a:cxn ang="0">
                      <a:pos x="12" y="16"/>
                    </a:cxn>
                    <a:cxn ang="0">
                      <a:pos x="10" y="16"/>
                    </a:cxn>
                    <a:cxn ang="0">
                      <a:pos x="6" y="14"/>
                    </a:cxn>
                    <a:cxn ang="0">
                      <a:pos x="2" y="14"/>
                    </a:cxn>
                    <a:cxn ang="0">
                      <a:pos x="2" y="14"/>
                    </a:cxn>
                    <a:cxn ang="0">
                      <a:pos x="0" y="8"/>
                    </a:cxn>
                    <a:cxn ang="0">
                      <a:pos x="2" y="0"/>
                    </a:cxn>
                    <a:cxn ang="0">
                      <a:pos x="2" y="0"/>
                    </a:cxn>
                  </a:cxnLst>
                  <a:rect l="0" t="0" r="r" b="b"/>
                  <a:pathLst>
                    <a:path w="16" h="18">
                      <a:moveTo>
                        <a:pt x="2" y="0"/>
                      </a:moveTo>
                      <a:lnTo>
                        <a:pt x="2" y="0"/>
                      </a:lnTo>
                      <a:lnTo>
                        <a:pt x="6" y="2"/>
                      </a:lnTo>
                      <a:lnTo>
                        <a:pt x="12" y="6"/>
                      </a:lnTo>
                      <a:lnTo>
                        <a:pt x="14" y="10"/>
                      </a:lnTo>
                      <a:lnTo>
                        <a:pt x="16" y="18"/>
                      </a:lnTo>
                      <a:lnTo>
                        <a:pt x="16" y="18"/>
                      </a:lnTo>
                      <a:lnTo>
                        <a:pt x="12" y="16"/>
                      </a:lnTo>
                      <a:lnTo>
                        <a:pt x="10" y="16"/>
                      </a:lnTo>
                      <a:lnTo>
                        <a:pt x="6" y="14"/>
                      </a:lnTo>
                      <a:lnTo>
                        <a:pt x="2" y="14"/>
                      </a:lnTo>
                      <a:lnTo>
                        <a:pt x="2" y="14"/>
                      </a:lnTo>
                      <a:lnTo>
                        <a:pt x="0" y="8"/>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55" name="Freeform 231"/>
                <p:cNvSpPr>
                  <a:spLocks/>
                </p:cNvSpPr>
                <p:nvPr userDrawn="1"/>
              </p:nvSpPr>
              <p:spPr bwMode="auto">
                <a:xfrm>
                  <a:off x="3741" y="1054"/>
                  <a:ext cx="3" cy="5"/>
                </a:xfrm>
                <a:custGeom>
                  <a:avLst/>
                  <a:gdLst/>
                  <a:ahLst/>
                  <a:cxnLst>
                    <a:cxn ang="0">
                      <a:pos x="10" y="0"/>
                    </a:cxn>
                    <a:cxn ang="0">
                      <a:pos x="10" y="0"/>
                    </a:cxn>
                    <a:cxn ang="0">
                      <a:pos x="8" y="6"/>
                    </a:cxn>
                    <a:cxn ang="0">
                      <a:pos x="6" y="12"/>
                    </a:cxn>
                    <a:cxn ang="0">
                      <a:pos x="4" y="16"/>
                    </a:cxn>
                    <a:cxn ang="0">
                      <a:pos x="2" y="18"/>
                    </a:cxn>
                    <a:cxn ang="0">
                      <a:pos x="0" y="18"/>
                    </a:cxn>
                    <a:cxn ang="0">
                      <a:pos x="0" y="18"/>
                    </a:cxn>
                    <a:cxn ang="0">
                      <a:pos x="2" y="6"/>
                    </a:cxn>
                    <a:cxn ang="0">
                      <a:pos x="6" y="2"/>
                    </a:cxn>
                    <a:cxn ang="0">
                      <a:pos x="10" y="0"/>
                    </a:cxn>
                    <a:cxn ang="0">
                      <a:pos x="10" y="0"/>
                    </a:cxn>
                  </a:cxnLst>
                  <a:rect l="0" t="0" r="r" b="b"/>
                  <a:pathLst>
                    <a:path w="10" h="18">
                      <a:moveTo>
                        <a:pt x="10" y="0"/>
                      </a:moveTo>
                      <a:lnTo>
                        <a:pt x="10" y="0"/>
                      </a:lnTo>
                      <a:lnTo>
                        <a:pt x="8" y="6"/>
                      </a:lnTo>
                      <a:lnTo>
                        <a:pt x="6" y="12"/>
                      </a:lnTo>
                      <a:lnTo>
                        <a:pt x="4" y="16"/>
                      </a:lnTo>
                      <a:lnTo>
                        <a:pt x="2" y="18"/>
                      </a:lnTo>
                      <a:lnTo>
                        <a:pt x="0" y="18"/>
                      </a:lnTo>
                      <a:lnTo>
                        <a:pt x="0" y="18"/>
                      </a:lnTo>
                      <a:lnTo>
                        <a:pt x="2" y="6"/>
                      </a:lnTo>
                      <a:lnTo>
                        <a:pt x="6" y="2"/>
                      </a:lnTo>
                      <a:lnTo>
                        <a:pt x="10" y="0"/>
                      </a:lnTo>
                      <a:lnTo>
                        <a:pt x="1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56" name="Freeform 232"/>
                <p:cNvSpPr>
                  <a:spLocks/>
                </p:cNvSpPr>
                <p:nvPr userDrawn="1"/>
              </p:nvSpPr>
              <p:spPr bwMode="auto">
                <a:xfrm>
                  <a:off x="4537" y="1056"/>
                  <a:ext cx="5" cy="5"/>
                </a:xfrm>
                <a:custGeom>
                  <a:avLst/>
                  <a:gdLst/>
                  <a:ahLst/>
                  <a:cxnLst>
                    <a:cxn ang="0">
                      <a:pos x="2" y="0"/>
                    </a:cxn>
                    <a:cxn ang="0">
                      <a:pos x="2" y="0"/>
                    </a:cxn>
                    <a:cxn ang="0">
                      <a:pos x="4" y="0"/>
                    </a:cxn>
                    <a:cxn ang="0">
                      <a:pos x="4" y="2"/>
                    </a:cxn>
                    <a:cxn ang="0">
                      <a:pos x="4" y="2"/>
                    </a:cxn>
                    <a:cxn ang="0">
                      <a:pos x="4" y="4"/>
                    </a:cxn>
                    <a:cxn ang="0">
                      <a:pos x="6" y="2"/>
                    </a:cxn>
                    <a:cxn ang="0">
                      <a:pos x="6" y="2"/>
                    </a:cxn>
                    <a:cxn ang="0">
                      <a:pos x="8" y="4"/>
                    </a:cxn>
                    <a:cxn ang="0">
                      <a:pos x="8" y="6"/>
                    </a:cxn>
                    <a:cxn ang="0">
                      <a:pos x="6" y="10"/>
                    </a:cxn>
                    <a:cxn ang="0">
                      <a:pos x="6" y="10"/>
                    </a:cxn>
                    <a:cxn ang="0">
                      <a:pos x="12" y="10"/>
                    </a:cxn>
                    <a:cxn ang="0">
                      <a:pos x="14" y="6"/>
                    </a:cxn>
                    <a:cxn ang="0">
                      <a:pos x="14" y="6"/>
                    </a:cxn>
                    <a:cxn ang="0">
                      <a:pos x="16" y="8"/>
                    </a:cxn>
                    <a:cxn ang="0">
                      <a:pos x="16" y="10"/>
                    </a:cxn>
                    <a:cxn ang="0">
                      <a:pos x="18" y="10"/>
                    </a:cxn>
                    <a:cxn ang="0">
                      <a:pos x="18" y="10"/>
                    </a:cxn>
                    <a:cxn ang="0">
                      <a:pos x="12" y="16"/>
                    </a:cxn>
                    <a:cxn ang="0">
                      <a:pos x="2" y="18"/>
                    </a:cxn>
                    <a:cxn ang="0">
                      <a:pos x="2" y="18"/>
                    </a:cxn>
                    <a:cxn ang="0">
                      <a:pos x="2" y="16"/>
                    </a:cxn>
                    <a:cxn ang="0">
                      <a:pos x="2" y="14"/>
                    </a:cxn>
                    <a:cxn ang="0">
                      <a:pos x="6" y="16"/>
                    </a:cxn>
                    <a:cxn ang="0">
                      <a:pos x="6" y="16"/>
                    </a:cxn>
                    <a:cxn ang="0">
                      <a:pos x="4" y="12"/>
                    </a:cxn>
                    <a:cxn ang="0">
                      <a:pos x="0" y="10"/>
                    </a:cxn>
                    <a:cxn ang="0">
                      <a:pos x="0" y="10"/>
                    </a:cxn>
                    <a:cxn ang="0">
                      <a:pos x="0" y="6"/>
                    </a:cxn>
                    <a:cxn ang="0">
                      <a:pos x="0" y="4"/>
                    </a:cxn>
                    <a:cxn ang="0">
                      <a:pos x="2" y="4"/>
                    </a:cxn>
                    <a:cxn ang="0">
                      <a:pos x="2" y="0"/>
                    </a:cxn>
                    <a:cxn ang="0">
                      <a:pos x="2" y="0"/>
                    </a:cxn>
                  </a:cxnLst>
                  <a:rect l="0" t="0" r="r" b="b"/>
                  <a:pathLst>
                    <a:path w="18" h="18">
                      <a:moveTo>
                        <a:pt x="2" y="0"/>
                      </a:moveTo>
                      <a:lnTo>
                        <a:pt x="2" y="0"/>
                      </a:lnTo>
                      <a:lnTo>
                        <a:pt x="4" y="0"/>
                      </a:lnTo>
                      <a:lnTo>
                        <a:pt x="4" y="2"/>
                      </a:lnTo>
                      <a:lnTo>
                        <a:pt x="4" y="2"/>
                      </a:lnTo>
                      <a:lnTo>
                        <a:pt x="4" y="4"/>
                      </a:lnTo>
                      <a:lnTo>
                        <a:pt x="6" y="2"/>
                      </a:lnTo>
                      <a:lnTo>
                        <a:pt x="6" y="2"/>
                      </a:lnTo>
                      <a:lnTo>
                        <a:pt x="8" y="4"/>
                      </a:lnTo>
                      <a:lnTo>
                        <a:pt x="8" y="6"/>
                      </a:lnTo>
                      <a:lnTo>
                        <a:pt x="6" y="10"/>
                      </a:lnTo>
                      <a:lnTo>
                        <a:pt x="6" y="10"/>
                      </a:lnTo>
                      <a:lnTo>
                        <a:pt x="12" y="10"/>
                      </a:lnTo>
                      <a:lnTo>
                        <a:pt x="14" y="6"/>
                      </a:lnTo>
                      <a:lnTo>
                        <a:pt x="14" y="6"/>
                      </a:lnTo>
                      <a:lnTo>
                        <a:pt x="16" y="8"/>
                      </a:lnTo>
                      <a:lnTo>
                        <a:pt x="16" y="10"/>
                      </a:lnTo>
                      <a:lnTo>
                        <a:pt x="18" y="10"/>
                      </a:lnTo>
                      <a:lnTo>
                        <a:pt x="18" y="10"/>
                      </a:lnTo>
                      <a:lnTo>
                        <a:pt x="12" y="16"/>
                      </a:lnTo>
                      <a:lnTo>
                        <a:pt x="2" y="18"/>
                      </a:lnTo>
                      <a:lnTo>
                        <a:pt x="2" y="18"/>
                      </a:lnTo>
                      <a:lnTo>
                        <a:pt x="2" y="16"/>
                      </a:lnTo>
                      <a:lnTo>
                        <a:pt x="2" y="14"/>
                      </a:lnTo>
                      <a:lnTo>
                        <a:pt x="6" y="16"/>
                      </a:lnTo>
                      <a:lnTo>
                        <a:pt x="6" y="16"/>
                      </a:lnTo>
                      <a:lnTo>
                        <a:pt x="4" y="12"/>
                      </a:lnTo>
                      <a:lnTo>
                        <a:pt x="0" y="10"/>
                      </a:lnTo>
                      <a:lnTo>
                        <a:pt x="0" y="10"/>
                      </a:lnTo>
                      <a:lnTo>
                        <a:pt x="0" y="6"/>
                      </a:lnTo>
                      <a:lnTo>
                        <a:pt x="0" y="4"/>
                      </a:lnTo>
                      <a:lnTo>
                        <a:pt x="2" y="4"/>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57" name="Freeform 233"/>
                <p:cNvSpPr>
                  <a:spLocks/>
                </p:cNvSpPr>
                <p:nvPr userDrawn="1"/>
              </p:nvSpPr>
              <p:spPr bwMode="auto">
                <a:xfrm>
                  <a:off x="3720" y="1201"/>
                  <a:ext cx="3" cy="3"/>
                </a:xfrm>
                <a:custGeom>
                  <a:avLst/>
                  <a:gdLst/>
                  <a:ahLst/>
                  <a:cxnLst>
                    <a:cxn ang="0">
                      <a:pos x="10" y="0"/>
                    </a:cxn>
                    <a:cxn ang="0">
                      <a:pos x="10" y="0"/>
                    </a:cxn>
                    <a:cxn ang="0">
                      <a:pos x="10" y="2"/>
                    </a:cxn>
                    <a:cxn ang="0">
                      <a:pos x="8" y="4"/>
                    </a:cxn>
                    <a:cxn ang="0">
                      <a:pos x="8" y="4"/>
                    </a:cxn>
                    <a:cxn ang="0">
                      <a:pos x="6" y="8"/>
                    </a:cxn>
                    <a:cxn ang="0">
                      <a:pos x="6" y="8"/>
                    </a:cxn>
                    <a:cxn ang="0">
                      <a:pos x="4" y="4"/>
                    </a:cxn>
                    <a:cxn ang="0">
                      <a:pos x="2" y="4"/>
                    </a:cxn>
                    <a:cxn ang="0">
                      <a:pos x="0" y="4"/>
                    </a:cxn>
                    <a:cxn ang="0">
                      <a:pos x="0" y="4"/>
                    </a:cxn>
                    <a:cxn ang="0">
                      <a:pos x="4" y="0"/>
                    </a:cxn>
                    <a:cxn ang="0">
                      <a:pos x="10" y="0"/>
                    </a:cxn>
                    <a:cxn ang="0">
                      <a:pos x="10" y="0"/>
                    </a:cxn>
                  </a:cxnLst>
                  <a:rect l="0" t="0" r="r" b="b"/>
                  <a:pathLst>
                    <a:path w="10" h="8">
                      <a:moveTo>
                        <a:pt x="10" y="0"/>
                      </a:moveTo>
                      <a:lnTo>
                        <a:pt x="10" y="0"/>
                      </a:lnTo>
                      <a:lnTo>
                        <a:pt x="10" y="2"/>
                      </a:lnTo>
                      <a:lnTo>
                        <a:pt x="8" y="4"/>
                      </a:lnTo>
                      <a:lnTo>
                        <a:pt x="8" y="4"/>
                      </a:lnTo>
                      <a:lnTo>
                        <a:pt x="6" y="8"/>
                      </a:lnTo>
                      <a:lnTo>
                        <a:pt x="6" y="8"/>
                      </a:lnTo>
                      <a:lnTo>
                        <a:pt x="4" y="4"/>
                      </a:lnTo>
                      <a:lnTo>
                        <a:pt x="2" y="4"/>
                      </a:lnTo>
                      <a:lnTo>
                        <a:pt x="0" y="4"/>
                      </a:lnTo>
                      <a:lnTo>
                        <a:pt x="0" y="4"/>
                      </a:lnTo>
                      <a:lnTo>
                        <a:pt x="4" y="0"/>
                      </a:lnTo>
                      <a:lnTo>
                        <a:pt x="10" y="0"/>
                      </a:lnTo>
                      <a:lnTo>
                        <a:pt x="1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58" name="Freeform 234"/>
                <p:cNvSpPr>
                  <a:spLocks/>
                </p:cNvSpPr>
                <p:nvPr userDrawn="1"/>
              </p:nvSpPr>
              <p:spPr bwMode="auto">
                <a:xfrm>
                  <a:off x="3725" y="1201"/>
                  <a:ext cx="5" cy="3"/>
                </a:xfrm>
                <a:custGeom>
                  <a:avLst/>
                  <a:gdLst/>
                  <a:ahLst/>
                  <a:cxnLst>
                    <a:cxn ang="0">
                      <a:pos x="8" y="0"/>
                    </a:cxn>
                    <a:cxn ang="0">
                      <a:pos x="8" y="0"/>
                    </a:cxn>
                    <a:cxn ang="0">
                      <a:pos x="14" y="0"/>
                    </a:cxn>
                    <a:cxn ang="0">
                      <a:pos x="14" y="0"/>
                    </a:cxn>
                    <a:cxn ang="0">
                      <a:pos x="12" y="4"/>
                    </a:cxn>
                    <a:cxn ang="0">
                      <a:pos x="12" y="6"/>
                    </a:cxn>
                    <a:cxn ang="0">
                      <a:pos x="10" y="8"/>
                    </a:cxn>
                    <a:cxn ang="0">
                      <a:pos x="12" y="10"/>
                    </a:cxn>
                    <a:cxn ang="0">
                      <a:pos x="12" y="10"/>
                    </a:cxn>
                    <a:cxn ang="0">
                      <a:pos x="4" y="10"/>
                    </a:cxn>
                    <a:cxn ang="0">
                      <a:pos x="0" y="8"/>
                    </a:cxn>
                    <a:cxn ang="0">
                      <a:pos x="0" y="8"/>
                    </a:cxn>
                    <a:cxn ang="0">
                      <a:pos x="0" y="6"/>
                    </a:cxn>
                    <a:cxn ang="0">
                      <a:pos x="0" y="6"/>
                    </a:cxn>
                    <a:cxn ang="0">
                      <a:pos x="4" y="4"/>
                    </a:cxn>
                    <a:cxn ang="0">
                      <a:pos x="6" y="2"/>
                    </a:cxn>
                    <a:cxn ang="0">
                      <a:pos x="8" y="2"/>
                    </a:cxn>
                    <a:cxn ang="0">
                      <a:pos x="8" y="0"/>
                    </a:cxn>
                    <a:cxn ang="0">
                      <a:pos x="8" y="0"/>
                    </a:cxn>
                  </a:cxnLst>
                  <a:rect l="0" t="0" r="r" b="b"/>
                  <a:pathLst>
                    <a:path w="14" h="10">
                      <a:moveTo>
                        <a:pt x="8" y="0"/>
                      </a:moveTo>
                      <a:lnTo>
                        <a:pt x="8" y="0"/>
                      </a:lnTo>
                      <a:lnTo>
                        <a:pt x="14" y="0"/>
                      </a:lnTo>
                      <a:lnTo>
                        <a:pt x="14" y="0"/>
                      </a:lnTo>
                      <a:lnTo>
                        <a:pt x="12" y="4"/>
                      </a:lnTo>
                      <a:lnTo>
                        <a:pt x="12" y="6"/>
                      </a:lnTo>
                      <a:lnTo>
                        <a:pt x="10" y="8"/>
                      </a:lnTo>
                      <a:lnTo>
                        <a:pt x="12" y="10"/>
                      </a:lnTo>
                      <a:lnTo>
                        <a:pt x="12" y="10"/>
                      </a:lnTo>
                      <a:lnTo>
                        <a:pt x="4" y="10"/>
                      </a:lnTo>
                      <a:lnTo>
                        <a:pt x="0" y="8"/>
                      </a:lnTo>
                      <a:lnTo>
                        <a:pt x="0" y="8"/>
                      </a:lnTo>
                      <a:lnTo>
                        <a:pt x="0" y="6"/>
                      </a:lnTo>
                      <a:lnTo>
                        <a:pt x="0" y="6"/>
                      </a:lnTo>
                      <a:lnTo>
                        <a:pt x="4" y="4"/>
                      </a:lnTo>
                      <a:lnTo>
                        <a:pt x="6" y="2"/>
                      </a:lnTo>
                      <a:lnTo>
                        <a:pt x="8" y="2"/>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59" name="Freeform 235"/>
                <p:cNvSpPr>
                  <a:spLocks/>
                </p:cNvSpPr>
                <p:nvPr userDrawn="1"/>
              </p:nvSpPr>
              <p:spPr bwMode="auto">
                <a:xfrm>
                  <a:off x="3720" y="1206"/>
                  <a:ext cx="3" cy="3"/>
                </a:xfrm>
                <a:custGeom>
                  <a:avLst/>
                  <a:gdLst/>
                  <a:ahLst/>
                  <a:cxnLst>
                    <a:cxn ang="0">
                      <a:pos x="2" y="0"/>
                    </a:cxn>
                    <a:cxn ang="0">
                      <a:pos x="2" y="0"/>
                    </a:cxn>
                    <a:cxn ang="0">
                      <a:pos x="8" y="2"/>
                    </a:cxn>
                    <a:cxn ang="0">
                      <a:pos x="10" y="6"/>
                    </a:cxn>
                    <a:cxn ang="0">
                      <a:pos x="8" y="8"/>
                    </a:cxn>
                    <a:cxn ang="0">
                      <a:pos x="2" y="10"/>
                    </a:cxn>
                    <a:cxn ang="0">
                      <a:pos x="2" y="10"/>
                    </a:cxn>
                    <a:cxn ang="0">
                      <a:pos x="0" y="6"/>
                    </a:cxn>
                    <a:cxn ang="0">
                      <a:pos x="2" y="0"/>
                    </a:cxn>
                    <a:cxn ang="0">
                      <a:pos x="2" y="0"/>
                    </a:cxn>
                  </a:cxnLst>
                  <a:rect l="0" t="0" r="r" b="b"/>
                  <a:pathLst>
                    <a:path w="10" h="10">
                      <a:moveTo>
                        <a:pt x="2" y="0"/>
                      </a:moveTo>
                      <a:lnTo>
                        <a:pt x="2" y="0"/>
                      </a:lnTo>
                      <a:lnTo>
                        <a:pt x="8" y="2"/>
                      </a:lnTo>
                      <a:lnTo>
                        <a:pt x="10" y="6"/>
                      </a:lnTo>
                      <a:lnTo>
                        <a:pt x="8" y="8"/>
                      </a:lnTo>
                      <a:lnTo>
                        <a:pt x="2" y="10"/>
                      </a:lnTo>
                      <a:lnTo>
                        <a:pt x="2" y="10"/>
                      </a:lnTo>
                      <a:lnTo>
                        <a:pt x="0" y="6"/>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60" name="Freeform 236"/>
                <p:cNvSpPr>
                  <a:spLocks/>
                </p:cNvSpPr>
                <p:nvPr userDrawn="1"/>
              </p:nvSpPr>
              <p:spPr bwMode="auto">
                <a:xfrm>
                  <a:off x="3720" y="1209"/>
                  <a:ext cx="8" cy="3"/>
                </a:xfrm>
                <a:custGeom>
                  <a:avLst/>
                  <a:gdLst/>
                  <a:ahLst/>
                  <a:cxnLst>
                    <a:cxn ang="0">
                      <a:pos x="6" y="0"/>
                    </a:cxn>
                    <a:cxn ang="0">
                      <a:pos x="6" y="0"/>
                    </a:cxn>
                    <a:cxn ang="0">
                      <a:pos x="10" y="2"/>
                    </a:cxn>
                    <a:cxn ang="0">
                      <a:pos x="12" y="4"/>
                    </a:cxn>
                    <a:cxn ang="0">
                      <a:pos x="14" y="6"/>
                    </a:cxn>
                    <a:cxn ang="0">
                      <a:pos x="18" y="2"/>
                    </a:cxn>
                    <a:cxn ang="0">
                      <a:pos x="18" y="2"/>
                    </a:cxn>
                    <a:cxn ang="0">
                      <a:pos x="20" y="4"/>
                    </a:cxn>
                    <a:cxn ang="0">
                      <a:pos x="22" y="6"/>
                    </a:cxn>
                    <a:cxn ang="0">
                      <a:pos x="22" y="14"/>
                    </a:cxn>
                    <a:cxn ang="0">
                      <a:pos x="22" y="14"/>
                    </a:cxn>
                    <a:cxn ang="0">
                      <a:pos x="18" y="14"/>
                    </a:cxn>
                    <a:cxn ang="0">
                      <a:pos x="18" y="12"/>
                    </a:cxn>
                    <a:cxn ang="0">
                      <a:pos x="18" y="6"/>
                    </a:cxn>
                    <a:cxn ang="0">
                      <a:pos x="18" y="6"/>
                    </a:cxn>
                    <a:cxn ang="0">
                      <a:pos x="8" y="10"/>
                    </a:cxn>
                    <a:cxn ang="0">
                      <a:pos x="4" y="10"/>
                    </a:cxn>
                    <a:cxn ang="0">
                      <a:pos x="0" y="8"/>
                    </a:cxn>
                    <a:cxn ang="0">
                      <a:pos x="0" y="8"/>
                    </a:cxn>
                    <a:cxn ang="0">
                      <a:pos x="2" y="6"/>
                    </a:cxn>
                    <a:cxn ang="0">
                      <a:pos x="4" y="6"/>
                    </a:cxn>
                    <a:cxn ang="0">
                      <a:pos x="6" y="4"/>
                    </a:cxn>
                    <a:cxn ang="0">
                      <a:pos x="6" y="0"/>
                    </a:cxn>
                    <a:cxn ang="0">
                      <a:pos x="6" y="0"/>
                    </a:cxn>
                  </a:cxnLst>
                  <a:rect l="0" t="0" r="r" b="b"/>
                  <a:pathLst>
                    <a:path w="22" h="14">
                      <a:moveTo>
                        <a:pt x="6" y="0"/>
                      </a:moveTo>
                      <a:lnTo>
                        <a:pt x="6" y="0"/>
                      </a:lnTo>
                      <a:lnTo>
                        <a:pt x="10" y="2"/>
                      </a:lnTo>
                      <a:lnTo>
                        <a:pt x="12" y="4"/>
                      </a:lnTo>
                      <a:lnTo>
                        <a:pt x="14" y="6"/>
                      </a:lnTo>
                      <a:lnTo>
                        <a:pt x="18" y="2"/>
                      </a:lnTo>
                      <a:lnTo>
                        <a:pt x="18" y="2"/>
                      </a:lnTo>
                      <a:lnTo>
                        <a:pt x="20" y="4"/>
                      </a:lnTo>
                      <a:lnTo>
                        <a:pt x="22" y="6"/>
                      </a:lnTo>
                      <a:lnTo>
                        <a:pt x="22" y="14"/>
                      </a:lnTo>
                      <a:lnTo>
                        <a:pt x="22" y="14"/>
                      </a:lnTo>
                      <a:lnTo>
                        <a:pt x="18" y="14"/>
                      </a:lnTo>
                      <a:lnTo>
                        <a:pt x="18" y="12"/>
                      </a:lnTo>
                      <a:lnTo>
                        <a:pt x="18" y="6"/>
                      </a:lnTo>
                      <a:lnTo>
                        <a:pt x="18" y="6"/>
                      </a:lnTo>
                      <a:lnTo>
                        <a:pt x="8" y="10"/>
                      </a:lnTo>
                      <a:lnTo>
                        <a:pt x="4" y="10"/>
                      </a:lnTo>
                      <a:lnTo>
                        <a:pt x="0" y="8"/>
                      </a:lnTo>
                      <a:lnTo>
                        <a:pt x="0" y="8"/>
                      </a:lnTo>
                      <a:lnTo>
                        <a:pt x="2" y="6"/>
                      </a:lnTo>
                      <a:lnTo>
                        <a:pt x="4" y="6"/>
                      </a:lnTo>
                      <a:lnTo>
                        <a:pt x="6" y="4"/>
                      </a:lnTo>
                      <a:lnTo>
                        <a:pt x="6" y="0"/>
                      </a:lnTo>
                      <a:lnTo>
                        <a:pt x="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61" name="Freeform 237"/>
                <p:cNvSpPr>
                  <a:spLocks/>
                </p:cNvSpPr>
                <p:nvPr userDrawn="1"/>
              </p:nvSpPr>
              <p:spPr bwMode="auto">
                <a:xfrm>
                  <a:off x="3741" y="1216"/>
                  <a:ext cx="0" cy="3"/>
                </a:xfrm>
                <a:custGeom>
                  <a:avLst/>
                  <a:gdLst/>
                  <a:ahLst/>
                  <a:cxnLst>
                    <a:cxn ang="0">
                      <a:pos x="0" y="0"/>
                    </a:cxn>
                    <a:cxn ang="0">
                      <a:pos x="0" y="0"/>
                    </a:cxn>
                    <a:cxn ang="0">
                      <a:pos x="4" y="0"/>
                    </a:cxn>
                    <a:cxn ang="0">
                      <a:pos x="6" y="2"/>
                    </a:cxn>
                    <a:cxn ang="0">
                      <a:pos x="6" y="12"/>
                    </a:cxn>
                    <a:cxn ang="0">
                      <a:pos x="6" y="12"/>
                    </a:cxn>
                    <a:cxn ang="0">
                      <a:pos x="2" y="12"/>
                    </a:cxn>
                    <a:cxn ang="0">
                      <a:pos x="0" y="8"/>
                    </a:cxn>
                    <a:cxn ang="0">
                      <a:pos x="0" y="0"/>
                    </a:cxn>
                    <a:cxn ang="0">
                      <a:pos x="0" y="0"/>
                    </a:cxn>
                  </a:cxnLst>
                  <a:rect l="0" t="0" r="r" b="b"/>
                  <a:pathLst>
                    <a:path w="6" h="12">
                      <a:moveTo>
                        <a:pt x="0" y="0"/>
                      </a:moveTo>
                      <a:lnTo>
                        <a:pt x="0" y="0"/>
                      </a:lnTo>
                      <a:lnTo>
                        <a:pt x="4" y="0"/>
                      </a:lnTo>
                      <a:lnTo>
                        <a:pt x="6" y="2"/>
                      </a:lnTo>
                      <a:lnTo>
                        <a:pt x="6" y="12"/>
                      </a:lnTo>
                      <a:lnTo>
                        <a:pt x="6" y="12"/>
                      </a:lnTo>
                      <a:lnTo>
                        <a:pt x="2" y="12"/>
                      </a:lnTo>
                      <a:lnTo>
                        <a:pt x="0" y="8"/>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62" name="Freeform 238"/>
                <p:cNvSpPr>
                  <a:spLocks/>
                </p:cNvSpPr>
                <p:nvPr userDrawn="1"/>
              </p:nvSpPr>
              <p:spPr bwMode="auto">
                <a:xfrm>
                  <a:off x="3251" y="1264"/>
                  <a:ext cx="5" cy="3"/>
                </a:xfrm>
                <a:custGeom>
                  <a:avLst/>
                  <a:gdLst/>
                  <a:ahLst/>
                  <a:cxnLst>
                    <a:cxn ang="0">
                      <a:pos x="16" y="18"/>
                    </a:cxn>
                    <a:cxn ang="0">
                      <a:pos x="16" y="18"/>
                    </a:cxn>
                    <a:cxn ang="0">
                      <a:pos x="10" y="16"/>
                    </a:cxn>
                    <a:cxn ang="0">
                      <a:pos x="6" y="12"/>
                    </a:cxn>
                    <a:cxn ang="0">
                      <a:pos x="2" y="8"/>
                    </a:cxn>
                    <a:cxn ang="0">
                      <a:pos x="0" y="2"/>
                    </a:cxn>
                    <a:cxn ang="0">
                      <a:pos x="0" y="2"/>
                    </a:cxn>
                    <a:cxn ang="0">
                      <a:pos x="4" y="0"/>
                    </a:cxn>
                    <a:cxn ang="0">
                      <a:pos x="10" y="0"/>
                    </a:cxn>
                    <a:cxn ang="0">
                      <a:pos x="12" y="2"/>
                    </a:cxn>
                    <a:cxn ang="0">
                      <a:pos x="16" y="4"/>
                    </a:cxn>
                    <a:cxn ang="0">
                      <a:pos x="18" y="8"/>
                    </a:cxn>
                    <a:cxn ang="0">
                      <a:pos x="20" y="12"/>
                    </a:cxn>
                    <a:cxn ang="0">
                      <a:pos x="18" y="16"/>
                    </a:cxn>
                    <a:cxn ang="0">
                      <a:pos x="16" y="18"/>
                    </a:cxn>
                    <a:cxn ang="0">
                      <a:pos x="16" y="18"/>
                    </a:cxn>
                  </a:cxnLst>
                  <a:rect l="0" t="0" r="r" b="b"/>
                  <a:pathLst>
                    <a:path w="20" h="18">
                      <a:moveTo>
                        <a:pt x="16" y="18"/>
                      </a:moveTo>
                      <a:lnTo>
                        <a:pt x="16" y="18"/>
                      </a:lnTo>
                      <a:lnTo>
                        <a:pt x="10" y="16"/>
                      </a:lnTo>
                      <a:lnTo>
                        <a:pt x="6" y="12"/>
                      </a:lnTo>
                      <a:lnTo>
                        <a:pt x="2" y="8"/>
                      </a:lnTo>
                      <a:lnTo>
                        <a:pt x="0" y="2"/>
                      </a:lnTo>
                      <a:lnTo>
                        <a:pt x="0" y="2"/>
                      </a:lnTo>
                      <a:lnTo>
                        <a:pt x="4" y="0"/>
                      </a:lnTo>
                      <a:lnTo>
                        <a:pt x="10" y="0"/>
                      </a:lnTo>
                      <a:lnTo>
                        <a:pt x="12" y="2"/>
                      </a:lnTo>
                      <a:lnTo>
                        <a:pt x="16" y="4"/>
                      </a:lnTo>
                      <a:lnTo>
                        <a:pt x="18" y="8"/>
                      </a:lnTo>
                      <a:lnTo>
                        <a:pt x="20" y="12"/>
                      </a:lnTo>
                      <a:lnTo>
                        <a:pt x="18" y="16"/>
                      </a:lnTo>
                      <a:lnTo>
                        <a:pt x="16" y="18"/>
                      </a:lnTo>
                      <a:lnTo>
                        <a:pt x="16" y="18"/>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63" name="Freeform 239"/>
                <p:cNvSpPr>
                  <a:spLocks/>
                </p:cNvSpPr>
                <p:nvPr userDrawn="1"/>
              </p:nvSpPr>
              <p:spPr bwMode="auto">
                <a:xfrm>
                  <a:off x="3239" y="1267"/>
                  <a:ext cx="3" cy="5"/>
                </a:xfrm>
                <a:custGeom>
                  <a:avLst/>
                  <a:gdLst/>
                  <a:ahLst/>
                  <a:cxnLst>
                    <a:cxn ang="0">
                      <a:pos x="10" y="0"/>
                    </a:cxn>
                    <a:cxn ang="0">
                      <a:pos x="10" y="0"/>
                    </a:cxn>
                    <a:cxn ang="0">
                      <a:pos x="10" y="8"/>
                    </a:cxn>
                    <a:cxn ang="0">
                      <a:pos x="8" y="12"/>
                    </a:cxn>
                    <a:cxn ang="0">
                      <a:pos x="4" y="20"/>
                    </a:cxn>
                    <a:cxn ang="0">
                      <a:pos x="4" y="20"/>
                    </a:cxn>
                    <a:cxn ang="0">
                      <a:pos x="2" y="18"/>
                    </a:cxn>
                    <a:cxn ang="0">
                      <a:pos x="0" y="16"/>
                    </a:cxn>
                    <a:cxn ang="0">
                      <a:pos x="0" y="8"/>
                    </a:cxn>
                    <a:cxn ang="0">
                      <a:pos x="4" y="2"/>
                    </a:cxn>
                    <a:cxn ang="0">
                      <a:pos x="6" y="2"/>
                    </a:cxn>
                    <a:cxn ang="0">
                      <a:pos x="10" y="0"/>
                    </a:cxn>
                    <a:cxn ang="0">
                      <a:pos x="10" y="0"/>
                    </a:cxn>
                  </a:cxnLst>
                  <a:rect l="0" t="0" r="r" b="b"/>
                  <a:pathLst>
                    <a:path w="10" h="20">
                      <a:moveTo>
                        <a:pt x="10" y="0"/>
                      </a:moveTo>
                      <a:lnTo>
                        <a:pt x="10" y="0"/>
                      </a:lnTo>
                      <a:lnTo>
                        <a:pt x="10" y="8"/>
                      </a:lnTo>
                      <a:lnTo>
                        <a:pt x="8" y="12"/>
                      </a:lnTo>
                      <a:lnTo>
                        <a:pt x="4" y="20"/>
                      </a:lnTo>
                      <a:lnTo>
                        <a:pt x="4" y="20"/>
                      </a:lnTo>
                      <a:lnTo>
                        <a:pt x="2" y="18"/>
                      </a:lnTo>
                      <a:lnTo>
                        <a:pt x="0" y="16"/>
                      </a:lnTo>
                      <a:lnTo>
                        <a:pt x="0" y="8"/>
                      </a:lnTo>
                      <a:lnTo>
                        <a:pt x="4" y="2"/>
                      </a:lnTo>
                      <a:lnTo>
                        <a:pt x="6" y="2"/>
                      </a:lnTo>
                      <a:lnTo>
                        <a:pt x="10" y="0"/>
                      </a:lnTo>
                      <a:lnTo>
                        <a:pt x="1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64" name="Freeform 240"/>
                <p:cNvSpPr>
                  <a:spLocks/>
                </p:cNvSpPr>
                <p:nvPr userDrawn="1"/>
              </p:nvSpPr>
              <p:spPr bwMode="auto">
                <a:xfrm>
                  <a:off x="3241" y="1274"/>
                  <a:ext cx="5" cy="13"/>
                </a:xfrm>
                <a:custGeom>
                  <a:avLst/>
                  <a:gdLst/>
                  <a:ahLst/>
                  <a:cxnLst>
                    <a:cxn ang="0">
                      <a:pos x="0" y="0"/>
                    </a:cxn>
                    <a:cxn ang="0">
                      <a:pos x="0" y="0"/>
                    </a:cxn>
                    <a:cxn ang="0">
                      <a:pos x="2" y="2"/>
                    </a:cxn>
                    <a:cxn ang="0">
                      <a:pos x="6" y="4"/>
                    </a:cxn>
                    <a:cxn ang="0">
                      <a:pos x="10" y="6"/>
                    </a:cxn>
                    <a:cxn ang="0">
                      <a:pos x="12" y="12"/>
                    </a:cxn>
                    <a:cxn ang="0">
                      <a:pos x="12" y="12"/>
                    </a:cxn>
                    <a:cxn ang="0">
                      <a:pos x="6" y="12"/>
                    </a:cxn>
                    <a:cxn ang="0">
                      <a:pos x="4" y="16"/>
                    </a:cxn>
                    <a:cxn ang="0">
                      <a:pos x="4" y="22"/>
                    </a:cxn>
                    <a:cxn ang="0">
                      <a:pos x="6" y="28"/>
                    </a:cxn>
                    <a:cxn ang="0">
                      <a:pos x="10" y="42"/>
                    </a:cxn>
                    <a:cxn ang="0">
                      <a:pos x="14" y="52"/>
                    </a:cxn>
                    <a:cxn ang="0">
                      <a:pos x="14" y="52"/>
                    </a:cxn>
                    <a:cxn ang="0">
                      <a:pos x="6" y="42"/>
                    </a:cxn>
                    <a:cxn ang="0">
                      <a:pos x="2" y="30"/>
                    </a:cxn>
                    <a:cxn ang="0">
                      <a:pos x="0" y="16"/>
                    </a:cxn>
                    <a:cxn ang="0">
                      <a:pos x="0" y="0"/>
                    </a:cxn>
                    <a:cxn ang="0">
                      <a:pos x="0" y="0"/>
                    </a:cxn>
                  </a:cxnLst>
                  <a:rect l="0" t="0" r="r" b="b"/>
                  <a:pathLst>
                    <a:path w="14" h="52">
                      <a:moveTo>
                        <a:pt x="0" y="0"/>
                      </a:moveTo>
                      <a:lnTo>
                        <a:pt x="0" y="0"/>
                      </a:lnTo>
                      <a:lnTo>
                        <a:pt x="2" y="2"/>
                      </a:lnTo>
                      <a:lnTo>
                        <a:pt x="6" y="4"/>
                      </a:lnTo>
                      <a:lnTo>
                        <a:pt x="10" y="6"/>
                      </a:lnTo>
                      <a:lnTo>
                        <a:pt x="12" y="12"/>
                      </a:lnTo>
                      <a:lnTo>
                        <a:pt x="12" y="12"/>
                      </a:lnTo>
                      <a:lnTo>
                        <a:pt x="6" y="12"/>
                      </a:lnTo>
                      <a:lnTo>
                        <a:pt x="4" y="16"/>
                      </a:lnTo>
                      <a:lnTo>
                        <a:pt x="4" y="22"/>
                      </a:lnTo>
                      <a:lnTo>
                        <a:pt x="6" y="28"/>
                      </a:lnTo>
                      <a:lnTo>
                        <a:pt x="10" y="42"/>
                      </a:lnTo>
                      <a:lnTo>
                        <a:pt x="14" y="52"/>
                      </a:lnTo>
                      <a:lnTo>
                        <a:pt x="14" y="52"/>
                      </a:lnTo>
                      <a:lnTo>
                        <a:pt x="6" y="42"/>
                      </a:lnTo>
                      <a:lnTo>
                        <a:pt x="2" y="30"/>
                      </a:lnTo>
                      <a:lnTo>
                        <a:pt x="0" y="16"/>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65" name="Freeform 241"/>
                <p:cNvSpPr>
                  <a:spLocks/>
                </p:cNvSpPr>
                <p:nvPr userDrawn="1"/>
              </p:nvSpPr>
              <p:spPr bwMode="auto">
                <a:xfrm>
                  <a:off x="4113" y="1356"/>
                  <a:ext cx="8" cy="8"/>
                </a:xfrm>
                <a:custGeom>
                  <a:avLst/>
                  <a:gdLst/>
                  <a:ahLst/>
                  <a:cxnLst>
                    <a:cxn ang="0">
                      <a:pos x="34" y="0"/>
                    </a:cxn>
                    <a:cxn ang="0">
                      <a:pos x="34" y="0"/>
                    </a:cxn>
                    <a:cxn ang="0">
                      <a:pos x="34" y="6"/>
                    </a:cxn>
                    <a:cxn ang="0">
                      <a:pos x="32" y="10"/>
                    </a:cxn>
                    <a:cxn ang="0">
                      <a:pos x="28" y="20"/>
                    </a:cxn>
                    <a:cxn ang="0">
                      <a:pos x="22" y="28"/>
                    </a:cxn>
                    <a:cxn ang="0">
                      <a:pos x="14" y="36"/>
                    </a:cxn>
                    <a:cxn ang="0">
                      <a:pos x="14" y="36"/>
                    </a:cxn>
                    <a:cxn ang="0">
                      <a:pos x="6" y="34"/>
                    </a:cxn>
                    <a:cxn ang="0">
                      <a:pos x="0" y="32"/>
                    </a:cxn>
                    <a:cxn ang="0">
                      <a:pos x="0" y="32"/>
                    </a:cxn>
                    <a:cxn ang="0">
                      <a:pos x="0" y="20"/>
                    </a:cxn>
                    <a:cxn ang="0">
                      <a:pos x="0" y="20"/>
                    </a:cxn>
                    <a:cxn ang="0">
                      <a:pos x="12" y="20"/>
                    </a:cxn>
                    <a:cxn ang="0">
                      <a:pos x="12" y="20"/>
                    </a:cxn>
                    <a:cxn ang="0">
                      <a:pos x="14" y="10"/>
                    </a:cxn>
                    <a:cxn ang="0">
                      <a:pos x="18" y="4"/>
                    </a:cxn>
                    <a:cxn ang="0">
                      <a:pos x="24" y="2"/>
                    </a:cxn>
                    <a:cxn ang="0">
                      <a:pos x="34" y="0"/>
                    </a:cxn>
                    <a:cxn ang="0">
                      <a:pos x="34" y="0"/>
                    </a:cxn>
                  </a:cxnLst>
                  <a:rect l="0" t="0" r="r" b="b"/>
                  <a:pathLst>
                    <a:path w="34" h="36">
                      <a:moveTo>
                        <a:pt x="34" y="0"/>
                      </a:moveTo>
                      <a:lnTo>
                        <a:pt x="34" y="0"/>
                      </a:lnTo>
                      <a:lnTo>
                        <a:pt x="34" y="6"/>
                      </a:lnTo>
                      <a:lnTo>
                        <a:pt x="32" y="10"/>
                      </a:lnTo>
                      <a:lnTo>
                        <a:pt x="28" y="20"/>
                      </a:lnTo>
                      <a:lnTo>
                        <a:pt x="22" y="28"/>
                      </a:lnTo>
                      <a:lnTo>
                        <a:pt x="14" y="36"/>
                      </a:lnTo>
                      <a:lnTo>
                        <a:pt x="14" y="36"/>
                      </a:lnTo>
                      <a:lnTo>
                        <a:pt x="6" y="34"/>
                      </a:lnTo>
                      <a:lnTo>
                        <a:pt x="0" y="32"/>
                      </a:lnTo>
                      <a:lnTo>
                        <a:pt x="0" y="32"/>
                      </a:lnTo>
                      <a:lnTo>
                        <a:pt x="0" y="20"/>
                      </a:lnTo>
                      <a:lnTo>
                        <a:pt x="0" y="20"/>
                      </a:lnTo>
                      <a:lnTo>
                        <a:pt x="12" y="20"/>
                      </a:lnTo>
                      <a:lnTo>
                        <a:pt x="12" y="20"/>
                      </a:lnTo>
                      <a:lnTo>
                        <a:pt x="14" y="10"/>
                      </a:lnTo>
                      <a:lnTo>
                        <a:pt x="18" y="4"/>
                      </a:lnTo>
                      <a:lnTo>
                        <a:pt x="24" y="2"/>
                      </a:lnTo>
                      <a:lnTo>
                        <a:pt x="34" y="0"/>
                      </a:lnTo>
                      <a:lnTo>
                        <a:pt x="3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66" name="Freeform 242"/>
                <p:cNvSpPr>
                  <a:spLocks/>
                </p:cNvSpPr>
                <p:nvPr userDrawn="1"/>
              </p:nvSpPr>
              <p:spPr bwMode="auto">
                <a:xfrm>
                  <a:off x="3467" y="1404"/>
                  <a:ext cx="3" cy="3"/>
                </a:xfrm>
                <a:custGeom>
                  <a:avLst/>
                  <a:gdLst/>
                  <a:ahLst/>
                  <a:cxnLst>
                    <a:cxn ang="0">
                      <a:pos x="0" y="0"/>
                    </a:cxn>
                    <a:cxn ang="0">
                      <a:pos x="0" y="0"/>
                    </a:cxn>
                    <a:cxn ang="0">
                      <a:pos x="4" y="0"/>
                    </a:cxn>
                    <a:cxn ang="0">
                      <a:pos x="6" y="2"/>
                    </a:cxn>
                    <a:cxn ang="0">
                      <a:pos x="8" y="2"/>
                    </a:cxn>
                    <a:cxn ang="0">
                      <a:pos x="10" y="2"/>
                    </a:cxn>
                    <a:cxn ang="0">
                      <a:pos x="10" y="2"/>
                    </a:cxn>
                    <a:cxn ang="0">
                      <a:pos x="8" y="6"/>
                    </a:cxn>
                    <a:cxn ang="0">
                      <a:pos x="4" y="6"/>
                    </a:cxn>
                    <a:cxn ang="0">
                      <a:pos x="2" y="6"/>
                    </a:cxn>
                    <a:cxn ang="0">
                      <a:pos x="0" y="0"/>
                    </a:cxn>
                    <a:cxn ang="0">
                      <a:pos x="0" y="0"/>
                    </a:cxn>
                  </a:cxnLst>
                  <a:rect l="0" t="0" r="r" b="b"/>
                  <a:pathLst>
                    <a:path w="10" h="6">
                      <a:moveTo>
                        <a:pt x="0" y="0"/>
                      </a:moveTo>
                      <a:lnTo>
                        <a:pt x="0" y="0"/>
                      </a:lnTo>
                      <a:lnTo>
                        <a:pt x="4" y="0"/>
                      </a:lnTo>
                      <a:lnTo>
                        <a:pt x="6" y="2"/>
                      </a:lnTo>
                      <a:lnTo>
                        <a:pt x="8" y="2"/>
                      </a:lnTo>
                      <a:lnTo>
                        <a:pt x="10" y="2"/>
                      </a:lnTo>
                      <a:lnTo>
                        <a:pt x="10" y="2"/>
                      </a:lnTo>
                      <a:lnTo>
                        <a:pt x="8" y="6"/>
                      </a:lnTo>
                      <a:lnTo>
                        <a:pt x="4" y="6"/>
                      </a:lnTo>
                      <a:lnTo>
                        <a:pt x="2" y="6"/>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67" name="Freeform 243"/>
                <p:cNvSpPr>
                  <a:spLocks noEditPoints="1"/>
                </p:cNvSpPr>
                <p:nvPr userDrawn="1"/>
              </p:nvSpPr>
              <p:spPr bwMode="auto">
                <a:xfrm>
                  <a:off x="3710" y="169"/>
                  <a:ext cx="976" cy="1590"/>
                </a:xfrm>
                <a:custGeom>
                  <a:avLst/>
                  <a:gdLst/>
                  <a:ahLst/>
                  <a:cxnLst>
                    <a:cxn ang="0">
                      <a:pos x="1474" y="5592"/>
                    </a:cxn>
                    <a:cxn ang="0">
                      <a:pos x="1544" y="4890"/>
                    </a:cxn>
                    <a:cxn ang="0">
                      <a:pos x="1608" y="4554"/>
                    </a:cxn>
                    <a:cxn ang="0">
                      <a:pos x="1352" y="4486"/>
                    </a:cxn>
                    <a:cxn ang="0">
                      <a:pos x="566" y="4474"/>
                    </a:cxn>
                    <a:cxn ang="0">
                      <a:pos x="208" y="4160"/>
                    </a:cxn>
                    <a:cxn ang="0">
                      <a:pos x="94" y="3948"/>
                    </a:cxn>
                    <a:cxn ang="0">
                      <a:pos x="40" y="3786"/>
                    </a:cxn>
                    <a:cxn ang="0">
                      <a:pos x="196" y="3120"/>
                    </a:cxn>
                    <a:cxn ang="0">
                      <a:pos x="834" y="2364"/>
                    </a:cxn>
                    <a:cxn ang="0">
                      <a:pos x="1252" y="2310"/>
                    </a:cxn>
                    <a:cxn ang="0">
                      <a:pos x="1620" y="2284"/>
                    </a:cxn>
                    <a:cxn ang="0">
                      <a:pos x="1840" y="2562"/>
                    </a:cxn>
                    <a:cxn ang="0">
                      <a:pos x="2328" y="2548"/>
                    </a:cxn>
                    <a:cxn ang="0">
                      <a:pos x="2648" y="2486"/>
                    </a:cxn>
                    <a:cxn ang="0">
                      <a:pos x="2394" y="2208"/>
                    </a:cxn>
                    <a:cxn ang="0">
                      <a:pos x="2212" y="2084"/>
                    </a:cxn>
                    <a:cxn ang="0">
                      <a:pos x="2080" y="1990"/>
                    </a:cxn>
                    <a:cxn ang="0">
                      <a:pos x="2110" y="2114"/>
                    </a:cxn>
                    <a:cxn ang="0">
                      <a:pos x="2102" y="2178"/>
                    </a:cxn>
                    <a:cxn ang="0">
                      <a:pos x="1980" y="2090"/>
                    </a:cxn>
                    <a:cxn ang="0">
                      <a:pos x="1660" y="1772"/>
                    </a:cxn>
                    <a:cxn ang="0">
                      <a:pos x="1716" y="1946"/>
                    </a:cxn>
                    <a:cxn ang="0">
                      <a:pos x="1788" y="2232"/>
                    </a:cxn>
                    <a:cxn ang="0">
                      <a:pos x="1750" y="2062"/>
                    </a:cxn>
                    <a:cxn ang="0">
                      <a:pos x="1370" y="1888"/>
                    </a:cxn>
                    <a:cxn ang="0">
                      <a:pos x="1100" y="2118"/>
                    </a:cxn>
                    <a:cxn ang="0">
                      <a:pos x="812" y="2300"/>
                    </a:cxn>
                    <a:cxn ang="0">
                      <a:pos x="744" y="1918"/>
                    </a:cxn>
                    <a:cxn ang="0">
                      <a:pos x="1068" y="1762"/>
                    </a:cxn>
                    <a:cxn ang="0">
                      <a:pos x="934" y="1586"/>
                    </a:cxn>
                    <a:cxn ang="0">
                      <a:pos x="1208" y="1412"/>
                    </a:cxn>
                    <a:cxn ang="0">
                      <a:pos x="1282" y="1194"/>
                    </a:cxn>
                    <a:cxn ang="0">
                      <a:pos x="1374" y="1258"/>
                    </a:cxn>
                    <a:cxn ang="0">
                      <a:pos x="1598" y="1182"/>
                    </a:cxn>
                    <a:cxn ang="0">
                      <a:pos x="1580" y="956"/>
                    </a:cxn>
                    <a:cxn ang="0">
                      <a:pos x="1456" y="924"/>
                    </a:cxn>
                    <a:cxn ang="0">
                      <a:pos x="1360" y="888"/>
                    </a:cxn>
                    <a:cxn ang="0">
                      <a:pos x="1398" y="1180"/>
                    </a:cxn>
                    <a:cxn ang="0">
                      <a:pos x="1182" y="1026"/>
                    </a:cxn>
                    <a:cxn ang="0">
                      <a:pos x="1136" y="894"/>
                    </a:cxn>
                    <a:cxn ang="0">
                      <a:pos x="1194" y="746"/>
                    </a:cxn>
                    <a:cxn ang="0">
                      <a:pos x="1156" y="628"/>
                    </a:cxn>
                    <a:cxn ang="0">
                      <a:pos x="1190" y="562"/>
                    </a:cxn>
                    <a:cxn ang="0">
                      <a:pos x="1274" y="556"/>
                    </a:cxn>
                    <a:cxn ang="0">
                      <a:pos x="1516" y="692"/>
                    </a:cxn>
                    <a:cxn ang="0">
                      <a:pos x="1520" y="532"/>
                    </a:cxn>
                    <a:cxn ang="0">
                      <a:pos x="1688" y="512"/>
                    </a:cxn>
                    <a:cxn ang="0">
                      <a:pos x="1404" y="374"/>
                    </a:cxn>
                    <a:cxn ang="0">
                      <a:pos x="1348" y="244"/>
                    </a:cxn>
                    <a:cxn ang="0">
                      <a:pos x="1182" y="78"/>
                    </a:cxn>
                    <a:cxn ang="0">
                      <a:pos x="2138" y="372"/>
                    </a:cxn>
                    <a:cxn ang="0">
                      <a:pos x="3550" y="2310"/>
                    </a:cxn>
                    <a:cxn ang="0">
                      <a:pos x="3352" y="2450"/>
                    </a:cxn>
                    <a:cxn ang="0">
                      <a:pos x="3298" y="2584"/>
                    </a:cxn>
                    <a:cxn ang="0">
                      <a:pos x="3518" y="2594"/>
                    </a:cxn>
                    <a:cxn ang="0">
                      <a:pos x="3346" y="3440"/>
                    </a:cxn>
                    <a:cxn ang="0">
                      <a:pos x="3046" y="3068"/>
                    </a:cxn>
                    <a:cxn ang="0">
                      <a:pos x="2674" y="2642"/>
                    </a:cxn>
                    <a:cxn ang="0">
                      <a:pos x="3124" y="3446"/>
                    </a:cxn>
                    <a:cxn ang="0">
                      <a:pos x="3418" y="3540"/>
                    </a:cxn>
                    <a:cxn ang="0">
                      <a:pos x="2910" y="4860"/>
                    </a:cxn>
                    <a:cxn ang="0">
                      <a:pos x="2208" y="5694"/>
                    </a:cxn>
                  </a:cxnLst>
                  <a:rect l="0" t="0" r="r" b="b"/>
                  <a:pathLst>
                    <a:path w="3692" h="6070">
                      <a:moveTo>
                        <a:pt x="1374" y="6070"/>
                      </a:moveTo>
                      <a:lnTo>
                        <a:pt x="1374" y="6070"/>
                      </a:lnTo>
                      <a:lnTo>
                        <a:pt x="1374" y="6068"/>
                      </a:lnTo>
                      <a:lnTo>
                        <a:pt x="1374" y="6066"/>
                      </a:lnTo>
                      <a:lnTo>
                        <a:pt x="1370" y="6066"/>
                      </a:lnTo>
                      <a:lnTo>
                        <a:pt x="1366" y="6066"/>
                      </a:lnTo>
                      <a:lnTo>
                        <a:pt x="1368" y="6062"/>
                      </a:lnTo>
                      <a:lnTo>
                        <a:pt x="1368" y="6062"/>
                      </a:lnTo>
                      <a:lnTo>
                        <a:pt x="1364" y="6062"/>
                      </a:lnTo>
                      <a:lnTo>
                        <a:pt x="1362" y="6064"/>
                      </a:lnTo>
                      <a:lnTo>
                        <a:pt x="1360" y="6064"/>
                      </a:lnTo>
                      <a:lnTo>
                        <a:pt x="1356" y="6064"/>
                      </a:lnTo>
                      <a:lnTo>
                        <a:pt x="1356" y="6064"/>
                      </a:lnTo>
                      <a:lnTo>
                        <a:pt x="1358" y="6064"/>
                      </a:lnTo>
                      <a:lnTo>
                        <a:pt x="1366" y="6060"/>
                      </a:lnTo>
                      <a:lnTo>
                        <a:pt x="1372" y="6052"/>
                      </a:lnTo>
                      <a:lnTo>
                        <a:pt x="1374" y="6050"/>
                      </a:lnTo>
                      <a:lnTo>
                        <a:pt x="1372" y="6046"/>
                      </a:lnTo>
                      <a:lnTo>
                        <a:pt x="1372" y="6046"/>
                      </a:lnTo>
                      <a:lnTo>
                        <a:pt x="1388" y="6042"/>
                      </a:lnTo>
                      <a:lnTo>
                        <a:pt x="1402" y="6034"/>
                      </a:lnTo>
                      <a:lnTo>
                        <a:pt x="1412" y="6024"/>
                      </a:lnTo>
                      <a:lnTo>
                        <a:pt x="1420" y="6014"/>
                      </a:lnTo>
                      <a:lnTo>
                        <a:pt x="1428" y="6000"/>
                      </a:lnTo>
                      <a:lnTo>
                        <a:pt x="1434" y="5986"/>
                      </a:lnTo>
                      <a:lnTo>
                        <a:pt x="1442" y="5956"/>
                      </a:lnTo>
                      <a:lnTo>
                        <a:pt x="1442" y="5956"/>
                      </a:lnTo>
                      <a:lnTo>
                        <a:pt x="1436" y="5952"/>
                      </a:lnTo>
                      <a:lnTo>
                        <a:pt x="1430" y="5946"/>
                      </a:lnTo>
                      <a:lnTo>
                        <a:pt x="1428" y="5940"/>
                      </a:lnTo>
                      <a:lnTo>
                        <a:pt x="1426" y="5934"/>
                      </a:lnTo>
                      <a:lnTo>
                        <a:pt x="1426" y="5926"/>
                      </a:lnTo>
                      <a:lnTo>
                        <a:pt x="1428" y="5918"/>
                      </a:lnTo>
                      <a:lnTo>
                        <a:pt x="1432" y="5912"/>
                      </a:lnTo>
                      <a:lnTo>
                        <a:pt x="1438" y="5908"/>
                      </a:lnTo>
                      <a:lnTo>
                        <a:pt x="1438" y="5908"/>
                      </a:lnTo>
                      <a:lnTo>
                        <a:pt x="1438" y="5902"/>
                      </a:lnTo>
                      <a:lnTo>
                        <a:pt x="1438" y="5896"/>
                      </a:lnTo>
                      <a:lnTo>
                        <a:pt x="1444" y="5884"/>
                      </a:lnTo>
                      <a:lnTo>
                        <a:pt x="1462" y="5862"/>
                      </a:lnTo>
                      <a:lnTo>
                        <a:pt x="1462" y="5862"/>
                      </a:lnTo>
                      <a:lnTo>
                        <a:pt x="1462" y="5846"/>
                      </a:lnTo>
                      <a:lnTo>
                        <a:pt x="1466" y="5834"/>
                      </a:lnTo>
                      <a:lnTo>
                        <a:pt x="1466" y="5834"/>
                      </a:lnTo>
                      <a:lnTo>
                        <a:pt x="1470" y="5832"/>
                      </a:lnTo>
                      <a:lnTo>
                        <a:pt x="1472" y="5830"/>
                      </a:lnTo>
                      <a:lnTo>
                        <a:pt x="1476" y="5822"/>
                      </a:lnTo>
                      <a:lnTo>
                        <a:pt x="1478" y="5812"/>
                      </a:lnTo>
                      <a:lnTo>
                        <a:pt x="1484" y="5802"/>
                      </a:lnTo>
                      <a:lnTo>
                        <a:pt x="1484" y="5802"/>
                      </a:lnTo>
                      <a:lnTo>
                        <a:pt x="1490" y="5796"/>
                      </a:lnTo>
                      <a:lnTo>
                        <a:pt x="1494" y="5794"/>
                      </a:lnTo>
                      <a:lnTo>
                        <a:pt x="1498" y="5790"/>
                      </a:lnTo>
                      <a:lnTo>
                        <a:pt x="1500" y="5786"/>
                      </a:lnTo>
                      <a:lnTo>
                        <a:pt x="1500" y="5786"/>
                      </a:lnTo>
                      <a:lnTo>
                        <a:pt x="1500" y="5780"/>
                      </a:lnTo>
                      <a:lnTo>
                        <a:pt x="1496" y="5770"/>
                      </a:lnTo>
                      <a:lnTo>
                        <a:pt x="1494" y="5762"/>
                      </a:lnTo>
                      <a:lnTo>
                        <a:pt x="1492" y="5754"/>
                      </a:lnTo>
                      <a:lnTo>
                        <a:pt x="1492" y="5754"/>
                      </a:lnTo>
                      <a:lnTo>
                        <a:pt x="1490" y="5744"/>
                      </a:lnTo>
                      <a:lnTo>
                        <a:pt x="1484" y="5734"/>
                      </a:lnTo>
                      <a:lnTo>
                        <a:pt x="1482" y="5728"/>
                      </a:lnTo>
                      <a:lnTo>
                        <a:pt x="1482" y="5724"/>
                      </a:lnTo>
                      <a:lnTo>
                        <a:pt x="1484" y="5718"/>
                      </a:lnTo>
                      <a:lnTo>
                        <a:pt x="1486" y="5712"/>
                      </a:lnTo>
                      <a:lnTo>
                        <a:pt x="1486" y="5712"/>
                      </a:lnTo>
                      <a:lnTo>
                        <a:pt x="1482" y="5704"/>
                      </a:lnTo>
                      <a:lnTo>
                        <a:pt x="1480" y="5696"/>
                      </a:lnTo>
                      <a:lnTo>
                        <a:pt x="1478" y="5686"/>
                      </a:lnTo>
                      <a:lnTo>
                        <a:pt x="1478" y="5678"/>
                      </a:lnTo>
                      <a:lnTo>
                        <a:pt x="1478" y="5678"/>
                      </a:lnTo>
                      <a:lnTo>
                        <a:pt x="1470" y="5668"/>
                      </a:lnTo>
                      <a:lnTo>
                        <a:pt x="1464" y="5658"/>
                      </a:lnTo>
                      <a:lnTo>
                        <a:pt x="1460" y="5646"/>
                      </a:lnTo>
                      <a:lnTo>
                        <a:pt x="1456" y="5634"/>
                      </a:lnTo>
                      <a:lnTo>
                        <a:pt x="1456" y="5634"/>
                      </a:lnTo>
                      <a:lnTo>
                        <a:pt x="1464" y="5612"/>
                      </a:lnTo>
                      <a:lnTo>
                        <a:pt x="1474" y="5592"/>
                      </a:lnTo>
                      <a:lnTo>
                        <a:pt x="1484" y="5572"/>
                      </a:lnTo>
                      <a:lnTo>
                        <a:pt x="1492" y="5548"/>
                      </a:lnTo>
                      <a:lnTo>
                        <a:pt x="1492" y="5548"/>
                      </a:lnTo>
                      <a:lnTo>
                        <a:pt x="1500" y="5546"/>
                      </a:lnTo>
                      <a:lnTo>
                        <a:pt x="1508" y="5540"/>
                      </a:lnTo>
                      <a:lnTo>
                        <a:pt x="1508" y="5540"/>
                      </a:lnTo>
                      <a:lnTo>
                        <a:pt x="1512" y="5530"/>
                      </a:lnTo>
                      <a:lnTo>
                        <a:pt x="1518" y="5520"/>
                      </a:lnTo>
                      <a:lnTo>
                        <a:pt x="1532" y="5504"/>
                      </a:lnTo>
                      <a:lnTo>
                        <a:pt x="1546" y="5486"/>
                      </a:lnTo>
                      <a:lnTo>
                        <a:pt x="1552" y="5476"/>
                      </a:lnTo>
                      <a:lnTo>
                        <a:pt x="1556" y="5464"/>
                      </a:lnTo>
                      <a:lnTo>
                        <a:pt x="1556" y="5464"/>
                      </a:lnTo>
                      <a:lnTo>
                        <a:pt x="1576" y="5440"/>
                      </a:lnTo>
                      <a:lnTo>
                        <a:pt x="1588" y="5430"/>
                      </a:lnTo>
                      <a:lnTo>
                        <a:pt x="1596" y="5426"/>
                      </a:lnTo>
                      <a:lnTo>
                        <a:pt x="1604" y="5422"/>
                      </a:lnTo>
                      <a:lnTo>
                        <a:pt x="1604" y="5422"/>
                      </a:lnTo>
                      <a:lnTo>
                        <a:pt x="1604" y="5418"/>
                      </a:lnTo>
                      <a:lnTo>
                        <a:pt x="1604" y="5416"/>
                      </a:lnTo>
                      <a:lnTo>
                        <a:pt x="1606" y="5414"/>
                      </a:lnTo>
                      <a:lnTo>
                        <a:pt x="1606" y="5412"/>
                      </a:lnTo>
                      <a:lnTo>
                        <a:pt x="1606" y="5412"/>
                      </a:lnTo>
                      <a:lnTo>
                        <a:pt x="1650" y="5388"/>
                      </a:lnTo>
                      <a:lnTo>
                        <a:pt x="1650" y="5388"/>
                      </a:lnTo>
                      <a:lnTo>
                        <a:pt x="1654" y="5378"/>
                      </a:lnTo>
                      <a:lnTo>
                        <a:pt x="1660" y="5366"/>
                      </a:lnTo>
                      <a:lnTo>
                        <a:pt x="1674" y="5344"/>
                      </a:lnTo>
                      <a:lnTo>
                        <a:pt x="1678" y="5334"/>
                      </a:lnTo>
                      <a:lnTo>
                        <a:pt x="1680" y="5322"/>
                      </a:lnTo>
                      <a:lnTo>
                        <a:pt x="1680" y="5312"/>
                      </a:lnTo>
                      <a:lnTo>
                        <a:pt x="1678" y="5308"/>
                      </a:lnTo>
                      <a:lnTo>
                        <a:pt x="1674" y="5302"/>
                      </a:lnTo>
                      <a:lnTo>
                        <a:pt x="1674" y="5302"/>
                      </a:lnTo>
                      <a:lnTo>
                        <a:pt x="1672" y="5280"/>
                      </a:lnTo>
                      <a:lnTo>
                        <a:pt x="1668" y="5254"/>
                      </a:lnTo>
                      <a:lnTo>
                        <a:pt x="1668" y="5240"/>
                      </a:lnTo>
                      <a:lnTo>
                        <a:pt x="1672" y="5230"/>
                      </a:lnTo>
                      <a:lnTo>
                        <a:pt x="1674" y="5224"/>
                      </a:lnTo>
                      <a:lnTo>
                        <a:pt x="1678" y="5222"/>
                      </a:lnTo>
                      <a:lnTo>
                        <a:pt x="1684" y="5218"/>
                      </a:lnTo>
                      <a:lnTo>
                        <a:pt x="1690" y="5216"/>
                      </a:lnTo>
                      <a:lnTo>
                        <a:pt x="1690" y="5216"/>
                      </a:lnTo>
                      <a:lnTo>
                        <a:pt x="1690" y="5200"/>
                      </a:lnTo>
                      <a:lnTo>
                        <a:pt x="1690" y="5182"/>
                      </a:lnTo>
                      <a:lnTo>
                        <a:pt x="1688" y="5166"/>
                      </a:lnTo>
                      <a:lnTo>
                        <a:pt x="1684" y="5150"/>
                      </a:lnTo>
                      <a:lnTo>
                        <a:pt x="1676" y="5120"/>
                      </a:lnTo>
                      <a:lnTo>
                        <a:pt x="1666" y="5088"/>
                      </a:lnTo>
                      <a:lnTo>
                        <a:pt x="1666" y="5088"/>
                      </a:lnTo>
                      <a:lnTo>
                        <a:pt x="1676" y="5086"/>
                      </a:lnTo>
                      <a:lnTo>
                        <a:pt x="1684" y="5084"/>
                      </a:lnTo>
                      <a:lnTo>
                        <a:pt x="1684" y="5084"/>
                      </a:lnTo>
                      <a:lnTo>
                        <a:pt x="1678" y="5082"/>
                      </a:lnTo>
                      <a:lnTo>
                        <a:pt x="1672" y="5078"/>
                      </a:lnTo>
                      <a:lnTo>
                        <a:pt x="1662" y="5072"/>
                      </a:lnTo>
                      <a:lnTo>
                        <a:pt x="1662" y="5072"/>
                      </a:lnTo>
                      <a:lnTo>
                        <a:pt x="1664" y="5056"/>
                      </a:lnTo>
                      <a:lnTo>
                        <a:pt x="1662" y="5040"/>
                      </a:lnTo>
                      <a:lnTo>
                        <a:pt x="1662" y="5034"/>
                      </a:lnTo>
                      <a:lnTo>
                        <a:pt x="1660" y="5028"/>
                      </a:lnTo>
                      <a:lnTo>
                        <a:pt x="1656" y="5024"/>
                      </a:lnTo>
                      <a:lnTo>
                        <a:pt x="1650" y="5022"/>
                      </a:lnTo>
                      <a:lnTo>
                        <a:pt x="1650" y="5022"/>
                      </a:lnTo>
                      <a:lnTo>
                        <a:pt x="1650" y="5014"/>
                      </a:lnTo>
                      <a:lnTo>
                        <a:pt x="1648" y="5006"/>
                      </a:lnTo>
                      <a:lnTo>
                        <a:pt x="1644" y="4998"/>
                      </a:lnTo>
                      <a:lnTo>
                        <a:pt x="1638" y="4992"/>
                      </a:lnTo>
                      <a:lnTo>
                        <a:pt x="1626" y="4982"/>
                      </a:lnTo>
                      <a:lnTo>
                        <a:pt x="1612" y="4972"/>
                      </a:lnTo>
                      <a:lnTo>
                        <a:pt x="1612" y="4972"/>
                      </a:lnTo>
                      <a:lnTo>
                        <a:pt x="1612" y="4962"/>
                      </a:lnTo>
                      <a:lnTo>
                        <a:pt x="1612" y="4962"/>
                      </a:lnTo>
                      <a:lnTo>
                        <a:pt x="1596" y="4948"/>
                      </a:lnTo>
                      <a:lnTo>
                        <a:pt x="1580" y="4932"/>
                      </a:lnTo>
                      <a:lnTo>
                        <a:pt x="1564" y="4914"/>
                      </a:lnTo>
                      <a:lnTo>
                        <a:pt x="1546" y="4900"/>
                      </a:lnTo>
                      <a:lnTo>
                        <a:pt x="1546" y="4900"/>
                      </a:lnTo>
                      <a:lnTo>
                        <a:pt x="1544" y="4890"/>
                      </a:lnTo>
                      <a:lnTo>
                        <a:pt x="1540" y="4880"/>
                      </a:lnTo>
                      <a:lnTo>
                        <a:pt x="1534" y="4872"/>
                      </a:lnTo>
                      <a:lnTo>
                        <a:pt x="1526" y="4866"/>
                      </a:lnTo>
                      <a:lnTo>
                        <a:pt x="1526" y="4866"/>
                      </a:lnTo>
                      <a:lnTo>
                        <a:pt x="1524" y="4846"/>
                      </a:lnTo>
                      <a:lnTo>
                        <a:pt x="1520" y="4830"/>
                      </a:lnTo>
                      <a:lnTo>
                        <a:pt x="1508" y="4800"/>
                      </a:lnTo>
                      <a:lnTo>
                        <a:pt x="1508" y="4800"/>
                      </a:lnTo>
                      <a:lnTo>
                        <a:pt x="1512" y="4802"/>
                      </a:lnTo>
                      <a:lnTo>
                        <a:pt x="1516" y="4804"/>
                      </a:lnTo>
                      <a:lnTo>
                        <a:pt x="1518" y="4804"/>
                      </a:lnTo>
                      <a:lnTo>
                        <a:pt x="1520" y="4808"/>
                      </a:lnTo>
                      <a:lnTo>
                        <a:pt x="1520" y="4808"/>
                      </a:lnTo>
                      <a:lnTo>
                        <a:pt x="1528" y="4802"/>
                      </a:lnTo>
                      <a:lnTo>
                        <a:pt x="1534" y="4796"/>
                      </a:lnTo>
                      <a:lnTo>
                        <a:pt x="1540" y="4788"/>
                      </a:lnTo>
                      <a:lnTo>
                        <a:pt x="1544" y="4778"/>
                      </a:lnTo>
                      <a:lnTo>
                        <a:pt x="1550" y="4760"/>
                      </a:lnTo>
                      <a:lnTo>
                        <a:pt x="1556" y="4740"/>
                      </a:lnTo>
                      <a:lnTo>
                        <a:pt x="1556" y="4740"/>
                      </a:lnTo>
                      <a:lnTo>
                        <a:pt x="1558" y="4742"/>
                      </a:lnTo>
                      <a:lnTo>
                        <a:pt x="1556" y="4744"/>
                      </a:lnTo>
                      <a:lnTo>
                        <a:pt x="1552" y="4748"/>
                      </a:lnTo>
                      <a:lnTo>
                        <a:pt x="1552" y="4750"/>
                      </a:lnTo>
                      <a:lnTo>
                        <a:pt x="1552" y="4750"/>
                      </a:lnTo>
                      <a:lnTo>
                        <a:pt x="1556" y="4752"/>
                      </a:lnTo>
                      <a:lnTo>
                        <a:pt x="1560" y="4752"/>
                      </a:lnTo>
                      <a:lnTo>
                        <a:pt x="1566" y="4750"/>
                      </a:lnTo>
                      <a:lnTo>
                        <a:pt x="1572" y="4750"/>
                      </a:lnTo>
                      <a:lnTo>
                        <a:pt x="1574" y="4752"/>
                      </a:lnTo>
                      <a:lnTo>
                        <a:pt x="1578" y="4756"/>
                      </a:lnTo>
                      <a:lnTo>
                        <a:pt x="1578" y="4756"/>
                      </a:lnTo>
                      <a:lnTo>
                        <a:pt x="1580" y="4752"/>
                      </a:lnTo>
                      <a:lnTo>
                        <a:pt x="1580" y="4748"/>
                      </a:lnTo>
                      <a:lnTo>
                        <a:pt x="1576" y="4742"/>
                      </a:lnTo>
                      <a:lnTo>
                        <a:pt x="1570" y="4740"/>
                      </a:lnTo>
                      <a:lnTo>
                        <a:pt x="1566" y="4740"/>
                      </a:lnTo>
                      <a:lnTo>
                        <a:pt x="1564" y="4742"/>
                      </a:lnTo>
                      <a:lnTo>
                        <a:pt x="1564" y="4742"/>
                      </a:lnTo>
                      <a:lnTo>
                        <a:pt x="1560" y="4738"/>
                      </a:lnTo>
                      <a:lnTo>
                        <a:pt x="1560" y="4734"/>
                      </a:lnTo>
                      <a:lnTo>
                        <a:pt x="1558" y="4728"/>
                      </a:lnTo>
                      <a:lnTo>
                        <a:pt x="1554" y="4726"/>
                      </a:lnTo>
                      <a:lnTo>
                        <a:pt x="1554" y="4726"/>
                      </a:lnTo>
                      <a:lnTo>
                        <a:pt x="1554" y="4724"/>
                      </a:lnTo>
                      <a:lnTo>
                        <a:pt x="1554" y="4724"/>
                      </a:lnTo>
                      <a:lnTo>
                        <a:pt x="1558" y="4722"/>
                      </a:lnTo>
                      <a:lnTo>
                        <a:pt x="1564" y="4724"/>
                      </a:lnTo>
                      <a:lnTo>
                        <a:pt x="1568" y="4722"/>
                      </a:lnTo>
                      <a:lnTo>
                        <a:pt x="1568" y="4722"/>
                      </a:lnTo>
                      <a:lnTo>
                        <a:pt x="1572" y="4718"/>
                      </a:lnTo>
                      <a:lnTo>
                        <a:pt x="1574" y="4712"/>
                      </a:lnTo>
                      <a:lnTo>
                        <a:pt x="1574" y="4698"/>
                      </a:lnTo>
                      <a:lnTo>
                        <a:pt x="1574" y="4698"/>
                      </a:lnTo>
                      <a:lnTo>
                        <a:pt x="1572" y="4694"/>
                      </a:lnTo>
                      <a:lnTo>
                        <a:pt x="1568" y="4692"/>
                      </a:lnTo>
                      <a:lnTo>
                        <a:pt x="1560" y="4688"/>
                      </a:lnTo>
                      <a:lnTo>
                        <a:pt x="1560" y="4688"/>
                      </a:lnTo>
                      <a:lnTo>
                        <a:pt x="1562" y="4684"/>
                      </a:lnTo>
                      <a:lnTo>
                        <a:pt x="1566" y="4680"/>
                      </a:lnTo>
                      <a:lnTo>
                        <a:pt x="1574" y="4674"/>
                      </a:lnTo>
                      <a:lnTo>
                        <a:pt x="1576" y="4672"/>
                      </a:lnTo>
                      <a:lnTo>
                        <a:pt x="1580" y="4666"/>
                      </a:lnTo>
                      <a:lnTo>
                        <a:pt x="1580" y="4662"/>
                      </a:lnTo>
                      <a:lnTo>
                        <a:pt x="1580" y="4654"/>
                      </a:lnTo>
                      <a:lnTo>
                        <a:pt x="1580" y="4654"/>
                      </a:lnTo>
                      <a:lnTo>
                        <a:pt x="1586" y="4652"/>
                      </a:lnTo>
                      <a:lnTo>
                        <a:pt x="1588" y="4648"/>
                      </a:lnTo>
                      <a:lnTo>
                        <a:pt x="1592" y="4644"/>
                      </a:lnTo>
                      <a:lnTo>
                        <a:pt x="1596" y="4642"/>
                      </a:lnTo>
                      <a:lnTo>
                        <a:pt x="1596" y="4642"/>
                      </a:lnTo>
                      <a:lnTo>
                        <a:pt x="1594" y="4632"/>
                      </a:lnTo>
                      <a:lnTo>
                        <a:pt x="1596" y="4620"/>
                      </a:lnTo>
                      <a:lnTo>
                        <a:pt x="1602" y="4600"/>
                      </a:lnTo>
                      <a:lnTo>
                        <a:pt x="1610" y="4580"/>
                      </a:lnTo>
                      <a:lnTo>
                        <a:pt x="1612" y="4570"/>
                      </a:lnTo>
                      <a:lnTo>
                        <a:pt x="1612" y="4560"/>
                      </a:lnTo>
                      <a:lnTo>
                        <a:pt x="1612" y="4560"/>
                      </a:lnTo>
                      <a:lnTo>
                        <a:pt x="1608" y="4554"/>
                      </a:lnTo>
                      <a:lnTo>
                        <a:pt x="1604" y="4550"/>
                      </a:lnTo>
                      <a:lnTo>
                        <a:pt x="1598" y="4546"/>
                      </a:lnTo>
                      <a:lnTo>
                        <a:pt x="1596" y="4540"/>
                      </a:lnTo>
                      <a:lnTo>
                        <a:pt x="1596" y="4540"/>
                      </a:lnTo>
                      <a:lnTo>
                        <a:pt x="1596" y="4532"/>
                      </a:lnTo>
                      <a:lnTo>
                        <a:pt x="1598" y="4524"/>
                      </a:lnTo>
                      <a:lnTo>
                        <a:pt x="1602" y="4520"/>
                      </a:lnTo>
                      <a:lnTo>
                        <a:pt x="1610" y="4514"/>
                      </a:lnTo>
                      <a:lnTo>
                        <a:pt x="1610" y="4514"/>
                      </a:lnTo>
                      <a:lnTo>
                        <a:pt x="1604" y="4510"/>
                      </a:lnTo>
                      <a:lnTo>
                        <a:pt x="1600" y="4510"/>
                      </a:lnTo>
                      <a:lnTo>
                        <a:pt x="1590" y="4510"/>
                      </a:lnTo>
                      <a:lnTo>
                        <a:pt x="1580" y="4514"/>
                      </a:lnTo>
                      <a:lnTo>
                        <a:pt x="1574" y="4516"/>
                      </a:lnTo>
                      <a:lnTo>
                        <a:pt x="1566" y="4516"/>
                      </a:lnTo>
                      <a:lnTo>
                        <a:pt x="1566" y="4516"/>
                      </a:lnTo>
                      <a:lnTo>
                        <a:pt x="1564" y="4508"/>
                      </a:lnTo>
                      <a:lnTo>
                        <a:pt x="1560" y="4500"/>
                      </a:lnTo>
                      <a:lnTo>
                        <a:pt x="1558" y="4490"/>
                      </a:lnTo>
                      <a:lnTo>
                        <a:pt x="1560" y="4480"/>
                      </a:lnTo>
                      <a:lnTo>
                        <a:pt x="1560" y="4480"/>
                      </a:lnTo>
                      <a:lnTo>
                        <a:pt x="1556" y="4478"/>
                      </a:lnTo>
                      <a:lnTo>
                        <a:pt x="1554" y="4478"/>
                      </a:lnTo>
                      <a:lnTo>
                        <a:pt x="1548" y="4480"/>
                      </a:lnTo>
                      <a:lnTo>
                        <a:pt x="1542" y="4484"/>
                      </a:lnTo>
                      <a:lnTo>
                        <a:pt x="1538" y="4484"/>
                      </a:lnTo>
                      <a:lnTo>
                        <a:pt x="1534" y="4484"/>
                      </a:lnTo>
                      <a:lnTo>
                        <a:pt x="1534" y="4484"/>
                      </a:lnTo>
                      <a:lnTo>
                        <a:pt x="1536" y="4478"/>
                      </a:lnTo>
                      <a:lnTo>
                        <a:pt x="1538" y="4474"/>
                      </a:lnTo>
                      <a:lnTo>
                        <a:pt x="1540" y="4470"/>
                      </a:lnTo>
                      <a:lnTo>
                        <a:pt x="1542" y="4466"/>
                      </a:lnTo>
                      <a:lnTo>
                        <a:pt x="1542" y="4466"/>
                      </a:lnTo>
                      <a:lnTo>
                        <a:pt x="1538" y="4466"/>
                      </a:lnTo>
                      <a:lnTo>
                        <a:pt x="1532" y="4466"/>
                      </a:lnTo>
                      <a:lnTo>
                        <a:pt x="1518" y="4464"/>
                      </a:lnTo>
                      <a:lnTo>
                        <a:pt x="1518" y="4464"/>
                      </a:lnTo>
                      <a:lnTo>
                        <a:pt x="1524" y="4470"/>
                      </a:lnTo>
                      <a:lnTo>
                        <a:pt x="1524" y="4474"/>
                      </a:lnTo>
                      <a:lnTo>
                        <a:pt x="1522" y="4478"/>
                      </a:lnTo>
                      <a:lnTo>
                        <a:pt x="1522" y="4478"/>
                      </a:lnTo>
                      <a:lnTo>
                        <a:pt x="1514" y="4484"/>
                      </a:lnTo>
                      <a:lnTo>
                        <a:pt x="1506" y="4486"/>
                      </a:lnTo>
                      <a:lnTo>
                        <a:pt x="1496" y="4486"/>
                      </a:lnTo>
                      <a:lnTo>
                        <a:pt x="1486" y="4486"/>
                      </a:lnTo>
                      <a:lnTo>
                        <a:pt x="1466" y="4484"/>
                      </a:lnTo>
                      <a:lnTo>
                        <a:pt x="1458" y="4484"/>
                      </a:lnTo>
                      <a:lnTo>
                        <a:pt x="1450" y="4486"/>
                      </a:lnTo>
                      <a:lnTo>
                        <a:pt x="1450" y="4486"/>
                      </a:lnTo>
                      <a:lnTo>
                        <a:pt x="1448" y="4484"/>
                      </a:lnTo>
                      <a:lnTo>
                        <a:pt x="1446" y="4480"/>
                      </a:lnTo>
                      <a:lnTo>
                        <a:pt x="1444" y="4478"/>
                      </a:lnTo>
                      <a:lnTo>
                        <a:pt x="1440" y="4478"/>
                      </a:lnTo>
                      <a:lnTo>
                        <a:pt x="1440" y="4478"/>
                      </a:lnTo>
                      <a:lnTo>
                        <a:pt x="1438" y="4480"/>
                      </a:lnTo>
                      <a:lnTo>
                        <a:pt x="1438" y="4486"/>
                      </a:lnTo>
                      <a:lnTo>
                        <a:pt x="1440" y="4492"/>
                      </a:lnTo>
                      <a:lnTo>
                        <a:pt x="1440" y="4494"/>
                      </a:lnTo>
                      <a:lnTo>
                        <a:pt x="1442" y="4494"/>
                      </a:lnTo>
                      <a:lnTo>
                        <a:pt x="1442" y="4494"/>
                      </a:lnTo>
                      <a:lnTo>
                        <a:pt x="1440" y="4498"/>
                      </a:lnTo>
                      <a:lnTo>
                        <a:pt x="1434" y="4498"/>
                      </a:lnTo>
                      <a:lnTo>
                        <a:pt x="1424" y="4500"/>
                      </a:lnTo>
                      <a:lnTo>
                        <a:pt x="1424" y="4500"/>
                      </a:lnTo>
                      <a:lnTo>
                        <a:pt x="1424" y="4486"/>
                      </a:lnTo>
                      <a:lnTo>
                        <a:pt x="1424" y="4486"/>
                      </a:lnTo>
                      <a:lnTo>
                        <a:pt x="1418" y="4488"/>
                      </a:lnTo>
                      <a:lnTo>
                        <a:pt x="1414" y="4490"/>
                      </a:lnTo>
                      <a:lnTo>
                        <a:pt x="1412" y="4494"/>
                      </a:lnTo>
                      <a:lnTo>
                        <a:pt x="1412" y="4500"/>
                      </a:lnTo>
                      <a:lnTo>
                        <a:pt x="1412" y="4500"/>
                      </a:lnTo>
                      <a:lnTo>
                        <a:pt x="1396" y="4502"/>
                      </a:lnTo>
                      <a:lnTo>
                        <a:pt x="1388" y="4504"/>
                      </a:lnTo>
                      <a:lnTo>
                        <a:pt x="1384" y="4508"/>
                      </a:lnTo>
                      <a:lnTo>
                        <a:pt x="1384" y="4508"/>
                      </a:lnTo>
                      <a:lnTo>
                        <a:pt x="1378" y="4502"/>
                      </a:lnTo>
                      <a:lnTo>
                        <a:pt x="1368" y="4498"/>
                      </a:lnTo>
                      <a:lnTo>
                        <a:pt x="1360" y="4492"/>
                      </a:lnTo>
                      <a:lnTo>
                        <a:pt x="1352" y="4486"/>
                      </a:lnTo>
                      <a:lnTo>
                        <a:pt x="1352" y="4486"/>
                      </a:lnTo>
                      <a:lnTo>
                        <a:pt x="1350" y="4468"/>
                      </a:lnTo>
                      <a:lnTo>
                        <a:pt x="1346" y="4450"/>
                      </a:lnTo>
                      <a:lnTo>
                        <a:pt x="1340" y="4430"/>
                      </a:lnTo>
                      <a:lnTo>
                        <a:pt x="1334" y="4424"/>
                      </a:lnTo>
                      <a:lnTo>
                        <a:pt x="1328" y="4418"/>
                      </a:lnTo>
                      <a:lnTo>
                        <a:pt x="1328" y="4418"/>
                      </a:lnTo>
                      <a:lnTo>
                        <a:pt x="1330" y="4414"/>
                      </a:lnTo>
                      <a:lnTo>
                        <a:pt x="1334" y="4410"/>
                      </a:lnTo>
                      <a:lnTo>
                        <a:pt x="1336" y="4408"/>
                      </a:lnTo>
                      <a:lnTo>
                        <a:pt x="1338" y="4404"/>
                      </a:lnTo>
                      <a:lnTo>
                        <a:pt x="1338" y="4404"/>
                      </a:lnTo>
                      <a:lnTo>
                        <a:pt x="1332" y="4406"/>
                      </a:lnTo>
                      <a:lnTo>
                        <a:pt x="1324" y="4408"/>
                      </a:lnTo>
                      <a:lnTo>
                        <a:pt x="1324" y="4408"/>
                      </a:lnTo>
                      <a:lnTo>
                        <a:pt x="1318" y="4396"/>
                      </a:lnTo>
                      <a:lnTo>
                        <a:pt x="1310" y="4388"/>
                      </a:lnTo>
                      <a:lnTo>
                        <a:pt x="1300" y="4380"/>
                      </a:lnTo>
                      <a:lnTo>
                        <a:pt x="1288" y="4376"/>
                      </a:lnTo>
                      <a:lnTo>
                        <a:pt x="1260" y="4368"/>
                      </a:lnTo>
                      <a:lnTo>
                        <a:pt x="1232" y="4362"/>
                      </a:lnTo>
                      <a:lnTo>
                        <a:pt x="1232" y="4362"/>
                      </a:lnTo>
                      <a:lnTo>
                        <a:pt x="1230" y="4362"/>
                      </a:lnTo>
                      <a:lnTo>
                        <a:pt x="1230" y="4366"/>
                      </a:lnTo>
                      <a:lnTo>
                        <a:pt x="1228" y="4368"/>
                      </a:lnTo>
                      <a:lnTo>
                        <a:pt x="1228" y="4370"/>
                      </a:lnTo>
                      <a:lnTo>
                        <a:pt x="1228" y="4370"/>
                      </a:lnTo>
                      <a:lnTo>
                        <a:pt x="1186" y="4372"/>
                      </a:lnTo>
                      <a:lnTo>
                        <a:pt x="1148" y="4378"/>
                      </a:lnTo>
                      <a:lnTo>
                        <a:pt x="1112" y="4386"/>
                      </a:lnTo>
                      <a:lnTo>
                        <a:pt x="1078" y="4396"/>
                      </a:lnTo>
                      <a:lnTo>
                        <a:pt x="1046" y="4406"/>
                      </a:lnTo>
                      <a:lnTo>
                        <a:pt x="1014" y="4420"/>
                      </a:lnTo>
                      <a:lnTo>
                        <a:pt x="984" y="4434"/>
                      </a:lnTo>
                      <a:lnTo>
                        <a:pt x="956" y="4448"/>
                      </a:lnTo>
                      <a:lnTo>
                        <a:pt x="956" y="4448"/>
                      </a:lnTo>
                      <a:lnTo>
                        <a:pt x="942" y="4448"/>
                      </a:lnTo>
                      <a:lnTo>
                        <a:pt x="932" y="4452"/>
                      </a:lnTo>
                      <a:lnTo>
                        <a:pt x="922" y="4456"/>
                      </a:lnTo>
                      <a:lnTo>
                        <a:pt x="914" y="4460"/>
                      </a:lnTo>
                      <a:lnTo>
                        <a:pt x="904" y="4466"/>
                      </a:lnTo>
                      <a:lnTo>
                        <a:pt x="896" y="4470"/>
                      </a:lnTo>
                      <a:lnTo>
                        <a:pt x="884" y="4472"/>
                      </a:lnTo>
                      <a:lnTo>
                        <a:pt x="872" y="4474"/>
                      </a:lnTo>
                      <a:lnTo>
                        <a:pt x="872" y="4474"/>
                      </a:lnTo>
                      <a:lnTo>
                        <a:pt x="862" y="4466"/>
                      </a:lnTo>
                      <a:lnTo>
                        <a:pt x="850" y="4460"/>
                      </a:lnTo>
                      <a:lnTo>
                        <a:pt x="838" y="4456"/>
                      </a:lnTo>
                      <a:lnTo>
                        <a:pt x="824" y="4452"/>
                      </a:lnTo>
                      <a:lnTo>
                        <a:pt x="794" y="4446"/>
                      </a:lnTo>
                      <a:lnTo>
                        <a:pt x="764" y="4440"/>
                      </a:lnTo>
                      <a:lnTo>
                        <a:pt x="764" y="4440"/>
                      </a:lnTo>
                      <a:lnTo>
                        <a:pt x="762" y="4440"/>
                      </a:lnTo>
                      <a:lnTo>
                        <a:pt x="760" y="4438"/>
                      </a:lnTo>
                      <a:lnTo>
                        <a:pt x="760" y="4436"/>
                      </a:lnTo>
                      <a:lnTo>
                        <a:pt x="758" y="4434"/>
                      </a:lnTo>
                      <a:lnTo>
                        <a:pt x="758" y="4434"/>
                      </a:lnTo>
                      <a:lnTo>
                        <a:pt x="756" y="4434"/>
                      </a:lnTo>
                      <a:lnTo>
                        <a:pt x="754" y="4436"/>
                      </a:lnTo>
                      <a:lnTo>
                        <a:pt x="754" y="4440"/>
                      </a:lnTo>
                      <a:lnTo>
                        <a:pt x="752" y="4440"/>
                      </a:lnTo>
                      <a:lnTo>
                        <a:pt x="752" y="4440"/>
                      </a:lnTo>
                      <a:lnTo>
                        <a:pt x="744" y="4436"/>
                      </a:lnTo>
                      <a:lnTo>
                        <a:pt x="738" y="4436"/>
                      </a:lnTo>
                      <a:lnTo>
                        <a:pt x="730" y="4436"/>
                      </a:lnTo>
                      <a:lnTo>
                        <a:pt x="724" y="4436"/>
                      </a:lnTo>
                      <a:lnTo>
                        <a:pt x="708" y="4440"/>
                      </a:lnTo>
                      <a:lnTo>
                        <a:pt x="700" y="4438"/>
                      </a:lnTo>
                      <a:lnTo>
                        <a:pt x="692" y="4436"/>
                      </a:lnTo>
                      <a:lnTo>
                        <a:pt x="692" y="4436"/>
                      </a:lnTo>
                      <a:lnTo>
                        <a:pt x="690" y="4438"/>
                      </a:lnTo>
                      <a:lnTo>
                        <a:pt x="690" y="4438"/>
                      </a:lnTo>
                      <a:lnTo>
                        <a:pt x="694" y="4440"/>
                      </a:lnTo>
                      <a:lnTo>
                        <a:pt x="694" y="4440"/>
                      </a:lnTo>
                      <a:lnTo>
                        <a:pt x="658" y="4444"/>
                      </a:lnTo>
                      <a:lnTo>
                        <a:pt x="624" y="4450"/>
                      </a:lnTo>
                      <a:lnTo>
                        <a:pt x="594" y="4460"/>
                      </a:lnTo>
                      <a:lnTo>
                        <a:pt x="580" y="4466"/>
                      </a:lnTo>
                      <a:lnTo>
                        <a:pt x="566" y="4474"/>
                      </a:lnTo>
                      <a:lnTo>
                        <a:pt x="566" y="4474"/>
                      </a:lnTo>
                      <a:lnTo>
                        <a:pt x="556" y="4472"/>
                      </a:lnTo>
                      <a:lnTo>
                        <a:pt x="548" y="4474"/>
                      </a:lnTo>
                      <a:lnTo>
                        <a:pt x="542" y="4478"/>
                      </a:lnTo>
                      <a:lnTo>
                        <a:pt x="536" y="4482"/>
                      </a:lnTo>
                      <a:lnTo>
                        <a:pt x="536" y="4482"/>
                      </a:lnTo>
                      <a:lnTo>
                        <a:pt x="522" y="4478"/>
                      </a:lnTo>
                      <a:lnTo>
                        <a:pt x="508" y="4472"/>
                      </a:lnTo>
                      <a:lnTo>
                        <a:pt x="484" y="4456"/>
                      </a:lnTo>
                      <a:lnTo>
                        <a:pt x="460" y="4440"/>
                      </a:lnTo>
                      <a:lnTo>
                        <a:pt x="434" y="4428"/>
                      </a:lnTo>
                      <a:lnTo>
                        <a:pt x="434" y="4428"/>
                      </a:lnTo>
                      <a:lnTo>
                        <a:pt x="422" y="4412"/>
                      </a:lnTo>
                      <a:lnTo>
                        <a:pt x="408" y="4396"/>
                      </a:lnTo>
                      <a:lnTo>
                        <a:pt x="396" y="4380"/>
                      </a:lnTo>
                      <a:lnTo>
                        <a:pt x="388" y="4374"/>
                      </a:lnTo>
                      <a:lnTo>
                        <a:pt x="380" y="4368"/>
                      </a:lnTo>
                      <a:lnTo>
                        <a:pt x="380" y="4368"/>
                      </a:lnTo>
                      <a:lnTo>
                        <a:pt x="378" y="4362"/>
                      </a:lnTo>
                      <a:lnTo>
                        <a:pt x="376" y="4358"/>
                      </a:lnTo>
                      <a:lnTo>
                        <a:pt x="372" y="4354"/>
                      </a:lnTo>
                      <a:lnTo>
                        <a:pt x="368" y="4348"/>
                      </a:lnTo>
                      <a:lnTo>
                        <a:pt x="368" y="4348"/>
                      </a:lnTo>
                      <a:lnTo>
                        <a:pt x="360" y="4348"/>
                      </a:lnTo>
                      <a:lnTo>
                        <a:pt x="354" y="4344"/>
                      </a:lnTo>
                      <a:lnTo>
                        <a:pt x="348" y="4340"/>
                      </a:lnTo>
                      <a:lnTo>
                        <a:pt x="342" y="4336"/>
                      </a:lnTo>
                      <a:lnTo>
                        <a:pt x="342" y="4336"/>
                      </a:lnTo>
                      <a:lnTo>
                        <a:pt x="344" y="4332"/>
                      </a:lnTo>
                      <a:lnTo>
                        <a:pt x="342" y="4328"/>
                      </a:lnTo>
                      <a:lnTo>
                        <a:pt x="338" y="4324"/>
                      </a:lnTo>
                      <a:lnTo>
                        <a:pt x="334" y="4320"/>
                      </a:lnTo>
                      <a:lnTo>
                        <a:pt x="322" y="4312"/>
                      </a:lnTo>
                      <a:lnTo>
                        <a:pt x="312" y="4306"/>
                      </a:lnTo>
                      <a:lnTo>
                        <a:pt x="312" y="4306"/>
                      </a:lnTo>
                      <a:lnTo>
                        <a:pt x="304" y="4292"/>
                      </a:lnTo>
                      <a:lnTo>
                        <a:pt x="296" y="4282"/>
                      </a:lnTo>
                      <a:lnTo>
                        <a:pt x="284" y="4274"/>
                      </a:lnTo>
                      <a:lnTo>
                        <a:pt x="272" y="4266"/>
                      </a:lnTo>
                      <a:lnTo>
                        <a:pt x="246" y="4252"/>
                      </a:lnTo>
                      <a:lnTo>
                        <a:pt x="232" y="4246"/>
                      </a:lnTo>
                      <a:lnTo>
                        <a:pt x="220" y="4238"/>
                      </a:lnTo>
                      <a:lnTo>
                        <a:pt x="220" y="4238"/>
                      </a:lnTo>
                      <a:lnTo>
                        <a:pt x="222" y="4234"/>
                      </a:lnTo>
                      <a:lnTo>
                        <a:pt x="224" y="4234"/>
                      </a:lnTo>
                      <a:lnTo>
                        <a:pt x="232" y="4234"/>
                      </a:lnTo>
                      <a:lnTo>
                        <a:pt x="238" y="4236"/>
                      </a:lnTo>
                      <a:lnTo>
                        <a:pt x="242" y="4236"/>
                      </a:lnTo>
                      <a:lnTo>
                        <a:pt x="244" y="4234"/>
                      </a:lnTo>
                      <a:lnTo>
                        <a:pt x="244" y="4234"/>
                      </a:lnTo>
                      <a:lnTo>
                        <a:pt x="240" y="4230"/>
                      </a:lnTo>
                      <a:lnTo>
                        <a:pt x="236" y="4226"/>
                      </a:lnTo>
                      <a:lnTo>
                        <a:pt x="226" y="4222"/>
                      </a:lnTo>
                      <a:lnTo>
                        <a:pt x="226" y="4222"/>
                      </a:lnTo>
                      <a:lnTo>
                        <a:pt x="228" y="4218"/>
                      </a:lnTo>
                      <a:lnTo>
                        <a:pt x="228" y="4212"/>
                      </a:lnTo>
                      <a:lnTo>
                        <a:pt x="226" y="4208"/>
                      </a:lnTo>
                      <a:lnTo>
                        <a:pt x="222" y="4206"/>
                      </a:lnTo>
                      <a:lnTo>
                        <a:pt x="222" y="4206"/>
                      </a:lnTo>
                      <a:lnTo>
                        <a:pt x="226" y="4204"/>
                      </a:lnTo>
                      <a:lnTo>
                        <a:pt x="228" y="4204"/>
                      </a:lnTo>
                      <a:lnTo>
                        <a:pt x="228" y="4204"/>
                      </a:lnTo>
                      <a:lnTo>
                        <a:pt x="220" y="4192"/>
                      </a:lnTo>
                      <a:lnTo>
                        <a:pt x="210" y="4184"/>
                      </a:lnTo>
                      <a:lnTo>
                        <a:pt x="210" y="4184"/>
                      </a:lnTo>
                      <a:lnTo>
                        <a:pt x="212" y="4178"/>
                      </a:lnTo>
                      <a:lnTo>
                        <a:pt x="216" y="4174"/>
                      </a:lnTo>
                      <a:lnTo>
                        <a:pt x="218" y="4170"/>
                      </a:lnTo>
                      <a:lnTo>
                        <a:pt x="220" y="4164"/>
                      </a:lnTo>
                      <a:lnTo>
                        <a:pt x="220" y="4164"/>
                      </a:lnTo>
                      <a:lnTo>
                        <a:pt x="216" y="4164"/>
                      </a:lnTo>
                      <a:lnTo>
                        <a:pt x="214" y="4166"/>
                      </a:lnTo>
                      <a:lnTo>
                        <a:pt x="214" y="4172"/>
                      </a:lnTo>
                      <a:lnTo>
                        <a:pt x="214" y="4172"/>
                      </a:lnTo>
                      <a:lnTo>
                        <a:pt x="212" y="4170"/>
                      </a:lnTo>
                      <a:lnTo>
                        <a:pt x="210" y="4166"/>
                      </a:lnTo>
                      <a:lnTo>
                        <a:pt x="210" y="4162"/>
                      </a:lnTo>
                      <a:lnTo>
                        <a:pt x="208" y="4160"/>
                      </a:lnTo>
                      <a:lnTo>
                        <a:pt x="208" y="4160"/>
                      </a:lnTo>
                      <a:lnTo>
                        <a:pt x="210" y="4156"/>
                      </a:lnTo>
                      <a:lnTo>
                        <a:pt x="214" y="4152"/>
                      </a:lnTo>
                      <a:lnTo>
                        <a:pt x="218" y="4150"/>
                      </a:lnTo>
                      <a:lnTo>
                        <a:pt x="220" y="4144"/>
                      </a:lnTo>
                      <a:lnTo>
                        <a:pt x="220" y="4144"/>
                      </a:lnTo>
                      <a:lnTo>
                        <a:pt x="210" y="4144"/>
                      </a:lnTo>
                      <a:lnTo>
                        <a:pt x="210" y="4144"/>
                      </a:lnTo>
                      <a:lnTo>
                        <a:pt x="206" y="4134"/>
                      </a:lnTo>
                      <a:lnTo>
                        <a:pt x="206" y="4128"/>
                      </a:lnTo>
                      <a:lnTo>
                        <a:pt x="212" y="4126"/>
                      </a:lnTo>
                      <a:lnTo>
                        <a:pt x="212" y="4126"/>
                      </a:lnTo>
                      <a:lnTo>
                        <a:pt x="206" y="4124"/>
                      </a:lnTo>
                      <a:lnTo>
                        <a:pt x="200" y="4120"/>
                      </a:lnTo>
                      <a:lnTo>
                        <a:pt x="200" y="4120"/>
                      </a:lnTo>
                      <a:lnTo>
                        <a:pt x="202" y="4110"/>
                      </a:lnTo>
                      <a:lnTo>
                        <a:pt x="202" y="4102"/>
                      </a:lnTo>
                      <a:lnTo>
                        <a:pt x="202" y="4102"/>
                      </a:lnTo>
                      <a:lnTo>
                        <a:pt x="198" y="4102"/>
                      </a:lnTo>
                      <a:lnTo>
                        <a:pt x="196" y="4100"/>
                      </a:lnTo>
                      <a:lnTo>
                        <a:pt x="186" y="4100"/>
                      </a:lnTo>
                      <a:lnTo>
                        <a:pt x="186" y="4100"/>
                      </a:lnTo>
                      <a:lnTo>
                        <a:pt x="186" y="4096"/>
                      </a:lnTo>
                      <a:lnTo>
                        <a:pt x="188" y="4092"/>
                      </a:lnTo>
                      <a:lnTo>
                        <a:pt x="188" y="4088"/>
                      </a:lnTo>
                      <a:lnTo>
                        <a:pt x="184" y="4084"/>
                      </a:lnTo>
                      <a:lnTo>
                        <a:pt x="184" y="4084"/>
                      </a:lnTo>
                      <a:lnTo>
                        <a:pt x="188" y="4078"/>
                      </a:lnTo>
                      <a:lnTo>
                        <a:pt x="190" y="4072"/>
                      </a:lnTo>
                      <a:lnTo>
                        <a:pt x="190" y="4072"/>
                      </a:lnTo>
                      <a:lnTo>
                        <a:pt x="182" y="4070"/>
                      </a:lnTo>
                      <a:lnTo>
                        <a:pt x="172" y="4068"/>
                      </a:lnTo>
                      <a:lnTo>
                        <a:pt x="172" y="4068"/>
                      </a:lnTo>
                      <a:lnTo>
                        <a:pt x="172" y="4060"/>
                      </a:lnTo>
                      <a:lnTo>
                        <a:pt x="172" y="4060"/>
                      </a:lnTo>
                      <a:lnTo>
                        <a:pt x="164" y="4058"/>
                      </a:lnTo>
                      <a:lnTo>
                        <a:pt x="158" y="4056"/>
                      </a:lnTo>
                      <a:lnTo>
                        <a:pt x="148" y="4048"/>
                      </a:lnTo>
                      <a:lnTo>
                        <a:pt x="142" y="4038"/>
                      </a:lnTo>
                      <a:lnTo>
                        <a:pt x="134" y="4028"/>
                      </a:lnTo>
                      <a:lnTo>
                        <a:pt x="134" y="4028"/>
                      </a:lnTo>
                      <a:lnTo>
                        <a:pt x="140" y="4018"/>
                      </a:lnTo>
                      <a:lnTo>
                        <a:pt x="142" y="4014"/>
                      </a:lnTo>
                      <a:lnTo>
                        <a:pt x="142" y="4008"/>
                      </a:lnTo>
                      <a:lnTo>
                        <a:pt x="142" y="4008"/>
                      </a:lnTo>
                      <a:lnTo>
                        <a:pt x="140" y="4008"/>
                      </a:lnTo>
                      <a:lnTo>
                        <a:pt x="138" y="4010"/>
                      </a:lnTo>
                      <a:lnTo>
                        <a:pt x="136" y="4016"/>
                      </a:lnTo>
                      <a:lnTo>
                        <a:pt x="136" y="4016"/>
                      </a:lnTo>
                      <a:lnTo>
                        <a:pt x="134" y="4014"/>
                      </a:lnTo>
                      <a:lnTo>
                        <a:pt x="132" y="4010"/>
                      </a:lnTo>
                      <a:lnTo>
                        <a:pt x="130" y="4002"/>
                      </a:lnTo>
                      <a:lnTo>
                        <a:pt x="128" y="3996"/>
                      </a:lnTo>
                      <a:lnTo>
                        <a:pt x="124" y="3992"/>
                      </a:lnTo>
                      <a:lnTo>
                        <a:pt x="122" y="3992"/>
                      </a:lnTo>
                      <a:lnTo>
                        <a:pt x="122" y="3992"/>
                      </a:lnTo>
                      <a:lnTo>
                        <a:pt x="134" y="3968"/>
                      </a:lnTo>
                      <a:lnTo>
                        <a:pt x="134" y="3968"/>
                      </a:lnTo>
                      <a:lnTo>
                        <a:pt x="124" y="3976"/>
                      </a:lnTo>
                      <a:lnTo>
                        <a:pt x="118" y="3980"/>
                      </a:lnTo>
                      <a:lnTo>
                        <a:pt x="110" y="3982"/>
                      </a:lnTo>
                      <a:lnTo>
                        <a:pt x="110" y="3982"/>
                      </a:lnTo>
                      <a:lnTo>
                        <a:pt x="110" y="3970"/>
                      </a:lnTo>
                      <a:lnTo>
                        <a:pt x="110" y="3970"/>
                      </a:lnTo>
                      <a:lnTo>
                        <a:pt x="102" y="3970"/>
                      </a:lnTo>
                      <a:lnTo>
                        <a:pt x="94" y="3968"/>
                      </a:lnTo>
                      <a:lnTo>
                        <a:pt x="94" y="3968"/>
                      </a:lnTo>
                      <a:lnTo>
                        <a:pt x="98" y="3962"/>
                      </a:lnTo>
                      <a:lnTo>
                        <a:pt x="96" y="3962"/>
                      </a:lnTo>
                      <a:lnTo>
                        <a:pt x="92" y="3962"/>
                      </a:lnTo>
                      <a:lnTo>
                        <a:pt x="92" y="3962"/>
                      </a:lnTo>
                      <a:lnTo>
                        <a:pt x="96" y="3956"/>
                      </a:lnTo>
                      <a:lnTo>
                        <a:pt x="100" y="3952"/>
                      </a:lnTo>
                      <a:lnTo>
                        <a:pt x="104" y="3950"/>
                      </a:lnTo>
                      <a:lnTo>
                        <a:pt x="104" y="3950"/>
                      </a:lnTo>
                      <a:lnTo>
                        <a:pt x="102" y="3948"/>
                      </a:lnTo>
                      <a:lnTo>
                        <a:pt x="98" y="3946"/>
                      </a:lnTo>
                      <a:lnTo>
                        <a:pt x="98" y="3946"/>
                      </a:lnTo>
                      <a:lnTo>
                        <a:pt x="94" y="3946"/>
                      </a:lnTo>
                      <a:lnTo>
                        <a:pt x="94" y="3948"/>
                      </a:lnTo>
                      <a:lnTo>
                        <a:pt x="92" y="3952"/>
                      </a:lnTo>
                      <a:lnTo>
                        <a:pt x="88" y="3950"/>
                      </a:lnTo>
                      <a:lnTo>
                        <a:pt x="88" y="3950"/>
                      </a:lnTo>
                      <a:lnTo>
                        <a:pt x="90" y="3946"/>
                      </a:lnTo>
                      <a:lnTo>
                        <a:pt x="92" y="3944"/>
                      </a:lnTo>
                      <a:lnTo>
                        <a:pt x="94" y="3940"/>
                      </a:lnTo>
                      <a:lnTo>
                        <a:pt x="92" y="3936"/>
                      </a:lnTo>
                      <a:lnTo>
                        <a:pt x="92" y="3936"/>
                      </a:lnTo>
                      <a:lnTo>
                        <a:pt x="100" y="3930"/>
                      </a:lnTo>
                      <a:lnTo>
                        <a:pt x="108" y="3926"/>
                      </a:lnTo>
                      <a:lnTo>
                        <a:pt x="108" y="3926"/>
                      </a:lnTo>
                      <a:lnTo>
                        <a:pt x="100" y="3926"/>
                      </a:lnTo>
                      <a:lnTo>
                        <a:pt x="90" y="3928"/>
                      </a:lnTo>
                      <a:lnTo>
                        <a:pt x="80" y="3932"/>
                      </a:lnTo>
                      <a:lnTo>
                        <a:pt x="72" y="3936"/>
                      </a:lnTo>
                      <a:lnTo>
                        <a:pt x="72" y="3936"/>
                      </a:lnTo>
                      <a:lnTo>
                        <a:pt x="70" y="3932"/>
                      </a:lnTo>
                      <a:lnTo>
                        <a:pt x="68" y="3930"/>
                      </a:lnTo>
                      <a:lnTo>
                        <a:pt x="68" y="3930"/>
                      </a:lnTo>
                      <a:lnTo>
                        <a:pt x="76" y="3916"/>
                      </a:lnTo>
                      <a:lnTo>
                        <a:pt x="76" y="3916"/>
                      </a:lnTo>
                      <a:lnTo>
                        <a:pt x="68" y="3920"/>
                      </a:lnTo>
                      <a:lnTo>
                        <a:pt x="64" y="3922"/>
                      </a:lnTo>
                      <a:lnTo>
                        <a:pt x="58" y="3922"/>
                      </a:lnTo>
                      <a:lnTo>
                        <a:pt x="58" y="3922"/>
                      </a:lnTo>
                      <a:lnTo>
                        <a:pt x="54" y="3916"/>
                      </a:lnTo>
                      <a:lnTo>
                        <a:pt x="52" y="3906"/>
                      </a:lnTo>
                      <a:lnTo>
                        <a:pt x="52" y="3898"/>
                      </a:lnTo>
                      <a:lnTo>
                        <a:pt x="54" y="3894"/>
                      </a:lnTo>
                      <a:lnTo>
                        <a:pt x="56" y="3892"/>
                      </a:lnTo>
                      <a:lnTo>
                        <a:pt x="56" y="3892"/>
                      </a:lnTo>
                      <a:lnTo>
                        <a:pt x="50" y="3894"/>
                      </a:lnTo>
                      <a:lnTo>
                        <a:pt x="44" y="3896"/>
                      </a:lnTo>
                      <a:lnTo>
                        <a:pt x="38" y="3894"/>
                      </a:lnTo>
                      <a:lnTo>
                        <a:pt x="34" y="3892"/>
                      </a:lnTo>
                      <a:lnTo>
                        <a:pt x="32" y="3888"/>
                      </a:lnTo>
                      <a:lnTo>
                        <a:pt x="28" y="3884"/>
                      </a:lnTo>
                      <a:lnTo>
                        <a:pt x="26" y="3872"/>
                      </a:lnTo>
                      <a:lnTo>
                        <a:pt x="26" y="3860"/>
                      </a:lnTo>
                      <a:lnTo>
                        <a:pt x="28" y="3848"/>
                      </a:lnTo>
                      <a:lnTo>
                        <a:pt x="32" y="3836"/>
                      </a:lnTo>
                      <a:lnTo>
                        <a:pt x="34" y="3832"/>
                      </a:lnTo>
                      <a:lnTo>
                        <a:pt x="38" y="3830"/>
                      </a:lnTo>
                      <a:lnTo>
                        <a:pt x="38" y="3830"/>
                      </a:lnTo>
                      <a:lnTo>
                        <a:pt x="36" y="3828"/>
                      </a:lnTo>
                      <a:lnTo>
                        <a:pt x="34" y="3830"/>
                      </a:lnTo>
                      <a:lnTo>
                        <a:pt x="32" y="3832"/>
                      </a:lnTo>
                      <a:lnTo>
                        <a:pt x="28" y="3832"/>
                      </a:lnTo>
                      <a:lnTo>
                        <a:pt x="28" y="3832"/>
                      </a:lnTo>
                      <a:lnTo>
                        <a:pt x="30" y="3822"/>
                      </a:lnTo>
                      <a:lnTo>
                        <a:pt x="30" y="3814"/>
                      </a:lnTo>
                      <a:lnTo>
                        <a:pt x="30" y="3814"/>
                      </a:lnTo>
                      <a:lnTo>
                        <a:pt x="34" y="3814"/>
                      </a:lnTo>
                      <a:lnTo>
                        <a:pt x="36" y="3814"/>
                      </a:lnTo>
                      <a:lnTo>
                        <a:pt x="38" y="3812"/>
                      </a:lnTo>
                      <a:lnTo>
                        <a:pt x="42" y="3812"/>
                      </a:lnTo>
                      <a:lnTo>
                        <a:pt x="42" y="3812"/>
                      </a:lnTo>
                      <a:lnTo>
                        <a:pt x="44" y="3818"/>
                      </a:lnTo>
                      <a:lnTo>
                        <a:pt x="46" y="3822"/>
                      </a:lnTo>
                      <a:lnTo>
                        <a:pt x="48" y="3826"/>
                      </a:lnTo>
                      <a:lnTo>
                        <a:pt x="50" y="3830"/>
                      </a:lnTo>
                      <a:lnTo>
                        <a:pt x="50" y="3830"/>
                      </a:lnTo>
                      <a:lnTo>
                        <a:pt x="54" y="3826"/>
                      </a:lnTo>
                      <a:lnTo>
                        <a:pt x="56" y="3826"/>
                      </a:lnTo>
                      <a:lnTo>
                        <a:pt x="60" y="3826"/>
                      </a:lnTo>
                      <a:lnTo>
                        <a:pt x="60" y="3826"/>
                      </a:lnTo>
                      <a:lnTo>
                        <a:pt x="56" y="3822"/>
                      </a:lnTo>
                      <a:lnTo>
                        <a:pt x="52" y="3818"/>
                      </a:lnTo>
                      <a:lnTo>
                        <a:pt x="46" y="3808"/>
                      </a:lnTo>
                      <a:lnTo>
                        <a:pt x="46" y="3802"/>
                      </a:lnTo>
                      <a:lnTo>
                        <a:pt x="46" y="3796"/>
                      </a:lnTo>
                      <a:lnTo>
                        <a:pt x="46" y="3790"/>
                      </a:lnTo>
                      <a:lnTo>
                        <a:pt x="50" y="3784"/>
                      </a:lnTo>
                      <a:lnTo>
                        <a:pt x="50" y="3784"/>
                      </a:lnTo>
                      <a:lnTo>
                        <a:pt x="48" y="3782"/>
                      </a:lnTo>
                      <a:lnTo>
                        <a:pt x="46" y="3782"/>
                      </a:lnTo>
                      <a:lnTo>
                        <a:pt x="44" y="3784"/>
                      </a:lnTo>
                      <a:lnTo>
                        <a:pt x="40" y="3786"/>
                      </a:lnTo>
                      <a:lnTo>
                        <a:pt x="40" y="3786"/>
                      </a:lnTo>
                      <a:lnTo>
                        <a:pt x="38" y="3786"/>
                      </a:lnTo>
                      <a:lnTo>
                        <a:pt x="38" y="3786"/>
                      </a:lnTo>
                      <a:lnTo>
                        <a:pt x="38" y="3776"/>
                      </a:lnTo>
                      <a:lnTo>
                        <a:pt x="36" y="3766"/>
                      </a:lnTo>
                      <a:lnTo>
                        <a:pt x="30" y="3750"/>
                      </a:lnTo>
                      <a:lnTo>
                        <a:pt x="24" y="3734"/>
                      </a:lnTo>
                      <a:lnTo>
                        <a:pt x="18" y="3718"/>
                      </a:lnTo>
                      <a:lnTo>
                        <a:pt x="18" y="3718"/>
                      </a:lnTo>
                      <a:lnTo>
                        <a:pt x="12" y="3720"/>
                      </a:lnTo>
                      <a:lnTo>
                        <a:pt x="8" y="3720"/>
                      </a:lnTo>
                      <a:lnTo>
                        <a:pt x="4" y="3722"/>
                      </a:lnTo>
                      <a:lnTo>
                        <a:pt x="0" y="3718"/>
                      </a:lnTo>
                      <a:lnTo>
                        <a:pt x="0" y="3718"/>
                      </a:lnTo>
                      <a:lnTo>
                        <a:pt x="0" y="3716"/>
                      </a:lnTo>
                      <a:lnTo>
                        <a:pt x="4" y="3716"/>
                      </a:lnTo>
                      <a:lnTo>
                        <a:pt x="6" y="3716"/>
                      </a:lnTo>
                      <a:lnTo>
                        <a:pt x="6" y="3710"/>
                      </a:lnTo>
                      <a:lnTo>
                        <a:pt x="6" y="3710"/>
                      </a:lnTo>
                      <a:lnTo>
                        <a:pt x="18" y="3708"/>
                      </a:lnTo>
                      <a:lnTo>
                        <a:pt x="28" y="3702"/>
                      </a:lnTo>
                      <a:lnTo>
                        <a:pt x="36" y="3696"/>
                      </a:lnTo>
                      <a:lnTo>
                        <a:pt x="42" y="3688"/>
                      </a:lnTo>
                      <a:lnTo>
                        <a:pt x="56" y="3670"/>
                      </a:lnTo>
                      <a:lnTo>
                        <a:pt x="64" y="3662"/>
                      </a:lnTo>
                      <a:lnTo>
                        <a:pt x="72" y="3656"/>
                      </a:lnTo>
                      <a:lnTo>
                        <a:pt x="72" y="3656"/>
                      </a:lnTo>
                      <a:lnTo>
                        <a:pt x="76" y="3604"/>
                      </a:lnTo>
                      <a:lnTo>
                        <a:pt x="76" y="3604"/>
                      </a:lnTo>
                      <a:lnTo>
                        <a:pt x="88" y="3588"/>
                      </a:lnTo>
                      <a:lnTo>
                        <a:pt x="98" y="3570"/>
                      </a:lnTo>
                      <a:lnTo>
                        <a:pt x="108" y="3550"/>
                      </a:lnTo>
                      <a:lnTo>
                        <a:pt x="114" y="3528"/>
                      </a:lnTo>
                      <a:lnTo>
                        <a:pt x="120" y="3504"/>
                      </a:lnTo>
                      <a:lnTo>
                        <a:pt x="122" y="3480"/>
                      </a:lnTo>
                      <a:lnTo>
                        <a:pt x="122" y="3456"/>
                      </a:lnTo>
                      <a:lnTo>
                        <a:pt x="122" y="3430"/>
                      </a:lnTo>
                      <a:lnTo>
                        <a:pt x="122" y="3430"/>
                      </a:lnTo>
                      <a:lnTo>
                        <a:pt x="120" y="3426"/>
                      </a:lnTo>
                      <a:lnTo>
                        <a:pt x="118" y="3424"/>
                      </a:lnTo>
                      <a:lnTo>
                        <a:pt x="112" y="3420"/>
                      </a:lnTo>
                      <a:lnTo>
                        <a:pt x="112" y="3420"/>
                      </a:lnTo>
                      <a:lnTo>
                        <a:pt x="112" y="3410"/>
                      </a:lnTo>
                      <a:lnTo>
                        <a:pt x="114" y="3404"/>
                      </a:lnTo>
                      <a:lnTo>
                        <a:pt x="122" y="3392"/>
                      </a:lnTo>
                      <a:lnTo>
                        <a:pt x="126" y="3386"/>
                      </a:lnTo>
                      <a:lnTo>
                        <a:pt x="128" y="3380"/>
                      </a:lnTo>
                      <a:lnTo>
                        <a:pt x="130" y="3372"/>
                      </a:lnTo>
                      <a:lnTo>
                        <a:pt x="128" y="3362"/>
                      </a:lnTo>
                      <a:lnTo>
                        <a:pt x="128" y="3362"/>
                      </a:lnTo>
                      <a:lnTo>
                        <a:pt x="134" y="3362"/>
                      </a:lnTo>
                      <a:lnTo>
                        <a:pt x="134" y="3362"/>
                      </a:lnTo>
                      <a:lnTo>
                        <a:pt x="134" y="3352"/>
                      </a:lnTo>
                      <a:lnTo>
                        <a:pt x="130" y="3342"/>
                      </a:lnTo>
                      <a:lnTo>
                        <a:pt x="128" y="3334"/>
                      </a:lnTo>
                      <a:lnTo>
                        <a:pt x="128" y="3326"/>
                      </a:lnTo>
                      <a:lnTo>
                        <a:pt x="128" y="3326"/>
                      </a:lnTo>
                      <a:lnTo>
                        <a:pt x="120" y="3322"/>
                      </a:lnTo>
                      <a:lnTo>
                        <a:pt x="112" y="3318"/>
                      </a:lnTo>
                      <a:lnTo>
                        <a:pt x="112" y="3318"/>
                      </a:lnTo>
                      <a:lnTo>
                        <a:pt x="114" y="3310"/>
                      </a:lnTo>
                      <a:lnTo>
                        <a:pt x="112" y="3302"/>
                      </a:lnTo>
                      <a:lnTo>
                        <a:pt x="106" y="3286"/>
                      </a:lnTo>
                      <a:lnTo>
                        <a:pt x="106" y="3286"/>
                      </a:lnTo>
                      <a:lnTo>
                        <a:pt x="100" y="3296"/>
                      </a:lnTo>
                      <a:lnTo>
                        <a:pt x="96" y="3300"/>
                      </a:lnTo>
                      <a:lnTo>
                        <a:pt x="92" y="3304"/>
                      </a:lnTo>
                      <a:lnTo>
                        <a:pt x="92" y="3304"/>
                      </a:lnTo>
                      <a:lnTo>
                        <a:pt x="110" y="3242"/>
                      </a:lnTo>
                      <a:lnTo>
                        <a:pt x="110" y="3242"/>
                      </a:lnTo>
                      <a:lnTo>
                        <a:pt x="116" y="3230"/>
                      </a:lnTo>
                      <a:lnTo>
                        <a:pt x="124" y="3218"/>
                      </a:lnTo>
                      <a:lnTo>
                        <a:pt x="144" y="3198"/>
                      </a:lnTo>
                      <a:lnTo>
                        <a:pt x="156" y="3188"/>
                      </a:lnTo>
                      <a:lnTo>
                        <a:pt x="164" y="3176"/>
                      </a:lnTo>
                      <a:lnTo>
                        <a:pt x="172" y="3162"/>
                      </a:lnTo>
                      <a:lnTo>
                        <a:pt x="174" y="3144"/>
                      </a:lnTo>
                      <a:lnTo>
                        <a:pt x="174" y="3144"/>
                      </a:lnTo>
                      <a:lnTo>
                        <a:pt x="186" y="3134"/>
                      </a:lnTo>
                      <a:lnTo>
                        <a:pt x="196" y="3120"/>
                      </a:lnTo>
                      <a:lnTo>
                        <a:pt x="206" y="3108"/>
                      </a:lnTo>
                      <a:lnTo>
                        <a:pt x="218" y="3094"/>
                      </a:lnTo>
                      <a:lnTo>
                        <a:pt x="218" y="3094"/>
                      </a:lnTo>
                      <a:lnTo>
                        <a:pt x="236" y="3080"/>
                      </a:lnTo>
                      <a:lnTo>
                        <a:pt x="246" y="3072"/>
                      </a:lnTo>
                      <a:lnTo>
                        <a:pt x="254" y="3064"/>
                      </a:lnTo>
                      <a:lnTo>
                        <a:pt x="262" y="3054"/>
                      </a:lnTo>
                      <a:lnTo>
                        <a:pt x="266" y="3042"/>
                      </a:lnTo>
                      <a:lnTo>
                        <a:pt x="270" y="3028"/>
                      </a:lnTo>
                      <a:lnTo>
                        <a:pt x="270" y="3012"/>
                      </a:lnTo>
                      <a:lnTo>
                        <a:pt x="270" y="3012"/>
                      </a:lnTo>
                      <a:lnTo>
                        <a:pt x="288" y="2990"/>
                      </a:lnTo>
                      <a:lnTo>
                        <a:pt x="294" y="2976"/>
                      </a:lnTo>
                      <a:lnTo>
                        <a:pt x="300" y="2962"/>
                      </a:lnTo>
                      <a:lnTo>
                        <a:pt x="300" y="2962"/>
                      </a:lnTo>
                      <a:lnTo>
                        <a:pt x="308" y="2956"/>
                      </a:lnTo>
                      <a:lnTo>
                        <a:pt x="316" y="2948"/>
                      </a:lnTo>
                      <a:lnTo>
                        <a:pt x="316" y="2948"/>
                      </a:lnTo>
                      <a:lnTo>
                        <a:pt x="326" y="2948"/>
                      </a:lnTo>
                      <a:lnTo>
                        <a:pt x="326" y="2948"/>
                      </a:lnTo>
                      <a:lnTo>
                        <a:pt x="338" y="2938"/>
                      </a:lnTo>
                      <a:lnTo>
                        <a:pt x="350" y="2926"/>
                      </a:lnTo>
                      <a:lnTo>
                        <a:pt x="368" y="2902"/>
                      </a:lnTo>
                      <a:lnTo>
                        <a:pt x="388" y="2876"/>
                      </a:lnTo>
                      <a:lnTo>
                        <a:pt x="408" y="2850"/>
                      </a:lnTo>
                      <a:lnTo>
                        <a:pt x="408" y="2850"/>
                      </a:lnTo>
                      <a:lnTo>
                        <a:pt x="420" y="2852"/>
                      </a:lnTo>
                      <a:lnTo>
                        <a:pt x="432" y="2850"/>
                      </a:lnTo>
                      <a:lnTo>
                        <a:pt x="442" y="2848"/>
                      </a:lnTo>
                      <a:lnTo>
                        <a:pt x="454" y="2844"/>
                      </a:lnTo>
                      <a:lnTo>
                        <a:pt x="474" y="2834"/>
                      </a:lnTo>
                      <a:lnTo>
                        <a:pt x="494" y="2822"/>
                      </a:lnTo>
                      <a:lnTo>
                        <a:pt x="530" y="2796"/>
                      </a:lnTo>
                      <a:lnTo>
                        <a:pt x="548" y="2784"/>
                      </a:lnTo>
                      <a:lnTo>
                        <a:pt x="566" y="2774"/>
                      </a:lnTo>
                      <a:lnTo>
                        <a:pt x="566" y="2774"/>
                      </a:lnTo>
                      <a:lnTo>
                        <a:pt x="566" y="2770"/>
                      </a:lnTo>
                      <a:lnTo>
                        <a:pt x="568" y="2768"/>
                      </a:lnTo>
                      <a:lnTo>
                        <a:pt x="568" y="2764"/>
                      </a:lnTo>
                      <a:lnTo>
                        <a:pt x="568" y="2760"/>
                      </a:lnTo>
                      <a:lnTo>
                        <a:pt x="568" y="2760"/>
                      </a:lnTo>
                      <a:lnTo>
                        <a:pt x="586" y="2742"/>
                      </a:lnTo>
                      <a:lnTo>
                        <a:pt x="594" y="2732"/>
                      </a:lnTo>
                      <a:lnTo>
                        <a:pt x="600" y="2718"/>
                      </a:lnTo>
                      <a:lnTo>
                        <a:pt x="600" y="2718"/>
                      </a:lnTo>
                      <a:lnTo>
                        <a:pt x="600" y="2710"/>
                      </a:lnTo>
                      <a:lnTo>
                        <a:pt x="600" y="2702"/>
                      </a:lnTo>
                      <a:lnTo>
                        <a:pt x="600" y="2684"/>
                      </a:lnTo>
                      <a:lnTo>
                        <a:pt x="598" y="2666"/>
                      </a:lnTo>
                      <a:lnTo>
                        <a:pt x="600" y="2648"/>
                      </a:lnTo>
                      <a:lnTo>
                        <a:pt x="600" y="2648"/>
                      </a:lnTo>
                      <a:lnTo>
                        <a:pt x="602" y="2638"/>
                      </a:lnTo>
                      <a:lnTo>
                        <a:pt x="606" y="2630"/>
                      </a:lnTo>
                      <a:lnTo>
                        <a:pt x="614" y="2616"/>
                      </a:lnTo>
                      <a:lnTo>
                        <a:pt x="636" y="2592"/>
                      </a:lnTo>
                      <a:lnTo>
                        <a:pt x="636" y="2592"/>
                      </a:lnTo>
                      <a:lnTo>
                        <a:pt x="636" y="2588"/>
                      </a:lnTo>
                      <a:lnTo>
                        <a:pt x="638" y="2586"/>
                      </a:lnTo>
                      <a:lnTo>
                        <a:pt x="638" y="2586"/>
                      </a:lnTo>
                      <a:lnTo>
                        <a:pt x="638" y="2562"/>
                      </a:lnTo>
                      <a:lnTo>
                        <a:pt x="638" y="2562"/>
                      </a:lnTo>
                      <a:lnTo>
                        <a:pt x="650" y="2554"/>
                      </a:lnTo>
                      <a:lnTo>
                        <a:pt x="662" y="2546"/>
                      </a:lnTo>
                      <a:lnTo>
                        <a:pt x="672" y="2536"/>
                      </a:lnTo>
                      <a:lnTo>
                        <a:pt x="680" y="2522"/>
                      </a:lnTo>
                      <a:lnTo>
                        <a:pt x="680" y="2522"/>
                      </a:lnTo>
                      <a:lnTo>
                        <a:pt x="728" y="2496"/>
                      </a:lnTo>
                      <a:lnTo>
                        <a:pt x="752" y="2482"/>
                      </a:lnTo>
                      <a:lnTo>
                        <a:pt x="776" y="2466"/>
                      </a:lnTo>
                      <a:lnTo>
                        <a:pt x="786" y="2458"/>
                      </a:lnTo>
                      <a:lnTo>
                        <a:pt x="794" y="2448"/>
                      </a:lnTo>
                      <a:lnTo>
                        <a:pt x="802" y="2436"/>
                      </a:lnTo>
                      <a:lnTo>
                        <a:pt x="810" y="2424"/>
                      </a:lnTo>
                      <a:lnTo>
                        <a:pt x="816" y="2412"/>
                      </a:lnTo>
                      <a:lnTo>
                        <a:pt x="820" y="2398"/>
                      </a:lnTo>
                      <a:lnTo>
                        <a:pt x="822" y="2380"/>
                      </a:lnTo>
                      <a:lnTo>
                        <a:pt x="824" y="2364"/>
                      </a:lnTo>
                      <a:lnTo>
                        <a:pt x="824" y="2364"/>
                      </a:lnTo>
                      <a:lnTo>
                        <a:pt x="834" y="2364"/>
                      </a:lnTo>
                      <a:lnTo>
                        <a:pt x="842" y="2360"/>
                      </a:lnTo>
                      <a:lnTo>
                        <a:pt x="850" y="2356"/>
                      </a:lnTo>
                      <a:lnTo>
                        <a:pt x="856" y="2354"/>
                      </a:lnTo>
                      <a:lnTo>
                        <a:pt x="856" y="2354"/>
                      </a:lnTo>
                      <a:lnTo>
                        <a:pt x="858" y="2366"/>
                      </a:lnTo>
                      <a:lnTo>
                        <a:pt x="860" y="2378"/>
                      </a:lnTo>
                      <a:lnTo>
                        <a:pt x="864" y="2386"/>
                      </a:lnTo>
                      <a:lnTo>
                        <a:pt x="870" y="2394"/>
                      </a:lnTo>
                      <a:lnTo>
                        <a:pt x="878" y="2400"/>
                      </a:lnTo>
                      <a:lnTo>
                        <a:pt x="886" y="2404"/>
                      </a:lnTo>
                      <a:lnTo>
                        <a:pt x="898" y="2406"/>
                      </a:lnTo>
                      <a:lnTo>
                        <a:pt x="908" y="2408"/>
                      </a:lnTo>
                      <a:lnTo>
                        <a:pt x="908" y="2408"/>
                      </a:lnTo>
                      <a:lnTo>
                        <a:pt x="914" y="2406"/>
                      </a:lnTo>
                      <a:lnTo>
                        <a:pt x="918" y="2404"/>
                      </a:lnTo>
                      <a:lnTo>
                        <a:pt x="924" y="2402"/>
                      </a:lnTo>
                      <a:lnTo>
                        <a:pt x="930" y="2402"/>
                      </a:lnTo>
                      <a:lnTo>
                        <a:pt x="930" y="2402"/>
                      </a:lnTo>
                      <a:lnTo>
                        <a:pt x="934" y="2402"/>
                      </a:lnTo>
                      <a:lnTo>
                        <a:pt x="938" y="2406"/>
                      </a:lnTo>
                      <a:lnTo>
                        <a:pt x="942" y="2408"/>
                      </a:lnTo>
                      <a:lnTo>
                        <a:pt x="946" y="2408"/>
                      </a:lnTo>
                      <a:lnTo>
                        <a:pt x="946" y="2408"/>
                      </a:lnTo>
                      <a:lnTo>
                        <a:pt x="950" y="2406"/>
                      </a:lnTo>
                      <a:lnTo>
                        <a:pt x="952" y="2404"/>
                      </a:lnTo>
                      <a:lnTo>
                        <a:pt x="956" y="2400"/>
                      </a:lnTo>
                      <a:lnTo>
                        <a:pt x="960" y="2394"/>
                      </a:lnTo>
                      <a:lnTo>
                        <a:pt x="962" y="2392"/>
                      </a:lnTo>
                      <a:lnTo>
                        <a:pt x="966" y="2392"/>
                      </a:lnTo>
                      <a:lnTo>
                        <a:pt x="966" y="2392"/>
                      </a:lnTo>
                      <a:lnTo>
                        <a:pt x="968" y="2394"/>
                      </a:lnTo>
                      <a:lnTo>
                        <a:pt x="972" y="2394"/>
                      </a:lnTo>
                      <a:lnTo>
                        <a:pt x="972" y="2394"/>
                      </a:lnTo>
                      <a:lnTo>
                        <a:pt x="972" y="2408"/>
                      </a:lnTo>
                      <a:lnTo>
                        <a:pt x="972" y="2408"/>
                      </a:lnTo>
                      <a:lnTo>
                        <a:pt x="980" y="2412"/>
                      </a:lnTo>
                      <a:lnTo>
                        <a:pt x="990" y="2416"/>
                      </a:lnTo>
                      <a:lnTo>
                        <a:pt x="1000" y="2416"/>
                      </a:lnTo>
                      <a:lnTo>
                        <a:pt x="1012" y="2416"/>
                      </a:lnTo>
                      <a:lnTo>
                        <a:pt x="1022" y="2412"/>
                      </a:lnTo>
                      <a:lnTo>
                        <a:pt x="1030" y="2408"/>
                      </a:lnTo>
                      <a:lnTo>
                        <a:pt x="1046" y="2400"/>
                      </a:lnTo>
                      <a:lnTo>
                        <a:pt x="1046" y="2400"/>
                      </a:lnTo>
                      <a:lnTo>
                        <a:pt x="1048" y="2390"/>
                      </a:lnTo>
                      <a:lnTo>
                        <a:pt x="1052" y="2384"/>
                      </a:lnTo>
                      <a:lnTo>
                        <a:pt x="1058" y="2380"/>
                      </a:lnTo>
                      <a:lnTo>
                        <a:pt x="1064" y="2378"/>
                      </a:lnTo>
                      <a:lnTo>
                        <a:pt x="1076" y="2374"/>
                      </a:lnTo>
                      <a:lnTo>
                        <a:pt x="1082" y="2372"/>
                      </a:lnTo>
                      <a:lnTo>
                        <a:pt x="1086" y="2366"/>
                      </a:lnTo>
                      <a:lnTo>
                        <a:pt x="1086" y="2366"/>
                      </a:lnTo>
                      <a:lnTo>
                        <a:pt x="1092" y="2368"/>
                      </a:lnTo>
                      <a:lnTo>
                        <a:pt x="1094" y="2370"/>
                      </a:lnTo>
                      <a:lnTo>
                        <a:pt x="1096" y="2372"/>
                      </a:lnTo>
                      <a:lnTo>
                        <a:pt x="1100" y="2372"/>
                      </a:lnTo>
                      <a:lnTo>
                        <a:pt x="1100" y="2372"/>
                      </a:lnTo>
                      <a:lnTo>
                        <a:pt x="1110" y="2364"/>
                      </a:lnTo>
                      <a:lnTo>
                        <a:pt x="1116" y="2356"/>
                      </a:lnTo>
                      <a:lnTo>
                        <a:pt x="1124" y="2346"/>
                      </a:lnTo>
                      <a:lnTo>
                        <a:pt x="1132" y="2338"/>
                      </a:lnTo>
                      <a:lnTo>
                        <a:pt x="1132" y="2338"/>
                      </a:lnTo>
                      <a:lnTo>
                        <a:pt x="1174" y="2328"/>
                      </a:lnTo>
                      <a:lnTo>
                        <a:pt x="1216" y="2318"/>
                      </a:lnTo>
                      <a:lnTo>
                        <a:pt x="1216" y="2318"/>
                      </a:lnTo>
                      <a:lnTo>
                        <a:pt x="1218" y="2318"/>
                      </a:lnTo>
                      <a:lnTo>
                        <a:pt x="1220" y="2318"/>
                      </a:lnTo>
                      <a:lnTo>
                        <a:pt x="1222" y="2320"/>
                      </a:lnTo>
                      <a:lnTo>
                        <a:pt x="1226" y="2320"/>
                      </a:lnTo>
                      <a:lnTo>
                        <a:pt x="1226" y="2320"/>
                      </a:lnTo>
                      <a:lnTo>
                        <a:pt x="1230" y="2320"/>
                      </a:lnTo>
                      <a:lnTo>
                        <a:pt x="1232" y="2318"/>
                      </a:lnTo>
                      <a:lnTo>
                        <a:pt x="1236" y="2312"/>
                      </a:lnTo>
                      <a:lnTo>
                        <a:pt x="1240" y="2308"/>
                      </a:lnTo>
                      <a:lnTo>
                        <a:pt x="1244" y="2304"/>
                      </a:lnTo>
                      <a:lnTo>
                        <a:pt x="1244" y="2304"/>
                      </a:lnTo>
                      <a:lnTo>
                        <a:pt x="1246" y="2304"/>
                      </a:lnTo>
                      <a:lnTo>
                        <a:pt x="1248" y="2306"/>
                      </a:lnTo>
                      <a:lnTo>
                        <a:pt x="1250" y="2308"/>
                      </a:lnTo>
                      <a:lnTo>
                        <a:pt x="1252" y="2310"/>
                      </a:lnTo>
                      <a:lnTo>
                        <a:pt x="1252" y="2310"/>
                      </a:lnTo>
                      <a:lnTo>
                        <a:pt x="1272" y="2308"/>
                      </a:lnTo>
                      <a:lnTo>
                        <a:pt x="1272" y="2308"/>
                      </a:lnTo>
                      <a:lnTo>
                        <a:pt x="1278" y="2304"/>
                      </a:lnTo>
                      <a:lnTo>
                        <a:pt x="1284" y="2298"/>
                      </a:lnTo>
                      <a:lnTo>
                        <a:pt x="1284" y="2298"/>
                      </a:lnTo>
                      <a:lnTo>
                        <a:pt x="1294" y="2300"/>
                      </a:lnTo>
                      <a:lnTo>
                        <a:pt x="1306" y="2298"/>
                      </a:lnTo>
                      <a:lnTo>
                        <a:pt x="1318" y="2298"/>
                      </a:lnTo>
                      <a:lnTo>
                        <a:pt x="1332" y="2298"/>
                      </a:lnTo>
                      <a:lnTo>
                        <a:pt x="1332" y="2298"/>
                      </a:lnTo>
                      <a:lnTo>
                        <a:pt x="1340" y="2306"/>
                      </a:lnTo>
                      <a:lnTo>
                        <a:pt x="1348" y="2314"/>
                      </a:lnTo>
                      <a:lnTo>
                        <a:pt x="1348" y="2314"/>
                      </a:lnTo>
                      <a:lnTo>
                        <a:pt x="1364" y="2308"/>
                      </a:lnTo>
                      <a:lnTo>
                        <a:pt x="1380" y="2302"/>
                      </a:lnTo>
                      <a:lnTo>
                        <a:pt x="1386" y="2300"/>
                      </a:lnTo>
                      <a:lnTo>
                        <a:pt x="1394" y="2294"/>
                      </a:lnTo>
                      <a:lnTo>
                        <a:pt x="1398" y="2290"/>
                      </a:lnTo>
                      <a:lnTo>
                        <a:pt x="1402" y="2282"/>
                      </a:lnTo>
                      <a:lnTo>
                        <a:pt x="1402" y="2282"/>
                      </a:lnTo>
                      <a:lnTo>
                        <a:pt x="1406" y="2288"/>
                      </a:lnTo>
                      <a:lnTo>
                        <a:pt x="1412" y="2292"/>
                      </a:lnTo>
                      <a:lnTo>
                        <a:pt x="1420" y="2294"/>
                      </a:lnTo>
                      <a:lnTo>
                        <a:pt x="1426" y="2296"/>
                      </a:lnTo>
                      <a:lnTo>
                        <a:pt x="1432" y="2294"/>
                      </a:lnTo>
                      <a:lnTo>
                        <a:pt x="1438" y="2292"/>
                      </a:lnTo>
                      <a:lnTo>
                        <a:pt x="1440" y="2288"/>
                      </a:lnTo>
                      <a:lnTo>
                        <a:pt x="1442" y="2280"/>
                      </a:lnTo>
                      <a:lnTo>
                        <a:pt x="1442" y="2280"/>
                      </a:lnTo>
                      <a:lnTo>
                        <a:pt x="1448" y="2284"/>
                      </a:lnTo>
                      <a:lnTo>
                        <a:pt x="1454" y="2286"/>
                      </a:lnTo>
                      <a:lnTo>
                        <a:pt x="1460" y="2288"/>
                      </a:lnTo>
                      <a:lnTo>
                        <a:pt x="1468" y="2286"/>
                      </a:lnTo>
                      <a:lnTo>
                        <a:pt x="1468" y="2286"/>
                      </a:lnTo>
                      <a:lnTo>
                        <a:pt x="1466" y="2290"/>
                      </a:lnTo>
                      <a:lnTo>
                        <a:pt x="1468" y="2292"/>
                      </a:lnTo>
                      <a:lnTo>
                        <a:pt x="1470" y="2296"/>
                      </a:lnTo>
                      <a:lnTo>
                        <a:pt x="1470" y="2296"/>
                      </a:lnTo>
                      <a:lnTo>
                        <a:pt x="1478" y="2292"/>
                      </a:lnTo>
                      <a:lnTo>
                        <a:pt x="1486" y="2290"/>
                      </a:lnTo>
                      <a:lnTo>
                        <a:pt x="1496" y="2290"/>
                      </a:lnTo>
                      <a:lnTo>
                        <a:pt x="1508" y="2290"/>
                      </a:lnTo>
                      <a:lnTo>
                        <a:pt x="1508" y="2290"/>
                      </a:lnTo>
                      <a:lnTo>
                        <a:pt x="1518" y="2280"/>
                      </a:lnTo>
                      <a:lnTo>
                        <a:pt x="1528" y="2270"/>
                      </a:lnTo>
                      <a:lnTo>
                        <a:pt x="1542" y="2262"/>
                      </a:lnTo>
                      <a:lnTo>
                        <a:pt x="1558" y="2258"/>
                      </a:lnTo>
                      <a:lnTo>
                        <a:pt x="1558" y="2258"/>
                      </a:lnTo>
                      <a:lnTo>
                        <a:pt x="1558" y="2262"/>
                      </a:lnTo>
                      <a:lnTo>
                        <a:pt x="1556" y="2264"/>
                      </a:lnTo>
                      <a:lnTo>
                        <a:pt x="1556" y="2268"/>
                      </a:lnTo>
                      <a:lnTo>
                        <a:pt x="1558" y="2270"/>
                      </a:lnTo>
                      <a:lnTo>
                        <a:pt x="1558" y="2270"/>
                      </a:lnTo>
                      <a:lnTo>
                        <a:pt x="1560" y="2268"/>
                      </a:lnTo>
                      <a:lnTo>
                        <a:pt x="1560" y="2268"/>
                      </a:lnTo>
                      <a:lnTo>
                        <a:pt x="1560" y="2264"/>
                      </a:lnTo>
                      <a:lnTo>
                        <a:pt x="1562" y="2264"/>
                      </a:lnTo>
                      <a:lnTo>
                        <a:pt x="1562" y="2264"/>
                      </a:lnTo>
                      <a:lnTo>
                        <a:pt x="1566" y="2264"/>
                      </a:lnTo>
                      <a:lnTo>
                        <a:pt x="1570" y="2268"/>
                      </a:lnTo>
                      <a:lnTo>
                        <a:pt x="1576" y="2276"/>
                      </a:lnTo>
                      <a:lnTo>
                        <a:pt x="1578" y="2286"/>
                      </a:lnTo>
                      <a:lnTo>
                        <a:pt x="1578" y="2292"/>
                      </a:lnTo>
                      <a:lnTo>
                        <a:pt x="1578" y="2292"/>
                      </a:lnTo>
                      <a:lnTo>
                        <a:pt x="1580" y="2294"/>
                      </a:lnTo>
                      <a:lnTo>
                        <a:pt x="1582" y="2296"/>
                      </a:lnTo>
                      <a:lnTo>
                        <a:pt x="1590" y="2296"/>
                      </a:lnTo>
                      <a:lnTo>
                        <a:pt x="1590" y="2296"/>
                      </a:lnTo>
                      <a:lnTo>
                        <a:pt x="1594" y="2288"/>
                      </a:lnTo>
                      <a:lnTo>
                        <a:pt x="1602" y="2284"/>
                      </a:lnTo>
                      <a:lnTo>
                        <a:pt x="1608" y="2278"/>
                      </a:lnTo>
                      <a:lnTo>
                        <a:pt x="1612" y="2270"/>
                      </a:lnTo>
                      <a:lnTo>
                        <a:pt x="1612" y="2270"/>
                      </a:lnTo>
                      <a:lnTo>
                        <a:pt x="1616" y="2274"/>
                      </a:lnTo>
                      <a:lnTo>
                        <a:pt x="1616" y="2278"/>
                      </a:lnTo>
                      <a:lnTo>
                        <a:pt x="1618" y="2282"/>
                      </a:lnTo>
                      <a:lnTo>
                        <a:pt x="1620" y="2284"/>
                      </a:lnTo>
                      <a:lnTo>
                        <a:pt x="1620" y="2284"/>
                      </a:lnTo>
                      <a:lnTo>
                        <a:pt x="1616" y="2290"/>
                      </a:lnTo>
                      <a:lnTo>
                        <a:pt x="1614" y="2298"/>
                      </a:lnTo>
                      <a:lnTo>
                        <a:pt x="1610" y="2306"/>
                      </a:lnTo>
                      <a:lnTo>
                        <a:pt x="1608" y="2316"/>
                      </a:lnTo>
                      <a:lnTo>
                        <a:pt x="1608" y="2316"/>
                      </a:lnTo>
                      <a:lnTo>
                        <a:pt x="1604" y="2320"/>
                      </a:lnTo>
                      <a:lnTo>
                        <a:pt x="1600" y="2324"/>
                      </a:lnTo>
                      <a:lnTo>
                        <a:pt x="1596" y="2328"/>
                      </a:lnTo>
                      <a:lnTo>
                        <a:pt x="1594" y="2332"/>
                      </a:lnTo>
                      <a:lnTo>
                        <a:pt x="1594" y="2332"/>
                      </a:lnTo>
                      <a:lnTo>
                        <a:pt x="1594" y="2338"/>
                      </a:lnTo>
                      <a:lnTo>
                        <a:pt x="1596" y="2344"/>
                      </a:lnTo>
                      <a:lnTo>
                        <a:pt x="1600" y="2348"/>
                      </a:lnTo>
                      <a:lnTo>
                        <a:pt x="1606" y="2352"/>
                      </a:lnTo>
                      <a:lnTo>
                        <a:pt x="1628" y="2366"/>
                      </a:lnTo>
                      <a:lnTo>
                        <a:pt x="1628" y="2366"/>
                      </a:lnTo>
                      <a:lnTo>
                        <a:pt x="1632" y="2378"/>
                      </a:lnTo>
                      <a:lnTo>
                        <a:pt x="1632" y="2388"/>
                      </a:lnTo>
                      <a:lnTo>
                        <a:pt x="1632" y="2398"/>
                      </a:lnTo>
                      <a:lnTo>
                        <a:pt x="1630" y="2408"/>
                      </a:lnTo>
                      <a:lnTo>
                        <a:pt x="1624" y="2426"/>
                      </a:lnTo>
                      <a:lnTo>
                        <a:pt x="1616" y="2442"/>
                      </a:lnTo>
                      <a:lnTo>
                        <a:pt x="1616" y="2442"/>
                      </a:lnTo>
                      <a:lnTo>
                        <a:pt x="1606" y="2446"/>
                      </a:lnTo>
                      <a:lnTo>
                        <a:pt x="1600" y="2454"/>
                      </a:lnTo>
                      <a:lnTo>
                        <a:pt x="1596" y="2464"/>
                      </a:lnTo>
                      <a:lnTo>
                        <a:pt x="1596" y="2474"/>
                      </a:lnTo>
                      <a:lnTo>
                        <a:pt x="1600" y="2484"/>
                      </a:lnTo>
                      <a:lnTo>
                        <a:pt x="1606" y="2492"/>
                      </a:lnTo>
                      <a:lnTo>
                        <a:pt x="1614" y="2498"/>
                      </a:lnTo>
                      <a:lnTo>
                        <a:pt x="1624" y="2502"/>
                      </a:lnTo>
                      <a:lnTo>
                        <a:pt x="1624" y="2502"/>
                      </a:lnTo>
                      <a:lnTo>
                        <a:pt x="1628" y="2500"/>
                      </a:lnTo>
                      <a:lnTo>
                        <a:pt x="1630" y="2494"/>
                      </a:lnTo>
                      <a:lnTo>
                        <a:pt x="1630" y="2482"/>
                      </a:lnTo>
                      <a:lnTo>
                        <a:pt x="1630" y="2482"/>
                      </a:lnTo>
                      <a:lnTo>
                        <a:pt x="1640" y="2482"/>
                      </a:lnTo>
                      <a:lnTo>
                        <a:pt x="1646" y="2486"/>
                      </a:lnTo>
                      <a:lnTo>
                        <a:pt x="1646" y="2486"/>
                      </a:lnTo>
                      <a:lnTo>
                        <a:pt x="1644" y="2490"/>
                      </a:lnTo>
                      <a:lnTo>
                        <a:pt x="1642" y="2494"/>
                      </a:lnTo>
                      <a:lnTo>
                        <a:pt x="1638" y="2500"/>
                      </a:lnTo>
                      <a:lnTo>
                        <a:pt x="1638" y="2500"/>
                      </a:lnTo>
                      <a:lnTo>
                        <a:pt x="1636" y="2498"/>
                      </a:lnTo>
                      <a:lnTo>
                        <a:pt x="1636" y="2496"/>
                      </a:lnTo>
                      <a:lnTo>
                        <a:pt x="1636" y="2494"/>
                      </a:lnTo>
                      <a:lnTo>
                        <a:pt x="1634" y="2494"/>
                      </a:lnTo>
                      <a:lnTo>
                        <a:pt x="1634" y="2494"/>
                      </a:lnTo>
                      <a:lnTo>
                        <a:pt x="1632" y="2496"/>
                      </a:lnTo>
                      <a:lnTo>
                        <a:pt x="1632" y="2500"/>
                      </a:lnTo>
                      <a:lnTo>
                        <a:pt x="1632" y="2510"/>
                      </a:lnTo>
                      <a:lnTo>
                        <a:pt x="1632" y="2510"/>
                      </a:lnTo>
                      <a:lnTo>
                        <a:pt x="1636" y="2508"/>
                      </a:lnTo>
                      <a:lnTo>
                        <a:pt x="1638" y="2504"/>
                      </a:lnTo>
                      <a:lnTo>
                        <a:pt x="1640" y="2502"/>
                      </a:lnTo>
                      <a:lnTo>
                        <a:pt x="1644" y="2500"/>
                      </a:lnTo>
                      <a:lnTo>
                        <a:pt x="1644" y="2500"/>
                      </a:lnTo>
                      <a:lnTo>
                        <a:pt x="1648" y="2502"/>
                      </a:lnTo>
                      <a:lnTo>
                        <a:pt x="1650" y="2504"/>
                      </a:lnTo>
                      <a:lnTo>
                        <a:pt x="1654" y="2512"/>
                      </a:lnTo>
                      <a:lnTo>
                        <a:pt x="1660" y="2526"/>
                      </a:lnTo>
                      <a:lnTo>
                        <a:pt x="1660" y="2526"/>
                      </a:lnTo>
                      <a:lnTo>
                        <a:pt x="1674" y="2526"/>
                      </a:lnTo>
                      <a:lnTo>
                        <a:pt x="1674" y="2526"/>
                      </a:lnTo>
                      <a:lnTo>
                        <a:pt x="1682" y="2532"/>
                      </a:lnTo>
                      <a:lnTo>
                        <a:pt x="1692" y="2538"/>
                      </a:lnTo>
                      <a:lnTo>
                        <a:pt x="1702" y="2542"/>
                      </a:lnTo>
                      <a:lnTo>
                        <a:pt x="1714" y="2544"/>
                      </a:lnTo>
                      <a:lnTo>
                        <a:pt x="1728" y="2546"/>
                      </a:lnTo>
                      <a:lnTo>
                        <a:pt x="1740" y="2544"/>
                      </a:lnTo>
                      <a:lnTo>
                        <a:pt x="1750" y="2542"/>
                      </a:lnTo>
                      <a:lnTo>
                        <a:pt x="1760" y="2536"/>
                      </a:lnTo>
                      <a:lnTo>
                        <a:pt x="1760" y="2536"/>
                      </a:lnTo>
                      <a:lnTo>
                        <a:pt x="1780" y="2542"/>
                      </a:lnTo>
                      <a:lnTo>
                        <a:pt x="1802" y="2548"/>
                      </a:lnTo>
                      <a:lnTo>
                        <a:pt x="1822" y="2554"/>
                      </a:lnTo>
                      <a:lnTo>
                        <a:pt x="1830" y="2558"/>
                      </a:lnTo>
                      <a:lnTo>
                        <a:pt x="1840" y="2562"/>
                      </a:lnTo>
                      <a:lnTo>
                        <a:pt x="1840" y="2562"/>
                      </a:lnTo>
                      <a:lnTo>
                        <a:pt x="1846" y="2562"/>
                      </a:lnTo>
                      <a:lnTo>
                        <a:pt x="1852" y="2560"/>
                      </a:lnTo>
                      <a:lnTo>
                        <a:pt x="1858" y="2562"/>
                      </a:lnTo>
                      <a:lnTo>
                        <a:pt x="1862" y="2564"/>
                      </a:lnTo>
                      <a:lnTo>
                        <a:pt x="1868" y="2572"/>
                      </a:lnTo>
                      <a:lnTo>
                        <a:pt x="1872" y="2584"/>
                      </a:lnTo>
                      <a:lnTo>
                        <a:pt x="1872" y="2584"/>
                      </a:lnTo>
                      <a:lnTo>
                        <a:pt x="1880" y="2600"/>
                      </a:lnTo>
                      <a:lnTo>
                        <a:pt x="1888" y="2616"/>
                      </a:lnTo>
                      <a:lnTo>
                        <a:pt x="1896" y="2622"/>
                      </a:lnTo>
                      <a:lnTo>
                        <a:pt x="1902" y="2628"/>
                      </a:lnTo>
                      <a:lnTo>
                        <a:pt x="1912" y="2634"/>
                      </a:lnTo>
                      <a:lnTo>
                        <a:pt x="1922" y="2636"/>
                      </a:lnTo>
                      <a:lnTo>
                        <a:pt x="1922" y="2636"/>
                      </a:lnTo>
                      <a:lnTo>
                        <a:pt x="1932" y="2636"/>
                      </a:lnTo>
                      <a:lnTo>
                        <a:pt x="1940" y="2634"/>
                      </a:lnTo>
                      <a:lnTo>
                        <a:pt x="1950" y="2632"/>
                      </a:lnTo>
                      <a:lnTo>
                        <a:pt x="1958" y="2632"/>
                      </a:lnTo>
                      <a:lnTo>
                        <a:pt x="1958" y="2632"/>
                      </a:lnTo>
                      <a:lnTo>
                        <a:pt x="1972" y="2634"/>
                      </a:lnTo>
                      <a:lnTo>
                        <a:pt x="1982" y="2638"/>
                      </a:lnTo>
                      <a:lnTo>
                        <a:pt x="1994" y="2642"/>
                      </a:lnTo>
                      <a:lnTo>
                        <a:pt x="2006" y="2642"/>
                      </a:lnTo>
                      <a:lnTo>
                        <a:pt x="2006" y="2642"/>
                      </a:lnTo>
                      <a:lnTo>
                        <a:pt x="2022" y="2654"/>
                      </a:lnTo>
                      <a:lnTo>
                        <a:pt x="2040" y="2664"/>
                      </a:lnTo>
                      <a:lnTo>
                        <a:pt x="2060" y="2672"/>
                      </a:lnTo>
                      <a:lnTo>
                        <a:pt x="2084" y="2676"/>
                      </a:lnTo>
                      <a:lnTo>
                        <a:pt x="2084" y="2676"/>
                      </a:lnTo>
                      <a:lnTo>
                        <a:pt x="2094" y="2662"/>
                      </a:lnTo>
                      <a:lnTo>
                        <a:pt x="2104" y="2648"/>
                      </a:lnTo>
                      <a:lnTo>
                        <a:pt x="2108" y="2640"/>
                      </a:lnTo>
                      <a:lnTo>
                        <a:pt x="2110" y="2632"/>
                      </a:lnTo>
                      <a:lnTo>
                        <a:pt x="2112" y="2622"/>
                      </a:lnTo>
                      <a:lnTo>
                        <a:pt x="2110" y="2612"/>
                      </a:lnTo>
                      <a:lnTo>
                        <a:pt x="2110" y="2612"/>
                      </a:lnTo>
                      <a:lnTo>
                        <a:pt x="2106" y="2602"/>
                      </a:lnTo>
                      <a:lnTo>
                        <a:pt x="2098" y="2592"/>
                      </a:lnTo>
                      <a:lnTo>
                        <a:pt x="2092" y="2580"/>
                      </a:lnTo>
                      <a:lnTo>
                        <a:pt x="2088" y="2574"/>
                      </a:lnTo>
                      <a:lnTo>
                        <a:pt x="2088" y="2566"/>
                      </a:lnTo>
                      <a:lnTo>
                        <a:pt x="2088" y="2566"/>
                      </a:lnTo>
                      <a:lnTo>
                        <a:pt x="2086" y="2558"/>
                      </a:lnTo>
                      <a:lnTo>
                        <a:pt x="2088" y="2548"/>
                      </a:lnTo>
                      <a:lnTo>
                        <a:pt x="2090" y="2540"/>
                      </a:lnTo>
                      <a:lnTo>
                        <a:pt x="2094" y="2534"/>
                      </a:lnTo>
                      <a:lnTo>
                        <a:pt x="2104" y="2520"/>
                      </a:lnTo>
                      <a:lnTo>
                        <a:pt x="2118" y="2508"/>
                      </a:lnTo>
                      <a:lnTo>
                        <a:pt x="2118" y="2508"/>
                      </a:lnTo>
                      <a:lnTo>
                        <a:pt x="2118" y="2500"/>
                      </a:lnTo>
                      <a:lnTo>
                        <a:pt x="2118" y="2500"/>
                      </a:lnTo>
                      <a:lnTo>
                        <a:pt x="2124" y="2500"/>
                      </a:lnTo>
                      <a:lnTo>
                        <a:pt x="2130" y="2498"/>
                      </a:lnTo>
                      <a:lnTo>
                        <a:pt x="2142" y="2492"/>
                      </a:lnTo>
                      <a:lnTo>
                        <a:pt x="2150" y="2484"/>
                      </a:lnTo>
                      <a:lnTo>
                        <a:pt x="2156" y="2482"/>
                      </a:lnTo>
                      <a:lnTo>
                        <a:pt x="2162" y="2480"/>
                      </a:lnTo>
                      <a:lnTo>
                        <a:pt x="2162" y="2480"/>
                      </a:lnTo>
                      <a:lnTo>
                        <a:pt x="2174" y="2480"/>
                      </a:lnTo>
                      <a:lnTo>
                        <a:pt x="2186" y="2484"/>
                      </a:lnTo>
                      <a:lnTo>
                        <a:pt x="2200" y="2488"/>
                      </a:lnTo>
                      <a:lnTo>
                        <a:pt x="2214" y="2492"/>
                      </a:lnTo>
                      <a:lnTo>
                        <a:pt x="2214" y="2492"/>
                      </a:lnTo>
                      <a:lnTo>
                        <a:pt x="2214" y="2504"/>
                      </a:lnTo>
                      <a:lnTo>
                        <a:pt x="2218" y="2512"/>
                      </a:lnTo>
                      <a:lnTo>
                        <a:pt x="2226" y="2516"/>
                      </a:lnTo>
                      <a:lnTo>
                        <a:pt x="2234" y="2518"/>
                      </a:lnTo>
                      <a:lnTo>
                        <a:pt x="2252" y="2518"/>
                      </a:lnTo>
                      <a:lnTo>
                        <a:pt x="2260" y="2522"/>
                      </a:lnTo>
                      <a:lnTo>
                        <a:pt x="2266" y="2526"/>
                      </a:lnTo>
                      <a:lnTo>
                        <a:pt x="2266" y="2526"/>
                      </a:lnTo>
                      <a:lnTo>
                        <a:pt x="2284" y="2522"/>
                      </a:lnTo>
                      <a:lnTo>
                        <a:pt x="2294" y="2520"/>
                      </a:lnTo>
                      <a:lnTo>
                        <a:pt x="2306" y="2518"/>
                      </a:lnTo>
                      <a:lnTo>
                        <a:pt x="2306" y="2518"/>
                      </a:lnTo>
                      <a:lnTo>
                        <a:pt x="2310" y="2528"/>
                      </a:lnTo>
                      <a:lnTo>
                        <a:pt x="2314" y="2536"/>
                      </a:lnTo>
                      <a:lnTo>
                        <a:pt x="2320" y="2542"/>
                      </a:lnTo>
                      <a:lnTo>
                        <a:pt x="2328" y="2548"/>
                      </a:lnTo>
                      <a:lnTo>
                        <a:pt x="2328" y="2548"/>
                      </a:lnTo>
                      <a:lnTo>
                        <a:pt x="2336" y="2540"/>
                      </a:lnTo>
                      <a:lnTo>
                        <a:pt x="2344" y="2536"/>
                      </a:lnTo>
                      <a:lnTo>
                        <a:pt x="2354" y="2534"/>
                      </a:lnTo>
                      <a:lnTo>
                        <a:pt x="2364" y="2534"/>
                      </a:lnTo>
                      <a:lnTo>
                        <a:pt x="2386" y="2534"/>
                      </a:lnTo>
                      <a:lnTo>
                        <a:pt x="2408" y="2536"/>
                      </a:lnTo>
                      <a:lnTo>
                        <a:pt x="2408" y="2536"/>
                      </a:lnTo>
                      <a:lnTo>
                        <a:pt x="2412" y="2538"/>
                      </a:lnTo>
                      <a:lnTo>
                        <a:pt x="2414" y="2540"/>
                      </a:lnTo>
                      <a:lnTo>
                        <a:pt x="2416" y="2544"/>
                      </a:lnTo>
                      <a:lnTo>
                        <a:pt x="2420" y="2546"/>
                      </a:lnTo>
                      <a:lnTo>
                        <a:pt x="2420" y="2546"/>
                      </a:lnTo>
                      <a:lnTo>
                        <a:pt x="2422" y="2544"/>
                      </a:lnTo>
                      <a:lnTo>
                        <a:pt x="2426" y="2544"/>
                      </a:lnTo>
                      <a:lnTo>
                        <a:pt x="2430" y="2542"/>
                      </a:lnTo>
                      <a:lnTo>
                        <a:pt x="2432" y="2540"/>
                      </a:lnTo>
                      <a:lnTo>
                        <a:pt x="2432" y="2540"/>
                      </a:lnTo>
                      <a:lnTo>
                        <a:pt x="2438" y="2544"/>
                      </a:lnTo>
                      <a:lnTo>
                        <a:pt x="2442" y="2546"/>
                      </a:lnTo>
                      <a:lnTo>
                        <a:pt x="2456" y="2544"/>
                      </a:lnTo>
                      <a:lnTo>
                        <a:pt x="2470" y="2544"/>
                      </a:lnTo>
                      <a:lnTo>
                        <a:pt x="2476" y="2546"/>
                      </a:lnTo>
                      <a:lnTo>
                        <a:pt x="2480" y="2550"/>
                      </a:lnTo>
                      <a:lnTo>
                        <a:pt x="2480" y="2550"/>
                      </a:lnTo>
                      <a:lnTo>
                        <a:pt x="2444" y="2560"/>
                      </a:lnTo>
                      <a:lnTo>
                        <a:pt x="2406" y="2568"/>
                      </a:lnTo>
                      <a:lnTo>
                        <a:pt x="2406" y="2568"/>
                      </a:lnTo>
                      <a:lnTo>
                        <a:pt x="2440" y="2564"/>
                      </a:lnTo>
                      <a:lnTo>
                        <a:pt x="2458" y="2560"/>
                      </a:lnTo>
                      <a:lnTo>
                        <a:pt x="2474" y="2556"/>
                      </a:lnTo>
                      <a:lnTo>
                        <a:pt x="2490" y="2550"/>
                      </a:lnTo>
                      <a:lnTo>
                        <a:pt x="2504" y="2542"/>
                      </a:lnTo>
                      <a:lnTo>
                        <a:pt x="2508" y="2536"/>
                      </a:lnTo>
                      <a:lnTo>
                        <a:pt x="2512" y="2530"/>
                      </a:lnTo>
                      <a:lnTo>
                        <a:pt x="2516" y="2522"/>
                      </a:lnTo>
                      <a:lnTo>
                        <a:pt x="2518" y="2512"/>
                      </a:lnTo>
                      <a:lnTo>
                        <a:pt x="2518" y="2512"/>
                      </a:lnTo>
                      <a:lnTo>
                        <a:pt x="2520" y="2512"/>
                      </a:lnTo>
                      <a:lnTo>
                        <a:pt x="2522" y="2512"/>
                      </a:lnTo>
                      <a:lnTo>
                        <a:pt x="2524" y="2510"/>
                      </a:lnTo>
                      <a:lnTo>
                        <a:pt x="2526" y="2510"/>
                      </a:lnTo>
                      <a:lnTo>
                        <a:pt x="2526" y="2510"/>
                      </a:lnTo>
                      <a:lnTo>
                        <a:pt x="2530" y="2500"/>
                      </a:lnTo>
                      <a:lnTo>
                        <a:pt x="2536" y="2492"/>
                      </a:lnTo>
                      <a:lnTo>
                        <a:pt x="2544" y="2486"/>
                      </a:lnTo>
                      <a:lnTo>
                        <a:pt x="2554" y="2482"/>
                      </a:lnTo>
                      <a:lnTo>
                        <a:pt x="2554" y="2482"/>
                      </a:lnTo>
                      <a:lnTo>
                        <a:pt x="2562" y="2482"/>
                      </a:lnTo>
                      <a:lnTo>
                        <a:pt x="2570" y="2484"/>
                      </a:lnTo>
                      <a:lnTo>
                        <a:pt x="2574" y="2484"/>
                      </a:lnTo>
                      <a:lnTo>
                        <a:pt x="2578" y="2484"/>
                      </a:lnTo>
                      <a:lnTo>
                        <a:pt x="2582" y="2482"/>
                      </a:lnTo>
                      <a:lnTo>
                        <a:pt x="2582" y="2476"/>
                      </a:lnTo>
                      <a:lnTo>
                        <a:pt x="2582" y="2476"/>
                      </a:lnTo>
                      <a:lnTo>
                        <a:pt x="2596" y="2486"/>
                      </a:lnTo>
                      <a:lnTo>
                        <a:pt x="2602" y="2490"/>
                      </a:lnTo>
                      <a:lnTo>
                        <a:pt x="2604" y="2490"/>
                      </a:lnTo>
                      <a:lnTo>
                        <a:pt x="2606" y="2488"/>
                      </a:lnTo>
                      <a:lnTo>
                        <a:pt x="2606" y="2488"/>
                      </a:lnTo>
                      <a:lnTo>
                        <a:pt x="2610" y="2490"/>
                      </a:lnTo>
                      <a:lnTo>
                        <a:pt x="2612" y="2494"/>
                      </a:lnTo>
                      <a:lnTo>
                        <a:pt x="2614" y="2498"/>
                      </a:lnTo>
                      <a:lnTo>
                        <a:pt x="2620" y="2500"/>
                      </a:lnTo>
                      <a:lnTo>
                        <a:pt x="2620" y="2500"/>
                      </a:lnTo>
                      <a:lnTo>
                        <a:pt x="2624" y="2498"/>
                      </a:lnTo>
                      <a:lnTo>
                        <a:pt x="2628" y="2494"/>
                      </a:lnTo>
                      <a:lnTo>
                        <a:pt x="2630" y="2492"/>
                      </a:lnTo>
                      <a:lnTo>
                        <a:pt x="2634" y="2496"/>
                      </a:lnTo>
                      <a:lnTo>
                        <a:pt x="2634" y="2496"/>
                      </a:lnTo>
                      <a:lnTo>
                        <a:pt x="2632" y="2486"/>
                      </a:lnTo>
                      <a:lnTo>
                        <a:pt x="2632" y="2484"/>
                      </a:lnTo>
                      <a:lnTo>
                        <a:pt x="2638" y="2482"/>
                      </a:lnTo>
                      <a:lnTo>
                        <a:pt x="2638" y="2482"/>
                      </a:lnTo>
                      <a:lnTo>
                        <a:pt x="2636" y="2484"/>
                      </a:lnTo>
                      <a:lnTo>
                        <a:pt x="2636" y="2486"/>
                      </a:lnTo>
                      <a:lnTo>
                        <a:pt x="2638" y="2492"/>
                      </a:lnTo>
                      <a:lnTo>
                        <a:pt x="2638" y="2492"/>
                      </a:lnTo>
                      <a:lnTo>
                        <a:pt x="2648" y="2486"/>
                      </a:lnTo>
                      <a:lnTo>
                        <a:pt x="2656" y="2480"/>
                      </a:lnTo>
                      <a:lnTo>
                        <a:pt x="2670" y="2466"/>
                      </a:lnTo>
                      <a:lnTo>
                        <a:pt x="2670" y="2466"/>
                      </a:lnTo>
                      <a:lnTo>
                        <a:pt x="2674" y="2450"/>
                      </a:lnTo>
                      <a:lnTo>
                        <a:pt x="2674" y="2434"/>
                      </a:lnTo>
                      <a:lnTo>
                        <a:pt x="2672" y="2418"/>
                      </a:lnTo>
                      <a:lnTo>
                        <a:pt x="2670" y="2402"/>
                      </a:lnTo>
                      <a:lnTo>
                        <a:pt x="2664" y="2372"/>
                      </a:lnTo>
                      <a:lnTo>
                        <a:pt x="2658" y="2342"/>
                      </a:lnTo>
                      <a:lnTo>
                        <a:pt x="2658" y="2342"/>
                      </a:lnTo>
                      <a:lnTo>
                        <a:pt x="2654" y="2300"/>
                      </a:lnTo>
                      <a:lnTo>
                        <a:pt x="2650" y="2280"/>
                      </a:lnTo>
                      <a:lnTo>
                        <a:pt x="2646" y="2270"/>
                      </a:lnTo>
                      <a:lnTo>
                        <a:pt x="2642" y="2262"/>
                      </a:lnTo>
                      <a:lnTo>
                        <a:pt x="2642" y="2262"/>
                      </a:lnTo>
                      <a:lnTo>
                        <a:pt x="2644" y="2254"/>
                      </a:lnTo>
                      <a:lnTo>
                        <a:pt x="2644" y="2248"/>
                      </a:lnTo>
                      <a:lnTo>
                        <a:pt x="2644" y="2234"/>
                      </a:lnTo>
                      <a:lnTo>
                        <a:pt x="2638" y="2222"/>
                      </a:lnTo>
                      <a:lnTo>
                        <a:pt x="2630" y="2210"/>
                      </a:lnTo>
                      <a:lnTo>
                        <a:pt x="2616" y="2184"/>
                      </a:lnTo>
                      <a:lnTo>
                        <a:pt x="2608" y="2170"/>
                      </a:lnTo>
                      <a:lnTo>
                        <a:pt x="2606" y="2154"/>
                      </a:lnTo>
                      <a:lnTo>
                        <a:pt x="2606" y="2154"/>
                      </a:lnTo>
                      <a:lnTo>
                        <a:pt x="2598" y="2142"/>
                      </a:lnTo>
                      <a:lnTo>
                        <a:pt x="2590" y="2132"/>
                      </a:lnTo>
                      <a:lnTo>
                        <a:pt x="2590" y="2132"/>
                      </a:lnTo>
                      <a:lnTo>
                        <a:pt x="2592" y="2120"/>
                      </a:lnTo>
                      <a:lnTo>
                        <a:pt x="2592" y="2110"/>
                      </a:lnTo>
                      <a:lnTo>
                        <a:pt x="2590" y="2104"/>
                      </a:lnTo>
                      <a:lnTo>
                        <a:pt x="2588" y="2100"/>
                      </a:lnTo>
                      <a:lnTo>
                        <a:pt x="2584" y="2098"/>
                      </a:lnTo>
                      <a:lnTo>
                        <a:pt x="2578" y="2096"/>
                      </a:lnTo>
                      <a:lnTo>
                        <a:pt x="2578" y="2096"/>
                      </a:lnTo>
                      <a:lnTo>
                        <a:pt x="2576" y="2108"/>
                      </a:lnTo>
                      <a:lnTo>
                        <a:pt x="2574" y="2122"/>
                      </a:lnTo>
                      <a:lnTo>
                        <a:pt x="2574" y="2122"/>
                      </a:lnTo>
                      <a:lnTo>
                        <a:pt x="2566" y="2124"/>
                      </a:lnTo>
                      <a:lnTo>
                        <a:pt x="2560" y="2122"/>
                      </a:lnTo>
                      <a:lnTo>
                        <a:pt x="2554" y="2118"/>
                      </a:lnTo>
                      <a:lnTo>
                        <a:pt x="2546" y="2116"/>
                      </a:lnTo>
                      <a:lnTo>
                        <a:pt x="2546" y="2116"/>
                      </a:lnTo>
                      <a:lnTo>
                        <a:pt x="2542" y="2118"/>
                      </a:lnTo>
                      <a:lnTo>
                        <a:pt x="2538" y="2122"/>
                      </a:lnTo>
                      <a:lnTo>
                        <a:pt x="2536" y="2132"/>
                      </a:lnTo>
                      <a:lnTo>
                        <a:pt x="2532" y="2158"/>
                      </a:lnTo>
                      <a:lnTo>
                        <a:pt x="2532" y="2158"/>
                      </a:lnTo>
                      <a:lnTo>
                        <a:pt x="2530" y="2156"/>
                      </a:lnTo>
                      <a:lnTo>
                        <a:pt x="2530" y="2156"/>
                      </a:lnTo>
                      <a:lnTo>
                        <a:pt x="2528" y="2160"/>
                      </a:lnTo>
                      <a:lnTo>
                        <a:pt x="2524" y="2170"/>
                      </a:lnTo>
                      <a:lnTo>
                        <a:pt x="2524" y="2170"/>
                      </a:lnTo>
                      <a:lnTo>
                        <a:pt x="2520" y="2170"/>
                      </a:lnTo>
                      <a:lnTo>
                        <a:pt x="2516" y="2172"/>
                      </a:lnTo>
                      <a:lnTo>
                        <a:pt x="2508" y="2176"/>
                      </a:lnTo>
                      <a:lnTo>
                        <a:pt x="2502" y="2182"/>
                      </a:lnTo>
                      <a:lnTo>
                        <a:pt x="2498" y="2182"/>
                      </a:lnTo>
                      <a:lnTo>
                        <a:pt x="2492" y="2182"/>
                      </a:lnTo>
                      <a:lnTo>
                        <a:pt x="2492" y="2182"/>
                      </a:lnTo>
                      <a:lnTo>
                        <a:pt x="2486" y="2180"/>
                      </a:lnTo>
                      <a:lnTo>
                        <a:pt x="2478" y="2176"/>
                      </a:lnTo>
                      <a:lnTo>
                        <a:pt x="2460" y="2166"/>
                      </a:lnTo>
                      <a:lnTo>
                        <a:pt x="2460" y="2166"/>
                      </a:lnTo>
                      <a:lnTo>
                        <a:pt x="2444" y="2156"/>
                      </a:lnTo>
                      <a:lnTo>
                        <a:pt x="2438" y="2152"/>
                      </a:lnTo>
                      <a:lnTo>
                        <a:pt x="2432" y="2148"/>
                      </a:lnTo>
                      <a:lnTo>
                        <a:pt x="2432" y="2148"/>
                      </a:lnTo>
                      <a:lnTo>
                        <a:pt x="2418" y="2152"/>
                      </a:lnTo>
                      <a:lnTo>
                        <a:pt x="2412" y="2154"/>
                      </a:lnTo>
                      <a:lnTo>
                        <a:pt x="2406" y="2158"/>
                      </a:lnTo>
                      <a:lnTo>
                        <a:pt x="2406" y="2158"/>
                      </a:lnTo>
                      <a:lnTo>
                        <a:pt x="2408" y="2168"/>
                      </a:lnTo>
                      <a:lnTo>
                        <a:pt x="2412" y="2176"/>
                      </a:lnTo>
                      <a:lnTo>
                        <a:pt x="2414" y="2184"/>
                      </a:lnTo>
                      <a:lnTo>
                        <a:pt x="2416" y="2194"/>
                      </a:lnTo>
                      <a:lnTo>
                        <a:pt x="2416" y="2194"/>
                      </a:lnTo>
                      <a:lnTo>
                        <a:pt x="2402" y="2198"/>
                      </a:lnTo>
                      <a:lnTo>
                        <a:pt x="2398" y="2200"/>
                      </a:lnTo>
                      <a:lnTo>
                        <a:pt x="2394" y="2208"/>
                      </a:lnTo>
                      <a:lnTo>
                        <a:pt x="2394" y="2208"/>
                      </a:lnTo>
                      <a:lnTo>
                        <a:pt x="2390" y="2204"/>
                      </a:lnTo>
                      <a:lnTo>
                        <a:pt x="2384" y="2204"/>
                      </a:lnTo>
                      <a:lnTo>
                        <a:pt x="2378" y="2206"/>
                      </a:lnTo>
                      <a:lnTo>
                        <a:pt x="2372" y="2206"/>
                      </a:lnTo>
                      <a:lnTo>
                        <a:pt x="2372" y="2206"/>
                      </a:lnTo>
                      <a:lnTo>
                        <a:pt x="2362" y="2192"/>
                      </a:lnTo>
                      <a:lnTo>
                        <a:pt x="2356" y="2184"/>
                      </a:lnTo>
                      <a:lnTo>
                        <a:pt x="2350" y="2178"/>
                      </a:lnTo>
                      <a:lnTo>
                        <a:pt x="2350" y="2178"/>
                      </a:lnTo>
                      <a:lnTo>
                        <a:pt x="2348" y="2180"/>
                      </a:lnTo>
                      <a:lnTo>
                        <a:pt x="2346" y="2182"/>
                      </a:lnTo>
                      <a:lnTo>
                        <a:pt x="2340" y="2182"/>
                      </a:lnTo>
                      <a:lnTo>
                        <a:pt x="2334" y="2180"/>
                      </a:lnTo>
                      <a:lnTo>
                        <a:pt x="2332" y="2176"/>
                      </a:lnTo>
                      <a:lnTo>
                        <a:pt x="2332" y="2176"/>
                      </a:lnTo>
                      <a:lnTo>
                        <a:pt x="2328" y="2180"/>
                      </a:lnTo>
                      <a:lnTo>
                        <a:pt x="2326" y="2184"/>
                      </a:lnTo>
                      <a:lnTo>
                        <a:pt x="2322" y="2186"/>
                      </a:lnTo>
                      <a:lnTo>
                        <a:pt x="2322" y="2190"/>
                      </a:lnTo>
                      <a:lnTo>
                        <a:pt x="2322" y="2190"/>
                      </a:lnTo>
                      <a:lnTo>
                        <a:pt x="2318" y="2186"/>
                      </a:lnTo>
                      <a:lnTo>
                        <a:pt x="2316" y="2182"/>
                      </a:lnTo>
                      <a:lnTo>
                        <a:pt x="2314" y="2176"/>
                      </a:lnTo>
                      <a:lnTo>
                        <a:pt x="2316" y="2170"/>
                      </a:lnTo>
                      <a:lnTo>
                        <a:pt x="2316" y="2170"/>
                      </a:lnTo>
                      <a:lnTo>
                        <a:pt x="2296" y="2172"/>
                      </a:lnTo>
                      <a:lnTo>
                        <a:pt x="2288" y="2174"/>
                      </a:lnTo>
                      <a:lnTo>
                        <a:pt x="2286" y="2176"/>
                      </a:lnTo>
                      <a:lnTo>
                        <a:pt x="2284" y="2178"/>
                      </a:lnTo>
                      <a:lnTo>
                        <a:pt x="2284" y="2178"/>
                      </a:lnTo>
                      <a:lnTo>
                        <a:pt x="2282" y="2178"/>
                      </a:lnTo>
                      <a:lnTo>
                        <a:pt x="2280" y="2174"/>
                      </a:lnTo>
                      <a:lnTo>
                        <a:pt x="2282" y="2168"/>
                      </a:lnTo>
                      <a:lnTo>
                        <a:pt x="2282" y="2168"/>
                      </a:lnTo>
                      <a:lnTo>
                        <a:pt x="2284" y="2168"/>
                      </a:lnTo>
                      <a:lnTo>
                        <a:pt x="2288" y="2170"/>
                      </a:lnTo>
                      <a:lnTo>
                        <a:pt x="2288" y="2170"/>
                      </a:lnTo>
                      <a:lnTo>
                        <a:pt x="2288" y="2162"/>
                      </a:lnTo>
                      <a:lnTo>
                        <a:pt x="2282" y="2158"/>
                      </a:lnTo>
                      <a:lnTo>
                        <a:pt x="2270" y="2152"/>
                      </a:lnTo>
                      <a:lnTo>
                        <a:pt x="2270" y="2152"/>
                      </a:lnTo>
                      <a:lnTo>
                        <a:pt x="2266" y="2148"/>
                      </a:lnTo>
                      <a:lnTo>
                        <a:pt x="2266" y="2144"/>
                      </a:lnTo>
                      <a:lnTo>
                        <a:pt x="2264" y="2140"/>
                      </a:lnTo>
                      <a:lnTo>
                        <a:pt x="2258" y="2138"/>
                      </a:lnTo>
                      <a:lnTo>
                        <a:pt x="2258" y="2138"/>
                      </a:lnTo>
                      <a:lnTo>
                        <a:pt x="2262" y="2132"/>
                      </a:lnTo>
                      <a:lnTo>
                        <a:pt x="2264" y="2126"/>
                      </a:lnTo>
                      <a:lnTo>
                        <a:pt x="2260" y="2122"/>
                      </a:lnTo>
                      <a:lnTo>
                        <a:pt x="2256" y="2118"/>
                      </a:lnTo>
                      <a:lnTo>
                        <a:pt x="2244" y="2112"/>
                      </a:lnTo>
                      <a:lnTo>
                        <a:pt x="2238" y="2108"/>
                      </a:lnTo>
                      <a:lnTo>
                        <a:pt x="2236" y="2104"/>
                      </a:lnTo>
                      <a:lnTo>
                        <a:pt x="2236" y="2104"/>
                      </a:lnTo>
                      <a:lnTo>
                        <a:pt x="2232" y="2106"/>
                      </a:lnTo>
                      <a:lnTo>
                        <a:pt x="2232" y="2108"/>
                      </a:lnTo>
                      <a:lnTo>
                        <a:pt x="2232" y="2116"/>
                      </a:lnTo>
                      <a:lnTo>
                        <a:pt x="2232" y="2116"/>
                      </a:lnTo>
                      <a:lnTo>
                        <a:pt x="2230" y="2112"/>
                      </a:lnTo>
                      <a:lnTo>
                        <a:pt x="2228" y="2110"/>
                      </a:lnTo>
                      <a:lnTo>
                        <a:pt x="2222" y="2108"/>
                      </a:lnTo>
                      <a:lnTo>
                        <a:pt x="2216" y="2106"/>
                      </a:lnTo>
                      <a:lnTo>
                        <a:pt x="2214" y="2104"/>
                      </a:lnTo>
                      <a:lnTo>
                        <a:pt x="2212" y="2100"/>
                      </a:lnTo>
                      <a:lnTo>
                        <a:pt x="2212" y="2100"/>
                      </a:lnTo>
                      <a:lnTo>
                        <a:pt x="2212" y="2098"/>
                      </a:lnTo>
                      <a:lnTo>
                        <a:pt x="2214" y="2100"/>
                      </a:lnTo>
                      <a:lnTo>
                        <a:pt x="2216" y="2102"/>
                      </a:lnTo>
                      <a:lnTo>
                        <a:pt x="2218" y="2102"/>
                      </a:lnTo>
                      <a:lnTo>
                        <a:pt x="2218" y="2102"/>
                      </a:lnTo>
                      <a:lnTo>
                        <a:pt x="2218" y="2100"/>
                      </a:lnTo>
                      <a:lnTo>
                        <a:pt x="2220" y="2098"/>
                      </a:lnTo>
                      <a:lnTo>
                        <a:pt x="2220" y="2098"/>
                      </a:lnTo>
                      <a:lnTo>
                        <a:pt x="2218" y="2094"/>
                      </a:lnTo>
                      <a:lnTo>
                        <a:pt x="2214" y="2090"/>
                      </a:lnTo>
                      <a:lnTo>
                        <a:pt x="2212" y="2088"/>
                      </a:lnTo>
                      <a:lnTo>
                        <a:pt x="2212" y="2086"/>
                      </a:lnTo>
                      <a:lnTo>
                        <a:pt x="2212" y="2084"/>
                      </a:lnTo>
                      <a:lnTo>
                        <a:pt x="2212" y="2084"/>
                      </a:lnTo>
                      <a:lnTo>
                        <a:pt x="2214" y="2082"/>
                      </a:lnTo>
                      <a:lnTo>
                        <a:pt x="2214" y="2082"/>
                      </a:lnTo>
                      <a:lnTo>
                        <a:pt x="2218" y="2086"/>
                      </a:lnTo>
                      <a:lnTo>
                        <a:pt x="2226" y="2096"/>
                      </a:lnTo>
                      <a:lnTo>
                        <a:pt x="2226" y="2096"/>
                      </a:lnTo>
                      <a:lnTo>
                        <a:pt x="2236" y="2094"/>
                      </a:lnTo>
                      <a:lnTo>
                        <a:pt x="2240" y="2092"/>
                      </a:lnTo>
                      <a:lnTo>
                        <a:pt x="2242" y="2090"/>
                      </a:lnTo>
                      <a:lnTo>
                        <a:pt x="2240" y="2086"/>
                      </a:lnTo>
                      <a:lnTo>
                        <a:pt x="2240" y="2086"/>
                      </a:lnTo>
                      <a:lnTo>
                        <a:pt x="2240" y="2086"/>
                      </a:lnTo>
                      <a:lnTo>
                        <a:pt x="2238" y="2086"/>
                      </a:lnTo>
                      <a:lnTo>
                        <a:pt x="2236" y="2090"/>
                      </a:lnTo>
                      <a:lnTo>
                        <a:pt x="2236" y="2092"/>
                      </a:lnTo>
                      <a:lnTo>
                        <a:pt x="2236" y="2092"/>
                      </a:lnTo>
                      <a:lnTo>
                        <a:pt x="2220" y="2076"/>
                      </a:lnTo>
                      <a:lnTo>
                        <a:pt x="2220" y="2076"/>
                      </a:lnTo>
                      <a:lnTo>
                        <a:pt x="2224" y="2068"/>
                      </a:lnTo>
                      <a:lnTo>
                        <a:pt x="2228" y="2062"/>
                      </a:lnTo>
                      <a:lnTo>
                        <a:pt x="2228" y="2062"/>
                      </a:lnTo>
                      <a:lnTo>
                        <a:pt x="2222" y="2060"/>
                      </a:lnTo>
                      <a:lnTo>
                        <a:pt x="2220" y="2058"/>
                      </a:lnTo>
                      <a:lnTo>
                        <a:pt x="2214" y="2052"/>
                      </a:lnTo>
                      <a:lnTo>
                        <a:pt x="2210" y="2044"/>
                      </a:lnTo>
                      <a:lnTo>
                        <a:pt x="2206" y="2042"/>
                      </a:lnTo>
                      <a:lnTo>
                        <a:pt x="2202" y="2040"/>
                      </a:lnTo>
                      <a:lnTo>
                        <a:pt x="2202" y="2040"/>
                      </a:lnTo>
                      <a:lnTo>
                        <a:pt x="2204" y="2034"/>
                      </a:lnTo>
                      <a:lnTo>
                        <a:pt x="2206" y="2026"/>
                      </a:lnTo>
                      <a:lnTo>
                        <a:pt x="2206" y="2026"/>
                      </a:lnTo>
                      <a:lnTo>
                        <a:pt x="2200" y="2024"/>
                      </a:lnTo>
                      <a:lnTo>
                        <a:pt x="2194" y="2026"/>
                      </a:lnTo>
                      <a:lnTo>
                        <a:pt x="2188" y="2028"/>
                      </a:lnTo>
                      <a:lnTo>
                        <a:pt x="2186" y="2032"/>
                      </a:lnTo>
                      <a:lnTo>
                        <a:pt x="2186" y="2032"/>
                      </a:lnTo>
                      <a:lnTo>
                        <a:pt x="2180" y="2028"/>
                      </a:lnTo>
                      <a:lnTo>
                        <a:pt x="2176" y="2020"/>
                      </a:lnTo>
                      <a:lnTo>
                        <a:pt x="2172" y="2006"/>
                      </a:lnTo>
                      <a:lnTo>
                        <a:pt x="2168" y="1992"/>
                      </a:lnTo>
                      <a:lnTo>
                        <a:pt x="2162" y="1978"/>
                      </a:lnTo>
                      <a:lnTo>
                        <a:pt x="2162" y="1978"/>
                      </a:lnTo>
                      <a:lnTo>
                        <a:pt x="2168" y="1968"/>
                      </a:lnTo>
                      <a:lnTo>
                        <a:pt x="2172" y="1964"/>
                      </a:lnTo>
                      <a:lnTo>
                        <a:pt x="2174" y="1958"/>
                      </a:lnTo>
                      <a:lnTo>
                        <a:pt x="2174" y="1958"/>
                      </a:lnTo>
                      <a:lnTo>
                        <a:pt x="2168" y="1960"/>
                      </a:lnTo>
                      <a:lnTo>
                        <a:pt x="2162" y="1962"/>
                      </a:lnTo>
                      <a:lnTo>
                        <a:pt x="2156" y="1964"/>
                      </a:lnTo>
                      <a:lnTo>
                        <a:pt x="2148" y="1964"/>
                      </a:lnTo>
                      <a:lnTo>
                        <a:pt x="2148" y="1964"/>
                      </a:lnTo>
                      <a:lnTo>
                        <a:pt x="2148" y="1960"/>
                      </a:lnTo>
                      <a:lnTo>
                        <a:pt x="2146" y="1958"/>
                      </a:lnTo>
                      <a:lnTo>
                        <a:pt x="2144" y="1954"/>
                      </a:lnTo>
                      <a:lnTo>
                        <a:pt x="2142" y="1950"/>
                      </a:lnTo>
                      <a:lnTo>
                        <a:pt x="2142" y="1950"/>
                      </a:lnTo>
                      <a:lnTo>
                        <a:pt x="2136" y="1952"/>
                      </a:lnTo>
                      <a:lnTo>
                        <a:pt x="2128" y="1952"/>
                      </a:lnTo>
                      <a:lnTo>
                        <a:pt x="2116" y="1950"/>
                      </a:lnTo>
                      <a:lnTo>
                        <a:pt x="2110" y="1950"/>
                      </a:lnTo>
                      <a:lnTo>
                        <a:pt x="2104" y="1950"/>
                      </a:lnTo>
                      <a:lnTo>
                        <a:pt x="2100" y="1954"/>
                      </a:lnTo>
                      <a:lnTo>
                        <a:pt x="2094" y="1958"/>
                      </a:lnTo>
                      <a:lnTo>
                        <a:pt x="2094" y="1958"/>
                      </a:lnTo>
                      <a:lnTo>
                        <a:pt x="2092" y="1958"/>
                      </a:lnTo>
                      <a:lnTo>
                        <a:pt x="2090" y="1958"/>
                      </a:lnTo>
                      <a:lnTo>
                        <a:pt x="2088" y="1956"/>
                      </a:lnTo>
                      <a:lnTo>
                        <a:pt x="2086" y="1956"/>
                      </a:lnTo>
                      <a:lnTo>
                        <a:pt x="2086" y="1956"/>
                      </a:lnTo>
                      <a:lnTo>
                        <a:pt x="2082" y="1964"/>
                      </a:lnTo>
                      <a:lnTo>
                        <a:pt x="2078" y="1972"/>
                      </a:lnTo>
                      <a:lnTo>
                        <a:pt x="2078" y="1972"/>
                      </a:lnTo>
                      <a:lnTo>
                        <a:pt x="2070" y="1972"/>
                      </a:lnTo>
                      <a:lnTo>
                        <a:pt x="2066" y="1972"/>
                      </a:lnTo>
                      <a:lnTo>
                        <a:pt x="2064" y="1974"/>
                      </a:lnTo>
                      <a:lnTo>
                        <a:pt x="2064" y="1974"/>
                      </a:lnTo>
                      <a:lnTo>
                        <a:pt x="2068" y="1978"/>
                      </a:lnTo>
                      <a:lnTo>
                        <a:pt x="2070" y="1982"/>
                      </a:lnTo>
                      <a:lnTo>
                        <a:pt x="2080" y="1990"/>
                      </a:lnTo>
                      <a:lnTo>
                        <a:pt x="2088" y="1994"/>
                      </a:lnTo>
                      <a:lnTo>
                        <a:pt x="2096" y="2000"/>
                      </a:lnTo>
                      <a:lnTo>
                        <a:pt x="2096" y="2000"/>
                      </a:lnTo>
                      <a:lnTo>
                        <a:pt x="2096" y="2002"/>
                      </a:lnTo>
                      <a:lnTo>
                        <a:pt x="2094" y="2002"/>
                      </a:lnTo>
                      <a:lnTo>
                        <a:pt x="2090" y="2000"/>
                      </a:lnTo>
                      <a:lnTo>
                        <a:pt x="2082" y="1998"/>
                      </a:lnTo>
                      <a:lnTo>
                        <a:pt x="2078" y="1998"/>
                      </a:lnTo>
                      <a:lnTo>
                        <a:pt x="2074" y="1998"/>
                      </a:lnTo>
                      <a:lnTo>
                        <a:pt x="2074" y="1998"/>
                      </a:lnTo>
                      <a:lnTo>
                        <a:pt x="2076" y="2002"/>
                      </a:lnTo>
                      <a:lnTo>
                        <a:pt x="2078" y="2004"/>
                      </a:lnTo>
                      <a:lnTo>
                        <a:pt x="2084" y="2008"/>
                      </a:lnTo>
                      <a:lnTo>
                        <a:pt x="2088" y="2010"/>
                      </a:lnTo>
                      <a:lnTo>
                        <a:pt x="2090" y="2014"/>
                      </a:lnTo>
                      <a:lnTo>
                        <a:pt x="2092" y="2018"/>
                      </a:lnTo>
                      <a:lnTo>
                        <a:pt x="2092" y="2018"/>
                      </a:lnTo>
                      <a:lnTo>
                        <a:pt x="2086" y="2016"/>
                      </a:lnTo>
                      <a:lnTo>
                        <a:pt x="2084" y="2014"/>
                      </a:lnTo>
                      <a:lnTo>
                        <a:pt x="2078" y="2010"/>
                      </a:lnTo>
                      <a:lnTo>
                        <a:pt x="2072" y="2006"/>
                      </a:lnTo>
                      <a:lnTo>
                        <a:pt x="2068" y="2004"/>
                      </a:lnTo>
                      <a:lnTo>
                        <a:pt x="2064" y="2006"/>
                      </a:lnTo>
                      <a:lnTo>
                        <a:pt x="2064" y="2006"/>
                      </a:lnTo>
                      <a:lnTo>
                        <a:pt x="2064" y="2008"/>
                      </a:lnTo>
                      <a:lnTo>
                        <a:pt x="2064" y="2010"/>
                      </a:lnTo>
                      <a:lnTo>
                        <a:pt x="2070" y="2014"/>
                      </a:lnTo>
                      <a:lnTo>
                        <a:pt x="2080" y="2022"/>
                      </a:lnTo>
                      <a:lnTo>
                        <a:pt x="2080" y="2022"/>
                      </a:lnTo>
                      <a:lnTo>
                        <a:pt x="2076" y="2022"/>
                      </a:lnTo>
                      <a:lnTo>
                        <a:pt x="2072" y="2022"/>
                      </a:lnTo>
                      <a:lnTo>
                        <a:pt x="2068" y="2018"/>
                      </a:lnTo>
                      <a:lnTo>
                        <a:pt x="2062" y="2012"/>
                      </a:lnTo>
                      <a:lnTo>
                        <a:pt x="2060" y="2006"/>
                      </a:lnTo>
                      <a:lnTo>
                        <a:pt x="2060" y="2006"/>
                      </a:lnTo>
                      <a:lnTo>
                        <a:pt x="2050" y="2004"/>
                      </a:lnTo>
                      <a:lnTo>
                        <a:pt x="2044" y="2000"/>
                      </a:lnTo>
                      <a:lnTo>
                        <a:pt x="2040" y="1994"/>
                      </a:lnTo>
                      <a:lnTo>
                        <a:pt x="2038" y="1984"/>
                      </a:lnTo>
                      <a:lnTo>
                        <a:pt x="2038" y="1984"/>
                      </a:lnTo>
                      <a:lnTo>
                        <a:pt x="2034" y="1998"/>
                      </a:lnTo>
                      <a:lnTo>
                        <a:pt x="2036" y="2010"/>
                      </a:lnTo>
                      <a:lnTo>
                        <a:pt x="2040" y="2022"/>
                      </a:lnTo>
                      <a:lnTo>
                        <a:pt x="2048" y="2032"/>
                      </a:lnTo>
                      <a:lnTo>
                        <a:pt x="2066" y="2050"/>
                      </a:lnTo>
                      <a:lnTo>
                        <a:pt x="2074" y="2058"/>
                      </a:lnTo>
                      <a:lnTo>
                        <a:pt x="2082" y="2068"/>
                      </a:lnTo>
                      <a:lnTo>
                        <a:pt x="2082" y="2068"/>
                      </a:lnTo>
                      <a:lnTo>
                        <a:pt x="2080" y="2070"/>
                      </a:lnTo>
                      <a:lnTo>
                        <a:pt x="2078" y="2068"/>
                      </a:lnTo>
                      <a:lnTo>
                        <a:pt x="2074" y="2064"/>
                      </a:lnTo>
                      <a:lnTo>
                        <a:pt x="2074" y="2064"/>
                      </a:lnTo>
                      <a:lnTo>
                        <a:pt x="2072" y="2064"/>
                      </a:lnTo>
                      <a:lnTo>
                        <a:pt x="2070" y="2066"/>
                      </a:lnTo>
                      <a:lnTo>
                        <a:pt x="2070" y="2070"/>
                      </a:lnTo>
                      <a:lnTo>
                        <a:pt x="2066" y="2070"/>
                      </a:lnTo>
                      <a:lnTo>
                        <a:pt x="2066" y="2070"/>
                      </a:lnTo>
                      <a:lnTo>
                        <a:pt x="2072" y="2078"/>
                      </a:lnTo>
                      <a:lnTo>
                        <a:pt x="2076" y="2082"/>
                      </a:lnTo>
                      <a:lnTo>
                        <a:pt x="2080" y="2084"/>
                      </a:lnTo>
                      <a:lnTo>
                        <a:pt x="2080" y="2084"/>
                      </a:lnTo>
                      <a:lnTo>
                        <a:pt x="2078" y="2088"/>
                      </a:lnTo>
                      <a:lnTo>
                        <a:pt x="2076" y="2090"/>
                      </a:lnTo>
                      <a:lnTo>
                        <a:pt x="2074" y="2092"/>
                      </a:lnTo>
                      <a:lnTo>
                        <a:pt x="2072" y="2094"/>
                      </a:lnTo>
                      <a:lnTo>
                        <a:pt x="2072" y="2094"/>
                      </a:lnTo>
                      <a:lnTo>
                        <a:pt x="2072" y="2098"/>
                      </a:lnTo>
                      <a:lnTo>
                        <a:pt x="2074" y="2100"/>
                      </a:lnTo>
                      <a:lnTo>
                        <a:pt x="2078" y="2100"/>
                      </a:lnTo>
                      <a:lnTo>
                        <a:pt x="2084" y="2102"/>
                      </a:lnTo>
                      <a:lnTo>
                        <a:pt x="2086" y="2102"/>
                      </a:lnTo>
                      <a:lnTo>
                        <a:pt x="2086" y="2106"/>
                      </a:lnTo>
                      <a:lnTo>
                        <a:pt x="2086" y="2106"/>
                      </a:lnTo>
                      <a:lnTo>
                        <a:pt x="2090" y="2104"/>
                      </a:lnTo>
                      <a:lnTo>
                        <a:pt x="2094" y="2104"/>
                      </a:lnTo>
                      <a:lnTo>
                        <a:pt x="2098" y="2106"/>
                      </a:lnTo>
                      <a:lnTo>
                        <a:pt x="2104" y="2112"/>
                      </a:lnTo>
                      <a:lnTo>
                        <a:pt x="2106" y="2112"/>
                      </a:lnTo>
                      <a:lnTo>
                        <a:pt x="2110" y="2114"/>
                      </a:lnTo>
                      <a:lnTo>
                        <a:pt x="2110" y="2114"/>
                      </a:lnTo>
                      <a:lnTo>
                        <a:pt x="2106" y="2108"/>
                      </a:lnTo>
                      <a:lnTo>
                        <a:pt x="2100" y="2100"/>
                      </a:lnTo>
                      <a:lnTo>
                        <a:pt x="2090" y="2096"/>
                      </a:lnTo>
                      <a:lnTo>
                        <a:pt x="2084" y="2094"/>
                      </a:lnTo>
                      <a:lnTo>
                        <a:pt x="2080" y="2096"/>
                      </a:lnTo>
                      <a:lnTo>
                        <a:pt x="2080" y="2096"/>
                      </a:lnTo>
                      <a:lnTo>
                        <a:pt x="2080" y="2092"/>
                      </a:lnTo>
                      <a:lnTo>
                        <a:pt x="2082" y="2088"/>
                      </a:lnTo>
                      <a:lnTo>
                        <a:pt x="2086" y="2082"/>
                      </a:lnTo>
                      <a:lnTo>
                        <a:pt x="2086" y="2082"/>
                      </a:lnTo>
                      <a:lnTo>
                        <a:pt x="2092" y="2084"/>
                      </a:lnTo>
                      <a:lnTo>
                        <a:pt x="2096" y="2088"/>
                      </a:lnTo>
                      <a:lnTo>
                        <a:pt x="2106" y="2094"/>
                      </a:lnTo>
                      <a:lnTo>
                        <a:pt x="2110" y="2098"/>
                      </a:lnTo>
                      <a:lnTo>
                        <a:pt x="2116" y="2100"/>
                      </a:lnTo>
                      <a:lnTo>
                        <a:pt x="2122" y="2100"/>
                      </a:lnTo>
                      <a:lnTo>
                        <a:pt x="2130" y="2098"/>
                      </a:lnTo>
                      <a:lnTo>
                        <a:pt x="2130" y="2098"/>
                      </a:lnTo>
                      <a:lnTo>
                        <a:pt x="2134" y="2106"/>
                      </a:lnTo>
                      <a:lnTo>
                        <a:pt x="2136" y="2112"/>
                      </a:lnTo>
                      <a:lnTo>
                        <a:pt x="2140" y="2120"/>
                      </a:lnTo>
                      <a:lnTo>
                        <a:pt x="2146" y="2128"/>
                      </a:lnTo>
                      <a:lnTo>
                        <a:pt x="2146" y="2128"/>
                      </a:lnTo>
                      <a:lnTo>
                        <a:pt x="2150" y="2130"/>
                      </a:lnTo>
                      <a:lnTo>
                        <a:pt x="2152" y="2128"/>
                      </a:lnTo>
                      <a:lnTo>
                        <a:pt x="2154" y="2128"/>
                      </a:lnTo>
                      <a:lnTo>
                        <a:pt x="2156" y="2126"/>
                      </a:lnTo>
                      <a:lnTo>
                        <a:pt x="2156" y="2126"/>
                      </a:lnTo>
                      <a:lnTo>
                        <a:pt x="2158" y="2132"/>
                      </a:lnTo>
                      <a:lnTo>
                        <a:pt x="2160" y="2136"/>
                      </a:lnTo>
                      <a:lnTo>
                        <a:pt x="2160" y="2136"/>
                      </a:lnTo>
                      <a:lnTo>
                        <a:pt x="2156" y="2138"/>
                      </a:lnTo>
                      <a:lnTo>
                        <a:pt x="2152" y="2138"/>
                      </a:lnTo>
                      <a:lnTo>
                        <a:pt x="2148" y="2136"/>
                      </a:lnTo>
                      <a:lnTo>
                        <a:pt x="2144" y="2132"/>
                      </a:lnTo>
                      <a:lnTo>
                        <a:pt x="2138" y="2124"/>
                      </a:lnTo>
                      <a:lnTo>
                        <a:pt x="2132" y="2116"/>
                      </a:lnTo>
                      <a:lnTo>
                        <a:pt x="2132" y="2116"/>
                      </a:lnTo>
                      <a:lnTo>
                        <a:pt x="2128" y="2116"/>
                      </a:lnTo>
                      <a:lnTo>
                        <a:pt x="2124" y="2116"/>
                      </a:lnTo>
                      <a:lnTo>
                        <a:pt x="2122" y="2118"/>
                      </a:lnTo>
                      <a:lnTo>
                        <a:pt x="2118" y="2118"/>
                      </a:lnTo>
                      <a:lnTo>
                        <a:pt x="2118" y="2118"/>
                      </a:lnTo>
                      <a:lnTo>
                        <a:pt x="2124" y="2120"/>
                      </a:lnTo>
                      <a:lnTo>
                        <a:pt x="2128" y="2126"/>
                      </a:lnTo>
                      <a:lnTo>
                        <a:pt x="2138" y="2138"/>
                      </a:lnTo>
                      <a:lnTo>
                        <a:pt x="2144" y="2150"/>
                      </a:lnTo>
                      <a:lnTo>
                        <a:pt x="2146" y="2164"/>
                      </a:lnTo>
                      <a:lnTo>
                        <a:pt x="2146" y="2164"/>
                      </a:lnTo>
                      <a:lnTo>
                        <a:pt x="2140" y="2158"/>
                      </a:lnTo>
                      <a:lnTo>
                        <a:pt x="2134" y="2152"/>
                      </a:lnTo>
                      <a:lnTo>
                        <a:pt x="2126" y="2148"/>
                      </a:lnTo>
                      <a:lnTo>
                        <a:pt x="2122" y="2140"/>
                      </a:lnTo>
                      <a:lnTo>
                        <a:pt x="2122" y="2140"/>
                      </a:lnTo>
                      <a:lnTo>
                        <a:pt x="2118" y="2144"/>
                      </a:lnTo>
                      <a:lnTo>
                        <a:pt x="2114" y="2148"/>
                      </a:lnTo>
                      <a:lnTo>
                        <a:pt x="2104" y="2152"/>
                      </a:lnTo>
                      <a:lnTo>
                        <a:pt x="2104" y="2152"/>
                      </a:lnTo>
                      <a:lnTo>
                        <a:pt x="2112" y="2162"/>
                      </a:lnTo>
                      <a:lnTo>
                        <a:pt x="2118" y="2174"/>
                      </a:lnTo>
                      <a:lnTo>
                        <a:pt x="2118" y="2174"/>
                      </a:lnTo>
                      <a:lnTo>
                        <a:pt x="2122" y="2172"/>
                      </a:lnTo>
                      <a:lnTo>
                        <a:pt x="2124" y="2170"/>
                      </a:lnTo>
                      <a:lnTo>
                        <a:pt x="2124" y="2170"/>
                      </a:lnTo>
                      <a:lnTo>
                        <a:pt x="2126" y="2170"/>
                      </a:lnTo>
                      <a:lnTo>
                        <a:pt x="2128" y="2174"/>
                      </a:lnTo>
                      <a:lnTo>
                        <a:pt x="2130" y="2176"/>
                      </a:lnTo>
                      <a:lnTo>
                        <a:pt x="2134" y="2176"/>
                      </a:lnTo>
                      <a:lnTo>
                        <a:pt x="2134" y="2176"/>
                      </a:lnTo>
                      <a:lnTo>
                        <a:pt x="2130" y="2180"/>
                      </a:lnTo>
                      <a:lnTo>
                        <a:pt x="2126" y="2184"/>
                      </a:lnTo>
                      <a:lnTo>
                        <a:pt x="2122" y="2186"/>
                      </a:lnTo>
                      <a:lnTo>
                        <a:pt x="2118" y="2188"/>
                      </a:lnTo>
                      <a:lnTo>
                        <a:pt x="2118" y="2188"/>
                      </a:lnTo>
                      <a:lnTo>
                        <a:pt x="2116" y="2184"/>
                      </a:lnTo>
                      <a:lnTo>
                        <a:pt x="2114" y="2180"/>
                      </a:lnTo>
                      <a:lnTo>
                        <a:pt x="2102" y="2178"/>
                      </a:lnTo>
                      <a:lnTo>
                        <a:pt x="2102" y="2178"/>
                      </a:lnTo>
                      <a:lnTo>
                        <a:pt x="2106" y="2186"/>
                      </a:lnTo>
                      <a:lnTo>
                        <a:pt x="2110" y="2194"/>
                      </a:lnTo>
                      <a:lnTo>
                        <a:pt x="2122" y="2212"/>
                      </a:lnTo>
                      <a:lnTo>
                        <a:pt x="2134" y="2230"/>
                      </a:lnTo>
                      <a:lnTo>
                        <a:pt x="2136" y="2240"/>
                      </a:lnTo>
                      <a:lnTo>
                        <a:pt x="2140" y="2248"/>
                      </a:lnTo>
                      <a:lnTo>
                        <a:pt x="2140" y="2248"/>
                      </a:lnTo>
                      <a:lnTo>
                        <a:pt x="2132" y="2242"/>
                      </a:lnTo>
                      <a:lnTo>
                        <a:pt x="2126" y="2236"/>
                      </a:lnTo>
                      <a:lnTo>
                        <a:pt x="2112" y="2224"/>
                      </a:lnTo>
                      <a:lnTo>
                        <a:pt x="2112" y="2224"/>
                      </a:lnTo>
                      <a:lnTo>
                        <a:pt x="2110" y="2238"/>
                      </a:lnTo>
                      <a:lnTo>
                        <a:pt x="2110" y="2248"/>
                      </a:lnTo>
                      <a:lnTo>
                        <a:pt x="2110" y="2248"/>
                      </a:lnTo>
                      <a:lnTo>
                        <a:pt x="2104" y="2240"/>
                      </a:lnTo>
                      <a:lnTo>
                        <a:pt x="2100" y="2230"/>
                      </a:lnTo>
                      <a:lnTo>
                        <a:pt x="2094" y="2222"/>
                      </a:lnTo>
                      <a:lnTo>
                        <a:pt x="2088" y="2220"/>
                      </a:lnTo>
                      <a:lnTo>
                        <a:pt x="2084" y="2218"/>
                      </a:lnTo>
                      <a:lnTo>
                        <a:pt x="2084" y="2218"/>
                      </a:lnTo>
                      <a:lnTo>
                        <a:pt x="2082" y="2220"/>
                      </a:lnTo>
                      <a:lnTo>
                        <a:pt x="2084" y="2224"/>
                      </a:lnTo>
                      <a:lnTo>
                        <a:pt x="2084" y="2230"/>
                      </a:lnTo>
                      <a:lnTo>
                        <a:pt x="2086" y="2234"/>
                      </a:lnTo>
                      <a:lnTo>
                        <a:pt x="2086" y="2234"/>
                      </a:lnTo>
                      <a:lnTo>
                        <a:pt x="2076" y="2230"/>
                      </a:lnTo>
                      <a:lnTo>
                        <a:pt x="2068" y="2224"/>
                      </a:lnTo>
                      <a:lnTo>
                        <a:pt x="2064" y="2220"/>
                      </a:lnTo>
                      <a:lnTo>
                        <a:pt x="2064" y="2214"/>
                      </a:lnTo>
                      <a:lnTo>
                        <a:pt x="2062" y="2210"/>
                      </a:lnTo>
                      <a:lnTo>
                        <a:pt x="2064" y="2204"/>
                      </a:lnTo>
                      <a:lnTo>
                        <a:pt x="2064" y="2204"/>
                      </a:lnTo>
                      <a:lnTo>
                        <a:pt x="2056" y="2194"/>
                      </a:lnTo>
                      <a:lnTo>
                        <a:pt x="2048" y="2186"/>
                      </a:lnTo>
                      <a:lnTo>
                        <a:pt x="2040" y="2178"/>
                      </a:lnTo>
                      <a:lnTo>
                        <a:pt x="2032" y="2170"/>
                      </a:lnTo>
                      <a:lnTo>
                        <a:pt x="2032" y="2170"/>
                      </a:lnTo>
                      <a:lnTo>
                        <a:pt x="2036" y="2158"/>
                      </a:lnTo>
                      <a:lnTo>
                        <a:pt x="2036" y="2152"/>
                      </a:lnTo>
                      <a:lnTo>
                        <a:pt x="2034" y="2146"/>
                      </a:lnTo>
                      <a:lnTo>
                        <a:pt x="2034" y="2146"/>
                      </a:lnTo>
                      <a:lnTo>
                        <a:pt x="2036" y="2144"/>
                      </a:lnTo>
                      <a:lnTo>
                        <a:pt x="2038" y="2146"/>
                      </a:lnTo>
                      <a:lnTo>
                        <a:pt x="2042" y="2148"/>
                      </a:lnTo>
                      <a:lnTo>
                        <a:pt x="2044" y="2148"/>
                      </a:lnTo>
                      <a:lnTo>
                        <a:pt x="2044" y="2148"/>
                      </a:lnTo>
                      <a:lnTo>
                        <a:pt x="2044" y="2140"/>
                      </a:lnTo>
                      <a:lnTo>
                        <a:pt x="2044" y="2140"/>
                      </a:lnTo>
                      <a:lnTo>
                        <a:pt x="2034" y="2138"/>
                      </a:lnTo>
                      <a:lnTo>
                        <a:pt x="2030" y="2136"/>
                      </a:lnTo>
                      <a:lnTo>
                        <a:pt x="2028" y="2130"/>
                      </a:lnTo>
                      <a:lnTo>
                        <a:pt x="2028" y="2130"/>
                      </a:lnTo>
                      <a:lnTo>
                        <a:pt x="2026" y="2132"/>
                      </a:lnTo>
                      <a:lnTo>
                        <a:pt x="2026" y="2132"/>
                      </a:lnTo>
                      <a:lnTo>
                        <a:pt x="2026" y="2136"/>
                      </a:lnTo>
                      <a:lnTo>
                        <a:pt x="2028" y="2138"/>
                      </a:lnTo>
                      <a:lnTo>
                        <a:pt x="2028" y="2140"/>
                      </a:lnTo>
                      <a:lnTo>
                        <a:pt x="2026" y="2140"/>
                      </a:lnTo>
                      <a:lnTo>
                        <a:pt x="2026" y="2140"/>
                      </a:lnTo>
                      <a:lnTo>
                        <a:pt x="2018" y="2136"/>
                      </a:lnTo>
                      <a:lnTo>
                        <a:pt x="2014" y="2130"/>
                      </a:lnTo>
                      <a:lnTo>
                        <a:pt x="2004" y="2116"/>
                      </a:lnTo>
                      <a:lnTo>
                        <a:pt x="2004" y="2116"/>
                      </a:lnTo>
                      <a:lnTo>
                        <a:pt x="2002" y="2116"/>
                      </a:lnTo>
                      <a:lnTo>
                        <a:pt x="2000" y="2116"/>
                      </a:lnTo>
                      <a:lnTo>
                        <a:pt x="1998" y="2120"/>
                      </a:lnTo>
                      <a:lnTo>
                        <a:pt x="1996" y="2124"/>
                      </a:lnTo>
                      <a:lnTo>
                        <a:pt x="1996" y="2126"/>
                      </a:lnTo>
                      <a:lnTo>
                        <a:pt x="1994" y="2126"/>
                      </a:lnTo>
                      <a:lnTo>
                        <a:pt x="1994" y="2126"/>
                      </a:lnTo>
                      <a:lnTo>
                        <a:pt x="1992" y="2122"/>
                      </a:lnTo>
                      <a:lnTo>
                        <a:pt x="1992" y="2116"/>
                      </a:lnTo>
                      <a:lnTo>
                        <a:pt x="1996" y="2108"/>
                      </a:lnTo>
                      <a:lnTo>
                        <a:pt x="1996" y="2108"/>
                      </a:lnTo>
                      <a:lnTo>
                        <a:pt x="1994" y="2106"/>
                      </a:lnTo>
                      <a:lnTo>
                        <a:pt x="1992" y="2104"/>
                      </a:lnTo>
                      <a:lnTo>
                        <a:pt x="1990" y="2098"/>
                      </a:lnTo>
                      <a:lnTo>
                        <a:pt x="1990" y="2098"/>
                      </a:lnTo>
                      <a:lnTo>
                        <a:pt x="1980" y="2090"/>
                      </a:lnTo>
                      <a:lnTo>
                        <a:pt x="1972" y="2084"/>
                      </a:lnTo>
                      <a:lnTo>
                        <a:pt x="1964" y="2076"/>
                      </a:lnTo>
                      <a:lnTo>
                        <a:pt x="1960" y="2072"/>
                      </a:lnTo>
                      <a:lnTo>
                        <a:pt x="1958" y="2066"/>
                      </a:lnTo>
                      <a:lnTo>
                        <a:pt x="1958" y="2066"/>
                      </a:lnTo>
                      <a:lnTo>
                        <a:pt x="1954" y="2062"/>
                      </a:lnTo>
                      <a:lnTo>
                        <a:pt x="1948" y="2058"/>
                      </a:lnTo>
                      <a:lnTo>
                        <a:pt x="1940" y="2048"/>
                      </a:lnTo>
                      <a:lnTo>
                        <a:pt x="1936" y="2042"/>
                      </a:lnTo>
                      <a:lnTo>
                        <a:pt x="1930" y="2038"/>
                      </a:lnTo>
                      <a:lnTo>
                        <a:pt x="1924" y="2034"/>
                      </a:lnTo>
                      <a:lnTo>
                        <a:pt x="1914" y="2032"/>
                      </a:lnTo>
                      <a:lnTo>
                        <a:pt x="1914" y="2032"/>
                      </a:lnTo>
                      <a:lnTo>
                        <a:pt x="1914" y="2030"/>
                      </a:lnTo>
                      <a:lnTo>
                        <a:pt x="1914" y="2028"/>
                      </a:lnTo>
                      <a:lnTo>
                        <a:pt x="1916" y="2024"/>
                      </a:lnTo>
                      <a:lnTo>
                        <a:pt x="1916" y="2024"/>
                      </a:lnTo>
                      <a:lnTo>
                        <a:pt x="1914" y="2020"/>
                      </a:lnTo>
                      <a:lnTo>
                        <a:pt x="1912" y="2016"/>
                      </a:lnTo>
                      <a:lnTo>
                        <a:pt x="1908" y="2014"/>
                      </a:lnTo>
                      <a:lnTo>
                        <a:pt x="1904" y="2010"/>
                      </a:lnTo>
                      <a:lnTo>
                        <a:pt x="1904" y="2010"/>
                      </a:lnTo>
                      <a:lnTo>
                        <a:pt x="1904" y="1998"/>
                      </a:lnTo>
                      <a:lnTo>
                        <a:pt x="1900" y="1982"/>
                      </a:lnTo>
                      <a:lnTo>
                        <a:pt x="1900" y="1982"/>
                      </a:lnTo>
                      <a:lnTo>
                        <a:pt x="1894" y="1958"/>
                      </a:lnTo>
                      <a:lnTo>
                        <a:pt x="1890" y="1934"/>
                      </a:lnTo>
                      <a:lnTo>
                        <a:pt x="1890" y="1934"/>
                      </a:lnTo>
                      <a:lnTo>
                        <a:pt x="1888" y="1934"/>
                      </a:lnTo>
                      <a:lnTo>
                        <a:pt x="1886" y="1934"/>
                      </a:lnTo>
                      <a:lnTo>
                        <a:pt x="1884" y="1934"/>
                      </a:lnTo>
                      <a:lnTo>
                        <a:pt x="1880" y="1934"/>
                      </a:lnTo>
                      <a:lnTo>
                        <a:pt x="1880" y="1934"/>
                      </a:lnTo>
                      <a:lnTo>
                        <a:pt x="1870" y="1924"/>
                      </a:lnTo>
                      <a:lnTo>
                        <a:pt x="1860" y="1914"/>
                      </a:lnTo>
                      <a:lnTo>
                        <a:pt x="1848" y="1906"/>
                      </a:lnTo>
                      <a:lnTo>
                        <a:pt x="1840" y="1904"/>
                      </a:lnTo>
                      <a:lnTo>
                        <a:pt x="1832" y="1902"/>
                      </a:lnTo>
                      <a:lnTo>
                        <a:pt x="1832" y="1902"/>
                      </a:lnTo>
                      <a:lnTo>
                        <a:pt x="1826" y="1896"/>
                      </a:lnTo>
                      <a:lnTo>
                        <a:pt x="1820" y="1892"/>
                      </a:lnTo>
                      <a:lnTo>
                        <a:pt x="1806" y="1884"/>
                      </a:lnTo>
                      <a:lnTo>
                        <a:pt x="1788" y="1880"/>
                      </a:lnTo>
                      <a:lnTo>
                        <a:pt x="1772" y="1874"/>
                      </a:lnTo>
                      <a:lnTo>
                        <a:pt x="1772" y="1874"/>
                      </a:lnTo>
                      <a:lnTo>
                        <a:pt x="1774" y="1872"/>
                      </a:lnTo>
                      <a:lnTo>
                        <a:pt x="1778" y="1872"/>
                      </a:lnTo>
                      <a:lnTo>
                        <a:pt x="1786" y="1874"/>
                      </a:lnTo>
                      <a:lnTo>
                        <a:pt x="1786" y="1874"/>
                      </a:lnTo>
                      <a:lnTo>
                        <a:pt x="1776" y="1864"/>
                      </a:lnTo>
                      <a:lnTo>
                        <a:pt x="1766" y="1860"/>
                      </a:lnTo>
                      <a:lnTo>
                        <a:pt x="1756" y="1856"/>
                      </a:lnTo>
                      <a:lnTo>
                        <a:pt x="1742" y="1856"/>
                      </a:lnTo>
                      <a:lnTo>
                        <a:pt x="1742" y="1856"/>
                      </a:lnTo>
                      <a:lnTo>
                        <a:pt x="1742" y="1854"/>
                      </a:lnTo>
                      <a:lnTo>
                        <a:pt x="1746" y="1852"/>
                      </a:lnTo>
                      <a:lnTo>
                        <a:pt x="1750" y="1852"/>
                      </a:lnTo>
                      <a:lnTo>
                        <a:pt x="1752" y="1850"/>
                      </a:lnTo>
                      <a:lnTo>
                        <a:pt x="1752" y="1850"/>
                      </a:lnTo>
                      <a:lnTo>
                        <a:pt x="1746" y="1848"/>
                      </a:lnTo>
                      <a:lnTo>
                        <a:pt x="1738" y="1846"/>
                      </a:lnTo>
                      <a:lnTo>
                        <a:pt x="1732" y="1846"/>
                      </a:lnTo>
                      <a:lnTo>
                        <a:pt x="1728" y="1848"/>
                      </a:lnTo>
                      <a:lnTo>
                        <a:pt x="1726" y="1850"/>
                      </a:lnTo>
                      <a:lnTo>
                        <a:pt x="1726" y="1850"/>
                      </a:lnTo>
                      <a:lnTo>
                        <a:pt x="1722" y="1844"/>
                      </a:lnTo>
                      <a:lnTo>
                        <a:pt x="1716" y="1838"/>
                      </a:lnTo>
                      <a:lnTo>
                        <a:pt x="1700" y="1828"/>
                      </a:lnTo>
                      <a:lnTo>
                        <a:pt x="1688" y="1818"/>
                      </a:lnTo>
                      <a:lnTo>
                        <a:pt x="1682" y="1812"/>
                      </a:lnTo>
                      <a:lnTo>
                        <a:pt x="1680" y="1804"/>
                      </a:lnTo>
                      <a:lnTo>
                        <a:pt x="1680" y="1804"/>
                      </a:lnTo>
                      <a:lnTo>
                        <a:pt x="1674" y="1800"/>
                      </a:lnTo>
                      <a:lnTo>
                        <a:pt x="1672" y="1798"/>
                      </a:lnTo>
                      <a:lnTo>
                        <a:pt x="1666" y="1796"/>
                      </a:lnTo>
                      <a:lnTo>
                        <a:pt x="1666" y="1796"/>
                      </a:lnTo>
                      <a:lnTo>
                        <a:pt x="1664" y="1786"/>
                      </a:lnTo>
                      <a:lnTo>
                        <a:pt x="1660" y="1772"/>
                      </a:lnTo>
                      <a:lnTo>
                        <a:pt x="1660" y="1772"/>
                      </a:lnTo>
                      <a:lnTo>
                        <a:pt x="1672" y="1772"/>
                      </a:lnTo>
                      <a:lnTo>
                        <a:pt x="1672" y="1772"/>
                      </a:lnTo>
                      <a:lnTo>
                        <a:pt x="1670" y="1770"/>
                      </a:lnTo>
                      <a:lnTo>
                        <a:pt x="1666" y="1770"/>
                      </a:lnTo>
                      <a:lnTo>
                        <a:pt x="1660" y="1770"/>
                      </a:lnTo>
                      <a:lnTo>
                        <a:pt x="1660" y="1770"/>
                      </a:lnTo>
                      <a:lnTo>
                        <a:pt x="1654" y="1762"/>
                      </a:lnTo>
                      <a:lnTo>
                        <a:pt x="1650" y="1756"/>
                      </a:lnTo>
                      <a:lnTo>
                        <a:pt x="1650" y="1756"/>
                      </a:lnTo>
                      <a:lnTo>
                        <a:pt x="1648" y="1758"/>
                      </a:lnTo>
                      <a:lnTo>
                        <a:pt x="1650" y="1760"/>
                      </a:lnTo>
                      <a:lnTo>
                        <a:pt x="1652" y="1762"/>
                      </a:lnTo>
                      <a:lnTo>
                        <a:pt x="1654" y="1766"/>
                      </a:lnTo>
                      <a:lnTo>
                        <a:pt x="1654" y="1766"/>
                      </a:lnTo>
                      <a:lnTo>
                        <a:pt x="1646" y="1764"/>
                      </a:lnTo>
                      <a:lnTo>
                        <a:pt x="1642" y="1760"/>
                      </a:lnTo>
                      <a:lnTo>
                        <a:pt x="1638" y="1754"/>
                      </a:lnTo>
                      <a:lnTo>
                        <a:pt x="1640" y="1746"/>
                      </a:lnTo>
                      <a:lnTo>
                        <a:pt x="1640" y="1746"/>
                      </a:lnTo>
                      <a:lnTo>
                        <a:pt x="1636" y="1746"/>
                      </a:lnTo>
                      <a:lnTo>
                        <a:pt x="1634" y="1744"/>
                      </a:lnTo>
                      <a:lnTo>
                        <a:pt x="1634" y="1744"/>
                      </a:lnTo>
                      <a:lnTo>
                        <a:pt x="1630" y="1752"/>
                      </a:lnTo>
                      <a:lnTo>
                        <a:pt x="1628" y="1762"/>
                      </a:lnTo>
                      <a:lnTo>
                        <a:pt x="1628" y="1778"/>
                      </a:lnTo>
                      <a:lnTo>
                        <a:pt x="1628" y="1778"/>
                      </a:lnTo>
                      <a:lnTo>
                        <a:pt x="1622" y="1776"/>
                      </a:lnTo>
                      <a:lnTo>
                        <a:pt x="1618" y="1774"/>
                      </a:lnTo>
                      <a:lnTo>
                        <a:pt x="1612" y="1764"/>
                      </a:lnTo>
                      <a:lnTo>
                        <a:pt x="1606" y="1754"/>
                      </a:lnTo>
                      <a:lnTo>
                        <a:pt x="1600" y="1742"/>
                      </a:lnTo>
                      <a:lnTo>
                        <a:pt x="1600" y="1742"/>
                      </a:lnTo>
                      <a:lnTo>
                        <a:pt x="1602" y="1738"/>
                      </a:lnTo>
                      <a:lnTo>
                        <a:pt x="1606" y="1734"/>
                      </a:lnTo>
                      <a:lnTo>
                        <a:pt x="1606" y="1734"/>
                      </a:lnTo>
                      <a:lnTo>
                        <a:pt x="1602" y="1726"/>
                      </a:lnTo>
                      <a:lnTo>
                        <a:pt x="1596" y="1724"/>
                      </a:lnTo>
                      <a:lnTo>
                        <a:pt x="1590" y="1724"/>
                      </a:lnTo>
                      <a:lnTo>
                        <a:pt x="1582" y="1724"/>
                      </a:lnTo>
                      <a:lnTo>
                        <a:pt x="1582" y="1724"/>
                      </a:lnTo>
                      <a:lnTo>
                        <a:pt x="1580" y="1726"/>
                      </a:lnTo>
                      <a:lnTo>
                        <a:pt x="1580" y="1728"/>
                      </a:lnTo>
                      <a:lnTo>
                        <a:pt x="1580" y="1730"/>
                      </a:lnTo>
                      <a:lnTo>
                        <a:pt x="1580" y="1736"/>
                      </a:lnTo>
                      <a:lnTo>
                        <a:pt x="1580" y="1736"/>
                      </a:lnTo>
                      <a:lnTo>
                        <a:pt x="1574" y="1736"/>
                      </a:lnTo>
                      <a:lnTo>
                        <a:pt x="1572" y="1738"/>
                      </a:lnTo>
                      <a:lnTo>
                        <a:pt x="1568" y="1742"/>
                      </a:lnTo>
                      <a:lnTo>
                        <a:pt x="1564" y="1744"/>
                      </a:lnTo>
                      <a:lnTo>
                        <a:pt x="1564" y="1744"/>
                      </a:lnTo>
                      <a:lnTo>
                        <a:pt x="1562" y="1744"/>
                      </a:lnTo>
                      <a:lnTo>
                        <a:pt x="1562" y="1744"/>
                      </a:lnTo>
                      <a:lnTo>
                        <a:pt x="1562" y="1740"/>
                      </a:lnTo>
                      <a:lnTo>
                        <a:pt x="1562" y="1740"/>
                      </a:lnTo>
                      <a:lnTo>
                        <a:pt x="1556" y="1744"/>
                      </a:lnTo>
                      <a:lnTo>
                        <a:pt x="1556" y="1748"/>
                      </a:lnTo>
                      <a:lnTo>
                        <a:pt x="1556" y="1754"/>
                      </a:lnTo>
                      <a:lnTo>
                        <a:pt x="1558" y="1758"/>
                      </a:lnTo>
                      <a:lnTo>
                        <a:pt x="1564" y="1768"/>
                      </a:lnTo>
                      <a:lnTo>
                        <a:pt x="1572" y="1776"/>
                      </a:lnTo>
                      <a:lnTo>
                        <a:pt x="1572" y="1776"/>
                      </a:lnTo>
                      <a:lnTo>
                        <a:pt x="1570" y="1782"/>
                      </a:lnTo>
                      <a:lnTo>
                        <a:pt x="1568" y="1786"/>
                      </a:lnTo>
                      <a:lnTo>
                        <a:pt x="1564" y="1788"/>
                      </a:lnTo>
                      <a:lnTo>
                        <a:pt x="1564" y="1788"/>
                      </a:lnTo>
                      <a:lnTo>
                        <a:pt x="1568" y="1800"/>
                      </a:lnTo>
                      <a:lnTo>
                        <a:pt x="1574" y="1810"/>
                      </a:lnTo>
                      <a:lnTo>
                        <a:pt x="1580" y="1820"/>
                      </a:lnTo>
                      <a:lnTo>
                        <a:pt x="1588" y="1828"/>
                      </a:lnTo>
                      <a:lnTo>
                        <a:pt x="1598" y="1834"/>
                      </a:lnTo>
                      <a:lnTo>
                        <a:pt x="1608" y="1840"/>
                      </a:lnTo>
                      <a:lnTo>
                        <a:pt x="1630" y="1850"/>
                      </a:lnTo>
                      <a:lnTo>
                        <a:pt x="1630" y="1850"/>
                      </a:lnTo>
                      <a:lnTo>
                        <a:pt x="1662" y="1892"/>
                      </a:lnTo>
                      <a:lnTo>
                        <a:pt x="1694" y="1934"/>
                      </a:lnTo>
                      <a:lnTo>
                        <a:pt x="1694" y="1934"/>
                      </a:lnTo>
                      <a:lnTo>
                        <a:pt x="1700" y="1940"/>
                      </a:lnTo>
                      <a:lnTo>
                        <a:pt x="1708" y="1944"/>
                      </a:lnTo>
                      <a:lnTo>
                        <a:pt x="1716" y="1946"/>
                      </a:lnTo>
                      <a:lnTo>
                        <a:pt x="1724" y="1948"/>
                      </a:lnTo>
                      <a:lnTo>
                        <a:pt x="1742" y="1948"/>
                      </a:lnTo>
                      <a:lnTo>
                        <a:pt x="1760" y="1946"/>
                      </a:lnTo>
                      <a:lnTo>
                        <a:pt x="1760" y="1946"/>
                      </a:lnTo>
                      <a:lnTo>
                        <a:pt x="1762" y="1950"/>
                      </a:lnTo>
                      <a:lnTo>
                        <a:pt x="1762" y="1950"/>
                      </a:lnTo>
                      <a:lnTo>
                        <a:pt x="1762" y="1950"/>
                      </a:lnTo>
                      <a:lnTo>
                        <a:pt x="1762" y="1956"/>
                      </a:lnTo>
                      <a:lnTo>
                        <a:pt x="1760" y="1958"/>
                      </a:lnTo>
                      <a:lnTo>
                        <a:pt x="1756" y="1962"/>
                      </a:lnTo>
                      <a:lnTo>
                        <a:pt x="1756" y="1966"/>
                      </a:lnTo>
                      <a:lnTo>
                        <a:pt x="1756" y="1966"/>
                      </a:lnTo>
                      <a:lnTo>
                        <a:pt x="1760" y="1970"/>
                      </a:lnTo>
                      <a:lnTo>
                        <a:pt x="1764" y="1974"/>
                      </a:lnTo>
                      <a:lnTo>
                        <a:pt x="1774" y="1980"/>
                      </a:lnTo>
                      <a:lnTo>
                        <a:pt x="1798" y="1986"/>
                      </a:lnTo>
                      <a:lnTo>
                        <a:pt x="1798" y="1986"/>
                      </a:lnTo>
                      <a:lnTo>
                        <a:pt x="1808" y="1992"/>
                      </a:lnTo>
                      <a:lnTo>
                        <a:pt x="1818" y="1998"/>
                      </a:lnTo>
                      <a:lnTo>
                        <a:pt x="1826" y="2004"/>
                      </a:lnTo>
                      <a:lnTo>
                        <a:pt x="1836" y="2010"/>
                      </a:lnTo>
                      <a:lnTo>
                        <a:pt x="1836" y="2010"/>
                      </a:lnTo>
                      <a:lnTo>
                        <a:pt x="1844" y="2010"/>
                      </a:lnTo>
                      <a:lnTo>
                        <a:pt x="1852" y="2012"/>
                      </a:lnTo>
                      <a:lnTo>
                        <a:pt x="1852" y="2012"/>
                      </a:lnTo>
                      <a:lnTo>
                        <a:pt x="1860" y="2018"/>
                      </a:lnTo>
                      <a:lnTo>
                        <a:pt x="1868" y="2026"/>
                      </a:lnTo>
                      <a:lnTo>
                        <a:pt x="1874" y="2034"/>
                      </a:lnTo>
                      <a:lnTo>
                        <a:pt x="1884" y="2040"/>
                      </a:lnTo>
                      <a:lnTo>
                        <a:pt x="1884" y="2040"/>
                      </a:lnTo>
                      <a:lnTo>
                        <a:pt x="1884" y="2064"/>
                      </a:lnTo>
                      <a:lnTo>
                        <a:pt x="1884" y="2064"/>
                      </a:lnTo>
                      <a:lnTo>
                        <a:pt x="1876" y="2064"/>
                      </a:lnTo>
                      <a:lnTo>
                        <a:pt x="1870" y="2060"/>
                      </a:lnTo>
                      <a:lnTo>
                        <a:pt x="1862" y="2048"/>
                      </a:lnTo>
                      <a:lnTo>
                        <a:pt x="1858" y="2042"/>
                      </a:lnTo>
                      <a:lnTo>
                        <a:pt x="1852" y="2038"/>
                      </a:lnTo>
                      <a:lnTo>
                        <a:pt x="1842" y="2036"/>
                      </a:lnTo>
                      <a:lnTo>
                        <a:pt x="1832" y="2036"/>
                      </a:lnTo>
                      <a:lnTo>
                        <a:pt x="1832" y="2036"/>
                      </a:lnTo>
                      <a:lnTo>
                        <a:pt x="1830" y="2032"/>
                      </a:lnTo>
                      <a:lnTo>
                        <a:pt x="1828" y="2030"/>
                      </a:lnTo>
                      <a:lnTo>
                        <a:pt x="1828" y="2028"/>
                      </a:lnTo>
                      <a:lnTo>
                        <a:pt x="1828" y="2028"/>
                      </a:lnTo>
                      <a:lnTo>
                        <a:pt x="1820" y="2030"/>
                      </a:lnTo>
                      <a:lnTo>
                        <a:pt x="1814" y="2036"/>
                      </a:lnTo>
                      <a:lnTo>
                        <a:pt x="1812" y="2044"/>
                      </a:lnTo>
                      <a:lnTo>
                        <a:pt x="1810" y="2052"/>
                      </a:lnTo>
                      <a:lnTo>
                        <a:pt x="1810" y="2070"/>
                      </a:lnTo>
                      <a:lnTo>
                        <a:pt x="1812" y="2084"/>
                      </a:lnTo>
                      <a:lnTo>
                        <a:pt x="1812" y="2084"/>
                      </a:lnTo>
                      <a:lnTo>
                        <a:pt x="1822" y="2086"/>
                      </a:lnTo>
                      <a:lnTo>
                        <a:pt x="1830" y="2088"/>
                      </a:lnTo>
                      <a:lnTo>
                        <a:pt x="1836" y="2092"/>
                      </a:lnTo>
                      <a:lnTo>
                        <a:pt x="1840" y="2098"/>
                      </a:lnTo>
                      <a:lnTo>
                        <a:pt x="1846" y="2112"/>
                      </a:lnTo>
                      <a:lnTo>
                        <a:pt x="1852" y="2126"/>
                      </a:lnTo>
                      <a:lnTo>
                        <a:pt x="1852" y="2126"/>
                      </a:lnTo>
                      <a:lnTo>
                        <a:pt x="1846" y="2128"/>
                      </a:lnTo>
                      <a:lnTo>
                        <a:pt x="1840" y="2130"/>
                      </a:lnTo>
                      <a:lnTo>
                        <a:pt x="1836" y="2132"/>
                      </a:lnTo>
                      <a:lnTo>
                        <a:pt x="1834" y="2138"/>
                      </a:lnTo>
                      <a:lnTo>
                        <a:pt x="1832" y="2150"/>
                      </a:lnTo>
                      <a:lnTo>
                        <a:pt x="1834" y="2164"/>
                      </a:lnTo>
                      <a:lnTo>
                        <a:pt x="1834" y="2164"/>
                      </a:lnTo>
                      <a:lnTo>
                        <a:pt x="1828" y="2172"/>
                      </a:lnTo>
                      <a:lnTo>
                        <a:pt x="1824" y="2180"/>
                      </a:lnTo>
                      <a:lnTo>
                        <a:pt x="1820" y="2200"/>
                      </a:lnTo>
                      <a:lnTo>
                        <a:pt x="1820" y="2200"/>
                      </a:lnTo>
                      <a:lnTo>
                        <a:pt x="1814" y="2200"/>
                      </a:lnTo>
                      <a:lnTo>
                        <a:pt x="1810" y="2200"/>
                      </a:lnTo>
                      <a:lnTo>
                        <a:pt x="1806" y="2198"/>
                      </a:lnTo>
                      <a:lnTo>
                        <a:pt x="1804" y="2194"/>
                      </a:lnTo>
                      <a:lnTo>
                        <a:pt x="1800" y="2188"/>
                      </a:lnTo>
                      <a:lnTo>
                        <a:pt x="1802" y="2178"/>
                      </a:lnTo>
                      <a:lnTo>
                        <a:pt x="1802" y="2178"/>
                      </a:lnTo>
                      <a:lnTo>
                        <a:pt x="1796" y="2190"/>
                      </a:lnTo>
                      <a:lnTo>
                        <a:pt x="1792" y="2204"/>
                      </a:lnTo>
                      <a:lnTo>
                        <a:pt x="1788" y="2232"/>
                      </a:lnTo>
                      <a:lnTo>
                        <a:pt x="1788" y="2232"/>
                      </a:lnTo>
                      <a:lnTo>
                        <a:pt x="1796" y="2244"/>
                      </a:lnTo>
                      <a:lnTo>
                        <a:pt x="1800" y="2254"/>
                      </a:lnTo>
                      <a:lnTo>
                        <a:pt x="1802" y="2266"/>
                      </a:lnTo>
                      <a:lnTo>
                        <a:pt x="1802" y="2282"/>
                      </a:lnTo>
                      <a:lnTo>
                        <a:pt x="1802" y="2282"/>
                      </a:lnTo>
                      <a:lnTo>
                        <a:pt x="1768" y="2276"/>
                      </a:lnTo>
                      <a:lnTo>
                        <a:pt x="1768" y="2276"/>
                      </a:lnTo>
                      <a:lnTo>
                        <a:pt x="1764" y="2266"/>
                      </a:lnTo>
                      <a:lnTo>
                        <a:pt x="1762" y="2260"/>
                      </a:lnTo>
                      <a:lnTo>
                        <a:pt x="1756" y="2258"/>
                      </a:lnTo>
                      <a:lnTo>
                        <a:pt x="1756" y="2258"/>
                      </a:lnTo>
                      <a:lnTo>
                        <a:pt x="1746" y="2258"/>
                      </a:lnTo>
                      <a:lnTo>
                        <a:pt x="1736" y="2256"/>
                      </a:lnTo>
                      <a:lnTo>
                        <a:pt x="1726" y="2252"/>
                      </a:lnTo>
                      <a:lnTo>
                        <a:pt x="1718" y="2248"/>
                      </a:lnTo>
                      <a:lnTo>
                        <a:pt x="1708" y="2242"/>
                      </a:lnTo>
                      <a:lnTo>
                        <a:pt x="1700" y="2238"/>
                      </a:lnTo>
                      <a:lnTo>
                        <a:pt x="1690" y="2236"/>
                      </a:lnTo>
                      <a:lnTo>
                        <a:pt x="1678" y="2236"/>
                      </a:lnTo>
                      <a:lnTo>
                        <a:pt x="1678" y="2236"/>
                      </a:lnTo>
                      <a:lnTo>
                        <a:pt x="1678" y="2234"/>
                      </a:lnTo>
                      <a:lnTo>
                        <a:pt x="1678" y="2232"/>
                      </a:lnTo>
                      <a:lnTo>
                        <a:pt x="1674" y="2230"/>
                      </a:lnTo>
                      <a:lnTo>
                        <a:pt x="1668" y="2228"/>
                      </a:lnTo>
                      <a:lnTo>
                        <a:pt x="1668" y="2228"/>
                      </a:lnTo>
                      <a:lnTo>
                        <a:pt x="1666" y="2224"/>
                      </a:lnTo>
                      <a:lnTo>
                        <a:pt x="1666" y="2224"/>
                      </a:lnTo>
                      <a:lnTo>
                        <a:pt x="1666" y="2216"/>
                      </a:lnTo>
                      <a:lnTo>
                        <a:pt x="1668" y="2208"/>
                      </a:lnTo>
                      <a:lnTo>
                        <a:pt x="1672" y="2202"/>
                      </a:lnTo>
                      <a:lnTo>
                        <a:pt x="1676" y="2198"/>
                      </a:lnTo>
                      <a:lnTo>
                        <a:pt x="1676" y="2198"/>
                      </a:lnTo>
                      <a:lnTo>
                        <a:pt x="1682" y="2200"/>
                      </a:lnTo>
                      <a:lnTo>
                        <a:pt x="1686" y="2202"/>
                      </a:lnTo>
                      <a:lnTo>
                        <a:pt x="1690" y="2202"/>
                      </a:lnTo>
                      <a:lnTo>
                        <a:pt x="1690" y="2202"/>
                      </a:lnTo>
                      <a:lnTo>
                        <a:pt x="1694" y="2196"/>
                      </a:lnTo>
                      <a:lnTo>
                        <a:pt x="1696" y="2194"/>
                      </a:lnTo>
                      <a:lnTo>
                        <a:pt x="1700" y="2192"/>
                      </a:lnTo>
                      <a:lnTo>
                        <a:pt x="1704" y="2194"/>
                      </a:lnTo>
                      <a:lnTo>
                        <a:pt x="1712" y="2198"/>
                      </a:lnTo>
                      <a:lnTo>
                        <a:pt x="1720" y="2204"/>
                      </a:lnTo>
                      <a:lnTo>
                        <a:pt x="1720" y="2204"/>
                      </a:lnTo>
                      <a:lnTo>
                        <a:pt x="1750" y="2196"/>
                      </a:lnTo>
                      <a:lnTo>
                        <a:pt x="1764" y="2192"/>
                      </a:lnTo>
                      <a:lnTo>
                        <a:pt x="1780" y="2186"/>
                      </a:lnTo>
                      <a:lnTo>
                        <a:pt x="1780" y="2186"/>
                      </a:lnTo>
                      <a:lnTo>
                        <a:pt x="1782" y="2186"/>
                      </a:lnTo>
                      <a:lnTo>
                        <a:pt x="1780" y="2184"/>
                      </a:lnTo>
                      <a:lnTo>
                        <a:pt x="1780" y="2180"/>
                      </a:lnTo>
                      <a:lnTo>
                        <a:pt x="1780" y="2180"/>
                      </a:lnTo>
                      <a:lnTo>
                        <a:pt x="1784" y="2182"/>
                      </a:lnTo>
                      <a:lnTo>
                        <a:pt x="1788" y="2180"/>
                      </a:lnTo>
                      <a:lnTo>
                        <a:pt x="1792" y="2178"/>
                      </a:lnTo>
                      <a:lnTo>
                        <a:pt x="1796" y="2176"/>
                      </a:lnTo>
                      <a:lnTo>
                        <a:pt x="1798" y="2176"/>
                      </a:lnTo>
                      <a:lnTo>
                        <a:pt x="1802" y="2178"/>
                      </a:lnTo>
                      <a:lnTo>
                        <a:pt x="1802" y="2178"/>
                      </a:lnTo>
                      <a:lnTo>
                        <a:pt x="1806" y="2172"/>
                      </a:lnTo>
                      <a:lnTo>
                        <a:pt x="1808" y="2166"/>
                      </a:lnTo>
                      <a:lnTo>
                        <a:pt x="1808" y="2166"/>
                      </a:lnTo>
                      <a:lnTo>
                        <a:pt x="1808" y="2160"/>
                      </a:lnTo>
                      <a:lnTo>
                        <a:pt x="1806" y="2158"/>
                      </a:lnTo>
                      <a:lnTo>
                        <a:pt x="1804" y="2154"/>
                      </a:lnTo>
                      <a:lnTo>
                        <a:pt x="1804" y="2150"/>
                      </a:lnTo>
                      <a:lnTo>
                        <a:pt x="1804" y="2150"/>
                      </a:lnTo>
                      <a:lnTo>
                        <a:pt x="1810" y="2146"/>
                      </a:lnTo>
                      <a:lnTo>
                        <a:pt x="1814" y="2144"/>
                      </a:lnTo>
                      <a:lnTo>
                        <a:pt x="1816" y="2140"/>
                      </a:lnTo>
                      <a:lnTo>
                        <a:pt x="1816" y="2140"/>
                      </a:lnTo>
                      <a:lnTo>
                        <a:pt x="1794" y="2100"/>
                      </a:lnTo>
                      <a:lnTo>
                        <a:pt x="1770" y="2062"/>
                      </a:lnTo>
                      <a:lnTo>
                        <a:pt x="1770" y="2062"/>
                      </a:lnTo>
                      <a:lnTo>
                        <a:pt x="1766" y="2064"/>
                      </a:lnTo>
                      <a:lnTo>
                        <a:pt x="1762" y="2066"/>
                      </a:lnTo>
                      <a:lnTo>
                        <a:pt x="1760" y="2068"/>
                      </a:lnTo>
                      <a:lnTo>
                        <a:pt x="1760" y="2068"/>
                      </a:lnTo>
                      <a:lnTo>
                        <a:pt x="1750" y="2062"/>
                      </a:lnTo>
                      <a:lnTo>
                        <a:pt x="1738" y="2056"/>
                      </a:lnTo>
                      <a:lnTo>
                        <a:pt x="1738" y="2056"/>
                      </a:lnTo>
                      <a:lnTo>
                        <a:pt x="1738" y="2046"/>
                      </a:lnTo>
                      <a:lnTo>
                        <a:pt x="1736" y="2038"/>
                      </a:lnTo>
                      <a:lnTo>
                        <a:pt x="1730" y="2034"/>
                      </a:lnTo>
                      <a:lnTo>
                        <a:pt x="1722" y="2030"/>
                      </a:lnTo>
                      <a:lnTo>
                        <a:pt x="1722" y="2030"/>
                      </a:lnTo>
                      <a:lnTo>
                        <a:pt x="1720" y="2030"/>
                      </a:lnTo>
                      <a:lnTo>
                        <a:pt x="1718" y="2032"/>
                      </a:lnTo>
                      <a:lnTo>
                        <a:pt x="1716" y="2034"/>
                      </a:lnTo>
                      <a:lnTo>
                        <a:pt x="1710" y="2034"/>
                      </a:lnTo>
                      <a:lnTo>
                        <a:pt x="1710" y="2034"/>
                      </a:lnTo>
                      <a:lnTo>
                        <a:pt x="1712" y="2030"/>
                      </a:lnTo>
                      <a:lnTo>
                        <a:pt x="1710" y="2026"/>
                      </a:lnTo>
                      <a:lnTo>
                        <a:pt x="1706" y="2022"/>
                      </a:lnTo>
                      <a:lnTo>
                        <a:pt x="1706" y="2022"/>
                      </a:lnTo>
                      <a:lnTo>
                        <a:pt x="1698" y="2022"/>
                      </a:lnTo>
                      <a:lnTo>
                        <a:pt x="1694" y="2022"/>
                      </a:lnTo>
                      <a:lnTo>
                        <a:pt x="1694" y="2022"/>
                      </a:lnTo>
                      <a:lnTo>
                        <a:pt x="1690" y="2014"/>
                      </a:lnTo>
                      <a:lnTo>
                        <a:pt x="1686" y="2006"/>
                      </a:lnTo>
                      <a:lnTo>
                        <a:pt x="1680" y="2002"/>
                      </a:lnTo>
                      <a:lnTo>
                        <a:pt x="1672" y="1996"/>
                      </a:lnTo>
                      <a:lnTo>
                        <a:pt x="1672" y="1996"/>
                      </a:lnTo>
                      <a:lnTo>
                        <a:pt x="1670" y="1996"/>
                      </a:lnTo>
                      <a:lnTo>
                        <a:pt x="1670" y="1998"/>
                      </a:lnTo>
                      <a:lnTo>
                        <a:pt x="1668" y="2000"/>
                      </a:lnTo>
                      <a:lnTo>
                        <a:pt x="1666" y="2000"/>
                      </a:lnTo>
                      <a:lnTo>
                        <a:pt x="1666" y="2000"/>
                      </a:lnTo>
                      <a:lnTo>
                        <a:pt x="1654" y="1998"/>
                      </a:lnTo>
                      <a:lnTo>
                        <a:pt x="1644" y="1996"/>
                      </a:lnTo>
                      <a:lnTo>
                        <a:pt x="1632" y="1990"/>
                      </a:lnTo>
                      <a:lnTo>
                        <a:pt x="1622" y="1984"/>
                      </a:lnTo>
                      <a:lnTo>
                        <a:pt x="1614" y="1978"/>
                      </a:lnTo>
                      <a:lnTo>
                        <a:pt x="1606" y="1970"/>
                      </a:lnTo>
                      <a:lnTo>
                        <a:pt x="1592" y="1952"/>
                      </a:lnTo>
                      <a:lnTo>
                        <a:pt x="1592" y="1952"/>
                      </a:lnTo>
                      <a:lnTo>
                        <a:pt x="1582" y="1952"/>
                      </a:lnTo>
                      <a:lnTo>
                        <a:pt x="1582" y="1952"/>
                      </a:lnTo>
                      <a:lnTo>
                        <a:pt x="1578" y="1944"/>
                      </a:lnTo>
                      <a:lnTo>
                        <a:pt x="1574" y="1938"/>
                      </a:lnTo>
                      <a:lnTo>
                        <a:pt x="1566" y="1934"/>
                      </a:lnTo>
                      <a:lnTo>
                        <a:pt x="1556" y="1934"/>
                      </a:lnTo>
                      <a:lnTo>
                        <a:pt x="1556" y="1934"/>
                      </a:lnTo>
                      <a:lnTo>
                        <a:pt x="1550" y="1922"/>
                      </a:lnTo>
                      <a:lnTo>
                        <a:pt x="1542" y="1914"/>
                      </a:lnTo>
                      <a:lnTo>
                        <a:pt x="1534" y="1908"/>
                      </a:lnTo>
                      <a:lnTo>
                        <a:pt x="1522" y="1902"/>
                      </a:lnTo>
                      <a:lnTo>
                        <a:pt x="1522" y="1902"/>
                      </a:lnTo>
                      <a:lnTo>
                        <a:pt x="1514" y="1876"/>
                      </a:lnTo>
                      <a:lnTo>
                        <a:pt x="1508" y="1864"/>
                      </a:lnTo>
                      <a:lnTo>
                        <a:pt x="1500" y="1852"/>
                      </a:lnTo>
                      <a:lnTo>
                        <a:pt x="1492" y="1842"/>
                      </a:lnTo>
                      <a:lnTo>
                        <a:pt x="1482" y="1834"/>
                      </a:lnTo>
                      <a:lnTo>
                        <a:pt x="1470" y="1828"/>
                      </a:lnTo>
                      <a:lnTo>
                        <a:pt x="1456" y="1826"/>
                      </a:lnTo>
                      <a:lnTo>
                        <a:pt x="1456" y="1826"/>
                      </a:lnTo>
                      <a:lnTo>
                        <a:pt x="1454" y="1822"/>
                      </a:lnTo>
                      <a:lnTo>
                        <a:pt x="1450" y="1820"/>
                      </a:lnTo>
                      <a:lnTo>
                        <a:pt x="1442" y="1816"/>
                      </a:lnTo>
                      <a:lnTo>
                        <a:pt x="1442" y="1816"/>
                      </a:lnTo>
                      <a:lnTo>
                        <a:pt x="1434" y="1820"/>
                      </a:lnTo>
                      <a:lnTo>
                        <a:pt x="1430" y="1826"/>
                      </a:lnTo>
                      <a:lnTo>
                        <a:pt x="1422" y="1838"/>
                      </a:lnTo>
                      <a:lnTo>
                        <a:pt x="1420" y="1846"/>
                      </a:lnTo>
                      <a:lnTo>
                        <a:pt x="1414" y="1850"/>
                      </a:lnTo>
                      <a:lnTo>
                        <a:pt x="1408" y="1854"/>
                      </a:lnTo>
                      <a:lnTo>
                        <a:pt x="1398" y="1856"/>
                      </a:lnTo>
                      <a:lnTo>
                        <a:pt x="1398" y="1856"/>
                      </a:lnTo>
                      <a:lnTo>
                        <a:pt x="1396" y="1860"/>
                      </a:lnTo>
                      <a:lnTo>
                        <a:pt x="1396" y="1864"/>
                      </a:lnTo>
                      <a:lnTo>
                        <a:pt x="1396" y="1868"/>
                      </a:lnTo>
                      <a:lnTo>
                        <a:pt x="1394" y="1872"/>
                      </a:lnTo>
                      <a:lnTo>
                        <a:pt x="1394" y="1872"/>
                      </a:lnTo>
                      <a:lnTo>
                        <a:pt x="1388" y="1868"/>
                      </a:lnTo>
                      <a:lnTo>
                        <a:pt x="1382" y="1870"/>
                      </a:lnTo>
                      <a:lnTo>
                        <a:pt x="1378" y="1874"/>
                      </a:lnTo>
                      <a:lnTo>
                        <a:pt x="1374" y="1882"/>
                      </a:lnTo>
                      <a:lnTo>
                        <a:pt x="1370" y="1888"/>
                      </a:lnTo>
                      <a:lnTo>
                        <a:pt x="1364" y="1894"/>
                      </a:lnTo>
                      <a:lnTo>
                        <a:pt x="1358" y="1900"/>
                      </a:lnTo>
                      <a:lnTo>
                        <a:pt x="1350" y="1900"/>
                      </a:lnTo>
                      <a:lnTo>
                        <a:pt x="1350" y="1900"/>
                      </a:lnTo>
                      <a:lnTo>
                        <a:pt x="1352" y="1904"/>
                      </a:lnTo>
                      <a:lnTo>
                        <a:pt x="1352" y="1906"/>
                      </a:lnTo>
                      <a:lnTo>
                        <a:pt x="1350" y="1906"/>
                      </a:lnTo>
                      <a:lnTo>
                        <a:pt x="1350" y="1906"/>
                      </a:lnTo>
                      <a:lnTo>
                        <a:pt x="1348" y="1906"/>
                      </a:lnTo>
                      <a:lnTo>
                        <a:pt x="1346" y="1904"/>
                      </a:lnTo>
                      <a:lnTo>
                        <a:pt x="1346" y="1900"/>
                      </a:lnTo>
                      <a:lnTo>
                        <a:pt x="1346" y="1900"/>
                      </a:lnTo>
                      <a:lnTo>
                        <a:pt x="1340" y="1902"/>
                      </a:lnTo>
                      <a:lnTo>
                        <a:pt x="1338" y="1904"/>
                      </a:lnTo>
                      <a:lnTo>
                        <a:pt x="1336" y="1906"/>
                      </a:lnTo>
                      <a:lnTo>
                        <a:pt x="1336" y="1906"/>
                      </a:lnTo>
                      <a:lnTo>
                        <a:pt x="1330" y="1898"/>
                      </a:lnTo>
                      <a:lnTo>
                        <a:pt x="1324" y="1896"/>
                      </a:lnTo>
                      <a:lnTo>
                        <a:pt x="1318" y="1896"/>
                      </a:lnTo>
                      <a:lnTo>
                        <a:pt x="1318" y="1896"/>
                      </a:lnTo>
                      <a:lnTo>
                        <a:pt x="1314" y="1890"/>
                      </a:lnTo>
                      <a:lnTo>
                        <a:pt x="1310" y="1886"/>
                      </a:lnTo>
                      <a:lnTo>
                        <a:pt x="1302" y="1876"/>
                      </a:lnTo>
                      <a:lnTo>
                        <a:pt x="1302" y="1876"/>
                      </a:lnTo>
                      <a:lnTo>
                        <a:pt x="1300" y="1882"/>
                      </a:lnTo>
                      <a:lnTo>
                        <a:pt x="1296" y="1886"/>
                      </a:lnTo>
                      <a:lnTo>
                        <a:pt x="1296" y="1886"/>
                      </a:lnTo>
                      <a:lnTo>
                        <a:pt x="1294" y="1884"/>
                      </a:lnTo>
                      <a:lnTo>
                        <a:pt x="1292" y="1884"/>
                      </a:lnTo>
                      <a:lnTo>
                        <a:pt x="1290" y="1880"/>
                      </a:lnTo>
                      <a:lnTo>
                        <a:pt x="1290" y="1880"/>
                      </a:lnTo>
                      <a:lnTo>
                        <a:pt x="1290" y="1880"/>
                      </a:lnTo>
                      <a:lnTo>
                        <a:pt x="1288" y="1882"/>
                      </a:lnTo>
                      <a:lnTo>
                        <a:pt x="1288" y="1886"/>
                      </a:lnTo>
                      <a:lnTo>
                        <a:pt x="1288" y="1886"/>
                      </a:lnTo>
                      <a:lnTo>
                        <a:pt x="1282" y="1882"/>
                      </a:lnTo>
                      <a:lnTo>
                        <a:pt x="1274" y="1880"/>
                      </a:lnTo>
                      <a:lnTo>
                        <a:pt x="1268" y="1878"/>
                      </a:lnTo>
                      <a:lnTo>
                        <a:pt x="1260" y="1880"/>
                      </a:lnTo>
                      <a:lnTo>
                        <a:pt x="1254" y="1882"/>
                      </a:lnTo>
                      <a:lnTo>
                        <a:pt x="1248" y="1886"/>
                      </a:lnTo>
                      <a:lnTo>
                        <a:pt x="1238" y="1896"/>
                      </a:lnTo>
                      <a:lnTo>
                        <a:pt x="1230" y="1910"/>
                      </a:lnTo>
                      <a:lnTo>
                        <a:pt x="1228" y="1918"/>
                      </a:lnTo>
                      <a:lnTo>
                        <a:pt x="1228" y="1926"/>
                      </a:lnTo>
                      <a:lnTo>
                        <a:pt x="1228" y="1934"/>
                      </a:lnTo>
                      <a:lnTo>
                        <a:pt x="1230" y="1942"/>
                      </a:lnTo>
                      <a:lnTo>
                        <a:pt x="1234" y="1948"/>
                      </a:lnTo>
                      <a:lnTo>
                        <a:pt x="1238" y="1956"/>
                      </a:lnTo>
                      <a:lnTo>
                        <a:pt x="1238" y="1956"/>
                      </a:lnTo>
                      <a:lnTo>
                        <a:pt x="1236" y="1958"/>
                      </a:lnTo>
                      <a:lnTo>
                        <a:pt x="1232" y="1958"/>
                      </a:lnTo>
                      <a:lnTo>
                        <a:pt x="1232" y="1958"/>
                      </a:lnTo>
                      <a:lnTo>
                        <a:pt x="1236" y="1966"/>
                      </a:lnTo>
                      <a:lnTo>
                        <a:pt x="1236" y="1972"/>
                      </a:lnTo>
                      <a:lnTo>
                        <a:pt x="1236" y="1978"/>
                      </a:lnTo>
                      <a:lnTo>
                        <a:pt x="1236" y="1978"/>
                      </a:lnTo>
                      <a:lnTo>
                        <a:pt x="1228" y="1990"/>
                      </a:lnTo>
                      <a:lnTo>
                        <a:pt x="1216" y="2000"/>
                      </a:lnTo>
                      <a:lnTo>
                        <a:pt x="1202" y="2008"/>
                      </a:lnTo>
                      <a:lnTo>
                        <a:pt x="1188" y="2016"/>
                      </a:lnTo>
                      <a:lnTo>
                        <a:pt x="1160" y="2030"/>
                      </a:lnTo>
                      <a:lnTo>
                        <a:pt x="1148" y="2040"/>
                      </a:lnTo>
                      <a:lnTo>
                        <a:pt x="1136" y="2050"/>
                      </a:lnTo>
                      <a:lnTo>
                        <a:pt x="1136" y="2050"/>
                      </a:lnTo>
                      <a:lnTo>
                        <a:pt x="1138" y="2052"/>
                      </a:lnTo>
                      <a:lnTo>
                        <a:pt x="1142" y="2052"/>
                      </a:lnTo>
                      <a:lnTo>
                        <a:pt x="1144" y="2054"/>
                      </a:lnTo>
                      <a:lnTo>
                        <a:pt x="1144" y="2058"/>
                      </a:lnTo>
                      <a:lnTo>
                        <a:pt x="1144" y="2058"/>
                      </a:lnTo>
                      <a:lnTo>
                        <a:pt x="1142" y="2058"/>
                      </a:lnTo>
                      <a:lnTo>
                        <a:pt x="1140" y="2058"/>
                      </a:lnTo>
                      <a:lnTo>
                        <a:pt x="1136" y="2062"/>
                      </a:lnTo>
                      <a:lnTo>
                        <a:pt x="1134" y="2064"/>
                      </a:lnTo>
                      <a:lnTo>
                        <a:pt x="1134" y="2060"/>
                      </a:lnTo>
                      <a:lnTo>
                        <a:pt x="1134" y="2060"/>
                      </a:lnTo>
                      <a:lnTo>
                        <a:pt x="1116" y="2086"/>
                      </a:lnTo>
                      <a:lnTo>
                        <a:pt x="1108" y="2102"/>
                      </a:lnTo>
                      <a:lnTo>
                        <a:pt x="1100" y="2118"/>
                      </a:lnTo>
                      <a:lnTo>
                        <a:pt x="1096" y="2134"/>
                      </a:lnTo>
                      <a:lnTo>
                        <a:pt x="1096" y="2142"/>
                      </a:lnTo>
                      <a:lnTo>
                        <a:pt x="1096" y="2150"/>
                      </a:lnTo>
                      <a:lnTo>
                        <a:pt x="1098" y="2156"/>
                      </a:lnTo>
                      <a:lnTo>
                        <a:pt x="1102" y="2164"/>
                      </a:lnTo>
                      <a:lnTo>
                        <a:pt x="1106" y="2170"/>
                      </a:lnTo>
                      <a:lnTo>
                        <a:pt x="1114" y="2176"/>
                      </a:lnTo>
                      <a:lnTo>
                        <a:pt x="1114" y="2176"/>
                      </a:lnTo>
                      <a:lnTo>
                        <a:pt x="1112" y="2184"/>
                      </a:lnTo>
                      <a:lnTo>
                        <a:pt x="1108" y="2188"/>
                      </a:lnTo>
                      <a:lnTo>
                        <a:pt x="1096" y="2196"/>
                      </a:lnTo>
                      <a:lnTo>
                        <a:pt x="1092" y="2200"/>
                      </a:lnTo>
                      <a:lnTo>
                        <a:pt x="1088" y="2204"/>
                      </a:lnTo>
                      <a:lnTo>
                        <a:pt x="1084" y="2210"/>
                      </a:lnTo>
                      <a:lnTo>
                        <a:pt x="1084" y="2220"/>
                      </a:lnTo>
                      <a:lnTo>
                        <a:pt x="1084" y="2220"/>
                      </a:lnTo>
                      <a:lnTo>
                        <a:pt x="1080" y="2222"/>
                      </a:lnTo>
                      <a:lnTo>
                        <a:pt x="1076" y="2226"/>
                      </a:lnTo>
                      <a:lnTo>
                        <a:pt x="1074" y="2238"/>
                      </a:lnTo>
                      <a:lnTo>
                        <a:pt x="1070" y="2248"/>
                      </a:lnTo>
                      <a:lnTo>
                        <a:pt x="1066" y="2258"/>
                      </a:lnTo>
                      <a:lnTo>
                        <a:pt x="1066" y="2258"/>
                      </a:lnTo>
                      <a:lnTo>
                        <a:pt x="1058" y="2256"/>
                      </a:lnTo>
                      <a:lnTo>
                        <a:pt x="1052" y="2258"/>
                      </a:lnTo>
                      <a:lnTo>
                        <a:pt x="1046" y="2260"/>
                      </a:lnTo>
                      <a:lnTo>
                        <a:pt x="1040" y="2262"/>
                      </a:lnTo>
                      <a:lnTo>
                        <a:pt x="1030" y="2272"/>
                      </a:lnTo>
                      <a:lnTo>
                        <a:pt x="1022" y="2278"/>
                      </a:lnTo>
                      <a:lnTo>
                        <a:pt x="1022" y="2278"/>
                      </a:lnTo>
                      <a:lnTo>
                        <a:pt x="1022" y="2296"/>
                      </a:lnTo>
                      <a:lnTo>
                        <a:pt x="1022" y="2296"/>
                      </a:lnTo>
                      <a:lnTo>
                        <a:pt x="1018" y="2298"/>
                      </a:lnTo>
                      <a:lnTo>
                        <a:pt x="1014" y="2302"/>
                      </a:lnTo>
                      <a:lnTo>
                        <a:pt x="1010" y="2304"/>
                      </a:lnTo>
                      <a:lnTo>
                        <a:pt x="1006" y="2308"/>
                      </a:lnTo>
                      <a:lnTo>
                        <a:pt x="1006" y="2308"/>
                      </a:lnTo>
                      <a:lnTo>
                        <a:pt x="1002" y="2306"/>
                      </a:lnTo>
                      <a:lnTo>
                        <a:pt x="1000" y="2304"/>
                      </a:lnTo>
                      <a:lnTo>
                        <a:pt x="998" y="2302"/>
                      </a:lnTo>
                      <a:lnTo>
                        <a:pt x="994" y="2302"/>
                      </a:lnTo>
                      <a:lnTo>
                        <a:pt x="994" y="2302"/>
                      </a:lnTo>
                      <a:lnTo>
                        <a:pt x="990" y="2304"/>
                      </a:lnTo>
                      <a:lnTo>
                        <a:pt x="984" y="2308"/>
                      </a:lnTo>
                      <a:lnTo>
                        <a:pt x="980" y="2312"/>
                      </a:lnTo>
                      <a:lnTo>
                        <a:pt x="974" y="2314"/>
                      </a:lnTo>
                      <a:lnTo>
                        <a:pt x="974" y="2314"/>
                      </a:lnTo>
                      <a:lnTo>
                        <a:pt x="972" y="2310"/>
                      </a:lnTo>
                      <a:lnTo>
                        <a:pt x="972" y="2306"/>
                      </a:lnTo>
                      <a:lnTo>
                        <a:pt x="972" y="2306"/>
                      </a:lnTo>
                      <a:lnTo>
                        <a:pt x="954" y="2308"/>
                      </a:lnTo>
                      <a:lnTo>
                        <a:pt x="938" y="2308"/>
                      </a:lnTo>
                      <a:lnTo>
                        <a:pt x="922" y="2304"/>
                      </a:lnTo>
                      <a:lnTo>
                        <a:pt x="906" y="2304"/>
                      </a:lnTo>
                      <a:lnTo>
                        <a:pt x="906" y="2304"/>
                      </a:lnTo>
                      <a:lnTo>
                        <a:pt x="902" y="2310"/>
                      </a:lnTo>
                      <a:lnTo>
                        <a:pt x="896" y="2316"/>
                      </a:lnTo>
                      <a:lnTo>
                        <a:pt x="878" y="2322"/>
                      </a:lnTo>
                      <a:lnTo>
                        <a:pt x="870" y="2324"/>
                      </a:lnTo>
                      <a:lnTo>
                        <a:pt x="864" y="2330"/>
                      </a:lnTo>
                      <a:lnTo>
                        <a:pt x="862" y="2336"/>
                      </a:lnTo>
                      <a:lnTo>
                        <a:pt x="862" y="2346"/>
                      </a:lnTo>
                      <a:lnTo>
                        <a:pt x="862" y="2346"/>
                      </a:lnTo>
                      <a:lnTo>
                        <a:pt x="856" y="2346"/>
                      </a:lnTo>
                      <a:lnTo>
                        <a:pt x="850" y="2344"/>
                      </a:lnTo>
                      <a:lnTo>
                        <a:pt x="846" y="2344"/>
                      </a:lnTo>
                      <a:lnTo>
                        <a:pt x="846" y="2346"/>
                      </a:lnTo>
                      <a:lnTo>
                        <a:pt x="844" y="2350"/>
                      </a:lnTo>
                      <a:lnTo>
                        <a:pt x="844" y="2350"/>
                      </a:lnTo>
                      <a:lnTo>
                        <a:pt x="836" y="2348"/>
                      </a:lnTo>
                      <a:lnTo>
                        <a:pt x="830" y="2344"/>
                      </a:lnTo>
                      <a:lnTo>
                        <a:pt x="826" y="2338"/>
                      </a:lnTo>
                      <a:lnTo>
                        <a:pt x="822" y="2330"/>
                      </a:lnTo>
                      <a:lnTo>
                        <a:pt x="814" y="2316"/>
                      </a:lnTo>
                      <a:lnTo>
                        <a:pt x="812" y="2310"/>
                      </a:lnTo>
                      <a:lnTo>
                        <a:pt x="806" y="2304"/>
                      </a:lnTo>
                      <a:lnTo>
                        <a:pt x="806" y="2304"/>
                      </a:lnTo>
                      <a:lnTo>
                        <a:pt x="808" y="2302"/>
                      </a:lnTo>
                      <a:lnTo>
                        <a:pt x="810" y="2300"/>
                      </a:lnTo>
                      <a:lnTo>
                        <a:pt x="812" y="2300"/>
                      </a:lnTo>
                      <a:lnTo>
                        <a:pt x="812" y="2298"/>
                      </a:lnTo>
                      <a:lnTo>
                        <a:pt x="812" y="2298"/>
                      </a:lnTo>
                      <a:lnTo>
                        <a:pt x="810" y="2290"/>
                      </a:lnTo>
                      <a:lnTo>
                        <a:pt x="806" y="2284"/>
                      </a:lnTo>
                      <a:lnTo>
                        <a:pt x="802" y="2280"/>
                      </a:lnTo>
                      <a:lnTo>
                        <a:pt x="796" y="2276"/>
                      </a:lnTo>
                      <a:lnTo>
                        <a:pt x="782" y="2270"/>
                      </a:lnTo>
                      <a:lnTo>
                        <a:pt x="766" y="2266"/>
                      </a:lnTo>
                      <a:lnTo>
                        <a:pt x="766" y="2266"/>
                      </a:lnTo>
                      <a:lnTo>
                        <a:pt x="760" y="2272"/>
                      </a:lnTo>
                      <a:lnTo>
                        <a:pt x="752" y="2276"/>
                      </a:lnTo>
                      <a:lnTo>
                        <a:pt x="744" y="2276"/>
                      </a:lnTo>
                      <a:lnTo>
                        <a:pt x="736" y="2274"/>
                      </a:lnTo>
                      <a:lnTo>
                        <a:pt x="716" y="2270"/>
                      </a:lnTo>
                      <a:lnTo>
                        <a:pt x="706" y="2270"/>
                      </a:lnTo>
                      <a:lnTo>
                        <a:pt x="696" y="2270"/>
                      </a:lnTo>
                      <a:lnTo>
                        <a:pt x="696" y="2270"/>
                      </a:lnTo>
                      <a:lnTo>
                        <a:pt x="702" y="2250"/>
                      </a:lnTo>
                      <a:lnTo>
                        <a:pt x="708" y="2226"/>
                      </a:lnTo>
                      <a:lnTo>
                        <a:pt x="712" y="2202"/>
                      </a:lnTo>
                      <a:lnTo>
                        <a:pt x="712" y="2190"/>
                      </a:lnTo>
                      <a:lnTo>
                        <a:pt x="710" y="2178"/>
                      </a:lnTo>
                      <a:lnTo>
                        <a:pt x="710" y="2178"/>
                      </a:lnTo>
                      <a:lnTo>
                        <a:pt x="706" y="2180"/>
                      </a:lnTo>
                      <a:lnTo>
                        <a:pt x="704" y="2182"/>
                      </a:lnTo>
                      <a:lnTo>
                        <a:pt x="700" y="2184"/>
                      </a:lnTo>
                      <a:lnTo>
                        <a:pt x="698" y="2182"/>
                      </a:lnTo>
                      <a:lnTo>
                        <a:pt x="698" y="2182"/>
                      </a:lnTo>
                      <a:lnTo>
                        <a:pt x="696" y="2180"/>
                      </a:lnTo>
                      <a:lnTo>
                        <a:pt x="696" y="2176"/>
                      </a:lnTo>
                      <a:lnTo>
                        <a:pt x="698" y="2168"/>
                      </a:lnTo>
                      <a:lnTo>
                        <a:pt x="698" y="2168"/>
                      </a:lnTo>
                      <a:lnTo>
                        <a:pt x="700" y="2168"/>
                      </a:lnTo>
                      <a:lnTo>
                        <a:pt x="704" y="2168"/>
                      </a:lnTo>
                      <a:lnTo>
                        <a:pt x="706" y="2168"/>
                      </a:lnTo>
                      <a:lnTo>
                        <a:pt x="708" y="2168"/>
                      </a:lnTo>
                      <a:lnTo>
                        <a:pt x="708" y="2168"/>
                      </a:lnTo>
                      <a:lnTo>
                        <a:pt x="708" y="2164"/>
                      </a:lnTo>
                      <a:lnTo>
                        <a:pt x="710" y="2162"/>
                      </a:lnTo>
                      <a:lnTo>
                        <a:pt x="710" y="2158"/>
                      </a:lnTo>
                      <a:lnTo>
                        <a:pt x="708" y="2154"/>
                      </a:lnTo>
                      <a:lnTo>
                        <a:pt x="708" y="2154"/>
                      </a:lnTo>
                      <a:lnTo>
                        <a:pt x="706" y="2158"/>
                      </a:lnTo>
                      <a:lnTo>
                        <a:pt x="702" y="2164"/>
                      </a:lnTo>
                      <a:lnTo>
                        <a:pt x="696" y="2166"/>
                      </a:lnTo>
                      <a:lnTo>
                        <a:pt x="688" y="2166"/>
                      </a:lnTo>
                      <a:lnTo>
                        <a:pt x="688" y="2166"/>
                      </a:lnTo>
                      <a:lnTo>
                        <a:pt x="688" y="2158"/>
                      </a:lnTo>
                      <a:lnTo>
                        <a:pt x="688" y="2152"/>
                      </a:lnTo>
                      <a:lnTo>
                        <a:pt x="694" y="2142"/>
                      </a:lnTo>
                      <a:lnTo>
                        <a:pt x="698" y="2132"/>
                      </a:lnTo>
                      <a:lnTo>
                        <a:pt x="698" y="2128"/>
                      </a:lnTo>
                      <a:lnTo>
                        <a:pt x="696" y="2124"/>
                      </a:lnTo>
                      <a:lnTo>
                        <a:pt x="696" y="2124"/>
                      </a:lnTo>
                      <a:lnTo>
                        <a:pt x="696" y="2122"/>
                      </a:lnTo>
                      <a:lnTo>
                        <a:pt x="700" y="2122"/>
                      </a:lnTo>
                      <a:lnTo>
                        <a:pt x="704" y="2124"/>
                      </a:lnTo>
                      <a:lnTo>
                        <a:pt x="704" y="2124"/>
                      </a:lnTo>
                      <a:lnTo>
                        <a:pt x="726" y="2072"/>
                      </a:lnTo>
                      <a:lnTo>
                        <a:pt x="746" y="2020"/>
                      </a:lnTo>
                      <a:lnTo>
                        <a:pt x="746" y="2020"/>
                      </a:lnTo>
                      <a:lnTo>
                        <a:pt x="742" y="2000"/>
                      </a:lnTo>
                      <a:lnTo>
                        <a:pt x="740" y="1978"/>
                      </a:lnTo>
                      <a:lnTo>
                        <a:pt x="740" y="1970"/>
                      </a:lnTo>
                      <a:lnTo>
                        <a:pt x="742" y="1960"/>
                      </a:lnTo>
                      <a:lnTo>
                        <a:pt x="744" y="1954"/>
                      </a:lnTo>
                      <a:lnTo>
                        <a:pt x="748" y="1946"/>
                      </a:lnTo>
                      <a:lnTo>
                        <a:pt x="748" y="1946"/>
                      </a:lnTo>
                      <a:lnTo>
                        <a:pt x="746" y="1942"/>
                      </a:lnTo>
                      <a:lnTo>
                        <a:pt x="746" y="1940"/>
                      </a:lnTo>
                      <a:lnTo>
                        <a:pt x="748" y="1938"/>
                      </a:lnTo>
                      <a:lnTo>
                        <a:pt x="752" y="1934"/>
                      </a:lnTo>
                      <a:lnTo>
                        <a:pt x="752" y="1934"/>
                      </a:lnTo>
                      <a:lnTo>
                        <a:pt x="752" y="1934"/>
                      </a:lnTo>
                      <a:lnTo>
                        <a:pt x="748" y="1932"/>
                      </a:lnTo>
                      <a:lnTo>
                        <a:pt x="746" y="1932"/>
                      </a:lnTo>
                      <a:lnTo>
                        <a:pt x="744" y="1932"/>
                      </a:lnTo>
                      <a:lnTo>
                        <a:pt x="744" y="1932"/>
                      </a:lnTo>
                      <a:lnTo>
                        <a:pt x="744" y="1918"/>
                      </a:lnTo>
                      <a:lnTo>
                        <a:pt x="744" y="1914"/>
                      </a:lnTo>
                      <a:lnTo>
                        <a:pt x="748" y="1910"/>
                      </a:lnTo>
                      <a:lnTo>
                        <a:pt x="748" y="1910"/>
                      </a:lnTo>
                      <a:lnTo>
                        <a:pt x="746" y="1908"/>
                      </a:lnTo>
                      <a:lnTo>
                        <a:pt x="744" y="1910"/>
                      </a:lnTo>
                      <a:lnTo>
                        <a:pt x="742" y="1910"/>
                      </a:lnTo>
                      <a:lnTo>
                        <a:pt x="740" y="1910"/>
                      </a:lnTo>
                      <a:lnTo>
                        <a:pt x="740" y="1910"/>
                      </a:lnTo>
                      <a:lnTo>
                        <a:pt x="736" y="1902"/>
                      </a:lnTo>
                      <a:lnTo>
                        <a:pt x="736" y="1896"/>
                      </a:lnTo>
                      <a:lnTo>
                        <a:pt x="738" y="1892"/>
                      </a:lnTo>
                      <a:lnTo>
                        <a:pt x="742" y="1886"/>
                      </a:lnTo>
                      <a:lnTo>
                        <a:pt x="748" y="1882"/>
                      </a:lnTo>
                      <a:lnTo>
                        <a:pt x="754" y="1880"/>
                      </a:lnTo>
                      <a:lnTo>
                        <a:pt x="770" y="1876"/>
                      </a:lnTo>
                      <a:lnTo>
                        <a:pt x="770" y="1876"/>
                      </a:lnTo>
                      <a:lnTo>
                        <a:pt x="776" y="1876"/>
                      </a:lnTo>
                      <a:lnTo>
                        <a:pt x="778" y="1876"/>
                      </a:lnTo>
                      <a:lnTo>
                        <a:pt x="778" y="1880"/>
                      </a:lnTo>
                      <a:lnTo>
                        <a:pt x="778" y="1880"/>
                      </a:lnTo>
                      <a:lnTo>
                        <a:pt x="780" y="1876"/>
                      </a:lnTo>
                      <a:lnTo>
                        <a:pt x="778" y="1872"/>
                      </a:lnTo>
                      <a:lnTo>
                        <a:pt x="776" y="1868"/>
                      </a:lnTo>
                      <a:lnTo>
                        <a:pt x="776" y="1864"/>
                      </a:lnTo>
                      <a:lnTo>
                        <a:pt x="776" y="1864"/>
                      </a:lnTo>
                      <a:lnTo>
                        <a:pt x="784" y="1862"/>
                      </a:lnTo>
                      <a:lnTo>
                        <a:pt x="788" y="1858"/>
                      </a:lnTo>
                      <a:lnTo>
                        <a:pt x="790" y="1854"/>
                      </a:lnTo>
                      <a:lnTo>
                        <a:pt x="790" y="1854"/>
                      </a:lnTo>
                      <a:lnTo>
                        <a:pt x="802" y="1854"/>
                      </a:lnTo>
                      <a:lnTo>
                        <a:pt x="812" y="1858"/>
                      </a:lnTo>
                      <a:lnTo>
                        <a:pt x="818" y="1866"/>
                      </a:lnTo>
                      <a:lnTo>
                        <a:pt x="826" y="1872"/>
                      </a:lnTo>
                      <a:lnTo>
                        <a:pt x="826" y="1872"/>
                      </a:lnTo>
                      <a:lnTo>
                        <a:pt x="830" y="1868"/>
                      </a:lnTo>
                      <a:lnTo>
                        <a:pt x="836" y="1868"/>
                      </a:lnTo>
                      <a:lnTo>
                        <a:pt x="850" y="1868"/>
                      </a:lnTo>
                      <a:lnTo>
                        <a:pt x="864" y="1870"/>
                      </a:lnTo>
                      <a:lnTo>
                        <a:pt x="870" y="1868"/>
                      </a:lnTo>
                      <a:lnTo>
                        <a:pt x="874" y="1866"/>
                      </a:lnTo>
                      <a:lnTo>
                        <a:pt x="874" y="1866"/>
                      </a:lnTo>
                      <a:lnTo>
                        <a:pt x="894" y="1874"/>
                      </a:lnTo>
                      <a:lnTo>
                        <a:pt x="918" y="1880"/>
                      </a:lnTo>
                      <a:lnTo>
                        <a:pt x="928" y="1882"/>
                      </a:lnTo>
                      <a:lnTo>
                        <a:pt x="942" y="1882"/>
                      </a:lnTo>
                      <a:lnTo>
                        <a:pt x="954" y="1882"/>
                      </a:lnTo>
                      <a:lnTo>
                        <a:pt x="968" y="1880"/>
                      </a:lnTo>
                      <a:lnTo>
                        <a:pt x="968" y="1880"/>
                      </a:lnTo>
                      <a:lnTo>
                        <a:pt x="968" y="1882"/>
                      </a:lnTo>
                      <a:lnTo>
                        <a:pt x="968" y="1884"/>
                      </a:lnTo>
                      <a:lnTo>
                        <a:pt x="974" y="1886"/>
                      </a:lnTo>
                      <a:lnTo>
                        <a:pt x="980" y="1886"/>
                      </a:lnTo>
                      <a:lnTo>
                        <a:pt x="982" y="1886"/>
                      </a:lnTo>
                      <a:lnTo>
                        <a:pt x="984" y="1888"/>
                      </a:lnTo>
                      <a:lnTo>
                        <a:pt x="984" y="1888"/>
                      </a:lnTo>
                      <a:lnTo>
                        <a:pt x="986" y="1888"/>
                      </a:lnTo>
                      <a:lnTo>
                        <a:pt x="986" y="1886"/>
                      </a:lnTo>
                      <a:lnTo>
                        <a:pt x="986" y="1882"/>
                      </a:lnTo>
                      <a:lnTo>
                        <a:pt x="988" y="1882"/>
                      </a:lnTo>
                      <a:lnTo>
                        <a:pt x="988" y="1882"/>
                      </a:lnTo>
                      <a:lnTo>
                        <a:pt x="996" y="1882"/>
                      </a:lnTo>
                      <a:lnTo>
                        <a:pt x="1000" y="1882"/>
                      </a:lnTo>
                      <a:lnTo>
                        <a:pt x="1008" y="1888"/>
                      </a:lnTo>
                      <a:lnTo>
                        <a:pt x="1014" y="1892"/>
                      </a:lnTo>
                      <a:lnTo>
                        <a:pt x="1018" y="1892"/>
                      </a:lnTo>
                      <a:lnTo>
                        <a:pt x="1024" y="1892"/>
                      </a:lnTo>
                      <a:lnTo>
                        <a:pt x="1024" y="1892"/>
                      </a:lnTo>
                      <a:lnTo>
                        <a:pt x="1032" y="1892"/>
                      </a:lnTo>
                      <a:lnTo>
                        <a:pt x="1038" y="1888"/>
                      </a:lnTo>
                      <a:lnTo>
                        <a:pt x="1042" y="1882"/>
                      </a:lnTo>
                      <a:lnTo>
                        <a:pt x="1046" y="1876"/>
                      </a:lnTo>
                      <a:lnTo>
                        <a:pt x="1050" y="1858"/>
                      </a:lnTo>
                      <a:lnTo>
                        <a:pt x="1052" y="1838"/>
                      </a:lnTo>
                      <a:lnTo>
                        <a:pt x="1054" y="1796"/>
                      </a:lnTo>
                      <a:lnTo>
                        <a:pt x="1056" y="1774"/>
                      </a:lnTo>
                      <a:lnTo>
                        <a:pt x="1060" y="1758"/>
                      </a:lnTo>
                      <a:lnTo>
                        <a:pt x="1060" y="1758"/>
                      </a:lnTo>
                      <a:lnTo>
                        <a:pt x="1064" y="1760"/>
                      </a:lnTo>
                      <a:lnTo>
                        <a:pt x="1068" y="1762"/>
                      </a:lnTo>
                      <a:lnTo>
                        <a:pt x="1070" y="1766"/>
                      </a:lnTo>
                      <a:lnTo>
                        <a:pt x="1074" y="1768"/>
                      </a:lnTo>
                      <a:lnTo>
                        <a:pt x="1074" y="1768"/>
                      </a:lnTo>
                      <a:lnTo>
                        <a:pt x="1074" y="1764"/>
                      </a:lnTo>
                      <a:lnTo>
                        <a:pt x="1072" y="1760"/>
                      </a:lnTo>
                      <a:lnTo>
                        <a:pt x="1066" y="1756"/>
                      </a:lnTo>
                      <a:lnTo>
                        <a:pt x="1062" y="1752"/>
                      </a:lnTo>
                      <a:lnTo>
                        <a:pt x="1056" y="1746"/>
                      </a:lnTo>
                      <a:lnTo>
                        <a:pt x="1056" y="1746"/>
                      </a:lnTo>
                      <a:lnTo>
                        <a:pt x="1058" y="1730"/>
                      </a:lnTo>
                      <a:lnTo>
                        <a:pt x="1058" y="1714"/>
                      </a:lnTo>
                      <a:lnTo>
                        <a:pt x="1058" y="1714"/>
                      </a:lnTo>
                      <a:lnTo>
                        <a:pt x="1044" y="1706"/>
                      </a:lnTo>
                      <a:lnTo>
                        <a:pt x="1034" y="1696"/>
                      </a:lnTo>
                      <a:lnTo>
                        <a:pt x="1026" y="1682"/>
                      </a:lnTo>
                      <a:lnTo>
                        <a:pt x="1016" y="1668"/>
                      </a:lnTo>
                      <a:lnTo>
                        <a:pt x="1016" y="1668"/>
                      </a:lnTo>
                      <a:lnTo>
                        <a:pt x="1020" y="1670"/>
                      </a:lnTo>
                      <a:lnTo>
                        <a:pt x="1022" y="1674"/>
                      </a:lnTo>
                      <a:lnTo>
                        <a:pt x="1022" y="1674"/>
                      </a:lnTo>
                      <a:lnTo>
                        <a:pt x="1028" y="1668"/>
                      </a:lnTo>
                      <a:lnTo>
                        <a:pt x="1028" y="1668"/>
                      </a:lnTo>
                      <a:lnTo>
                        <a:pt x="1026" y="1664"/>
                      </a:lnTo>
                      <a:lnTo>
                        <a:pt x="1022" y="1662"/>
                      </a:lnTo>
                      <a:lnTo>
                        <a:pt x="1020" y="1660"/>
                      </a:lnTo>
                      <a:lnTo>
                        <a:pt x="1022" y="1654"/>
                      </a:lnTo>
                      <a:lnTo>
                        <a:pt x="1022" y="1654"/>
                      </a:lnTo>
                      <a:lnTo>
                        <a:pt x="1014" y="1652"/>
                      </a:lnTo>
                      <a:lnTo>
                        <a:pt x="1010" y="1650"/>
                      </a:lnTo>
                      <a:lnTo>
                        <a:pt x="1008" y="1646"/>
                      </a:lnTo>
                      <a:lnTo>
                        <a:pt x="1008" y="1646"/>
                      </a:lnTo>
                      <a:lnTo>
                        <a:pt x="1010" y="1646"/>
                      </a:lnTo>
                      <a:lnTo>
                        <a:pt x="1012" y="1644"/>
                      </a:lnTo>
                      <a:lnTo>
                        <a:pt x="1012" y="1642"/>
                      </a:lnTo>
                      <a:lnTo>
                        <a:pt x="1012" y="1640"/>
                      </a:lnTo>
                      <a:lnTo>
                        <a:pt x="1012" y="1640"/>
                      </a:lnTo>
                      <a:lnTo>
                        <a:pt x="1010" y="1638"/>
                      </a:lnTo>
                      <a:lnTo>
                        <a:pt x="1006" y="1638"/>
                      </a:lnTo>
                      <a:lnTo>
                        <a:pt x="1002" y="1640"/>
                      </a:lnTo>
                      <a:lnTo>
                        <a:pt x="996" y="1640"/>
                      </a:lnTo>
                      <a:lnTo>
                        <a:pt x="996" y="1640"/>
                      </a:lnTo>
                      <a:lnTo>
                        <a:pt x="998" y="1638"/>
                      </a:lnTo>
                      <a:lnTo>
                        <a:pt x="1000" y="1638"/>
                      </a:lnTo>
                      <a:lnTo>
                        <a:pt x="1002" y="1636"/>
                      </a:lnTo>
                      <a:lnTo>
                        <a:pt x="1002" y="1634"/>
                      </a:lnTo>
                      <a:lnTo>
                        <a:pt x="1002" y="1634"/>
                      </a:lnTo>
                      <a:lnTo>
                        <a:pt x="998" y="1632"/>
                      </a:lnTo>
                      <a:lnTo>
                        <a:pt x="994" y="1632"/>
                      </a:lnTo>
                      <a:lnTo>
                        <a:pt x="990" y="1634"/>
                      </a:lnTo>
                      <a:lnTo>
                        <a:pt x="988" y="1636"/>
                      </a:lnTo>
                      <a:lnTo>
                        <a:pt x="988" y="1636"/>
                      </a:lnTo>
                      <a:lnTo>
                        <a:pt x="986" y="1630"/>
                      </a:lnTo>
                      <a:lnTo>
                        <a:pt x="984" y="1628"/>
                      </a:lnTo>
                      <a:lnTo>
                        <a:pt x="982" y="1624"/>
                      </a:lnTo>
                      <a:lnTo>
                        <a:pt x="976" y="1624"/>
                      </a:lnTo>
                      <a:lnTo>
                        <a:pt x="968" y="1620"/>
                      </a:lnTo>
                      <a:lnTo>
                        <a:pt x="964" y="1618"/>
                      </a:lnTo>
                      <a:lnTo>
                        <a:pt x="960" y="1614"/>
                      </a:lnTo>
                      <a:lnTo>
                        <a:pt x="960" y="1614"/>
                      </a:lnTo>
                      <a:lnTo>
                        <a:pt x="956" y="1614"/>
                      </a:lnTo>
                      <a:lnTo>
                        <a:pt x="954" y="1616"/>
                      </a:lnTo>
                      <a:lnTo>
                        <a:pt x="950" y="1620"/>
                      </a:lnTo>
                      <a:lnTo>
                        <a:pt x="950" y="1620"/>
                      </a:lnTo>
                      <a:lnTo>
                        <a:pt x="948" y="1620"/>
                      </a:lnTo>
                      <a:lnTo>
                        <a:pt x="946" y="1618"/>
                      </a:lnTo>
                      <a:lnTo>
                        <a:pt x="944" y="1614"/>
                      </a:lnTo>
                      <a:lnTo>
                        <a:pt x="942" y="1610"/>
                      </a:lnTo>
                      <a:lnTo>
                        <a:pt x="938" y="1606"/>
                      </a:lnTo>
                      <a:lnTo>
                        <a:pt x="938" y="1606"/>
                      </a:lnTo>
                      <a:lnTo>
                        <a:pt x="940" y="1604"/>
                      </a:lnTo>
                      <a:lnTo>
                        <a:pt x="944" y="1604"/>
                      </a:lnTo>
                      <a:lnTo>
                        <a:pt x="948" y="1604"/>
                      </a:lnTo>
                      <a:lnTo>
                        <a:pt x="950" y="1600"/>
                      </a:lnTo>
                      <a:lnTo>
                        <a:pt x="950" y="1600"/>
                      </a:lnTo>
                      <a:lnTo>
                        <a:pt x="946" y="1596"/>
                      </a:lnTo>
                      <a:lnTo>
                        <a:pt x="942" y="1592"/>
                      </a:lnTo>
                      <a:lnTo>
                        <a:pt x="938" y="1590"/>
                      </a:lnTo>
                      <a:lnTo>
                        <a:pt x="934" y="1586"/>
                      </a:lnTo>
                      <a:lnTo>
                        <a:pt x="934" y="1586"/>
                      </a:lnTo>
                      <a:lnTo>
                        <a:pt x="936" y="1580"/>
                      </a:lnTo>
                      <a:lnTo>
                        <a:pt x="938" y="1576"/>
                      </a:lnTo>
                      <a:lnTo>
                        <a:pt x="942" y="1572"/>
                      </a:lnTo>
                      <a:lnTo>
                        <a:pt x="948" y="1570"/>
                      </a:lnTo>
                      <a:lnTo>
                        <a:pt x="960" y="1568"/>
                      </a:lnTo>
                      <a:lnTo>
                        <a:pt x="972" y="1570"/>
                      </a:lnTo>
                      <a:lnTo>
                        <a:pt x="972" y="1570"/>
                      </a:lnTo>
                      <a:lnTo>
                        <a:pt x="974" y="1566"/>
                      </a:lnTo>
                      <a:lnTo>
                        <a:pt x="976" y="1560"/>
                      </a:lnTo>
                      <a:lnTo>
                        <a:pt x="976" y="1560"/>
                      </a:lnTo>
                      <a:lnTo>
                        <a:pt x="980" y="1562"/>
                      </a:lnTo>
                      <a:lnTo>
                        <a:pt x="984" y="1562"/>
                      </a:lnTo>
                      <a:lnTo>
                        <a:pt x="990" y="1562"/>
                      </a:lnTo>
                      <a:lnTo>
                        <a:pt x="996" y="1564"/>
                      </a:lnTo>
                      <a:lnTo>
                        <a:pt x="996" y="1564"/>
                      </a:lnTo>
                      <a:lnTo>
                        <a:pt x="996" y="1568"/>
                      </a:lnTo>
                      <a:lnTo>
                        <a:pt x="998" y="1572"/>
                      </a:lnTo>
                      <a:lnTo>
                        <a:pt x="1000" y="1574"/>
                      </a:lnTo>
                      <a:lnTo>
                        <a:pt x="1000" y="1580"/>
                      </a:lnTo>
                      <a:lnTo>
                        <a:pt x="1000" y="1580"/>
                      </a:lnTo>
                      <a:lnTo>
                        <a:pt x="1008" y="1576"/>
                      </a:lnTo>
                      <a:lnTo>
                        <a:pt x="1014" y="1570"/>
                      </a:lnTo>
                      <a:lnTo>
                        <a:pt x="1014" y="1570"/>
                      </a:lnTo>
                      <a:lnTo>
                        <a:pt x="1020" y="1574"/>
                      </a:lnTo>
                      <a:lnTo>
                        <a:pt x="1026" y="1576"/>
                      </a:lnTo>
                      <a:lnTo>
                        <a:pt x="1026" y="1576"/>
                      </a:lnTo>
                      <a:lnTo>
                        <a:pt x="1028" y="1574"/>
                      </a:lnTo>
                      <a:lnTo>
                        <a:pt x="1028" y="1570"/>
                      </a:lnTo>
                      <a:lnTo>
                        <a:pt x="1028" y="1570"/>
                      </a:lnTo>
                      <a:lnTo>
                        <a:pt x="1036" y="1576"/>
                      </a:lnTo>
                      <a:lnTo>
                        <a:pt x="1040" y="1576"/>
                      </a:lnTo>
                      <a:lnTo>
                        <a:pt x="1046" y="1574"/>
                      </a:lnTo>
                      <a:lnTo>
                        <a:pt x="1046" y="1574"/>
                      </a:lnTo>
                      <a:lnTo>
                        <a:pt x="1038" y="1544"/>
                      </a:lnTo>
                      <a:lnTo>
                        <a:pt x="1034" y="1530"/>
                      </a:lnTo>
                      <a:lnTo>
                        <a:pt x="1030" y="1514"/>
                      </a:lnTo>
                      <a:lnTo>
                        <a:pt x="1030" y="1514"/>
                      </a:lnTo>
                      <a:lnTo>
                        <a:pt x="1032" y="1514"/>
                      </a:lnTo>
                      <a:lnTo>
                        <a:pt x="1036" y="1514"/>
                      </a:lnTo>
                      <a:lnTo>
                        <a:pt x="1048" y="1514"/>
                      </a:lnTo>
                      <a:lnTo>
                        <a:pt x="1048" y="1514"/>
                      </a:lnTo>
                      <a:lnTo>
                        <a:pt x="1050" y="1518"/>
                      </a:lnTo>
                      <a:lnTo>
                        <a:pt x="1050" y="1522"/>
                      </a:lnTo>
                      <a:lnTo>
                        <a:pt x="1050" y="1526"/>
                      </a:lnTo>
                      <a:lnTo>
                        <a:pt x="1052" y="1530"/>
                      </a:lnTo>
                      <a:lnTo>
                        <a:pt x="1052" y="1530"/>
                      </a:lnTo>
                      <a:lnTo>
                        <a:pt x="1062" y="1532"/>
                      </a:lnTo>
                      <a:lnTo>
                        <a:pt x="1076" y="1536"/>
                      </a:lnTo>
                      <a:lnTo>
                        <a:pt x="1090" y="1536"/>
                      </a:lnTo>
                      <a:lnTo>
                        <a:pt x="1096" y="1534"/>
                      </a:lnTo>
                      <a:lnTo>
                        <a:pt x="1100" y="1530"/>
                      </a:lnTo>
                      <a:lnTo>
                        <a:pt x="1100" y="1530"/>
                      </a:lnTo>
                      <a:lnTo>
                        <a:pt x="1098" y="1528"/>
                      </a:lnTo>
                      <a:lnTo>
                        <a:pt x="1096" y="1526"/>
                      </a:lnTo>
                      <a:lnTo>
                        <a:pt x="1094" y="1522"/>
                      </a:lnTo>
                      <a:lnTo>
                        <a:pt x="1094" y="1518"/>
                      </a:lnTo>
                      <a:lnTo>
                        <a:pt x="1094" y="1518"/>
                      </a:lnTo>
                      <a:lnTo>
                        <a:pt x="1106" y="1510"/>
                      </a:lnTo>
                      <a:lnTo>
                        <a:pt x="1116" y="1504"/>
                      </a:lnTo>
                      <a:lnTo>
                        <a:pt x="1128" y="1496"/>
                      </a:lnTo>
                      <a:lnTo>
                        <a:pt x="1138" y="1488"/>
                      </a:lnTo>
                      <a:lnTo>
                        <a:pt x="1138" y="1488"/>
                      </a:lnTo>
                      <a:lnTo>
                        <a:pt x="1138" y="1468"/>
                      </a:lnTo>
                      <a:lnTo>
                        <a:pt x="1138" y="1458"/>
                      </a:lnTo>
                      <a:lnTo>
                        <a:pt x="1136" y="1448"/>
                      </a:lnTo>
                      <a:lnTo>
                        <a:pt x="1136" y="1448"/>
                      </a:lnTo>
                      <a:lnTo>
                        <a:pt x="1154" y="1440"/>
                      </a:lnTo>
                      <a:lnTo>
                        <a:pt x="1170" y="1430"/>
                      </a:lnTo>
                      <a:lnTo>
                        <a:pt x="1186" y="1422"/>
                      </a:lnTo>
                      <a:lnTo>
                        <a:pt x="1196" y="1420"/>
                      </a:lnTo>
                      <a:lnTo>
                        <a:pt x="1208" y="1418"/>
                      </a:lnTo>
                      <a:lnTo>
                        <a:pt x="1208" y="1418"/>
                      </a:lnTo>
                      <a:lnTo>
                        <a:pt x="1198" y="1416"/>
                      </a:lnTo>
                      <a:lnTo>
                        <a:pt x="1194" y="1414"/>
                      </a:lnTo>
                      <a:lnTo>
                        <a:pt x="1190" y="1408"/>
                      </a:lnTo>
                      <a:lnTo>
                        <a:pt x="1190" y="1408"/>
                      </a:lnTo>
                      <a:lnTo>
                        <a:pt x="1196" y="1408"/>
                      </a:lnTo>
                      <a:lnTo>
                        <a:pt x="1202" y="1410"/>
                      </a:lnTo>
                      <a:lnTo>
                        <a:pt x="1208" y="1412"/>
                      </a:lnTo>
                      <a:lnTo>
                        <a:pt x="1212" y="1414"/>
                      </a:lnTo>
                      <a:lnTo>
                        <a:pt x="1212" y="1414"/>
                      </a:lnTo>
                      <a:lnTo>
                        <a:pt x="1208" y="1408"/>
                      </a:lnTo>
                      <a:lnTo>
                        <a:pt x="1206" y="1400"/>
                      </a:lnTo>
                      <a:lnTo>
                        <a:pt x="1206" y="1390"/>
                      </a:lnTo>
                      <a:lnTo>
                        <a:pt x="1208" y="1380"/>
                      </a:lnTo>
                      <a:lnTo>
                        <a:pt x="1214" y="1358"/>
                      </a:lnTo>
                      <a:lnTo>
                        <a:pt x="1216" y="1346"/>
                      </a:lnTo>
                      <a:lnTo>
                        <a:pt x="1218" y="1334"/>
                      </a:lnTo>
                      <a:lnTo>
                        <a:pt x="1218" y="1334"/>
                      </a:lnTo>
                      <a:lnTo>
                        <a:pt x="1226" y="1334"/>
                      </a:lnTo>
                      <a:lnTo>
                        <a:pt x="1226" y="1334"/>
                      </a:lnTo>
                      <a:lnTo>
                        <a:pt x="1228" y="1328"/>
                      </a:lnTo>
                      <a:lnTo>
                        <a:pt x="1230" y="1322"/>
                      </a:lnTo>
                      <a:lnTo>
                        <a:pt x="1238" y="1314"/>
                      </a:lnTo>
                      <a:lnTo>
                        <a:pt x="1250" y="1308"/>
                      </a:lnTo>
                      <a:lnTo>
                        <a:pt x="1262" y="1304"/>
                      </a:lnTo>
                      <a:lnTo>
                        <a:pt x="1262" y="1304"/>
                      </a:lnTo>
                      <a:lnTo>
                        <a:pt x="1266" y="1304"/>
                      </a:lnTo>
                      <a:lnTo>
                        <a:pt x="1268" y="1304"/>
                      </a:lnTo>
                      <a:lnTo>
                        <a:pt x="1272" y="1308"/>
                      </a:lnTo>
                      <a:lnTo>
                        <a:pt x="1276" y="1312"/>
                      </a:lnTo>
                      <a:lnTo>
                        <a:pt x="1280" y="1314"/>
                      </a:lnTo>
                      <a:lnTo>
                        <a:pt x="1284" y="1312"/>
                      </a:lnTo>
                      <a:lnTo>
                        <a:pt x="1284" y="1312"/>
                      </a:lnTo>
                      <a:lnTo>
                        <a:pt x="1278" y="1310"/>
                      </a:lnTo>
                      <a:lnTo>
                        <a:pt x="1276" y="1308"/>
                      </a:lnTo>
                      <a:lnTo>
                        <a:pt x="1274" y="1306"/>
                      </a:lnTo>
                      <a:lnTo>
                        <a:pt x="1274" y="1306"/>
                      </a:lnTo>
                      <a:lnTo>
                        <a:pt x="1276" y="1302"/>
                      </a:lnTo>
                      <a:lnTo>
                        <a:pt x="1276" y="1300"/>
                      </a:lnTo>
                      <a:lnTo>
                        <a:pt x="1276" y="1296"/>
                      </a:lnTo>
                      <a:lnTo>
                        <a:pt x="1276" y="1294"/>
                      </a:lnTo>
                      <a:lnTo>
                        <a:pt x="1276" y="1294"/>
                      </a:lnTo>
                      <a:lnTo>
                        <a:pt x="1288" y="1290"/>
                      </a:lnTo>
                      <a:lnTo>
                        <a:pt x="1300" y="1288"/>
                      </a:lnTo>
                      <a:lnTo>
                        <a:pt x="1300" y="1288"/>
                      </a:lnTo>
                      <a:lnTo>
                        <a:pt x="1308" y="1306"/>
                      </a:lnTo>
                      <a:lnTo>
                        <a:pt x="1308" y="1306"/>
                      </a:lnTo>
                      <a:lnTo>
                        <a:pt x="1310" y="1302"/>
                      </a:lnTo>
                      <a:lnTo>
                        <a:pt x="1310" y="1300"/>
                      </a:lnTo>
                      <a:lnTo>
                        <a:pt x="1312" y="1296"/>
                      </a:lnTo>
                      <a:lnTo>
                        <a:pt x="1318" y="1298"/>
                      </a:lnTo>
                      <a:lnTo>
                        <a:pt x="1318" y="1298"/>
                      </a:lnTo>
                      <a:lnTo>
                        <a:pt x="1314" y="1290"/>
                      </a:lnTo>
                      <a:lnTo>
                        <a:pt x="1312" y="1282"/>
                      </a:lnTo>
                      <a:lnTo>
                        <a:pt x="1312" y="1282"/>
                      </a:lnTo>
                      <a:lnTo>
                        <a:pt x="1318" y="1282"/>
                      </a:lnTo>
                      <a:lnTo>
                        <a:pt x="1322" y="1282"/>
                      </a:lnTo>
                      <a:lnTo>
                        <a:pt x="1326" y="1280"/>
                      </a:lnTo>
                      <a:lnTo>
                        <a:pt x="1330" y="1280"/>
                      </a:lnTo>
                      <a:lnTo>
                        <a:pt x="1330" y="1280"/>
                      </a:lnTo>
                      <a:lnTo>
                        <a:pt x="1328" y="1278"/>
                      </a:lnTo>
                      <a:lnTo>
                        <a:pt x="1326" y="1278"/>
                      </a:lnTo>
                      <a:lnTo>
                        <a:pt x="1324" y="1278"/>
                      </a:lnTo>
                      <a:lnTo>
                        <a:pt x="1320" y="1276"/>
                      </a:lnTo>
                      <a:lnTo>
                        <a:pt x="1320" y="1276"/>
                      </a:lnTo>
                      <a:lnTo>
                        <a:pt x="1320" y="1272"/>
                      </a:lnTo>
                      <a:lnTo>
                        <a:pt x="1318" y="1266"/>
                      </a:lnTo>
                      <a:lnTo>
                        <a:pt x="1314" y="1260"/>
                      </a:lnTo>
                      <a:lnTo>
                        <a:pt x="1308" y="1258"/>
                      </a:lnTo>
                      <a:lnTo>
                        <a:pt x="1308" y="1258"/>
                      </a:lnTo>
                      <a:lnTo>
                        <a:pt x="1308" y="1254"/>
                      </a:lnTo>
                      <a:lnTo>
                        <a:pt x="1312" y="1252"/>
                      </a:lnTo>
                      <a:lnTo>
                        <a:pt x="1314" y="1250"/>
                      </a:lnTo>
                      <a:lnTo>
                        <a:pt x="1316" y="1248"/>
                      </a:lnTo>
                      <a:lnTo>
                        <a:pt x="1316" y="1248"/>
                      </a:lnTo>
                      <a:lnTo>
                        <a:pt x="1310" y="1242"/>
                      </a:lnTo>
                      <a:lnTo>
                        <a:pt x="1306" y="1236"/>
                      </a:lnTo>
                      <a:lnTo>
                        <a:pt x="1300" y="1232"/>
                      </a:lnTo>
                      <a:lnTo>
                        <a:pt x="1296" y="1228"/>
                      </a:lnTo>
                      <a:lnTo>
                        <a:pt x="1296" y="1228"/>
                      </a:lnTo>
                      <a:lnTo>
                        <a:pt x="1298" y="1224"/>
                      </a:lnTo>
                      <a:lnTo>
                        <a:pt x="1298" y="1218"/>
                      </a:lnTo>
                      <a:lnTo>
                        <a:pt x="1298" y="1212"/>
                      </a:lnTo>
                      <a:lnTo>
                        <a:pt x="1294" y="1206"/>
                      </a:lnTo>
                      <a:lnTo>
                        <a:pt x="1290" y="1200"/>
                      </a:lnTo>
                      <a:lnTo>
                        <a:pt x="1286" y="1196"/>
                      </a:lnTo>
                      <a:lnTo>
                        <a:pt x="1282" y="1194"/>
                      </a:lnTo>
                      <a:lnTo>
                        <a:pt x="1276" y="1194"/>
                      </a:lnTo>
                      <a:lnTo>
                        <a:pt x="1276" y="1194"/>
                      </a:lnTo>
                      <a:lnTo>
                        <a:pt x="1278" y="1186"/>
                      </a:lnTo>
                      <a:lnTo>
                        <a:pt x="1274" y="1178"/>
                      </a:lnTo>
                      <a:lnTo>
                        <a:pt x="1274" y="1178"/>
                      </a:lnTo>
                      <a:lnTo>
                        <a:pt x="1274" y="1178"/>
                      </a:lnTo>
                      <a:lnTo>
                        <a:pt x="1276" y="1178"/>
                      </a:lnTo>
                      <a:lnTo>
                        <a:pt x="1278" y="1178"/>
                      </a:lnTo>
                      <a:lnTo>
                        <a:pt x="1278" y="1178"/>
                      </a:lnTo>
                      <a:lnTo>
                        <a:pt x="1272" y="1166"/>
                      </a:lnTo>
                      <a:lnTo>
                        <a:pt x="1266" y="1150"/>
                      </a:lnTo>
                      <a:lnTo>
                        <a:pt x="1264" y="1140"/>
                      </a:lnTo>
                      <a:lnTo>
                        <a:pt x="1264" y="1132"/>
                      </a:lnTo>
                      <a:lnTo>
                        <a:pt x="1264" y="1122"/>
                      </a:lnTo>
                      <a:lnTo>
                        <a:pt x="1268" y="1114"/>
                      </a:lnTo>
                      <a:lnTo>
                        <a:pt x="1268" y="1114"/>
                      </a:lnTo>
                      <a:lnTo>
                        <a:pt x="1276" y="1114"/>
                      </a:lnTo>
                      <a:lnTo>
                        <a:pt x="1282" y="1112"/>
                      </a:lnTo>
                      <a:lnTo>
                        <a:pt x="1286" y="1108"/>
                      </a:lnTo>
                      <a:lnTo>
                        <a:pt x="1288" y="1102"/>
                      </a:lnTo>
                      <a:lnTo>
                        <a:pt x="1294" y="1090"/>
                      </a:lnTo>
                      <a:lnTo>
                        <a:pt x="1298" y="1086"/>
                      </a:lnTo>
                      <a:lnTo>
                        <a:pt x="1302" y="1082"/>
                      </a:lnTo>
                      <a:lnTo>
                        <a:pt x="1302" y="1082"/>
                      </a:lnTo>
                      <a:lnTo>
                        <a:pt x="1306" y="1102"/>
                      </a:lnTo>
                      <a:lnTo>
                        <a:pt x="1312" y="1120"/>
                      </a:lnTo>
                      <a:lnTo>
                        <a:pt x="1314" y="1130"/>
                      </a:lnTo>
                      <a:lnTo>
                        <a:pt x="1318" y="1136"/>
                      </a:lnTo>
                      <a:lnTo>
                        <a:pt x="1326" y="1142"/>
                      </a:lnTo>
                      <a:lnTo>
                        <a:pt x="1334" y="1144"/>
                      </a:lnTo>
                      <a:lnTo>
                        <a:pt x="1334" y="1144"/>
                      </a:lnTo>
                      <a:lnTo>
                        <a:pt x="1334" y="1150"/>
                      </a:lnTo>
                      <a:lnTo>
                        <a:pt x="1332" y="1156"/>
                      </a:lnTo>
                      <a:lnTo>
                        <a:pt x="1326" y="1158"/>
                      </a:lnTo>
                      <a:lnTo>
                        <a:pt x="1322" y="1158"/>
                      </a:lnTo>
                      <a:lnTo>
                        <a:pt x="1322" y="1158"/>
                      </a:lnTo>
                      <a:lnTo>
                        <a:pt x="1324" y="1168"/>
                      </a:lnTo>
                      <a:lnTo>
                        <a:pt x="1324" y="1178"/>
                      </a:lnTo>
                      <a:lnTo>
                        <a:pt x="1320" y="1186"/>
                      </a:lnTo>
                      <a:lnTo>
                        <a:pt x="1316" y="1194"/>
                      </a:lnTo>
                      <a:lnTo>
                        <a:pt x="1316" y="1194"/>
                      </a:lnTo>
                      <a:lnTo>
                        <a:pt x="1320" y="1200"/>
                      </a:lnTo>
                      <a:lnTo>
                        <a:pt x="1320" y="1206"/>
                      </a:lnTo>
                      <a:lnTo>
                        <a:pt x="1320" y="1212"/>
                      </a:lnTo>
                      <a:lnTo>
                        <a:pt x="1322" y="1218"/>
                      </a:lnTo>
                      <a:lnTo>
                        <a:pt x="1322" y="1218"/>
                      </a:lnTo>
                      <a:lnTo>
                        <a:pt x="1324" y="1214"/>
                      </a:lnTo>
                      <a:lnTo>
                        <a:pt x="1324" y="1214"/>
                      </a:lnTo>
                      <a:lnTo>
                        <a:pt x="1332" y="1218"/>
                      </a:lnTo>
                      <a:lnTo>
                        <a:pt x="1336" y="1222"/>
                      </a:lnTo>
                      <a:lnTo>
                        <a:pt x="1336" y="1226"/>
                      </a:lnTo>
                      <a:lnTo>
                        <a:pt x="1336" y="1226"/>
                      </a:lnTo>
                      <a:lnTo>
                        <a:pt x="1334" y="1226"/>
                      </a:lnTo>
                      <a:lnTo>
                        <a:pt x="1332" y="1224"/>
                      </a:lnTo>
                      <a:lnTo>
                        <a:pt x="1330" y="1222"/>
                      </a:lnTo>
                      <a:lnTo>
                        <a:pt x="1326" y="1220"/>
                      </a:lnTo>
                      <a:lnTo>
                        <a:pt x="1326" y="1220"/>
                      </a:lnTo>
                      <a:lnTo>
                        <a:pt x="1328" y="1224"/>
                      </a:lnTo>
                      <a:lnTo>
                        <a:pt x="1330" y="1228"/>
                      </a:lnTo>
                      <a:lnTo>
                        <a:pt x="1336" y="1232"/>
                      </a:lnTo>
                      <a:lnTo>
                        <a:pt x="1340" y="1236"/>
                      </a:lnTo>
                      <a:lnTo>
                        <a:pt x="1340" y="1240"/>
                      </a:lnTo>
                      <a:lnTo>
                        <a:pt x="1338" y="1244"/>
                      </a:lnTo>
                      <a:lnTo>
                        <a:pt x="1338" y="1244"/>
                      </a:lnTo>
                      <a:lnTo>
                        <a:pt x="1354" y="1248"/>
                      </a:lnTo>
                      <a:lnTo>
                        <a:pt x="1370" y="1250"/>
                      </a:lnTo>
                      <a:lnTo>
                        <a:pt x="1370" y="1250"/>
                      </a:lnTo>
                      <a:lnTo>
                        <a:pt x="1372" y="1248"/>
                      </a:lnTo>
                      <a:lnTo>
                        <a:pt x="1370" y="1246"/>
                      </a:lnTo>
                      <a:lnTo>
                        <a:pt x="1368" y="1244"/>
                      </a:lnTo>
                      <a:lnTo>
                        <a:pt x="1370" y="1240"/>
                      </a:lnTo>
                      <a:lnTo>
                        <a:pt x="1370" y="1240"/>
                      </a:lnTo>
                      <a:lnTo>
                        <a:pt x="1374" y="1242"/>
                      </a:lnTo>
                      <a:lnTo>
                        <a:pt x="1376" y="1244"/>
                      </a:lnTo>
                      <a:lnTo>
                        <a:pt x="1376" y="1248"/>
                      </a:lnTo>
                      <a:lnTo>
                        <a:pt x="1372" y="1250"/>
                      </a:lnTo>
                      <a:lnTo>
                        <a:pt x="1372" y="1250"/>
                      </a:lnTo>
                      <a:lnTo>
                        <a:pt x="1374" y="1254"/>
                      </a:lnTo>
                      <a:lnTo>
                        <a:pt x="1374" y="1258"/>
                      </a:lnTo>
                      <a:lnTo>
                        <a:pt x="1372" y="1262"/>
                      </a:lnTo>
                      <a:lnTo>
                        <a:pt x="1370" y="1266"/>
                      </a:lnTo>
                      <a:lnTo>
                        <a:pt x="1370" y="1266"/>
                      </a:lnTo>
                      <a:lnTo>
                        <a:pt x="1374" y="1270"/>
                      </a:lnTo>
                      <a:lnTo>
                        <a:pt x="1378" y="1268"/>
                      </a:lnTo>
                      <a:lnTo>
                        <a:pt x="1382" y="1270"/>
                      </a:lnTo>
                      <a:lnTo>
                        <a:pt x="1388" y="1272"/>
                      </a:lnTo>
                      <a:lnTo>
                        <a:pt x="1388" y="1272"/>
                      </a:lnTo>
                      <a:lnTo>
                        <a:pt x="1390" y="1268"/>
                      </a:lnTo>
                      <a:lnTo>
                        <a:pt x="1392" y="1264"/>
                      </a:lnTo>
                      <a:lnTo>
                        <a:pt x="1400" y="1258"/>
                      </a:lnTo>
                      <a:lnTo>
                        <a:pt x="1406" y="1250"/>
                      </a:lnTo>
                      <a:lnTo>
                        <a:pt x="1408" y="1246"/>
                      </a:lnTo>
                      <a:lnTo>
                        <a:pt x="1410" y="1240"/>
                      </a:lnTo>
                      <a:lnTo>
                        <a:pt x="1410" y="1240"/>
                      </a:lnTo>
                      <a:lnTo>
                        <a:pt x="1416" y="1240"/>
                      </a:lnTo>
                      <a:lnTo>
                        <a:pt x="1420" y="1240"/>
                      </a:lnTo>
                      <a:lnTo>
                        <a:pt x="1424" y="1242"/>
                      </a:lnTo>
                      <a:lnTo>
                        <a:pt x="1426" y="1246"/>
                      </a:lnTo>
                      <a:lnTo>
                        <a:pt x="1426" y="1246"/>
                      </a:lnTo>
                      <a:lnTo>
                        <a:pt x="1428" y="1244"/>
                      </a:lnTo>
                      <a:lnTo>
                        <a:pt x="1428" y="1242"/>
                      </a:lnTo>
                      <a:lnTo>
                        <a:pt x="1426" y="1238"/>
                      </a:lnTo>
                      <a:lnTo>
                        <a:pt x="1424" y="1234"/>
                      </a:lnTo>
                      <a:lnTo>
                        <a:pt x="1424" y="1232"/>
                      </a:lnTo>
                      <a:lnTo>
                        <a:pt x="1424" y="1230"/>
                      </a:lnTo>
                      <a:lnTo>
                        <a:pt x="1424" y="1230"/>
                      </a:lnTo>
                      <a:lnTo>
                        <a:pt x="1432" y="1232"/>
                      </a:lnTo>
                      <a:lnTo>
                        <a:pt x="1438" y="1238"/>
                      </a:lnTo>
                      <a:lnTo>
                        <a:pt x="1442" y="1244"/>
                      </a:lnTo>
                      <a:lnTo>
                        <a:pt x="1442" y="1246"/>
                      </a:lnTo>
                      <a:lnTo>
                        <a:pt x="1440" y="1248"/>
                      </a:lnTo>
                      <a:lnTo>
                        <a:pt x="1440" y="1248"/>
                      </a:lnTo>
                      <a:lnTo>
                        <a:pt x="1440" y="1246"/>
                      </a:lnTo>
                      <a:lnTo>
                        <a:pt x="1438" y="1244"/>
                      </a:lnTo>
                      <a:lnTo>
                        <a:pt x="1436" y="1248"/>
                      </a:lnTo>
                      <a:lnTo>
                        <a:pt x="1436" y="1252"/>
                      </a:lnTo>
                      <a:lnTo>
                        <a:pt x="1438" y="1258"/>
                      </a:lnTo>
                      <a:lnTo>
                        <a:pt x="1438" y="1258"/>
                      </a:lnTo>
                      <a:lnTo>
                        <a:pt x="1442" y="1254"/>
                      </a:lnTo>
                      <a:lnTo>
                        <a:pt x="1446" y="1254"/>
                      </a:lnTo>
                      <a:lnTo>
                        <a:pt x="1452" y="1256"/>
                      </a:lnTo>
                      <a:lnTo>
                        <a:pt x="1458" y="1262"/>
                      </a:lnTo>
                      <a:lnTo>
                        <a:pt x="1466" y="1264"/>
                      </a:lnTo>
                      <a:lnTo>
                        <a:pt x="1466" y="1264"/>
                      </a:lnTo>
                      <a:lnTo>
                        <a:pt x="1482" y="1256"/>
                      </a:lnTo>
                      <a:lnTo>
                        <a:pt x="1496" y="1246"/>
                      </a:lnTo>
                      <a:lnTo>
                        <a:pt x="1508" y="1234"/>
                      </a:lnTo>
                      <a:lnTo>
                        <a:pt x="1520" y="1220"/>
                      </a:lnTo>
                      <a:lnTo>
                        <a:pt x="1520" y="1220"/>
                      </a:lnTo>
                      <a:lnTo>
                        <a:pt x="1534" y="1252"/>
                      </a:lnTo>
                      <a:lnTo>
                        <a:pt x="1546" y="1282"/>
                      </a:lnTo>
                      <a:lnTo>
                        <a:pt x="1546" y="1282"/>
                      </a:lnTo>
                      <a:lnTo>
                        <a:pt x="1542" y="1266"/>
                      </a:lnTo>
                      <a:lnTo>
                        <a:pt x="1536" y="1250"/>
                      </a:lnTo>
                      <a:lnTo>
                        <a:pt x="1528" y="1232"/>
                      </a:lnTo>
                      <a:lnTo>
                        <a:pt x="1522" y="1214"/>
                      </a:lnTo>
                      <a:lnTo>
                        <a:pt x="1522" y="1214"/>
                      </a:lnTo>
                      <a:lnTo>
                        <a:pt x="1536" y="1210"/>
                      </a:lnTo>
                      <a:lnTo>
                        <a:pt x="1544" y="1206"/>
                      </a:lnTo>
                      <a:lnTo>
                        <a:pt x="1552" y="1206"/>
                      </a:lnTo>
                      <a:lnTo>
                        <a:pt x="1552" y="1206"/>
                      </a:lnTo>
                      <a:lnTo>
                        <a:pt x="1554" y="1212"/>
                      </a:lnTo>
                      <a:lnTo>
                        <a:pt x="1558" y="1218"/>
                      </a:lnTo>
                      <a:lnTo>
                        <a:pt x="1562" y="1222"/>
                      </a:lnTo>
                      <a:lnTo>
                        <a:pt x="1564" y="1228"/>
                      </a:lnTo>
                      <a:lnTo>
                        <a:pt x="1564" y="1228"/>
                      </a:lnTo>
                      <a:lnTo>
                        <a:pt x="1574" y="1226"/>
                      </a:lnTo>
                      <a:lnTo>
                        <a:pt x="1584" y="1224"/>
                      </a:lnTo>
                      <a:lnTo>
                        <a:pt x="1584" y="1224"/>
                      </a:lnTo>
                      <a:lnTo>
                        <a:pt x="1588" y="1218"/>
                      </a:lnTo>
                      <a:lnTo>
                        <a:pt x="1590" y="1212"/>
                      </a:lnTo>
                      <a:lnTo>
                        <a:pt x="1588" y="1204"/>
                      </a:lnTo>
                      <a:lnTo>
                        <a:pt x="1584" y="1198"/>
                      </a:lnTo>
                      <a:lnTo>
                        <a:pt x="1584" y="1198"/>
                      </a:lnTo>
                      <a:lnTo>
                        <a:pt x="1590" y="1194"/>
                      </a:lnTo>
                      <a:lnTo>
                        <a:pt x="1596" y="1192"/>
                      </a:lnTo>
                      <a:lnTo>
                        <a:pt x="1596" y="1192"/>
                      </a:lnTo>
                      <a:lnTo>
                        <a:pt x="1598" y="1182"/>
                      </a:lnTo>
                      <a:lnTo>
                        <a:pt x="1596" y="1174"/>
                      </a:lnTo>
                      <a:lnTo>
                        <a:pt x="1594" y="1166"/>
                      </a:lnTo>
                      <a:lnTo>
                        <a:pt x="1592" y="1160"/>
                      </a:lnTo>
                      <a:lnTo>
                        <a:pt x="1584" y="1148"/>
                      </a:lnTo>
                      <a:lnTo>
                        <a:pt x="1582" y="1140"/>
                      </a:lnTo>
                      <a:lnTo>
                        <a:pt x="1580" y="1134"/>
                      </a:lnTo>
                      <a:lnTo>
                        <a:pt x="1580" y="1134"/>
                      </a:lnTo>
                      <a:lnTo>
                        <a:pt x="1572" y="1128"/>
                      </a:lnTo>
                      <a:lnTo>
                        <a:pt x="1568" y="1120"/>
                      </a:lnTo>
                      <a:lnTo>
                        <a:pt x="1564" y="1112"/>
                      </a:lnTo>
                      <a:lnTo>
                        <a:pt x="1560" y="1102"/>
                      </a:lnTo>
                      <a:lnTo>
                        <a:pt x="1552" y="1060"/>
                      </a:lnTo>
                      <a:lnTo>
                        <a:pt x="1552" y="1060"/>
                      </a:lnTo>
                      <a:lnTo>
                        <a:pt x="1558" y="1056"/>
                      </a:lnTo>
                      <a:lnTo>
                        <a:pt x="1564" y="1052"/>
                      </a:lnTo>
                      <a:lnTo>
                        <a:pt x="1564" y="1052"/>
                      </a:lnTo>
                      <a:lnTo>
                        <a:pt x="1584" y="1068"/>
                      </a:lnTo>
                      <a:lnTo>
                        <a:pt x="1606" y="1082"/>
                      </a:lnTo>
                      <a:lnTo>
                        <a:pt x="1606" y="1082"/>
                      </a:lnTo>
                      <a:lnTo>
                        <a:pt x="1610" y="1074"/>
                      </a:lnTo>
                      <a:lnTo>
                        <a:pt x="1610" y="1066"/>
                      </a:lnTo>
                      <a:lnTo>
                        <a:pt x="1608" y="1058"/>
                      </a:lnTo>
                      <a:lnTo>
                        <a:pt x="1602" y="1050"/>
                      </a:lnTo>
                      <a:lnTo>
                        <a:pt x="1590" y="1034"/>
                      </a:lnTo>
                      <a:lnTo>
                        <a:pt x="1584" y="1024"/>
                      </a:lnTo>
                      <a:lnTo>
                        <a:pt x="1582" y="1016"/>
                      </a:lnTo>
                      <a:lnTo>
                        <a:pt x="1582" y="1016"/>
                      </a:lnTo>
                      <a:lnTo>
                        <a:pt x="1578" y="1018"/>
                      </a:lnTo>
                      <a:lnTo>
                        <a:pt x="1574" y="1018"/>
                      </a:lnTo>
                      <a:lnTo>
                        <a:pt x="1568" y="1018"/>
                      </a:lnTo>
                      <a:lnTo>
                        <a:pt x="1562" y="1014"/>
                      </a:lnTo>
                      <a:lnTo>
                        <a:pt x="1556" y="1010"/>
                      </a:lnTo>
                      <a:lnTo>
                        <a:pt x="1556" y="1010"/>
                      </a:lnTo>
                      <a:lnTo>
                        <a:pt x="1552" y="1012"/>
                      </a:lnTo>
                      <a:lnTo>
                        <a:pt x="1552" y="1016"/>
                      </a:lnTo>
                      <a:lnTo>
                        <a:pt x="1554" y="1018"/>
                      </a:lnTo>
                      <a:lnTo>
                        <a:pt x="1554" y="1024"/>
                      </a:lnTo>
                      <a:lnTo>
                        <a:pt x="1554" y="1024"/>
                      </a:lnTo>
                      <a:lnTo>
                        <a:pt x="1550" y="1028"/>
                      </a:lnTo>
                      <a:lnTo>
                        <a:pt x="1546" y="1028"/>
                      </a:lnTo>
                      <a:lnTo>
                        <a:pt x="1544" y="1028"/>
                      </a:lnTo>
                      <a:lnTo>
                        <a:pt x="1544" y="1028"/>
                      </a:lnTo>
                      <a:lnTo>
                        <a:pt x="1548" y="1036"/>
                      </a:lnTo>
                      <a:lnTo>
                        <a:pt x="1548" y="1040"/>
                      </a:lnTo>
                      <a:lnTo>
                        <a:pt x="1548" y="1044"/>
                      </a:lnTo>
                      <a:lnTo>
                        <a:pt x="1548" y="1044"/>
                      </a:lnTo>
                      <a:lnTo>
                        <a:pt x="1544" y="1042"/>
                      </a:lnTo>
                      <a:lnTo>
                        <a:pt x="1542" y="1040"/>
                      </a:lnTo>
                      <a:lnTo>
                        <a:pt x="1544" y="1034"/>
                      </a:lnTo>
                      <a:lnTo>
                        <a:pt x="1544" y="1034"/>
                      </a:lnTo>
                      <a:lnTo>
                        <a:pt x="1538" y="1030"/>
                      </a:lnTo>
                      <a:lnTo>
                        <a:pt x="1532" y="1026"/>
                      </a:lnTo>
                      <a:lnTo>
                        <a:pt x="1528" y="1020"/>
                      </a:lnTo>
                      <a:lnTo>
                        <a:pt x="1528" y="1018"/>
                      </a:lnTo>
                      <a:lnTo>
                        <a:pt x="1528" y="1016"/>
                      </a:lnTo>
                      <a:lnTo>
                        <a:pt x="1528" y="1016"/>
                      </a:lnTo>
                      <a:lnTo>
                        <a:pt x="1530" y="1016"/>
                      </a:lnTo>
                      <a:lnTo>
                        <a:pt x="1534" y="1016"/>
                      </a:lnTo>
                      <a:lnTo>
                        <a:pt x="1538" y="1010"/>
                      </a:lnTo>
                      <a:lnTo>
                        <a:pt x="1546" y="1006"/>
                      </a:lnTo>
                      <a:lnTo>
                        <a:pt x="1550" y="1006"/>
                      </a:lnTo>
                      <a:lnTo>
                        <a:pt x="1554" y="1008"/>
                      </a:lnTo>
                      <a:lnTo>
                        <a:pt x="1554" y="1008"/>
                      </a:lnTo>
                      <a:lnTo>
                        <a:pt x="1546" y="994"/>
                      </a:lnTo>
                      <a:lnTo>
                        <a:pt x="1542" y="988"/>
                      </a:lnTo>
                      <a:lnTo>
                        <a:pt x="1536" y="982"/>
                      </a:lnTo>
                      <a:lnTo>
                        <a:pt x="1536" y="982"/>
                      </a:lnTo>
                      <a:lnTo>
                        <a:pt x="1540" y="974"/>
                      </a:lnTo>
                      <a:lnTo>
                        <a:pt x="1544" y="966"/>
                      </a:lnTo>
                      <a:lnTo>
                        <a:pt x="1546" y="964"/>
                      </a:lnTo>
                      <a:lnTo>
                        <a:pt x="1550" y="962"/>
                      </a:lnTo>
                      <a:lnTo>
                        <a:pt x="1554" y="962"/>
                      </a:lnTo>
                      <a:lnTo>
                        <a:pt x="1562" y="962"/>
                      </a:lnTo>
                      <a:lnTo>
                        <a:pt x="1562" y="962"/>
                      </a:lnTo>
                      <a:lnTo>
                        <a:pt x="1560" y="956"/>
                      </a:lnTo>
                      <a:lnTo>
                        <a:pt x="1558" y="954"/>
                      </a:lnTo>
                      <a:lnTo>
                        <a:pt x="1558" y="954"/>
                      </a:lnTo>
                      <a:lnTo>
                        <a:pt x="1566" y="954"/>
                      </a:lnTo>
                      <a:lnTo>
                        <a:pt x="1580" y="956"/>
                      </a:lnTo>
                      <a:lnTo>
                        <a:pt x="1594" y="956"/>
                      </a:lnTo>
                      <a:lnTo>
                        <a:pt x="1608" y="956"/>
                      </a:lnTo>
                      <a:lnTo>
                        <a:pt x="1608" y="956"/>
                      </a:lnTo>
                      <a:lnTo>
                        <a:pt x="1606" y="952"/>
                      </a:lnTo>
                      <a:lnTo>
                        <a:pt x="1604" y="948"/>
                      </a:lnTo>
                      <a:lnTo>
                        <a:pt x="1602" y="944"/>
                      </a:lnTo>
                      <a:lnTo>
                        <a:pt x="1602" y="940"/>
                      </a:lnTo>
                      <a:lnTo>
                        <a:pt x="1602" y="940"/>
                      </a:lnTo>
                      <a:lnTo>
                        <a:pt x="1604" y="940"/>
                      </a:lnTo>
                      <a:lnTo>
                        <a:pt x="1606" y="936"/>
                      </a:lnTo>
                      <a:lnTo>
                        <a:pt x="1608" y="936"/>
                      </a:lnTo>
                      <a:lnTo>
                        <a:pt x="1612" y="936"/>
                      </a:lnTo>
                      <a:lnTo>
                        <a:pt x="1612" y="936"/>
                      </a:lnTo>
                      <a:lnTo>
                        <a:pt x="1612" y="934"/>
                      </a:lnTo>
                      <a:lnTo>
                        <a:pt x="1610" y="930"/>
                      </a:lnTo>
                      <a:lnTo>
                        <a:pt x="1610" y="928"/>
                      </a:lnTo>
                      <a:lnTo>
                        <a:pt x="1610" y="926"/>
                      </a:lnTo>
                      <a:lnTo>
                        <a:pt x="1610" y="926"/>
                      </a:lnTo>
                      <a:lnTo>
                        <a:pt x="1628" y="926"/>
                      </a:lnTo>
                      <a:lnTo>
                        <a:pt x="1628" y="926"/>
                      </a:lnTo>
                      <a:lnTo>
                        <a:pt x="1612" y="916"/>
                      </a:lnTo>
                      <a:lnTo>
                        <a:pt x="1612" y="916"/>
                      </a:lnTo>
                      <a:lnTo>
                        <a:pt x="1608" y="918"/>
                      </a:lnTo>
                      <a:lnTo>
                        <a:pt x="1600" y="918"/>
                      </a:lnTo>
                      <a:lnTo>
                        <a:pt x="1596" y="916"/>
                      </a:lnTo>
                      <a:lnTo>
                        <a:pt x="1590" y="914"/>
                      </a:lnTo>
                      <a:lnTo>
                        <a:pt x="1580" y="906"/>
                      </a:lnTo>
                      <a:lnTo>
                        <a:pt x="1578" y="902"/>
                      </a:lnTo>
                      <a:lnTo>
                        <a:pt x="1576" y="896"/>
                      </a:lnTo>
                      <a:lnTo>
                        <a:pt x="1576" y="896"/>
                      </a:lnTo>
                      <a:lnTo>
                        <a:pt x="1574" y="904"/>
                      </a:lnTo>
                      <a:lnTo>
                        <a:pt x="1570" y="908"/>
                      </a:lnTo>
                      <a:lnTo>
                        <a:pt x="1564" y="910"/>
                      </a:lnTo>
                      <a:lnTo>
                        <a:pt x="1556" y="910"/>
                      </a:lnTo>
                      <a:lnTo>
                        <a:pt x="1556" y="910"/>
                      </a:lnTo>
                      <a:lnTo>
                        <a:pt x="1552" y="914"/>
                      </a:lnTo>
                      <a:lnTo>
                        <a:pt x="1550" y="916"/>
                      </a:lnTo>
                      <a:lnTo>
                        <a:pt x="1544" y="918"/>
                      </a:lnTo>
                      <a:lnTo>
                        <a:pt x="1544" y="918"/>
                      </a:lnTo>
                      <a:lnTo>
                        <a:pt x="1546" y="920"/>
                      </a:lnTo>
                      <a:lnTo>
                        <a:pt x="1544" y="922"/>
                      </a:lnTo>
                      <a:lnTo>
                        <a:pt x="1544" y="924"/>
                      </a:lnTo>
                      <a:lnTo>
                        <a:pt x="1546" y="926"/>
                      </a:lnTo>
                      <a:lnTo>
                        <a:pt x="1546" y="926"/>
                      </a:lnTo>
                      <a:lnTo>
                        <a:pt x="1544" y="928"/>
                      </a:lnTo>
                      <a:lnTo>
                        <a:pt x="1542" y="926"/>
                      </a:lnTo>
                      <a:lnTo>
                        <a:pt x="1540" y="926"/>
                      </a:lnTo>
                      <a:lnTo>
                        <a:pt x="1540" y="924"/>
                      </a:lnTo>
                      <a:lnTo>
                        <a:pt x="1540" y="924"/>
                      </a:lnTo>
                      <a:lnTo>
                        <a:pt x="1534" y="930"/>
                      </a:lnTo>
                      <a:lnTo>
                        <a:pt x="1532" y="934"/>
                      </a:lnTo>
                      <a:lnTo>
                        <a:pt x="1526" y="934"/>
                      </a:lnTo>
                      <a:lnTo>
                        <a:pt x="1526" y="934"/>
                      </a:lnTo>
                      <a:lnTo>
                        <a:pt x="1528" y="940"/>
                      </a:lnTo>
                      <a:lnTo>
                        <a:pt x="1530" y="942"/>
                      </a:lnTo>
                      <a:lnTo>
                        <a:pt x="1530" y="944"/>
                      </a:lnTo>
                      <a:lnTo>
                        <a:pt x="1530" y="944"/>
                      </a:lnTo>
                      <a:lnTo>
                        <a:pt x="1528" y="942"/>
                      </a:lnTo>
                      <a:lnTo>
                        <a:pt x="1524" y="940"/>
                      </a:lnTo>
                      <a:lnTo>
                        <a:pt x="1520" y="942"/>
                      </a:lnTo>
                      <a:lnTo>
                        <a:pt x="1518" y="944"/>
                      </a:lnTo>
                      <a:lnTo>
                        <a:pt x="1512" y="950"/>
                      </a:lnTo>
                      <a:lnTo>
                        <a:pt x="1510" y="956"/>
                      </a:lnTo>
                      <a:lnTo>
                        <a:pt x="1510" y="956"/>
                      </a:lnTo>
                      <a:lnTo>
                        <a:pt x="1508" y="948"/>
                      </a:lnTo>
                      <a:lnTo>
                        <a:pt x="1504" y="944"/>
                      </a:lnTo>
                      <a:lnTo>
                        <a:pt x="1500" y="940"/>
                      </a:lnTo>
                      <a:lnTo>
                        <a:pt x="1500" y="940"/>
                      </a:lnTo>
                      <a:lnTo>
                        <a:pt x="1496" y="944"/>
                      </a:lnTo>
                      <a:lnTo>
                        <a:pt x="1494" y="948"/>
                      </a:lnTo>
                      <a:lnTo>
                        <a:pt x="1494" y="948"/>
                      </a:lnTo>
                      <a:lnTo>
                        <a:pt x="1492" y="944"/>
                      </a:lnTo>
                      <a:lnTo>
                        <a:pt x="1488" y="940"/>
                      </a:lnTo>
                      <a:lnTo>
                        <a:pt x="1486" y="936"/>
                      </a:lnTo>
                      <a:lnTo>
                        <a:pt x="1484" y="928"/>
                      </a:lnTo>
                      <a:lnTo>
                        <a:pt x="1484" y="928"/>
                      </a:lnTo>
                      <a:lnTo>
                        <a:pt x="1474" y="928"/>
                      </a:lnTo>
                      <a:lnTo>
                        <a:pt x="1468" y="926"/>
                      </a:lnTo>
                      <a:lnTo>
                        <a:pt x="1456" y="924"/>
                      </a:lnTo>
                      <a:lnTo>
                        <a:pt x="1456" y="924"/>
                      </a:lnTo>
                      <a:lnTo>
                        <a:pt x="1442" y="900"/>
                      </a:lnTo>
                      <a:lnTo>
                        <a:pt x="1428" y="878"/>
                      </a:lnTo>
                      <a:lnTo>
                        <a:pt x="1412" y="856"/>
                      </a:lnTo>
                      <a:lnTo>
                        <a:pt x="1392" y="836"/>
                      </a:lnTo>
                      <a:lnTo>
                        <a:pt x="1392" y="836"/>
                      </a:lnTo>
                      <a:lnTo>
                        <a:pt x="1392" y="820"/>
                      </a:lnTo>
                      <a:lnTo>
                        <a:pt x="1388" y="816"/>
                      </a:lnTo>
                      <a:lnTo>
                        <a:pt x="1382" y="812"/>
                      </a:lnTo>
                      <a:lnTo>
                        <a:pt x="1382" y="812"/>
                      </a:lnTo>
                      <a:lnTo>
                        <a:pt x="1384" y="810"/>
                      </a:lnTo>
                      <a:lnTo>
                        <a:pt x="1386" y="812"/>
                      </a:lnTo>
                      <a:lnTo>
                        <a:pt x="1390" y="812"/>
                      </a:lnTo>
                      <a:lnTo>
                        <a:pt x="1394" y="812"/>
                      </a:lnTo>
                      <a:lnTo>
                        <a:pt x="1394" y="812"/>
                      </a:lnTo>
                      <a:lnTo>
                        <a:pt x="1390" y="804"/>
                      </a:lnTo>
                      <a:lnTo>
                        <a:pt x="1388" y="794"/>
                      </a:lnTo>
                      <a:lnTo>
                        <a:pt x="1388" y="778"/>
                      </a:lnTo>
                      <a:lnTo>
                        <a:pt x="1386" y="762"/>
                      </a:lnTo>
                      <a:lnTo>
                        <a:pt x="1384" y="752"/>
                      </a:lnTo>
                      <a:lnTo>
                        <a:pt x="1380" y="742"/>
                      </a:lnTo>
                      <a:lnTo>
                        <a:pt x="1380" y="742"/>
                      </a:lnTo>
                      <a:lnTo>
                        <a:pt x="1380" y="740"/>
                      </a:lnTo>
                      <a:lnTo>
                        <a:pt x="1382" y="740"/>
                      </a:lnTo>
                      <a:lnTo>
                        <a:pt x="1386" y="738"/>
                      </a:lnTo>
                      <a:lnTo>
                        <a:pt x="1386" y="738"/>
                      </a:lnTo>
                      <a:lnTo>
                        <a:pt x="1380" y="728"/>
                      </a:lnTo>
                      <a:lnTo>
                        <a:pt x="1370" y="718"/>
                      </a:lnTo>
                      <a:lnTo>
                        <a:pt x="1360" y="708"/>
                      </a:lnTo>
                      <a:lnTo>
                        <a:pt x="1352" y="706"/>
                      </a:lnTo>
                      <a:lnTo>
                        <a:pt x="1346" y="704"/>
                      </a:lnTo>
                      <a:lnTo>
                        <a:pt x="1346" y="704"/>
                      </a:lnTo>
                      <a:lnTo>
                        <a:pt x="1338" y="706"/>
                      </a:lnTo>
                      <a:lnTo>
                        <a:pt x="1334" y="708"/>
                      </a:lnTo>
                      <a:lnTo>
                        <a:pt x="1330" y="710"/>
                      </a:lnTo>
                      <a:lnTo>
                        <a:pt x="1324" y="708"/>
                      </a:lnTo>
                      <a:lnTo>
                        <a:pt x="1324" y="708"/>
                      </a:lnTo>
                      <a:lnTo>
                        <a:pt x="1322" y="708"/>
                      </a:lnTo>
                      <a:lnTo>
                        <a:pt x="1322" y="710"/>
                      </a:lnTo>
                      <a:lnTo>
                        <a:pt x="1326" y="714"/>
                      </a:lnTo>
                      <a:lnTo>
                        <a:pt x="1328" y="718"/>
                      </a:lnTo>
                      <a:lnTo>
                        <a:pt x="1326" y="718"/>
                      </a:lnTo>
                      <a:lnTo>
                        <a:pt x="1324" y="720"/>
                      </a:lnTo>
                      <a:lnTo>
                        <a:pt x="1324" y="720"/>
                      </a:lnTo>
                      <a:lnTo>
                        <a:pt x="1328" y="724"/>
                      </a:lnTo>
                      <a:lnTo>
                        <a:pt x="1328" y="724"/>
                      </a:lnTo>
                      <a:lnTo>
                        <a:pt x="1328" y="724"/>
                      </a:lnTo>
                      <a:lnTo>
                        <a:pt x="1326" y="724"/>
                      </a:lnTo>
                      <a:lnTo>
                        <a:pt x="1326" y="724"/>
                      </a:lnTo>
                      <a:lnTo>
                        <a:pt x="1324" y="726"/>
                      </a:lnTo>
                      <a:lnTo>
                        <a:pt x="1324" y="726"/>
                      </a:lnTo>
                      <a:lnTo>
                        <a:pt x="1330" y="734"/>
                      </a:lnTo>
                      <a:lnTo>
                        <a:pt x="1332" y="740"/>
                      </a:lnTo>
                      <a:lnTo>
                        <a:pt x="1330" y="746"/>
                      </a:lnTo>
                      <a:lnTo>
                        <a:pt x="1330" y="746"/>
                      </a:lnTo>
                      <a:lnTo>
                        <a:pt x="1340" y="754"/>
                      </a:lnTo>
                      <a:lnTo>
                        <a:pt x="1350" y="762"/>
                      </a:lnTo>
                      <a:lnTo>
                        <a:pt x="1350" y="762"/>
                      </a:lnTo>
                      <a:lnTo>
                        <a:pt x="1352" y="778"/>
                      </a:lnTo>
                      <a:lnTo>
                        <a:pt x="1352" y="792"/>
                      </a:lnTo>
                      <a:lnTo>
                        <a:pt x="1352" y="800"/>
                      </a:lnTo>
                      <a:lnTo>
                        <a:pt x="1350" y="806"/>
                      </a:lnTo>
                      <a:lnTo>
                        <a:pt x="1346" y="814"/>
                      </a:lnTo>
                      <a:lnTo>
                        <a:pt x="1340" y="820"/>
                      </a:lnTo>
                      <a:lnTo>
                        <a:pt x="1340" y="820"/>
                      </a:lnTo>
                      <a:lnTo>
                        <a:pt x="1344" y="824"/>
                      </a:lnTo>
                      <a:lnTo>
                        <a:pt x="1344" y="828"/>
                      </a:lnTo>
                      <a:lnTo>
                        <a:pt x="1344" y="836"/>
                      </a:lnTo>
                      <a:lnTo>
                        <a:pt x="1342" y="844"/>
                      </a:lnTo>
                      <a:lnTo>
                        <a:pt x="1342" y="848"/>
                      </a:lnTo>
                      <a:lnTo>
                        <a:pt x="1344" y="852"/>
                      </a:lnTo>
                      <a:lnTo>
                        <a:pt x="1344" y="852"/>
                      </a:lnTo>
                      <a:lnTo>
                        <a:pt x="1344" y="854"/>
                      </a:lnTo>
                      <a:lnTo>
                        <a:pt x="1342" y="854"/>
                      </a:lnTo>
                      <a:lnTo>
                        <a:pt x="1338" y="852"/>
                      </a:lnTo>
                      <a:lnTo>
                        <a:pt x="1338" y="852"/>
                      </a:lnTo>
                      <a:lnTo>
                        <a:pt x="1346" y="860"/>
                      </a:lnTo>
                      <a:lnTo>
                        <a:pt x="1350" y="868"/>
                      </a:lnTo>
                      <a:lnTo>
                        <a:pt x="1360" y="888"/>
                      </a:lnTo>
                      <a:lnTo>
                        <a:pt x="1360" y="888"/>
                      </a:lnTo>
                      <a:lnTo>
                        <a:pt x="1358" y="888"/>
                      </a:lnTo>
                      <a:lnTo>
                        <a:pt x="1354" y="886"/>
                      </a:lnTo>
                      <a:lnTo>
                        <a:pt x="1354" y="886"/>
                      </a:lnTo>
                      <a:lnTo>
                        <a:pt x="1370" y="914"/>
                      </a:lnTo>
                      <a:lnTo>
                        <a:pt x="1378" y="926"/>
                      </a:lnTo>
                      <a:lnTo>
                        <a:pt x="1384" y="932"/>
                      </a:lnTo>
                      <a:lnTo>
                        <a:pt x="1390" y="936"/>
                      </a:lnTo>
                      <a:lnTo>
                        <a:pt x="1390" y="936"/>
                      </a:lnTo>
                      <a:lnTo>
                        <a:pt x="1392" y="934"/>
                      </a:lnTo>
                      <a:lnTo>
                        <a:pt x="1392" y="934"/>
                      </a:lnTo>
                      <a:lnTo>
                        <a:pt x="1394" y="932"/>
                      </a:lnTo>
                      <a:lnTo>
                        <a:pt x="1394" y="932"/>
                      </a:lnTo>
                      <a:lnTo>
                        <a:pt x="1416" y="950"/>
                      </a:lnTo>
                      <a:lnTo>
                        <a:pt x="1438" y="968"/>
                      </a:lnTo>
                      <a:lnTo>
                        <a:pt x="1438" y="968"/>
                      </a:lnTo>
                      <a:lnTo>
                        <a:pt x="1434" y="978"/>
                      </a:lnTo>
                      <a:lnTo>
                        <a:pt x="1428" y="988"/>
                      </a:lnTo>
                      <a:lnTo>
                        <a:pt x="1428" y="988"/>
                      </a:lnTo>
                      <a:lnTo>
                        <a:pt x="1432" y="990"/>
                      </a:lnTo>
                      <a:lnTo>
                        <a:pt x="1434" y="988"/>
                      </a:lnTo>
                      <a:lnTo>
                        <a:pt x="1438" y="986"/>
                      </a:lnTo>
                      <a:lnTo>
                        <a:pt x="1442" y="988"/>
                      </a:lnTo>
                      <a:lnTo>
                        <a:pt x="1442" y="988"/>
                      </a:lnTo>
                      <a:lnTo>
                        <a:pt x="1440" y="992"/>
                      </a:lnTo>
                      <a:lnTo>
                        <a:pt x="1436" y="992"/>
                      </a:lnTo>
                      <a:lnTo>
                        <a:pt x="1436" y="992"/>
                      </a:lnTo>
                      <a:lnTo>
                        <a:pt x="1440" y="994"/>
                      </a:lnTo>
                      <a:lnTo>
                        <a:pt x="1442" y="994"/>
                      </a:lnTo>
                      <a:lnTo>
                        <a:pt x="1440" y="1000"/>
                      </a:lnTo>
                      <a:lnTo>
                        <a:pt x="1438" y="1006"/>
                      </a:lnTo>
                      <a:lnTo>
                        <a:pt x="1438" y="1010"/>
                      </a:lnTo>
                      <a:lnTo>
                        <a:pt x="1438" y="1016"/>
                      </a:lnTo>
                      <a:lnTo>
                        <a:pt x="1438" y="1016"/>
                      </a:lnTo>
                      <a:lnTo>
                        <a:pt x="1436" y="1014"/>
                      </a:lnTo>
                      <a:lnTo>
                        <a:pt x="1436" y="1012"/>
                      </a:lnTo>
                      <a:lnTo>
                        <a:pt x="1434" y="1010"/>
                      </a:lnTo>
                      <a:lnTo>
                        <a:pt x="1432" y="1010"/>
                      </a:lnTo>
                      <a:lnTo>
                        <a:pt x="1432" y="1010"/>
                      </a:lnTo>
                      <a:lnTo>
                        <a:pt x="1430" y="1020"/>
                      </a:lnTo>
                      <a:lnTo>
                        <a:pt x="1428" y="1024"/>
                      </a:lnTo>
                      <a:lnTo>
                        <a:pt x="1420" y="1024"/>
                      </a:lnTo>
                      <a:lnTo>
                        <a:pt x="1420" y="1024"/>
                      </a:lnTo>
                      <a:lnTo>
                        <a:pt x="1428" y="1038"/>
                      </a:lnTo>
                      <a:lnTo>
                        <a:pt x="1432" y="1046"/>
                      </a:lnTo>
                      <a:lnTo>
                        <a:pt x="1432" y="1056"/>
                      </a:lnTo>
                      <a:lnTo>
                        <a:pt x="1432" y="1056"/>
                      </a:lnTo>
                      <a:lnTo>
                        <a:pt x="1434" y="1058"/>
                      </a:lnTo>
                      <a:lnTo>
                        <a:pt x="1438" y="1058"/>
                      </a:lnTo>
                      <a:lnTo>
                        <a:pt x="1438" y="1058"/>
                      </a:lnTo>
                      <a:lnTo>
                        <a:pt x="1438" y="1060"/>
                      </a:lnTo>
                      <a:lnTo>
                        <a:pt x="1436" y="1060"/>
                      </a:lnTo>
                      <a:lnTo>
                        <a:pt x="1432" y="1062"/>
                      </a:lnTo>
                      <a:lnTo>
                        <a:pt x="1432" y="1062"/>
                      </a:lnTo>
                      <a:lnTo>
                        <a:pt x="1444" y="1080"/>
                      </a:lnTo>
                      <a:lnTo>
                        <a:pt x="1452" y="1100"/>
                      </a:lnTo>
                      <a:lnTo>
                        <a:pt x="1456" y="1122"/>
                      </a:lnTo>
                      <a:lnTo>
                        <a:pt x="1460" y="1150"/>
                      </a:lnTo>
                      <a:lnTo>
                        <a:pt x="1460" y="1150"/>
                      </a:lnTo>
                      <a:lnTo>
                        <a:pt x="1450" y="1148"/>
                      </a:lnTo>
                      <a:lnTo>
                        <a:pt x="1438" y="1150"/>
                      </a:lnTo>
                      <a:lnTo>
                        <a:pt x="1434" y="1154"/>
                      </a:lnTo>
                      <a:lnTo>
                        <a:pt x="1430" y="1158"/>
                      </a:lnTo>
                      <a:lnTo>
                        <a:pt x="1426" y="1162"/>
                      </a:lnTo>
                      <a:lnTo>
                        <a:pt x="1424" y="1168"/>
                      </a:lnTo>
                      <a:lnTo>
                        <a:pt x="1424" y="1168"/>
                      </a:lnTo>
                      <a:lnTo>
                        <a:pt x="1428" y="1174"/>
                      </a:lnTo>
                      <a:lnTo>
                        <a:pt x="1432" y="1178"/>
                      </a:lnTo>
                      <a:lnTo>
                        <a:pt x="1436" y="1184"/>
                      </a:lnTo>
                      <a:lnTo>
                        <a:pt x="1436" y="1186"/>
                      </a:lnTo>
                      <a:lnTo>
                        <a:pt x="1434" y="1190"/>
                      </a:lnTo>
                      <a:lnTo>
                        <a:pt x="1434" y="1190"/>
                      </a:lnTo>
                      <a:lnTo>
                        <a:pt x="1426" y="1192"/>
                      </a:lnTo>
                      <a:lnTo>
                        <a:pt x="1418" y="1194"/>
                      </a:lnTo>
                      <a:lnTo>
                        <a:pt x="1410" y="1196"/>
                      </a:lnTo>
                      <a:lnTo>
                        <a:pt x="1400" y="1194"/>
                      </a:lnTo>
                      <a:lnTo>
                        <a:pt x="1400" y="1194"/>
                      </a:lnTo>
                      <a:lnTo>
                        <a:pt x="1400" y="1186"/>
                      </a:lnTo>
                      <a:lnTo>
                        <a:pt x="1398" y="1180"/>
                      </a:lnTo>
                      <a:lnTo>
                        <a:pt x="1396" y="1174"/>
                      </a:lnTo>
                      <a:lnTo>
                        <a:pt x="1392" y="1170"/>
                      </a:lnTo>
                      <a:lnTo>
                        <a:pt x="1384" y="1162"/>
                      </a:lnTo>
                      <a:lnTo>
                        <a:pt x="1374" y="1152"/>
                      </a:lnTo>
                      <a:lnTo>
                        <a:pt x="1374" y="1152"/>
                      </a:lnTo>
                      <a:lnTo>
                        <a:pt x="1376" y="1148"/>
                      </a:lnTo>
                      <a:lnTo>
                        <a:pt x="1378" y="1150"/>
                      </a:lnTo>
                      <a:lnTo>
                        <a:pt x="1380" y="1152"/>
                      </a:lnTo>
                      <a:lnTo>
                        <a:pt x="1382" y="1152"/>
                      </a:lnTo>
                      <a:lnTo>
                        <a:pt x="1382" y="1152"/>
                      </a:lnTo>
                      <a:lnTo>
                        <a:pt x="1382" y="1148"/>
                      </a:lnTo>
                      <a:lnTo>
                        <a:pt x="1378" y="1146"/>
                      </a:lnTo>
                      <a:lnTo>
                        <a:pt x="1376" y="1142"/>
                      </a:lnTo>
                      <a:lnTo>
                        <a:pt x="1374" y="1138"/>
                      </a:lnTo>
                      <a:lnTo>
                        <a:pt x="1374" y="1138"/>
                      </a:lnTo>
                      <a:lnTo>
                        <a:pt x="1378" y="1138"/>
                      </a:lnTo>
                      <a:lnTo>
                        <a:pt x="1380" y="1140"/>
                      </a:lnTo>
                      <a:lnTo>
                        <a:pt x="1380" y="1140"/>
                      </a:lnTo>
                      <a:lnTo>
                        <a:pt x="1376" y="1134"/>
                      </a:lnTo>
                      <a:lnTo>
                        <a:pt x="1372" y="1128"/>
                      </a:lnTo>
                      <a:lnTo>
                        <a:pt x="1362" y="1118"/>
                      </a:lnTo>
                      <a:lnTo>
                        <a:pt x="1352" y="1108"/>
                      </a:lnTo>
                      <a:lnTo>
                        <a:pt x="1348" y="1102"/>
                      </a:lnTo>
                      <a:lnTo>
                        <a:pt x="1344" y="1094"/>
                      </a:lnTo>
                      <a:lnTo>
                        <a:pt x="1344" y="1094"/>
                      </a:lnTo>
                      <a:lnTo>
                        <a:pt x="1342" y="1096"/>
                      </a:lnTo>
                      <a:lnTo>
                        <a:pt x="1338" y="1092"/>
                      </a:lnTo>
                      <a:lnTo>
                        <a:pt x="1332" y="1082"/>
                      </a:lnTo>
                      <a:lnTo>
                        <a:pt x="1326" y="1068"/>
                      </a:lnTo>
                      <a:lnTo>
                        <a:pt x="1320" y="1064"/>
                      </a:lnTo>
                      <a:lnTo>
                        <a:pt x="1316" y="1062"/>
                      </a:lnTo>
                      <a:lnTo>
                        <a:pt x="1316" y="1062"/>
                      </a:lnTo>
                      <a:lnTo>
                        <a:pt x="1316" y="1054"/>
                      </a:lnTo>
                      <a:lnTo>
                        <a:pt x="1316" y="1046"/>
                      </a:lnTo>
                      <a:lnTo>
                        <a:pt x="1316" y="1046"/>
                      </a:lnTo>
                      <a:lnTo>
                        <a:pt x="1314" y="1046"/>
                      </a:lnTo>
                      <a:lnTo>
                        <a:pt x="1314" y="1050"/>
                      </a:lnTo>
                      <a:lnTo>
                        <a:pt x="1312" y="1052"/>
                      </a:lnTo>
                      <a:lnTo>
                        <a:pt x="1312" y="1050"/>
                      </a:lnTo>
                      <a:lnTo>
                        <a:pt x="1312" y="1050"/>
                      </a:lnTo>
                      <a:lnTo>
                        <a:pt x="1302" y="1036"/>
                      </a:lnTo>
                      <a:lnTo>
                        <a:pt x="1298" y="1026"/>
                      </a:lnTo>
                      <a:lnTo>
                        <a:pt x="1294" y="1018"/>
                      </a:lnTo>
                      <a:lnTo>
                        <a:pt x="1294" y="1018"/>
                      </a:lnTo>
                      <a:lnTo>
                        <a:pt x="1288" y="1012"/>
                      </a:lnTo>
                      <a:lnTo>
                        <a:pt x="1282" y="1006"/>
                      </a:lnTo>
                      <a:lnTo>
                        <a:pt x="1276" y="1000"/>
                      </a:lnTo>
                      <a:lnTo>
                        <a:pt x="1274" y="990"/>
                      </a:lnTo>
                      <a:lnTo>
                        <a:pt x="1274" y="990"/>
                      </a:lnTo>
                      <a:lnTo>
                        <a:pt x="1272" y="992"/>
                      </a:lnTo>
                      <a:lnTo>
                        <a:pt x="1272" y="996"/>
                      </a:lnTo>
                      <a:lnTo>
                        <a:pt x="1274" y="1006"/>
                      </a:lnTo>
                      <a:lnTo>
                        <a:pt x="1274" y="1016"/>
                      </a:lnTo>
                      <a:lnTo>
                        <a:pt x="1274" y="1020"/>
                      </a:lnTo>
                      <a:lnTo>
                        <a:pt x="1272" y="1024"/>
                      </a:lnTo>
                      <a:lnTo>
                        <a:pt x="1272" y="1024"/>
                      </a:lnTo>
                      <a:lnTo>
                        <a:pt x="1266" y="1024"/>
                      </a:lnTo>
                      <a:lnTo>
                        <a:pt x="1266" y="1020"/>
                      </a:lnTo>
                      <a:lnTo>
                        <a:pt x="1266" y="1020"/>
                      </a:lnTo>
                      <a:lnTo>
                        <a:pt x="1252" y="1050"/>
                      </a:lnTo>
                      <a:lnTo>
                        <a:pt x="1242" y="1064"/>
                      </a:lnTo>
                      <a:lnTo>
                        <a:pt x="1238" y="1070"/>
                      </a:lnTo>
                      <a:lnTo>
                        <a:pt x="1232" y="1072"/>
                      </a:lnTo>
                      <a:lnTo>
                        <a:pt x="1232" y="1072"/>
                      </a:lnTo>
                      <a:lnTo>
                        <a:pt x="1220" y="1070"/>
                      </a:lnTo>
                      <a:lnTo>
                        <a:pt x="1208" y="1070"/>
                      </a:lnTo>
                      <a:lnTo>
                        <a:pt x="1208" y="1070"/>
                      </a:lnTo>
                      <a:lnTo>
                        <a:pt x="1208" y="1066"/>
                      </a:lnTo>
                      <a:lnTo>
                        <a:pt x="1210" y="1064"/>
                      </a:lnTo>
                      <a:lnTo>
                        <a:pt x="1210" y="1064"/>
                      </a:lnTo>
                      <a:lnTo>
                        <a:pt x="1196" y="1058"/>
                      </a:lnTo>
                      <a:lnTo>
                        <a:pt x="1186" y="1052"/>
                      </a:lnTo>
                      <a:lnTo>
                        <a:pt x="1180" y="1046"/>
                      </a:lnTo>
                      <a:lnTo>
                        <a:pt x="1178" y="1042"/>
                      </a:lnTo>
                      <a:lnTo>
                        <a:pt x="1176" y="1036"/>
                      </a:lnTo>
                      <a:lnTo>
                        <a:pt x="1176" y="1028"/>
                      </a:lnTo>
                      <a:lnTo>
                        <a:pt x="1176" y="1028"/>
                      </a:lnTo>
                      <a:lnTo>
                        <a:pt x="1180" y="1028"/>
                      </a:lnTo>
                      <a:lnTo>
                        <a:pt x="1182" y="1026"/>
                      </a:lnTo>
                      <a:lnTo>
                        <a:pt x="1182" y="1020"/>
                      </a:lnTo>
                      <a:lnTo>
                        <a:pt x="1184" y="1014"/>
                      </a:lnTo>
                      <a:lnTo>
                        <a:pt x="1184" y="1014"/>
                      </a:lnTo>
                      <a:lnTo>
                        <a:pt x="1184" y="1012"/>
                      </a:lnTo>
                      <a:lnTo>
                        <a:pt x="1182" y="1010"/>
                      </a:lnTo>
                      <a:lnTo>
                        <a:pt x="1180" y="1010"/>
                      </a:lnTo>
                      <a:lnTo>
                        <a:pt x="1180" y="1008"/>
                      </a:lnTo>
                      <a:lnTo>
                        <a:pt x="1180" y="1008"/>
                      </a:lnTo>
                      <a:lnTo>
                        <a:pt x="1176" y="1008"/>
                      </a:lnTo>
                      <a:lnTo>
                        <a:pt x="1174" y="1010"/>
                      </a:lnTo>
                      <a:lnTo>
                        <a:pt x="1172" y="1012"/>
                      </a:lnTo>
                      <a:lnTo>
                        <a:pt x="1172" y="1016"/>
                      </a:lnTo>
                      <a:lnTo>
                        <a:pt x="1172" y="1016"/>
                      </a:lnTo>
                      <a:lnTo>
                        <a:pt x="1166" y="1012"/>
                      </a:lnTo>
                      <a:lnTo>
                        <a:pt x="1164" y="1006"/>
                      </a:lnTo>
                      <a:lnTo>
                        <a:pt x="1162" y="1000"/>
                      </a:lnTo>
                      <a:lnTo>
                        <a:pt x="1164" y="994"/>
                      </a:lnTo>
                      <a:lnTo>
                        <a:pt x="1164" y="994"/>
                      </a:lnTo>
                      <a:lnTo>
                        <a:pt x="1166" y="994"/>
                      </a:lnTo>
                      <a:lnTo>
                        <a:pt x="1168" y="996"/>
                      </a:lnTo>
                      <a:lnTo>
                        <a:pt x="1174" y="998"/>
                      </a:lnTo>
                      <a:lnTo>
                        <a:pt x="1174" y="998"/>
                      </a:lnTo>
                      <a:lnTo>
                        <a:pt x="1172" y="990"/>
                      </a:lnTo>
                      <a:lnTo>
                        <a:pt x="1168" y="984"/>
                      </a:lnTo>
                      <a:lnTo>
                        <a:pt x="1168" y="984"/>
                      </a:lnTo>
                      <a:lnTo>
                        <a:pt x="1176" y="974"/>
                      </a:lnTo>
                      <a:lnTo>
                        <a:pt x="1176" y="974"/>
                      </a:lnTo>
                      <a:lnTo>
                        <a:pt x="1172" y="972"/>
                      </a:lnTo>
                      <a:lnTo>
                        <a:pt x="1170" y="972"/>
                      </a:lnTo>
                      <a:lnTo>
                        <a:pt x="1170" y="978"/>
                      </a:lnTo>
                      <a:lnTo>
                        <a:pt x="1170" y="978"/>
                      </a:lnTo>
                      <a:lnTo>
                        <a:pt x="1164" y="976"/>
                      </a:lnTo>
                      <a:lnTo>
                        <a:pt x="1162" y="972"/>
                      </a:lnTo>
                      <a:lnTo>
                        <a:pt x="1158" y="970"/>
                      </a:lnTo>
                      <a:lnTo>
                        <a:pt x="1152" y="970"/>
                      </a:lnTo>
                      <a:lnTo>
                        <a:pt x="1152" y="970"/>
                      </a:lnTo>
                      <a:lnTo>
                        <a:pt x="1152" y="956"/>
                      </a:lnTo>
                      <a:lnTo>
                        <a:pt x="1152" y="956"/>
                      </a:lnTo>
                      <a:lnTo>
                        <a:pt x="1154" y="958"/>
                      </a:lnTo>
                      <a:lnTo>
                        <a:pt x="1156" y="960"/>
                      </a:lnTo>
                      <a:lnTo>
                        <a:pt x="1158" y="960"/>
                      </a:lnTo>
                      <a:lnTo>
                        <a:pt x="1158" y="960"/>
                      </a:lnTo>
                      <a:lnTo>
                        <a:pt x="1160" y="958"/>
                      </a:lnTo>
                      <a:lnTo>
                        <a:pt x="1160" y="954"/>
                      </a:lnTo>
                      <a:lnTo>
                        <a:pt x="1158" y="946"/>
                      </a:lnTo>
                      <a:lnTo>
                        <a:pt x="1158" y="946"/>
                      </a:lnTo>
                      <a:lnTo>
                        <a:pt x="1156" y="946"/>
                      </a:lnTo>
                      <a:lnTo>
                        <a:pt x="1154" y="946"/>
                      </a:lnTo>
                      <a:lnTo>
                        <a:pt x="1154" y="950"/>
                      </a:lnTo>
                      <a:lnTo>
                        <a:pt x="1152" y="954"/>
                      </a:lnTo>
                      <a:lnTo>
                        <a:pt x="1150" y="952"/>
                      </a:lnTo>
                      <a:lnTo>
                        <a:pt x="1150" y="952"/>
                      </a:lnTo>
                      <a:lnTo>
                        <a:pt x="1146" y="950"/>
                      </a:lnTo>
                      <a:lnTo>
                        <a:pt x="1144" y="946"/>
                      </a:lnTo>
                      <a:lnTo>
                        <a:pt x="1142" y="938"/>
                      </a:lnTo>
                      <a:lnTo>
                        <a:pt x="1142" y="928"/>
                      </a:lnTo>
                      <a:lnTo>
                        <a:pt x="1140" y="926"/>
                      </a:lnTo>
                      <a:lnTo>
                        <a:pt x="1136" y="924"/>
                      </a:lnTo>
                      <a:lnTo>
                        <a:pt x="1136" y="924"/>
                      </a:lnTo>
                      <a:lnTo>
                        <a:pt x="1138" y="922"/>
                      </a:lnTo>
                      <a:lnTo>
                        <a:pt x="1142" y="922"/>
                      </a:lnTo>
                      <a:lnTo>
                        <a:pt x="1142" y="922"/>
                      </a:lnTo>
                      <a:lnTo>
                        <a:pt x="1140" y="918"/>
                      </a:lnTo>
                      <a:lnTo>
                        <a:pt x="1134" y="918"/>
                      </a:lnTo>
                      <a:lnTo>
                        <a:pt x="1134" y="918"/>
                      </a:lnTo>
                      <a:lnTo>
                        <a:pt x="1136" y="916"/>
                      </a:lnTo>
                      <a:lnTo>
                        <a:pt x="1136" y="914"/>
                      </a:lnTo>
                      <a:lnTo>
                        <a:pt x="1138" y="914"/>
                      </a:lnTo>
                      <a:lnTo>
                        <a:pt x="1138" y="912"/>
                      </a:lnTo>
                      <a:lnTo>
                        <a:pt x="1138" y="912"/>
                      </a:lnTo>
                      <a:lnTo>
                        <a:pt x="1134" y="910"/>
                      </a:lnTo>
                      <a:lnTo>
                        <a:pt x="1136" y="908"/>
                      </a:lnTo>
                      <a:lnTo>
                        <a:pt x="1136" y="904"/>
                      </a:lnTo>
                      <a:lnTo>
                        <a:pt x="1132" y="904"/>
                      </a:lnTo>
                      <a:lnTo>
                        <a:pt x="1132" y="904"/>
                      </a:lnTo>
                      <a:lnTo>
                        <a:pt x="1132" y="900"/>
                      </a:lnTo>
                      <a:lnTo>
                        <a:pt x="1134" y="900"/>
                      </a:lnTo>
                      <a:lnTo>
                        <a:pt x="1136" y="898"/>
                      </a:lnTo>
                      <a:lnTo>
                        <a:pt x="1136" y="894"/>
                      </a:lnTo>
                      <a:lnTo>
                        <a:pt x="1136" y="894"/>
                      </a:lnTo>
                      <a:lnTo>
                        <a:pt x="1134" y="892"/>
                      </a:lnTo>
                      <a:lnTo>
                        <a:pt x="1134" y="890"/>
                      </a:lnTo>
                      <a:lnTo>
                        <a:pt x="1136" y="884"/>
                      </a:lnTo>
                      <a:lnTo>
                        <a:pt x="1142" y="878"/>
                      </a:lnTo>
                      <a:lnTo>
                        <a:pt x="1150" y="874"/>
                      </a:lnTo>
                      <a:lnTo>
                        <a:pt x="1150" y="874"/>
                      </a:lnTo>
                      <a:lnTo>
                        <a:pt x="1146" y="868"/>
                      </a:lnTo>
                      <a:lnTo>
                        <a:pt x="1146" y="866"/>
                      </a:lnTo>
                      <a:lnTo>
                        <a:pt x="1144" y="862"/>
                      </a:lnTo>
                      <a:lnTo>
                        <a:pt x="1144" y="862"/>
                      </a:lnTo>
                      <a:lnTo>
                        <a:pt x="1150" y="862"/>
                      </a:lnTo>
                      <a:lnTo>
                        <a:pt x="1156" y="862"/>
                      </a:lnTo>
                      <a:lnTo>
                        <a:pt x="1162" y="860"/>
                      </a:lnTo>
                      <a:lnTo>
                        <a:pt x="1162" y="862"/>
                      </a:lnTo>
                      <a:lnTo>
                        <a:pt x="1164" y="864"/>
                      </a:lnTo>
                      <a:lnTo>
                        <a:pt x="1164" y="864"/>
                      </a:lnTo>
                      <a:lnTo>
                        <a:pt x="1166" y="862"/>
                      </a:lnTo>
                      <a:lnTo>
                        <a:pt x="1166" y="858"/>
                      </a:lnTo>
                      <a:lnTo>
                        <a:pt x="1168" y="856"/>
                      </a:lnTo>
                      <a:lnTo>
                        <a:pt x="1172" y="856"/>
                      </a:lnTo>
                      <a:lnTo>
                        <a:pt x="1172" y="856"/>
                      </a:lnTo>
                      <a:lnTo>
                        <a:pt x="1168" y="854"/>
                      </a:lnTo>
                      <a:lnTo>
                        <a:pt x="1162" y="856"/>
                      </a:lnTo>
                      <a:lnTo>
                        <a:pt x="1156" y="856"/>
                      </a:lnTo>
                      <a:lnTo>
                        <a:pt x="1154" y="856"/>
                      </a:lnTo>
                      <a:lnTo>
                        <a:pt x="1152" y="854"/>
                      </a:lnTo>
                      <a:lnTo>
                        <a:pt x="1152" y="854"/>
                      </a:lnTo>
                      <a:lnTo>
                        <a:pt x="1152" y="844"/>
                      </a:lnTo>
                      <a:lnTo>
                        <a:pt x="1152" y="844"/>
                      </a:lnTo>
                      <a:lnTo>
                        <a:pt x="1158" y="846"/>
                      </a:lnTo>
                      <a:lnTo>
                        <a:pt x="1160" y="846"/>
                      </a:lnTo>
                      <a:lnTo>
                        <a:pt x="1164" y="848"/>
                      </a:lnTo>
                      <a:lnTo>
                        <a:pt x="1170" y="846"/>
                      </a:lnTo>
                      <a:lnTo>
                        <a:pt x="1170" y="846"/>
                      </a:lnTo>
                      <a:lnTo>
                        <a:pt x="1170" y="842"/>
                      </a:lnTo>
                      <a:lnTo>
                        <a:pt x="1172" y="838"/>
                      </a:lnTo>
                      <a:lnTo>
                        <a:pt x="1174" y="834"/>
                      </a:lnTo>
                      <a:lnTo>
                        <a:pt x="1176" y="826"/>
                      </a:lnTo>
                      <a:lnTo>
                        <a:pt x="1176" y="826"/>
                      </a:lnTo>
                      <a:lnTo>
                        <a:pt x="1178" y="826"/>
                      </a:lnTo>
                      <a:lnTo>
                        <a:pt x="1182" y="824"/>
                      </a:lnTo>
                      <a:lnTo>
                        <a:pt x="1184" y="820"/>
                      </a:lnTo>
                      <a:lnTo>
                        <a:pt x="1186" y="816"/>
                      </a:lnTo>
                      <a:lnTo>
                        <a:pt x="1190" y="812"/>
                      </a:lnTo>
                      <a:lnTo>
                        <a:pt x="1190" y="812"/>
                      </a:lnTo>
                      <a:lnTo>
                        <a:pt x="1190" y="810"/>
                      </a:lnTo>
                      <a:lnTo>
                        <a:pt x="1188" y="812"/>
                      </a:lnTo>
                      <a:lnTo>
                        <a:pt x="1186" y="814"/>
                      </a:lnTo>
                      <a:lnTo>
                        <a:pt x="1184" y="812"/>
                      </a:lnTo>
                      <a:lnTo>
                        <a:pt x="1184" y="812"/>
                      </a:lnTo>
                      <a:lnTo>
                        <a:pt x="1186" y="780"/>
                      </a:lnTo>
                      <a:lnTo>
                        <a:pt x="1186" y="780"/>
                      </a:lnTo>
                      <a:lnTo>
                        <a:pt x="1192" y="778"/>
                      </a:lnTo>
                      <a:lnTo>
                        <a:pt x="1192" y="778"/>
                      </a:lnTo>
                      <a:lnTo>
                        <a:pt x="1190" y="778"/>
                      </a:lnTo>
                      <a:lnTo>
                        <a:pt x="1190" y="778"/>
                      </a:lnTo>
                      <a:lnTo>
                        <a:pt x="1192" y="776"/>
                      </a:lnTo>
                      <a:lnTo>
                        <a:pt x="1194" y="778"/>
                      </a:lnTo>
                      <a:lnTo>
                        <a:pt x="1196" y="780"/>
                      </a:lnTo>
                      <a:lnTo>
                        <a:pt x="1198" y="780"/>
                      </a:lnTo>
                      <a:lnTo>
                        <a:pt x="1198" y="780"/>
                      </a:lnTo>
                      <a:lnTo>
                        <a:pt x="1196" y="772"/>
                      </a:lnTo>
                      <a:lnTo>
                        <a:pt x="1194" y="766"/>
                      </a:lnTo>
                      <a:lnTo>
                        <a:pt x="1192" y="758"/>
                      </a:lnTo>
                      <a:lnTo>
                        <a:pt x="1192" y="750"/>
                      </a:lnTo>
                      <a:lnTo>
                        <a:pt x="1192" y="750"/>
                      </a:lnTo>
                      <a:lnTo>
                        <a:pt x="1196" y="750"/>
                      </a:lnTo>
                      <a:lnTo>
                        <a:pt x="1198" y="750"/>
                      </a:lnTo>
                      <a:lnTo>
                        <a:pt x="1200" y="750"/>
                      </a:lnTo>
                      <a:lnTo>
                        <a:pt x="1204" y="752"/>
                      </a:lnTo>
                      <a:lnTo>
                        <a:pt x="1204" y="752"/>
                      </a:lnTo>
                      <a:lnTo>
                        <a:pt x="1204" y="748"/>
                      </a:lnTo>
                      <a:lnTo>
                        <a:pt x="1200" y="748"/>
                      </a:lnTo>
                      <a:lnTo>
                        <a:pt x="1198" y="746"/>
                      </a:lnTo>
                      <a:lnTo>
                        <a:pt x="1198" y="742"/>
                      </a:lnTo>
                      <a:lnTo>
                        <a:pt x="1198" y="742"/>
                      </a:lnTo>
                      <a:lnTo>
                        <a:pt x="1196" y="746"/>
                      </a:lnTo>
                      <a:lnTo>
                        <a:pt x="1194" y="746"/>
                      </a:lnTo>
                      <a:lnTo>
                        <a:pt x="1192" y="746"/>
                      </a:lnTo>
                      <a:lnTo>
                        <a:pt x="1192" y="746"/>
                      </a:lnTo>
                      <a:lnTo>
                        <a:pt x="1192" y="732"/>
                      </a:lnTo>
                      <a:lnTo>
                        <a:pt x="1190" y="722"/>
                      </a:lnTo>
                      <a:lnTo>
                        <a:pt x="1188" y="714"/>
                      </a:lnTo>
                      <a:lnTo>
                        <a:pt x="1190" y="704"/>
                      </a:lnTo>
                      <a:lnTo>
                        <a:pt x="1190" y="704"/>
                      </a:lnTo>
                      <a:lnTo>
                        <a:pt x="1184" y="700"/>
                      </a:lnTo>
                      <a:lnTo>
                        <a:pt x="1182" y="694"/>
                      </a:lnTo>
                      <a:lnTo>
                        <a:pt x="1182" y="686"/>
                      </a:lnTo>
                      <a:lnTo>
                        <a:pt x="1180" y="680"/>
                      </a:lnTo>
                      <a:lnTo>
                        <a:pt x="1180" y="680"/>
                      </a:lnTo>
                      <a:lnTo>
                        <a:pt x="1184" y="676"/>
                      </a:lnTo>
                      <a:lnTo>
                        <a:pt x="1186" y="676"/>
                      </a:lnTo>
                      <a:lnTo>
                        <a:pt x="1188" y="678"/>
                      </a:lnTo>
                      <a:lnTo>
                        <a:pt x="1188" y="678"/>
                      </a:lnTo>
                      <a:lnTo>
                        <a:pt x="1186" y="668"/>
                      </a:lnTo>
                      <a:lnTo>
                        <a:pt x="1182" y="656"/>
                      </a:lnTo>
                      <a:lnTo>
                        <a:pt x="1182" y="656"/>
                      </a:lnTo>
                      <a:lnTo>
                        <a:pt x="1186" y="656"/>
                      </a:lnTo>
                      <a:lnTo>
                        <a:pt x="1190" y="656"/>
                      </a:lnTo>
                      <a:lnTo>
                        <a:pt x="1192" y="658"/>
                      </a:lnTo>
                      <a:lnTo>
                        <a:pt x="1192" y="656"/>
                      </a:lnTo>
                      <a:lnTo>
                        <a:pt x="1192" y="656"/>
                      </a:lnTo>
                      <a:lnTo>
                        <a:pt x="1190" y="654"/>
                      </a:lnTo>
                      <a:lnTo>
                        <a:pt x="1188" y="652"/>
                      </a:lnTo>
                      <a:lnTo>
                        <a:pt x="1186" y="650"/>
                      </a:lnTo>
                      <a:lnTo>
                        <a:pt x="1184" y="644"/>
                      </a:lnTo>
                      <a:lnTo>
                        <a:pt x="1184" y="644"/>
                      </a:lnTo>
                      <a:lnTo>
                        <a:pt x="1180" y="650"/>
                      </a:lnTo>
                      <a:lnTo>
                        <a:pt x="1178" y="650"/>
                      </a:lnTo>
                      <a:lnTo>
                        <a:pt x="1178" y="646"/>
                      </a:lnTo>
                      <a:lnTo>
                        <a:pt x="1178" y="646"/>
                      </a:lnTo>
                      <a:lnTo>
                        <a:pt x="1176" y="644"/>
                      </a:lnTo>
                      <a:lnTo>
                        <a:pt x="1176" y="644"/>
                      </a:lnTo>
                      <a:lnTo>
                        <a:pt x="1180" y="642"/>
                      </a:lnTo>
                      <a:lnTo>
                        <a:pt x="1184" y="640"/>
                      </a:lnTo>
                      <a:lnTo>
                        <a:pt x="1184" y="640"/>
                      </a:lnTo>
                      <a:lnTo>
                        <a:pt x="1184" y="638"/>
                      </a:lnTo>
                      <a:lnTo>
                        <a:pt x="1184" y="638"/>
                      </a:lnTo>
                      <a:lnTo>
                        <a:pt x="1182" y="634"/>
                      </a:lnTo>
                      <a:lnTo>
                        <a:pt x="1180" y="636"/>
                      </a:lnTo>
                      <a:lnTo>
                        <a:pt x="1180" y="638"/>
                      </a:lnTo>
                      <a:lnTo>
                        <a:pt x="1178" y="638"/>
                      </a:lnTo>
                      <a:lnTo>
                        <a:pt x="1178" y="638"/>
                      </a:lnTo>
                      <a:lnTo>
                        <a:pt x="1178" y="632"/>
                      </a:lnTo>
                      <a:lnTo>
                        <a:pt x="1182" y="632"/>
                      </a:lnTo>
                      <a:lnTo>
                        <a:pt x="1190" y="636"/>
                      </a:lnTo>
                      <a:lnTo>
                        <a:pt x="1190" y="636"/>
                      </a:lnTo>
                      <a:lnTo>
                        <a:pt x="1188" y="634"/>
                      </a:lnTo>
                      <a:lnTo>
                        <a:pt x="1186" y="630"/>
                      </a:lnTo>
                      <a:lnTo>
                        <a:pt x="1186" y="628"/>
                      </a:lnTo>
                      <a:lnTo>
                        <a:pt x="1182" y="626"/>
                      </a:lnTo>
                      <a:lnTo>
                        <a:pt x="1182" y="626"/>
                      </a:lnTo>
                      <a:lnTo>
                        <a:pt x="1184" y="624"/>
                      </a:lnTo>
                      <a:lnTo>
                        <a:pt x="1188" y="624"/>
                      </a:lnTo>
                      <a:lnTo>
                        <a:pt x="1190" y="624"/>
                      </a:lnTo>
                      <a:lnTo>
                        <a:pt x="1192" y="622"/>
                      </a:lnTo>
                      <a:lnTo>
                        <a:pt x="1192" y="622"/>
                      </a:lnTo>
                      <a:lnTo>
                        <a:pt x="1188" y="620"/>
                      </a:lnTo>
                      <a:lnTo>
                        <a:pt x="1184" y="620"/>
                      </a:lnTo>
                      <a:lnTo>
                        <a:pt x="1182" y="618"/>
                      </a:lnTo>
                      <a:lnTo>
                        <a:pt x="1180" y="614"/>
                      </a:lnTo>
                      <a:lnTo>
                        <a:pt x="1180" y="614"/>
                      </a:lnTo>
                      <a:lnTo>
                        <a:pt x="1176" y="616"/>
                      </a:lnTo>
                      <a:lnTo>
                        <a:pt x="1176" y="620"/>
                      </a:lnTo>
                      <a:lnTo>
                        <a:pt x="1176" y="624"/>
                      </a:lnTo>
                      <a:lnTo>
                        <a:pt x="1176" y="628"/>
                      </a:lnTo>
                      <a:lnTo>
                        <a:pt x="1176" y="628"/>
                      </a:lnTo>
                      <a:lnTo>
                        <a:pt x="1172" y="626"/>
                      </a:lnTo>
                      <a:lnTo>
                        <a:pt x="1170" y="626"/>
                      </a:lnTo>
                      <a:lnTo>
                        <a:pt x="1166" y="628"/>
                      </a:lnTo>
                      <a:lnTo>
                        <a:pt x="1162" y="634"/>
                      </a:lnTo>
                      <a:lnTo>
                        <a:pt x="1156" y="638"/>
                      </a:lnTo>
                      <a:lnTo>
                        <a:pt x="1156" y="638"/>
                      </a:lnTo>
                      <a:lnTo>
                        <a:pt x="1154" y="632"/>
                      </a:lnTo>
                      <a:lnTo>
                        <a:pt x="1152" y="628"/>
                      </a:lnTo>
                      <a:lnTo>
                        <a:pt x="1152" y="628"/>
                      </a:lnTo>
                      <a:lnTo>
                        <a:pt x="1156" y="628"/>
                      </a:lnTo>
                      <a:lnTo>
                        <a:pt x="1158" y="628"/>
                      </a:lnTo>
                      <a:lnTo>
                        <a:pt x="1162" y="626"/>
                      </a:lnTo>
                      <a:lnTo>
                        <a:pt x="1164" y="620"/>
                      </a:lnTo>
                      <a:lnTo>
                        <a:pt x="1166" y="612"/>
                      </a:lnTo>
                      <a:lnTo>
                        <a:pt x="1166" y="612"/>
                      </a:lnTo>
                      <a:lnTo>
                        <a:pt x="1164" y="616"/>
                      </a:lnTo>
                      <a:lnTo>
                        <a:pt x="1162" y="618"/>
                      </a:lnTo>
                      <a:lnTo>
                        <a:pt x="1154" y="618"/>
                      </a:lnTo>
                      <a:lnTo>
                        <a:pt x="1154" y="618"/>
                      </a:lnTo>
                      <a:lnTo>
                        <a:pt x="1152" y="614"/>
                      </a:lnTo>
                      <a:lnTo>
                        <a:pt x="1154" y="610"/>
                      </a:lnTo>
                      <a:lnTo>
                        <a:pt x="1156" y="608"/>
                      </a:lnTo>
                      <a:lnTo>
                        <a:pt x="1152" y="604"/>
                      </a:lnTo>
                      <a:lnTo>
                        <a:pt x="1152" y="604"/>
                      </a:lnTo>
                      <a:lnTo>
                        <a:pt x="1156" y="602"/>
                      </a:lnTo>
                      <a:lnTo>
                        <a:pt x="1158" y="606"/>
                      </a:lnTo>
                      <a:lnTo>
                        <a:pt x="1160" y="608"/>
                      </a:lnTo>
                      <a:lnTo>
                        <a:pt x="1164" y="610"/>
                      </a:lnTo>
                      <a:lnTo>
                        <a:pt x="1164" y="610"/>
                      </a:lnTo>
                      <a:lnTo>
                        <a:pt x="1160" y="606"/>
                      </a:lnTo>
                      <a:lnTo>
                        <a:pt x="1160" y="604"/>
                      </a:lnTo>
                      <a:lnTo>
                        <a:pt x="1162" y="602"/>
                      </a:lnTo>
                      <a:lnTo>
                        <a:pt x="1162" y="602"/>
                      </a:lnTo>
                      <a:lnTo>
                        <a:pt x="1164" y="604"/>
                      </a:lnTo>
                      <a:lnTo>
                        <a:pt x="1166" y="606"/>
                      </a:lnTo>
                      <a:lnTo>
                        <a:pt x="1168" y="610"/>
                      </a:lnTo>
                      <a:lnTo>
                        <a:pt x="1168" y="610"/>
                      </a:lnTo>
                      <a:lnTo>
                        <a:pt x="1170" y="606"/>
                      </a:lnTo>
                      <a:lnTo>
                        <a:pt x="1172" y="606"/>
                      </a:lnTo>
                      <a:lnTo>
                        <a:pt x="1176" y="610"/>
                      </a:lnTo>
                      <a:lnTo>
                        <a:pt x="1182" y="612"/>
                      </a:lnTo>
                      <a:lnTo>
                        <a:pt x="1182" y="612"/>
                      </a:lnTo>
                      <a:lnTo>
                        <a:pt x="1184" y="608"/>
                      </a:lnTo>
                      <a:lnTo>
                        <a:pt x="1182" y="604"/>
                      </a:lnTo>
                      <a:lnTo>
                        <a:pt x="1180" y="600"/>
                      </a:lnTo>
                      <a:lnTo>
                        <a:pt x="1180" y="594"/>
                      </a:lnTo>
                      <a:lnTo>
                        <a:pt x="1180" y="594"/>
                      </a:lnTo>
                      <a:lnTo>
                        <a:pt x="1176" y="598"/>
                      </a:lnTo>
                      <a:lnTo>
                        <a:pt x="1172" y="598"/>
                      </a:lnTo>
                      <a:lnTo>
                        <a:pt x="1170" y="598"/>
                      </a:lnTo>
                      <a:lnTo>
                        <a:pt x="1168" y="594"/>
                      </a:lnTo>
                      <a:lnTo>
                        <a:pt x="1166" y="586"/>
                      </a:lnTo>
                      <a:lnTo>
                        <a:pt x="1164" y="578"/>
                      </a:lnTo>
                      <a:lnTo>
                        <a:pt x="1164" y="578"/>
                      </a:lnTo>
                      <a:lnTo>
                        <a:pt x="1172" y="582"/>
                      </a:lnTo>
                      <a:lnTo>
                        <a:pt x="1172" y="582"/>
                      </a:lnTo>
                      <a:lnTo>
                        <a:pt x="1168" y="574"/>
                      </a:lnTo>
                      <a:lnTo>
                        <a:pt x="1168" y="570"/>
                      </a:lnTo>
                      <a:lnTo>
                        <a:pt x="1168" y="564"/>
                      </a:lnTo>
                      <a:lnTo>
                        <a:pt x="1166" y="558"/>
                      </a:lnTo>
                      <a:lnTo>
                        <a:pt x="1166" y="558"/>
                      </a:lnTo>
                      <a:lnTo>
                        <a:pt x="1168" y="558"/>
                      </a:lnTo>
                      <a:lnTo>
                        <a:pt x="1168" y="560"/>
                      </a:lnTo>
                      <a:lnTo>
                        <a:pt x="1170" y="562"/>
                      </a:lnTo>
                      <a:lnTo>
                        <a:pt x="1172" y="562"/>
                      </a:lnTo>
                      <a:lnTo>
                        <a:pt x="1172" y="562"/>
                      </a:lnTo>
                      <a:lnTo>
                        <a:pt x="1172" y="562"/>
                      </a:lnTo>
                      <a:lnTo>
                        <a:pt x="1172" y="560"/>
                      </a:lnTo>
                      <a:lnTo>
                        <a:pt x="1168" y="556"/>
                      </a:lnTo>
                      <a:lnTo>
                        <a:pt x="1168" y="556"/>
                      </a:lnTo>
                      <a:lnTo>
                        <a:pt x="1172" y="556"/>
                      </a:lnTo>
                      <a:lnTo>
                        <a:pt x="1174" y="558"/>
                      </a:lnTo>
                      <a:lnTo>
                        <a:pt x="1176" y="560"/>
                      </a:lnTo>
                      <a:lnTo>
                        <a:pt x="1176" y="564"/>
                      </a:lnTo>
                      <a:lnTo>
                        <a:pt x="1176" y="574"/>
                      </a:lnTo>
                      <a:lnTo>
                        <a:pt x="1176" y="578"/>
                      </a:lnTo>
                      <a:lnTo>
                        <a:pt x="1180" y="582"/>
                      </a:lnTo>
                      <a:lnTo>
                        <a:pt x="1180" y="582"/>
                      </a:lnTo>
                      <a:lnTo>
                        <a:pt x="1180" y="574"/>
                      </a:lnTo>
                      <a:lnTo>
                        <a:pt x="1182" y="564"/>
                      </a:lnTo>
                      <a:lnTo>
                        <a:pt x="1182" y="564"/>
                      </a:lnTo>
                      <a:lnTo>
                        <a:pt x="1186" y="566"/>
                      </a:lnTo>
                      <a:lnTo>
                        <a:pt x="1186" y="568"/>
                      </a:lnTo>
                      <a:lnTo>
                        <a:pt x="1188" y="570"/>
                      </a:lnTo>
                      <a:lnTo>
                        <a:pt x="1190" y="572"/>
                      </a:lnTo>
                      <a:lnTo>
                        <a:pt x="1190" y="572"/>
                      </a:lnTo>
                      <a:lnTo>
                        <a:pt x="1188" y="568"/>
                      </a:lnTo>
                      <a:lnTo>
                        <a:pt x="1188" y="564"/>
                      </a:lnTo>
                      <a:lnTo>
                        <a:pt x="1190" y="562"/>
                      </a:lnTo>
                      <a:lnTo>
                        <a:pt x="1196" y="562"/>
                      </a:lnTo>
                      <a:lnTo>
                        <a:pt x="1196" y="562"/>
                      </a:lnTo>
                      <a:lnTo>
                        <a:pt x="1196" y="560"/>
                      </a:lnTo>
                      <a:lnTo>
                        <a:pt x="1194" y="558"/>
                      </a:lnTo>
                      <a:lnTo>
                        <a:pt x="1188" y="558"/>
                      </a:lnTo>
                      <a:lnTo>
                        <a:pt x="1184" y="556"/>
                      </a:lnTo>
                      <a:lnTo>
                        <a:pt x="1184" y="554"/>
                      </a:lnTo>
                      <a:lnTo>
                        <a:pt x="1182" y="550"/>
                      </a:lnTo>
                      <a:lnTo>
                        <a:pt x="1182" y="550"/>
                      </a:lnTo>
                      <a:lnTo>
                        <a:pt x="1186" y="552"/>
                      </a:lnTo>
                      <a:lnTo>
                        <a:pt x="1188" y="550"/>
                      </a:lnTo>
                      <a:lnTo>
                        <a:pt x="1190" y="548"/>
                      </a:lnTo>
                      <a:lnTo>
                        <a:pt x="1192" y="550"/>
                      </a:lnTo>
                      <a:lnTo>
                        <a:pt x="1192" y="550"/>
                      </a:lnTo>
                      <a:lnTo>
                        <a:pt x="1190" y="536"/>
                      </a:lnTo>
                      <a:lnTo>
                        <a:pt x="1190" y="536"/>
                      </a:lnTo>
                      <a:lnTo>
                        <a:pt x="1198" y="536"/>
                      </a:lnTo>
                      <a:lnTo>
                        <a:pt x="1198" y="536"/>
                      </a:lnTo>
                      <a:lnTo>
                        <a:pt x="1198" y="532"/>
                      </a:lnTo>
                      <a:lnTo>
                        <a:pt x="1196" y="532"/>
                      </a:lnTo>
                      <a:lnTo>
                        <a:pt x="1192" y="530"/>
                      </a:lnTo>
                      <a:lnTo>
                        <a:pt x="1192" y="528"/>
                      </a:lnTo>
                      <a:lnTo>
                        <a:pt x="1192" y="528"/>
                      </a:lnTo>
                      <a:lnTo>
                        <a:pt x="1192" y="524"/>
                      </a:lnTo>
                      <a:lnTo>
                        <a:pt x="1194" y="524"/>
                      </a:lnTo>
                      <a:lnTo>
                        <a:pt x="1196" y="526"/>
                      </a:lnTo>
                      <a:lnTo>
                        <a:pt x="1198" y="528"/>
                      </a:lnTo>
                      <a:lnTo>
                        <a:pt x="1198" y="528"/>
                      </a:lnTo>
                      <a:lnTo>
                        <a:pt x="1196" y="522"/>
                      </a:lnTo>
                      <a:lnTo>
                        <a:pt x="1192" y="518"/>
                      </a:lnTo>
                      <a:lnTo>
                        <a:pt x="1192" y="518"/>
                      </a:lnTo>
                      <a:lnTo>
                        <a:pt x="1196" y="518"/>
                      </a:lnTo>
                      <a:lnTo>
                        <a:pt x="1200" y="522"/>
                      </a:lnTo>
                      <a:lnTo>
                        <a:pt x="1206" y="530"/>
                      </a:lnTo>
                      <a:lnTo>
                        <a:pt x="1212" y="542"/>
                      </a:lnTo>
                      <a:lnTo>
                        <a:pt x="1214" y="546"/>
                      </a:lnTo>
                      <a:lnTo>
                        <a:pt x="1220" y="550"/>
                      </a:lnTo>
                      <a:lnTo>
                        <a:pt x="1220" y="550"/>
                      </a:lnTo>
                      <a:lnTo>
                        <a:pt x="1214" y="536"/>
                      </a:lnTo>
                      <a:lnTo>
                        <a:pt x="1206" y="524"/>
                      </a:lnTo>
                      <a:lnTo>
                        <a:pt x="1206" y="524"/>
                      </a:lnTo>
                      <a:lnTo>
                        <a:pt x="1208" y="524"/>
                      </a:lnTo>
                      <a:lnTo>
                        <a:pt x="1210" y="524"/>
                      </a:lnTo>
                      <a:lnTo>
                        <a:pt x="1214" y="528"/>
                      </a:lnTo>
                      <a:lnTo>
                        <a:pt x="1218" y="534"/>
                      </a:lnTo>
                      <a:lnTo>
                        <a:pt x="1224" y="538"/>
                      </a:lnTo>
                      <a:lnTo>
                        <a:pt x="1224" y="538"/>
                      </a:lnTo>
                      <a:lnTo>
                        <a:pt x="1220" y="532"/>
                      </a:lnTo>
                      <a:lnTo>
                        <a:pt x="1216" y="526"/>
                      </a:lnTo>
                      <a:lnTo>
                        <a:pt x="1212" y="522"/>
                      </a:lnTo>
                      <a:lnTo>
                        <a:pt x="1210" y="516"/>
                      </a:lnTo>
                      <a:lnTo>
                        <a:pt x="1210" y="516"/>
                      </a:lnTo>
                      <a:lnTo>
                        <a:pt x="1214" y="516"/>
                      </a:lnTo>
                      <a:lnTo>
                        <a:pt x="1218" y="518"/>
                      </a:lnTo>
                      <a:lnTo>
                        <a:pt x="1222" y="522"/>
                      </a:lnTo>
                      <a:lnTo>
                        <a:pt x="1226" y="528"/>
                      </a:lnTo>
                      <a:lnTo>
                        <a:pt x="1230" y="534"/>
                      </a:lnTo>
                      <a:lnTo>
                        <a:pt x="1230" y="534"/>
                      </a:lnTo>
                      <a:lnTo>
                        <a:pt x="1234" y="530"/>
                      </a:lnTo>
                      <a:lnTo>
                        <a:pt x="1232" y="528"/>
                      </a:lnTo>
                      <a:lnTo>
                        <a:pt x="1230" y="526"/>
                      </a:lnTo>
                      <a:lnTo>
                        <a:pt x="1228" y="522"/>
                      </a:lnTo>
                      <a:lnTo>
                        <a:pt x="1228" y="522"/>
                      </a:lnTo>
                      <a:lnTo>
                        <a:pt x="1238" y="524"/>
                      </a:lnTo>
                      <a:lnTo>
                        <a:pt x="1246" y="528"/>
                      </a:lnTo>
                      <a:lnTo>
                        <a:pt x="1264" y="534"/>
                      </a:lnTo>
                      <a:lnTo>
                        <a:pt x="1264" y="534"/>
                      </a:lnTo>
                      <a:lnTo>
                        <a:pt x="1264" y="540"/>
                      </a:lnTo>
                      <a:lnTo>
                        <a:pt x="1264" y="542"/>
                      </a:lnTo>
                      <a:lnTo>
                        <a:pt x="1266" y="542"/>
                      </a:lnTo>
                      <a:lnTo>
                        <a:pt x="1266" y="542"/>
                      </a:lnTo>
                      <a:lnTo>
                        <a:pt x="1264" y="544"/>
                      </a:lnTo>
                      <a:lnTo>
                        <a:pt x="1260" y="546"/>
                      </a:lnTo>
                      <a:lnTo>
                        <a:pt x="1252" y="544"/>
                      </a:lnTo>
                      <a:lnTo>
                        <a:pt x="1252" y="544"/>
                      </a:lnTo>
                      <a:lnTo>
                        <a:pt x="1264" y="550"/>
                      </a:lnTo>
                      <a:lnTo>
                        <a:pt x="1270" y="552"/>
                      </a:lnTo>
                      <a:lnTo>
                        <a:pt x="1274" y="556"/>
                      </a:lnTo>
                      <a:lnTo>
                        <a:pt x="1274" y="556"/>
                      </a:lnTo>
                      <a:lnTo>
                        <a:pt x="1272" y="552"/>
                      </a:lnTo>
                      <a:lnTo>
                        <a:pt x="1276" y="552"/>
                      </a:lnTo>
                      <a:lnTo>
                        <a:pt x="1288" y="554"/>
                      </a:lnTo>
                      <a:lnTo>
                        <a:pt x="1288" y="554"/>
                      </a:lnTo>
                      <a:lnTo>
                        <a:pt x="1288" y="552"/>
                      </a:lnTo>
                      <a:lnTo>
                        <a:pt x="1288" y="550"/>
                      </a:lnTo>
                      <a:lnTo>
                        <a:pt x="1286" y="548"/>
                      </a:lnTo>
                      <a:lnTo>
                        <a:pt x="1286" y="544"/>
                      </a:lnTo>
                      <a:lnTo>
                        <a:pt x="1286" y="544"/>
                      </a:lnTo>
                      <a:lnTo>
                        <a:pt x="1292" y="548"/>
                      </a:lnTo>
                      <a:lnTo>
                        <a:pt x="1296" y="548"/>
                      </a:lnTo>
                      <a:lnTo>
                        <a:pt x="1300" y="550"/>
                      </a:lnTo>
                      <a:lnTo>
                        <a:pt x="1304" y="552"/>
                      </a:lnTo>
                      <a:lnTo>
                        <a:pt x="1304" y="552"/>
                      </a:lnTo>
                      <a:lnTo>
                        <a:pt x="1302" y="554"/>
                      </a:lnTo>
                      <a:lnTo>
                        <a:pt x="1300" y="556"/>
                      </a:lnTo>
                      <a:lnTo>
                        <a:pt x="1300" y="556"/>
                      </a:lnTo>
                      <a:lnTo>
                        <a:pt x="1300" y="556"/>
                      </a:lnTo>
                      <a:lnTo>
                        <a:pt x="1312" y="560"/>
                      </a:lnTo>
                      <a:lnTo>
                        <a:pt x="1318" y="562"/>
                      </a:lnTo>
                      <a:lnTo>
                        <a:pt x="1324" y="566"/>
                      </a:lnTo>
                      <a:lnTo>
                        <a:pt x="1324" y="566"/>
                      </a:lnTo>
                      <a:lnTo>
                        <a:pt x="1322" y="564"/>
                      </a:lnTo>
                      <a:lnTo>
                        <a:pt x="1322" y="560"/>
                      </a:lnTo>
                      <a:lnTo>
                        <a:pt x="1322" y="560"/>
                      </a:lnTo>
                      <a:lnTo>
                        <a:pt x="1336" y="560"/>
                      </a:lnTo>
                      <a:lnTo>
                        <a:pt x="1348" y="562"/>
                      </a:lnTo>
                      <a:lnTo>
                        <a:pt x="1374" y="570"/>
                      </a:lnTo>
                      <a:lnTo>
                        <a:pt x="1398" y="580"/>
                      </a:lnTo>
                      <a:lnTo>
                        <a:pt x="1410" y="584"/>
                      </a:lnTo>
                      <a:lnTo>
                        <a:pt x="1422" y="586"/>
                      </a:lnTo>
                      <a:lnTo>
                        <a:pt x="1422" y="586"/>
                      </a:lnTo>
                      <a:lnTo>
                        <a:pt x="1448" y="598"/>
                      </a:lnTo>
                      <a:lnTo>
                        <a:pt x="1460" y="604"/>
                      </a:lnTo>
                      <a:lnTo>
                        <a:pt x="1472" y="610"/>
                      </a:lnTo>
                      <a:lnTo>
                        <a:pt x="1482" y="618"/>
                      </a:lnTo>
                      <a:lnTo>
                        <a:pt x="1492" y="628"/>
                      </a:lnTo>
                      <a:lnTo>
                        <a:pt x="1498" y="640"/>
                      </a:lnTo>
                      <a:lnTo>
                        <a:pt x="1500" y="656"/>
                      </a:lnTo>
                      <a:lnTo>
                        <a:pt x="1500" y="656"/>
                      </a:lnTo>
                      <a:lnTo>
                        <a:pt x="1468" y="654"/>
                      </a:lnTo>
                      <a:lnTo>
                        <a:pt x="1438" y="652"/>
                      </a:lnTo>
                      <a:lnTo>
                        <a:pt x="1426" y="650"/>
                      </a:lnTo>
                      <a:lnTo>
                        <a:pt x="1412" y="646"/>
                      </a:lnTo>
                      <a:lnTo>
                        <a:pt x="1400" y="642"/>
                      </a:lnTo>
                      <a:lnTo>
                        <a:pt x="1390" y="636"/>
                      </a:lnTo>
                      <a:lnTo>
                        <a:pt x="1390" y="636"/>
                      </a:lnTo>
                      <a:lnTo>
                        <a:pt x="1394" y="640"/>
                      </a:lnTo>
                      <a:lnTo>
                        <a:pt x="1400" y="644"/>
                      </a:lnTo>
                      <a:lnTo>
                        <a:pt x="1412" y="650"/>
                      </a:lnTo>
                      <a:lnTo>
                        <a:pt x="1424" y="656"/>
                      </a:lnTo>
                      <a:lnTo>
                        <a:pt x="1434" y="664"/>
                      </a:lnTo>
                      <a:lnTo>
                        <a:pt x="1434" y="664"/>
                      </a:lnTo>
                      <a:lnTo>
                        <a:pt x="1450" y="668"/>
                      </a:lnTo>
                      <a:lnTo>
                        <a:pt x="1462" y="674"/>
                      </a:lnTo>
                      <a:lnTo>
                        <a:pt x="1472" y="682"/>
                      </a:lnTo>
                      <a:lnTo>
                        <a:pt x="1482" y="692"/>
                      </a:lnTo>
                      <a:lnTo>
                        <a:pt x="1502" y="710"/>
                      </a:lnTo>
                      <a:lnTo>
                        <a:pt x="1512" y="720"/>
                      </a:lnTo>
                      <a:lnTo>
                        <a:pt x="1522" y="728"/>
                      </a:lnTo>
                      <a:lnTo>
                        <a:pt x="1522" y="728"/>
                      </a:lnTo>
                      <a:lnTo>
                        <a:pt x="1532" y="728"/>
                      </a:lnTo>
                      <a:lnTo>
                        <a:pt x="1538" y="728"/>
                      </a:lnTo>
                      <a:lnTo>
                        <a:pt x="1550" y="734"/>
                      </a:lnTo>
                      <a:lnTo>
                        <a:pt x="1562" y="740"/>
                      </a:lnTo>
                      <a:lnTo>
                        <a:pt x="1568" y="740"/>
                      </a:lnTo>
                      <a:lnTo>
                        <a:pt x="1574" y="740"/>
                      </a:lnTo>
                      <a:lnTo>
                        <a:pt x="1574" y="740"/>
                      </a:lnTo>
                      <a:lnTo>
                        <a:pt x="1574" y="736"/>
                      </a:lnTo>
                      <a:lnTo>
                        <a:pt x="1572" y="732"/>
                      </a:lnTo>
                      <a:lnTo>
                        <a:pt x="1566" y="726"/>
                      </a:lnTo>
                      <a:lnTo>
                        <a:pt x="1556" y="722"/>
                      </a:lnTo>
                      <a:lnTo>
                        <a:pt x="1546" y="716"/>
                      </a:lnTo>
                      <a:lnTo>
                        <a:pt x="1536" y="712"/>
                      </a:lnTo>
                      <a:lnTo>
                        <a:pt x="1526" y="708"/>
                      </a:lnTo>
                      <a:lnTo>
                        <a:pt x="1518" y="702"/>
                      </a:lnTo>
                      <a:lnTo>
                        <a:pt x="1516" y="698"/>
                      </a:lnTo>
                      <a:lnTo>
                        <a:pt x="1516" y="692"/>
                      </a:lnTo>
                      <a:lnTo>
                        <a:pt x="1516" y="692"/>
                      </a:lnTo>
                      <a:lnTo>
                        <a:pt x="1534" y="696"/>
                      </a:lnTo>
                      <a:lnTo>
                        <a:pt x="1542" y="700"/>
                      </a:lnTo>
                      <a:lnTo>
                        <a:pt x="1544" y="702"/>
                      </a:lnTo>
                      <a:lnTo>
                        <a:pt x="1546" y="706"/>
                      </a:lnTo>
                      <a:lnTo>
                        <a:pt x="1546" y="706"/>
                      </a:lnTo>
                      <a:lnTo>
                        <a:pt x="1548" y="704"/>
                      </a:lnTo>
                      <a:lnTo>
                        <a:pt x="1550" y="702"/>
                      </a:lnTo>
                      <a:lnTo>
                        <a:pt x="1556" y="702"/>
                      </a:lnTo>
                      <a:lnTo>
                        <a:pt x="1562" y="704"/>
                      </a:lnTo>
                      <a:lnTo>
                        <a:pt x="1566" y="706"/>
                      </a:lnTo>
                      <a:lnTo>
                        <a:pt x="1566" y="706"/>
                      </a:lnTo>
                      <a:lnTo>
                        <a:pt x="1568" y="702"/>
                      </a:lnTo>
                      <a:lnTo>
                        <a:pt x="1576" y="702"/>
                      </a:lnTo>
                      <a:lnTo>
                        <a:pt x="1576" y="702"/>
                      </a:lnTo>
                      <a:lnTo>
                        <a:pt x="1554" y="690"/>
                      </a:lnTo>
                      <a:lnTo>
                        <a:pt x="1544" y="682"/>
                      </a:lnTo>
                      <a:lnTo>
                        <a:pt x="1534" y="674"/>
                      </a:lnTo>
                      <a:lnTo>
                        <a:pt x="1526" y="666"/>
                      </a:lnTo>
                      <a:lnTo>
                        <a:pt x="1518" y="656"/>
                      </a:lnTo>
                      <a:lnTo>
                        <a:pt x="1514" y="644"/>
                      </a:lnTo>
                      <a:lnTo>
                        <a:pt x="1510" y="630"/>
                      </a:lnTo>
                      <a:lnTo>
                        <a:pt x="1510" y="630"/>
                      </a:lnTo>
                      <a:lnTo>
                        <a:pt x="1518" y="630"/>
                      </a:lnTo>
                      <a:lnTo>
                        <a:pt x="1526" y="632"/>
                      </a:lnTo>
                      <a:lnTo>
                        <a:pt x="1544" y="638"/>
                      </a:lnTo>
                      <a:lnTo>
                        <a:pt x="1544" y="638"/>
                      </a:lnTo>
                      <a:lnTo>
                        <a:pt x="1532" y="626"/>
                      </a:lnTo>
                      <a:lnTo>
                        <a:pt x="1520" y="616"/>
                      </a:lnTo>
                      <a:lnTo>
                        <a:pt x="1508" y="608"/>
                      </a:lnTo>
                      <a:lnTo>
                        <a:pt x="1500" y="604"/>
                      </a:lnTo>
                      <a:lnTo>
                        <a:pt x="1490" y="602"/>
                      </a:lnTo>
                      <a:lnTo>
                        <a:pt x="1490" y="602"/>
                      </a:lnTo>
                      <a:lnTo>
                        <a:pt x="1476" y="590"/>
                      </a:lnTo>
                      <a:lnTo>
                        <a:pt x="1462" y="578"/>
                      </a:lnTo>
                      <a:lnTo>
                        <a:pt x="1444" y="568"/>
                      </a:lnTo>
                      <a:lnTo>
                        <a:pt x="1436" y="564"/>
                      </a:lnTo>
                      <a:lnTo>
                        <a:pt x="1424" y="560"/>
                      </a:lnTo>
                      <a:lnTo>
                        <a:pt x="1424" y="560"/>
                      </a:lnTo>
                      <a:lnTo>
                        <a:pt x="1432" y="558"/>
                      </a:lnTo>
                      <a:lnTo>
                        <a:pt x="1440" y="556"/>
                      </a:lnTo>
                      <a:lnTo>
                        <a:pt x="1448" y="558"/>
                      </a:lnTo>
                      <a:lnTo>
                        <a:pt x="1456" y="560"/>
                      </a:lnTo>
                      <a:lnTo>
                        <a:pt x="1472" y="566"/>
                      </a:lnTo>
                      <a:lnTo>
                        <a:pt x="1486" y="574"/>
                      </a:lnTo>
                      <a:lnTo>
                        <a:pt x="1486" y="574"/>
                      </a:lnTo>
                      <a:lnTo>
                        <a:pt x="1484" y="578"/>
                      </a:lnTo>
                      <a:lnTo>
                        <a:pt x="1484" y="580"/>
                      </a:lnTo>
                      <a:lnTo>
                        <a:pt x="1480" y="580"/>
                      </a:lnTo>
                      <a:lnTo>
                        <a:pt x="1480" y="580"/>
                      </a:lnTo>
                      <a:lnTo>
                        <a:pt x="1490" y="590"/>
                      </a:lnTo>
                      <a:lnTo>
                        <a:pt x="1502" y="596"/>
                      </a:lnTo>
                      <a:lnTo>
                        <a:pt x="1516" y="602"/>
                      </a:lnTo>
                      <a:lnTo>
                        <a:pt x="1532" y="606"/>
                      </a:lnTo>
                      <a:lnTo>
                        <a:pt x="1532" y="606"/>
                      </a:lnTo>
                      <a:lnTo>
                        <a:pt x="1534" y="606"/>
                      </a:lnTo>
                      <a:lnTo>
                        <a:pt x="1534" y="604"/>
                      </a:lnTo>
                      <a:lnTo>
                        <a:pt x="1536" y="602"/>
                      </a:lnTo>
                      <a:lnTo>
                        <a:pt x="1538" y="600"/>
                      </a:lnTo>
                      <a:lnTo>
                        <a:pt x="1538" y="600"/>
                      </a:lnTo>
                      <a:lnTo>
                        <a:pt x="1526" y="592"/>
                      </a:lnTo>
                      <a:lnTo>
                        <a:pt x="1516" y="584"/>
                      </a:lnTo>
                      <a:lnTo>
                        <a:pt x="1508" y="574"/>
                      </a:lnTo>
                      <a:lnTo>
                        <a:pt x="1502" y="564"/>
                      </a:lnTo>
                      <a:lnTo>
                        <a:pt x="1492" y="540"/>
                      </a:lnTo>
                      <a:lnTo>
                        <a:pt x="1482" y="516"/>
                      </a:lnTo>
                      <a:lnTo>
                        <a:pt x="1482" y="516"/>
                      </a:lnTo>
                      <a:lnTo>
                        <a:pt x="1486" y="520"/>
                      </a:lnTo>
                      <a:lnTo>
                        <a:pt x="1490" y="522"/>
                      </a:lnTo>
                      <a:lnTo>
                        <a:pt x="1498" y="528"/>
                      </a:lnTo>
                      <a:lnTo>
                        <a:pt x="1506" y="532"/>
                      </a:lnTo>
                      <a:lnTo>
                        <a:pt x="1508" y="536"/>
                      </a:lnTo>
                      <a:lnTo>
                        <a:pt x="1510" y="540"/>
                      </a:lnTo>
                      <a:lnTo>
                        <a:pt x="1510" y="540"/>
                      </a:lnTo>
                      <a:lnTo>
                        <a:pt x="1514" y="540"/>
                      </a:lnTo>
                      <a:lnTo>
                        <a:pt x="1516" y="538"/>
                      </a:lnTo>
                      <a:lnTo>
                        <a:pt x="1520" y="536"/>
                      </a:lnTo>
                      <a:lnTo>
                        <a:pt x="1522" y="536"/>
                      </a:lnTo>
                      <a:lnTo>
                        <a:pt x="1522" y="536"/>
                      </a:lnTo>
                      <a:lnTo>
                        <a:pt x="1520" y="532"/>
                      </a:lnTo>
                      <a:lnTo>
                        <a:pt x="1514" y="530"/>
                      </a:lnTo>
                      <a:lnTo>
                        <a:pt x="1512" y="526"/>
                      </a:lnTo>
                      <a:lnTo>
                        <a:pt x="1510" y="526"/>
                      </a:lnTo>
                      <a:lnTo>
                        <a:pt x="1512" y="524"/>
                      </a:lnTo>
                      <a:lnTo>
                        <a:pt x="1512" y="524"/>
                      </a:lnTo>
                      <a:lnTo>
                        <a:pt x="1512" y="520"/>
                      </a:lnTo>
                      <a:lnTo>
                        <a:pt x="1514" y="520"/>
                      </a:lnTo>
                      <a:lnTo>
                        <a:pt x="1518" y="520"/>
                      </a:lnTo>
                      <a:lnTo>
                        <a:pt x="1520" y="518"/>
                      </a:lnTo>
                      <a:lnTo>
                        <a:pt x="1520" y="518"/>
                      </a:lnTo>
                      <a:lnTo>
                        <a:pt x="1514" y="510"/>
                      </a:lnTo>
                      <a:lnTo>
                        <a:pt x="1510" y="502"/>
                      </a:lnTo>
                      <a:lnTo>
                        <a:pt x="1510" y="502"/>
                      </a:lnTo>
                      <a:lnTo>
                        <a:pt x="1518" y="504"/>
                      </a:lnTo>
                      <a:lnTo>
                        <a:pt x="1526" y="508"/>
                      </a:lnTo>
                      <a:lnTo>
                        <a:pt x="1534" y="512"/>
                      </a:lnTo>
                      <a:lnTo>
                        <a:pt x="1544" y="516"/>
                      </a:lnTo>
                      <a:lnTo>
                        <a:pt x="1544" y="516"/>
                      </a:lnTo>
                      <a:lnTo>
                        <a:pt x="1534" y="504"/>
                      </a:lnTo>
                      <a:lnTo>
                        <a:pt x="1522" y="496"/>
                      </a:lnTo>
                      <a:lnTo>
                        <a:pt x="1508" y="490"/>
                      </a:lnTo>
                      <a:lnTo>
                        <a:pt x="1494" y="486"/>
                      </a:lnTo>
                      <a:lnTo>
                        <a:pt x="1464" y="478"/>
                      </a:lnTo>
                      <a:lnTo>
                        <a:pt x="1450" y="472"/>
                      </a:lnTo>
                      <a:lnTo>
                        <a:pt x="1436" y="464"/>
                      </a:lnTo>
                      <a:lnTo>
                        <a:pt x="1436" y="464"/>
                      </a:lnTo>
                      <a:lnTo>
                        <a:pt x="1458" y="470"/>
                      </a:lnTo>
                      <a:lnTo>
                        <a:pt x="1468" y="474"/>
                      </a:lnTo>
                      <a:lnTo>
                        <a:pt x="1478" y="478"/>
                      </a:lnTo>
                      <a:lnTo>
                        <a:pt x="1478" y="478"/>
                      </a:lnTo>
                      <a:lnTo>
                        <a:pt x="1480" y="476"/>
                      </a:lnTo>
                      <a:lnTo>
                        <a:pt x="1480" y="476"/>
                      </a:lnTo>
                      <a:lnTo>
                        <a:pt x="1478" y="472"/>
                      </a:lnTo>
                      <a:lnTo>
                        <a:pt x="1478" y="472"/>
                      </a:lnTo>
                      <a:lnTo>
                        <a:pt x="1510" y="472"/>
                      </a:lnTo>
                      <a:lnTo>
                        <a:pt x="1540" y="474"/>
                      </a:lnTo>
                      <a:lnTo>
                        <a:pt x="1568" y="480"/>
                      </a:lnTo>
                      <a:lnTo>
                        <a:pt x="1594" y="486"/>
                      </a:lnTo>
                      <a:lnTo>
                        <a:pt x="1594" y="486"/>
                      </a:lnTo>
                      <a:lnTo>
                        <a:pt x="1586" y="480"/>
                      </a:lnTo>
                      <a:lnTo>
                        <a:pt x="1578" y="476"/>
                      </a:lnTo>
                      <a:lnTo>
                        <a:pt x="1562" y="470"/>
                      </a:lnTo>
                      <a:lnTo>
                        <a:pt x="1544" y="464"/>
                      </a:lnTo>
                      <a:lnTo>
                        <a:pt x="1526" y="458"/>
                      </a:lnTo>
                      <a:lnTo>
                        <a:pt x="1526" y="458"/>
                      </a:lnTo>
                      <a:lnTo>
                        <a:pt x="1514" y="458"/>
                      </a:lnTo>
                      <a:lnTo>
                        <a:pt x="1504" y="456"/>
                      </a:lnTo>
                      <a:lnTo>
                        <a:pt x="1486" y="448"/>
                      </a:lnTo>
                      <a:lnTo>
                        <a:pt x="1468" y="440"/>
                      </a:lnTo>
                      <a:lnTo>
                        <a:pt x="1446" y="434"/>
                      </a:lnTo>
                      <a:lnTo>
                        <a:pt x="1446" y="434"/>
                      </a:lnTo>
                      <a:lnTo>
                        <a:pt x="1430" y="428"/>
                      </a:lnTo>
                      <a:lnTo>
                        <a:pt x="1416" y="418"/>
                      </a:lnTo>
                      <a:lnTo>
                        <a:pt x="1400" y="408"/>
                      </a:lnTo>
                      <a:lnTo>
                        <a:pt x="1384" y="398"/>
                      </a:lnTo>
                      <a:lnTo>
                        <a:pt x="1384" y="398"/>
                      </a:lnTo>
                      <a:lnTo>
                        <a:pt x="1350" y="384"/>
                      </a:lnTo>
                      <a:lnTo>
                        <a:pt x="1318" y="370"/>
                      </a:lnTo>
                      <a:lnTo>
                        <a:pt x="1318" y="370"/>
                      </a:lnTo>
                      <a:lnTo>
                        <a:pt x="1326" y="370"/>
                      </a:lnTo>
                      <a:lnTo>
                        <a:pt x="1334" y="372"/>
                      </a:lnTo>
                      <a:lnTo>
                        <a:pt x="1340" y="376"/>
                      </a:lnTo>
                      <a:lnTo>
                        <a:pt x="1346" y="382"/>
                      </a:lnTo>
                      <a:lnTo>
                        <a:pt x="1346" y="382"/>
                      </a:lnTo>
                      <a:lnTo>
                        <a:pt x="1348" y="384"/>
                      </a:lnTo>
                      <a:lnTo>
                        <a:pt x="1350" y="382"/>
                      </a:lnTo>
                      <a:lnTo>
                        <a:pt x="1352" y="380"/>
                      </a:lnTo>
                      <a:lnTo>
                        <a:pt x="1356" y="378"/>
                      </a:lnTo>
                      <a:lnTo>
                        <a:pt x="1356" y="378"/>
                      </a:lnTo>
                      <a:lnTo>
                        <a:pt x="1436" y="404"/>
                      </a:lnTo>
                      <a:lnTo>
                        <a:pt x="1520" y="432"/>
                      </a:lnTo>
                      <a:lnTo>
                        <a:pt x="1562" y="446"/>
                      </a:lnTo>
                      <a:lnTo>
                        <a:pt x="1602" y="462"/>
                      </a:lnTo>
                      <a:lnTo>
                        <a:pt x="1642" y="480"/>
                      </a:lnTo>
                      <a:lnTo>
                        <a:pt x="1678" y="498"/>
                      </a:lnTo>
                      <a:lnTo>
                        <a:pt x="1678" y="498"/>
                      </a:lnTo>
                      <a:lnTo>
                        <a:pt x="1680" y="504"/>
                      </a:lnTo>
                      <a:lnTo>
                        <a:pt x="1684" y="508"/>
                      </a:lnTo>
                      <a:lnTo>
                        <a:pt x="1688" y="512"/>
                      </a:lnTo>
                      <a:lnTo>
                        <a:pt x="1690" y="516"/>
                      </a:lnTo>
                      <a:lnTo>
                        <a:pt x="1690" y="516"/>
                      </a:lnTo>
                      <a:lnTo>
                        <a:pt x="1684" y="514"/>
                      </a:lnTo>
                      <a:lnTo>
                        <a:pt x="1676" y="512"/>
                      </a:lnTo>
                      <a:lnTo>
                        <a:pt x="1676" y="512"/>
                      </a:lnTo>
                      <a:lnTo>
                        <a:pt x="1680" y="518"/>
                      </a:lnTo>
                      <a:lnTo>
                        <a:pt x="1686" y="520"/>
                      </a:lnTo>
                      <a:lnTo>
                        <a:pt x="1690" y="522"/>
                      </a:lnTo>
                      <a:lnTo>
                        <a:pt x="1696" y="522"/>
                      </a:lnTo>
                      <a:lnTo>
                        <a:pt x="1710" y="520"/>
                      </a:lnTo>
                      <a:lnTo>
                        <a:pt x="1720" y="516"/>
                      </a:lnTo>
                      <a:lnTo>
                        <a:pt x="1720" y="516"/>
                      </a:lnTo>
                      <a:lnTo>
                        <a:pt x="1698" y="502"/>
                      </a:lnTo>
                      <a:lnTo>
                        <a:pt x="1676" y="488"/>
                      </a:lnTo>
                      <a:lnTo>
                        <a:pt x="1654" y="474"/>
                      </a:lnTo>
                      <a:lnTo>
                        <a:pt x="1642" y="468"/>
                      </a:lnTo>
                      <a:lnTo>
                        <a:pt x="1628" y="462"/>
                      </a:lnTo>
                      <a:lnTo>
                        <a:pt x="1628" y="462"/>
                      </a:lnTo>
                      <a:lnTo>
                        <a:pt x="1612" y="458"/>
                      </a:lnTo>
                      <a:lnTo>
                        <a:pt x="1598" y="454"/>
                      </a:lnTo>
                      <a:lnTo>
                        <a:pt x="1592" y="452"/>
                      </a:lnTo>
                      <a:lnTo>
                        <a:pt x="1586" y="450"/>
                      </a:lnTo>
                      <a:lnTo>
                        <a:pt x="1584" y="444"/>
                      </a:lnTo>
                      <a:lnTo>
                        <a:pt x="1580" y="438"/>
                      </a:lnTo>
                      <a:lnTo>
                        <a:pt x="1580" y="438"/>
                      </a:lnTo>
                      <a:lnTo>
                        <a:pt x="1608" y="444"/>
                      </a:lnTo>
                      <a:lnTo>
                        <a:pt x="1622" y="448"/>
                      </a:lnTo>
                      <a:lnTo>
                        <a:pt x="1636" y="452"/>
                      </a:lnTo>
                      <a:lnTo>
                        <a:pt x="1636" y="452"/>
                      </a:lnTo>
                      <a:lnTo>
                        <a:pt x="1622" y="446"/>
                      </a:lnTo>
                      <a:lnTo>
                        <a:pt x="1608" y="440"/>
                      </a:lnTo>
                      <a:lnTo>
                        <a:pt x="1590" y="436"/>
                      </a:lnTo>
                      <a:lnTo>
                        <a:pt x="1570" y="436"/>
                      </a:lnTo>
                      <a:lnTo>
                        <a:pt x="1570" y="436"/>
                      </a:lnTo>
                      <a:lnTo>
                        <a:pt x="1568" y="438"/>
                      </a:lnTo>
                      <a:lnTo>
                        <a:pt x="1570" y="440"/>
                      </a:lnTo>
                      <a:lnTo>
                        <a:pt x="1570" y="442"/>
                      </a:lnTo>
                      <a:lnTo>
                        <a:pt x="1568" y="446"/>
                      </a:lnTo>
                      <a:lnTo>
                        <a:pt x="1568" y="446"/>
                      </a:lnTo>
                      <a:lnTo>
                        <a:pt x="1552" y="440"/>
                      </a:lnTo>
                      <a:lnTo>
                        <a:pt x="1536" y="436"/>
                      </a:lnTo>
                      <a:lnTo>
                        <a:pt x="1504" y="422"/>
                      </a:lnTo>
                      <a:lnTo>
                        <a:pt x="1504" y="422"/>
                      </a:lnTo>
                      <a:lnTo>
                        <a:pt x="1486" y="416"/>
                      </a:lnTo>
                      <a:lnTo>
                        <a:pt x="1470" y="412"/>
                      </a:lnTo>
                      <a:lnTo>
                        <a:pt x="1454" y="408"/>
                      </a:lnTo>
                      <a:lnTo>
                        <a:pt x="1436" y="402"/>
                      </a:lnTo>
                      <a:lnTo>
                        <a:pt x="1436" y="402"/>
                      </a:lnTo>
                      <a:lnTo>
                        <a:pt x="1420" y="396"/>
                      </a:lnTo>
                      <a:lnTo>
                        <a:pt x="1404" y="386"/>
                      </a:lnTo>
                      <a:lnTo>
                        <a:pt x="1388" y="376"/>
                      </a:lnTo>
                      <a:lnTo>
                        <a:pt x="1378" y="374"/>
                      </a:lnTo>
                      <a:lnTo>
                        <a:pt x="1370" y="372"/>
                      </a:lnTo>
                      <a:lnTo>
                        <a:pt x="1370" y="372"/>
                      </a:lnTo>
                      <a:lnTo>
                        <a:pt x="1366" y="372"/>
                      </a:lnTo>
                      <a:lnTo>
                        <a:pt x="1366" y="372"/>
                      </a:lnTo>
                      <a:lnTo>
                        <a:pt x="1370" y="370"/>
                      </a:lnTo>
                      <a:lnTo>
                        <a:pt x="1370" y="370"/>
                      </a:lnTo>
                      <a:lnTo>
                        <a:pt x="1382" y="374"/>
                      </a:lnTo>
                      <a:lnTo>
                        <a:pt x="1394" y="378"/>
                      </a:lnTo>
                      <a:lnTo>
                        <a:pt x="1418" y="388"/>
                      </a:lnTo>
                      <a:lnTo>
                        <a:pt x="1430" y="392"/>
                      </a:lnTo>
                      <a:lnTo>
                        <a:pt x="1442" y="394"/>
                      </a:lnTo>
                      <a:lnTo>
                        <a:pt x="1456" y="394"/>
                      </a:lnTo>
                      <a:lnTo>
                        <a:pt x="1468" y="394"/>
                      </a:lnTo>
                      <a:lnTo>
                        <a:pt x="1468" y="394"/>
                      </a:lnTo>
                      <a:lnTo>
                        <a:pt x="1456" y="390"/>
                      </a:lnTo>
                      <a:lnTo>
                        <a:pt x="1440" y="390"/>
                      </a:lnTo>
                      <a:lnTo>
                        <a:pt x="1426" y="388"/>
                      </a:lnTo>
                      <a:lnTo>
                        <a:pt x="1420" y="384"/>
                      </a:lnTo>
                      <a:lnTo>
                        <a:pt x="1414" y="382"/>
                      </a:lnTo>
                      <a:lnTo>
                        <a:pt x="1414" y="382"/>
                      </a:lnTo>
                      <a:lnTo>
                        <a:pt x="1414" y="380"/>
                      </a:lnTo>
                      <a:lnTo>
                        <a:pt x="1416" y="380"/>
                      </a:lnTo>
                      <a:lnTo>
                        <a:pt x="1422" y="380"/>
                      </a:lnTo>
                      <a:lnTo>
                        <a:pt x="1422" y="380"/>
                      </a:lnTo>
                      <a:lnTo>
                        <a:pt x="1418" y="376"/>
                      </a:lnTo>
                      <a:lnTo>
                        <a:pt x="1410" y="376"/>
                      </a:lnTo>
                      <a:lnTo>
                        <a:pt x="1404" y="374"/>
                      </a:lnTo>
                      <a:lnTo>
                        <a:pt x="1398" y="370"/>
                      </a:lnTo>
                      <a:lnTo>
                        <a:pt x="1398" y="370"/>
                      </a:lnTo>
                      <a:lnTo>
                        <a:pt x="1402" y="368"/>
                      </a:lnTo>
                      <a:lnTo>
                        <a:pt x="1408" y="368"/>
                      </a:lnTo>
                      <a:lnTo>
                        <a:pt x="1418" y="368"/>
                      </a:lnTo>
                      <a:lnTo>
                        <a:pt x="1430" y="370"/>
                      </a:lnTo>
                      <a:lnTo>
                        <a:pt x="1440" y="370"/>
                      </a:lnTo>
                      <a:lnTo>
                        <a:pt x="1440" y="370"/>
                      </a:lnTo>
                      <a:lnTo>
                        <a:pt x="1414" y="362"/>
                      </a:lnTo>
                      <a:lnTo>
                        <a:pt x="1386" y="358"/>
                      </a:lnTo>
                      <a:lnTo>
                        <a:pt x="1360" y="352"/>
                      </a:lnTo>
                      <a:lnTo>
                        <a:pt x="1346" y="348"/>
                      </a:lnTo>
                      <a:lnTo>
                        <a:pt x="1334" y="344"/>
                      </a:lnTo>
                      <a:lnTo>
                        <a:pt x="1334" y="344"/>
                      </a:lnTo>
                      <a:lnTo>
                        <a:pt x="1336" y="336"/>
                      </a:lnTo>
                      <a:lnTo>
                        <a:pt x="1334" y="332"/>
                      </a:lnTo>
                      <a:lnTo>
                        <a:pt x="1330" y="328"/>
                      </a:lnTo>
                      <a:lnTo>
                        <a:pt x="1330" y="324"/>
                      </a:lnTo>
                      <a:lnTo>
                        <a:pt x="1330" y="324"/>
                      </a:lnTo>
                      <a:lnTo>
                        <a:pt x="1316" y="322"/>
                      </a:lnTo>
                      <a:lnTo>
                        <a:pt x="1304" y="320"/>
                      </a:lnTo>
                      <a:lnTo>
                        <a:pt x="1292" y="318"/>
                      </a:lnTo>
                      <a:lnTo>
                        <a:pt x="1278" y="316"/>
                      </a:lnTo>
                      <a:lnTo>
                        <a:pt x="1278" y="316"/>
                      </a:lnTo>
                      <a:lnTo>
                        <a:pt x="1280" y="314"/>
                      </a:lnTo>
                      <a:lnTo>
                        <a:pt x="1280" y="312"/>
                      </a:lnTo>
                      <a:lnTo>
                        <a:pt x="1280" y="312"/>
                      </a:lnTo>
                      <a:lnTo>
                        <a:pt x="1272" y="310"/>
                      </a:lnTo>
                      <a:lnTo>
                        <a:pt x="1262" y="308"/>
                      </a:lnTo>
                      <a:lnTo>
                        <a:pt x="1246" y="300"/>
                      </a:lnTo>
                      <a:lnTo>
                        <a:pt x="1232" y="292"/>
                      </a:lnTo>
                      <a:lnTo>
                        <a:pt x="1216" y="286"/>
                      </a:lnTo>
                      <a:lnTo>
                        <a:pt x="1216" y="286"/>
                      </a:lnTo>
                      <a:lnTo>
                        <a:pt x="1216" y="282"/>
                      </a:lnTo>
                      <a:lnTo>
                        <a:pt x="1218" y="282"/>
                      </a:lnTo>
                      <a:lnTo>
                        <a:pt x="1224" y="282"/>
                      </a:lnTo>
                      <a:lnTo>
                        <a:pt x="1224" y="282"/>
                      </a:lnTo>
                      <a:lnTo>
                        <a:pt x="1214" y="278"/>
                      </a:lnTo>
                      <a:lnTo>
                        <a:pt x="1204" y="274"/>
                      </a:lnTo>
                      <a:lnTo>
                        <a:pt x="1180" y="268"/>
                      </a:lnTo>
                      <a:lnTo>
                        <a:pt x="1156" y="262"/>
                      </a:lnTo>
                      <a:lnTo>
                        <a:pt x="1132" y="256"/>
                      </a:lnTo>
                      <a:lnTo>
                        <a:pt x="1132" y="256"/>
                      </a:lnTo>
                      <a:lnTo>
                        <a:pt x="1162" y="256"/>
                      </a:lnTo>
                      <a:lnTo>
                        <a:pt x="1192" y="258"/>
                      </a:lnTo>
                      <a:lnTo>
                        <a:pt x="1192" y="258"/>
                      </a:lnTo>
                      <a:lnTo>
                        <a:pt x="1190" y="256"/>
                      </a:lnTo>
                      <a:lnTo>
                        <a:pt x="1186" y="256"/>
                      </a:lnTo>
                      <a:lnTo>
                        <a:pt x="1182" y="254"/>
                      </a:lnTo>
                      <a:lnTo>
                        <a:pt x="1180" y="252"/>
                      </a:lnTo>
                      <a:lnTo>
                        <a:pt x="1180" y="252"/>
                      </a:lnTo>
                      <a:lnTo>
                        <a:pt x="1206" y="248"/>
                      </a:lnTo>
                      <a:lnTo>
                        <a:pt x="1230" y="248"/>
                      </a:lnTo>
                      <a:lnTo>
                        <a:pt x="1256" y="252"/>
                      </a:lnTo>
                      <a:lnTo>
                        <a:pt x="1282" y="256"/>
                      </a:lnTo>
                      <a:lnTo>
                        <a:pt x="1330" y="270"/>
                      </a:lnTo>
                      <a:lnTo>
                        <a:pt x="1378" y="282"/>
                      </a:lnTo>
                      <a:lnTo>
                        <a:pt x="1378" y="282"/>
                      </a:lnTo>
                      <a:lnTo>
                        <a:pt x="1360" y="272"/>
                      </a:lnTo>
                      <a:lnTo>
                        <a:pt x="1350" y="268"/>
                      </a:lnTo>
                      <a:lnTo>
                        <a:pt x="1338" y="264"/>
                      </a:lnTo>
                      <a:lnTo>
                        <a:pt x="1338" y="264"/>
                      </a:lnTo>
                      <a:lnTo>
                        <a:pt x="1342" y="268"/>
                      </a:lnTo>
                      <a:lnTo>
                        <a:pt x="1338" y="268"/>
                      </a:lnTo>
                      <a:lnTo>
                        <a:pt x="1332" y="266"/>
                      </a:lnTo>
                      <a:lnTo>
                        <a:pt x="1326" y="266"/>
                      </a:lnTo>
                      <a:lnTo>
                        <a:pt x="1326" y="266"/>
                      </a:lnTo>
                      <a:lnTo>
                        <a:pt x="1332" y="262"/>
                      </a:lnTo>
                      <a:lnTo>
                        <a:pt x="1334" y="260"/>
                      </a:lnTo>
                      <a:lnTo>
                        <a:pt x="1338" y="258"/>
                      </a:lnTo>
                      <a:lnTo>
                        <a:pt x="1342" y="258"/>
                      </a:lnTo>
                      <a:lnTo>
                        <a:pt x="1342" y="258"/>
                      </a:lnTo>
                      <a:lnTo>
                        <a:pt x="1342" y="256"/>
                      </a:lnTo>
                      <a:lnTo>
                        <a:pt x="1338" y="252"/>
                      </a:lnTo>
                      <a:lnTo>
                        <a:pt x="1336" y="248"/>
                      </a:lnTo>
                      <a:lnTo>
                        <a:pt x="1336" y="244"/>
                      </a:lnTo>
                      <a:lnTo>
                        <a:pt x="1336" y="244"/>
                      </a:lnTo>
                      <a:lnTo>
                        <a:pt x="1342" y="244"/>
                      </a:lnTo>
                      <a:lnTo>
                        <a:pt x="1348" y="244"/>
                      </a:lnTo>
                      <a:lnTo>
                        <a:pt x="1354" y="244"/>
                      </a:lnTo>
                      <a:lnTo>
                        <a:pt x="1362" y="242"/>
                      </a:lnTo>
                      <a:lnTo>
                        <a:pt x="1362" y="242"/>
                      </a:lnTo>
                      <a:lnTo>
                        <a:pt x="1360" y="236"/>
                      </a:lnTo>
                      <a:lnTo>
                        <a:pt x="1356" y="232"/>
                      </a:lnTo>
                      <a:lnTo>
                        <a:pt x="1350" y="230"/>
                      </a:lnTo>
                      <a:lnTo>
                        <a:pt x="1342" y="230"/>
                      </a:lnTo>
                      <a:lnTo>
                        <a:pt x="1328" y="230"/>
                      </a:lnTo>
                      <a:lnTo>
                        <a:pt x="1314" y="228"/>
                      </a:lnTo>
                      <a:lnTo>
                        <a:pt x="1314" y="228"/>
                      </a:lnTo>
                      <a:lnTo>
                        <a:pt x="1320" y="224"/>
                      </a:lnTo>
                      <a:lnTo>
                        <a:pt x="1320" y="222"/>
                      </a:lnTo>
                      <a:lnTo>
                        <a:pt x="1316" y="218"/>
                      </a:lnTo>
                      <a:lnTo>
                        <a:pt x="1316" y="218"/>
                      </a:lnTo>
                      <a:lnTo>
                        <a:pt x="1328" y="214"/>
                      </a:lnTo>
                      <a:lnTo>
                        <a:pt x="1342" y="214"/>
                      </a:lnTo>
                      <a:lnTo>
                        <a:pt x="1368" y="212"/>
                      </a:lnTo>
                      <a:lnTo>
                        <a:pt x="1394" y="212"/>
                      </a:lnTo>
                      <a:lnTo>
                        <a:pt x="1408" y="210"/>
                      </a:lnTo>
                      <a:lnTo>
                        <a:pt x="1420" y="206"/>
                      </a:lnTo>
                      <a:lnTo>
                        <a:pt x="1420" y="206"/>
                      </a:lnTo>
                      <a:lnTo>
                        <a:pt x="1416" y="202"/>
                      </a:lnTo>
                      <a:lnTo>
                        <a:pt x="1412" y="202"/>
                      </a:lnTo>
                      <a:lnTo>
                        <a:pt x="1398" y="200"/>
                      </a:lnTo>
                      <a:lnTo>
                        <a:pt x="1384" y="202"/>
                      </a:lnTo>
                      <a:lnTo>
                        <a:pt x="1372" y="202"/>
                      </a:lnTo>
                      <a:lnTo>
                        <a:pt x="1372" y="202"/>
                      </a:lnTo>
                      <a:lnTo>
                        <a:pt x="1370" y="200"/>
                      </a:lnTo>
                      <a:lnTo>
                        <a:pt x="1370" y="200"/>
                      </a:lnTo>
                      <a:lnTo>
                        <a:pt x="1374" y="200"/>
                      </a:lnTo>
                      <a:lnTo>
                        <a:pt x="1382" y="198"/>
                      </a:lnTo>
                      <a:lnTo>
                        <a:pt x="1382" y="198"/>
                      </a:lnTo>
                      <a:lnTo>
                        <a:pt x="1380" y="192"/>
                      </a:lnTo>
                      <a:lnTo>
                        <a:pt x="1376" y="190"/>
                      </a:lnTo>
                      <a:lnTo>
                        <a:pt x="1366" y="190"/>
                      </a:lnTo>
                      <a:lnTo>
                        <a:pt x="1366" y="190"/>
                      </a:lnTo>
                      <a:lnTo>
                        <a:pt x="1366" y="188"/>
                      </a:lnTo>
                      <a:lnTo>
                        <a:pt x="1366" y="186"/>
                      </a:lnTo>
                      <a:lnTo>
                        <a:pt x="1362" y="184"/>
                      </a:lnTo>
                      <a:lnTo>
                        <a:pt x="1354" y="182"/>
                      </a:lnTo>
                      <a:lnTo>
                        <a:pt x="1352" y="180"/>
                      </a:lnTo>
                      <a:lnTo>
                        <a:pt x="1350" y="176"/>
                      </a:lnTo>
                      <a:lnTo>
                        <a:pt x="1350" y="176"/>
                      </a:lnTo>
                      <a:lnTo>
                        <a:pt x="1336" y="178"/>
                      </a:lnTo>
                      <a:lnTo>
                        <a:pt x="1324" y="180"/>
                      </a:lnTo>
                      <a:lnTo>
                        <a:pt x="1294" y="178"/>
                      </a:lnTo>
                      <a:lnTo>
                        <a:pt x="1294" y="178"/>
                      </a:lnTo>
                      <a:lnTo>
                        <a:pt x="1290" y="170"/>
                      </a:lnTo>
                      <a:lnTo>
                        <a:pt x="1286" y="164"/>
                      </a:lnTo>
                      <a:lnTo>
                        <a:pt x="1282" y="158"/>
                      </a:lnTo>
                      <a:lnTo>
                        <a:pt x="1276" y="152"/>
                      </a:lnTo>
                      <a:lnTo>
                        <a:pt x="1276" y="152"/>
                      </a:lnTo>
                      <a:lnTo>
                        <a:pt x="1280" y="150"/>
                      </a:lnTo>
                      <a:lnTo>
                        <a:pt x="1284" y="148"/>
                      </a:lnTo>
                      <a:lnTo>
                        <a:pt x="1292" y="152"/>
                      </a:lnTo>
                      <a:lnTo>
                        <a:pt x="1292" y="152"/>
                      </a:lnTo>
                      <a:lnTo>
                        <a:pt x="1290" y="142"/>
                      </a:lnTo>
                      <a:lnTo>
                        <a:pt x="1290" y="138"/>
                      </a:lnTo>
                      <a:lnTo>
                        <a:pt x="1296" y="136"/>
                      </a:lnTo>
                      <a:lnTo>
                        <a:pt x="1296" y="136"/>
                      </a:lnTo>
                      <a:lnTo>
                        <a:pt x="1290" y="132"/>
                      </a:lnTo>
                      <a:lnTo>
                        <a:pt x="1284" y="130"/>
                      </a:lnTo>
                      <a:lnTo>
                        <a:pt x="1268" y="128"/>
                      </a:lnTo>
                      <a:lnTo>
                        <a:pt x="1262" y="126"/>
                      </a:lnTo>
                      <a:lnTo>
                        <a:pt x="1256" y="122"/>
                      </a:lnTo>
                      <a:lnTo>
                        <a:pt x="1250" y="118"/>
                      </a:lnTo>
                      <a:lnTo>
                        <a:pt x="1248" y="110"/>
                      </a:lnTo>
                      <a:lnTo>
                        <a:pt x="1248" y="110"/>
                      </a:lnTo>
                      <a:lnTo>
                        <a:pt x="1250" y="108"/>
                      </a:lnTo>
                      <a:lnTo>
                        <a:pt x="1254" y="108"/>
                      </a:lnTo>
                      <a:lnTo>
                        <a:pt x="1258" y="106"/>
                      </a:lnTo>
                      <a:lnTo>
                        <a:pt x="1262" y="106"/>
                      </a:lnTo>
                      <a:lnTo>
                        <a:pt x="1262" y="106"/>
                      </a:lnTo>
                      <a:lnTo>
                        <a:pt x="1242" y="96"/>
                      </a:lnTo>
                      <a:lnTo>
                        <a:pt x="1222" y="90"/>
                      </a:lnTo>
                      <a:lnTo>
                        <a:pt x="1202" y="84"/>
                      </a:lnTo>
                      <a:lnTo>
                        <a:pt x="1180" y="80"/>
                      </a:lnTo>
                      <a:lnTo>
                        <a:pt x="1180" y="80"/>
                      </a:lnTo>
                      <a:lnTo>
                        <a:pt x="1182" y="78"/>
                      </a:lnTo>
                      <a:lnTo>
                        <a:pt x="1184" y="78"/>
                      </a:lnTo>
                      <a:lnTo>
                        <a:pt x="1188" y="80"/>
                      </a:lnTo>
                      <a:lnTo>
                        <a:pt x="1192" y="80"/>
                      </a:lnTo>
                      <a:lnTo>
                        <a:pt x="1194" y="78"/>
                      </a:lnTo>
                      <a:lnTo>
                        <a:pt x="1194" y="78"/>
                      </a:lnTo>
                      <a:lnTo>
                        <a:pt x="1184" y="70"/>
                      </a:lnTo>
                      <a:lnTo>
                        <a:pt x="1178" y="68"/>
                      </a:lnTo>
                      <a:lnTo>
                        <a:pt x="1174" y="68"/>
                      </a:lnTo>
                      <a:lnTo>
                        <a:pt x="1172" y="68"/>
                      </a:lnTo>
                      <a:lnTo>
                        <a:pt x="1172" y="68"/>
                      </a:lnTo>
                      <a:lnTo>
                        <a:pt x="1170" y="72"/>
                      </a:lnTo>
                      <a:lnTo>
                        <a:pt x="1170" y="74"/>
                      </a:lnTo>
                      <a:lnTo>
                        <a:pt x="1170" y="78"/>
                      </a:lnTo>
                      <a:lnTo>
                        <a:pt x="1168" y="80"/>
                      </a:lnTo>
                      <a:lnTo>
                        <a:pt x="1168" y="80"/>
                      </a:lnTo>
                      <a:lnTo>
                        <a:pt x="1120" y="64"/>
                      </a:lnTo>
                      <a:lnTo>
                        <a:pt x="1076" y="48"/>
                      </a:lnTo>
                      <a:lnTo>
                        <a:pt x="1032" y="32"/>
                      </a:lnTo>
                      <a:lnTo>
                        <a:pt x="986" y="14"/>
                      </a:lnTo>
                      <a:lnTo>
                        <a:pt x="986" y="14"/>
                      </a:lnTo>
                      <a:lnTo>
                        <a:pt x="988" y="16"/>
                      </a:lnTo>
                      <a:lnTo>
                        <a:pt x="990" y="16"/>
                      </a:lnTo>
                      <a:lnTo>
                        <a:pt x="990" y="16"/>
                      </a:lnTo>
                      <a:lnTo>
                        <a:pt x="974" y="16"/>
                      </a:lnTo>
                      <a:lnTo>
                        <a:pt x="956" y="12"/>
                      </a:lnTo>
                      <a:lnTo>
                        <a:pt x="938" y="8"/>
                      </a:lnTo>
                      <a:lnTo>
                        <a:pt x="918" y="6"/>
                      </a:lnTo>
                      <a:lnTo>
                        <a:pt x="918" y="6"/>
                      </a:lnTo>
                      <a:lnTo>
                        <a:pt x="922" y="2"/>
                      </a:lnTo>
                      <a:lnTo>
                        <a:pt x="926" y="0"/>
                      </a:lnTo>
                      <a:lnTo>
                        <a:pt x="940" y="0"/>
                      </a:lnTo>
                      <a:lnTo>
                        <a:pt x="958" y="2"/>
                      </a:lnTo>
                      <a:lnTo>
                        <a:pt x="978" y="4"/>
                      </a:lnTo>
                      <a:lnTo>
                        <a:pt x="1016" y="14"/>
                      </a:lnTo>
                      <a:lnTo>
                        <a:pt x="1046" y="20"/>
                      </a:lnTo>
                      <a:lnTo>
                        <a:pt x="1046" y="20"/>
                      </a:lnTo>
                      <a:lnTo>
                        <a:pt x="1044" y="18"/>
                      </a:lnTo>
                      <a:lnTo>
                        <a:pt x="1042" y="18"/>
                      </a:lnTo>
                      <a:lnTo>
                        <a:pt x="1036" y="14"/>
                      </a:lnTo>
                      <a:lnTo>
                        <a:pt x="1036" y="14"/>
                      </a:lnTo>
                      <a:lnTo>
                        <a:pt x="1038" y="14"/>
                      </a:lnTo>
                      <a:lnTo>
                        <a:pt x="1042" y="12"/>
                      </a:lnTo>
                      <a:lnTo>
                        <a:pt x="1050" y="14"/>
                      </a:lnTo>
                      <a:lnTo>
                        <a:pt x="1050" y="14"/>
                      </a:lnTo>
                      <a:lnTo>
                        <a:pt x="1036" y="8"/>
                      </a:lnTo>
                      <a:lnTo>
                        <a:pt x="1022" y="6"/>
                      </a:lnTo>
                      <a:lnTo>
                        <a:pt x="1022" y="6"/>
                      </a:lnTo>
                      <a:lnTo>
                        <a:pt x="1018" y="6"/>
                      </a:lnTo>
                      <a:lnTo>
                        <a:pt x="1018" y="4"/>
                      </a:lnTo>
                      <a:lnTo>
                        <a:pt x="1020" y="4"/>
                      </a:lnTo>
                      <a:lnTo>
                        <a:pt x="1024" y="4"/>
                      </a:lnTo>
                      <a:lnTo>
                        <a:pt x="1024" y="4"/>
                      </a:lnTo>
                      <a:lnTo>
                        <a:pt x="1082" y="12"/>
                      </a:lnTo>
                      <a:lnTo>
                        <a:pt x="1140" y="20"/>
                      </a:lnTo>
                      <a:lnTo>
                        <a:pt x="1252" y="40"/>
                      </a:lnTo>
                      <a:lnTo>
                        <a:pt x="1252" y="40"/>
                      </a:lnTo>
                      <a:lnTo>
                        <a:pt x="1252" y="44"/>
                      </a:lnTo>
                      <a:lnTo>
                        <a:pt x="1254" y="44"/>
                      </a:lnTo>
                      <a:lnTo>
                        <a:pt x="1258" y="44"/>
                      </a:lnTo>
                      <a:lnTo>
                        <a:pt x="1260" y="46"/>
                      </a:lnTo>
                      <a:lnTo>
                        <a:pt x="1260" y="46"/>
                      </a:lnTo>
                      <a:lnTo>
                        <a:pt x="1272" y="46"/>
                      </a:lnTo>
                      <a:lnTo>
                        <a:pt x="1284" y="48"/>
                      </a:lnTo>
                      <a:lnTo>
                        <a:pt x="1310" y="54"/>
                      </a:lnTo>
                      <a:lnTo>
                        <a:pt x="1336" y="62"/>
                      </a:lnTo>
                      <a:lnTo>
                        <a:pt x="1364" y="68"/>
                      </a:lnTo>
                      <a:lnTo>
                        <a:pt x="1364" y="68"/>
                      </a:lnTo>
                      <a:lnTo>
                        <a:pt x="1414" y="80"/>
                      </a:lnTo>
                      <a:lnTo>
                        <a:pt x="1464" y="92"/>
                      </a:lnTo>
                      <a:lnTo>
                        <a:pt x="1514" y="106"/>
                      </a:lnTo>
                      <a:lnTo>
                        <a:pt x="1564" y="120"/>
                      </a:lnTo>
                      <a:lnTo>
                        <a:pt x="1564" y="120"/>
                      </a:lnTo>
                      <a:lnTo>
                        <a:pt x="1652" y="152"/>
                      </a:lnTo>
                      <a:lnTo>
                        <a:pt x="1738" y="184"/>
                      </a:lnTo>
                      <a:lnTo>
                        <a:pt x="1822" y="218"/>
                      </a:lnTo>
                      <a:lnTo>
                        <a:pt x="1904" y="254"/>
                      </a:lnTo>
                      <a:lnTo>
                        <a:pt x="1984" y="292"/>
                      </a:lnTo>
                      <a:lnTo>
                        <a:pt x="2062" y="332"/>
                      </a:lnTo>
                      <a:lnTo>
                        <a:pt x="2138" y="372"/>
                      </a:lnTo>
                      <a:lnTo>
                        <a:pt x="2212" y="416"/>
                      </a:lnTo>
                      <a:lnTo>
                        <a:pt x="2286" y="460"/>
                      </a:lnTo>
                      <a:lnTo>
                        <a:pt x="2356" y="506"/>
                      </a:lnTo>
                      <a:lnTo>
                        <a:pt x="2426" y="554"/>
                      </a:lnTo>
                      <a:lnTo>
                        <a:pt x="2494" y="604"/>
                      </a:lnTo>
                      <a:lnTo>
                        <a:pt x="2562" y="656"/>
                      </a:lnTo>
                      <a:lnTo>
                        <a:pt x="2628" y="710"/>
                      </a:lnTo>
                      <a:lnTo>
                        <a:pt x="2692" y="764"/>
                      </a:lnTo>
                      <a:lnTo>
                        <a:pt x="2756" y="822"/>
                      </a:lnTo>
                      <a:lnTo>
                        <a:pt x="2756" y="822"/>
                      </a:lnTo>
                      <a:lnTo>
                        <a:pt x="2798" y="862"/>
                      </a:lnTo>
                      <a:lnTo>
                        <a:pt x="2840" y="904"/>
                      </a:lnTo>
                      <a:lnTo>
                        <a:pt x="2884" y="948"/>
                      </a:lnTo>
                      <a:lnTo>
                        <a:pt x="2924" y="992"/>
                      </a:lnTo>
                      <a:lnTo>
                        <a:pt x="2924" y="992"/>
                      </a:lnTo>
                      <a:lnTo>
                        <a:pt x="2972" y="1046"/>
                      </a:lnTo>
                      <a:lnTo>
                        <a:pt x="3018" y="1100"/>
                      </a:lnTo>
                      <a:lnTo>
                        <a:pt x="3062" y="1156"/>
                      </a:lnTo>
                      <a:lnTo>
                        <a:pt x="3106" y="1214"/>
                      </a:lnTo>
                      <a:lnTo>
                        <a:pt x="3150" y="1274"/>
                      </a:lnTo>
                      <a:lnTo>
                        <a:pt x="3190" y="1334"/>
                      </a:lnTo>
                      <a:lnTo>
                        <a:pt x="3232" y="1394"/>
                      </a:lnTo>
                      <a:lnTo>
                        <a:pt x="3270" y="1456"/>
                      </a:lnTo>
                      <a:lnTo>
                        <a:pt x="3270" y="1456"/>
                      </a:lnTo>
                      <a:lnTo>
                        <a:pt x="3308" y="1522"/>
                      </a:lnTo>
                      <a:lnTo>
                        <a:pt x="3346" y="1586"/>
                      </a:lnTo>
                      <a:lnTo>
                        <a:pt x="3384" y="1654"/>
                      </a:lnTo>
                      <a:lnTo>
                        <a:pt x="3420" y="1722"/>
                      </a:lnTo>
                      <a:lnTo>
                        <a:pt x="3454" y="1792"/>
                      </a:lnTo>
                      <a:lnTo>
                        <a:pt x="3486" y="1864"/>
                      </a:lnTo>
                      <a:lnTo>
                        <a:pt x="3516" y="1938"/>
                      </a:lnTo>
                      <a:lnTo>
                        <a:pt x="3542" y="2014"/>
                      </a:lnTo>
                      <a:lnTo>
                        <a:pt x="3542" y="2014"/>
                      </a:lnTo>
                      <a:lnTo>
                        <a:pt x="3588" y="2150"/>
                      </a:lnTo>
                      <a:lnTo>
                        <a:pt x="3610" y="2220"/>
                      </a:lnTo>
                      <a:lnTo>
                        <a:pt x="3630" y="2290"/>
                      </a:lnTo>
                      <a:lnTo>
                        <a:pt x="3650" y="2364"/>
                      </a:lnTo>
                      <a:lnTo>
                        <a:pt x="3666" y="2438"/>
                      </a:lnTo>
                      <a:lnTo>
                        <a:pt x="3682" y="2514"/>
                      </a:lnTo>
                      <a:lnTo>
                        <a:pt x="3692" y="2594"/>
                      </a:lnTo>
                      <a:lnTo>
                        <a:pt x="3692" y="2594"/>
                      </a:lnTo>
                      <a:lnTo>
                        <a:pt x="3662" y="2468"/>
                      </a:lnTo>
                      <a:lnTo>
                        <a:pt x="3646" y="2408"/>
                      </a:lnTo>
                      <a:lnTo>
                        <a:pt x="3628" y="2348"/>
                      </a:lnTo>
                      <a:lnTo>
                        <a:pt x="3628" y="2348"/>
                      </a:lnTo>
                      <a:lnTo>
                        <a:pt x="3634" y="2374"/>
                      </a:lnTo>
                      <a:lnTo>
                        <a:pt x="3640" y="2402"/>
                      </a:lnTo>
                      <a:lnTo>
                        <a:pt x="3646" y="2434"/>
                      </a:lnTo>
                      <a:lnTo>
                        <a:pt x="3650" y="2464"/>
                      </a:lnTo>
                      <a:lnTo>
                        <a:pt x="3650" y="2464"/>
                      </a:lnTo>
                      <a:lnTo>
                        <a:pt x="3638" y="2456"/>
                      </a:lnTo>
                      <a:lnTo>
                        <a:pt x="3630" y="2444"/>
                      </a:lnTo>
                      <a:lnTo>
                        <a:pt x="3624" y="2430"/>
                      </a:lnTo>
                      <a:lnTo>
                        <a:pt x="3620" y="2414"/>
                      </a:lnTo>
                      <a:lnTo>
                        <a:pt x="3614" y="2380"/>
                      </a:lnTo>
                      <a:lnTo>
                        <a:pt x="3610" y="2344"/>
                      </a:lnTo>
                      <a:lnTo>
                        <a:pt x="3610" y="2344"/>
                      </a:lnTo>
                      <a:lnTo>
                        <a:pt x="3608" y="2350"/>
                      </a:lnTo>
                      <a:lnTo>
                        <a:pt x="3608" y="2358"/>
                      </a:lnTo>
                      <a:lnTo>
                        <a:pt x="3608" y="2372"/>
                      </a:lnTo>
                      <a:lnTo>
                        <a:pt x="3608" y="2372"/>
                      </a:lnTo>
                      <a:lnTo>
                        <a:pt x="3602" y="2372"/>
                      </a:lnTo>
                      <a:lnTo>
                        <a:pt x="3598" y="2370"/>
                      </a:lnTo>
                      <a:lnTo>
                        <a:pt x="3592" y="2362"/>
                      </a:lnTo>
                      <a:lnTo>
                        <a:pt x="3588" y="2352"/>
                      </a:lnTo>
                      <a:lnTo>
                        <a:pt x="3586" y="2348"/>
                      </a:lnTo>
                      <a:lnTo>
                        <a:pt x="3580" y="2346"/>
                      </a:lnTo>
                      <a:lnTo>
                        <a:pt x="3580" y="2346"/>
                      </a:lnTo>
                      <a:lnTo>
                        <a:pt x="3580" y="2346"/>
                      </a:lnTo>
                      <a:lnTo>
                        <a:pt x="3580" y="2348"/>
                      </a:lnTo>
                      <a:lnTo>
                        <a:pt x="3580" y="2350"/>
                      </a:lnTo>
                      <a:lnTo>
                        <a:pt x="3580" y="2350"/>
                      </a:lnTo>
                      <a:lnTo>
                        <a:pt x="3576" y="2348"/>
                      </a:lnTo>
                      <a:lnTo>
                        <a:pt x="3572" y="2344"/>
                      </a:lnTo>
                      <a:lnTo>
                        <a:pt x="3566" y="2332"/>
                      </a:lnTo>
                      <a:lnTo>
                        <a:pt x="3556" y="2306"/>
                      </a:lnTo>
                      <a:lnTo>
                        <a:pt x="3556" y="2306"/>
                      </a:lnTo>
                      <a:lnTo>
                        <a:pt x="3552" y="2306"/>
                      </a:lnTo>
                      <a:lnTo>
                        <a:pt x="3550" y="2310"/>
                      </a:lnTo>
                      <a:lnTo>
                        <a:pt x="3550" y="2310"/>
                      </a:lnTo>
                      <a:lnTo>
                        <a:pt x="3546" y="2302"/>
                      </a:lnTo>
                      <a:lnTo>
                        <a:pt x="3544" y="2296"/>
                      </a:lnTo>
                      <a:lnTo>
                        <a:pt x="3542" y="2288"/>
                      </a:lnTo>
                      <a:lnTo>
                        <a:pt x="3536" y="2282"/>
                      </a:lnTo>
                      <a:lnTo>
                        <a:pt x="3536" y="2282"/>
                      </a:lnTo>
                      <a:lnTo>
                        <a:pt x="3532" y="2294"/>
                      </a:lnTo>
                      <a:lnTo>
                        <a:pt x="3528" y="2308"/>
                      </a:lnTo>
                      <a:lnTo>
                        <a:pt x="3526" y="2324"/>
                      </a:lnTo>
                      <a:lnTo>
                        <a:pt x="3528" y="2338"/>
                      </a:lnTo>
                      <a:lnTo>
                        <a:pt x="3528" y="2338"/>
                      </a:lnTo>
                      <a:lnTo>
                        <a:pt x="3524" y="2336"/>
                      </a:lnTo>
                      <a:lnTo>
                        <a:pt x="3520" y="2336"/>
                      </a:lnTo>
                      <a:lnTo>
                        <a:pt x="3512" y="2340"/>
                      </a:lnTo>
                      <a:lnTo>
                        <a:pt x="3512" y="2340"/>
                      </a:lnTo>
                      <a:lnTo>
                        <a:pt x="3514" y="2348"/>
                      </a:lnTo>
                      <a:lnTo>
                        <a:pt x="3512" y="2356"/>
                      </a:lnTo>
                      <a:lnTo>
                        <a:pt x="3508" y="2372"/>
                      </a:lnTo>
                      <a:lnTo>
                        <a:pt x="3502" y="2384"/>
                      </a:lnTo>
                      <a:lnTo>
                        <a:pt x="3500" y="2392"/>
                      </a:lnTo>
                      <a:lnTo>
                        <a:pt x="3500" y="2400"/>
                      </a:lnTo>
                      <a:lnTo>
                        <a:pt x="3500" y="2400"/>
                      </a:lnTo>
                      <a:lnTo>
                        <a:pt x="3498" y="2398"/>
                      </a:lnTo>
                      <a:lnTo>
                        <a:pt x="3498" y="2396"/>
                      </a:lnTo>
                      <a:lnTo>
                        <a:pt x="3496" y="2394"/>
                      </a:lnTo>
                      <a:lnTo>
                        <a:pt x="3494" y="2392"/>
                      </a:lnTo>
                      <a:lnTo>
                        <a:pt x="3494" y="2392"/>
                      </a:lnTo>
                      <a:lnTo>
                        <a:pt x="3492" y="2394"/>
                      </a:lnTo>
                      <a:lnTo>
                        <a:pt x="3490" y="2398"/>
                      </a:lnTo>
                      <a:lnTo>
                        <a:pt x="3490" y="2408"/>
                      </a:lnTo>
                      <a:lnTo>
                        <a:pt x="3490" y="2408"/>
                      </a:lnTo>
                      <a:lnTo>
                        <a:pt x="3484" y="2408"/>
                      </a:lnTo>
                      <a:lnTo>
                        <a:pt x="3480" y="2410"/>
                      </a:lnTo>
                      <a:lnTo>
                        <a:pt x="3476" y="2412"/>
                      </a:lnTo>
                      <a:lnTo>
                        <a:pt x="3472" y="2412"/>
                      </a:lnTo>
                      <a:lnTo>
                        <a:pt x="3472" y="2412"/>
                      </a:lnTo>
                      <a:lnTo>
                        <a:pt x="3456" y="2432"/>
                      </a:lnTo>
                      <a:lnTo>
                        <a:pt x="3456" y="2432"/>
                      </a:lnTo>
                      <a:lnTo>
                        <a:pt x="3454" y="2432"/>
                      </a:lnTo>
                      <a:lnTo>
                        <a:pt x="3452" y="2430"/>
                      </a:lnTo>
                      <a:lnTo>
                        <a:pt x="3448" y="2426"/>
                      </a:lnTo>
                      <a:lnTo>
                        <a:pt x="3448" y="2426"/>
                      </a:lnTo>
                      <a:lnTo>
                        <a:pt x="3442" y="2432"/>
                      </a:lnTo>
                      <a:lnTo>
                        <a:pt x="3436" y="2436"/>
                      </a:lnTo>
                      <a:lnTo>
                        <a:pt x="3430" y="2438"/>
                      </a:lnTo>
                      <a:lnTo>
                        <a:pt x="3424" y="2438"/>
                      </a:lnTo>
                      <a:lnTo>
                        <a:pt x="3420" y="2436"/>
                      </a:lnTo>
                      <a:lnTo>
                        <a:pt x="3414" y="2432"/>
                      </a:lnTo>
                      <a:lnTo>
                        <a:pt x="3406" y="2422"/>
                      </a:lnTo>
                      <a:lnTo>
                        <a:pt x="3398" y="2408"/>
                      </a:lnTo>
                      <a:lnTo>
                        <a:pt x="3392" y="2394"/>
                      </a:lnTo>
                      <a:lnTo>
                        <a:pt x="3384" y="2382"/>
                      </a:lnTo>
                      <a:lnTo>
                        <a:pt x="3378" y="2372"/>
                      </a:lnTo>
                      <a:lnTo>
                        <a:pt x="3378" y="2372"/>
                      </a:lnTo>
                      <a:lnTo>
                        <a:pt x="3372" y="2378"/>
                      </a:lnTo>
                      <a:lnTo>
                        <a:pt x="3366" y="2386"/>
                      </a:lnTo>
                      <a:lnTo>
                        <a:pt x="3364" y="2394"/>
                      </a:lnTo>
                      <a:lnTo>
                        <a:pt x="3366" y="2404"/>
                      </a:lnTo>
                      <a:lnTo>
                        <a:pt x="3366" y="2404"/>
                      </a:lnTo>
                      <a:lnTo>
                        <a:pt x="3368" y="2400"/>
                      </a:lnTo>
                      <a:lnTo>
                        <a:pt x="3368" y="2398"/>
                      </a:lnTo>
                      <a:lnTo>
                        <a:pt x="3370" y="2390"/>
                      </a:lnTo>
                      <a:lnTo>
                        <a:pt x="3370" y="2390"/>
                      </a:lnTo>
                      <a:lnTo>
                        <a:pt x="3372" y="2396"/>
                      </a:lnTo>
                      <a:lnTo>
                        <a:pt x="3374" y="2402"/>
                      </a:lnTo>
                      <a:lnTo>
                        <a:pt x="3372" y="2412"/>
                      </a:lnTo>
                      <a:lnTo>
                        <a:pt x="3368" y="2424"/>
                      </a:lnTo>
                      <a:lnTo>
                        <a:pt x="3366" y="2436"/>
                      </a:lnTo>
                      <a:lnTo>
                        <a:pt x="3366" y="2436"/>
                      </a:lnTo>
                      <a:lnTo>
                        <a:pt x="3364" y="2434"/>
                      </a:lnTo>
                      <a:lnTo>
                        <a:pt x="3362" y="2430"/>
                      </a:lnTo>
                      <a:lnTo>
                        <a:pt x="3366" y="2422"/>
                      </a:lnTo>
                      <a:lnTo>
                        <a:pt x="3368" y="2412"/>
                      </a:lnTo>
                      <a:lnTo>
                        <a:pt x="3366" y="2408"/>
                      </a:lnTo>
                      <a:lnTo>
                        <a:pt x="3364" y="2406"/>
                      </a:lnTo>
                      <a:lnTo>
                        <a:pt x="3364" y="2406"/>
                      </a:lnTo>
                      <a:lnTo>
                        <a:pt x="3354" y="2450"/>
                      </a:lnTo>
                      <a:lnTo>
                        <a:pt x="3354" y="2450"/>
                      </a:lnTo>
                      <a:lnTo>
                        <a:pt x="3352" y="2450"/>
                      </a:lnTo>
                      <a:lnTo>
                        <a:pt x="3350" y="2448"/>
                      </a:lnTo>
                      <a:lnTo>
                        <a:pt x="3348" y="2446"/>
                      </a:lnTo>
                      <a:lnTo>
                        <a:pt x="3344" y="2444"/>
                      </a:lnTo>
                      <a:lnTo>
                        <a:pt x="3344" y="2444"/>
                      </a:lnTo>
                      <a:lnTo>
                        <a:pt x="3336" y="2446"/>
                      </a:lnTo>
                      <a:lnTo>
                        <a:pt x="3330" y="2446"/>
                      </a:lnTo>
                      <a:lnTo>
                        <a:pt x="3322" y="2446"/>
                      </a:lnTo>
                      <a:lnTo>
                        <a:pt x="3316" y="2444"/>
                      </a:lnTo>
                      <a:lnTo>
                        <a:pt x="3306" y="2438"/>
                      </a:lnTo>
                      <a:lnTo>
                        <a:pt x="3296" y="2432"/>
                      </a:lnTo>
                      <a:lnTo>
                        <a:pt x="3288" y="2424"/>
                      </a:lnTo>
                      <a:lnTo>
                        <a:pt x="3278" y="2420"/>
                      </a:lnTo>
                      <a:lnTo>
                        <a:pt x="3272" y="2418"/>
                      </a:lnTo>
                      <a:lnTo>
                        <a:pt x="3266" y="2418"/>
                      </a:lnTo>
                      <a:lnTo>
                        <a:pt x="3260" y="2418"/>
                      </a:lnTo>
                      <a:lnTo>
                        <a:pt x="3252" y="2420"/>
                      </a:lnTo>
                      <a:lnTo>
                        <a:pt x="3252" y="2420"/>
                      </a:lnTo>
                      <a:lnTo>
                        <a:pt x="3236" y="2400"/>
                      </a:lnTo>
                      <a:lnTo>
                        <a:pt x="3228" y="2390"/>
                      </a:lnTo>
                      <a:lnTo>
                        <a:pt x="3222" y="2378"/>
                      </a:lnTo>
                      <a:lnTo>
                        <a:pt x="3222" y="2378"/>
                      </a:lnTo>
                      <a:lnTo>
                        <a:pt x="3214" y="2372"/>
                      </a:lnTo>
                      <a:lnTo>
                        <a:pt x="3208" y="2364"/>
                      </a:lnTo>
                      <a:lnTo>
                        <a:pt x="3202" y="2356"/>
                      </a:lnTo>
                      <a:lnTo>
                        <a:pt x="3196" y="2346"/>
                      </a:lnTo>
                      <a:lnTo>
                        <a:pt x="3196" y="2346"/>
                      </a:lnTo>
                      <a:lnTo>
                        <a:pt x="3190" y="2338"/>
                      </a:lnTo>
                      <a:lnTo>
                        <a:pt x="3184" y="2332"/>
                      </a:lnTo>
                      <a:lnTo>
                        <a:pt x="3176" y="2328"/>
                      </a:lnTo>
                      <a:lnTo>
                        <a:pt x="3166" y="2324"/>
                      </a:lnTo>
                      <a:lnTo>
                        <a:pt x="3148" y="2318"/>
                      </a:lnTo>
                      <a:lnTo>
                        <a:pt x="3130" y="2318"/>
                      </a:lnTo>
                      <a:lnTo>
                        <a:pt x="3130" y="2318"/>
                      </a:lnTo>
                      <a:lnTo>
                        <a:pt x="3130" y="2330"/>
                      </a:lnTo>
                      <a:lnTo>
                        <a:pt x="3132" y="2342"/>
                      </a:lnTo>
                      <a:lnTo>
                        <a:pt x="3132" y="2342"/>
                      </a:lnTo>
                      <a:lnTo>
                        <a:pt x="3124" y="2348"/>
                      </a:lnTo>
                      <a:lnTo>
                        <a:pt x="3120" y="2354"/>
                      </a:lnTo>
                      <a:lnTo>
                        <a:pt x="3120" y="2356"/>
                      </a:lnTo>
                      <a:lnTo>
                        <a:pt x="3120" y="2360"/>
                      </a:lnTo>
                      <a:lnTo>
                        <a:pt x="3128" y="2366"/>
                      </a:lnTo>
                      <a:lnTo>
                        <a:pt x="3128" y="2366"/>
                      </a:lnTo>
                      <a:lnTo>
                        <a:pt x="3128" y="2380"/>
                      </a:lnTo>
                      <a:lnTo>
                        <a:pt x="3128" y="2392"/>
                      </a:lnTo>
                      <a:lnTo>
                        <a:pt x="3128" y="2392"/>
                      </a:lnTo>
                      <a:lnTo>
                        <a:pt x="3132" y="2392"/>
                      </a:lnTo>
                      <a:lnTo>
                        <a:pt x="3134" y="2388"/>
                      </a:lnTo>
                      <a:lnTo>
                        <a:pt x="3134" y="2388"/>
                      </a:lnTo>
                      <a:lnTo>
                        <a:pt x="3168" y="2434"/>
                      </a:lnTo>
                      <a:lnTo>
                        <a:pt x="3186" y="2458"/>
                      </a:lnTo>
                      <a:lnTo>
                        <a:pt x="3200" y="2484"/>
                      </a:lnTo>
                      <a:lnTo>
                        <a:pt x="3200" y="2484"/>
                      </a:lnTo>
                      <a:lnTo>
                        <a:pt x="3204" y="2486"/>
                      </a:lnTo>
                      <a:lnTo>
                        <a:pt x="3206" y="2484"/>
                      </a:lnTo>
                      <a:lnTo>
                        <a:pt x="3210" y="2480"/>
                      </a:lnTo>
                      <a:lnTo>
                        <a:pt x="3210" y="2480"/>
                      </a:lnTo>
                      <a:lnTo>
                        <a:pt x="3214" y="2488"/>
                      </a:lnTo>
                      <a:lnTo>
                        <a:pt x="3216" y="2494"/>
                      </a:lnTo>
                      <a:lnTo>
                        <a:pt x="3226" y="2504"/>
                      </a:lnTo>
                      <a:lnTo>
                        <a:pt x="3236" y="2510"/>
                      </a:lnTo>
                      <a:lnTo>
                        <a:pt x="3250" y="2516"/>
                      </a:lnTo>
                      <a:lnTo>
                        <a:pt x="3250" y="2516"/>
                      </a:lnTo>
                      <a:lnTo>
                        <a:pt x="3252" y="2524"/>
                      </a:lnTo>
                      <a:lnTo>
                        <a:pt x="3256" y="2532"/>
                      </a:lnTo>
                      <a:lnTo>
                        <a:pt x="3268" y="2546"/>
                      </a:lnTo>
                      <a:lnTo>
                        <a:pt x="3268" y="2546"/>
                      </a:lnTo>
                      <a:lnTo>
                        <a:pt x="3266" y="2550"/>
                      </a:lnTo>
                      <a:lnTo>
                        <a:pt x="3268" y="2554"/>
                      </a:lnTo>
                      <a:lnTo>
                        <a:pt x="3268" y="2556"/>
                      </a:lnTo>
                      <a:lnTo>
                        <a:pt x="3264" y="2556"/>
                      </a:lnTo>
                      <a:lnTo>
                        <a:pt x="3264" y="2556"/>
                      </a:lnTo>
                      <a:lnTo>
                        <a:pt x="3276" y="2574"/>
                      </a:lnTo>
                      <a:lnTo>
                        <a:pt x="3288" y="2590"/>
                      </a:lnTo>
                      <a:lnTo>
                        <a:pt x="3300" y="2608"/>
                      </a:lnTo>
                      <a:lnTo>
                        <a:pt x="3310" y="2626"/>
                      </a:lnTo>
                      <a:lnTo>
                        <a:pt x="3310" y="2626"/>
                      </a:lnTo>
                      <a:lnTo>
                        <a:pt x="3308" y="2616"/>
                      </a:lnTo>
                      <a:lnTo>
                        <a:pt x="3306" y="2606"/>
                      </a:lnTo>
                      <a:lnTo>
                        <a:pt x="3298" y="2584"/>
                      </a:lnTo>
                      <a:lnTo>
                        <a:pt x="3294" y="2574"/>
                      </a:lnTo>
                      <a:lnTo>
                        <a:pt x="3294" y="2562"/>
                      </a:lnTo>
                      <a:lnTo>
                        <a:pt x="3294" y="2550"/>
                      </a:lnTo>
                      <a:lnTo>
                        <a:pt x="3296" y="2540"/>
                      </a:lnTo>
                      <a:lnTo>
                        <a:pt x="3296" y="2540"/>
                      </a:lnTo>
                      <a:lnTo>
                        <a:pt x="3298" y="2540"/>
                      </a:lnTo>
                      <a:lnTo>
                        <a:pt x="3300" y="2542"/>
                      </a:lnTo>
                      <a:lnTo>
                        <a:pt x="3302" y="2544"/>
                      </a:lnTo>
                      <a:lnTo>
                        <a:pt x="3302" y="2542"/>
                      </a:lnTo>
                      <a:lnTo>
                        <a:pt x="3302" y="2542"/>
                      </a:lnTo>
                      <a:lnTo>
                        <a:pt x="3312" y="2562"/>
                      </a:lnTo>
                      <a:lnTo>
                        <a:pt x="3320" y="2584"/>
                      </a:lnTo>
                      <a:lnTo>
                        <a:pt x="3334" y="2630"/>
                      </a:lnTo>
                      <a:lnTo>
                        <a:pt x="3334" y="2630"/>
                      </a:lnTo>
                      <a:lnTo>
                        <a:pt x="3332" y="2628"/>
                      </a:lnTo>
                      <a:lnTo>
                        <a:pt x="3330" y="2626"/>
                      </a:lnTo>
                      <a:lnTo>
                        <a:pt x="3330" y="2626"/>
                      </a:lnTo>
                      <a:lnTo>
                        <a:pt x="3330" y="2626"/>
                      </a:lnTo>
                      <a:lnTo>
                        <a:pt x="3328" y="2628"/>
                      </a:lnTo>
                      <a:lnTo>
                        <a:pt x="3330" y="2630"/>
                      </a:lnTo>
                      <a:lnTo>
                        <a:pt x="3332" y="2634"/>
                      </a:lnTo>
                      <a:lnTo>
                        <a:pt x="3336" y="2640"/>
                      </a:lnTo>
                      <a:lnTo>
                        <a:pt x="3340" y="2646"/>
                      </a:lnTo>
                      <a:lnTo>
                        <a:pt x="3340" y="2646"/>
                      </a:lnTo>
                      <a:lnTo>
                        <a:pt x="3342" y="2646"/>
                      </a:lnTo>
                      <a:lnTo>
                        <a:pt x="3342" y="2644"/>
                      </a:lnTo>
                      <a:lnTo>
                        <a:pt x="3344" y="2642"/>
                      </a:lnTo>
                      <a:lnTo>
                        <a:pt x="3346" y="2642"/>
                      </a:lnTo>
                      <a:lnTo>
                        <a:pt x="3346" y="2642"/>
                      </a:lnTo>
                      <a:lnTo>
                        <a:pt x="3346" y="2646"/>
                      </a:lnTo>
                      <a:lnTo>
                        <a:pt x="3348" y="2648"/>
                      </a:lnTo>
                      <a:lnTo>
                        <a:pt x="3350" y="2654"/>
                      </a:lnTo>
                      <a:lnTo>
                        <a:pt x="3350" y="2654"/>
                      </a:lnTo>
                      <a:lnTo>
                        <a:pt x="3356" y="2652"/>
                      </a:lnTo>
                      <a:lnTo>
                        <a:pt x="3358" y="2648"/>
                      </a:lnTo>
                      <a:lnTo>
                        <a:pt x="3362" y="2640"/>
                      </a:lnTo>
                      <a:lnTo>
                        <a:pt x="3364" y="2632"/>
                      </a:lnTo>
                      <a:lnTo>
                        <a:pt x="3366" y="2628"/>
                      </a:lnTo>
                      <a:lnTo>
                        <a:pt x="3370" y="2624"/>
                      </a:lnTo>
                      <a:lnTo>
                        <a:pt x="3370" y="2624"/>
                      </a:lnTo>
                      <a:lnTo>
                        <a:pt x="3374" y="2624"/>
                      </a:lnTo>
                      <a:lnTo>
                        <a:pt x="3378" y="2624"/>
                      </a:lnTo>
                      <a:lnTo>
                        <a:pt x="3386" y="2620"/>
                      </a:lnTo>
                      <a:lnTo>
                        <a:pt x="3392" y="2612"/>
                      </a:lnTo>
                      <a:lnTo>
                        <a:pt x="3398" y="2604"/>
                      </a:lnTo>
                      <a:lnTo>
                        <a:pt x="3398" y="2604"/>
                      </a:lnTo>
                      <a:lnTo>
                        <a:pt x="3398" y="2600"/>
                      </a:lnTo>
                      <a:lnTo>
                        <a:pt x="3394" y="2598"/>
                      </a:lnTo>
                      <a:lnTo>
                        <a:pt x="3392" y="2596"/>
                      </a:lnTo>
                      <a:lnTo>
                        <a:pt x="3392" y="2592"/>
                      </a:lnTo>
                      <a:lnTo>
                        <a:pt x="3392" y="2592"/>
                      </a:lnTo>
                      <a:lnTo>
                        <a:pt x="3398" y="2592"/>
                      </a:lnTo>
                      <a:lnTo>
                        <a:pt x="3398" y="2592"/>
                      </a:lnTo>
                      <a:lnTo>
                        <a:pt x="3400" y="2592"/>
                      </a:lnTo>
                      <a:lnTo>
                        <a:pt x="3400" y="2592"/>
                      </a:lnTo>
                      <a:lnTo>
                        <a:pt x="3398" y="2576"/>
                      </a:lnTo>
                      <a:lnTo>
                        <a:pt x="3396" y="2560"/>
                      </a:lnTo>
                      <a:lnTo>
                        <a:pt x="3396" y="2522"/>
                      </a:lnTo>
                      <a:lnTo>
                        <a:pt x="3394" y="2484"/>
                      </a:lnTo>
                      <a:lnTo>
                        <a:pt x="3394" y="2464"/>
                      </a:lnTo>
                      <a:lnTo>
                        <a:pt x="3390" y="2446"/>
                      </a:lnTo>
                      <a:lnTo>
                        <a:pt x="3390" y="2446"/>
                      </a:lnTo>
                      <a:lnTo>
                        <a:pt x="3398" y="2460"/>
                      </a:lnTo>
                      <a:lnTo>
                        <a:pt x="3406" y="2476"/>
                      </a:lnTo>
                      <a:lnTo>
                        <a:pt x="3420" y="2508"/>
                      </a:lnTo>
                      <a:lnTo>
                        <a:pt x="3428" y="2524"/>
                      </a:lnTo>
                      <a:lnTo>
                        <a:pt x="3438" y="2536"/>
                      </a:lnTo>
                      <a:lnTo>
                        <a:pt x="3448" y="2550"/>
                      </a:lnTo>
                      <a:lnTo>
                        <a:pt x="3462" y="2558"/>
                      </a:lnTo>
                      <a:lnTo>
                        <a:pt x="3462" y="2558"/>
                      </a:lnTo>
                      <a:lnTo>
                        <a:pt x="3470" y="2558"/>
                      </a:lnTo>
                      <a:lnTo>
                        <a:pt x="3476" y="2554"/>
                      </a:lnTo>
                      <a:lnTo>
                        <a:pt x="3482" y="2550"/>
                      </a:lnTo>
                      <a:lnTo>
                        <a:pt x="3486" y="2550"/>
                      </a:lnTo>
                      <a:lnTo>
                        <a:pt x="3486" y="2550"/>
                      </a:lnTo>
                      <a:lnTo>
                        <a:pt x="3496" y="2560"/>
                      </a:lnTo>
                      <a:lnTo>
                        <a:pt x="3504" y="2570"/>
                      </a:lnTo>
                      <a:lnTo>
                        <a:pt x="3518" y="2594"/>
                      </a:lnTo>
                      <a:lnTo>
                        <a:pt x="3518" y="2594"/>
                      </a:lnTo>
                      <a:lnTo>
                        <a:pt x="3522" y="2594"/>
                      </a:lnTo>
                      <a:lnTo>
                        <a:pt x="3524" y="2592"/>
                      </a:lnTo>
                      <a:lnTo>
                        <a:pt x="3526" y="2592"/>
                      </a:lnTo>
                      <a:lnTo>
                        <a:pt x="3530" y="2594"/>
                      </a:lnTo>
                      <a:lnTo>
                        <a:pt x="3530" y="2594"/>
                      </a:lnTo>
                      <a:lnTo>
                        <a:pt x="3536" y="2632"/>
                      </a:lnTo>
                      <a:lnTo>
                        <a:pt x="3538" y="2674"/>
                      </a:lnTo>
                      <a:lnTo>
                        <a:pt x="3542" y="2756"/>
                      </a:lnTo>
                      <a:lnTo>
                        <a:pt x="3542" y="2756"/>
                      </a:lnTo>
                      <a:lnTo>
                        <a:pt x="3540" y="2756"/>
                      </a:lnTo>
                      <a:lnTo>
                        <a:pt x="3538" y="2754"/>
                      </a:lnTo>
                      <a:lnTo>
                        <a:pt x="3538" y="2750"/>
                      </a:lnTo>
                      <a:lnTo>
                        <a:pt x="3534" y="2750"/>
                      </a:lnTo>
                      <a:lnTo>
                        <a:pt x="3534" y="2750"/>
                      </a:lnTo>
                      <a:lnTo>
                        <a:pt x="3542" y="2802"/>
                      </a:lnTo>
                      <a:lnTo>
                        <a:pt x="3548" y="2830"/>
                      </a:lnTo>
                      <a:lnTo>
                        <a:pt x="3556" y="2852"/>
                      </a:lnTo>
                      <a:lnTo>
                        <a:pt x="3556" y="2852"/>
                      </a:lnTo>
                      <a:lnTo>
                        <a:pt x="3548" y="2864"/>
                      </a:lnTo>
                      <a:lnTo>
                        <a:pt x="3544" y="2874"/>
                      </a:lnTo>
                      <a:lnTo>
                        <a:pt x="3542" y="2886"/>
                      </a:lnTo>
                      <a:lnTo>
                        <a:pt x="3542" y="2898"/>
                      </a:lnTo>
                      <a:lnTo>
                        <a:pt x="3544" y="2924"/>
                      </a:lnTo>
                      <a:lnTo>
                        <a:pt x="3544" y="2936"/>
                      </a:lnTo>
                      <a:lnTo>
                        <a:pt x="3542" y="2948"/>
                      </a:lnTo>
                      <a:lnTo>
                        <a:pt x="3542" y="2948"/>
                      </a:lnTo>
                      <a:lnTo>
                        <a:pt x="3540" y="2960"/>
                      </a:lnTo>
                      <a:lnTo>
                        <a:pt x="3534" y="2968"/>
                      </a:lnTo>
                      <a:lnTo>
                        <a:pt x="3530" y="2978"/>
                      </a:lnTo>
                      <a:lnTo>
                        <a:pt x="3528" y="2988"/>
                      </a:lnTo>
                      <a:lnTo>
                        <a:pt x="3528" y="2988"/>
                      </a:lnTo>
                      <a:lnTo>
                        <a:pt x="3528" y="2996"/>
                      </a:lnTo>
                      <a:lnTo>
                        <a:pt x="3530" y="3006"/>
                      </a:lnTo>
                      <a:lnTo>
                        <a:pt x="3530" y="3016"/>
                      </a:lnTo>
                      <a:lnTo>
                        <a:pt x="3532" y="3026"/>
                      </a:lnTo>
                      <a:lnTo>
                        <a:pt x="3532" y="3026"/>
                      </a:lnTo>
                      <a:lnTo>
                        <a:pt x="3528" y="3036"/>
                      </a:lnTo>
                      <a:lnTo>
                        <a:pt x="3522" y="3042"/>
                      </a:lnTo>
                      <a:lnTo>
                        <a:pt x="3516" y="3050"/>
                      </a:lnTo>
                      <a:lnTo>
                        <a:pt x="3510" y="3058"/>
                      </a:lnTo>
                      <a:lnTo>
                        <a:pt x="3510" y="3058"/>
                      </a:lnTo>
                      <a:lnTo>
                        <a:pt x="3504" y="3068"/>
                      </a:lnTo>
                      <a:lnTo>
                        <a:pt x="3502" y="3082"/>
                      </a:lnTo>
                      <a:lnTo>
                        <a:pt x="3498" y="3094"/>
                      </a:lnTo>
                      <a:lnTo>
                        <a:pt x="3492" y="3106"/>
                      </a:lnTo>
                      <a:lnTo>
                        <a:pt x="3492" y="3106"/>
                      </a:lnTo>
                      <a:lnTo>
                        <a:pt x="3486" y="3120"/>
                      </a:lnTo>
                      <a:lnTo>
                        <a:pt x="3482" y="3132"/>
                      </a:lnTo>
                      <a:lnTo>
                        <a:pt x="3478" y="3146"/>
                      </a:lnTo>
                      <a:lnTo>
                        <a:pt x="3480" y="3164"/>
                      </a:lnTo>
                      <a:lnTo>
                        <a:pt x="3480" y="3164"/>
                      </a:lnTo>
                      <a:lnTo>
                        <a:pt x="3482" y="3172"/>
                      </a:lnTo>
                      <a:lnTo>
                        <a:pt x="3484" y="3180"/>
                      </a:lnTo>
                      <a:lnTo>
                        <a:pt x="3484" y="3180"/>
                      </a:lnTo>
                      <a:lnTo>
                        <a:pt x="3482" y="3188"/>
                      </a:lnTo>
                      <a:lnTo>
                        <a:pt x="3478" y="3200"/>
                      </a:lnTo>
                      <a:lnTo>
                        <a:pt x="3466" y="3224"/>
                      </a:lnTo>
                      <a:lnTo>
                        <a:pt x="3454" y="3248"/>
                      </a:lnTo>
                      <a:lnTo>
                        <a:pt x="3448" y="3260"/>
                      </a:lnTo>
                      <a:lnTo>
                        <a:pt x="3444" y="3272"/>
                      </a:lnTo>
                      <a:lnTo>
                        <a:pt x="3444" y="3272"/>
                      </a:lnTo>
                      <a:lnTo>
                        <a:pt x="3442" y="3274"/>
                      </a:lnTo>
                      <a:lnTo>
                        <a:pt x="3438" y="3278"/>
                      </a:lnTo>
                      <a:lnTo>
                        <a:pt x="3432" y="3284"/>
                      </a:lnTo>
                      <a:lnTo>
                        <a:pt x="3432" y="3284"/>
                      </a:lnTo>
                      <a:lnTo>
                        <a:pt x="3422" y="3302"/>
                      </a:lnTo>
                      <a:lnTo>
                        <a:pt x="3416" y="3322"/>
                      </a:lnTo>
                      <a:lnTo>
                        <a:pt x="3408" y="3358"/>
                      </a:lnTo>
                      <a:lnTo>
                        <a:pt x="3408" y="3358"/>
                      </a:lnTo>
                      <a:lnTo>
                        <a:pt x="3402" y="3360"/>
                      </a:lnTo>
                      <a:lnTo>
                        <a:pt x="3396" y="3366"/>
                      </a:lnTo>
                      <a:lnTo>
                        <a:pt x="3390" y="3370"/>
                      </a:lnTo>
                      <a:lnTo>
                        <a:pt x="3386" y="3374"/>
                      </a:lnTo>
                      <a:lnTo>
                        <a:pt x="3386" y="3374"/>
                      </a:lnTo>
                      <a:lnTo>
                        <a:pt x="3382" y="3386"/>
                      </a:lnTo>
                      <a:lnTo>
                        <a:pt x="3378" y="3394"/>
                      </a:lnTo>
                      <a:lnTo>
                        <a:pt x="3370" y="3412"/>
                      </a:lnTo>
                      <a:lnTo>
                        <a:pt x="3358" y="3426"/>
                      </a:lnTo>
                      <a:lnTo>
                        <a:pt x="3346" y="3440"/>
                      </a:lnTo>
                      <a:lnTo>
                        <a:pt x="3334" y="3454"/>
                      </a:lnTo>
                      <a:lnTo>
                        <a:pt x="3324" y="3470"/>
                      </a:lnTo>
                      <a:lnTo>
                        <a:pt x="3316" y="3488"/>
                      </a:lnTo>
                      <a:lnTo>
                        <a:pt x="3314" y="3498"/>
                      </a:lnTo>
                      <a:lnTo>
                        <a:pt x="3312" y="3510"/>
                      </a:lnTo>
                      <a:lnTo>
                        <a:pt x="3312" y="3510"/>
                      </a:lnTo>
                      <a:lnTo>
                        <a:pt x="3308" y="3508"/>
                      </a:lnTo>
                      <a:lnTo>
                        <a:pt x="3306" y="3510"/>
                      </a:lnTo>
                      <a:lnTo>
                        <a:pt x="3304" y="3516"/>
                      </a:lnTo>
                      <a:lnTo>
                        <a:pt x="3304" y="3516"/>
                      </a:lnTo>
                      <a:lnTo>
                        <a:pt x="3300" y="3514"/>
                      </a:lnTo>
                      <a:lnTo>
                        <a:pt x="3298" y="3512"/>
                      </a:lnTo>
                      <a:lnTo>
                        <a:pt x="3298" y="3512"/>
                      </a:lnTo>
                      <a:lnTo>
                        <a:pt x="3292" y="3520"/>
                      </a:lnTo>
                      <a:lnTo>
                        <a:pt x="3286" y="3530"/>
                      </a:lnTo>
                      <a:lnTo>
                        <a:pt x="3282" y="3534"/>
                      </a:lnTo>
                      <a:lnTo>
                        <a:pt x="3276" y="3536"/>
                      </a:lnTo>
                      <a:lnTo>
                        <a:pt x="3270" y="3538"/>
                      </a:lnTo>
                      <a:lnTo>
                        <a:pt x="3264" y="3536"/>
                      </a:lnTo>
                      <a:lnTo>
                        <a:pt x="3264" y="3536"/>
                      </a:lnTo>
                      <a:lnTo>
                        <a:pt x="3256" y="3526"/>
                      </a:lnTo>
                      <a:lnTo>
                        <a:pt x="3252" y="3512"/>
                      </a:lnTo>
                      <a:lnTo>
                        <a:pt x="3250" y="3496"/>
                      </a:lnTo>
                      <a:lnTo>
                        <a:pt x="3250" y="3476"/>
                      </a:lnTo>
                      <a:lnTo>
                        <a:pt x="3250" y="3476"/>
                      </a:lnTo>
                      <a:lnTo>
                        <a:pt x="3246" y="3468"/>
                      </a:lnTo>
                      <a:lnTo>
                        <a:pt x="3242" y="3458"/>
                      </a:lnTo>
                      <a:lnTo>
                        <a:pt x="3238" y="3434"/>
                      </a:lnTo>
                      <a:lnTo>
                        <a:pt x="3234" y="3412"/>
                      </a:lnTo>
                      <a:lnTo>
                        <a:pt x="3228" y="3390"/>
                      </a:lnTo>
                      <a:lnTo>
                        <a:pt x="3228" y="3390"/>
                      </a:lnTo>
                      <a:lnTo>
                        <a:pt x="3224" y="3390"/>
                      </a:lnTo>
                      <a:lnTo>
                        <a:pt x="3222" y="3392"/>
                      </a:lnTo>
                      <a:lnTo>
                        <a:pt x="3220" y="3392"/>
                      </a:lnTo>
                      <a:lnTo>
                        <a:pt x="3220" y="3390"/>
                      </a:lnTo>
                      <a:lnTo>
                        <a:pt x="3220" y="3390"/>
                      </a:lnTo>
                      <a:lnTo>
                        <a:pt x="3220" y="3388"/>
                      </a:lnTo>
                      <a:lnTo>
                        <a:pt x="3222" y="3386"/>
                      </a:lnTo>
                      <a:lnTo>
                        <a:pt x="3224" y="3384"/>
                      </a:lnTo>
                      <a:lnTo>
                        <a:pt x="3226" y="3382"/>
                      </a:lnTo>
                      <a:lnTo>
                        <a:pt x="3226" y="3382"/>
                      </a:lnTo>
                      <a:lnTo>
                        <a:pt x="3222" y="3354"/>
                      </a:lnTo>
                      <a:lnTo>
                        <a:pt x="3218" y="3324"/>
                      </a:lnTo>
                      <a:lnTo>
                        <a:pt x="3212" y="3296"/>
                      </a:lnTo>
                      <a:lnTo>
                        <a:pt x="3208" y="3284"/>
                      </a:lnTo>
                      <a:lnTo>
                        <a:pt x="3202" y="3274"/>
                      </a:lnTo>
                      <a:lnTo>
                        <a:pt x="3202" y="3274"/>
                      </a:lnTo>
                      <a:lnTo>
                        <a:pt x="3202" y="3270"/>
                      </a:lnTo>
                      <a:lnTo>
                        <a:pt x="3200" y="3270"/>
                      </a:lnTo>
                      <a:lnTo>
                        <a:pt x="3196" y="3272"/>
                      </a:lnTo>
                      <a:lnTo>
                        <a:pt x="3196" y="3272"/>
                      </a:lnTo>
                      <a:lnTo>
                        <a:pt x="3194" y="3266"/>
                      </a:lnTo>
                      <a:lnTo>
                        <a:pt x="3194" y="3262"/>
                      </a:lnTo>
                      <a:lnTo>
                        <a:pt x="3192" y="3258"/>
                      </a:lnTo>
                      <a:lnTo>
                        <a:pt x="3194" y="3252"/>
                      </a:lnTo>
                      <a:lnTo>
                        <a:pt x="3194" y="3252"/>
                      </a:lnTo>
                      <a:lnTo>
                        <a:pt x="3180" y="3238"/>
                      </a:lnTo>
                      <a:lnTo>
                        <a:pt x="3166" y="3222"/>
                      </a:lnTo>
                      <a:lnTo>
                        <a:pt x="3142" y="3188"/>
                      </a:lnTo>
                      <a:lnTo>
                        <a:pt x="3142" y="3188"/>
                      </a:lnTo>
                      <a:lnTo>
                        <a:pt x="3140" y="3178"/>
                      </a:lnTo>
                      <a:lnTo>
                        <a:pt x="3138" y="3170"/>
                      </a:lnTo>
                      <a:lnTo>
                        <a:pt x="3130" y="3154"/>
                      </a:lnTo>
                      <a:lnTo>
                        <a:pt x="3122" y="3140"/>
                      </a:lnTo>
                      <a:lnTo>
                        <a:pt x="3114" y="3126"/>
                      </a:lnTo>
                      <a:lnTo>
                        <a:pt x="3114" y="3126"/>
                      </a:lnTo>
                      <a:lnTo>
                        <a:pt x="3104" y="3114"/>
                      </a:lnTo>
                      <a:lnTo>
                        <a:pt x="3094" y="3106"/>
                      </a:lnTo>
                      <a:lnTo>
                        <a:pt x="3082" y="3098"/>
                      </a:lnTo>
                      <a:lnTo>
                        <a:pt x="3074" y="3096"/>
                      </a:lnTo>
                      <a:lnTo>
                        <a:pt x="3064" y="3094"/>
                      </a:lnTo>
                      <a:lnTo>
                        <a:pt x="3064" y="3094"/>
                      </a:lnTo>
                      <a:lnTo>
                        <a:pt x="3064" y="3090"/>
                      </a:lnTo>
                      <a:lnTo>
                        <a:pt x="3062" y="3088"/>
                      </a:lnTo>
                      <a:lnTo>
                        <a:pt x="3060" y="3084"/>
                      </a:lnTo>
                      <a:lnTo>
                        <a:pt x="3058" y="3080"/>
                      </a:lnTo>
                      <a:lnTo>
                        <a:pt x="3058" y="3080"/>
                      </a:lnTo>
                      <a:lnTo>
                        <a:pt x="3052" y="3074"/>
                      </a:lnTo>
                      <a:lnTo>
                        <a:pt x="3046" y="3068"/>
                      </a:lnTo>
                      <a:lnTo>
                        <a:pt x="3042" y="3060"/>
                      </a:lnTo>
                      <a:lnTo>
                        <a:pt x="3040" y="3054"/>
                      </a:lnTo>
                      <a:lnTo>
                        <a:pt x="3036" y="3036"/>
                      </a:lnTo>
                      <a:lnTo>
                        <a:pt x="3028" y="3016"/>
                      </a:lnTo>
                      <a:lnTo>
                        <a:pt x="3028" y="3016"/>
                      </a:lnTo>
                      <a:lnTo>
                        <a:pt x="3022" y="3010"/>
                      </a:lnTo>
                      <a:lnTo>
                        <a:pt x="3022" y="3010"/>
                      </a:lnTo>
                      <a:lnTo>
                        <a:pt x="3022" y="3000"/>
                      </a:lnTo>
                      <a:lnTo>
                        <a:pt x="3022" y="2988"/>
                      </a:lnTo>
                      <a:lnTo>
                        <a:pt x="3020" y="2976"/>
                      </a:lnTo>
                      <a:lnTo>
                        <a:pt x="3018" y="2966"/>
                      </a:lnTo>
                      <a:lnTo>
                        <a:pt x="3018" y="2966"/>
                      </a:lnTo>
                      <a:lnTo>
                        <a:pt x="3014" y="2956"/>
                      </a:lnTo>
                      <a:lnTo>
                        <a:pt x="3008" y="2946"/>
                      </a:lnTo>
                      <a:lnTo>
                        <a:pt x="2996" y="2928"/>
                      </a:lnTo>
                      <a:lnTo>
                        <a:pt x="2984" y="2910"/>
                      </a:lnTo>
                      <a:lnTo>
                        <a:pt x="2980" y="2902"/>
                      </a:lnTo>
                      <a:lnTo>
                        <a:pt x="2976" y="2892"/>
                      </a:lnTo>
                      <a:lnTo>
                        <a:pt x="2976" y="2892"/>
                      </a:lnTo>
                      <a:lnTo>
                        <a:pt x="2972" y="2890"/>
                      </a:lnTo>
                      <a:lnTo>
                        <a:pt x="2968" y="2888"/>
                      </a:lnTo>
                      <a:lnTo>
                        <a:pt x="2958" y="2880"/>
                      </a:lnTo>
                      <a:lnTo>
                        <a:pt x="2948" y="2874"/>
                      </a:lnTo>
                      <a:lnTo>
                        <a:pt x="2944" y="2874"/>
                      </a:lnTo>
                      <a:lnTo>
                        <a:pt x="2938" y="2874"/>
                      </a:lnTo>
                      <a:lnTo>
                        <a:pt x="2938" y="2874"/>
                      </a:lnTo>
                      <a:lnTo>
                        <a:pt x="2924" y="2858"/>
                      </a:lnTo>
                      <a:lnTo>
                        <a:pt x="2908" y="2842"/>
                      </a:lnTo>
                      <a:lnTo>
                        <a:pt x="2908" y="2842"/>
                      </a:lnTo>
                      <a:lnTo>
                        <a:pt x="2910" y="2836"/>
                      </a:lnTo>
                      <a:lnTo>
                        <a:pt x="2910" y="2830"/>
                      </a:lnTo>
                      <a:lnTo>
                        <a:pt x="2910" y="2830"/>
                      </a:lnTo>
                      <a:lnTo>
                        <a:pt x="2896" y="2806"/>
                      </a:lnTo>
                      <a:lnTo>
                        <a:pt x="2880" y="2786"/>
                      </a:lnTo>
                      <a:lnTo>
                        <a:pt x="2846" y="2744"/>
                      </a:lnTo>
                      <a:lnTo>
                        <a:pt x="2810" y="2702"/>
                      </a:lnTo>
                      <a:lnTo>
                        <a:pt x="2794" y="2682"/>
                      </a:lnTo>
                      <a:lnTo>
                        <a:pt x="2778" y="2658"/>
                      </a:lnTo>
                      <a:lnTo>
                        <a:pt x="2778" y="2658"/>
                      </a:lnTo>
                      <a:lnTo>
                        <a:pt x="2768" y="2662"/>
                      </a:lnTo>
                      <a:lnTo>
                        <a:pt x="2762" y="2664"/>
                      </a:lnTo>
                      <a:lnTo>
                        <a:pt x="2756" y="2664"/>
                      </a:lnTo>
                      <a:lnTo>
                        <a:pt x="2756" y="2664"/>
                      </a:lnTo>
                      <a:lnTo>
                        <a:pt x="2756" y="2650"/>
                      </a:lnTo>
                      <a:lnTo>
                        <a:pt x="2754" y="2638"/>
                      </a:lnTo>
                      <a:lnTo>
                        <a:pt x="2750" y="2612"/>
                      </a:lnTo>
                      <a:lnTo>
                        <a:pt x="2744" y="2590"/>
                      </a:lnTo>
                      <a:lnTo>
                        <a:pt x="2740" y="2568"/>
                      </a:lnTo>
                      <a:lnTo>
                        <a:pt x="2740" y="2568"/>
                      </a:lnTo>
                      <a:lnTo>
                        <a:pt x="2740" y="2584"/>
                      </a:lnTo>
                      <a:lnTo>
                        <a:pt x="2740" y="2598"/>
                      </a:lnTo>
                      <a:lnTo>
                        <a:pt x="2742" y="2626"/>
                      </a:lnTo>
                      <a:lnTo>
                        <a:pt x="2748" y="2654"/>
                      </a:lnTo>
                      <a:lnTo>
                        <a:pt x="2752" y="2684"/>
                      </a:lnTo>
                      <a:lnTo>
                        <a:pt x="2752" y="2684"/>
                      </a:lnTo>
                      <a:lnTo>
                        <a:pt x="2750" y="2684"/>
                      </a:lnTo>
                      <a:lnTo>
                        <a:pt x="2748" y="2686"/>
                      </a:lnTo>
                      <a:lnTo>
                        <a:pt x="2746" y="2688"/>
                      </a:lnTo>
                      <a:lnTo>
                        <a:pt x="2744" y="2690"/>
                      </a:lnTo>
                      <a:lnTo>
                        <a:pt x="2744" y="2690"/>
                      </a:lnTo>
                      <a:lnTo>
                        <a:pt x="2736" y="2686"/>
                      </a:lnTo>
                      <a:lnTo>
                        <a:pt x="2730" y="2682"/>
                      </a:lnTo>
                      <a:lnTo>
                        <a:pt x="2720" y="2674"/>
                      </a:lnTo>
                      <a:lnTo>
                        <a:pt x="2710" y="2664"/>
                      </a:lnTo>
                      <a:lnTo>
                        <a:pt x="2704" y="2660"/>
                      </a:lnTo>
                      <a:lnTo>
                        <a:pt x="2696" y="2656"/>
                      </a:lnTo>
                      <a:lnTo>
                        <a:pt x="2696" y="2656"/>
                      </a:lnTo>
                      <a:lnTo>
                        <a:pt x="2692" y="2644"/>
                      </a:lnTo>
                      <a:lnTo>
                        <a:pt x="2686" y="2632"/>
                      </a:lnTo>
                      <a:lnTo>
                        <a:pt x="2680" y="2622"/>
                      </a:lnTo>
                      <a:lnTo>
                        <a:pt x="2672" y="2612"/>
                      </a:lnTo>
                      <a:lnTo>
                        <a:pt x="2656" y="2594"/>
                      </a:lnTo>
                      <a:lnTo>
                        <a:pt x="2648" y="2586"/>
                      </a:lnTo>
                      <a:lnTo>
                        <a:pt x="2642" y="2574"/>
                      </a:lnTo>
                      <a:lnTo>
                        <a:pt x="2642" y="2574"/>
                      </a:lnTo>
                      <a:lnTo>
                        <a:pt x="2648" y="2592"/>
                      </a:lnTo>
                      <a:lnTo>
                        <a:pt x="2656" y="2610"/>
                      </a:lnTo>
                      <a:lnTo>
                        <a:pt x="2664" y="2626"/>
                      </a:lnTo>
                      <a:lnTo>
                        <a:pt x="2674" y="2642"/>
                      </a:lnTo>
                      <a:lnTo>
                        <a:pt x="2686" y="2656"/>
                      </a:lnTo>
                      <a:lnTo>
                        <a:pt x="2698" y="2670"/>
                      </a:lnTo>
                      <a:lnTo>
                        <a:pt x="2724" y="2696"/>
                      </a:lnTo>
                      <a:lnTo>
                        <a:pt x="2724" y="2696"/>
                      </a:lnTo>
                      <a:lnTo>
                        <a:pt x="2726" y="2704"/>
                      </a:lnTo>
                      <a:lnTo>
                        <a:pt x="2728" y="2714"/>
                      </a:lnTo>
                      <a:lnTo>
                        <a:pt x="2728" y="2714"/>
                      </a:lnTo>
                      <a:lnTo>
                        <a:pt x="2738" y="2724"/>
                      </a:lnTo>
                      <a:lnTo>
                        <a:pt x="2746" y="2734"/>
                      </a:lnTo>
                      <a:lnTo>
                        <a:pt x="2754" y="2748"/>
                      </a:lnTo>
                      <a:lnTo>
                        <a:pt x="2758" y="2762"/>
                      </a:lnTo>
                      <a:lnTo>
                        <a:pt x="2758" y="2762"/>
                      </a:lnTo>
                      <a:lnTo>
                        <a:pt x="2784" y="2798"/>
                      </a:lnTo>
                      <a:lnTo>
                        <a:pt x="2810" y="2834"/>
                      </a:lnTo>
                      <a:lnTo>
                        <a:pt x="2834" y="2872"/>
                      </a:lnTo>
                      <a:lnTo>
                        <a:pt x="2860" y="2910"/>
                      </a:lnTo>
                      <a:lnTo>
                        <a:pt x="2860" y="2910"/>
                      </a:lnTo>
                      <a:lnTo>
                        <a:pt x="2868" y="2914"/>
                      </a:lnTo>
                      <a:lnTo>
                        <a:pt x="2872" y="2916"/>
                      </a:lnTo>
                      <a:lnTo>
                        <a:pt x="2876" y="2918"/>
                      </a:lnTo>
                      <a:lnTo>
                        <a:pt x="2876" y="2918"/>
                      </a:lnTo>
                      <a:lnTo>
                        <a:pt x="2874" y="2922"/>
                      </a:lnTo>
                      <a:lnTo>
                        <a:pt x="2872" y="2924"/>
                      </a:lnTo>
                      <a:lnTo>
                        <a:pt x="2868" y="2924"/>
                      </a:lnTo>
                      <a:lnTo>
                        <a:pt x="2864" y="2926"/>
                      </a:lnTo>
                      <a:lnTo>
                        <a:pt x="2864" y="2926"/>
                      </a:lnTo>
                      <a:lnTo>
                        <a:pt x="2872" y="2940"/>
                      </a:lnTo>
                      <a:lnTo>
                        <a:pt x="2876" y="2956"/>
                      </a:lnTo>
                      <a:lnTo>
                        <a:pt x="2880" y="2972"/>
                      </a:lnTo>
                      <a:lnTo>
                        <a:pt x="2888" y="2986"/>
                      </a:lnTo>
                      <a:lnTo>
                        <a:pt x="2888" y="2986"/>
                      </a:lnTo>
                      <a:lnTo>
                        <a:pt x="2898" y="2994"/>
                      </a:lnTo>
                      <a:lnTo>
                        <a:pt x="2910" y="3000"/>
                      </a:lnTo>
                      <a:lnTo>
                        <a:pt x="2920" y="3008"/>
                      </a:lnTo>
                      <a:lnTo>
                        <a:pt x="2924" y="3014"/>
                      </a:lnTo>
                      <a:lnTo>
                        <a:pt x="2926" y="3020"/>
                      </a:lnTo>
                      <a:lnTo>
                        <a:pt x="2926" y="3020"/>
                      </a:lnTo>
                      <a:lnTo>
                        <a:pt x="2932" y="3020"/>
                      </a:lnTo>
                      <a:lnTo>
                        <a:pt x="2936" y="3022"/>
                      </a:lnTo>
                      <a:lnTo>
                        <a:pt x="2940" y="3024"/>
                      </a:lnTo>
                      <a:lnTo>
                        <a:pt x="2946" y="3026"/>
                      </a:lnTo>
                      <a:lnTo>
                        <a:pt x="2946" y="3026"/>
                      </a:lnTo>
                      <a:lnTo>
                        <a:pt x="2946" y="3036"/>
                      </a:lnTo>
                      <a:lnTo>
                        <a:pt x="2950" y="3046"/>
                      </a:lnTo>
                      <a:lnTo>
                        <a:pt x="2952" y="3056"/>
                      </a:lnTo>
                      <a:lnTo>
                        <a:pt x="2958" y="3064"/>
                      </a:lnTo>
                      <a:lnTo>
                        <a:pt x="2968" y="3078"/>
                      </a:lnTo>
                      <a:lnTo>
                        <a:pt x="2976" y="3094"/>
                      </a:lnTo>
                      <a:lnTo>
                        <a:pt x="2976" y="3094"/>
                      </a:lnTo>
                      <a:lnTo>
                        <a:pt x="2974" y="3096"/>
                      </a:lnTo>
                      <a:lnTo>
                        <a:pt x="2972" y="3094"/>
                      </a:lnTo>
                      <a:lnTo>
                        <a:pt x="2972" y="3090"/>
                      </a:lnTo>
                      <a:lnTo>
                        <a:pt x="2972" y="3086"/>
                      </a:lnTo>
                      <a:lnTo>
                        <a:pt x="2972" y="3086"/>
                      </a:lnTo>
                      <a:lnTo>
                        <a:pt x="2970" y="3086"/>
                      </a:lnTo>
                      <a:lnTo>
                        <a:pt x="2970" y="3086"/>
                      </a:lnTo>
                      <a:lnTo>
                        <a:pt x="2978" y="3124"/>
                      </a:lnTo>
                      <a:lnTo>
                        <a:pt x="2986" y="3164"/>
                      </a:lnTo>
                      <a:lnTo>
                        <a:pt x="2998" y="3202"/>
                      </a:lnTo>
                      <a:lnTo>
                        <a:pt x="3010" y="3238"/>
                      </a:lnTo>
                      <a:lnTo>
                        <a:pt x="3010" y="3238"/>
                      </a:lnTo>
                      <a:lnTo>
                        <a:pt x="3020" y="3240"/>
                      </a:lnTo>
                      <a:lnTo>
                        <a:pt x="3028" y="3246"/>
                      </a:lnTo>
                      <a:lnTo>
                        <a:pt x="3036" y="3254"/>
                      </a:lnTo>
                      <a:lnTo>
                        <a:pt x="3040" y="3264"/>
                      </a:lnTo>
                      <a:lnTo>
                        <a:pt x="3040" y="3264"/>
                      </a:lnTo>
                      <a:lnTo>
                        <a:pt x="3044" y="3262"/>
                      </a:lnTo>
                      <a:lnTo>
                        <a:pt x="3046" y="3262"/>
                      </a:lnTo>
                      <a:lnTo>
                        <a:pt x="3050" y="3264"/>
                      </a:lnTo>
                      <a:lnTo>
                        <a:pt x="3054" y="3268"/>
                      </a:lnTo>
                      <a:lnTo>
                        <a:pt x="3056" y="3268"/>
                      </a:lnTo>
                      <a:lnTo>
                        <a:pt x="3058" y="3268"/>
                      </a:lnTo>
                      <a:lnTo>
                        <a:pt x="3058" y="3268"/>
                      </a:lnTo>
                      <a:lnTo>
                        <a:pt x="3068" y="3288"/>
                      </a:lnTo>
                      <a:lnTo>
                        <a:pt x="3076" y="3310"/>
                      </a:lnTo>
                      <a:lnTo>
                        <a:pt x="3092" y="3356"/>
                      </a:lnTo>
                      <a:lnTo>
                        <a:pt x="3106" y="3404"/>
                      </a:lnTo>
                      <a:lnTo>
                        <a:pt x="3114" y="3426"/>
                      </a:lnTo>
                      <a:lnTo>
                        <a:pt x="3124" y="3446"/>
                      </a:lnTo>
                      <a:lnTo>
                        <a:pt x="3124" y="3446"/>
                      </a:lnTo>
                      <a:lnTo>
                        <a:pt x="3126" y="3442"/>
                      </a:lnTo>
                      <a:lnTo>
                        <a:pt x="3126" y="3440"/>
                      </a:lnTo>
                      <a:lnTo>
                        <a:pt x="3124" y="3432"/>
                      </a:lnTo>
                      <a:lnTo>
                        <a:pt x="3122" y="3426"/>
                      </a:lnTo>
                      <a:lnTo>
                        <a:pt x="3122" y="3422"/>
                      </a:lnTo>
                      <a:lnTo>
                        <a:pt x="3124" y="3418"/>
                      </a:lnTo>
                      <a:lnTo>
                        <a:pt x="3124" y="3418"/>
                      </a:lnTo>
                      <a:lnTo>
                        <a:pt x="3128" y="3424"/>
                      </a:lnTo>
                      <a:lnTo>
                        <a:pt x="3132" y="3430"/>
                      </a:lnTo>
                      <a:lnTo>
                        <a:pt x="3138" y="3446"/>
                      </a:lnTo>
                      <a:lnTo>
                        <a:pt x="3138" y="3446"/>
                      </a:lnTo>
                      <a:lnTo>
                        <a:pt x="3142" y="3442"/>
                      </a:lnTo>
                      <a:lnTo>
                        <a:pt x="3148" y="3442"/>
                      </a:lnTo>
                      <a:lnTo>
                        <a:pt x="3156" y="3442"/>
                      </a:lnTo>
                      <a:lnTo>
                        <a:pt x="3156" y="3442"/>
                      </a:lnTo>
                      <a:lnTo>
                        <a:pt x="3158" y="3444"/>
                      </a:lnTo>
                      <a:lnTo>
                        <a:pt x="3160" y="3448"/>
                      </a:lnTo>
                      <a:lnTo>
                        <a:pt x="3160" y="3454"/>
                      </a:lnTo>
                      <a:lnTo>
                        <a:pt x="3160" y="3454"/>
                      </a:lnTo>
                      <a:lnTo>
                        <a:pt x="3168" y="3454"/>
                      </a:lnTo>
                      <a:lnTo>
                        <a:pt x="3178" y="3456"/>
                      </a:lnTo>
                      <a:lnTo>
                        <a:pt x="3178" y="3456"/>
                      </a:lnTo>
                      <a:lnTo>
                        <a:pt x="3182" y="3464"/>
                      </a:lnTo>
                      <a:lnTo>
                        <a:pt x="3186" y="3472"/>
                      </a:lnTo>
                      <a:lnTo>
                        <a:pt x="3198" y="3484"/>
                      </a:lnTo>
                      <a:lnTo>
                        <a:pt x="3210" y="3494"/>
                      </a:lnTo>
                      <a:lnTo>
                        <a:pt x="3222" y="3508"/>
                      </a:lnTo>
                      <a:lnTo>
                        <a:pt x="3222" y="3508"/>
                      </a:lnTo>
                      <a:lnTo>
                        <a:pt x="3222" y="3518"/>
                      </a:lnTo>
                      <a:lnTo>
                        <a:pt x="3222" y="3518"/>
                      </a:lnTo>
                      <a:lnTo>
                        <a:pt x="3234" y="3528"/>
                      </a:lnTo>
                      <a:lnTo>
                        <a:pt x="3238" y="3536"/>
                      </a:lnTo>
                      <a:lnTo>
                        <a:pt x="3240" y="3544"/>
                      </a:lnTo>
                      <a:lnTo>
                        <a:pt x="3240" y="3544"/>
                      </a:lnTo>
                      <a:lnTo>
                        <a:pt x="3242" y="3544"/>
                      </a:lnTo>
                      <a:lnTo>
                        <a:pt x="3244" y="3542"/>
                      </a:lnTo>
                      <a:lnTo>
                        <a:pt x="3246" y="3542"/>
                      </a:lnTo>
                      <a:lnTo>
                        <a:pt x="3248" y="3542"/>
                      </a:lnTo>
                      <a:lnTo>
                        <a:pt x="3248" y="3542"/>
                      </a:lnTo>
                      <a:lnTo>
                        <a:pt x="3256" y="3552"/>
                      </a:lnTo>
                      <a:lnTo>
                        <a:pt x="3258" y="3564"/>
                      </a:lnTo>
                      <a:lnTo>
                        <a:pt x="3258" y="3576"/>
                      </a:lnTo>
                      <a:lnTo>
                        <a:pt x="3256" y="3586"/>
                      </a:lnTo>
                      <a:lnTo>
                        <a:pt x="3248" y="3610"/>
                      </a:lnTo>
                      <a:lnTo>
                        <a:pt x="3240" y="3630"/>
                      </a:lnTo>
                      <a:lnTo>
                        <a:pt x="3240" y="3630"/>
                      </a:lnTo>
                      <a:lnTo>
                        <a:pt x="3242" y="3630"/>
                      </a:lnTo>
                      <a:lnTo>
                        <a:pt x="3246" y="3626"/>
                      </a:lnTo>
                      <a:lnTo>
                        <a:pt x="3252" y="3618"/>
                      </a:lnTo>
                      <a:lnTo>
                        <a:pt x="3252" y="3618"/>
                      </a:lnTo>
                      <a:lnTo>
                        <a:pt x="3258" y="3624"/>
                      </a:lnTo>
                      <a:lnTo>
                        <a:pt x="3262" y="3632"/>
                      </a:lnTo>
                      <a:lnTo>
                        <a:pt x="3272" y="3648"/>
                      </a:lnTo>
                      <a:lnTo>
                        <a:pt x="3282" y="3664"/>
                      </a:lnTo>
                      <a:lnTo>
                        <a:pt x="3286" y="3672"/>
                      </a:lnTo>
                      <a:lnTo>
                        <a:pt x="3292" y="3678"/>
                      </a:lnTo>
                      <a:lnTo>
                        <a:pt x="3292" y="3678"/>
                      </a:lnTo>
                      <a:lnTo>
                        <a:pt x="3302" y="3672"/>
                      </a:lnTo>
                      <a:lnTo>
                        <a:pt x="3310" y="3666"/>
                      </a:lnTo>
                      <a:lnTo>
                        <a:pt x="3322" y="3646"/>
                      </a:lnTo>
                      <a:lnTo>
                        <a:pt x="3326" y="3638"/>
                      </a:lnTo>
                      <a:lnTo>
                        <a:pt x="3334" y="3630"/>
                      </a:lnTo>
                      <a:lnTo>
                        <a:pt x="3342" y="3624"/>
                      </a:lnTo>
                      <a:lnTo>
                        <a:pt x="3352" y="3618"/>
                      </a:lnTo>
                      <a:lnTo>
                        <a:pt x="3352" y="3618"/>
                      </a:lnTo>
                      <a:lnTo>
                        <a:pt x="3360" y="3614"/>
                      </a:lnTo>
                      <a:lnTo>
                        <a:pt x="3366" y="3606"/>
                      </a:lnTo>
                      <a:lnTo>
                        <a:pt x="3378" y="3590"/>
                      </a:lnTo>
                      <a:lnTo>
                        <a:pt x="3388" y="3574"/>
                      </a:lnTo>
                      <a:lnTo>
                        <a:pt x="3394" y="3566"/>
                      </a:lnTo>
                      <a:lnTo>
                        <a:pt x="3402" y="3562"/>
                      </a:lnTo>
                      <a:lnTo>
                        <a:pt x="3402" y="3562"/>
                      </a:lnTo>
                      <a:lnTo>
                        <a:pt x="3402" y="3558"/>
                      </a:lnTo>
                      <a:lnTo>
                        <a:pt x="3404" y="3554"/>
                      </a:lnTo>
                      <a:lnTo>
                        <a:pt x="3406" y="3552"/>
                      </a:lnTo>
                      <a:lnTo>
                        <a:pt x="3406" y="3548"/>
                      </a:lnTo>
                      <a:lnTo>
                        <a:pt x="3406" y="3548"/>
                      </a:lnTo>
                      <a:lnTo>
                        <a:pt x="3418" y="3540"/>
                      </a:lnTo>
                      <a:lnTo>
                        <a:pt x="3428" y="3530"/>
                      </a:lnTo>
                      <a:lnTo>
                        <a:pt x="3438" y="3520"/>
                      </a:lnTo>
                      <a:lnTo>
                        <a:pt x="3446" y="3508"/>
                      </a:lnTo>
                      <a:lnTo>
                        <a:pt x="3452" y="3494"/>
                      </a:lnTo>
                      <a:lnTo>
                        <a:pt x="3460" y="3482"/>
                      </a:lnTo>
                      <a:lnTo>
                        <a:pt x="3470" y="3452"/>
                      </a:lnTo>
                      <a:lnTo>
                        <a:pt x="3470" y="3452"/>
                      </a:lnTo>
                      <a:lnTo>
                        <a:pt x="3474" y="3454"/>
                      </a:lnTo>
                      <a:lnTo>
                        <a:pt x="3476" y="3452"/>
                      </a:lnTo>
                      <a:lnTo>
                        <a:pt x="3480" y="3452"/>
                      </a:lnTo>
                      <a:lnTo>
                        <a:pt x="3484" y="3454"/>
                      </a:lnTo>
                      <a:lnTo>
                        <a:pt x="3484" y="3454"/>
                      </a:lnTo>
                      <a:lnTo>
                        <a:pt x="3480" y="3500"/>
                      </a:lnTo>
                      <a:lnTo>
                        <a:pt x="3482" y="3522"/>
                      </a:lnTo>
                      <a:lnTo>
                        <a:pt x="3484" y="3532"/>
                      </a:lnTo>
                      <a:lnTo>
                        <a:pt x="3486" y="3540"/>
                      </a:lnTo>
                      <a:lnTo>
                        <a:pt x="3486" y="3540"/>
                      </a:lnTo>
                      <a:lnTo>
                        <a:pt x="3482" y="3548"/>
                      </a:lnTo>
                      <a:lnTo>
                        <a:pt x="3478" y="3556"/>
                      </a:lnTo>
                      <a:lnTo>
                        <a:pt x="3478" y="3556"/>
                      </a:lnTo>
                      <a:lnTo>
                        <a:pt x="3472" y="3604"/>
                      </a:lnTo>
                      <a:lnTo>
                        <a:pt x="3466" y="3648"/>
                      </a:lnTo>
                      <a:lnTo>
                        <a:pt x="3458" y="3692"/>
                      </a:lnTo>
                      <a:lnTo>
                        <a:pt x="3448" y="3736"/>
                      </a:lnTo>
                      <a:lnTo>
                        <a:pt x="3426" y="3818"/>
                      </a:lnTo>
                      <a:lnTo>
                        <a:pt x="3402" y="3900"/>
                      </a:lnTo>
                      <a:lnTo>
                        <a:pt x="3402" y="3900"/>
                      </a:lnTo>
                      <a:lnTo>
                        <a:pt x="3386" y="3952"/>
                      </a:lnTo>
                      <a:lnTo>
                        <a:pt x="3368" y="4004"/>
                      </a:lnTo>
                      <a:lnTo>
                        <a:pt x="3350" y="4054"/>
                      </a:lnTo>
                      <a:lnTo>
                        <a:pt x="3328" y="4100"/>
                      </a:lnTo>
                      <a:lnTo>
                        <a:pt x="3328" y="4100"/>
                      </a:lnTo>
                      <a:lnTo>
                        <a:pt x="3304" y="4146"/>
                      </a:lnTo>
                      <a:lnTo>
                        <a:pt x="3280" y="4190"/>
                      </a:lnTo>
                      <a:lnTo>
                        <a:pt x="3228" y="4278"/>
                      </a:lnTo>
                      <a:lnTo>
                        <a:pt x="3228" y="4278"/>
                      </a:lnTo>
                      <a:lnTo>
                        <a:pt x="3112" y="4472"/>
                      </a:lnTo>
                      <a:lnTo>
                        <a:pt x="3112" y="4472"/>
                      </a:lnTo>
                      <a:lnTo>
                        <a:pt x="3110" y="4478"/>
                      </a:lnTo>
                      <a:lnTo>
                        <a:pt x="3108" y="4484"/>
                      </a:lnTo>
                      <a:lnTo>
                        <a:pt x="3100" y="4492"/>
                      </a:lnTo>
                      <a:lnTo>
                        <a:pt x="3100" y="4492"/>
                      </a:lnTo>
                      <a:lnTo>
                        <a:pt x="3098" y="4500"/>
                      </a:lnTo>
                      <a:lnTo>
                        <a:pt x="3096" y="4506"/>
                      </a:lnTo>
                      <a:lnTo>
                        <a:pt x="3088" y="4518"/>
                      </a:lnTo>
                      <a:lnTo>
                        <a:pt x="3070" y="4534"/>
                      </a:lnTo>
                      <a:lnTo>
                        <a:pt x="3070" y="4534"/>
                      </a:lnTo>
                      <a:lnTo>
                        <a:pt x="3072" y="4536"/>
                      </a:lnTo>
                      <a:lnTo>
                        <a:pt x="3074" y="4536"/>
                      </a:lnTo>
                      <a:lnTo>
                        <a:pt x="3076" y="4530"/>
                      </a:lnTo>
                      <a:lnTo>
                        <a:pt x="3076" y="4530"/>
                      </a:lnTo>
                      <a:lnTo>
                        <a:pt x="3060" y="4554"/>
                      </a:lnTo>
                      <a:lnTo>
                        <a:pt x="3048" y="4568"/>
                      </a:lnTo>
                      <a:lnTo>
                        <a:pt x="3036" y="4578"/>
                      </a:lnTo>
                      <a:lnTo>
                        <a:pt x="3036" y="4578"/>
                      </a:lnTo>
                      <a:lnTo>
                        <a:pt x="3030" y="4596"/>
                      </a:lnTo>
                      <a:lnTo>
                        <a:pt x="3022" y="4612"/>
                      </a:lnTo>
                      <a:lnTo>
                        <a:pt x="3014" y="4628"/>
                      </a:lnTo>
                      <a:lnTo>
                        <a:pt x="3004" y="4640"/>
                      </a:lnTo>
                      <a:lnTo>
                        <a:pt x="3004" y="4640"/>
                      </a:lnTo>
                      <a:lnTo>
                        <a:pt x="2996" y="4660"/>
                      </a:lnTo>
                      <a:lnTo>
                        <a:pt x="2986" y="4680"/>
                      </a:lnTo>
                      <a:lnTo>
                        <a:pt x="2974" y="4698"/>
                      </a:lnTo>
                      <a:lnTo>
                        <a:pt x="2960" y="4714"/>
                      </a:lnTo>
                      <a:lnTo>
                        <a:pt x="2960" y="4714"/>
                      </a:lnTo>
                      <a:lnTo>
                        <a:pt x="2956" y="4728"/>
                      </a:lnTo>
                      <a:lnTo>
                        <a:pt x="2948" y="4740"/>
                      </a:lnTo>
                      <a:lnTo>
                        <a:pt x="2934" y="4766"/>
                      </a:lnTo>
                      <a:lnTo>
                        <a:pt x="2926" y="4778"/>
                      </a:lnTo>
                      <a:lnTo>
                        <a:pt x="2920" y="4792"/>
                      </a:lnTo>
                      <a:lnTo>
                        <a:pt x="2918" y="4808"/>
                      </a:lnTo>
                      <a:lnTo>
                        <a:pt x="2918" y="4826"/>
                      </a:lnTo>
                      <a:lnTo>
                        <a:pt x="2918" y="4826"/>
                      </a:lnTo>
                      <a:lnTo>
                        <a:pt x="2920" y="4828"/>
                      </a:lnTo>
                      <a:lnTo>
                        <a:pt x="2922" y="4830"/>
                      </a:lnTo>
                      <a:lnTo>
                        <a:pt x="2924" y="4832"/>
                      </a:lnTo>
                      <a:lnTo>
                        <a:pt x="2924" y="4834"/>
                      </a:lnTo>
                      <a:lnTo>
                        <a:pt x="2924" y="4834"/>
                      </a:lnTo>
                      <a:lnTo>
                        <a:pt x="2910" y="4860"/>
                      </a:lnTo>
                      <a:lnTo>
                        <a:pt x="2896" y="4886"/>
                      </a:lnTo>
                      <a:lnTo>
                        <a:pt x="2884" y="4914"/>
                      </a:lnTo>
                      <a:lnTo>
                        <a:pt x="2870" y="4942"/>
                      </a:lnTo>
                      <a:lnTo>
                        <a:pt x="2870" y="4942"/>
                      </a:lnTo>
                      <a:lnTo>
                        <a:pt x="2870" y="4948"/>
                      </a:lnTo>
                      <a:lnTo>
                        <a:pt x="2872" y="4950"/>
                      </a:lnTo>
                      <a:lnTo>
                        <a:pt x="2874" y="4952"/>
                      </a:lnTo>
                      <a:lnTo>
                        <a:pt x="2874" y="4952"/>
                      </a:lnTo>
                      <a:lnTo>
                        <a:pt x="2870" y="4960"/>
                      </a:lnTo>
                      <a:lnTo>
                        <a:pt x="2866" y="4970"/>
                      </a:lnTo>
                      <a:lnTo>
                        <a:pt x="2864" y="4980"/>
                      </a:lnTo>
                      <a:lnTo>
                        <a:pt x="2860" y="4990"/>
                      </a:lnTo>
                      <a:lnTo>
                        <a:pt x="2860" y="4990"/>
                      </a:lnTo>
                      <a:lnTo>
                        <a:pt x="2862" y="4996"/>
                      </a:lnTo>
                      <a:lnTo>
                        <a:pt x="2864" y="4996"/>
                      </a:lnTo>
                      <a:lnTo>
                        <a:pt x="2868" y="4998"/>
                      </a:lnTo>
                      <a:lnTo>
                        <a:pt x="2868" y="4998"/>
                      </a:lnTo>
                      <a:lnTo>
                        <a:pt x="2866" y="5008"/>
                      </a:lnTo>
                      <a:lnTo>
                        <a:pt x="2864" y="5016"/>
                      </a:lnTo>
                      <a:lnTo>
                        <a:pt x="2854" y="5032"/>
                      </a:lnTo>
                      <a:lnTo>
                        <a:pt x="2842" y="5048"/>
                      </a:lnTo>
                      <a:lnTo>
                        <a:pt x="2832" y="5064"/>
                      </a:lnTo>
                      <a:lnTo>
                        <a:pt x="2832" y="5064"/>
                      </a:lnTo>
                      <a:lnTo>
                        <a:pt x="2816" y="5098"/>
                      </a:lnTo>
                      <a:lnTo>
                        <a:pt x="2798" y="5130"/>
                      </a:lnTo>
                      <a:lnTo>
                        <a:pt x="2778" y="5162"/>
                      </a:lnTo>
                      <a:lnTo>
                        <a:pt x="2758" y="5194"/>
                      </a:lnTo>
                      <a:lnTo>
                        <a:pt x="2758" y="5194"/>
                      </a:lnTo>
                      <a:lnTo>
                        <a:pt x="2758" y="5196"/>
                      </a:lnTo>
                      <a:lnTo>
                        <a:pt x="2758" y="5198"/>
                      </a:lnTo>
                      <a:lnTo>
                        <a:pt x="2754" y="5206"/>
                      </a:lnTo>
                      <a:lnTo>
                        <a:pt x="2736" y="5228"/>
                      </a:lnTo>
                      <a:lnTo>
                        <a:pt x="2712" y="5252"/>
                      </a:lnTo>
                      <a:lnTo>
                        <a:pt x="2694" y="5270"/>
                      </a:lnTo>
                      <a:lnTo>
                        <a:pt x="2694" y="5270"/>
                      </a:lnTo>
                      <a:lnTo>
                        <a:pt x="2678" y="5288"/>
                      </a:lnTo>
                      <a:lnTo>
                        <a:pt x="2664" y="5304"/>
                      </a:lnTo>
                      <a:lnTo>
                        <a:pt x="2664" y="5304"/>
                      </a:lnTo>
                      <a:lnTo>
                        <a:pt x="2650" y="5316"/>
                      </a:lnTo>
                      <a:lnTo>
                        <a:pt x="2634" y="5328"/>
                      </a:lnTo>
                      <a:lnTo>
                        <a:pt x="2602" y="5350"/>
                      </a:lnTo>
                      <a:lnTo>
                        <a:pt x="2570" y="5372"/>
                      </a:lnTo>
                      <a:lnTo>
                        <a:pt x="2538" y="5394"/>
                      </a:lnTo>
                      <a:lnTo>
                        <a:pt x="2538" y="5394"/>
                      </a:lnTo>
                      <a:lnTo>
                        <a:pt x="2502" y="5426"/>
                      </a:lnTo>
                      <a:lnTo>
                        <a:pt x="2468" y="5456"/>
                      </a:lnTo>
                      <a:lnTo>
                        <a:pt x="2468" y="5456"/>
                      </a:lnTo>
                      <a:lnTo>
                        <a:pt x="2456" y="5462"/>
                      </a:lnTo>
                      <a:lnTo>
                        <a:pt x="2448" y="5468"/>
                      </a:lnTo>
                      <a:lnTo>
                        <a:pt x="2430" y="5482"/>
                      </a:lnTo>
                      <a:lnTo>
                        <a:pt x="2412" y="5496"/>
                      </a:lnTo>
                      <a:lnTo>
                        <a:pt x="2394" y="5510"/>
                      </a:lnTo>
                      <a:lnTo>
                        <a:pt x="2394" y="5510"/>
                      </a:lnTo>
                      <a:lnTo>
                        <a:pt x="2392" y="5510"/>
                      </a:lnTo>
                      <a:lnTo>
                        <a:pt x="2390" y="5506"/>
                      </a:lnTo>
                      <a:lnTo>
                        <a:pt x="2390" y="5506"/>
                      </a:lnTo>
                      <a:lnTo>
                        <a:pt x="2388" y="5510"/>
                      </a:lnTo>
                      <a:lnTo>
                        <a:pt x="2386" y="5516"/>
                      </a:lnTo>
                      <a:lnTo>
                        <a:pt x="2378" y="5522"/>
                      </a:lnTo>
                      <a:lnTo>
                        <a:pt x="2368" y="5530"/>
                      </a:lnTo>
                      <a:lnTo>
                        <a:pt x="2362" y="5538"/>
                      </a:lnTo>
                      <a:lnTo>
                        <a:pt x="2362" y="5538"/>
                      </a:lnTo>
                      <a:lnTo>
                        <a:pt x="2362" y="5544"/>
                      </a:lnTo>
                      <a:lnTo>
                        <a:pt x="2362" y="5550"/>
                      </a:lnTo>
                      <a:lnTo>
                        <a:pt x="2362" y="5550"/>
                      </a:lnTo>
                      <a:lnTo>
                        <a:pt x="2358" y="5554"/>
                      </a:lnTo>
                      <a:lnTo>
                        <a:pt x="2354" y="5558"/>
                      </a:lnTo>
                      <a:lnTo>
                        <a:pt x="2350" y="5560"/>
                      </a:lnTo>
                      <a:lnTo>
                        <a:pt x="2346" y="5564"/>
                      </a:lnTo>
                      <a:lnTo>
                        <a:pt x="2346" y="5564"/>
                      </a:lnTo>
                      <a:lnTo>
                        <a:pt x="2328" y="5592"/>
                      </a:lnTo>
                      <a:lnTo>
                        <a:pt x="2328" y="5592"/>
                      </a:lnTo>
                      <a:lnTo>
                        <a:pt x="2314" y="5610"/>
                      </a:lnTo>
                      <a:lnTo>
                        <a:pt x="2298" y="5624"/>
                      </a:lnTo>
                      <a:lnTo>
                        <a:pt x="2268" y="5652"/>
                      </a:lnTo>
                      <a:lnTo>
                        <a:pt x="2268" y="5652"/>
                      </a:lnTo>
                      <a:lnTo>
                        <a:pt x="2248" y="5668"/>
                      </a:lnTo>
                      <a:lnTo>
                        <a:pt x="2228" y="5682"/>
                      </a:lnTo>
                      <a:lnTo>
                        <a:pt x="2208" y="5694"/>
                      </a:lnTo>
                      <a:lnTo>
                        <a:pt x="2184" y="5706"/>
                      </a:lnTo>
                      <a:lnTo>
                        <a:pt x="2140" y="5730"/>
                      </a:lnTo>
                      <a:lnTo>
                        <a:pt x="2116" y="5744"/>
                      </a:lnTo>
                      <a:lnTo>
                        <a:pt x="2094" y="5760"/>
                      </a:lnTo>
                      <a:lnTo>
                        <a:pt x="2094" y="5760"/>
                      </a:lnTo>
                      <a:lnTo>
                        <a:pt x="2096" y="5760"/>
                      </a:lnTo>
                      <a:lnTo>
                        <a:pt x="2096" y="5760"/>
                      </a:lnTo>
                      <a:lnTo>
                        <a:pt x="2098" y="5758"/>
                      </a:lnTo>
                      <a:lnTo>
                        <a:pt x="2098" y="5758"/>
                      </a:lnTo>
                      <a:lnTo>
                        <a:pt x="2076" y="5778"/>
                      </a:lnTo>
                      <a:lnTo>
                        <a:pt x="2052" y="5796"/>
                      </a:lnTo>
                      <a:lnTo>
                        <a:pt x="2024" y="5816"/>
                      </a:lnTo>
                      <a:lnTo>
                        <a:pt x="1996" y="5832"/>
                      </a:lnTo>
                      <a:lnTo>
                        <a:pt x="1934" y="5868"/>
                      </a:lnTo>
                      <a:lnTo>
                        <a:pt x="1870" y="5902"/>
                      </a:lnTo>
                      <a:lnTo>
                        <a:pt x="1870" y="5902"/>
                      </a:lnTo>
                      <a:lnTo>
                        <a:pt x="1812" y="5932"/>
                      </a:lnTo>
                      <a:lnTo>
                        <a:pt x="1750" y="5962"/>
                      </a:lnTo>
                      <a:lnTo>
                        <a:pt x="1690" y="5988"/>
                      </a:lnTo>
                      <a:lnTo>
                        <a:pt x="1658" y="6000"/>
                      </a:lnTo>
                      <a:lnTo>
                        <a:pt x="1628" y="6010"/>
                      </a:lnTo>
                      <a:lnTo>
                        <a:pt x="1628" y="6010"/>
                      </a:lnTo>
                      <a:lnTo>
                        <a:pt x="1602" y="6014"/>
                      </a:lnTo>
                      <a:lnTo>
                        <a:pt x="1590" y="6018"/>
                      </a:lnTo>
                      <a:lnTo>
                        <a:pt x="1580" y="6024"/>
                      </a:lnTo>
                      <a:lnTo>
                        <a:pt x="1580" y="6024"/>
                      </a:lnTo>
                      <a:lnTo>
                        <a:pt x="1528" y="6034"/>
                      </a:lnTo>
                      <a:lnTo>
                        <a:pt x="1478" y="6046"/>
                      </a:lnTo>
                      <a:lnTo>
                        <a:pt x="1380" y="6070"/>
                      </a:lnTo>
                      <a:lnTo>
                        <a:pt x="1380" y="6070"/>
                      </a:lnTo>
                      <a:lnTo>
                        <a:pt x="1374" y="6070"/>
                      </a:lnTo>
                      <a:lnTo>
                        <a:pt x="1374" y="6070"/>
                      </a:lnTo>
                      <a:close/>
                      <a:moveTo>
                        <a:pt x="1074" y="1772"/>
                      </a:moveTo>
                      <a:lnTo>
                        <a:pt x="1074" y="1772"/>
                      </a:lnTo>
                      <a:lnTo>
                        <a:pt x="1076" y="1786"/>
                      </a:lnTo>
                      <a:lnTo>
                        <a:pt x="1078" y="1788"/>
                      </a:lnTo>
                      <a:lnTo>
                        <a:pt x="1078" y="1788"/>
                      </a:lnTo>
                      <a:lnTo>
                        <a:pt x="1078" y="1782"/>
                      </a:lnTo>
                      <a:lnTo>
                        <a:pt x="1076" y="1778"/>
                      </a:lnTo>
                      <a:lnTo>
                        <a:pt x="1074" y="1772"/>
                      </a:lnTo>
                      <a:lnTo>
                        <a:pt x="1074" y="177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68" name="Freeform 244"/>
                <p:cNvSpPr>
                  <a:spLocks/>
                </p:cNvSpPr>
                <p:nvPr userDrawn="1"/>
              </p:nvSpPr>
              <p:spPr bwMode="auto">
                <a:xfrm>
                  <a:off x="4065" y="471"/>
                  <a:ext cx="13" cy="23"/>
                </a:xfrm>
                <a:custGeom>
                  <a:avLst/>
                  <a:gdLst/>
                  <a:ahLst/>
                  <a:cxnLst>
                    <a:cxn ang="0">
                      <a:pos x="36" y="28"/>
                    </a:cxn>
                    <a:cxn ang="0">
                      <a:pos x="42" y="36"/>
                    </a:cxn>
                    <a:cxn ang="0">
                      <a:pos x="48" y="40"/>
                    </a:cxn>
                    <a:cxn ang="0">
                      <a:pos x="46" y="44"/>
                    </a:cxn>
                    <a:cxn ang="0">
                      <a:pos x="40" y="46"/>
                    </a:cxn>
                    <a:cxn ang="0">
                      <a:pos x="48" y="80"/>
                    </a:cxn>
                    <a:cxn ang="0">
                      <a:pos x="36" y="76"/>
                    </a:cxn>
                    <a:cxn ang="0">
                      <a:pos x="20" y="72"/>
                    </a:cxn>
                    <a:cxn ang="0">
                      <a:pos x="20" y="70"/>
                    </a:cxn>
                    <a:cxn ang="0">
                      <a:pos x="18" y="66"/>
                    </a:cxn>
                    <a:cxn ang="0">
                      <a:pos x="18" y="62"/>
                    </a:cxn>
                    <a:cxn ang="0">
                      <a:pos x="26" y="64"/>
                    </a:cxn>
                    <a:cxn ang="0">
                      <a:pos x="30" y="66"/>
                    </a:cxn>
                    <a:cxn ang="0">
                      <a:pos x="36" y="64"/>
                    </a:cxn>
                    <a:cxn ang="0">
                      <a:pos x="38" y="58"/>
                    </a:cxn>
                    <a:cxn ang="0">
                      <a:pos x="32" y="52"/>
                    </a:cxn>
                    <a:cxn ang="0">
                      <a:pos x="32" y="48"/>
                    </a:cxn>
                    <a:cxn ang="0">
                      <a:pos x="20" y="46"/>
                    </a:cxn>
                    <a:cxn ang="0">
                      <a:pos x="12" y="40"/>
                    </a:cxn>
                    <a:cxn ang="0">
                      <a:pos x="4" y="26"/>
                    </a:cxn>
                    <a:cxn ang="0">
                      <a:pos x="0" y="22"/>
                    </a:cxn>
                    <a:cxn ang="0">
                      <a:pos x="10" y="16"/>
                    </a:cxn>
                    <a:cxn ang="0">
                      <a:pos x="12" y="12"/>
                    </a:cxn>
                    <a:cxn ang="0">
                      <a:pos x="8" y="10"/>
                    </a:cxn>
                    <a:cxn ang="0">
                      <a:pos x="14" y="10"/>
                    </a:cxn>
                    <a:cxn ang="0">
                      <a:pos x="20" y="18"/>
                    </a:cxn>
                    <a:cxn ang="0">
                      <a:pos x="24" y="22"/>
                    </a:cxn>
                    <a:cxn ang="0">
                      <a:pos x="24" y="18"/>
                    </a:cxn>
                    <a:cxn ang="0">
                      <a:pos x="22" y="6"/>
                    </a:cxn>
                    <a:cxn ang="0">
                      <a:pos x="24" y="0"/>
                    </a:cxn>
                    <a:cxn ang="0">
                      <a:pos x="30" y="0"/>
                    </a:cxn>
                    <a:cxn ang="0">
                      <a:pos x="38" y="6"/>
                    </a:cxn>
                    <a:cxn ang="0">
                      <a:pos x="42" y="16"/>
                    </a:cxn>
                    <a:cxn ang="0">
                      <a:pos x="40" y="26"/>
                    </a:cxn>
                    <a:cxn ang="0">
                      <a:pos x="36" y="28"/>
                    </a:cxn>
                  </a:cxnLst>
                  <a:rect l="0" t="0" r="r" b="b"/>
                  <a:pathLst>
                    <a:path w="48" h="80">
                      <a:moveTo>
                        <a:pt x="36" y="28"/>
                      </a:moveTo>
                      <a:lnTo>
                        <a:pt x="36" y="28"/>
                      </a:lnTo>
                      <a:lnTo>
                        <a:pt x="38" y="32"/>
                      </a:lnTo>
                      <a:lnTo>
                        <a:pt x="42" y="36"/>
                      </a:lnTo>
                      <a:lnTo>
                        <a:pt x="48" y="40"/>
                      </a:lnTo>
                      <a:lnTo>
                        <a:pt x="48" y="40"/>
                      </a:lnTo>
                      <a:lnTo>
                        <a:pt x="48" y="42"/>
                      </a:lnTo>
                      <a:lnTo>
                        <a:pt x="46" y="44"/>
                      </a:lnTo>
                      <a:lnTo>
                        <a:pt x="40" y="46"/>
                      </a:lnTo>
                      <a:lnTo>
                        <a:pt x="40" y="46"/>
                      </a:lnTo>
                      <a:lnTo>
                        <a:pt x="48" y="80"/>
                      </a:lnTo>
                      <a:lnTo>
                        <a:pt x="48" y="80"/>
                      </a:lnTo>
                      <a:lnTo>
                        <a:pt x="44" y="76"/>
                      </a:lnTo>
                      <a:lnTo>
                        <a:pt x="36" y="76"/>
                      </a:lnTo>
                      <a:lnTo>
                        <a:pt x="28" y="74"/>
                      </a:lnTo>
                      <a:lnTo>
                        <a:pt x="20" y="72"/>
                      </a:lnTo>
                      <a:lnTo>
                        <a:pt x="20" y="72"/>
                      </a:lnTo>
                      <a:lnTo>
                        <a:pt x="20" y="70"/>
                      </a:lnTo>
                      <a:lnTo>
                        <a:pt x="18" y="68"/>
                      </a:lnTo>
                      <a:lnTo>
                        <a:pt x="18" y="66"/>
                      </a:lnTo>
                      <a:lnTo>
                        <a:pt x="18" y="62"/>
                      </a:lnTo>
                      <a:lnTo>
                        <a:pt x="18" y="62"/>
                      </a:lnTo>
                      <a:lnTo>
                        <a:pt x="22" y="62"/>
                      </a:lnTo>
                      <a:lnTo>
                        <a:pt x="26" y="64"/>
                      </a:lnTo>
                      <a:lnTo>
                        <a:pt x="30" y="66"/>
                      </a:lnTo>
                      <a:lnTo>
                        <a:pt x="30" y="66"/>
                      </a:lnTo>
                      <a:lnTo>
                        <a:pt x="34" y="66"/>
                      </a:lnTo>
                      <a:lnTo>
                        <a:pt x="36" y="64"/>
                      </a:lnTo>
                      <a:lnTo>
                        <a:pt x="38" y="58"/>
                      </a:lnTo>
                      <a:lnTo>
                        <a:pt x="38" y="58"/>
                      </a:lnTo>
                      <a:lnTo>
                        <a:pt x="32" y="56"/>
                      </a:lnTo>
                      <a:lnTo>
                        <a:pt x="32" y="52"/>
                      </a:lnTo>
                      <a:lnTo>
                        <a:pt x="32" y="48"/>
                      </a:lnTo>
                      <a:lnTo>
                        <a:pt x="32" y="48"/>
                      </a:lnTo>
                      <a:lnTo>
                        <a:pt x="24" y="48"/>
                      </a:lnTo>
                      <a:lnTo>
                        <a:pt x="20" y="46"/>
                      </a:lnTo>
                      <a:lnTo>
                        <a:pt x="16" y="44"/>
                      </a:lnTo>
                      <a:lnTo>
                        <a:pt x="12" y="40"/>
                      </a:lnTo>
                      <a:lnTo>
                        <a:pt x="8" y="30"/>
                      </a:lnTo>
                      <a:lnTo>
                        <a:pt x="4" y="26"/>
                      </a:lnTo>
                      <a:lnTo>
                        <a:pt x="0" y="22"/>
                      </a:lnTo>
                      <a:lnTo>
                        <a:pt x="0" y="22"/>
                      </a:lnTo>
                      <a:lnTo>
                        <a:pt x="6" y="20"/>
                      </a:lnTo>
                      <a:lnTo>
                        <a:pt x="10" y="16"/>
                      </a:lnTo>
                      <a:lnTo>
                        <a:pt x="12" y="12"/>
                      </a:lnTo>
                      <a:lnTo>
                        <a:pt x="12" y="12"/>
                      </a:lnTo>
                      <a:lnTo>
                        <a:pt x="8" y="10"/>
                      </a:lnTo>
                      <a:lnTo>
                        <a:pt x="8" y="10"/>
                      </a:lnTo>
                      <a:lnTo>
                        <a:pt x="10" y="10"/>
                      </a:lnTo>
                      <a:lnTo>
                        <a:pt x="14" y="10"/>
                      </a:lnTo>
                      <a:lnTo>
                        <a:pt x="18" y="12"/>
                      </a:lnTo>
                      <a:lnTo>
                        <a:pt x="20" y="18"/>
                      </a:lnTo>
                      <a:lnTo>
                        <a:pt x="24" y="22"/>
                      </a:lnTo>
                      <a:lnTo>
                        <a:pt x="24" y="22"/>
                      </a:lnTo>
                      <a:lnTo>
                        <a:pt x="24" y="20"/>
                      </a:lnTo>
                      <a:lnTo>
                        <a:pt x="24" y="18"/>
                      </a:lnTo>
                      <a:lnTo>
                        <a:pt x="22" y="12"/>
                      </a:lnTo>
                      <a:lnTo>
                        <a:pt x="22" y="6"/>
                      </a:lnTo>
                      <a:lnTo>
                        <a:pt x="22" y="2"/>
                      </a:lnTo>
                      <a:lnTo>
                        <a:pt x="24" y="0"/>
                      </a:lnTo>
                      <a:lnTo>
                        <a:pt x="24" y="0"/>
                      </a:lnTo>
                      <a:lnTo>
                        <a:pt x="30" y="0"/>
                      </a:lnTo>
                      <a:lnTo>
                        <a:pt x="34" y="2"/>
                      </a:lnTo>
                      <a:lnTo>
                        <a:pt x="38" y="6"/>
                      </a:lnTo>
                      <a:lnTo>
                        <a:pt x="42" y="10"/>
                      </a:lnTo>
                      <a:lnTo>
                        <a:pt x="42" y="16"/>
                      </a:lnTo>
                      <a:lnTo>
                        <a:pt x="42" y="22"/>
                      </a:lnTo>
                      <a:lnTo>
                        <a:pt x="40" y="26"/>
                      </a:lnTo>
                      <a:lnTo>
                        <a:pt x="36" y="28"/>
                      </a:lnTo>
                      <a:lnTo>
                        <a:pt x="36" y="28"/>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69" name="Freeform 245"/>
                <p:cNvSpPr>
                  <a:spLocks/>
                </p:cNvSpPr>
                <p:nvPr userDrawn="1"/>
              </p:nvSpPr>
              <p:spPr bwMode="auto">
                <a:xfrm>
                  <a:off x="3753" y="179"/>
                  <a:ext cx="5" cy="5"/>
                </a:xfrm>
                <a:custGeom>
                  <a:avLst/>
                  <a:gdLst/>
                  <a:ahLst/>
                  <a:cxnLst>
                    <a:cxn ang="0">
                      <a:pos x="8" y="0"/>
                    </a:cxn>
                    <a:cxn ang="0">
                      <a:pos x="8" y="0"/>
                    </a:cxn>
                    <a:cxn ang="0">
                      <a:pos x="10" y="2"/>
                    </a:cxn>
                    <a:cxn ang="0">
                      <a:pos x="14" y="2"/>
                    </a:cxn>
                    <a:cxn ang="0">
                      <a:pos x="18" y="0"/>
                    </a:cxn>
                    <a:cxn ang="0">
                      <a:pos x="20" y="2"/>
                    </a:cxn>
                    <a:cxn ang="0">
                      <a:pos x="20" y="2"/>
                    </a:cxn>
                    <a:cxn ang="0">
                      <a:pos x="16" y="4"/>
                    </a:cxn>
                    <a:cxn ang="0">
                      <a:pos x="12" y="4"/>
                    </a:cxn>
                    <a:cxn ang="0">
                      <a:pos x="2" y="6"/>
                    </a:cxn>
                    <a:cxn ang="0">
                      <a:pos x="2" y="6"/>
                    </a:cxn>
                    <a:cxn ang="0">
                      <a:pos x="0" y="4"/>
                    </a:cxn>
                    <a:cxn ang="0">
                      <a:pos x="4" y="4"/>
                    </a:cxn>
                    <a:cxn ang="0">
                      <a:pos x="6" y="4"/>
                    </a:cxn>
                    <a:cxn ang="0">
                      <a:pos x="8" y="2"/>
                    </a:cxn>
                    <a:cxn ang="0">
                      <a:pos x="8" y="0"/>
                    </a:cxn>
                    <a:cxn ang="0">
                      <a:pos x="8" y="0"/>
                    </a:cxn>
                  </a:cxnLst>
                  <a:rect l="0" t="0" r="r" b="b"/>
                  <a:pathLst>
                    <a:path w="20" h="6">
                      <a:moveTo>
                        <a:pt x="8" y="0"/>
                      </a:moveTo>
                      <a:lnTo>
                        <a:pt x="8" y="0"/>
                      </a:lnTo>
                      <a:lnTo>
                        <a:pt x="10" y="2"/>
                      </a:lnTo>
                      <a:lnTo>
                        <a:pt x="14" y="2"/>
                      </a:lnTo>
                      <a:lnTo>
                        <a:pt x="18" y="0"/>
                      </a:lnTo>
                      <a:lnTo>
                        <a:pt x="20" y="2"/>
                      </a:lnTo>
                      <a:lnTo>
                        <a:pt x="20" y="2"/>
                      </a:lnTo>
                      <a:lnTo>
                        <a:pt x="16" y="4"/>
                      </a:lnTo>
                      <a:lnTo>
                        <a:pt x="12" y="4"/>
                      </a:lnTo>
                      <a:lnTo>
                        <a:pt x="2" y="6"/>
                      </a:lnTo>
                      <a:lnTo>
                        <a:pt x="2" y="6"/>
                      </a:lnTo>
                      <a:lnTo>
                        <a:pt x="0" y="4"/>
                      </a:lnTo>
                      <a:lnTo>
                        <a:pt x="4" y="4"/>
                      </a:lnTo>
                      <a:lnTo>
                        <a:pt x="6" y="4"/>
                      </a:lnTo>
                      <a:lnTo>
                        <a:pt x="8" y="2"/>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70" name="Freeform 246"/>
                <p:cNvSpPr>
                  <a:spLocks noEditPoints="1"/>
                </p:cNvSpPr>
                <p:nvPr userDrawn="1"/>
              </p:nvSpPr>
              <p:spPr bwMode="auto">
                <a:xfrm>
                  <a:off x="3152" y="179"/>
                  <a:ext cx="677" cy="489"/>
                </a:xfrm>
                <a:custGeom>
                  <a:avLst/>
                  <a:gdLst/>
                  <a:ahLst/>
                  <a:cxnLst>
                    <a:cxn ang="0">
                      <a:pos x="1574" y="200"/>
                    </a:cxn>
                    <a:cxn ang="0">
                      <a:pos x="1652" y="176"/>
                    </a:cxn>
                    <a:cxn ang="0">
                      <a:pos x="1838" y="122"/>
                    </a:cxn>
                    <a:cxn ang="0">
                      <a:pos x="2002" y="62"/>
                    </a:cxn>
                    <a:cxn ang="0">
                      <a:pos x="2210" y="18"/>
                    </a:cxn>
                    <a:cxn ang="0">
                      <a:pos x="2252" y="40"/>
                    </a:cxn>
                    <a:cxn ang="0">
                      <a:pos x="2394" y="82"/>
                    </a:cxn>
                    <a:cxn ang="0">
                      <a:pos x="2306" y="134"/>
                    </a:cxn>
                    <a:cxn ang="0">
                      <a:pos x="2260" y="186"/>
                    </a:cxn>
                    <a:cxn ang="0">
                      <a:pos x="2242" y="218"/>
                    </a:cxn>
                    <a:cxn ang="0">
                      <a:pos x="2120" y="284"/>
                    </a:cxn>
                    <a:cxn ang="0">
                      <a:pos x="2200" y="288"/>
                    </a:cxn>
                    <a:cxn ang="0">
                      <a:pos x="2144" y="348"/>
                    </a:cxn>
                    <a:cxn ang="0">
                      <a:pos x="2390" y="304"/>
                    </a:cxn>
                    <a:cxn ang="0">
                      <a:pos x="2296" y="340"/>
                    </a:cxn>
                    <a:cxn ang="0">
                      <a:pos x="2230" y="376"/>
                    </a:cxn>
                    <a:cxn ang="0">
                      <a:pos x="2348" y="370"/>
                    </a:cxn>
                    <a:cxn ang="0">
                      <a:pos x="2158" y="426"/>
                    </a:cxn>
                    <a:cxn ang="0">
                      <a:pos x="2074" y="418"/>
                    </a:cxn>
                    <a:cxn ang="0">
                      <a:pos x="1962" y="436"/>
                    </a:cxn>
                    <a:cxn ang="0">
                      <a:pos x="1800" y="446"/>
                    </a:cxn>
                    <a:cxn ang="0">
                      <a:pos x="1494" y="608"/>
                    </a:cxn>
                    <a:cxn ang="0">
                      <a:pos x="1298" y="786"/>
                    </a:cxn>
                    <a:cxn ang="0">
                      <a:pos x="1314" y="808"/>
                    </a:cxn>
                    <a:cxn ang="0">
                      <a:pos x="1830" y="606"/>
                    </a:cxn>
                    <a:cxn ang="0">
                      <a:pos x="1992" y="596"/>
                    </a:cxn>
                    <a:cxn ang="0">
                      <a:pos x="1906" y="662"/>
                    </a:cxn>
                    <a:cxn ang="0">
                      <a:pos x="1864" y="730"/>
                    </a:cxn>
                    <a:cxn ang="0">
                      <a:pos x="1946" y="742"/>
                    </a:cxn>
                    <a:cxn ang="0">
                      <a:pos x="1874" y="808"/>
                    </a:cxn>
                    <a:cxn ang="0">
                      <a:pos x="1800" y="882"/>
                    </a:cxn>
                    <a:cxn ang="0">
                      <a:pos x="1792" y="920"/>
                    </a:cxn>
                    <a:cxn ang="0">
                      <a:pos x="1748" y="986"/>
                    </a:cxn>
                    <a:cxn ang="0">
                      <a:pos x="1724" y="1042"/>
                    </a:cxn>
                    <a:cxn ang="0">
                      <a:pos x="1560" y="1074"/>
                    </a:cxn>
                    <a:cxn ang="0">
                      <a:pos x="1354" y="1026"/>
                    </a:cxn>
                    <a:cxn ang="0">
                      <a:pos x="1360" y="1090"/>
                    </a:cxn>
                    <a:cxn ang="0">
                      <a:pos x="1246" y="1146"/>
                    </a:cxn>
                    <a:cxn ang="0">
                      <a:pos x="1240" y="1258"/>
                    </a:cxn>
                    <a:cxn ang="0">
                      <a:pos x="1236" y="1276"/>
                    </a:cxn>
                    <a:cxn ang="0">
                      <a:pos x="1066" y="1294"/>
                    </a:cxn>
                    <a:cxn ang="0">
                      <a:pos x="1166" y="1230"/>
                    </a:cxn>
                    <a:cxn ang="0">
                      <a:pos x="1196" y="1206"/>
                    </a:cxn>
                    <a:cxn ang="0">
                      <a:pos x="1084" y="1218"/>
                    </a:cxn>
                    <a:cxn ang="0">
                      <a:pos x="1034" y="1208"/>
                    </a:cxn>
                    <a:cxn ang="0">
                      <a:pos x="940" y="1226"/>
                    </a:cxn>
                    <a:cxn ang="0">
                      <a:pos x="858" y="1298"/>
                    </a:cxn>
                    <a:cxn ang="0">
                      <a:pos x="780" y="1268"/>
                    </a:cxn>
                    <a:cxn ang="0">
                      <a:pos x="656" y="1316"/>
                    </a:cxn>
                    <a:cxn ang="0">
                      <a:pos x="592" y="1346"/>
                    </a:cxn>
                    <a:cxn ang="0">
                      <a:pos x="610" y="1314"/>
                    </a:cxn>
                    <a:cxn ang="0">
                      <a:pos x="534" y="1386"/>
                    </a:cxn>
                    <a:cxn ang="0">
                      <a:pos x="472" y="1446"/>
                    </a:cxn>
                    <a:cxn ang="0">
                      <a:pos x="434" y="1472"/>
                    </a:cxn>
                    <a:cxn ang="0">
                      <a:pos x="306" y="1504"/>
                    </a:cxn>
                    <a:cxn ang="0">
                      <a:pos x="118" y="1698"/>
                    </a:cxn>
                    <a:cxn ang="0">
                      <a:pos x="80" y="1694"/>
                    </a:cxn>
                    <a:cxn ang="0">
                      <a:pos x="168" y="1472"/>
                    </a:cxn>
                    <a:cxn ang="0">
                      <a:pos x="128" y="1480"/>
                    </a:cxn>
                    <a:cxn ang="0">
                      <a:pos x="148" y="1404"/>
                    </a:cxn>
                    <a:cxn ang="0">
                      <a:pos x="1022" y="472"/>
                    </a:cxn>
                    <a:cxn ang="0">
                      <a:pos x="2094" y="292"/>
                    </a:cxn>
                    <a:cxn ang="0">
                      <a:pos x="2162" y="338"/>
                    </a:cxn>
                  </a:cxnLst>
                  <a:rect l="0" t="0" r="r" b="b"/>
                  <a:pathLst>
                    <a:path w="2554" h="1868">
                      <a:moveTo>
                        <a:pt x="1368" y="276"/>
                      </a:moveTo>
                      <a:lnTo>
                        <a:pt x="1368" y="276"/>
                      </a:lnTo>
                      <a:lnTo>
                        <a:pt x="1378" y="274"/>
                      </a:lnTo>
                      <a:lnTo>
                        <a:pt x="1388" y="270"/>
                      </a:lnTo>
                      <a:lnTo>
                        <a:pt x="1412" y="260"/>
                      </a:lnTo>
                      <a:lnTo>
                        <a:pt x="1412" y="260"/>
                      </a:lnTo>
                      <a:lnTo>
                        <a:pt x="1418" y="260"/>
                      </a:lnTo>
                      <a:lnTo>
                        <a:pt x="1426" y="258"/>
                      </a:lnTo>
                      <a:lnTo>
                        <a:pt x="1442" y="250"/>
                      </a:lnTo>
                      <a:lnTo>
                        <a:pt x="1458" y="242"/>
                      </a:lnTo>
                      <a:lnTo>
                        <a:pt x="1468" y="240"/>
                      </a:lnTo>
                      <a:lnTo>
                        <a:pt x="1480" y="238"/>
                      </a:lnTo>
                      <a:lnTo>
                        <a:pt x="1480" y="238"/>
                      </a:lnTo>
                      <a:lnTo>
                        <a:pt x="1480" y="234"/>
                      </a:lnTo>
                      <a:lnTo>
                        <a:pt x="1482" y="232"/>
                      </a:lnTo>
                      <a:lnTo>
                        <a:pt x="1492" y="228"/>
                      </a:lnTo>
                      <a:lnTo>
                        <a:pt x="1514" y="220"/>
                      </a:lnTo>
                      <a:lnTo>
                        <a:pt x="1514" y="220"/>
                      </a:lnTo>
                      <a:lnTo>
                        <a:pt x="1512" y="224"/>
                      </a:lnTo>
                      <a:lnTo>
                        <a:pt x="1512" y="224"/>
                      </a:lnTo>
                      <a:lnTo>
                        <a:pt x="1522" y="224"/>
                      </a:lnTo>
                      <a:lnTo>
                        <a:pt x="1530" y="220"/>
                      </a:lnTo>
                      <a:lnTo>
                        <a:pt x="1548" y="214"/>
                      </a:lnTo>
                      <a:lnTo>
                        <a:pt x="1566" y="206"/>
                      </a:lnTo>
                      <a:lnTo>
                        <a:pt x="1572" y="204"/>
                      </a:lnTo>
                      <a:lnTo>
                        <a:pt x="1578" y="204"/>
                      </a:lnTo>
                      <a:lnTo>
                        <a:pt x="1578" y="204"/>
                      </a:lnTo>
                      <a:lnTo>
                        <a:pt x="1576" y="200"/>
                      </a:lnTo>
                      <a:lnTo>
                        <a:pt x="1574" y="200"/>
                      </a:lnTo>
                      <a:lnTo>
                        <a:pt x="1572" y="202"/>
                      </a:lnTo>
                      <a:lnTo>
                        <a:pt x="1566" y="202"/>
                      </a:lnTo>
                      <a:lnTo>
                        <a:pt x="1566" y="202"/>
                      </a:lnTo>
                      <a:lnTo>
                        <a:pt x="1578" y="196"/>
                      </a:lnTo>
                      <a:lnTo>
                        <a:pt x="1592" y="190"/>
                      </a:lnTo>
                      <a:lnTo>
                        <a:pt x="1608" y="188"/>
                      </a:lnTo>
                      <a:lnTo>
                        <a:pt x="1618" y="188"/>
                      </a:lnTo>
                      <a:lnTo>
                        <a:pt x="1630" y="190"/>
                      </a:lnTo>
                      <a:lnTo>
                        <a:pt x="1630" y="190"/>
                      </a:lnTo>
                      <a:lnTo>
                        <a:pt x="1628" y="188"/>
                      </a:lnTo>
                      <a:lnTo>
                        <a:pt x="1622" y="186"/>
                      </a:lnTo>
                      <a:lnTo>
                        <a:pt x="1622" y="186"/>
                      </a:lnTo>
                      <a:lnTo>
                        <a:pt x="1626" y="182"/>
                      </a:lnTo>
                      <a:lnTo>
                        <a:pt x="1632" y="182"/>
                      </a:lnTo>
                      <a:lnTo>
                        <a:pt x="1636" y="184"/>
                      </a:lnTo>
                      <a:lnTo>
                        <a:pt x="1644" y="184"/>
                      </a:lnTo>
                      <a:lnTo>
                        <a:pt x="1644" y="184"/>
                      </a:lnTo>
                      <a:lnTo>
                        <a:pt x="1642" y="182"/>
                      </a:lnTo>
                      <a:lnTo>
                        <a:pt x="1644" y="180"/>
                      </a:lnTo>
                      <a:lnTo>
                        <a:pt x="1644" y="180"/>
                      </a:lnTo>
                      <a:lnTo>
                        <a:pt x="1642" y="178"/>
                      </a:lnTo>
                      <a:lnTo>
                        <a:pt x="1640" y="180"/>
                      </a:lnTo>
                      <a:lnTo>
                        <a:pt x="1638" y="182"/>
                      </a:lnTo>
                      <a:lnTo>
                        <a:pt x="1636" y="182"/>
                      </a:lnTo>
                      <a:lnTo>
                        <a:pt x="1636" y="182"/>
                      </a:lnTo>
                      <a:lnTo>
                        <a:pt x="1638" y="180"/>
                      </a:lnTo>
                      <a:lnTo>
                        <a:pt x="1640" y="178"/>
                      </a:lnTo>
                      <a:lnTo>
                        <a:pt x="1646" y="176"/>
                      </a:lnTo>
                      <a:lnTo>
                        <a:pt x="1652" y="176"/>
                      </a:lnTo>
                      <a:lnTo>
                        <a:pt x="1656" y="174"/>
                      </a:lnTo>
                      <a:lnTo>
                        <a:pt x="1656" y="174"/>
                      </a:lnTo>
                      <a:lnTo>
                        <a:pt x="1654" y="174"/>
                      </a:lnTo>
                      <a:lnTo>
                        <a:pt x="1652" y="172"/>
                      </a:lnTo>
                      <a:lnTo>
                        <a:pt x="1652" y="172"/>
                      </a:lnTo>
                      <a:lnTo>
                        <a:pt x="1654" y="170"/>
                      </a:lnTo>
                      <a:lnTo>
                        <a:pt x="1658" y="172"/>
                      </a:lnTo>
                      <a:lnTo>
                        <a:pt x="1660" y="174"/>
                      </a:lnTo>
                      <a:lnTo>
                        <a:pt x="1664" y="172"/>
                      </a:lnTo>
                      <a:lnTo>
                        <a:pt x="1664" y="172"/>
                      </a:lnTo>
                      <a:lnTo>
                        <a:pt x="1664" y="172"/>
                      </a:lnTo>
                      <a:lnTo>
                        <a:pt x="1660" y="170"/>
                      </a:lnTo>
                      <a:lnTo>
                        <a:pt x="1660" y="170"/>
                      </a:lnTo>
                      <a:lnTo>
                        <a:pt x="1700" y="160"/>
                      </a:lnTo>
                      <a:lnTo>
                        <a:pt x="1740" y="152"/>
                      </a:lnTo>
                      <a:lnTo>
                        <a:pt x="1740" y="152"/>
                      </a:lnTo>
                      <a:lnTo>
                        <a:pt x="1738" y="156"/>
                      </a:lnTo>
                      <a:lnTo>
                        <a:pt x="1736" y="158"/>
                      </a:lnTo>
                      <a:lnTo>
                        <a:pt x="1732" y="158"/>
                      </a:lnTo>
                      <a:lnTo>
                        <a:pt x="1732" y="158"/>
                      </a:lnTo>
                      <a:lnTo>
                        <a:pt x="1782" y="140"/>
                      </a:lnTo>
                      <a:lnTo>
                        <a:pt x="1810" y="132"/>
                      </a:lnTo>
                      <a:lnTo>
                        <a:pt x="1824" y="130"/>
                      </a:lnTo>
                      <a:lnTo>
                        <a:pt x="1838" y="128"/>
                      </a:lnTo>
                      <a:lnTo>
                        <a:pt x="1838" y="128"/>
                      </a:lnTo>
                      <a:lnTo>
                        <a:pt x="1838" y="128"/>
                      </a:lnTo>
                      <a:lnTo>
                        <a:pt x="1838" y="126"/>
                      </a:lnTo>
                      <a:lnTo>
                        <a:pt x="1838" y="122"/>
                      </a:lnTo>
                      <a:lnTo>
                        <a:pt x="1838" y="122"/>
                      </a:lnTo>
                      <a:lnTo>
                        <a:pt x="1902" y="100"/>
                      </a:lnTo>
                      <a:lnTo>
                        <a:pt x="1934" y="90"/>
                      </a:lnTo>
                      <a:lnTo>
                        <a:pt x="1968" y="80"/>
                      </a:lnTo>
                      <a:lnTo>
                        <a:pt x="1968" y="80"/>
                      </a:lnTo>
                      <a:lnTo>
                        <a:pt x="1960" y="78"/>
                      </a:lnTo>
                      <a:lnTo>
                        <a:pt x="1952" y="80"/>
                      </a:lnTo>
                      <a:lnTo>
                        <a:pt x="1946" y="80"/>
                      </a:lnTo>
                      <a:lnTo>
                        <a:pt x="1942" y="78"/>
                      </a:lnTo>
                      <a:lnTo>
                        <a:pt x="1940" y="76"/>
                      </a:lnTo>
                      <a:lnTo>
                        <a:pt x="1940" y="76"/>
                      </a:lnTo>
                      <a:lnTo>
                        <a:pt x="1946" y="72"/>
                      </a:lnTo>
                      <a:lnTo>
                        <a:pt x="1950" y="66"/>
                      </a:lnTo>
                      <a:lnTo>
                        <a:pt x="1956" y="60"/>
                      </a:lnTo>
                      <a:lnTo>
                        <a:pt x="1960" y="58"/>
                      </a:lnTo>
                      <a:lnTo>
                        <a:pt x="1964" y="58"/>
                      </a:lnTo>
                      <a:lnTo>
                        <a:pt x="1964" y="58"/>
                      </a:lnTo>
                      <a:lnTo>
                        <a:pt x="1970" y="58"/>
                      </a:lnTo>
                      <a:lnTo>
                        <a:pt x="1978" y="60"/>
                      </a:lnTo>
                      <a:lnTo>
                        <a:pt x="1986" y="64"/>
                      </a:lnTo>
                      <a:lnTo>
                        <a:pt x="1994" y="64"/>
                      </a:lnTo>
                      <a:lnTo>
                        <a:pt x="1994" y="64"/>
                      </a:lnTo>
                      <a:lnTo>
                        <a:pt x="1994" y="66"/>
                      </a:lnTo>
                      <a:lnTo>
                        <a:pt x="1992" y="68"/>
                      </a:lnTo>
                      <a:lnTo>
                        <a:pt x="1990" y="68"/>
                      </a:lnTo>
                      <a:lnTo>
                        <a:pt x="1990" y="72"/>
                      </a:lnTo>
                      <a:lnTo>
                        <a:pt x="1990" y="72"/>
                      </a:lnTo>
                      <a:lnTo>
                        <a:pt x="2002" y="68"/>
                      </a:lnTo>
                      <a:lnTo>
                        <a:pt x="2002" y="68"/>
                      </a:lnTo>
                      <a:lnTo>
                        <a:pt x="2002" y="62"/>
                      </a:lnTo>
                      <a:lnTo>
                        <a:pt x="2002" y="60"/>
                      </a:lnTo>
                      <a:lnTo>
                        <a:pt x="2002" y="60"/>
                      </a:lnTo>
                      <a:lnTo>
                        <a:pt x="1998" y="58"/>
                      </a:lnTo>
                      <a:lnTo>
                        <a:pt x="1992" y="56"/>
                      </a:lnTo>
                      <a:lnTo>
                        <a:pt x="1992" y="56"/>
                      </a:lnTo>
                      <a:lnTo>
                        <a:pt x="1992" y="52"/>
                      </a:lnTo>
                      <a:lnTo>
                        <a:pt x="1994" y="52"/>
                      </a:lnTo>
                      <a:lnTo>
                        <a:pt x="1996" y="52"/>
                      </a:lnTo>
                      <a:lnTo>
                        <a:pt x="1996" y="48"/>
                      </a:lnTo>
                      <a:lnTo>
                        <a:pt x="1996" y="48"/>
                      </a:lnTo>
                      <a:lnTo>
                        <a:pt x="1994" y="46"/>
                      </a:lnTo>
                      <a:lnTo>
                        <a:pt x="1988" y="48"/>
                      </a:lnTo>
                      <a:lnTo>
                        <a:pt x="1984" y="50"/>
                      </a:lnTo>
                      <a:lnTo>
                        <a:pt x="1978" y="50"/>
                      </a:lnTo>
                      <a:lnTo>
                        <a:pt x="1978" y="50"/>
                      </a:lnTo>
                      <a:lnTo>
                        <a:pt x="1988" y="40"/>
                      </a:lnTo>
                      <a:lnTo>
                        <a:pt x="2004" y="32"/>
                      </a:lnTo>
                      <a:lnTo>
                        <a:pt x="2022" y="30"/>
                      </a:lnTo>
                      <a:lnTo>
                        <a:pt x="2030" y="30"/>
                      </a:lnTo>
                      <a:lnTo>
                        <a:pt x="2038" y="30"/>
                      </a:lnTo>
                      <a:lnTo>
                        <a:pt x="2038" y="30"/>
                      </a:lnTo>
                      <a:lnTo>
                        <a:pt x="2076" y="20"/>
                      </a:lnTo>
                      <a:lnTo>
                        <a:pt x="2118" y="10"/>
                      </a:lnTo>
                      <a:lnTo>
                        <a:pt x="2164" y="4"/>
                      </a:lnTo>
                      <a:lnTo>
                        <a:pt x="2210" y="0"/>
                      </a:lnTo>
                      <a:lnTo>
                        <a:pt x="2210" y="0"/>
                      </a:lnTo>
                      <a:lnTo>
                        <a:pt x="2212" y="4"/>
                      </a:lnTo>
                      <a:lnTo>
                        <a:pt x="2212" y="8"/>
                      </a:lnTo>
                      <a:lnTo>
                        <a:pt x="2210" y="18"/>
                      </a:lnTo>
                      <a:lnTo>
                        <a:pt x="2210" y="18"/>
                      </a:lnTo>
                      <a:lnTo>
                        <a:pt x="2204" y="16"/>
                      </a:lnTo>
                      <a:lnTo>
                        <a:pt x="2200" y="18"/>
                      </a:lnTo>
                      <a:lnTo>
                        <a:pt x="2194" y="22"/>
                      </a:lnTo>
                      <a:lnTo>
                        <a:pt x="2188" y="26"/>
                      </a:lnTo>
                      <a:lnTo>
                        <a:pt x="2186" y="28"/>
                      </a:lnTo>
                      <a:lnTo>
                        <a:pt x="2182" y="28"/>
                      </a:lnTo>
                      <a:lnTo>
                        <a:pt x="2182" y="28"/>
                      </a:lnTo>
                      <a:lnTo>
                        <a:pt x="2186" y="32"/>
                      </a:lnTo>
                      <a:lnTo>
                        <a:pt x="2194" y="34"/>
                      </a:lnTo>
                      <a:lnTo>
                        <a:pt x="2202" y="34"/>
                      </a:lnTo>
                      <a:lnTo>
                        <a:pt x="2210" y="36"/>
                      </a:lnTo>
                      <a:lnTo>
                        <a:pt x="2210" y="36"/>
                      </a:lnTo>
                      <a:lnTo>
                        <a:pt x="2224" y="28"/>
                      </a:lnTo>
                      <a:lnTo>
                        <a:pt x="2242" y="22"/>
                      </a:lnTo>
                      <a:lnTo>
                        <a:pt x="2262" y="18"/>
                      </a:lnTo>
                      <a:lnTo>
                        <a:pt x="2280" y="18"/>
                      </a:lnTo>
                      <a:lnTo>
                        <a:pt x="2280" y="18"/>
                      </a:lnTo>
                      <a:lnTo>
                        <a:pt x="2280" y="20"/>
                      </a:lnTo>
                      <a:lnTo>
                        <a:pt x="2280" y="22"/>
                      </a:lnTo>
                      <a:lnTo>
                        <a:pt x="2280" y="22"/>
                      </a:lnTo>
                      <a:lnTo>
                        <a:pt x="2304" y="18"/>
                      </a:lnTo>
                      <a:lnTo>
                        <a:pt x="2304" y="18"/>
                      </a:lnTo>
                      <a:lnTo>
                        <a:pt x="2298" y="28"/>
                      </a:lnTo>
                      <a:lnTo>
                        <a:pt x="2290" y="38"/>
                      </a:lnTo>
                      <a:lnTo>
                        <a:pt x="2290" y="38"/>
                      </a:lnTo>
                      <a:lnTo>
                        <a:pt x="2280" y="36"/>
                      </a:lnTo>
                      <a:lnTo>
                        <a:pt x="2272" y="36"/>
                      </a:lnTo>
                      <a:lnTo>
                        <a:pt x="2252" y="40"/>
                      </a:lnTo>
                      <a:lnTo>
                        <a:pt x="2252" y="40"/>
                      </a:lnTo>
                      <a:lnTo>
                        <a:pt x="2254" y="44"/>
                      </a:lnTo>
                      <a:lnTo>
                        <a:pt x="2258" y="44"/>
                      </a:lnTo>
                      <a:lnTo>
                        <a:pt x="2266" y="46"/>
                      </a:lnTo>
                      <a:lnTo>
                        <a:pt x="2274" y="46"/>
                      </a:lnTo>
                      <a:lnTo>
                        <a:pt x="2278" y="48"/>
                      </a:lnTo>
                      <a:lnTo>
                        <a:pt x="2280" y="50"/>
                      </a:lnTo>
                      <a:lnTo>
                        <a:pt x="2280" y="50"/>
                      </a:lnTo>
                      <a:lnTo>
                        <a:pt x="2288" y="48"/>
                      </a:lnTo>
                      <a:lnTo>
                        <a:pt x="2298" y="46"/>
                      </a:lnTo>
                      <a:lnTo>
                        <a:pt x="2322" y="44"/>
                      </a:lnTo>
                      <a:lnTo>
                        <a:pt x="2348" y="46"/>
                      </a:lnTo>
                      <a:lnTo>
                        <a:pt x="2372" y="50"/>
                      </a:lnTo>
                      <a:lnTo>
                        <a:pt x="2372" y="50"/>
                      </a:lnTo>
                      <a:lnTo>
                        <a:pt x="2370" y="52"/>
                      </a:lnTo>
                      <a:lnTo>
                        <a:pt x="2366" y="54"/>
                      </a:lnTo>
                      <a:lnTo>
                        <a:pt x="2364" y="56"/>
                      </a:lnTo>
                      <a:lnTo>
                        <a:pt x="2362" y="58"/>
                      </a:lnTo>
                      <a:lnTo>
                        <a:pt x="2362" y="58"/>
                      </a:lnTo>
                      <a:lnTo>
                        <a:pt x="2364" y="62"/>
                      </a:lnTo>
                      <a:lnTo>
                        <a:pt x="2368" y="64"/>
                      </a:lnTo>
                      <a:lnTo>
                        <a:pt x="2376" y="68"/>
                      </a:lnTo>
                      <a:lnTo>
                        <a:pt x="2386" y="70"/>
                      </a:lnTo>
                      <a:lnTo>
                        <a:pt x="2394" y="74"/>
                      </a:lnTo>
                      <a:lnTo>
                        <a:pt x="2394" y="74"/>
                      </a:lnTo>
                      <a:lnTo>
                        <a:pt x="2392" y="76"/>
                      </a:lnTo>
                      <a:lnTo>
                        <a:pt x="2388" y="76"/>
                      </a:lnTo>
                      <a:lnTo>
                        <a:pt x="2388" y="76"/>
                      </a:lnTo>
                      <a:lnTo>
                        <a:pt x="2394" y="82"/>
                      </a:lnTo>
                      <a:lnTo>
                        <a:pt x="2402" y="86"/>
                      </a:lnTo>
                      <a:lnTo>
                        <a:pt x="2402" y="86"/>
                      </a:lnTo>
                      <a:lnTo>
                        <a:pt x="2400" y="88"/>
                      </a:lnTo>
                      <a:lnTo>
                        <a:pt x="2396" y="88"/>
                      </a:lnTo>
                      <a:lnTo>
                        <a:pt x="2396" y="88"/>
                      </a:lnTo>
                      <a:lnTo>
                        <a:pt x="2398" y="90"/>
                      </a:lnTo>
                      <a:lnTo>
                        <a:pt x="2396" y="92"/>
                      </a:lnTo>
                      <a:lnTo>
                        <a:pt x="2396" y="92"/>
                      </a:lnTo>
                      <a:lnTo>
                        <a:pt x="2402" y="96"/>
                      </a:lnTo>
                      <a:lnTo>
                        <a:pt x="2408" y="98"/>
                      </a:lnTo>
                      <a:lnTo>
                        <a:pt x="2408" y="98"/>
                      </a:lnTo>
                      <a:lnTo>
                        <a:pt x="2404" y="100"/>
                      </a:lnTo>
                      <a:lnTo>
                        <a:pt x="2400" y="102"/>
                      </a:lnTo>
                      <a:lnTo>
                        <a:pt x="2390" y="102"/>
                      </a:lnTo>
                      <a:lnTo>
                        <a:pt x="2382" y="104"/>
                      </a:lnTo>
                      <a:lnTo>
                        <a:pt x="2376" y="106"/>
                      </a:lnTo>
                      <a:lnTo>
                        <a:pt x="2374" y="110"/>
                      </a:lnTo>
                      <a:lnTo>
                        <a:pt x="2374" y="110"/>
                      </a:lnTo>
                      <a:lnTo>
                        <a:pt x="2370" y="108"/>
                      </a:lnTo>
                      <a:lnTo>
                        <a:pt x="2364" y="108"/>
                      </a:lnTo>
                      <a:lnTo>
                        <a:pt x="2352" y="108"/>
                      </a:lnTo>
                      <a:lnTo>
                        <a:pt x="2352" y="108"/>
                      </a:lnTo>
                      <a:lnTo>
                        <a:pt x="2350" y="112"/>
                      </a:lnTo>
                      <a:lnTo>
                        <a:pt x="2344" y="116"/>
                      </a:lnTo>
                      <a:lnTo>
                        <a:pt x="2328" y="120"/>
                      </a:lnTo>
                      <a:lnTo>
                        <a:pt x="2320" y="122"/>
                      </a:lnTo>
                      <a:lnTo>
                        <a:pt x="2312" y="124"/>
                      </a:lnTo>
                      <a:lnTo>
                        <a:pt x="2308" y="128"/>
                      </a:lnTo>
                      <a:lnTo>
                        <a:pt x="2306" y="134"/>
                      </a:lnTo>
                      <a:lnTo>
                        <a:pt x="2306" y="134"/>
                      </a:lnTo>
                      <a:lnTo>
                        <a:pt x="2284" y="136"/>
                      </a:lnTo>
                      <a:lnTo>
                        <a:pt x="2276" y="140"/>
                      </a:lnTo>
                      <a:lnTo>
                        <a:pt x="2272" y="142"/>
                      </a:lnTo>
                      <a:lnTo>
                        <a:pt x="2270" y="146"/>
                      </a:lnTo>
                      <a:lnTo>
                        <a:pt x="2270" y="146"/>
                      </a:lnTo>
                      <a:lnTo>
                        <a:pt x="2254" y="146"/>
                      </a:lnTo>
                      <a:lnTo>
                        <a:pt x="2242" y="148"/>
                      </a:lnTo>
                      <a:lnTo>
                        <a:pt x="2218" y="156"/>
                      </a:lnTo>
                      <a:lnTo>
                        <a:pt x="2218" y="156"/>
                      </a:lnTo>
                      <a:lnTo>
                        <a:pt x="2228" y="156"/>
                      </a:lnTo>
                      <a:lnTo>
                        <a:pt x="2246" y="160"/>
                      </a:lnTo>
                      <a:lnTo>
                        <a:pt x="2256" y="164"/>
                      </a:lnTo>
                      <a:lnTo>
                        <a:pt x="2254" y="164"/>
                      </a:lnTo>
                      <a:lnTo>
                        <a:pt x="2244" y="166"/>
                      </a:lnTo>
                      <a:lnTo>
                        <a:pt x="2244" y="166"/>
                      </a:lnTo>
                      <a:lnTo>
                        <a:pt x="2252" y="170"/>
                      </a:lnTo>
                      <a:lnTo>
                        <a:pt x="2262" y="174"/>
                      </a:lnTo>
                      <a:lnTo>
                        <a:pt x="2272" y="176"/>
                      </a:lnTo>
                      <a:lnTo>
                        <a:pt x="2280" y="180"/>
                      </a:lnTo>
                      <a:lnTo>
                        <a:pt x="2280" y="180"/>
                      </a:lnTo>
                      <a:lnTo>
                        <a:pt x="2276" y="182"/>
                      </a:lnTo>
                      <a:lnTo>
                        <a:pt x="2270" y="182"/>
                      </a:lnTo>
                      <a:lnTo>
                        <a:pt x="2258" y="178"/>
                      </a:lnTo>
                      <a:lnTo>
                        <a:pt x="2258" y="178"/>
                      </a:lnTo>
                      <a:lnTo>
                        <a:pt x="2256" y="180"/>
                      </a:lnTo>
                      <a:lnTo>
                        <a:pt x="2258" y="182"/>
                      </a:lnTo>
                      <a:lnTo>
                        <a:pt x="2260" y="184"/>
                      </a:lnTo>
                      <a:lnTo>
                        <a:pt x="2260" y="186"/>
                      </a:lnTo>
                      <a:lnTo>
                        <a:pt x="2260" y="186"/>
                      </a:lnTo>
                      <a:lnTo>
                        <a:pt x="2266" y="186"/>
                      </a:lnTo>
                      <a:lnTo>
                        <a:pt x="2274" y="186"/>
                      </a:lnTo>
                      <a:lnTo>
                        <a:pt x="2282" y="188"/>
                      </a:lnTo>
                      <a:lnTo>
                        <a:pt x="2290" y="188"/>
                      </a:lnTo>
                      <a:lnTo>
                        <a:pt x="2290" y="188"/>
                      </a:lnTo>
                      <a:lnTo>
                        <a:pt x="2280" y="192"/>
                      </a:lnTo>
                      <a:lnTo>
                        <a:pt x="2264" y="192"/>
                      </a:lnTo>
                      <a:lnTo>
                        <a:pt x="2248" y="194"/>
                      </a:lnTo>
                      <a:lnTo>
                        <a:pt x="2232" y="196"/>
                      </a:lnTo>
                      <a:lnTo>
                        <a:pt x="2232" y="196"/>
                      </a:lnTo>
                      <a:lnTo>
                        <a:pt x="2238" y="198"/>
                      </a:lnTo>
                      <a:lnTo>
                        <a:pt x="2244" y="200"/>
                      </a:lnTo>
                      <a:lnTo>
                        <a:pt x="2252" y="198"/>
                      </a:lnTo>
                      <a:lnTo>
                        <a:pt x="2260" y="200"/>
                      </a:lnTo>
                      <a:lnTo>
                        <a:pt x="2260" y="200"/>
                      </a:lnTo>
                      <a:lnTo>
                        <a:pt x="2258" y="202"/>
                      </a:lnTo>
                      <a:lnTo>
                        <a:pt x="2256" y="202"/>
                      </a:lnTo>
                      <a:lnTo>
                        <a:pt x="2248" y="202"/>
                      </a:lnTo>
                      <a:lnTo>
                        <a:pt x="2238" y="204"/>
                      </a:lnTo>
                      <a:lnTo>
                        <a:pt x="2232" y="206"/>
                      </a:lnTo>
                      <a:lnTo>
                        <a:pt x="2232" y="206"/>
                      </a:lnTo>
                      <a:lnTo>
                        <a:pt x="2234" y="208"/>
                      </a:lnTo>
                      <a:lnTo>
                        <a:pt x="2240" y="208"/>
                      </a:lnTo>
                      <a:lnTo>
                        <a:pt x="2252" y="208"/>
                      </a:lnTo>
                      <a:lnTo>
                        <a:pt x="2252" y="208"/>
                      </a:lnTo>
                      <a:lnTo>
                        <a:pt x="2252" y="212"/>
                      </a:lnTo>
                      <a:lnTo>
                        <a:pt x="2250" y="214"/>
                      </a:lnTo>
                      <a:lnTo>
                        <a:pt x="2242" y="218"/>
                      </a:lnTo>
                      <a:lnTo>
                        <a:pt x="2234" y="218"/>
                      </a:lnTo>
                      <a:lnTo>
                        <a:pt x="2226" y="220"/>
                      </a:lnTo>
                      <a:lnTo>
                        <a:pt x="2226" y="220"/>
                      </a:lnTo>
                      <a:lnTo>
                        <a:pt x="2220" y="226"/>
                      </a:lnTo>
                      <a:lnTo>
                        <a:pt x="2214" y="228"/>
                      </a:lnTo>
                      <a:lnTo>
                        <a:pt x="2198" y="234"/>
                      </a:lnTo>
                      <a:lnTo>
                        <a:pt x="2198" y="234"/>
                      </a:lnTo>
                      <a:lnTo>
                        <a:pt x="2198" y="238"/>
                      </a:lnTo>
                      <a:lnTo>
                        <a:pt x="2200" y="238"/>
                      </a:lnTo>
                      <a:lnTo>
                        <a:pt x="2206" y="238"/>
                      </a:lnTo>
                      <a:lnTo>
                        <a:pt x="2206" y="238"/>
                      </a:lnTo>
                      <a:lnTo>
                        <a:pt x="2202" y="242"/>
                      </a:lnTo>
                      <a:lnTo>
                        <a:pt x="2198" y="246"/>
                      </a:lnTo>
                      <a:lnTo>
                        <a:pt x="2188" y="248"/>
                      </a:lnTo>
                      <a:lnTo>
                        <a:pt x="2176" y="250"/>
                      </a:lnTo>
                      <a:lnTo>
                        <a:pt x="2164" y="248"/>
                      </a:lnTo>
                      <a:lnTo>
                        <a:pt x="2154" y="248"/>
                      </a:lnTo>
                      <a:lnTo>
                        <a:pt x="2142" y="248"/>
                      </a:lnTo>
                      <a:lnTo>
                        <a:pt x="2134" y="250"/>
                      </a:lnTo>
                      <a:lnTo>
                        <a:pt x="2132" y="254"/>
                      </a:lnTo>
                      <a:lnTo>
                        <a:pt x="2130" y="258"/>
                      </a:lnTo>
                      <a:lnTo>
                        <a:pt x="2130" y="258"/>
                      </a:lnTo>
                      <a:lnTo>
                        <a:pt x="2132" y="262"/>
                      </a:lnTo>
                      <a:lnTo>
                        <a:pt x="2136" y="268"/>
                      </a:lnTo>
                      <a:lnTo>
                        <a:pt x="2142" y="270"/>
                      </a:lnTo>
                      <a:lnTo>
                        <a:pt x="2150" y="270"/>
                      </a:lnTo>
                      <a:lnTo>
                        <a:pt x="2150" y="270"/>
                      </a:lnTo>
                      <a:lnTo>
                        <a:pt x="2120" y="284"/>
                      </a:lnTo>
                      <a:lnTo>
                        <a:pt x="2120" y="284"/>
                      </a:lnTo>
                      <a:lnTo>
                        <a:pt x="2122" y="286"/>
                      </a:lnTo>
                      <a:lnTo>
                        <a:pt x="2124" y="286"/>
                      </a:lnTo>
                      <a:lnTo>
                        <a:pt x="2124" y="288"/>
                      </a:lnTo>
                      <a:lnTo>
                        <a:pt x="2124" y="288"/>
                      </a:lnTo>
                      <a:lnTo>
                        <a:pt x="2130" y="286"/>
                      </a:lnTo>
                      <a:lnTo>
                        <a:pt x="2136" y="284"/>
                      </a:lnTo>
                      <a:lnTo>
                        <a:pt x="2150" y="284"/>
                      </a:lnTo>
                      <a:lnTo>
                        <a:pt x="2180" y="286"/>
                      </a:lnTo>
                      <a:lnTo>
                        <a:pt x="2180" y="286"/>
                      </a:lnTo>
                      <a:lnTo>
                        <a:pt x="2178" y="284"/>
                      </a:lnTo>
                      <a:lnTo>
                        <a:pt x="2174" y="284"/>
                      </a:lnTo>
                      <a:lnTo>
                        <a:pt x="2174" y="284"/>
                      </a:lnTo>
                      <a:lnTo>
                        <a:pt x="2174" y="282"/>
                      </a:lnTo>
                      <a:lnTo>
                        <a:pt x="2178" y="282"/>
                      </a:lnTo>
                      <a:lnTo>
                        <a:pt x="2178" y="282"/>
                      </a:lnTo>
                      <a:lnTo>
                        <a:pt x="2176" y="280"/>
                      </a:lnTo>
                      <a:lnTo>
                        <a:pt x="2174" y="280"/>
                      </a:lnTo>
                      <a:lnTo>
                        <a:pt x="2170" y="282"/>
                      </a:lnTo>
                      <a:lnTo>
                        <a:pt x="2166" y="282"/>
                      </a:lnTo>
                      <a:lnTo>
                        <a:pt x="2164" y="280"/>
                      </a:lnTo>
                      <a:lnTo>
                        <a:pt x="2164" y="280"/>
                      </a:lnTo>
                      <a:lnTo>
                        <a:pt x="2170" y="278"/>
                      </a:lnTo>
                      <a:lnTo>
                        <a:pt x="2176" y="276"/>
                      </a:lnTo>
                      <a:lnTo>
                        <a:pt x="2190" y="276"/>
                      </a:lnTo>
                      <a:lnTo>
                        <a:pt x="2202" y="280"/>
                      </a:lnTo>
                      <a:lnTo>
                        <a:pt x="2208" y="282"/>
                      </a:lnTo>
                      <a:lnTo>
                        <a:pt x="2212" y="286"/>
                      </a:lnTo>
                      <a:lnTo>
                        <a:pt x="2212" y="286"/>
                      </a:lnTo>
                      <a:lnTo>
                        <a:pt x="2200" y="288"/>
                      </a:lnTo>
                      <a:lnTo>
                        <a:pt x="2188" y="290"/>
                      </a:lnTo>
                      <a:lnTo>
                        <a:pt x="2168" y="298"/>
                      </a:lnTo>
                      <a:lnTo>
                        <a:pt x="2168" y="298"/>
                      </a:lnTo>
                      <a:lnTo>
                        <a:pt x="2168" y="300"/>
                      </a:lnTo>
                      <a:lnTo>
                        <a:pt x="2172" y="302"/>
                      </a:lnTo>
                      <a:lnTo>
                        <a:pt x="2172" y="302"/>
                      </a:lnTo>
                      <a:lnTo>
                        <a:pt x="2160" y="308"/>
                      </a:lnTo>
                      <a:lnTo>
                        <a:pt x="2150" y="314"/>
                      </a:lnTo>
                      <a:lnTo>
                        <a:pt x="2150" y="314"/>
                      </a:lnTo>
                      <a:lnTo>
                        <a:pt x="2158" y="318"/>
                      </a:lnTo>
                      <a:lnTo>
                        <a:pt x="2166" y="320"/>
                      </a:lnTo>
                      <a:lnTo>
                        <a:pt x="2166" y="320"/>
                      </a:lnTo>
                      <a:lnTo>
                        <a:pt x="2166" y="324"/>
                      </a:lnTo>
                      <a:lnTo>
                        <a:pt x="2164" y="326"/>
                      </a:lnTo>
                      <a:lnTo>
                        <a:pt x="2162" y="326"/>
                      </a:lnTo>
                      <a:lnTo>
                        <a:pt x="2162" y="328"/>
                      </a:lnTo>
                      <a:lnTo>
                        <a:pt x="2162" y="328"/>
                      </a:lnTo>
                      <a:lnTo>
                        <a:pt x="2174" y="328"/>
                      </a:lnTo>
                      <a:lnTo>
                        <a:pt x="2188" y="326"/>
                      </a:lnTo>
                      <a:lnTo>
                        <a:pt x="2202" y="324"/>
                      </a:lnTo>
                      <a:lnTo>
                        <a:pt x="2208" y="324"/>
                      </a:lnTo>
                      <a:lnTo>
                        <a:pt x="2212" y="326"/>
                      </a:lnTo>
                      <a:lnTo>
                        <a:pt x="2212" y="326"/>
                      </a:lnTo>
                      <a:lnTo>
                        <a:pt x="2208" y="332"/>
                      </a:lnTo>
                      <a:lnTo>
                        <a:pt x="2202" y="336"/>
                      </a:lnTo>
                      <a:lnTo>
                        <a:pt x="2194" y="338"/>
                      </a:lnTo>
                      <a:lnTo>
                        <a:pt x="2184" y="340"/>
                      </a:lnTo>
                      <a:lnTo>
                        <a:pt x="2164" y="344"/>
                      </a:lnTo>
                      <a:lnTo>
                        <a:pt x="2144" y="348"/>
                      </a:lnTo>
                      <a:lnTo>
                        <a:pt x="2144" y="348"/>
                      </a:lnTo>
                      <a:lnTo>
                        <a:pt x="2150" y="350"/>
                      </a:lnTo>
                      <a:lnTo>
                        <a:pt x="2156" y="350"/>
                      </a:lnTo>
                      <a:lnTo>
                        <a:pt x="2168" y="348"/>
                      </a:lnTo>
                      <a:lnTo>
                        <a:pt x="2180" y="344"/>
                      </a:lnTo>
                      <a:lnTo>
                        <a:pt x="2192" y="342"/>
                      </a:lnTo>
                      <a:lnTo>
                        <a:pt x="2192" y="342"/>
                      </a:lnTo>
                      <a:lnTo>
                        <a:pt x="2198" y="344"/>
                      </a:lnTo>
                      <a:lnTo>
                        <a:pt x="2206" y="346"/>
                      </a:lnTo>
                      <a:lnTo>
                        <a:pt x="2220" y="344"/>
                      </a:lnTo>
                      <a:lnTo>
                        <a:pt x="2236" y="342"/>
                      </a:lnTo>
                      <a:lnTo>
                        <a:pt x="2250" y="342"/>
                      </a:lnTo>
                      <a:lnTo>
                        <a:pt x="2250" y="342"/>
                      </a:lnTo>
                      <a:lnTo>
                        <a:pt x="2248" y="340"/>
                      </a:lnTo>
                      <a:lnTo>
                        <a:pt x="2244" y="340"/>
                      </a:lnTo>
                      <a:lnTo>
                        <a:pt x="2236" y="340"/>
                      </a:lnTo>
                      <a:lnTo>
                        <a:pt x="2236" y="340"/>
                      </a:lnTo>
                      <a:lnTo>
                        <a:pt x="2248" y="336"/>
                      </a:lnTo>
                      <a:lnTo>
                        <a:pt x="2262" y="334"/>
                      </a:lnTo>
                      <a:lnTo>
                        <a:pt x="2276" y="332"/>
                      </a:lnTo>
                      <a:lnTo>
                        <a:pt x="2288" y="328"/>
                      </a:lnTo>
                      <a:lnTo>
                        <a:pt x="2288" y="328"/>
                      </a:lnTo>
                      <a:lnTo>
                        <a:pt x="2292" y="324"/>
                      </a:lnTo>
                      <a:lnTo>
                        <a:pt x="2294" y="318"/>
                      </a:lnTo>
                      <a:lnTo>
                        <a:pt x="2294" y="318"/>
                      </a:lnTo>
                      <a:lnTo>
                        <a:pt x="2318" y="312"/>
                      </a:lnTo>
                      <a:lnTo>
                        <a:pt x="2342" y="308"/>
                      </a:lnTo>
                      <a:lnTo>
                        <a:pt x="2390" y="304"/>
                      </a:lnTo>
                      <a:lnTo>
                        <a:pt x="2390" y="304"/>
                      </a:lnTo>
                      <a:lnTo>
                        <a:pt x="2410" y="300"/>
                      </a:lnTo>
                      <a:lnTo>
                        <a:pt x="2432" y="296"/>
                      </a:lnTo>
                      <a:lnTo>
                        <a:pt x="2472" y="288"/>
                      </a:lnTo>
                      <a:lnTo>
                        <a:pt x="2492" y="282"/>
                      </a:lnTo>
                      <a:lnTo>
                        <a:pt x="2512" y="280"/>
                      </a:lnTo>
                      <a:lnTo>
                        <a:pt x="2534" y="278"/>
                      </a:lnTo>
                      <a:lnTo>
                        <a:pt x="2554" y="278"/>
                      </a:lnTo>
                      <a:lnTo>
                        <a:pt x="2554" y="278"/>
                      </a:lnTo>
                      <a:lnTo>
                        <a:pt x="2548" y="282"/>
                      </a:lnTo>
                      <a:lnTo>
                        <a:pt x="2552" y="288"/>
                      </a:lnTo>
                      <a:lnTo>
                        <a:pt x="2552" y="288"/>
                      </a:lnTo>
                      <a:lnTo>
                        <a:pt x="2534" y="292"/>
                      </a:lnTo>
                      <a:lnTo>
                        <a:pt x="2514" y="294"/>
                      </a:lnTo>
                      <a:lnTo>
                        <a:pt x="2494" y="296"/>
                      </a:lnTo>
                      <a:lnTo>
                        <a:pt x="2474" y="300"/>
                      </a:lnTo>
                      <a:lnTo>
                        <a:pt x="2474" y="300"/>
                      </a:lnTo>
                      <a:lnTo>
                        <a:pt x="2476" y="296"/>
                      </a:lnTo>
                      <a:lnTo>
                        <a:pt x="2474" y="294"/>
                      </a:lnTo>
                      <a:lnTo>
                        <a:pt x="2474" y="294"/>
                      </a:lnTo>
                      <a:lnTo>
                        <a:pt x="2438" y="300"/>
                      </a:lnTo>
                      <a:lnTo>
                        <a:pt x="2402" y="310"/>
                      </a:lnTo>
                      <a:lnTo>
                        <a:pt x="2370" y="320"/>
                      </a:lnTo>
                      <a:lnTo>
                        <a:pt x="2336" y="334"/>
                      </a:lnTo>
                      <a:lnTo>
                        <a:pt x="2336" y="334"/>
                      </a:lnTo>
                      <a:lnTo>
                        <a:pt x="2328" y="332"/>
                      </a:lnTo>
                      <a:lnTo>
                        <a:pt x="2316" y="332"/>
                      </a:lnTo>
                      <a:lnTo>
                        <a:pt x="2306" y="336"/>
                      </a:lnTo>
                      <a:lnTo>
                        <a:pt x="2296" y="340"/>
                      </a:lnTo>
                      <a:lnTo>
                        <a:pt x="2296" y="340"/>
                      </a:lnTo>
                      <a:lnTo>
                        <a:pt x="2298" y="342"/>
                      </a:lnTo>
                      <a:lnTo>
                        <a:pt x="2300" y="342"/>
                      </a:lnTo>
                      <a:lnTo>
                        <a:pt x="2302" y="340"/>
                      </a:lnTo>
                      <a:lnTo>
                        <a:pt x="2306" y="340"/>
                      </a:lnTo>
                      <a:lnTo>
                        <a:pt x="2306" y="340"/>
                      </a:lnTo>
                      <a:lnTo>
                        <a:pt x="2302" y="344"/>
                      </a:lnTo>
                      <a:lnTo>
                        <a:pt x="2300" y="348"/>
                      </a:lnTo>
                      <a:lnTo>
                        <a:pt x="2300" y="348"/>
                      </a:lnTo>
                      <a:lnTo>
                        <a:pt x="2292" y="348"/>
                      </a:lnTo>
                      <a:lnTo>
                        <a:pt x="2284" y="348"/>
                      </a:lnTo>
                      <a:lnTo>
                        <a:pt x="2270" y="352"/>
                      </a:lnTo>
                      <a:lnTo>
                        <a:pt x="2252" y="358"/>
                      </a:lnTo>
                      <a:lnTo>
                        <a:pt x="2234" y="362"/>
                      </a:lnTo>
                      <a:lnTo>
                        <a:pt x="2234" y="362"/>
                      </a:lnTo>
                      <a:lnTo>
                        <a:pt x="2248" y="362"/>
                      </a:lnTo>
                      <a:lnTo>
                        <a:pt x="2262" y="360"/>
                      </a:lnTo>
                      <a:lnTo>
                        <a:pt x="2278" y="356"/>
                      </a:lnTo>
                      <a:lnTo>
                        <a:pt x="2294" y="356"/>
                      </a:lnTo>
                      <a:lnTo>
                        <a:pt x="2294" y="356"/>
                      </a:lnTo>
                      <a:lnTo>
                        <a:pt x="2282" y="362"/>
                      </a:lnTo>
                      <a:lnTo>
                        <a:pt x="2270" y="368"/>
                      </a:lnTo>
                      <a:lnTo>
                        <a:pt x="2256" y="372"/>
                      </a:lnTo>
                      <a:lnTo>
                        <a:pt x="2240" y="376"/>
                      </a:lnTo>
                      <a:lnTo>
                        <a:pt x="2240" y="376"/>
                      </a:lnTo>
                      <a:lnTo>
                        <a:pt x="2242" y="374"/>
                      </a:lnTo>
                      <a:lnTo>
                        <a:pt x="2244" y="374"/>
                      </a:lnTo>
                      <a:lnTo>
                        <a:pt x="2244" y="374"/>
                      </a:lnTo>
                      <a:lnTo>
                        <a:pt x="2236" y="374"/>
                      </a:lnTo>
                      <a:lnTo>
                        <a:pt x="2230" y="376"/>
                      </a:lnTo>
                      <a:lnTo>
                        <a:pt x="2214" y="382"/>
                      </a:lnTo>
                      <a:lnTo>
                        <a:pt x="2198" y="388"/>
                      </a:lnTo>
                      <a:lnTo>
                        <a:pt x="2184" y="394"/>
                      </a:lnTo>
                      <a:lnTo>
                        <a:pt x="2184" y="394"/>
                      </a:lnTo>
                      <a:lnTo>
                        <a:pt x="2192" y="396"/>
                      </a:lnTo>
                      <a:lnTo>
                        <a:pt x="2202" y="396"/>
                      </a:lnTo>
                      <a:lnTo>
                        <a:pt x="2216" y="392"/>
                      </a:lnTo>
                      <a:lnTo>
                        <a:pt x="2232" y="386"/>
                      </a:lnTo>
                      <a:lnTo>
                        <a:pt x="2248" y="380"/>
                      </a:lnTo>
                      <a:lnTo>
                        <a:pt x="2248" y="380"/>
                      </a:lnTo>
                      <a:lnTo>
                        <a:pt x="2250" y="382"/>
                      </a:lnTo>
                      <a:lnTo>
                        <a:pt x="2248" y="382"/>
                      </a:lnTo>
                      <a:lnTo>
                        <a:pt x="2246" y="384"/>
                      </a:lnTo>
                      <a:lnTo>
                        <a:pt x="2234" y="386"/>
                      </a:lnTo>
                      <a:lnTo>
                        <a:pt x="2234" y="386"/>
                      </a:lnTo>
                      <a:lnTo>
                        <a:pt x="2242" y="388"/>
                      </a:lnTo>
                      <a:lnTo>
                        <a:pt x="2250" y="386"/>
                      </a:lnTo>
                      <a:lnTo>
                        <a:pt x="2268" y="382"/>
                      </a:lnTo>
                      <a:lnTo>
                        <a:pt x="2288" y="378"/>
                      </a:lnTo>
                      <a:lnTo>
                        <a:pt x="2296" y="378"/>
                      </a:lnTo>
                      <a:lnTo>
                        <a:pt x="2304" y="378"/>
                      </a:lnTo>
                      <a:lnTo>
                        <a:pt x="2304" y="378"/>
                      </a:lnTo>
                      <a:lnTo>
                        <a:pt x="2314" y="372"/>
                      </a:lnTo>
                      <a:lnTo>
                        <a:pt x="2326" y="366"/>
                      </a:lnTo>
                      <a:lnTo>
                        <a:pt x="2340" y="364"/>
                      </a:lnTo>
                      <a:lnTo>
                        <a:pt x="2346" y="364"/>
                      </a:lnTo>
                      <a:lnTo>
                        <a:pt x="2352" y="366"/>
                      </a:lnTo>
                      <a:lnTo>
                        <a:pt x="2352" y="366"/>
                      </a:lnTo>
                      <a:lnTo>
                        <a:pt x="2348" y="370"/>
                      </a:lnTo>
                      <a:lnTo>
                        <a:pt x="2350" y="370"/>
                      </a:lnTo>
                      <a:lnTo>
                        <a:pt x="2352" y="372"/>
                      </a:lnTo>
                      <a:lnTo>
                        <a:pt x="2354" y="376"/>
                      </a:lnTo>
                      <a:lnTo>
                        <a:pt x="2354" y="376"/>
                      </a:lnTo>
                      <a:lnTo>
                        <a:pt x="2346" y="378"/>
                      </a:lnTo>
                      <a:lnTo>
                        <a:pt x="2340" y="380"/>
                      </a:lnTo>
                      <a:lnTo>
                        <a:pt x="2336" y="384"/>
                      </a:lnTo>
                      <a:lnTo>
                        <a:pt x="2332" y="390"/>
                      </a:lnTo>
                      <a:lnTo>
                        <a:pt x="2332" y="390"/>
                      </a:lnTo>
                      <a:lnTo>
                        <a:pt x="2320" y="394"/>
                      </a:lnTo>
                      <a:lnTo>
                        <a:pt x="2308" y="396"/>
                      </a:lnTo>
                      <a:lnTo>
                        <a:pt x="2284" y="398"/>
                      </a:lnTo>
                      <a:lnTo>
                        <a:pt x="2284" y="398"/>
                      </a:lnTo>
                      <a:lnTo>
                        <a:pt x="2280" y="398"/>
                      </a:lnTo>
                      <a:lnTo>
                        <a:pt x="2278" y="400"/>
                      </a:lnTo>
                      <a:lnTo>
                        <a:pt x="2272" y="406"/>
                      </a:lnTo>
                      <a:lnTo>
                        <a:pt x="2272" y="406"/>
                      </a:lnTo>
                      <a:lnTo>
                        <a:pt x="2248" y="416"/>
                      </a:lnTo>
                      <a:lnTo>
                        <a:pt x="2222" y="424"/>
                      </a:lnTo>
                      <a:lnTo>
                        <a:pt x="2194" y="430"/>
                      </a:lnTo>
                      <a:lnTo>
                        <a:pt x="2178" y="430"/>
                      </a:lnTo>
                      <a:lnTo>
                        <a:pt x="2160" y="430"/>
                      </a:lnTo>
                      <a:lnTo>
                        <a:pt x="2160" y="430"/>
                      </a:lnTo>
                      <a:lnTo>
                        <a:pt x="2162" y="428"/>
                      </a:lnTo>
                      <a:lnTo>
                        <a:pt x="2166" y="426"/>
                      </a:lnTo>
                      <a:lnTo>
                        <a:pt x="2170" y="424"/>
                      </a:lnTo>
                      <a:lnTo>
                        <a:pt x="2172" y="420"/>
                      </a:lnTo>
                      <a:lnTo>
                        <a:pt x="2172" y="420"/>
                      </a:lnTo>
                      <a:lnTo>
                        <a:pt x="2158" y="426"/>
                      </a:lnTo>
                      <a:lnTo>
                        <a:pt x="2152" y="430"/>
                      </a:lnTo>
                      <a:lnTo>
                        <a:pt x="2144" y="432"/>
                      </a:lnTo>
                      <a:lnTo>
                        <a:pt x="2144" y="432"/>
                      </a:lnTo>
                      <a:lnTo>
                        <a:pt x="2150" y="428"/>
                      </a:lnTo>
                      <a:lnTo>
                        <a:pt x="2150" y="428"/>
                      </a:lnTo>
                      <a:lnTo>
                        <a:pt x="2150" y="426"/>
                      </a:lnTo>
                      <a:lnTo>
                        <a:pt x="2146" y="426"/>
                      </a:lnTo>
                      <a:lnTo>
                        <a:pt x="2144" y="426"/>
                      </a:lnTo>
                      <a:lnTo>
                        <a:pt x="2142" y="428"/>
                      </a:lnTo>
                      <a:lnTo>
                        <a:pt x="2142" y="428"/>
                      </a:lnTo>
                      <a:lnTo>
                        <a:pt x="2140" y="428"/>
                      </a:lnTo>
                      <a:lnTo>
                        <a:pt x="2142" y="426"/>
                      </a:lnTo>
                      <a:lnTo>
                        <a:pt x="2144" y="424"/>
                      </a:lnTo>
                      <a:lnTo>
                        <a:pt x="2140" y="422"/>
                      </a:lnTo>
                      <a:lnTo>
                        <a:pt x="2140" y="422"/>
                      </a:lnTo>
                      <a:lnTo>
                        <a:pt x="2148" y="418"/>
                      </a:lnTo>
                      <a:lnTo>
                        <a:pt x="2156" y="416"/>
                      </a:lnTo>
                      <a:lnTo>
                        <a:pt x="2156" y="416"/>
                      </a:lnTo>
                      <a:lnTo>
                        <a:pt x="2154" y="414"/>
                      </a:lnTo>
                      <a:lnTo>
                        <a:pt x="2150" y="414"/>
                      </a:lnTo>
                      <a:lnTo>
                        <a:pt x="2148" y="414"/>
                      </a:lnTo>
                      <a:lnTo>
                        <a:pt x="2150" y="410"/>
                      </a:lnTo>
                      <a:lnTo>
                        <a:pt x="2150" y="410"/>
                      </a:lnTo>
                      <a:lnTo>
                        <a:pt x="2134" y="418"/>
                      </a:lnTo>
                      <a:lnTo>
                        <a:pt x="2114" y="422"/>
                      </a:lnTo>
                      <a:lnTo>
                        <a:pt x="2092" y="424"/>
                      </a:lnTo>
                      <a:lnTo>
                        <a:pt x="2070" y="424"/>
                      </a:lnTo>
                      <a:lnTo>
                        <a:pt x="2070" y="424"/>
                      </a:lnTo>
                      <a:lnTo>
                        <a:pt x="2074" y="418"/>
                      </a:lnTo>
                      <a:lnTo>
                        <a:pt x="2082" y="412"/>
                      </a:lnTo>
                      <a:lnTo>
                        <a:pt x="2094" y="404"/>
                      </a:lnTo>
                      <a:lnTo>
                        <a:pt x="2094" y="404"/>
                      </a:lnTo>
                      <a:lnTo>
                        <a:pt x="2094" y="402"/>
                      </a:lnTo>
                      <a:lnTo>
                        <a:pt x="2092" y="402"/>
                      </a:lnTo>
                      <a:lnTo>
                        <a:pt x="2088" y="400"/>
                      </a:lnTo>
                      <a:lnTo>
                        <a:pt x="2088" y="398"/>
                      </a:lnTo>
                      <a:lnTo>
                        <a:pt x="2088" y="398"/>
                      </a:lnTo>
                      <a:lnTo>
                        <a:pt x="2084" y="404"/>
                      </a:lnTo>
                      <a:lnTo>
                        <a:pt x="2076" y="408"/>
                      </a:lnTo>
                      <a:lnTo>
                        <a:pt x="2062" y="416"/>
                      </a:lnTo>
                      <a:lnTo>
                        <a:pt x="2062" y="416"/>
                      </a:lnTo>
                      <a:lnTo>
                        <a:pt x="2064" y="420"/>
                      </a:lnTo>
                      <a:lnTo>
                        <a:pt x="2066" y="424"/>
                      </a:lnTo>
                      <a:lnTo>
                        <a:pt x="2068" y="426"/>
                      </a:lnTo>
                      <a:lnTo>
                        <a:pt x="2070" y="430"/>
                      </a:lnTo>
                      <a:lnTo>
                        <a:pt x="2070" y="430"/>
                      </a:lnTo>
                      <a:lnTo>
                        <a:pt x="2022" y="438"/>
                      </a:lnTo>
                      <a:lnTo>
                        <a:pt x="1998" y="440"/>
                      </a:lnTo>
                      <a:lnTo>
                        <a:pt x="1988" y="440"/>
                      </a:lnTo>
                      <a:lnTo>
                        <a:pt x="1982" y="438"/>
                      </a:lnTo>
                      <a:lnTo>
                        <a:pt x="1982" y="438"/>
                      </a:lnTo>
                      <a:lnTo>
                        <a:pt x="1980" y="436"/>
                      </a:lnTo>
                      <a:lnTo>
                        <a:pt x="1982" y="432"/>
                      </a:lnTo>
                      <a:lnTo>
                        <a:pt x="1990" y="430"/>
                      </a:lnTo>
                      <a:lnTo>
                        <a:pt x="1990" y="430"/>
                      </a:lnTo>
                      <a:lnTo>
                        <a:pt x="1980" y="430"/>
                      </a:lnTo>
                      <a:lnTo>
                        <a:pt x="1972" y="432"/>
                      </a:lnTo>
                      <a:lnTo>
                        <a:pt x="1962" y="436"/>
                      </a:lnTo>
                      <a:lnTo>
                        <a:pt x="1948" y="436"/>
                      </a:lnTo>
                      <a:lnTo>
                        <a:pt x="1948" y="436"/>
                      </a:lnTo>
                      <a:lnTo>
                        <a:pt x="1946" y="432"/>
                      </a:lnTo>
                      <a:lnTo>
                        <a:pt x="1946" y="430"/>
                      </a:lnTo>
                      <a:lnTo>
                        <a:pt x="1946" y="426"/>
                      </a:lnTo>
                      <a:lnTo>
                        <a:pt x="1946" y="426"/>
                      </a:lnTo>
                      <a:lnTo>
                        <a:pt x="1942" y="428"/>
                      </a:lnTo>
                      <a:lnTo>
                        <a:pt x="1940" y="430"/>
                      </a:lnTo>
                      <a:lnTo>
                        <a:pt x="1938" y="436"/>
                      </a:lnTo>
                      <a:lnTo>
                        <a:pt x="1938" y="436"/>
                      </a:lnTo>
                      <a:lnTo>
                        <a:pt x="1924" y="440"/>
                      </a:lnTo>
                      <a:lnTo>
                        <a:pt x="1910" y="444"/>
                      </a:lnTo>
                      <a:lnTo>
                        <a:pt x="1904" y="444"/>
                      </a:lnTo>
                      <a:lnTo>
                        <a:pt x="1898" y="442"/>
                      </a:lnTo>
                      <a:lnTo>
                        <a:pt x="1894" y="440"/>
                      </a:lnTo>
                      <a:lnTo>
                        <a:pt x="1890" y="434"/>
                      </a:lnTo>
                      <a:lnTo>
                        <a:pt x="1890" y="434"/>
                      </a:lnTo>
                      <a:lnTo>
                        <a:pt x="1882" y="438"/>
                      </a:lnTo>
                      <a:lnTo>
                        <a:pt x="1878" y="442"/>
                      </a:lnTo>
                      <a:lnTo>
                        <a:pt x="1878" y="442"/>
                      </a:lnTo>
                      <a:lnTo>
                        <a:pt x="1876" y="440"/>
                      </a:lnTo>
                      <a:lnTo>
                        <a:pt x="1874" y="438"/>
                      </a:lnTo>
                      <a:lnTo>
                        <a:pt x="1866" y="440"/>
                      </a:lnTo>
                      <a:lnTo>
                        <a:pt x="1848" y="444"/>
                      </a:lnTo>
                      <a:lnTo>
                        <a:pt x="1848" y="444"/>
                      </a:lnTo>
                      <a:lnTo>
                        <a:pt x="1850" y="442"/>
                      </a:lnTo>
                      <a:lnTo>
                        <a:pt x="1852" y="442"/>
                      </a:lnTo>
                      <a:lnTo>
                        <a:pt x="1852" y="442"/>
                      </a:lnTo>
                      <a:lnTo>
                        <a:pt x="1800" y="446"/>
                      </a:lnTo>
                      <a:lnTo>
                        <a:pt x="1744" y="454"/>
                      </a:lnTo>
                      <a:lnTo>
                        <a:pt x="1686" y="466"/>
                      </a:lnTo>
                      <a:lnTo>
                        <a:pt x="1658" y="474"/>
                      </a:lnTo>
                      <a:lnTo>
                        <a:pt x="1630" y="484"/>
                      </a:lnTo>
                      <a:lnTo>
                        <a:pt x="1630" y="484"/>
                      </a:lnTo>
                      <a:lnTo>
                        <a:pt x="1628" y="488"/>
                      </a:lnTo>
                      <a:lnTo>
                        <a:pt x="1630" y="490"/>
                      </a:lnTo>
                      <a:lnTo>
                        <a:pt x="1632" y="492"/>
                      </a:lnTo>
                      <a:lnTo>
                        <a:pt x="1632" y="498"/>
                      </a:lnTo>
                      <a:lnTo>
                        <a:pt x="1632" y="498"/>
                      </a:lnTo>
                      <a:lnTo>
                        <a:pt x="1574" y="520"/>
                      </a:lnTo>
                      <a:lnTo>
                        <a:pt x="1518" y="542"/>
                      </a:lnTo>
                      <a:lnTo>
                        <a:pt x="1464" y="568"/>
                      </a:lnTo>
                      <a:lnTo>
                        <a:pt x="1412" y="596"/>
                      </a:lnTo>
                      <a:lnTo>
                        <a:pt x="1412" y="596"/>
                      </a:lnTo>
                      <a:lnTo>
                        <a:pt x="1440" y="582"/>
                      </a:lnTo>
                      <a:lnTo>
                        <a:pt x="1470" y="568"/>
                      </a:lnTo>
                      <a:lnTo>
                        <a:pt x="1530" y="538"/>
                      </a:lnTo>
                      <a:lnTo>
                        <a:pt x="1530" y="538"/>
                      </a:lnTo>
                      <a:lnTo>
                        <a:pt x="1542" y="542"/>
                      </a:lnTo>
                      <a:lnTo>
                        <a:pt x="1548" y="544"/>
                      </a:lnTo>
                      <a:lnTo>
                        <a:pt x="1554" y="548"/>
                      </a:lnTo>
                      <a:lnTo>
                        <a:pt x="1554" y="548"/>
                      </a:lnTo>
                      <a:lnTo>
                        <a:pt x="1548" y="558"/>
                      </a:lnTo>
                      <a:lnTo>
                        <a:pt x="1542" y="566"/>
                      </a:lnTo>
                      <a:lnTo>
                        <a:pt x="1528" y="584"/>
                      </a:lnTo>
                      <a:lnTo>
                        <a:pt x="1512" y="596"/>
                      </a:lnTo>
                      <a:lnTo>
                        <a:pt x="1494" y="608"/>
                      </a:lnTo>
                      <a:lnTo>
                        <a:pt x="1494" y="608"/>
                      </a:lnTo>
                      <a:lnTo>
                        <a:pt x="1494" y="616"/>
                      </a:lnTo>
                      <a:lnTo>
                        <a:pt x="1492" y="622"/>
                      </a:lnTo>
                      <a:lnTo>
                        <a:pt x="1490" y="626"/>
                      </a:lnTo>
                      <a:lnTo>
                        <a:pt x="1486" y="632"/>
                      </a:lnTo>
                      <a:lnTo>
                        <a:pt x="1476" y="642"/>
                      </a:lnTo>
                      <a:lnTo>
                        <a:pt x="1472" y="646"/>
                      </a:lnTo>
                      <a:lnTo>
                        <a:pt x="1470" y="652"/>
                      </a:lnTo>
                      <a:lnTo>
                        <a:pt x="1470" y="652"/>
                      </a:lnTo>
                      <a:lnTo>
                        <a:pt x="1476" y="656"/>
                      </a:lnTo>
                      <a:lnTo>
                        <a:pt x="1478" y="658"/>
                      </a:lnTo>
                      <a:lnTo>
                        <a:pt x="1480" y="666"/>
                      </a:lnTo>
                      <a:lnTo>
                        <a:pt x="1480" y="672"/>
                      </a:lnTo>
                      <a:lnTo>
                        <a:pt x="1482" y="676"/>
                      </a:lnTo>
                      <a:lnTo>
                        <a:pt x="1484" y="676"/>
                      </a:lnTo>
                      <a:lnTo>
                        <a:pt x="1484" y="676"/>
                      </a:lnTo>
                      <a:lnTo>
                        <a:pt x="1470" y="686"/>
                      </a:lnTo>
                      <a:lnTo>
                        <a:pt x="1454" y="692"/>
                      </a:lnTo>
                      <a:lnTo>
                        <a:pt x="1418" y="706"/>
                      </a:lnTo>
                      <a:lnTo>
                        <a:pt x="1418" y="706"/>
                      </a:lnTo>
                      <a:lnTo>
                        <a:pt x="1392" y="718"/>
                      </a:lnTo>
                      <a:lnTo>
                        <a:pt x="1366" y="732"/>
                      </a:lnTo>
                      <a:lnTo>
                        <a:pt x="1342" y="746"/>
                      </a:lnTo>
                      <a:lnTo>
                        <a:pt x="1320" y="764"/>
                      </a:lnTo>
                      <a:lnTo>
                        <a:pt x="1320" y="764"/>
                      </a:lnTo>
                      <a:lnTo>
                        <a:pt x="1316" y="762"/>
                      </a:lnTo>
                      <a:lnTo>
                        <a:pt x="1314" y="762"/>
                      </a:lnTo>
                      <a:lnTo>
                        <a:pt x="1314" y="762"/>
                      </a:lnTo>
                      <a:lnTo>
                        <a:pt x="1304" y="778"/>
                      </a:lnTo>
                      <a:lnTo>
                        <a:pt x="1298" y="786"/>
                      </a:lnTo>
                      <a:lnTo>
                        <a:pt x="1292" y="792"/>
                      </a:lnTo>
                      <a:lnTo>
                        <a:pt x="1284" y="798"/>
                      </a:lnTo>
                      <a:lnTo>
                        <a:pt x="1276" y="802"/>
                      </a:lnTo>
                      <a:lnTo>
                        <a:pt x="1266" y="804"/>
                      </a:lnTo>
                      <a:lnTo>
                        <a:pt x="1254" y="804"/>
                      </a:lnTo>
                      <a:lnTo>
                        <a:pt x="1254" y="804"/>
                      </a:lnTo>
                      <a:lnTo>
                        <a:pt x="1258" y="806"/>
                      </a:lnTo>
                      <a:lnTo>
                        <a:pt x="1262" y="806"/>
                      </a:lnTo>
                      <a:lnTo>
                        <a:pt x="1268" y="808"/>
                      </a:lnTo>
                      <a:lnTo>
                        <a:pt x="1272" y="808"/>
                      </a:lnTo>
                      <a:lnTo>
                        <a:pt x="1272" y="808"/>
                      </a:lnTo>
                      <a:lnTo>
                        <a:pt x="1270" y="812"/>
                      </a:lnTo>
                      <a:lnTo>
                        <a:pt x="1270" y="814"/>
                      </a:lnTo>
                      <a:lnTo>
                        <a:pt x="1268" y="818"/>
                      </a:lnTo>
                      <a:lnTo>
                        <a:pt x="1268" y="818"/>
                      </a:lnTo>
                      <a:lnTo>
                        <a:pt x="1284" y="812"/>
                      </a:lnTo>
                      <a:lnTo>
                        <a:pt x="1292" y="810"/>
                      </a:lnTo>
                      <a:lnTo>
                        <a:pt x="1302" y="810"/>
                      </a:lnTo>
                      <a:lnTo>
                        <a:pt x="1302" y="810"/>
                      </a:lnTo>
                      <a:lnTo>
                        <a:pt x="1298" y="814"/>
                      </a:lnTo>
                      <a:lnTo>
                        <a:pt x="1294" y="816"/>
                      </a:lnTo>
                      <a:lnTo>
                        <a:pt x="1294" y="818"/>
                      </a:lnTo>
                      <a:lnTo>
                        <a:pt x="1294" y="818"/>
                      </a:lnTo>
                      <a:lnTo>
                        <a:pt x="1298" y="820"/>
                      </a:lnTo>
                      <a:lnTo>
                        <a:pt x="1300" y="820"/>
                      </a:lnTo>
                      <a:lnTo>
                        <a:pt x="1304" y="816"/>
                      </a:lnTo>
                      <a:lnTo>
                        <a:pt x="1308" y="812"/>
                      </a:lnTo>
                      <a:lnTo>
                        <a:pt x="1314" y="808"/>
                      </a:lnTo>
                      <a:lnTo>
                        <a:pt x="1314" y="808"/>
                      </a:lnTo>
                      <a:lnTo>
                        <a:pt x="1326" y="808"/>
                      </a:lnTo>
                      <a:lnTo>
                        <a:pt x="1342" y="804"/>
                      </a:lnTo>
                      <a:lnTo>
                        <a:pt x="1356" y="798"/>
                      </a:lnTo>
                      <a:lnTo>
                        <a:pt x="1360" y="792"/>
                      </a:lnTo>
                      <a:lnTo>
                        <a:pt x="1366" y="788"/>
                      </a:lnTo>
                      <a:lnTo>
                        <a:pt x="1366" y="788"/>
                      </a:lnTo>
                      <a:lnTo>
                        <a:pt x="1426" y="756"/>
                      </a:lnTo>
                      <a:lnTo>
                        <a:pt x="1454" y="738"/>
                      </a:lnTo>
                      <a:lnTo>
                        <a:pt x="1482" y="720"/>
                      </a:lnTo>
                      <a:lnTo>
                        <a:pt x="1482" y="720"/>
                      </a:lnTo>
                      <a:lnTo>
                        <a:pt x="1514" y="722"/>
                      </a:lnTo>
                      <a:lnTo>
                        <a:pt x="1544" y="722"/>
                      </a:lnTo>
                      <a:lnTo>
                        <a:pt x="1576" y="718"/>
                      </a:lnTo>
                      <a:lnTo>
                        <a:pt x="1606" y="710"/>
                      </a:lnTo>
                      <a:lnTo>
                        <a:pt x="1634" y="702"/>
                      </a:lnTo>
                      <a:lnTo>
                        <a:pt x="1660" y="690"/>
                      </a:lnTo>
                      <a:lnTo>
                        <a:pt x="1684" y="676"/>
                      </a:lnTo>
                      <a:lnTo>
                        <a:pt x="1704" y="662"/>
                      </a:lnTo>
                      <a:lnTo>
                        <a:pt x="1704" y="662"/>
                      </a:lnTo>
                      <a:lnTo>
                        <a:pt x="1716" y="652"/>
                      </a:lnTo>
                      <a:lnTo>
                        <a:pt x="1726" y="640"/>
                      </a:lnTo>
                      <a:lnTo>
                        <a:pt x="1738" y="630"/>
                      </a:lnTo>
                      <a:lnTo>
                        <a:pt x="1744" y="626"/>
                      </a:lnTo>
                      <a:lnTo>
                        <a:pt x="1752" y="622"/>
                      </a:lnTo>
                      <a:lnTo>
                        <a:pt x="1752" y="622"/>
                      </a:lnTo>
                      <a:lnTo>
                        <a:pt x="1772" y="620"/>
                      </a:lnTo>
                      <a:lnTo>
                        <a:pt x="1792" y="616"/>
                      </a:lnTo>
                      <a:lnTo>
                        <a:pt x="1810" y="610"/>
                      </a:lnTo>
                      <a:lnTo>
                        <a:pt x="1830" y="606"/>
                      </a:lnTo>
                      <a:lnTo>
                        <a:pt x="1830" y="606"/>
                      </a:lnTo>
                      <a:lnTo>
                        <a:pt x="1832" y="604"/>
                      </a:lnTo>
                      <a:lnTo>
                        <a:pt x="1832" y="604"/>
                      </a:lnTo>
                      <a:lnTo>
                        <a:pt x="1832" y="602"/>
                      </a:lnTo>
                      <a:lnTo>
                        <a:pt x="1832" y="602"/>
                      </a:lnTo>
                      <a:lnTo>
                        <a:pt x="1842" y="598"/>
                      </a:lnTo>
                      <a:lnTo>
                        <a:pt x="1854" y="594"/>
                      </a:lnTo>
                      <a:lnTo>
                        <a:pt x="1866" y="588"/>
                      </a:lnTo>
                      <a:lnTo>
                        <a:pt x="1870" y="584"/>
                      </a:lnTo>
                      <a:lnTo>
                        <a:pt x="1874" y="578"/>
                      </a:lnTo>
                      <a:lnTo>
                        <a:pt x="1874" y="578"/>
                      </a:lnTo>
                      <a:lnTo>
                        <a:pt x="1890" y="576"/>
                      </a:lnTo>
                      <a:lnTo>
                        <a:pt x="1904" y="572"/>
                      </a:lnTo>
                      <a:lnTo>
                        <a:pt x="1928" y="560"/>
                      </a:lnTo>
                      <a:lnTo>
                        <a:pt x="1954" y="550"/>
                      </a:lnTo>
                      <a:lnTo>
                        <a:pt x="1968" y="546"/>
                      </a:lnTo>
                      <a:lnTo>
                        <a:pt x="1984" y="544"/>
                      </a:lnTo>
                      <a:lnTo>
                        <a:pt x="1984" y="544"/>
                      </a:lnTo>
                      <a:lnTo>
                        <a:pt x="1986" y="558"/>
                      </a:lnTo>
                      <a:lnTo>
                        <a:pt x="1988" y="568"/>
                      </a:lnTo>
                      <a:lnTo>
                        <a:pt x="1988" y="568"/>
                      </a:lnTo>
                      <a:lnTo>
                        <a:pt x="1994" y="572"/>
                      </a:lnTo>
                      <a:lnTo>
                        <a:pt x="1998" y="572"/>
                      </a:lnTo>
                      <a:lnTo>
                        <a:pt x="2012" y="570"/>
                      </a:lnTo>
                      <a:lnTo>
                        <a:pt x="2012" y="570"/>
                      </a:lnTo>
                      <a:lnTo>
                        <a:pt x="2010" y="576"/>
                      </a:lnTo>
                      <a:lnTo>
                        <a:pt x="2008" y="580"/>
                      </a:lnTo>
                      <a:lnTo>
                        <a:pt x="2000" y="588"/>
                      </a:lnTo>
                      <a:lnTo>
                        <a:pt x="1992" y="596"/>
                      </a:lnTo>
                      <a:lnTo>
                        <a:pt x="1988" y="602"/>
                      </a:lnTo>
                      <a:lnTo>
                        <a:pt x="1988" y="606"/>
                      </a:lnTo>
                      <a:lnTo>
                        <a:pt x="1988" y="606"/>
                      </a:lnTo>
                      <a:lnTo>
                        <a:pt x="1980" y="608"/>
                      </a:lnTo>
                      <a:lnTo>
                        <a:pt x="1976" y="610"/>
                      </a:lnTo>
                      <a:lnTo>
                        <a:pt x="1970" y="614"/>
                      </a:lnTo>
                      <a:lnTo>
                        <a:pt x="1962" y="616"/>
                      </a:lnTo>
                      <a:lnTo>
                        <a:pt x="1962" y="616"/>
                      </a:lnTo>
                      <a:lnTo>
                        <a:pt x="1964" y="624"/>
                      </a:lnTo>
                      <a:lnTo>
                        <a:pt x="1966" y="628"/>
                      </a:lnTo>
                      <a:lnTo>
                        <a:pt x="1972" y="630"/>
                      </a:lnTo>
                      <a:lnTo>
                        <a:pt x="1972" y="630"/>
                      </a:lnTo>
                      <a:lnTo>
                        <a:pt x="1966" y="634"/>
                      </a:lnTo>
                      <a:lnTo>
                        <a:pt x="1960" y="638"/>
                      </a:lnTo>
                      <a:lnTo>
                        <a:pt x="1960" y="638"/>
                      </a:lnTo>
                      <a:lnTo>
                        <a:pt x="1962" y="638"/>
                      </a:lnTo>
                      <a:lnTo>
                        <a:pt x="1966" y="638"/>
                      </a:lnTo>
                      <a:lnTo>
                        <a:pt x="1972" y="636"/>
                      </a:lnTo>
                      <a:lnTo>
                        <a:pt x="1976" y="636"/>
                      </a:lnTo>
                      <a:lnTo>
                        <a:pt x="1976" y="636"/>
                      </a:lnTo>
                      <a:lnTo>
                        <a:pt x="1960" y="644"/>
                      </a:lnTo>
                      <a:lnTo>
                        <a:pt x="1944" y="650"/>
                      </a:lnTo>
                      <a:lnTo>
                        <a:pt x="1912" y="664"/>
                      </a:lnTo>
                      <a:lnTo>
                        <a:pt x="1912" y="664"/>
                      </a:lnTo>
                      <a:lnTo>
                        <a:pt x="1914" y="662"/>
                      </a:lnTo>
                      <a:lnTo>
                        <a:pt x="1912" y="660"/>
                      </a:lnTo>
                      <a:lnTo>
                        <a:pt x="1906" y="658"/>
                      </a:lnTo>
                      <a:lnTo>
                        <a:pt x="1906" y="658"/>
                      </a:lnTo>
                      <a:lnTo>
                        <a:pt x="1906" y="662"/>
                      </a:lnTo>
                      <a:lnTo>
                        <a:pt x="1908" y="662"/>
                      </a:lnTo>
                      <a:lnTo>
                        <a:pt x="1910" y="664"/>
                      </a:lnTo>
                      <a:lnTo>
                        <a:pt x="1910" y="666"/>
                      </a:lnTo>
                      <a:lnTo>
                        <a:pt x="1910" y="666"/>
                      </a:lnTo>
                      <a:lnTo>
                        <a:pt x="1902" y="672"/>
                      </a:lnTo>
                      <a:lnTo>
                        <a:pt x="1894" y="676"/>
                      </a:lnTo>
                      <a:lnTo>
                        <a:pt x="1884" y="680"/>
                      </a:lnTo>
                      <a:lnTo>
                        <a:pt x="1876" y="684"/>
                      </a:lnTo>
                      <a:lnTo>
                        <a:pt x="1876" y="684"/>
                      </a:lnTo>
                      <a:lnTo>
                        <a:pt x="1878" y="686"/>
                      </a:lnTo>
                      <a:lnTo>
                        <a:pt x="1882" y="686"/>
                      </a:lnTo>
                      <a:lnTo>
                        <a:pt x="1882" y="686"/>
                      </a:lnTo>
                      <a:lnTo>
                        <a:pt x="1876" y="690"/>
                      </a:lnTo>
                      <a:lnTo>
                        <a:pt x="1870" y="692"/>
                      </a:lnTo>
                      <a:lnTo>
                        <a:pt x="1862" y="694"/>
                      </a:lnTo>
                      <a:lnTo>
                        <a:pt x="1854" y="698"/>
                      </a:lnTo>
                      <a:lnTo>
                        <a:pt x="1854" y="698"/>
                      </a:lnTo>
                      <a:lnTo>
                        <a:pt x="1866" y="702"/>
                      </a:lnTo>
                      <a:lnTo>
                        <a:pt x="1866" y="702"/>
                      </a:lnTo>
                      <a:lnTo>
                        <a:pt x="1864" y="708"/>
                      </a:lnTo>
                      <a:lnTo>
                        <a:pt x="1860" y="712"/>
                      </a:lnTo>
                      <a:lnTo>
                        <a:pt x="1850" y="716"/>
                      </a:lnTo>
                      <a:lnTo>
                        <a:pt x="1850" y="716"/>
                      </a:lnTo>
                      <a:lnTo>
                        <a:pt x="1852" y="720"/>
                      </a:lnTo>
                      <a:lnTo>
                        <a:pt x="1850" y="724"/>
                      </a:lnTo>
                      <a:lnTo>
                        <a:pt x="1840" y="732"/>
                      </a:lnTo>
                      <a:lnTo>
                        <a:pt x="1840" y="732"/>
                      </a:lnTo>
                      <a:lnTo>
                        <a:pt x="1850" y="732"/>
                      </a:lnTo>
                      <a:lnTo>
                        <a:pt x="1864" y="730"/>
                      </a:lnTo>
                      <a:lnTo>
                        <a:pt x="1878" y="728"/>
                      </a:lnTo>
                      <a:lnTo>
                        <a:pt x="1890" y="722"/>
                      </a:lnTo>
                      <a:lnTo>
                        <a:pt x="1890" y="722"/>
                      </a:lnTo>
                      <a:lnTo>
                        <a:pt x="1892" y="724"/>
                      </a:lnTo>
                      <a:lnTo>
                        <a:pt x="1890" y="728"/>
                      </a:lnTo>
                      <a:lnTo>
                        <a:pt x="1886" y="732"/>
                      </a:lnTo>
                      <a:lnTo>
                        <a:pt x="1886" y="732"/>
                      </a:lnTo>
                      <a:lnTo>
                        <a:pt x="1900" y="724"/>
                      </a:lnTo>
                      <a:lnTo>
                        <a:pt x="1908" y="724"/>
                      </a:lnTo>
                      <a:lnTo>
                        <a:pt x="1916" y="724"/>
                      </a:lnTo>
                      <a:lnTo>
                        <a:pt x="1916" y="724"/>
                      </a:lnTo>
                      <a:lnTo>
                        <a:pt x="1924" y="716"/>
                      </a:lnTo>
                      <a:lnTo>
                        <a:pt x="1934" y="712"/>
                      </a:lnTo>
                      <a:lnTo>
                        <a:pt x="1956" y="702"/>
                      </a:lnTo>
                      <a:lnTo>
                        <a:pt x="1982" y="694"/>
                      </a:lnTo>
                      <a:lnTo>
                        <a:pt x="2006" y="684"/>
                      </a:lnTo>
                      <a:lnTo>
                        <a:pt x="2006" y="684"/>
                      </a:lnTo>
                      <a:lnTo>
                        <a:pt x="2004" y="688"/>
                      </a:lnTo>
                      <a:lnTo>
                        <a:pt x="2002" y="692"/>
                      </a:lnTo>
                      <a:lnTo>
                        <a:pt x="1994" y="696"/>
                      </a:lnTo>
                      <a:lnTo>
                        <a:pt x="1988" y="698"/>
                      </a:lnTo>
                      <a:lnTo>
                        <a:pt x="1986" y="702"/>
                      </a:lnTo>
                      <a:lnTo>
                        <a:pt x="1986" y="704"/>
                      </a:lnTo>
                      <a:lnTo>
                        <a:pt x="1986" y="704"/>
                      </a:lnTo>
                      <a:lnTo>
                        <a:pt x="1968" y="712"/>
                      </a:lnTo>
                      <a:lnTo>
                        <a:pt x="1968" y="712"/>
                      </a:lnTo>
                      <a:lnTo>
                        <a:pt x="1964" y="720"/>
                      </a:lnTo>
                      <a:lnTo>
                        <a:pt x="1956" y="732"/>
                      </a:lnTo>
                      <a:lnTo>
                        <a:pt x="1946" y="742"/>
                      </a:lnTo>
                      <a:lnTo>
                        <a:pt x="1940" y="744"/>
                      </a:lnTo>
                      <a:lnTo>
                        <a:pt x="1936" y="746"/>
                      </a:lnTo>
                      <a:lnTo>
                        <a:pt x="1936" y="746"/>
                      </a:lnTo>
                      <a:lnTo>
                        <a:pt x="1938" y="748"/>
                      </a:lnTo>
                      <a:lnTo>
                        <a:pt x="1940" y="748"/>
                      </a:lnTo>
                      <a:lnTo>
                        <a:pt x="1940" y="750"/>
                      </a:lnTo>
                      <a:lnTo>
                        <a:pt x="1940" y="750"/>
                      </a:lnTo>
                      <a:lnTo>
                        <a:pt x="1926" y="756"/>
                      </a:lnTo>
                      <a:lnTo>
                        <a:pt x="1918" y="756"/>
                      </a:lnTo>
                      <a:lnTo>
                        <a:pt x="1910" y="756"/>
                      </a:lnTo>
                      <a:lnTo>
                        <a:pt x="1910" y="756"/>
                      </a:lnTo>
                      <a:lnTo>
                        <a:pt x="1918" y="760"/>
                      </a:lnTo>
                      <a:lnTo>
                        <a:pt x="1926" y="762"/>
                      </a:lnTo>
                      <a:lnTo>
                        <a:pt x="1926" y="762"/>
                      </a:lnTo>
                      <a:lnTo>
                        <a:pt x="1918" y="768"/>
                      </a:lnTo>
                      <a:lnTo>
                        <a:pt x="1914" y="770"/>
                      </a:lnTo>
                      <a:lnTo>
                        <a:pt x="1908" y="770"/>
                      </a:lnTo>
                      <a:lnTo>
                        <a:pt x="1908" y="770"/>
                      </a:lnTo>
                      <a:lnTo>
                        <a:pt x="1906" y="778"/>
                      </a:lnTo>
                      <a:lnTo>
                        <a:pt x="1902" y="786"/>
                      </a:lnTo>
                      <a:lnTo>
                        <a:pt x="1896" y="790"/>
                      </a:lnTo>
                      <a:lnTo>
                        <a:pt x="1892" y="796"/>
                      </a:lnTo>
                      <a:lnTo>
                        <a:pt x="1892" y="796"/>
                      </a:lnTo>
                      <a:lnTo>
                        <a:pt x="1882" y="796"/>
                      </a:lnTo>
                      <a:lnTo>
                        <a:pt x="1878" y="796"/>
                      </a:lnTo>
                      <a:lnTo>
                        <a:pt x="1874" y="794"/>
                      </a:lnTo>
                      <a:lnTo>
                        <a:pt x="1874" y="794"/>
                      </a:lnTo>
                      <a:lnTo>
                        <a:pt x="1874" y="802"/>
                      </a:lnTo>
                      <a:lnTo>
                        <a:pt x="1874" y="808"/>
                      </a:lnTo>
                      <a:lnTo>
                        <a:pt x="1872" y="812"/>
                      </a:lnTo>
                      <a:lnTo>
                        <a:pt x="1866" y="818"/>
                      </a:lnTo>
                      <a:lnTo>
                        <a:pt x="1856" y="826"/>
                      </a:lnTo>
                      <a:lnTo>
                        <a:pt x="1846" y="834"/>
                      </a:lnTo>
                      <a:lnTo>
                        <a:pt x="1846" y="834"/>
                      </a:lnTo>
                      <a:lnTo>
                        <a:pt x="1844" y="832"/>
                      </a:lnTo>
                      <a:lnTo>
                        <a:pt x="1840" y="830"/>
                      </a:lnTo>
                      <a:lnTo>
                        <a:pt x="1836" y="832"/>
                      </a:lnTo>
                      <a:lnTo>
                        <a:pt x="1830" y="836"/>
                      </a:lnTo>
                      <a:lnTo>
                        <a:pt x="1826" y="836"/>
                      </a:lnTo>
                      <a:lnTo>
                        <a:pt x="1824" y="836"/>
                      </a:lnTo>
                      <a:lnTo>
                        <a:pt x="1824" y="836"/>
                      </a:lnTo>
                      <a:lnTo>
                        <a:pt x="1822" y="840"/>
                      </a:lnTo>
                      <a:lnTo>
                        <a:pt x="1820" y="844"/>
                      </a:lnTo>
                      <a:lnTo>
                        <a:pt x="1816" y="844"/>
                      </a:lnTo>
                      <a:lnTo>
                        <a:pt x="1816" y="844"/>
                      </a:lnTo>
                      <a:lnTo>
                        <a:pt x="1818" y="848"/>
                      </a:lnTo>
                      <a:lnTo>
                        <a:pt x="1820" y="848"/>
                      </a:lnTo>
                      <a:lnTo>
                        <a:pt x="1820" y="850"/>
                      </a:lnTo>
                      <a:lnTo>
                        <a:pt x="1820" y="850"/>
                      </a:lnTo>
                      <a:lnTo>
                        <a:pt x="1814" y="854"/>
                      </a:lnTo>
                      <a:lnTo>
                        <a:pt x="1806" y="856"/>
                      </a:lnTo>
                      <a:lnTo>
                        <a:pt x="1806" y="856"/>
                      </a:lnTo>
                      <a:lnTo>
                        <a:pt x="1808" y="862"/>
                      </a:lnTo>
                      <a:lnTo>
                        <a:pt x="1810" y="866"/>
                      </a:lnTo>
                      <a:lnTo>
                        <a:pt x="1810" y="870"/>
                      </a:lnTo>
                      <a:lnTo>
                        <a:pt x="1812" y="874"/>
                      </a:lnTo>
                      <a:lnTo>
                        <a:pt x="1812" y="874"/>
                      </a:lnTo>
                      <a:lnTo>
                        <a:pt x="1800" y="882"/>
                      </a:lnTo>
                      <a:lnTo>
                        <a:pt x="1794" y="888"/>
                      </a:lnTo>
                      <a:lnTo>
                        <a:pt x="1786" y="890"/>
                      </a:lnTo>
                      <a:lnTo>
                        <a:pt x="1786" y="890"/>
                      </a:lnTo>
                      <a:lnTo>
                        <a:pt x="1786" y="892"/>
                      </a:lnTo>
                      <a:lnTo>
                        <a:pt x="1790" y="894"/>
                      </a:lnTo>
                      <a:lnTo>
                        <a:pt x="1792" y="894"/>
                      </a:lnTo>
                      <a:lnTo>
                        <a:pt x="1790" y="894"/>
                      </a:lnTo>
                      <a:lnTo>
                        <a:pt x="1790" y="894"/>
                      </a:lnTo>
                      <a:lnTo>
                        <a:pt x="1792" y="896"/>
                      </a:lnTo>
                      <a:lnTo>
                        <a:pt x="1794" y="894"/>
                      </a:lnTo>
                      <a:lnTo>
                        <a:pt x="1796" y="892"/>
                      </a:lnTo>
                      <a:lnTo>
                        <a:pt x="1800" y="894"/>
                      </a:lnTo>
                      <a:lnTo>
                        <a:pt x="1800" y="894"/>
                      </a:lnTo>
                      <a:lnTo>
                        <a:pt x="1798" y="898"/>
                      </a:lnTo>
                      <a:lnTo>
                        <a:pt x="1794" y="898"/>
                      </a:lnTo>
                      <a:lnTo>
                        <a:pt x="1792" y="898"/>
                      </a:lnTo>
                      <a:lnTo>
                        <a:pt x="1790" y="900"/>
                      </a:lnTo>
                      <a:lnTo>
                        <a:pt x="1790" y="900"/>
                      </a:lnTo>
                      <a:lnTo>
                        <a:pt x="1796" y="902"/>
                      </a:lnTo>
                      <a:lnTo>
                        <a:pt x="1790" y="904"/>
                      </a:lnTo>
                      <a:lnTo>
                        <a:pt x="1790" y="904"/>
                      </a:lnTo>
                      <a:lnTo>
                        <a:pt x="1792" y="906"/>
                      </a:lnTo>
                      <a:lnTo>
                        <a:pt x="1796" y="906"/>
                      </a:lnTo>
                      <a:lnTo>
                        <a:pt x="1800" y="904"/>
                      </a:lnTo>
                      <a:lnTo>
                        <a:pt x="1804" y="902"/>
                      </a:lnTo>
                      <a:lnTo>
                        <a:pt x="1804" y="902"/>
                      </a:lnTo>
                      <a:lnTo>
                        <a:pt x="1800" y="910"/>
                      </a:lnTo>
                      <a:lnTo>
                        <a:pt x="1796" y="916"/>
                      </a:lnTo>
                      <a:lnTo>
                        <a:pt x="1792" y="920"/>
                      </a:lnTo>
                      <a:lnTo>
                        <a:pt x="1792" y="924"/>
                      </a:lnTo>
                      <a:lnTo>
                        <a:pt x="1792" y="924"/>
                      </a:lnTo>
                      <a:lnTo>
                        <a:pt x="1792" y="926"/>
                      </a:lnTo>
                      <a:lnTo>
                        <a:pt x="1794" y="928"/>
                      </a:lnTo>
                      <a:lnTo>
                        <a:pt x="1800" y="926"/>
                      </a:lnTo>
                      <a:lnTo>
                        <a:pt x="1810" y="924"/>
                      </a:lnTo>
                      <a:lnTo>
                        <a:pt x="1810" y="924"/>
                      </a:lnTo>
                      <a:lnTo>
                        <a:pt x="1808" y="928"/>
                      </a:lnTo>
                      <a:lnTo>
                        <a:pt x="1806" y="930"/>
                      </a:lnTo>
                      <a:lnTo>
                        <a:pt x="1802" y="934"/>
                      </a:lnTo>
                      <a:lnTo>
                        <a:pt x="1802" y="940"/>
                      </a:lnTo>
                      <a:lnTo>
                        <a:pt x="1802" y="940"/>
                      </a:lnTo>
                      <a:lnTo>
                        <a:pt x="1800" y="944"/>
                      </a:lnTo>
                      <a:lnTo>
                        <a:pt x="1796" y="946"/>
                      </a:lnTo>
                      <a:lnTo>
                        <a:pt x="1786" y="946"/>
                      </a:lnTo>
                      <a:lnTo>
                        <a:pt x="1776" y="946"/>
                      </a:lnTo>
                      <a:lnTo>
                        <a:pt x="1766" y="946"/>
                      </a:lnTo>
                      <a:lnTo>
                        <a:pt x="1766" y="946"/>
                      </a:lnTo>
                      <a:lnTo>
                        <a:pt x="1772" y="950"/>
                      </a:lnTo>
                      <a:lnTo>
                        <a:pt x="1780" y="954"/>
                      </a:lnTo>
                      <a:lnTo>
                        <a:pt x="1780" y="954"/>
                      </a:lnTo>
                      <a:lnTo>
                        <a:pt x="1780" y="962"/>
                      </a:lnTo>
                      <a:lnTo>
                        <a:pt x="1776" y="966"/>
                      </a:lnTo>
                      <a:lnTo>
                        <a:pt x="1772" y="970"/>
                      </a:lnTo>
                      <a:lnTo>
                        <a:pt x="1766" y="974"/>
                      </a:lnTo>
                      <a:lnTo>
                        <a:pt x="1756" y="978"/>
                      </a:lnTo>
                      <a:lnTo>
                        <a:pt x="1750" y="980"/>
                      </a:lnTo>
                      <a:lnTo>
                        <a:pt x="1748" y="986"/>
                      </a:lnTo>
                      <a:lnTo>
                        <a:pt x="1748" y="986"/>
                      </a:lnTo>
                      <a:lnTo>
                        <a:pt x="1754" y="982"/>
                      </a:lnTo>
                      <a:lnTo>
                        <a:pt x="1760" y="980"/>
                      </a:lnTo>
                      <a:lnTo>
                        <a:pt x="1766" y="978"/>
                      </a:lnTo>
                      <a:lnTo>
                        <a:pt x="1774" y="980"/>
                      </a:lnTo>
                      <a:lnTo>
                        <a:pt x="1774" y="980"/>
                      </a:lnTo>
                      <a:lnTo>
                        <a:pt x="1772" y="984"/>
                      </a:lnTo>
                      <a:lnTo>
                        <a:pt x="1772" y="986"/>
                      </a:lnTo>
                      <a:lnTo>
                        <a:pt x="1776" y="990"/>
                      </a:lnTo>
                      <a:lnTo>
                        <a:pt x="1776" y="996"/>
                      </a:lnTo>
                      <a:lnTo>
                        <a:pt x="1776" y="996"/>
                      </a:lnTo>
                      <a:lnTo>
                        <a:pt x="1772" y="996"/>
                      </a:lnTo>
                      <a:lnTo>
                        <a:pt x="1774" y="994"/>
                      </a:lnTo>
                      <a:lnTo>
                        <a:pt x="1774" y="992"/>
                      </a:lnTo>
                      <a:lnTo>
                        <a:pt x="1772" y="990"/>
                      </a:lnTo>
                      <a:lnTo>
                        <a:pt x="1772" y="990"/>
                      </a:lnTo>
                      <a:lnTo>
                        <a:pt x="1770" y="998"/>
                      </a:lnTo>
                      <a:lnTo>
                        <a:pt x="1770" y="1004"/>
                      </a:lnTo>
                      <a:lnTo>
                        <a:pt x="1770" y="1004"/>
                      </a:lnTo>
                      <a:lnTo>
                        <a:pt x="1762" y="1008"/>
                      </a:lnTo>
                      <a:lnTo>
                        <a:pt x="1752" y="1016"/>
                      </a:lnTo>
                      <a:lnTo>
                        <a:pt x="1744" y="1020"/>
                      </a:lnTo>
                      <a:lnTo>
                        <a:pt x="1740" y="1022"/>
                      </a:lnTo>
                      <a:lnTo>
                        <a:pt x="1736" y="1022"/>
                      </a:lnTo>
                      <a:lnTo>
                        <a:pt x="1736" y="1022"/>
                      </a:lnTo>
                      <a:lnTo>
                        <a:pt x="1732" y="1028"/>
                      </a:lnTo>
                      <a:lnTo>
                        <a:pt x="1728" y="1032"/>
                      </a:lnTo>
                      <a:lnTo>
                        <a:pt x="1724" y="1036"/>
                      </a:lnTo>
                      <a:lnTo>
                        <a:pt x="1724" y="1042"/>
                      </a:lnTo>
                      <a:lnTo>
                        <a:pt x="1724" y="1042"/>
                      </a:lnTo>
                      <a:lnTo>
                        <a:pt x="1720" y="1042"/>
                      </a:lnTo>
                      <a:lnTo>
                        <a:pt x="1718" y="1040"/>
                      </a:lnTo>
                      <a:lnTo>
                        <a:pt x="1718" y="1040"/>
                      </a:lnTo>
                      <a:lnTo>
                        <a:pt x="1712" y="1048"/>
                      </a:lnTo>
                      <a:lnTo>
                        <a:pt x="1704" y="1054"/>
                      </a:lnTo>
                      <a:lnTo>
                        <a:pt x="1694" y="1058"/>
                      </a:lnTo>
                      <a:lnTo>
                        <a:pt x="1684" y="1060"/>
                      </a:lnTo>
                      <a:lnTo>
                        <a:pt x="1662" y="1064"/>
                      </a:lnTo>
                      <a:lnTo>
                        <a:pt x="1652" y="1066"/>
                      </a:lnTo>
                      <a:lnTo>
                        <a:pt x="1642" y="1070"/>
                      </a:lnTo>
                      <a:lnTo>
                        <a:pt x="1642" y="1070"/>
                      </a:lnTo>
                      <a:lnTo>
                        <a:pt x="1642" y="1066"/>
                      </a:lnTo>
                      <a:lnTo>
                        <a:pt x="1640" y="1064"/>
                      </a:lnTo>
                      <a:lnTo>
                        <a:pt x="1638" y="1062"/>
                      </a:lnTo>
                      <a:lnTo>
                        <a:pt x="1636" y="1060"/>
                      </a:lnTo>
                      <a:lnTo>
                        <a:pt x="1636" y="1060"/>
                      </a:lnTo>
                      <a:lnTo>
                        <a:pt x="1620" y="1062"/>
                      </a:lnTo>
                      <a:lnTo>
                        <a:pt x="1602" y="1062"/>
                      </a:lnTo>
                      <a:lnTo>
                        <a:pt x="1594" y="1062"/>
                      </a:lnTo>
                      <a:lnTo>
                        <a:pt x="1586" y="1064"/>
                      </a:lnTo>
                      <a:lnTo>
                        <a:pt x="1578" y="1068"/>
                      </a:lnTo>
                      <a:lnTo>
                        <a:pt x="1570" y="1076"/>
                      </a:lnTo>
                      <a:lnTo>
                        <a:pt x="1570" y="1076"/>
                      </a:lnTo>
                      <a:lnTo>
                        <a:pt x="1570" y="1074"/>
                      </a:lnTo>
                      <a:lnTo>
                        <a:pt x="1570" y="1074"/>
                      </a:lnTo>
                      <a:lnTo>
                        <a:pt x="1572" y="1072"/>
                      </a:lnTo>
                      <a:lnTo>
                        <a:pt x="1572" y="1072"/>
                      </a:lnTo>
                      <a:lnTo>
                        <a:pt x="1566" y="1072"/>
                      </a:lnTo>
                      <a:lnTo>
                        <a:pt x="1560" y="1074"/>
                      </a:lnTo>
                      <a:lnTo>
                        <a:pt x="1548" y="1078"/>
                      </a:lnTo>
                      <a:lnTo>
                        <a:pt x="1534" y="1084"/>
                      </a:lnTo>
                      <a:lnTo>
                        <a:pt x="1526" y="1084"/>
                      </a:lnTo>
                      <a:lnTo>
                        <a:pt x="1516" y="1084"/>
                      </a:lnTo>
                      <a:lnTo>
                        <a:pt x="1516" y="1084"/>
                      </a:lnTo>
                      <a:lnTo>
                        <a:pt x="1514" y="1082"/>
                      </a:lnTo>
                      <a:lnTo>
                        <a:pt x="1506" y="1078"/>
                      </a:lnTo>
                      <a:lnTo>
                        <a:pt x="1494" y="1072"/>
                      </a:lnTo>
                      <a:lnTo>
                        <a:pt x="1490" y="1072"/>
                      </a:lnTo>
                      <a:lnTo>
                        <a:pt x="1484" y="1074"/>
                      </a:lnTo>
                      <a:lnTo>
                        <a:pt x="1484" y="1074"/>
                      </a:lnTo>
                      <a:lnTo>
                        <a:pt x="1480" y="1064"/>
                      </a:lnTo>
                      <a:lnTo>
                        <a:pt x="1476" y="1054"/>
                      </a:lnTo>
                      <a:lnTo>
                        <a:pt x="1472" y="1052"/>
                      </a:lnTo>
                      <a:lnTo>
                        <a:pt x="1468" y="1050"/>
                      </a:lnTo>
                      <a:lnTo>
                        <a:pt x="1462" y="1050"/>
                      </a:lnTo>
                      <a:lnTo>
                        <a:pt x="1458" y="1050"/>
                      </a:lnTo>
                      <a:lnTo>
                        <a:pt x="1458" y="1050"/>
                      </a:lnTo>
                      <a:lnTo>
                        <a:pt x="1450" y="1040"/>
                      </a:lnTo>
                      <a:lnTo>
                        <a:pt x="1440" y="1032"/>
                      </a:lnTo>
                      <a:lnTo>
                        <a:pt x="1428" y="1026"/>
                      </a:lnTo>
                      <a:lnTo>
                        <a:pt x="1414" y="1022"/>
                      </a:lnTo>
                      <a:lnTo>
                        <a:pt x="1414" y="1022"/>
                      </a:lnTo>
                      <a:lnTo>
                        <a:pt x="1414" y="1016"/>
                      </a:lnTo>
                      <a:lnTo>
                        <a:pt x="1414" y="1016"/>
                      </a:lnTo>
                      <a:lnTo>
                        <a:pt x="1402" y="1014"/>
                      </a:lnTo>
                      <a:lnTo>
                        <a:pt x="1392" y="1014"/>
                      </a:lnTo>
                      <a:lnTo>
                        <a:pt x="1372" y="1018"/>
                      </a:lnTo>
                      <a:lnTo>
                        <a:pt x="1354" y="1026"/>
                      </a:lnTo>
                      <a:lnTo>
                        <a:pt x="1334" y="1034"/>
                      </a:lnTo>
                      <a:lnTo>
                        <a:pt x="1334" y="1034"/>
                      </a:lnTo>
                      <a:lnTo>
                        <a:pt x="1326" y="1030"/>
                      </a:lnTo>
                      <a:lnTo>
                        <a:pt x="1320" y="1026"/>
                      </a:lnTo>
                      <a:lnTo>
                        <a:pt x="1320" y="1026"/>
                      </a:lnTo>
                      <a:lnTo>
                        <a:pt x="1278" y="1036"/>
                      </a:lnTo>
                      <a:lnTo>
                        <a:pt x="1230" y="1050"/>
                      </a:lnTo>
                      <a:lnTo>
                        <a:pt x="1182" y="1064"/>
                      </a:lnTo>
                      <a:lnTo>
                        <a:pt x="1130" y="1080"/>
                      </a:lnTo>
                      <a:lnTo>
                        <a:pt x="1130" y="1080"/>
                      </a:lnTo>
                      <a:lnTo>
                        <a:pt x="1158" y="1076"/>
                      </a:lnTo>
                      <a:lnTo>
                        <a:pt x="1186" y="1070"/>
                      </a:lnTo>
                      <a:lnTo>
                        <a:pt x="1216" y="1062"/>
                      </a:lnTo>
                      <a:lnTo>
                        <a:pt x="1246" y="1056"/>
                      </a:lnTo>
                      <a:lnTo>
                        <a:pt x="1278" y="1050"/>
                      </a:lnTo>
                      <a:lnTo>
                        <a:pt x="1294" y="1050"/>
                      </a:lnTo>
                      <a:lnTo>
                        <a:pt x="1310" y="1050"/>
                      </a:lnTo>
                      <a:lnTo>
                        <a:pt x="1324" y="1052"/>
                      </a:lnTo>
                      <a:lnTo>
                        <a:pt x="1340" y="1054"/>
                      </a:lnTo>
                      <a:lnTo>
                        <a:pt x="1356" y="1060"/>
                      </a:lnTo>
                      <a:lnTo>
                        <a:pt x="1370" y="1068"/>
                      </a:lnTo>
                      <a:lnTo>
                        <a:pt x="1370" y="1068"/>
                      </a:lnTo>
                      <a:lnTo>
                        <a:pt x="1372" y="1076"/>
                      </a:lnTo>
                      <a:lnTo>
                        <a:pt x="1370" y="1084"/>
                      </a:lnTo>
                      <a:lnTo>
                        <a:pt x="1366" y="1090"/>
                      </a:lnTo>
                      <a:lnTo>
                        <a:pt x="1362" y="1094"/>
                      </a:lnTo>
                      <a:lnTo>
                        <a:pt x="1362" y="1094"/>
                      </a:lnTo>
                      <a:lnTo>
                        <a:pt x="1360" y="1094"/>
                      </a:lnTo>
                      <a:lnTo>
                        <a:pt x="1360" y="1090"/>
                      </a:lnTo>
                      <a:lnTo>
                        <a:pt x="1360" y="1090"/>
                      </a:lnTo>
                      <a:lnTo>
                        <a:pt x="1354" y="1098"/>
                      </a:lnTo>
                      <a:lnTo>
                        <a:pt x="1348" y="1102"/>
                      </a:lnTo>
                      <a:lnTo>
                        <a:pt x="1340" y="1106"/>
                      </a:lnTo>
                      <a:lnTo>
                        <a:pt x="1332" y="1108"/>
                      </a:lnTo>
                      <a:lnTo>
                        <a:pt x="1312" y="1110"/>
                      </a:lnTo>
                      <a:lnTo>
                        <a:pt x="1294" y="1112"/>
                      </a:lnTo>
                      <a:lnTo>
                        <a:pt x="1294" y="1112"/>
                      </a:lnTo>
                      <a:lnTo>
                        <a:pt x="1296" y="1108"/>
                      </a:lnTo>
                      <a:lnTo>
                        <a:pt x="1294" y="1104"/>
                      </a:lnTo>
                      <a:lnTo>
                        <a:pt x="1294" y="1100"/>
                      </a:lnTo>
                      <a:lnTo>
                        <a:pt x="1296" y="1096"/>
                      </a:lnTo>
                      <a:lnTo>
                        <a:pt x="1296" y="1096"/>
                      </a:lnTo>
                      <a:lnTo>
                        <a:pt x="1288" y="1098"/>
                      </a:lnTo>
                      <a:lnTo>
                        <a:pt x="1280" y="1096"/>
                      </a:lnTo>
                      <a:lnTo>
                        <a:pt x="1280" y="1096"/>
                      </a:lnTo>
                      <a:lnTo>
                        <a:pt x="1280" y="1108"/>
                      </a:lnTo>
                      <a:lnTo>
                        <a:pt x="1278" y="1114"/>
                      </a:lnTo>
                      <a:lnTo>
                        <a:pt x="1272" y="1120"/>
                      </a:lnTo>
                      <a:lnTo>
                        <a:pt x="1272" y="1120"/>
                      </a:lnTo>
                      <a:lnTo>
                        <a:pt x="1284" y="1120"/>
                      </a:lnTo>
                      <a:lnTo>
                        <a:pt x="1294" y="1124"/>
                      </a:lnTo>
                      <a:lnTo>
                        <a:pt x="1294" y="1124"/>
                      </a:lnTo>
                      <a:lnTo>
                        <a:pt x="1290" y="1128"/>
                      </a:lnTo>
                      <a:lnTo>
                        <a:pt x="1286" y="1134"/>
                      </a:lnTo>
                      <a:lnTo>
                        <a:pt x="1274" y="1140"/>
                      </a:lnTo>
                      <a:lnTo>
                        <a:pt x="1260" y="1144"/>
                      </a:lnTo>
                      <a:lnTo>
                        <a:pt x="1246" y="1146"/>
                      </a:lnTo>
                      <a:lnTo>
                        <a:pt x="1246" y="1146"/>
                      </a:lnTo>
                      <a:lnTo>
                        <a:pt x="1248" y="1150"/>
                      </a:lnTo>
                      <a:lnTo>
                        <a:pt x="1250" y="1152"/>
                      </a:lnTo>
                      <a:lnTo>
                        <a:pt x="1254" y="1152"/>
                      </a:lnTo>
                      <a:lnTo>
                        <a:pt x="1254" y="1152"/>
                      </a:lnTo>
                      <a:lnTo>
                        <a:pt x="1234" y="1172"/>
                      </a:lnTo>
                      <a:lnTo>
                        <a:pt x="1214" y="1192"/>
                      </a:lnTo>
                      <a:lnTo>
                        <a:pt x="1214" y="1192"/>
                      </a:lnTo>
                      <a:lnTo>
                        <a:pt x="1218" y="1198"/>
                      </a:lnTo>
                      <a:lnTo>
                        <a:pt x="1224" y="1202"/>
                      </a:lnTo>
                      <a:lnTo>
                        <a:pt x="1224" y="1202"/>
                      </a:lnTo>
                      <a:lnTo>
                        <a:pt x="1216" y="1212"/>
                      </a:lnTo>
                      <a:lnTo>
                        <a:pt x="1212" y="1218"/>
                      </a:lnTo>
                      <a:lnTo>
                        <a:pt x="1212" y="1226"/>
                      </a:lnTo>
                      <a:lnTo>
                        <a:pt x="1212" y="1226"/>
                      </a:lnTo>
                      <a:lnTo>
                        <a:pt x="1214" y="1228"/>
                      </a:lnTo>
                      <a:lnTo>
                        <a:pt x="1218" y="1232"/>
                      </a:lnTo>
                      <a:lnTo>
                        <a:pt x="1224" y="1234"/>
                      </a:lnTo>
                      <a:lnTo>
                        <a:pt x="1226" y="1236"/>
                      </a:lnTo>
                      <a:lnTo>
                        <a:pt x="1226" y="1236"/>
                      </a:lnTo>
                      <a:lnTo>
                        <a:pt x="1224" y="1240"/>
                      </a:lnTo>
                      <a:lnTo>
                        <a:pt x="1220" y="1240"/>
                      </a:lnTo>
                      <a:lnTo>
                        <a:pt x="1220" y="1240"/>
                      </a:lnTo>
                      <a:lnTo>
                        <a:pt x="1224" y="1244"/>
                      </a:lnTo>
                      <a:lnTo>
                        <a:pt x="1230" y="1246"/>
                      </a:lnTo>
                      <a:lnTo>
                        <a:pt x="1246" y="1244"/>
                      </a:lnTo>
                      <a:lnTo>
                        <a:pt x="1246" y="1244"/>
                      </a:lnTo>
                      <a:lnTo>
                        <a:pt x="1238" y="1256"/>
                      </a:lnTo>
                      <a:lnTo>
                        <a:pt x="1238" y="1256"/>
                      </a:lnTo>
                      <a:lnTo>
                        <a:pt x="1240" y="1258"/>
                      </a:lnTo>
                      <a:lnTo>
                        <a:pt x="1242" y="1258"/>
                      </a:lnTo>
                      <a:lnTo>
                        <a:pt x="1248" y="1258"/>
                      </a:lnTo>
                      <a:lnTo>
                        <a:pt x="1248" y="1258"/>
                      </a:lnTo>
                      <a:lnTo>
                        <a:pt x="1268" y="1242"/>
                      </a:lnTo>
                      <a:lnTo>
                        <a:pt x="1292" y="1230"/>
                      </a:lnTo>
                      <a:lnTo>
                        <a:pt x="1318" y="1220"/>
                      </a:lnTo>
                      <a:lnTo>
                        <a:pt x="1342" y="1214"/>
                      </a:lnTo>
                      <a:lnTo>
                        <a:pt x="1342" y="1214"/>
                      </a:lnTo>
                      <a:lnTo>
                        <a:pt x="1336" y="1218"/>
                      </a:lnTo>
                      <a:lnTo>
                        <a:pt x="1334" y="1226"/>
                      </a:lnTo>
                      <a:lnTo>
                        <a:pt x="1334" y="1226"/>
                      </a:lnTo>
                      <a:lnTo>
                        <a:pt x="1326" y="1230"/>
                      </a:lnTo>
                      <a:lnTo>
                        <a:pt x="1318" y="1234"/>
                      </a:lnTo>
                      <a:lnTo>
                        <a:pt x="1310" y="1238"/>
                      </a:lnTo>
                      <a:lnTo>
                        <a:pt x="1302" y="1242"/>
                      </a:lnTo>
                      <a:lnTo>
                        <a:pt x="1302" y="1242"/>
                      </a:lnTo>
                      <a:lnTo>
                        <a:pt x="1306" y="1248"/>
                      </a:lnTo>
                      <a:lnTo>
                        <a:pt x="1310" y="1256"/>
                      </a:lnTo>
                      <a:lnTo>
                        <a:pt x="1310" y="1256"/>
                      </a:lnTo>
                      <a:lnTo>
                        <a:pt x="1302" y="1264"/>
                      </a:lnTo>
                      <a:lnTo>
                        <a:pt x="1294" y="1270"/>
                      </a:lnTo>
                      <a:lnTo>
                        <a:pt x="1284" y="1272"/>
                      </a:lnTo>
                      <a:lnTo>
                        <a:pt x="1274" y="1272"/>
                      </a:lnTo>
                      <a:lnTo>
                        <a:pt x="1252" y="1270"/>
                      </a:lnTo>
                      <a:lnTo>
                        <a:pt x="1242" y="1268"/>
                      </a:lnTo>
                      <a:lnTo>
                        <a:pt x="1234" y="1270"/>
                      </a:lnTo>
                      <a:lnTo>
                        <a:pt x="1234" y="1270"/>
                      </a:lnTo>
                      <a:lnTo>
                        <a:pt x="1234" y="1274"/>
                      </a:lnTo>
                      <a:lnTo>
                        <a:pt x="1236" y="1276"/>
                      </a:lnTo>
                      <a:lnTo>
                        <a:pt x="1240" y="1278"/>
                      </a:lnTo>
                      <a:lnTo>
                        <a:pt x="1240" y="1278"/>
                      </a:lnTo>
                      <a:lnTo>
                        <a:pt x="1214" y="1280"/>
                      </a:lnTo>
                      <a:lnTo>
                        <a:pt x="1184" y="1282"/>
                      </a:lnTo>
                      <a:lnTo>
                        <a:pt x="1184" y="1282"/>
                      </a:lnTo>
                      <a:lnTo>
                        <a:pt x="1170" y="1280"/>
                      </a:lnTo>
                      <a:lnTo>
                        <a:pt x="1170" y="1280"/>
                      </a:lnTo>
                      <a:lnTo>
                        <a:pt x="1152" y="1278"/>
                      </a:lnTo>
                      <a:lnTo>
                        <a:pt x="1144" y="1278"/>
                      </a:lnTo>
                      <a:lnTo>
                        <a:pt x="1136" y="1282"/>
                      </a:lnTo>
                      <a:lnTo>
                        <a:pt x="1136" y="1282"/>
                      </a:lnTo>
                      <a:lnTo>
                        <a:pt x="1136" y="1276"/>
                      </a:lnTo>
                      <a:lnTo>
                        <a:pt x="1136" y="1274"/>
                      </a:lnTo>
                      <a:lnTo>
                        <a:pt x="1142" y="1268"/>
                      </a:lnTo>
                      <a:lnTo>
                        <a:pt x="1142" y="1268"/>
                      </a:lnTo>
                      <a:lnTo>
                        <a:pt x="1138" y="1268"/>
                      </a:lnTo>
                      <a:lnTo>
                        <a:pt x="1134" y="1270"/>
                      </a:lnTo>
                      <a:lnTo>
                        <a:pt x="1130" y="1270"/>
                      </a:lnTo>
                      <a:lnTo>
                        <a:pt x="1128" y="1268"/>
                      </a:lnTo>
                      <a:lnTo>
                        <a:pt x="1128" y="1268"/>
                      </a:lnTo>
                      <a:lnTo>
                        <a:pt x="1122" y="1270"/>
                      </a:lnTo>
                      <a:lnTo>
                        <a:pt x="1120" y="1274"/>
                      </a:lnTo>
                      <a:lnTo>
                        <a:pt x="1116" y="1278"/>
                      </a:lnTo>
                      <a:lnTo>
                        <a:pt x="1112" y="1280"/>
                      </a:lnTo>
                      <a:lnTo>
                        <a:pt x="1112" y="1280"/>
                      </a:lnTo>
                      <a:lnTo>
                        <a:pt x="1102" y="1280"/>
                      </a:lnTo>
                      <a:lnTo>
                        <a:pt x="1090" y="1284"/>
                      </a:lnTo>
                      <a:lnTo>
                        <a:pt x="1066" y="1294"/>
                      </a:lnTo>
                      <a:lnTo>
                        <a:pt x="1066" y="1294"/>
                      </a:lnTo>
                      <a:lnTo>
                        <a:pt x="1064" y="1294"/>
                      </a:lnTo>
                      <a:lnTo>
                        <a:pt x="1064" y="1292"/>
                      </a:lnTo>
                      <a:lnTo>
                        <a:pt x="1068" y="1290"/>
                      </a:lnTo>
                      <a:lnTo>
                        <a:pt x="1068" y="1290"/>
                      </a:lnTo>
                      <a:lnTo>
                        <a:pt x="1064" y="1290"/>
                      </a:lnTo>
                      <a:lnTo>
                        <a:pt x="1058" y="1292"/>
                      </a:lnTo>
                      <a:lnTo>
                        <a:pt x="1052" y="1294"/>
                      </a:lnTo>
                      <a:lnTo>
                        <a:pt x="1046" y="1296"/>
                      </a:lnTo>
                      <a:lnTo>
                        <a:pt x="1046" y="1296"/>
                      </a:lnTo>
                      <a:lnTo>
                        <a:pt x="1048" y="1292"/>
                      </a:lnTo>
                      <a:lnTo>
                        <a:pt x="1042" y="1292"/>
                      </a:lnTo>
                      <a:lnTo>
                        <a:pt x="1042" y="1292"/>
                      </a:lnTo>
                      <a:lnTo>
                        <a:pt x="1048" y="1284"/>
                      </a:lnTo>
                      <a:lnTo>
                        <a:pt x="1056" y="1276"/>
                      </a:lnTo>
                      <a:lnTo>
                        <a:pt x="1056" y="1276"/>
                      </a:lnTo>
                      <a:lnTo>
                        <a:pt x="1054" y="1276"/>
                      </a:lnTo>
                      <a:lnTo>
                        <a:pt x="1052" y="1276"/>
                      </a:lnTo>
                      <a:lnTo>
                        <a:pt x="1048" y="1278"/>
                      </a:lnTo>
                      <a:lnTo>
                        <a:pt x="1048" y="1278"/>
                      </a:lnTo>
                      <a:lnTo>
                        <a:pt x="1056" y="1270"/>
                      </a:lnTo>
                      <a:lnTo>
                        <a:pt x="1068" y="1258"/>
                      </a:lnTo>
                      <a:lnTo>
                        <a:pt x="1082" y="1246"/>
                      </a:lnTo>
                      <a:lnTo>
                        <a:pt x="1090" y="1242"/>
                      </a:lnTo>
                      <a:lnTo>
                        <a:pt x="1096" y="1238"/>
                      </a:lnTo>
                      <a:lnTo>
                        <a:pt x="1096" y="1238"/>
                      </a:lnTo>
                      <a:lnTo>
                        <a:pt x="1110" y="1240"/>
                      </a:lnTo>
                      <a:lnTo>
                        <a:pt x="1110" y="1240"/>
                      </a:lnTo>
                      <a:lnTo>
                        <a:pt x="1140" y="1236"/>
                      </a:lnTo>
                      <a:lnTo>
                        <a:pt x="1166" y="1230"/>
                      </a:lnTo>
                      <a:lnTo>
                        <a:pt x="1166" y="1230"/>
                      </a:lnTo>
                      <a:lnTo>
                        <a:pt x="1168" y="1234"/>
                      </a:lnTo>
                      <a:lnTo>
                        <a:pt x="1168" y="1234"/>
                      </a:lnTo>
                      <a:lnTo>
                        <a:pt x="1164" y="1238"/>
                      </a:lnTo>
                      <a:lnTo>
                        <a:pt x="1160" y="1240"/>
                      </a:lnTo>
                      <a:lnTo>
                        <a:pt x="1158" y="1244"/>
                      </a:lnTo>
                      <a:lnTo>
                        <a:pt x="1158" y="1244"/>
                      </a:lnTo>
                      <a:lnTo>
                        <a:pt x="1164" y="1242"/>
                      </a:lnTo>
                      <a:lnTo>
                        <a:pt x="1172" y="1242"/>
                      </a:lnTo>
                      <a:lnTo>
                        <a:pt x="1186" y="1244"/>
                      </a:lnTo>
                      <a:lnTo>
                        <a:pt x="1186" y="1244"/>
                      </a:lnTo>
                      <a:lnTo>
                        <a:pt x="1186" y="1240"/>
                      </a:lnTo>
                      <a:lnTo>
                        <a:pt x="1184" y="1238"/>
                      </a:lnTo>
                      <a:lnTo>
                        <a:pt x="1182" y="1238"/>
                      </a:lnTo>
                      <a:lnTo>
                        <a:pt x="1180" y="1240"/>
                      </a:lnTo>
                      <a:lnTo>
                        <a:pt x="1180" y="1240"/>
                      </a:lnTo>
                      <a:lnTo>
                        <a:pt x="1180" y="1236"/>
                      </a:lnTo>
                      <a:lnTo>
                        <a:pt x="1178" y="1234"/>
                      </a:lnTo>
                      <a:lnTo>
                        <a:pt x="1172" y="1228"/>
                      </a:lnTo>
                      <a:lnTo>
                        <a:pt x="1166" y="1226"/>
                      </a:lnTo>
                      <a:lnTo>
                        <a:pt x="1158" y="1226"/>
                      </a:lnTo>
                      <a:lnTo>
                        <a:pt x="1158" y="1226"/>
                      </a:lnTo>
                      <a:lnTo>
                        <a:pt x="1162" y="1224"/>
                      </a:lnTo>
                      <a:lnTo>
                        <a:pt x="1166" y="1222"/>
                      </a:lnTo>
                      <a:lnTo>
                        <a:pt x="1178" y="1218"/>
                      </a:lnTo>
                      <a:lnTo>
                        <a:pt x="1190" y="1214"/>
                      </a:lnTo>
                      <a:lnTo>
                        <a:pt x="1194" y="1210"/>
                      </a:lnTo>
                      <a:lnTo>
                        <a:pt x="1196" y="1206"/>
                      </a:lnTo>
                      <a:lnTo>
                        <a:pt x="1196" y="1206"/>
                      </a:lnTo>
                      <a:lnTo>
                        <a:pt x="1190" y="1210"/>
                      </a:lnTo>
                      <a:lnTo>
                        <a:pt x="1182" y="1212"/>
                      </a:lnTo>
                      <a:lnTo>
                        <a:pt x="1168" y="1214"/>
                      </a:lnTo>
                      <a:lnTo>
                        <a:pt x="1152" y="1216"/>
                      </a:lnTo>
                      <a:lnTo>
                        <a:pt x="1134" y="1218"/>
                      </a:lnTo>
                      <a:lnTo>
                        <a:pt x="1134" y="1218"/>
                      </a:lnTo>
                      <a:lnTo>
                        <a:pt x="1132" y="1214"/>
                      </a:lnTo>
                      <a:lnTo>
                        <a:pt x="1128" y="1212"/>
                      </a:lnTo>
                      <a:lnTo>
                        <a:pt x="1122" y="1212"/>
                      </a:lnTo>
                      <a:lnTo>
                        <a:pt x="1118" y="1216"/>
                      </a:lnTo>
                      <a:lnTo>
                        <a:pt x="1118" y="1216"/>
                      </a:lnTo>
                      <a:lnTo>
                        <a:pt x="1116" y="1214"/>
                      </a:lnTo>
                      <a:lnTo>
                        <a:pt x="1116" y="1212"/>
                      </a:lnTo>
                      <a:lnTo>
                        <a:pt x="1118" y="1210"/>
                      </a:lnTo>
                      <a:lnTo>
                        <a:pt x="1118" y="1210"/>
                      </a:lnTo>
                      <a:lnTo>
                        <a:pt x="1114" y="1210"/>
                      </a:lnTo>
                      <a:lnTo>
                        <a:pt x="1112" y="1210"/>
                      </a:lnTo>
                      <a:lnTo>
                        <a:pt x="1110" y="1212"/>
                      </a:lnTo>
                      <a:lnTo>
                        <a:pt x="1108" y="1212"/>
                      </a:lnTo>
                      <a:lnTo>
                        <a:pt x="1108" y="1212"/>
                      </a:lnTo>
                      <a:lnTo>
                        <a:pt x="1106" y="1210"/>
                      </a:lnTo>
                      <a:lnTo>
                        <a:pt x="1106" y="1208"/>
                      </a:lnTo>
                      <a:lnTo>
                        <a:pt x="1110" y="1204"/>
                      </a:lnTo>
                      <a:lnTo>
                        <a:pt x="1110" y="1204"/>
                      </a:lnTo>
                      <a:lnTo>
                        <a:pt x="1104" y="1206"/>
                      </a:lnTo>
                      <a:lnTo>
                        <a:pt x="1106" y="1204"/>
                      </a:lnTo>
                      <a:lnTo>
                        <a:pt x="1106" y="1204"/>
                      </a:lnTo>
                      <a:lnTo>
                        <a:pt x="1096" y="1210"/>
                      </a:lnTo>
                      <a:lnTo>
                        <a:pt x="1084" y="1218"/>
                      </a:lnTo>
                      <a:lnTo>
                        <a:pt x="1078" y="1220"/>
                      </a:lnTo>
                      <a:lnTo>
                        <a:pt x="1070" y="1220"/>
                      </a:lnTo>
                      <a:lnTo>
                        <a:pt x="1066" y="1220"/>
                      </a:lnTo>
                      <a:lnTo>
                        <a:pt x="1062" y="1216"/>
                      </a:lnTo>
                      <a:lnTo>
                        <a:pt x="1062" y="1216"/>
                      </a:lnTo>
                      <a:lnTo>
                        <a:pt x="1054" y="1218"/>
                      </a:lnTo>
                      <a:lnTo>
                        <a:pt x="1044" y="1222"/>
                      </a:lnTo>
                      <a:lnTo>
                        <a:pt x="1044" y="1222"/>
                      </a:lnTo>
                      <a:lnTo>
                        <a:pt x="1046" y="1218"/>
                      </a:lnTo>
                      <a:lnTo>
                        <a:pt x="1048" y="1216"/>
                      </a:lnTo>
                      <a:lnTo>
                        <a:pt x="1048" y="1216"/>
                      </a:lnTo>
                      <a:lnTo>
                        <a:pt x="1048" y="1214"/>
                      </a:lnTo>
                      <a:lnTo>
                        <a:pt x="1046" y="1214"/>
                      </a:lnTo>
                      <a:lnTo>
                        <a:pt x="1044" y="1218"/>
                      </a:lnTo>
                      <a:lnTo>
                        <a:pt x="1040" y="1220"/>
                      </a:lnTo>
                      <a:lnTo>
                        <a:pt x="1034" y="1222"/>
                      </a:lnTo>
                      <a:lnTo>
                        <a:pt x="1034" y="1222"/>
                      </a:lnTo>
                      <a:lnTo>
                        <a:pt x="1036" y="1216"/>
                      </a:lnTo>
                      <a:lnTo>
                        <a:pt x="1040" y="1214"/>
                      </a:lnTo>
                      <a:lnTo>
                        <a:pt x="1046" y="1212"/>
                      </a:lnTo>
                      <a:lnTo>
                        <a:pt x="1048" y="1208"/>
                      </a:lnTo>
                      <a:lnTo>
                        <a:pt x="1048" y="1208"/>
                      </a:lnTo>
                      <a:lnTo>
                        <a:pt x="1042" y="1208"/>
                      </a:lnTo>
                      <a:lnTo>
                        <a:pt x="1038" y="1212"/>
                      </a:lnTo>
                      <a:lnTo>
                        <a:pt x="1034" y="1216"/>
                      </a:lnTo>
                      <a:lnTo>
                        <a:pt x="1032" y="1216"/>
                      </a:lnTo>
                      <a:lnTo>
                        <a:pt x="1032" y="1216"/>
                      </a:lnTo>
                      <a:lnTo>
                        <a:pt x="1032" y="1210"/>
                      </a:lnTo>
                      <a:lnTo>
                        <a:pt x="1034" y="1208"/>
                      </a:lnTo>
                      <a:lnTo>
                        <a:pt x="1038" y="1206"/>
                      </a:lnTo>
                      <a:lnTo>
                        <a:pt x="1038" y="1202"/>
                      </a:lnTo>
                      <a:lnTo>
                        <a:pt x="1038" y="1202"/>
                      </a:lnTo>
                      <a:lnTo>
                        <a:pt x="1026" y="1208"/>
                      </a:lnTo>
                      <a:lnTo>
                        <a:pt x="1014" y="1214"/>
                      </a:lnTo>
                      <a:lnTo>
                        <a:pt x="1004" y="1220"/>
                      </a:lnTo>
                      <a:lnTo>
                        <a:pt x="1002" y="1218"/>
                      </a:lnTo>
                      <a:lnTo>
                        <a:pt x="1000" y="1216"/>
                      </a:lnTo>
                      <a:lnTo>
                        <a:pt x="1000" y="1216"/>
                      </a:lnTo>
                      <a:lnTo>
                        <a:pt x="996" y="1218"/>
                      </a:lnTo>
                      <a:lnTo>
                        <a:pt x="994" y="1218"/>
                      </a:lnTo>
                      <a:lnTo>
                        <a:pt x="990" y="1220"/>
                      </a:lnTo>
                      <a:lnTo>
                        <a:pt x="990" y="1220"/>
                      </a:lnTo>
                      <a:lnTo>
                        <a:pt x="990" y="1216"/>
                      </a:lnTo>
                      <a:lnTo>
                        <a:pt x="990" y="1216"/>
                      </a:lnTo>
                      <a:lnTo>
                        <a:pt x="994" y="1212"/>
                      </a:lnTo>
                      <a:lnTo>
                        <a:pt x="994" y="1212"/>
                      </a:lnTo>
                      <a:lnTo>
                        <a:pt x="990" y="1214"/>
                      </a:lnTo>
                      <a:lnTo>
                        <a:pt x="988" y="1216"/>
                      </a:lnTo>
                      <a:lnTo>
                        <a:pt x="984" y="1218"/>
                      </a:lnTo>
                      <a:lnTo>
                        <a:pt x="978" y="1218"/>
                      </a:lnTo>
                      <a:lnTo>
                        <a:pt x="978" y="1218"/>
                      </a:lnTo>
                      <a:lnTo>
                        <a:pt x="978" y="1216"/>
                      </a:lnTo>
                      <a:lnTo>
                        <a:pt x="978" y="1214"/>
                      </a:lnTo>
                      <a:lnTo>
                        <a:pt x="980" y="1214"/>
                      </a:lnTo>
                      <a:lnTo>
                        <a:pt x="982" y="1212"/>
                      </a:lnTo>
                      <a:lnTo>
                        <a:pt x="982" y="1212"/>
                      </a:lnTo>
                      <a:lnTo>
                        <a:pt x="960" y="1220"/>
                      </a:lnTo>
                      <a:lnTo>
                        <a:pt x="940" y="1226"/>
                      </a:lnTo>
                      <a:lnTo>
                        <a:pt x="930" y="1230"/>
                      </a:lnTo>
                      <a:lnTo>
                        <a:pt x="922" y="1236"/>
                      </a:lnTo>
                      <a:lnTo>
                        <a:pt x="914" y="1242"/>
                      </a:lnTo>
                      <a:lnTo>
                        <a:pt x="908" y="1248"/>
                      </a:lnTo>
                      <a:lnTo>
                        <a:pt x="908" y="1248"/>
                      </a:lnTo>
                      <a:lnTo>
                        <a:pt x="894" y="1252"/>
                      </a:lnTo>
                      <a:lnTo>
                        <a:pt x="884" y="1258"/>
                      </a:lnTo>
                      <a:lnTo>
                        <a:pt x="884" y="1258"/>
                      </a:lnTo>
                      <a:lnTo>
                        <a:pt x="882" y="1264"/>
                      </a:lnTo>
                      <a:lnTo>
                        <a:pt x="880" y="1268"/>
                      </a:lnTo>
                      <a:lnTo>
                        <a:pt x="874" y="1276"/>
                      </a:lnTo>
                      <a:lnTo>
                        <a:pt x="866" y="1282"/>
                      </a:lnTo>
                      <a:lnTo>
                        <a:pt x="864" y="1286"/>
                      </a:lnTo>
                      <a:lnTo>
                        <a:pt x="862" y="1292"/>
                      </a:lnTo>
                      <a:lnTo>
                        <a:pt x="862" y="1292"/>
                      </a:lnTo>
                      <a:lnTo>
                        <a:pt x="868" y="1294"/>
                      </a:lnTo>
                      <a:lnTo>
                        <a:pt x="872" y="1294"/>
                      </a:lnTo>
                      <a:lnTo>
                        <a:pt x="878" y="1290"/>
                      </a:lnTo>
                      <a:lnTo>
                        <a:pt x="880" y="1286"/>
                      </a:lnTo>
                      <a:lnTo>
                        <a:pt x="880" y="1286"/>
                      </a:lnTo>
                      <a:lnTo>
                        <a:pt x="880" y="1290"/>
                      </a:lnTo>
                      <a:lnTo>
                        <a:pt x="880" y="1292"/>
                      </a:lnTo>
                      <a:lnTo>
                        <a:pt x="876" y="1296"/>
                      </a:lnTo>
                      <a:lnTo>
                        <a:pt x="870" y="1298"/>
                      </a:lnTo>
                      <a:lnTo>
                        <a:pt x="868" y="1300"/>
                      </a:lnTo>
                      <a:lnTo>
                        <a:pt x="866" y="1304"/>
                      </a:lnTo>
                      <a:lnTo>
                        <a:pt x="866" y="1304"/>
                      </a:lnTo>
                      <a:lnTo>
                        <a:pt x="862" y="1302"/>
                      </a:lnTo>
                      <a:lnTo>
                        <a:pt x="858" y="1298"/>
                      </a:lnTo>
                      <a:lnTo>
                        <a:pt x="854" y="1296"/>
                      </a:lnTo>
                      <a:lnTo>
                        <a:pt x="848" y="1296"/>
                      </a:lnTo>
                      <a:lnTo>
                        <a:pt x="848" y="1296"/>
                      </a:lnTo>
                      <a:lnTo>
                        <a:pt x="850" y="1294"/>
                      </a:lnTo>
                      <a:lnTo>
                        <a:pt x="850" y="1292"/>
                      </a:lnTo>
                      <a:lnTo>
                        <a:pt x="856" y="1290"/>
                      </a:lnTo>
                      <a:lnTo>
                        <a:pt x="856" y="1290"/>
                      </a:lnTo>
                      <a:lnTo>
                        <a:pt x="852" y="1288"/>
                      </a:lnTo>
                      <a:lnTo>
                        <a:pt x="846" y="1290"/>
                      </a:lnTo>
                      <a:lnTo>
                        <a:pt x="834" y="1290"/>
                      </a:lnTo>
                      <a:lnTo>
                        <a:pt x="834" y="1290"/>
                      </a:lnTo>
                      <a:lnTo>
                        <a:pt x="838" y="1284"/>
                      </a:lnTo>
                      <a:lnTo>
                        <a:pt x="842" y="1282"/>
                      </a:lnTo>
                      <a:lnTo>
                        <a:pt x="846" y="1280"/>
                      </a:lnTo>
                      <a:lnTo>
                        <a:pt x="846" y="1280"/>
                      </a:lnTo>
                      <a:lnTo>
                        <a:pt x="844" y="1278"/>
                      </a:lnTo>
                      <a:lnTo>
                        <a:pt x="844" y="1278"/>
                      </a:lnTo>
                      <a:lnTo>
                        <a:pt x="842" y="1274"/>
                      </a:lnTo>
                      <a:lnTo>
                        <a:pt x="842" y="1274"/>
                      </a:lnTo>
                      <a:lnTo>
                        <a:pt x="836" y="1280"/>
                      </a:lnTo>
                      <a:lnTo>
                        <a:pt x="830" y="1286"/>
                      </a:lnTo>
                      <a:lnTo>
                        <a:pt x="822" y="1288"/>
                      </a:lnTo>
                      <a:lnTo>
                        <a:pt x="812" y="1286"/>
                      </a:lnTo>
                      <a:lnTo>
                        <a:pt x="812" y="1286"/>
                      </a:lnTo>
                      <a:lnTo>
                        <a:pt x="810" y="1282"/>
                      </a:lnTo>
                      <a:lnTo>
                        <a:pt x="808" y="1278"/>
                      </a:lnTo>
                      <a:lnTo>
                        <a:pt x="802" y="1274"/>
                      </a:lnTo>
                      <a:lnTo>
                        <a:pt x="796" y="1272"/>
                      </a:lnTo>
                      <a:lnTo>
                        <a:pt x="780" y="1268"/>
                      </a:lnTo>
                      <a:lnTo>
                        <a:pt x="766" y="1268"/>
                      </a:lnTo>
                      <a:lnTo>
                        <a:pt x="766" y="1268"/>
                      </a:lnTo>
                      <a:lnTo>
                        <a:pt x="772" y="1276"/>
                      </a:lnTo>
                      <a:lnTo>
                        <a:pt x="778" y="1284"/>
                      </a:lnTo>
                      <a:lnTo>
                        <a:pt x="786" y="1290"/>
                      </a:lnTo>
                      <a:lnTo>
                        <a:pt x="794" y="1292"/>
                      </a:lnTo>
                      <a:lnTo>
                        <a:pt x="794" y="1292"/>
                      </a:lnTo>
                      <a:lnTo>
                        <a:pt x="780" y="1292"/>
                      </a:lnTo>
                      <a:lnTo>
                        <a:pt x="764" y="1290"/>
                      </a:lnTo>
                      <a:lnTo>
                        <a:pt x="752" y="1286"/>
                      </a:lnTo>
                      <a:lnTo>
                        <a:pt x="742" y="1278"/>
                      </a:lnTo>
                      <a:lnTo>
                        <a:pt x="742" y="1278"/>
                      </a:lnTo>
                      <a:lnTo>
                        <a:pt x="742" y="1276"/>
                      </a:lnTo>
                      <a:lnTo>
                        <a:pt x="744" y="1276"/>
                      </a:lnTo>
                      <a:lnTo>
                        <a:pt x="746" y="1274"/>
                      </a:lnTo>
                      <a:lnTo>
                        <a:pt x="746" y="1274"/>
                      </a:lnTo>
                      <a:lnTo>
                        <a:pt x="746" y="1274"/>
                      </a:lnTo>
                      <a:lnTo>
                        <a:pt x="740" y="1274"/>
                      </a:lnTo>
                      <a:lnTo>
                        <a:pt x="734" y="1278"/>
                      </a:lnTo>
                      <a:lnTo>
                        <a:pt x="730" y="1282"/>
                      </a:lnTo>
                      <a:lnTo>
                        <a:pt x="732" y="1288"/>
                      </a:lnTo>
                      <a:lnTo>
                        <a:pt x="732" y="1288"/>
                      </a:lnTo>
                      <a:lnTo>
                        <a:pt x="710" y="1302"/>
                      </a:lnTo>
                      <a:lnTo>
                        <a:pt x="690" y="1312"/>
                      </a:lnTo>
                      <a:lnTo>
                        <a:pt x="646" y="1332"/>
                      </a:lnTo>
                      <a:lnTo>
                        <a:pt x="646" y="1332"/>
                      </a:lnTo>
                      <a:lnTo>
                        <a:pt x="648" y="1326"/>
                      </a:lnTo>
                      <a:lnTo>
                        <a:pt x="652" y="1322"/>
                      </a:lnTo>
                      <a:lnTo>
                        <a:pt x="656" y="1316"/>
                      </a:lnTo>
                      <a:lnTo>
                        <a:pt x="656" y="1308"/>
                      </a:lnTo>
                      <a:lnTo>
                        <a:pt x="656" y="1308"/>
                      </a:lnTo>
                      <a:lnTo>
                        <a:pt x="652" y="1310"/>
                      </a:lnTo>
                      <a:lnTo>
                        <a:pt x="648" y="1312"/>
                      </a:lnTo>
                      <a:lnTo>
                        <a:pt x="642" y="1322"/>
                      </a:lnTo>
                      <a:lnTo>
                        <a:pt x="634" y="1332"/>
                      </a:lnTo>
                      <a:lnTo>
                        <a:pt x="630" y="1336"/>
                      </a:lnTo>
                      <a:lnTo>
                        <a:pt x="624" y="1338"/>
                      </a:lnTo>
                      <a:lnTo>
                        <a:pt x="624" y="1338"/>
                      </a:lnTo>
                      <a:lnTo>
                        <a:pt x="620" y="1346"/>
                      </a:lnTo>
                      <a:lnTo>
                        <a:pt x="612" y="1352"/>
                      </a:lnTo>
                      <a:lnTo>
                        <a:pt x="604" y="1358"/>
                      </a:lnTo>
                      <a:lnTo>
                        <a:pt x="596" y="1362"/>
                      </a:lnTo>
                      <a:lnTo>
                        <a:pt x="580" y="1368"/>
                      </a:lnTo>
                      <a:lnTo>
                        <a:pt x="572" y="1372"/>
                      </a:lnTo>
                      <a:lnTo>
                        <a:pt x="566" y="1378"/>
                      </a:lnTo>
                      <a:lnTo>
                        <a:pt x="566" y="1378"/>
                      </a:lnTo>
                      <a:lnTo>
                        <a:pt x="560" y="1378"/>
                      </a:lnTo>
                      <a:lnTo>
                        <a:pt x="552" y="1382"/>
                      </a:lnTo>
                      <a:lnTo>
                        <a:pt x="542" y="1390"/>
                      </a:lnTo>
                      <a:lnTo>
                        <a:pt x="542" y="1390"/>
                      </a:lnTo>
                      <a:lnTo>
                        <a:pt x="548" y="1382"/>
                      </a:lnTo>
                      <a:lnTo>
                        <a:pt x="556" y="1374"/>
                      </a:lnTo>
                      <a:lnTo>
                        <a:pt x="568" y="1366"/>
                      </a:lnTo>
                      <a:lnTo>
                        <a:pt x="582" y="1362"/>
                      </a:lnTo>
                      <a:lnTo>
                        <a:pt x="582" y="1362"/>
                      </a:lnTo>
                      <a:lnTo>
                        <a:pt x="584" y="1354"/>
                      </a:lnTo>
                      <a:lnTo>
                        <a:pt x="588" y="1350"/>
                      </a:lnTo>
                      <a:lnTo>
                        <a:pt x="592" y="1346"/>
                      </a:lnTo>
                      <a:lnTo>
                        <a:pt x="598" y="1342"/>
                      </a:lnTo>
                      <a:lnTo>
                        <a:pt x="598" y="1342"/>
                      </a:lnTo>
                      <a:lnTo>
                        <a:pt x="596" y="1336"/>
                      </a:lnTo>
                      <a:lnTo>
                        <a:pt x="596" y="1332"/>
                      </a:lnTo>
                      <a:lnTo>
                        <a:pt x="598" y="1328"/>
                      </a:lnTo>
                      <a:lnTo>
                        <a:pt x="600" y="1326"/>
                      </a:lnTo>
                      <a:lnTo>
                        <a:pt x="606" y="1322"/>
                      </a:lnTo>
                      <a:lnTo>
                        <a:pt x="614" y="1320"/>
                      </a:lnTo>
                      <a:lnTo>
                        <a:pt x="614" y="1320"/>
                      </a:lnTo>
                      <a:lnTo>
                        <a:pt x="614" y="1316"/>
                      </a:lnTo>
                      <a:lnTo>
                        <a:pt x="614" y="1312"/>
                      </a:lnTo>
                      <a:lnTo>
                        <a:pt x="618" y="1312"/>
                      </a:lnTo>
                      <a:lnTo>
                        <a:pt x="624" y="1312"/>
                      </a:lnTo>
                      <a:lnTo>
                        <a:pt x="624" y="1312"/>
                      </a:lnTo>
                      <a:lnTo>
                        <a:pt x="626" y="1310"/>
                      </a:lnTo>
                      <a:lnTo>
                        <a:pt x="624" y="1306"/>
                      </a:lnTo>
                      <a:lnTo>
                        <a:pt x="624" y="1304"/>
                      </a:lnTo>
                      <a:lnTo>
                        <a:pt x="626" y="1302"/>
                      </a:lnTo>
                      <a:lnTo>
                        <a:pt x="626" y="1302"/>
                      </a:lnTo>
                      <a:lnTo>
                        <a:pt x="634" y="1300"/>
                      </a:lnTo>
                      <a:lnTo>
                        <a:pt x="642" y="1296"/>
                      </a:lnTo>
                      <a:lnTo>
                        <a:pt x="658" y="1286"/>
                      </a:lnTo>
                      <a:lnTo>
                        <a:pt x="658" y="1286"/>
                      </a:lnTo>
                      <a:lnTo>
                        <a:pt x="654" y="1286"/>
                      </a:lnTo>
                      <a:lnTo>
                        <a:pt x="648" y="1288"/>
                      </a:lnTo>
                      <a:lnTo>
                        <a:pt x="642" y="1290"/>
                      </a:lnTo>
                      <a:lnTo>
                        <a:pt x="638" y="1288"/>
                      </a:lnTo>
                      <a:lnTo>
                        <a:pt x="638" y="1288"/>
                      </a:lnTo>
                      <a:lnTo>
                        <a:pt x="610" y="1314"/>
                      </a:lnTo>
                      <a:lnTo>
                        <a:pt x="596" y="1326"/>
                      </a:lnTo>
                      <a:lnTo>
                        <a:pt x="584" y="1340"/>
                      </a:lnTo>
                      <a:lnTo>
                        <a:pt x="584" y="1340"/>
                      </a:lnTo>
                      <a:lnTo>
                        <a:pt x="582" y="1334"/>
                      </a:lnTo>
                      <a:lnTo>
                        <a:pt x="584" y="1326"/>
                      </a:lnTo>
                      <a:lnTo>
                        <a:pt x="588" y="1320"/>
                      </a:lnTo>
                      <a:lnTo>
                        <a:pt x="592" y="1316"/>
                      </a:lnTo>
                      <a:lnTo>
                        <a:pt x="592" y="1316"/>
                      </a:lnTo>
                      <a:lnTo>
                        <a:pt x="588" y="1316"/>
                      </a:lnTo>
                      <a:lnTo>
                        <a:pt x="584" y="1320"/>
                      </a:lnTo>
                      <a:lnTo>
                        <a:pt x="580" y="1328"/>
                      </a:lnTo>
                      <a:lnTo>
                        <a:pt x="576" y="1340"/>
                      </a:lnTo>
                      <a:lnTo>
                        <a:pt x="576" y="1350"/>
                      </a:lnTo>
                      <a:lnTo>
                        <a:pt x="576" y="1350"/>
                      </a:lnTo>
                      <a:lnTo>
                        <a:pt x="570" y="1352"/>
                      </a:lnTo>
                      <a:lnTo>
                        <a:pt x="566" y="1354"/>
                      </a:lnTo>
                      <a:lnTo>
                        <a:pt x="558" y="1362"/>
                      </a:lnTo>
                      <a:lnTo>
                        <a:pt x="552" y="1368"/>
                      </a:lnTo>
                      <a:lnTo>
                        <a:pt x="544" y="1374"/>
                      </a:lnTo>
                      <a:lnTo>
                        <a:pt x="544" y="1374"/>
                      </a:lnTo>
                      <a:lnTo>
                        <a:pt x="544" y="1372"/>
                      </a:lnTo>
                      <a:lnTo>
                        <a:pt x="546" y="1370"/>
                      </a:lnTo>
                      <a:lnTo>
                        <a:pt x="548" y="1370"/>
                      </a:lnTo>
                      <a:lnTo>
                        <a:pt x="550" y="1368"/>
                      </a:lnTo>
                      <a:lnTo>
                        <a:pt x="550" y="1368"/>
                      </a:lnTo>
                      <a:lnTo>
                        <a:pt x="540" y="1374"/>
                      </a:lnTo>
                      <a:lnTo>
                        <a:pt x="536" y="1380"/>
                      </a:lnTo>
                      <a:lnTo>
                        <a:pt x="534" y="1386"/>
                      </a:lnTo>
                      <a:lnTo>
                        <a:pt x="534" y="1386"/>
                      </a:lnTo>
                      <a:lnTo>
                        <a:pt x="526" y="1386"/>
                      </a:lnTo>
                      <a:lnTo>
                        <a:pt x="520" y="1388"/>
                      </a:lnTo>
                      <a:lnTo>
                        <a:pt x="520" y="1388"/>
                      </a:lnTo>
                      <a:lnTo>
                        <a:pt x="522" y="1390"/>
                      </a:lnTo>
                      <a:lnTo>
                        <a:pt x="524" y="1392"/>
                      </a:lnTo>
                      <a:lnTo>
                        <a:pt x="526" y="1394"/>
                      </a:lnTo>
                      <a:lnTo>
                        <a:pt x="528" y="1396"/>
                      </a:lnTo>
                      <a:lnTo>
                        <a:pt x="528" y="1396"/>
                      </a:lnTo>
                      <a:lnTo>
                        <a:pt x="522" y="1406"/>
                      </a:lnTo>
                      <a:lnTo>
                        <a:pt x="516" y="1416"/>
                      </a:lnTo>
                      <a:lnTo>
                        <a:pt x="500" y="1430"/>
                      </a:lnTo>
                      <a:lnTo>
                        <a:pt x="500" y="1430"/>
                      </a:lnTo>
                      <a:lnTo>
                        <a:pt x="502" y="1426"/>
                      </a:lnTo>
                      <a:lnTo>
                        <a:pt x="508" y="1418"/>
                      </a:lnTo>
                      <a:lnTo>
                        <a:pt x="508" y="1418"/>
                      </a:lnTo>
                      <a:lnTo>
                        <a:pt x="506" y="1420"/>
                      </a:lnTo>
                      <a:lnTo>
                        <a:pt x="502" y="1422"/>
                      </a:lnTo>
                      <a:lnTo>
                        <a:pt x="496" y="1432"/>
                      </a:lnTo>
                      <a:lnTo>
                        <a:pt x="496" y="1432"/>
                      </a:lnTo>
                      <a:lnTo>
                        <a:pt x="494" y="1430"/>
                      </a:lnTo>
                      <a:lnTo>
                        <a:pt x="492" y="1428"/>
                      </a:lnTo>
                      <a:lnTo>
                        <a:pt x="488" y="1428"/>
                      </a:lnTo>
                      <a:lnTo>
                        <a:pt x="484" y="1430"/>
                      </a:lnTo>
                      <a:lnTo>
                        <a:pt x="482" y="1428"/>
                      </a:lnTo>
                      <a:lnTo>
                        <a:pt x="480" y="1426"/>
                      </a:lnTo>
                      <a:lnTo>
                        <a:pt x="480" y="1426"/>
                      </a:lnTo>
                      <a:lnTo>
                        <a:pt x="480" y="1438"/>
                      </a:lnTo>
                      <a:lnTo>
                        <a:pt x="478" y="1442"/>
                      </a:lnTo>
                      <a:lnTo>
                        <a:pt x="472" y="1446"/>
                      </a:lnTo>
                      <a:lnTo>
                        <a:pt x="472" y="1446"/>
                      </a:lnTo>
                      <a:lnTo>
                        <a:pt x="474" y="1448"/>
                      </a:lnTo>
                      <a:lnTo>
                        <a:pt x="476" y="1446"/>
                      </a:lnTo>
                      <a:lnTo>
                        <a:pt x="478" y="1446"/>
                      </a:lnTo>
                      <a:lnTo>
                        <a:pt x="482" y="1446"/>
                      </a:lnTo>
                      <a:lnTo>
                        <a:pt x="482" y="1446"/>
                      </a:lnTo>
                      <a:lnTo>
                        <a:pt x="476" y="1454"/>
                      </a:lnTo>
                      <a:lnTo>
                        <a:pt x="470" y="1458"/>
                      </a:lnTo>
                      <a:lnTo>
                        <a:pt x="454" y="1464"/>
                      </a:lnTo>
                      <a:lnTo>
                        <a:pt x="454" y="1464"/>
                      </a:lnTo>
                      <a:lnTo>
                        <a:pt x="452" y="1460"/>
                      </a:lnTo>
                      <a:lnTo>
                        <a:pt x="450" y="1458"/>
                      </a:lnTo>
                      <a:lnTo>
                        <a:pt x="448" y="1456"/>
                      </a:lnTo>
                      <a:lnTo>
                        <a:pt x="450" y="1454"/>
                      </a:lnTo>
                      <a:lnTo>
                        <a:pt x="450" y="1454"/>
                      </a:lnTo>
                      <a:lnTo>
                        <a:pt x="444" y="1460"/>
                      </a:lnTo>
                      <a:lnTo>
                        <a:pt x="438" y="1464"/>
                      </a:lnTo>
                      <a:lnTo>
                        <a:pt x="432" y="1466"/>
                      </a:lnTo>
                      <a:lnTo>
                        <a:pt x="430" y="1466"/>
                      </a:lnTo>
                      <a:lnTo>
                        <a:pt x="428" y="1464"/>
                      </a:lnTo>
                      <a:lnTo>
                        <a:pt x="428" y="1464"/>
                      </a:lnTo>
                      <a:lnTo>
                        <a:pt x="426" y="1464"/>
                      </a:lnTo>
                      <a:lnTo>
                        <a:pt x="424" y="1466"/>
                      </a:lnTo>
                      <a:lnTo>
                        <a:pt x="424" y="1466"/>
                      </a:lnTo>
                      <a:lnTo>
                        <a:pt x="424" y="1470"/>
                      </a:lnTo>
                      <a:lnTo>
                        <a:pt x="428" y="1472"/>
                      </a:lnTo>
                      <a:lnTo>
                        <a:pt x="432" y="1472"/>
                      </a:lnTo>
                      <a:lnTo>
                        <a:pt x="434" y="1472"/>
                      </a:lnTo>
                      <a:lnTo>
                        <a:pt x="434" y="1472"/>
                      </a:lnTo>
                      <a:lnTo>
                        <a:pt x="432" y="1476"/>
                      </a:lnTo>
                      <a:lnTo>
                        <a:pt x="430" y="1478"/>
                      </a:lnTo>
                      <a:lnTo>
                        <a:pt x="428" y="1480"/>
                      </a:lnTo>
                      <a:lnTo>
                        <a:pt x="430" y="1482"/>
                      </a:lnTo>
                      <a:lnTo>
                        <a:pt x="430" y="1482"/>
                      </a:lnTo>
                      <a:lnTo>
                        <a:pt x="424" y="1486"/>
                      </a:lnTo>
                      <a:lnTo>
                        <a:pt x="414" y="1488"/>
                      </a:lnTo>
                      <a:lnTo>
                        <a:pt x="414" y="1488"/>
                      </a:lnTo>
                      <a:lnTo>
                        <a:pt x="416" y="1486"/>
                      </a:lnTo>
                      <a:lnTo>
                        <a:pt x="418" y="1484"/>
                      </a:lnTo>
                      <a:lnTo>
                        <a:pt x="418" y="1480"/>
                      </a:lnTo>
                      <a:lnTo>
                        <a:pt x="418" y="1480"/>
                      </a:lnTo>
                      <a:lnTo>
                        <a:pt x="412" y="1476"/>
                      </a:lnTo>
                      <a:lnTo>
                        <a:pt x="406" y="1476"/>
                      </a:lnTo>
                      <a:lnTo>
                        <a:pt x="398" y="1476"/>
                      </a:lnTo>
                      <a:lnTo>
                        <a:pt x="390" y="1478"/>
                      </a:lnTo>
                      <a:lnTo>
                        <a:pt x="376" y="1486"/>
                      </a:lnTo>
                      <a:lnTo>
                        <a:pt x="364" y="1494"/>
                      </a:lnTo>
                      <a:lnTo>
                        <a:pt x="364" y="1494"/>
                      </a:lnTo>
                      <a:lnTo>
                        <a:pt x="362" y="1492"/>
                      </a:lnTo>
                      <a:lnTo>
                        <a:pt x="362" y="1488"/>
                      </a:lnTo>
                      <a:lnTo>
                        <a:pt x="360" y="1482"/>
                      </a:lnTo>
                      <a:lnTo>
                        <a:pt x="360" y="1482"/>
                      </a:lnTo>
                      <a:lnTo>
                        <a:pt x="350" y="1484"/>
                      </a:lnTo>
                      <a:lnTo>
                        <a:pt x="338" y="1490"/>
                      </a:lnTo>
                      <a:lnTo>
                        <a:pt x="314" y="1506"/>
                      </a:lnTo>
                      <a:lnTo>
                        <a:pt x="314" y="1506"/>
                      </a:lnTo>
                      <a:lnTo>
                        <a:pt x="310" y="1504"/>
                      </a:lnTo>
                      <a:lnTo>
                        <a:pt x="306" y="1504"/>
                      </a:lnTo>
                      <a:lnTo>
                        <a:pt x="296" y="1508"/>
                      </a:lnTo>
                      <a:lnTo>
                        <a:pt x="286" y="1512"/>
                      </a:lnTo>
                      <a:lnTo>
                        <a:pt x="282" y="1510"/>
                      </a:lnTo>
                      <a:lnTo>
                        <a:pt x="280" y="1508"/>
                      </a:lnTo>
                      <a:lnTo>
                        <a:pt x="280" y="1508"/>
                      </a:lnTo>
                      <a:lnTo>
                        <a:pt x="278" y="1508"/>
                      </a:lnTo>
                      <a:lnTo>
                        <a:pt x="276" y="1512"/>
                      </a:lnTo>
                      <a:lnTo>
                        <a:pt x="272" y="1516"/>
                      </a:lnTo>
                      <a:lnTo>
                        <a:pt x="272" y="1516"/>
                      </a:lnTo>
                      <a:lnTo>
                        <a:pt x="260" y="1520"/>
                      </a:lnTo>
                      <a:lnTo>
                        <a:pt x="248" y="1526"/>
                      </a:lnTo>
                      <a:lnTo>
                        <a:pt x="238" y="1532"/>
                      </a:lnTo>
                      <a:lnTo>
                        <a:pt x="228" y="1540"/>
                      </a:lnTo>
                      <a:lnTo>
                        <a:pt x="228" y="1540"/>
                      </a:lnTo>
                      <a:lnTo>
                        <a:pt x="212" y="1556"/>
                      </a:lnTo>
                      <a:lnTo>
                        <a:pt x="196" y="1574"/>
                      </a:lnTo>
                      <a:lnTo>
                        <a:pt x="182" y="1594"/>
                      </a:lnTo>
                      <a:lnTo>
                        <a:pt x="168" y="1616"/>
                      </a:lnTo>
                      <a:lnTo>
                        <a:pt x="142" y="1658"/>
                      </a:lnTo>
                      <a:lnTo>
                        <a:pt x="130" y="1678"/>
                      </a:lnTo>
                      <a:lnTo>
                        <a:pt x="118" y="1696"/>
                      </a:lnTo>
                      <a:lnTo>
                        <a:pt x="118" y="1696"/>
                      </a:lnTo>
                      <a:lnTo>
                        <a:pt x="118" y="1696"/>
                      </a:lnTo>
                      <a:lnTo>
                        <a:pt x="120" y="1696"/>
                      </a:lnTo>
                      <a:lnTo>
                        <a:pt x="120" y="1696"/>
                      </a:lnTo>
                      <a:lnTo>
                        <a:pt x="120" y="1696"/>
                      </a:lnTo>
                      <a:lnTo>
                        <a:pt x="120" y="1698"/>
                      </a:lnTo>
                      <a:lnTo>
                        <a:pt x="118" y="1700"/>
                      </a:lnTo>
                      <a:lnTo>
                        <a:pt x="118" y="1698"/>
                      </a:lnTo>
                      <a:lnTo>
                        <a:pt x="118" y="1698"/>
                      </a:lnTo>
                      <a:lnTo>
                        <a:pt x="94" y="1738"/>
                      </a:lnTo>
                      <a:lnTo>
                        <a:pt x="70" y="1780"/>
                      </a:lnTo>
                      <a:lnTo>
                        <a:pt x="58" y="1800"/>
                      </a:lnTo>
                      <a:lnTo>
                        <a:pt x="46" y="1820"/>
                      </a:lnTo>
                      <a:lnTo>
                        <a:pt x="32" y="1838"/>
                      </a:lnTo>
                      <a:lnTo>
                        <a:pt x="16" y="1854"/>
                      </a:lnTo>
                      <a:lnTo>
                        <a:pt x="16" y="1854"/>
                      </a:lnTo>
                      <a:lnTo>
                        <a:pt x="16" y="1860"/>
                      </a:lnTo>
                      <a:lnTo>
                        <a:pt x="14" y="1860"/>
                      </a:lnTo>
                      <a:lnTo>
                        <a:pt x="12" y="1862"/>
                      </a:lnTo>
                      <a:lnTo>
                        <a:pt x="12" y="1868"/>
                      </a:lnTo>
                      <a:lnTo>
                        <a:pt x="12" y="1868"/>
                      </a:lnTo>
                      <a:lnTo>
                        <a:pt x="8" y="1864"/>
                      </a:lnTo>
                      <a:lnTo>
                        <a:pt x="6" y="1864"/>
                      </a:lnTo>
                      <a:lnTo>
                        <a:pt x="4" y="1866"/>
                      </a:lnTo>
                      <a:lnTo>
                        <a:pt x="4" y="1866"/>
                      </a:lnTo>
                      <a:lnTo>
                        <a:pt x="2" y="1864"/>
                      </a:lnTo>
                      <a:lnTo>
                        <a:pt x="0" y="1860"/>
                      </a:lnTo>
                      <a:lnTo>
                        <a:pt x="2" y="1850"/>
                      </a:lnTo>
                      <a:lnTo>
                        <a:pt x="2" y="1850"/>
                      </a:lnTo>
                      <a:lnTo>
                        <a:pt x="4" y="1852"/>
                      </a:lnTo>
                      <a:lnTo>
                        <a:pt x="4" y="1854"/>
                      </a:lnTo>
                      <a:lnTo>
                        <a:pt x="4" y="1854"/>
                      </a:lnTo>
                      <a:lnTo>
                        <a:pt x="20" y="1814"/>
                      </a:lnTo>
                      <a:lnTo>
                        <a:pt x="36" y="1776"/>
                      </a:lnTo>
                      <a:lnTo>
                        <a:pt x="72" y="1700"/>
                      </a:lnTo>
                      <a:lnTo>
                        <a:pt x="72" y="1700"/>
                      </a:lnTo>
                      <a:lnTo>
                        <a:pt x="80" y="1694"/>
                      </a:lnTo>
                      <a:lnTo>
                        <a:pt x="86" y="1688"/>
                      </a:lnTo>
                      <a:lnTo>
                        <a:pt x="86" y="1688"/>
                      </a:lnTo>
                      <a:lnTo>
                        <a:pt x="84" y="1686"/>
                      </a:lnTo>
                      <a:lnTo>
                        <a:pt x="82" y="1688"/>
                      </a:lnTo>
                      <a:lnTo>
                        <a:pt x="78" y="1692"/>
                      </a:lnTo>
                      <a:lnTo>
                        <a:pt x="78" y="1692"/>
                      </a:lnTo>
                      <a:lnTo>
                        <a:pt x="102" y="1660"/>
                      </a:lnTo>
                      <a:lnTo>
                        <a:pt x="124" y="1624"/>
                      </a:lnTo>
                      <a:lnTo>
                        <a:pt x="136" y="1606"/>
                      </a:lnTo>
                      <a:lnTo>
                        <a:pt x="146" y="1586"/>
                      </a:lnTo>
                      <a:lnTo>
                        <a:pt x="154" y="1566"/>
                      </a:lnTo>
                      <a:lnTo>
                        <a:pt x="162" y="1544"/>
                      </a:lnTo>
                      <a:lnTo>
                        <a:pt x="162" y="1544"/>
                      </a:lnTo>
                      <a:lnTo>
                        <a:pt x="154" y="1546"/>
                      </a:lnTo>
                      <a:lnTo>
                        <a:pt x="148" y="1548"/>
                      </a:lnTo>
                      <a:lnTo>
                        <a:pt x="148" y="1548"/>
                      </a:lnTo>
                      <a:lnTo>
                        <a:pt x="146" y="1546"/>
                      </a:lnTo>
                      <a:lnTo>
                        <a:pt x="146" y="1544"/>
                      </a:lnTo>
                      <a:lnTo>
                        <a:pt x="146" y="1542"/>
                      </a:lnTo>
                      <a:lnTo>
                        <a:pt x="142" y="1542"/>
                      </a:lnTo>
                      <a:lnTo>
                        <a:pt x="142" y="1542"/>
                      </a:lnTo>
                      <a:lnTo>
                        <a:pt x="158" y="1516"/>
                      </a:lnTo>
                      <a:lnTo>
                        <a:pt x="164" y="1502"/>
                      </a:lnTo>
                      <a:lnTo>
                        <a:pt x="168" y="1484"/>
                      </a:lnTo>
                      <a:lnTo>
                        <a:pt x="168" y="1484"/>
                      </a:lnTo>
                      <a:lnTo>
                        <a:pt x="172" y="1484"/>
                      </a:lnTo>
                      <a:lnTo>
                        <a:pt x="172" y="1484"/>
                      </a:lnTo>
                      <a:lnTo>
                        <a:pt x="170" y="1480"/>
                      </a:lnTo>
                      <a:lnTo>
                        <a:pt x="168" y="1472"/>
                      </a:lnTo>
                      <a:lnTo>
                        <a:pt x="166" y="1466"/>
                      </a:lnTo>
                      <a:lnTo>
                        <a:pt x="164" y="1466"/>
                      </a:lnTo>
                      <a:lnTo>
                        <a:pt x="164" y="1466"/>
                      </a:lnTo>
                      <a:lnTo>
                        <a:pt x="162" y="1462"/>
                      </a:lnTo>
                      <a:lnTo>
                        <a:pt x="164" y="1458"/>
                      </a:lnTo>
                      <a:lnTo>
                        <a:pt x="168" y="1452"/>
                      </a:lnTo>
                      <a:lnTo>
                        <a:pt x="178" y="1440"/>
                      </a:lnTo>
                      <a:lnTo>
                        <a:pt x="178" y="1440"/>
                      </a:lnTo>
                      <a:lnTo>
                        <a:pt x="178" y="1440"/>
                      </a:lnTo>
                      <a:lnTo>
                        <a:pt x="176" y="1440"/>
                      </a:lnTo>
                      <a:lnTo>
                        <a:pt x="172" y="1444"/>
                      </a:lnTo>
                      <a:lnTo>
                        <a:pt x="168" y="1452"/>
                      </a:lnTo>
                      <a:lnTo>
                        <a:pt x="168" y="1452"/>
                      </a:lnTo>
                      <a:lnTo>
                        <a:pt x="166" y="1444"/>
                      </a:lnTo>
                      <a:lnTo>
                        <a:pt x="168" y="1430"/>
                      </a:lnTo>
                      <a:lnTo>
                        <a:pt x="168" y="1430"/>
                      </a:lnTo>
                      <a:lnTo>
                        <a:pt x="164" y="1430"/>
                      </a:lnTo>
                      <a:lnTo>
                        <a:pt x="160" y="1432"/>
                      </a:lnTo>
                      <a:lnTo>
                        <a:pt x="156" y="1436"/>
                      </a:lnTo>
                      <a:lnTo>
                        <a:pt x="152" y="1440"/>
                      </a:lnTo>
                      <a:lnTo>
                        <a:pt x="152" y="1440"/>
                      </a:lnTo>
                      <a:lnTo>
                        <a:pt x="156" y="1438"/>
                      </a:lnTo>
                      <a:lnTo>
                        <a:pt x="158" y="1438"/>
                      </a:lnTo>
                      <a:lnTo>
                        <a:pt x="156" y="1442"/>
                      </a:lnTo>
                      <a:lnTo>
                        <a:pt x="150" y="1448"/>
                      </a:lnTo>
                      <a:lnTo>
                        <a:pt x="140" y="1454"/>
                      </a:lnTo>
                      <a:lnTo>
                        <a:pt x="140" y="1454"/>
                      </a:lnTo>
                      <a:lnTo>
                        <a:pt x="132" y="1470"/>
                      </a:lnTo>
                      <a:lnTo>
                        <a:pt x="128" y="1480"/>
                      </a:lnTo>
                      <a:lnTo>
                        <a:pt x="122" y="1488"/>
                      </a:lnTo>
                      <a:lnTo>
                        <a:pt x="122" y="1488"/>
                      </a:lnTo>
                      <a:lnTo>
                        <a:pt x="122" y="1486"/>
                      </a:lnTo>
                      <a:lnTo>
                        <a:pt x="122" y="1482"/>
                      </a:lnTo>
                      <a:lnTo>
                        <a:pt x="126" y="1474"/>
                      </a:lnTo>
                      <a:lnTo>
                        <a:pt x="136" y="1456"/>
                      </a:lnTo>
                      <a:lnTo>
                        <a:pt x="136" y="1456"/>
                      </a:lnTo>
                      <a:lnTo>
                        <a:pt x="136" y="1454"/>
                      </a:lnTo>
                      <a:lnTo>
                        <a:pt x="134" y="1456"/>
                      </a:lnTo>
                      <a:lnTo>
                        <a:pt x="132" y="1458"/>
                      </a:lnTo>
                      <a:lnTo>
                        <a:pt x="126" y="1466"/>
                      </a:lnTo>
                      <a:lnTo>
                        <a:pt x="126" y="1466"/>
                      </a:lnTo>
                      <a:lnTo>
                        <a:pt x="126" y="1466"/>
                      </a:lnTo>
                      <a:lnTo>
                        <a:pt x="126" y="1462"/>
                      </a:lnTo>
                      <a:lnTo>
                        <a:pt x="130" y="1456"/>
                      </a:lnTo>
                      <a:lnTo>
                        <a:pt x="130" y="1456"/>
                      </a:lnTo>
                      <a:lnTo>
                        <a:pt x="130" y="1454"/>
                      </a:lnTo>
                      <a:lnTo>
                        <a:pt x="128" y="1456"/>
                      </a:lnTo>
                      <a:lnTo>
                        <a:pt x="128" y="1456"/>
                      </a:lnTo>
                      <a:lnTo>
                        <a:pt x="134" y="1438"/>
                      </a:lnTo>
                      <a:lnTo>
                        <a:pt x="140" y="1424"/>
                      </a:lnTo>
                      <a:lnTo>
                        <a:pt x="156" y="1400"/>
                      </a:lnTo>
                      <a:lnTo>
                        <a:pt x="156" y="1400"/>
                      </a:lnTo>
                      <a:lnTo>
                        <a:pt x="154" y="1398"/>
                      </a:lnTo>
                      <a:lnTo>
                        <a:pt x="152" y="1402"/>
                      </a:lnTo>
                      <a:lnTo>
                        <a:pt x="150" y="1406"/>
                      </a:lnTo>
                      <a:lnTo>
                        <a:pt x="150" y="1410"/>
                      </a:lnTo>
                      <a:lnTo>
                        <a:pt x="150" y="1410"/>
                      </a:lnTo>
                      <a:lnTo>
                        <a:pt x="148" y="1404"/>
                      </a:lnTo>
                      <a:lnTo>
                        <a:pt x="150" y="1398"/>
                      </a:lnTo>
                      <a:lnTo>
                        <a:pt x="154" y="1388"/>
                      </a:lnTo>
                      <a:lnTo>
                        <a:pt x="160" y="1378"/>
                      </a:lnTo>
                      <a:lnTo>
                        <a:pt x="162" y="1370"/>
                      </a:lnTo>
                      <a:lnTo>
                        <a:pt x="162" y="1364"/>
                      </a:lnTo>
                      <a:lnTo>
                        <a:pt x="162" y="1364"/>
                      </a:lnTo>
                      <a:lnTo>
                        <a:pt x="146" y="1372"/>
                      </a:lnTo>
                      <a:lnTo>
                        <a:pt x="138" y="1376"/>
                      </a:lnTo>
                      <a:lnTo>
                        <a:pt x="132" y="1382"/>
                      </a:lnTo>
                      <a:lnTo>
                        <a:pt x="132" y="1382"/>
                      </a:lnTo>
                      <a:lnTo>
                        <a:pt x="178" y="1310"/>
                      </a:lnTo>
                      <a:lnTo>
                        <a:pt x="226" y="1238"/>
                      </a:lnTo>
                      <a:lnTo>
                        <a:pt x="276" y="1170"/>
                      </a:lnTo>
                      <a:lnTo>
                        <a:pt x="330" y="1104"/>
                      </a:lnTo>
                      <a:lnTo>
                        <a:pt x="384" y="1038"/>
                      </a:lnTo>
                      <a:lnTo>
                        <a:pt x="440" y="974"/>
                      </a:lnTo>
                      <a:lnTo>
                        <a:pt x="498" y="912"/>
                      </a:lnTo>
                      <a:lnTo>
                        <a:pt x="558" y="850"/>
                      </a:lnTo>
                      <a:lnTo>
                        <a:pt x="558" y="850"/>
                      </a:lnTo>
                      <a:lnTo>
                        <a:pt x="622" y="788"/>
                      </a:lnTo>
                      <a:lnTo>
                        <a:pt x="686" y="728"/>
                      </a:lnTo>
                      <a:lnTo>
                        <a:pt x="686" y="728"/>
                      </a:lnTo>
                      <a:lnTo>
                        <a:pt x="716" y="700"/>
                      </a:lnTo>
                      <a:lnTo>
                        <a:pt x="748" y="674"/>
                      </a:lnTo>
                      <a:lnTo>
                        <a:pt x="814" y="622"/>
                      </a:lnTo>
                      <a:lnTo>
                        <a:pt x="882" y="572"/>
                      </a:lnTo>
                      <a:lnTo>
                        <a:pt x="950" y="522"/>
                      </a:lnTo>
                      <a:lnTo>
                        <a:pt x="950" y="522"/>
                      </a:lnTo>
                      <a:lnTo>
                        <a:pt x="1022" y="472"/>
                      </a:lnTo>
                      <a:lnTo>
                        <a:pt x="1092" y="426"/>
                      </a:lnTo>
                      <a:lnTo>
                        <a:pt x="1164" y="382"/>
                      </a:lnTo>
                      <a:lnTo>
                        <a:pt x="1238" y="342"/>
                      </a:lnTo>
                      <a:lnTo>
                        <a:pt x="1238" y="342"/>
                      </a:lnTo>
                      <a:lnTo>
                        <a:pt x="1304" y="308"/>
                      </a:lnTo>
                      <a:lnTo>
                        <a:pt x="1336" y="290"/>
                      </a:lnTo>
                      <a:lnTo>
                        <a:pt x="1370" y="272"/>
                      </a:lnTo>
                      <a:lnTo>
                        <a:pt x="1370" y="272"/>
                      </a:lnTo>
                      <a:lnTo>
                        <a:pt x="1374" y="274"/>
                      </a:lnTo>
                      <a:lnTo>
                        <a:pt x="1374" y="274"/>
                      </a:lnTo>
                      <a:lnTo>
                        <a:pt x="1368" y="276"/>
                      </a:lnTo>
                      <a:lnTo>
                        <a:pt x="1368" y="276"/>
                      </a:lnTo>
                      <a:close/>
                      <a:moveTo>
                        <a:pt x="1670" y="170"/>
                      </a:moveTo>
                      <a:lnTo>
                        <a:pt x="1670" y="170"/>
                      </a:lnTo>
                      <a:lnTo>
                        <a:pt x="1672" y="176"/>
                      </a:lnTo>
                      <a:lnTo>
                        <a:pt x="1674" y="178"/>
                      </a:lnTo>
                      <a:lnTo>
                        <a:pt x="1684" y="176"/>
                      </a:lnTo>
                      <a:lnTo>
                        <a:pt x="1684" y="176"/>
                      </a:lnTo>
                      <a:lnTo>
                        <a:pt x="1684" y="174"/>
                      </a:lnTo>
                      <a:lnTo>
                        <a:pt x="1680" y="172"/>
                      </a:lnTo>
                      <a:lnTo>
                        <a:pt x="1678" y="172"/>
                      </a:lnTo>
                      <a:lnTo>
                        <a:pt x="1678" y="170"/>
                      </a:lnTo>
                      <a:lnTo>
                        <a:pt x="1678" y="170"/>
                      </a:lnTo>
                      <a:lnTo>
                        <a:pt x="1674" y="170"/>
                      </a:lnTo>
                      <a:lnTo>
                        <a:pt x="1670" y="170"/>
                      </a:lnTo>
                      <a:lnTo>
                        <a:pt x="1670" y="170"/>
                      </a:lnTo>
                      <a:close/>
                      <a:moveTo>
                        <a:pt x="2088" y="292"/>
                      </a:moveTo>
                      <a:lnTo>
                        <a:pt x="2088" y="292"/>
                      </a:lnTo>
                      <a:lnTo>
                        <a:pt x="2094" y="292"/>
                      </a:lnTo>
                      <a:lnTo>
                        <a:pt x="2100" y="292"/>
                      </a:lnTo>
                      <a:lnTo>
                        <a:pt x="2108" y="292"/>
                      </a:lnTo>
                      <a:lnTo>
                        <a:pt x="2114" y="288"/>
                      </a:lnTo>
                      <a:lnTo>
                        <a:pt x="2114" y="288"/>
                      </a:lnTo>
                      <a:lnTo>
                        <a:pt x="2096" y="288"/>
                      </a:lnTo>
                      <a:lnTo>
                        <a:pt x="2090" y="290"/>
                      </a:lnTo>
                      <a:lnTo>
                        <a:pt x="2088" y="290"/>
                      </a:lnTo>
                      <a:lnTo>
                        <a:pt x="2088" y="292"/>
                      </a:lnTo>
                      <a:lnTo>
                        <a:pt x="2088" y="292"/>
                      </a:lnTo>
                      <a:close/>
                      <a:moveTo>
                        <a:pt x="1254" y="342"/>
                      </a:moveTo>
                      <a:lnTo>
                        <a:pt x="1254" y="342"/>
                      </a:lnTo>
                      <a:lnTo>
                        <a:pt x="1266" y="332"/>
                      </a:lnTo>
                      <a:lnTo>
                        <a:pt x="1266" y="332"/>
                      </a:lnTo>
                      <a:lnTo>
                        <a:pt x="1250" y="340"/>
                      </a:lnTo>
                      <a:lnTo>
                        <a:pt x="1242" y="344"/>
                      </a:lnTo>
                      <a:lnTo>
                        <a:pt x="1242" y="346"/>
                      </a:lnTo>
                      <a:lnTo>
                        <a:pt x="1244" y="346"/>
                      </a:lnTo>
                      <a:lnTo>
                        <a:pt x="1254" y="342"/>
                      </a:lnTo>
                      <a:lnTo>
                        <a:pt x="1254" y="342"/>
                      </a:lnTo>
                      <a:close/>
                      <a:moveTo>
                        <a:pt x="2162" y="338"/>
                      </a:moveTo>
                      <a:lnTo>
                        <a:pt x="2162" y="338"/>
                      </a:lnTo>
                      <a:lnTo>
                        <a:pt x="2172" y="336"/>
                      </a:lnTo>
                      <a:lnTo>
                        <a:pt x="2176" y="334"/>
                      </a:lnTo>
                      <a:lnTo>
                        <a:pt x="2180" y="330"/>
                      </a:lnTo>
                      <a:lnTo>
                        <a:pt x="2180" y="330"/>
                      </a:lnTo>
                      <a:lnTo>
                        <a:pt x="2168" y="332"/>
                      </a:lnTo>
                      <a:lnTo>
                        <a:pt x="2164" y="334"/>
                      </a:lnTo>
                      <a:lnTo>
                        <a:pt x="2162" y="338"/>
                      </a:lnTo>
                      <a:lnTo>
                        <a:pt x="2162" y="338"/>
                      </a:lnTo>
                      <a:close/>
                      <a:moveTo>
                        <a:pt x="1208" y="362"/>
                      </a:moveTo>
                      <a:lnTo>
                        <a:pt x="1208" y="362"/>
                      </a:lnTo>
                      <a:lnTo>
                        <a:pt x="1210" y="362"/>
                      </a:lnTo>
                      <a:lnTo>
                        <a:pt x="1214" y="360"/>
                      </a:lnTo>
                      <a:lnTo>
                        <a:pt x="1216" y="360"/>
                      </a:lnTo>
                      <a:lnTo>
                        <a:pt x="1218" y="356"/>
                      </a:lnTo>
                      <a:lnTo>
                        <a:pt x="1218" y="356"/>
                      </a:lnTo>
                      <a:lnTo>
                        <a:pt x="1210" y="358"/>
                      </a:lnTo>
                      <a:lnTo>
                        <a:pt x="1208" y="362"/>
                      </a:lnTo>
                      <a:lnTo>
                        <a:pt x="1208" y="362"/>
                      </a:lnTo>
                      <a:lnTo>
                        <a:pt x="1208" y="362"/>
                      </a:lnTo>
                      <a:close/>
                      <a:moveTo>
                        <a:pt x="1390" y="608"/>
                      </a:moveTo>
                      <a:lnTo>
                        <a:pt x="1390" y="608"/>
                      </a:lnTo>
                      <a:lnTo>
                        <a:pt x="1402" y="602"/>
                      </a:lnTo>
                      <a:lnTo>
                        <a:pt x="1408" y="600"/>
                      </a:lnTo>
                      <a:lnTo>
                        <a:pt x="1408" y="600"/>
                      </a:lnTo>
                      <a:lnTo>
                        <a:pt x="1400" y="602"/>
                      </a:lnTo>
                      <a:lnTo>
                        <a:pt x="1394" y="606"/>
                      </a:lnTo>
                      <a:lnTo>
                        <a:pt x="1388" y="608"/>
                      </a:lnTo>
                      <a:lnTo>
                        <a:pt x="1388" y="610"/>
                      </a:lnTo>
                      <a:lnTo>
                        <a:pt x="1390" y="608"/>
                      </a:lnTo>
                      <a:lnTo>
                        <a:pt x="1390" y="608"/>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71" name="Freeform 247"/>
                <p:cNvSpPr>
                  <a:spLocks/>
                </p:cNvSpPr>
                <p:nvPr userDrawn="1"/>
              </p:nvSpPr>
              <p:spPr bwMode="auto">
                <a:xfrm>
                  <a:off x="3665" y="189"/>
                  <a:ext cx="10" cy="3"/>
                </a:xfrm>
                <a:custGeom>
                  <a:avLst/>
                  <a:gdLst/>
                  <a:ahLst/>
                  <a:cxnLst>
                    <a:cxn ang="0">
                      <a:pos x="36" y="0"/>
                    </a:cxn>
                    <a:cxn ang="0">
                      <a:pos x="36" y="0"/>
                    </a:cxn>
                    <a:cxn ang="0">
                      <a:pos x="28" y="6"/>
                    </a:cxn>
                    <a:cxn ang="0">
                      <a:pos x="20" y="10"/>
                    </a:cxn>
                    <a:cxn ang="0">
                      <a:pos x="10" y="12"/>
                    </a:cxn>
                    <a:cxn ang="0">
                      <a:pos x="0" y="14"/>
                    </a:cxn>
                    <a:cxn ang="0">
                      <a:pos x="0" y="14"/>
                    </a:cxn>
                    <a:cxn ang="0">
                      <a:pos x="0" y="12"/>
                    </a:cxn>
                    <a:cxn ang="0">
                      <a:pos x="4" y="8"/>
                    </a:cxn>
                    <a:cxn ang="0">
                      <a:pos x="14" y="4"/>
                    </a:cxn>
                    <a:cxn ang="0">
                      <a:pos x="36" y="0"/>
                    </a:cxn>
                    <a:cxn ang="0">
                      <a:pos x="36" y="0"/>
                    </a:cxn>
                  </a:cxnLst>
                  <a:rect l="0" t="0" r="r" b="b"/>
                  <a:pathLst>
                    <a:path w="36" h="14">
                      <a:moveTo>
                        <a:pt x="36" y="0"/>
                      </a:moveTo>
                      <a:lnTo>
                        <a:pt x="36" y="0"/>
                      </a:lnTo>
                      <a:lnTo>
                        <a:pt x="28" y="6"/>
                      </a:lnTo>
                      <a:lnTo>
                        <a:pt x="20" y="10"/>
                      </a:lnTo>
                      <a:lnTo>
                        <a:pt x="10" y="12"/>
                      </a:lnTo>
                      <a:lnTo>
                        <a:pt x="0" y="14"/>
                      </a:lnTo>
                      <a:lnTo>
                        <a:pt x="0" y="14"/>
                      </a:lnTo>
                      <a:lnTo>
                        <a:pt x="0" y="12"/>
                      </a:lnTo>
                      <a:lnTo>
                        <a:pt x="4" y="8"/>
                      </a:lnTo>
                      <a:lnTo>
                        <a:pt x="14" y="4"/>
                      </a:lnTo>
                      <a:lnTo>
                        <a:pt x="36" y="0"/>
                      </a:lnTo>
                      <a:lnTo>
                        <a:pt x="3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72" name="Freeform 248"/>
                <p:cNvSpPr>
                  <a:spLocks/>
                </p:cNvSpPr>
                <p:nvPr userDrawn="1"/>
              </p:nvSpPr>
              <p:spPr bwMode="auto">
                <a:xfrm>
                  <a:off x="4037" y="217"/>
                  <a:ext cx="10" cy="3"/>
                </a:xfrm>
                <a:custGeom>
                  <a:avLst/>
                  <a:gdLst/>
                  <a:ahLst/>
                  <a:cxnLst>
                    <a:cxn ang="0">
                      <a:pos x="32" y="0"/>
                    </a:cxn>
                    <a:cxn ang="0">
                      <a:pos x="32" y="0"/>
                    </a:cxn>
                    <a:cxn ang="0">
                      <a:pos x="32" y="2"/>
                    </a:cxn>
                    <a:cxn ang="0">
                      <a:pos x="32" y="4"/>
                    </a:cxn>
                    <a:cxn ang="0">
                      <a:pos x="34" y="6"/>
                    </a:cxn>
                    <a:cxn ang="0">
                      <a:pos x="34" y="8"/>
                    </a:cxn>
                    <a:cxn ang="0">
                      <a:pos x="34" y="8"/>
                    </a:cxn>
                    <a:cxn ang="0">
                      <a:pos x="0" y="14"/>
                    </a:cxn>
                    <a:cxn ang="0">
                      <a:pos x="0" y="14"/>
                    </a:cxn>
                    <a:cxn ang="0">
                      <a:pos x="8" y="10"/>
                    </a:cxn>
                    <a:cxn ang="0">
                      <a:pos x="14" y="6"/>
                    </a:cxn>
                    <a:cxn ang="0">
                      <a:pos x="20" y="2"/>
                    </a:cxn>
                    <a:cxn ang="0">
                      <a:pos x="32" y="0"/>
                    </a:cxn>
                    <a:cxn ang="0">
                      <a:pos x="32" y="0"/>
                    </a:cxn>
                  </a:cxnLst>
                  <a:rect l="0" t="0" r="r" b="b"/>
                  <a:pathLst>
                    <a:path w="34" h="14">
                      <a:moveTo>
                        <a:pt x="32" y="0"/>
                      </a:moveTo>
                      <a:lnTo>
                        <a:pt x="32" y="0"/>
                      </a:lnTo>
                      <a:lnTo>
                        <a:pt x="32" y="2"/>
                      </a:lnTo>
                      <a:lnTo>
                        <a:pt x="32" y="4"/>
                      </a:lnTo>
                      <a:lnTo>
                        <a:pt x="34" y="6"/>
                      </a:lnTo>
                      <a:lnTo>
                        <a:pt x="34" y="8"/>
                      </a:lnTo>
                      <a:lnTo>
                        <a:pt x="34" y="8"/>
                      </a:lnTo>
                      <a:lnTo>
                        <a:pt x="0" y="14"/>
                      </a:lnTo>
                      <a:lnTo>
                        <a:pt x="0" y="14"/>
                      </a:lnTo>
                      <a:lnTo>
                        <a:pt x="8" y="10"/>
                      </a:lnTo>
                      <a:lnTo>
                        <a:pt x="14" y="6"/>
                      </a:lnTo>
                      <a:lnTo>
                        <a:pt x="20" y="2"/>
                      </a:lnTo>
                      <a:lnTo>
                        <a:pt x="32" y="0"/>
                      </a:lnTo>
                      <a:lnTo>
                        <a:pt x="3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73" name="Freeform 249"/>
                <p:cNvSpPr>
                  <a:spLocks noEditPoints="1"/>
                </p:cNvSpPr>
                <p:nvPr userDrawn="1"/>
              </p:nvSpPr>
              <p:spPr bwMode="auto">
                <a:xfrm>
                  <a:off x="3748" y="227"/>
                  <a:ext cx="190" cy="170"/>
                </a:xfrm>
                <a:custGeom>
                  <a:avLst/>
                  <a:gdLst/>
                  <a:ahLst/>
                  <a:cxnLst>
                    <a:cxn ang="0">
                      <a:pos x="702" y="30"/>
                    </a:cxn>
                    <a:cxn ang="0">
                      <a:pos x="702" y="68"/>
                    </a:cxn>
                    <a:cxn ang="0">
                      <a:pos x="688" y="118"/>
                    </a:cxn>
                    <a:cxn ang="0">
                      <a:pos x="686" y="132"/>
                    </a:cxn>
                    <a:cxn ang="0">
                      <a:pos x="678" y="180"/>
                    </a:cxn>
                    <a:cxn ang="0">
                      <a:pos x="670" y="198"/>
                    </a:cxn>
                    <a:cxn ang="0">
                      <a:pos x="644" y="236"/>
                    </a:cxn>
                    <a:cxn ang="0">
                      <a:pos x="636" y="232"/>
                    </a:cxn>
                    <a:cxn ang="0">
                      <a:pos x="624" y="288"/>
                    </a:cxn>
                    <a:cxn ang="0">
                      <a:pos x="608" y="322"/>
                    </a:cxn>
                    <a:cxn ang="0">
                      <a:pos x="590" y="294"/>
                    </a:cxn>
                    <a:cxn ang="0">
                      <a:pos x="560" y="324"/>
                    </a:cxn>
                    <a:cxn ang="0">
                      <a:pos x="580" y="318"/>
                    </a:cxn>
                    <a:cxn ang="0">
                      <a:pos x="588" y="346"/>
                    </a:cxn>
                    <a:cxn ang="0">
                      <a:pos x="498" y="380"/>
                    </a:cxn>
                    <a:cxn ang="0">
                      <a:pos x="466" y="384"/>
                    </a:cxn>
                    <a:cxn ang="0">
                      <a:pos x="328" y="458"/>
                    </a:cxn>
                    <a:cxn ang="0">
                      <a:pos x="330" y="452"/>
                    </a:cxn>
                    <a:cxn ang="0">
                      <a:pos x="278" y="462"/>
                    </a:cxn>
                    <a:cxn ang="0">
                      <a:pos x="260" y="488"/>
                    </a:cxn>
                    <a:cxn ang="0">
                      <a:pos x="224" y="516"/>
                    </a:cxn>
                    <a:cxn ang="0">
                      <a:pos x="176" y="544"/>
                    </a:cxn>
                    <a:cxn ang="0">
                      <a:pos x="134" y="576"/>
                    </a:cxn>
                    <a:cxn ang="0">
                      <a:pos x="90" y="606"/>
                    </a:cxn>
                    <a:cxn ang="0">
                      <a:pos x="32" y="644"/>
                    </a:cxn>
                    <a:cxn ang="0">
                      <a:pos x="26" y="630"/>
                    </a:cxn>
                    <a:cxn ang="0">
                      <a:pos x="40" y="614"/>
                    </a:cxn>
                    <a:cxn ang="0">
                      <a:pos x="30" y="592"/>
                    </a:cxn>
                    <a:cxn ang="0">
                      <a:pos x="30" y="588"/>
                    </a:cxn>
                    <a:cxn ang="0">
                      <a:pos x="20" y="578"/>
                    </a:cxn>
                    <a:cxn ang="0">
                      <a:pos x="32" y="548"/>
                    </a:cxn>
                    <a:cxn ang="0">
                      <a:pos x="40" y="524"/>
                    </a:cxn>
                    <a:cxn ang="0">
                      <a:pos x="64" y="488"/>
                    </a:cxn>
                    <a:cxn ang="0">
                      <a:pos x="112" y="450"/>
                    </a:cxn>
                    <a:cxn ang="0">
                      <a:pos x="140" y="438"/>
                    </a:cxn>
                    <a:cxn ang="0">
                      <a:pos x="116" y="434"/>
                    </a:cxn>
                    <a:cxn ang="0">
                      <a:pos x="164" y="380"/>
                    </a:cxn>
                    <a:cxn ang="0">
                      <a:pos x="196" y="360"/>
                    </a:cxn>
                    <a:cxn ang="0">
                      <a:pos x="232" y="334"/>
                    </a:cxn>
                    <a:cxn ang="0">
                      <a:pos x="276" y="320"/>
                    </a:cxn>
                    <a:cxn ang="0">
                      <a:pos x="314" y="308"/>
                    </a:cxn>
                    <a:cxn ang="0">
                      <a:pos x="340" y="252"/>
                    </a:cxn>
                    <a:cxn ang="0">
                      <a:pos x="370" y="248"/>
                    </a:cxn>
                    <a:cxn ang="0">
                      <a:pos x="374" y="234"/>
                    </a:cxn>
                    <a:cxn ang="0">
                      <a:pos x="402" y="210"/>
                    </a:cxn>
                    <a:cxn ang="0">
                      <a:pos x="474" y="106"/>
                    </a:cxn>
                    <a:cxn ang="0">
                      <a:pos x="534" y="84"/>
                    </a:cxn>
                    <a:cxn ang="0">
                      <a:pos x="622" y="40"/>
                    </a:cxn>
                    <a:cxn ang="0">
                      <a:pos x="576" y="50"/>
                    </a:cxn>
                    <a:cxn ang="0">
                      <a:pos x="436" y="90"/>
                    </a:cxn>
                    <a:cxn ang="0">
                      <a:pos x="422" y="72"/>
                    </a:cxn>
                    <a:cxn ang="0">
                      <a:pos x="414" y="90"/>
                    </a:cxn>
                    <a:cxn ang="0">
                      <a:pos x="350" y="108"/>
                    </a:cxn>
                    <a:cxn ang="0">
                      <a:pos x="342" y="82"/>
                    </a:cxn>
                    <a:cxn ang="0">
                      <a:pos x="434" y="60"/>
                    </a:cxn>
                    <a:cxn ang="0">
                      <a:pos x="492" y="60"/>
                    </a:cxn>
                    <a:cxn ang="0">
                      <a:pos x="554" y="32"/>
                    </a:cxn>
                    <a:cxn ang="0">
                      <a:pos x="698" y="2"/>
                    </a:cxn>
                    <a:cxn ang="0">
                      <a:pos x="664" y="26"/>
                    </a:cxn>
                    <a:cxn ang="0">
                      <a:pos x="610" y="28"/>
                    </a:cxn>
                    <a:cxn ang="0">
                      <a:pos x="552" y="44"/>
                    </a:cxn>
                    <a:cxn ang="0">
                      <a:pos x="584" y="278"/>
                    </a:cxn>
                    <a:cxn ang="0">
                      <a:pos x="236" y="494"/>
                    </a:cxn>
                  </a:cxnLst>
                  <a:rect l="0" t="0" r="r" b="b"/>
                  <a:pathLst>
                    <a:path w="714" h="644">
                      <a:moveTo>
                        <a:pt x="706" y="0"/>
                      </a:moveTo>
                      <a:lnTo>
                        <a:pt x="706" y="0"/>
                      </a:lnTo>
                      <a:lnTo>
                        <a:pt x="708" y="2"/>
                      </a:lnTo>
                      <a:lnTo>
                        <a:pt x="706" y="6"/>
                      </a:lnTo>
                      <a:lnTo>
                        <a:pt x="706" y="12"/>
                      </a:lnTo>
                      <a:lnTo>
                        <a:pt x="706" y="18"/>
                      </a:lnTo>
                      <a:lnTo>
                        <a:pt x="706" y="18"/>
                      </a:lnTo>
                      <a:lnTo>
                        <a:pt x="702" y="20"/>
                      </a:lnTo>
                      <a:lnTo>
                        <a:pt x="696" y="24"/>
                      </a:lnTo>
                      <a:lnTo>
                        <a:pt x="696" y="24"/>
                      </a:lnTo>
                      <a:lnTo>
                        <a:pt x="702" y="24"/>
                      </a:lnTo>
                      <a:lnTo>
                        <a:pt x="704" y="26"/>
                      </a:lnTo>
                      <a:lnTo>
                        <a:pt x="702" y="30"/>
                      </a:lnTo>
                      <a:lnTo>
                        <a:pt x="702" y="30"/>
                      </a:lnTo>
                      <a:lnTo>
                        <a:pt x="706" y="32"/>
                      </a:lnTo>
                      <a:lnTo>
                        <a:pt x="708" y="30"/>
                      </a:lnTo>
                      <a:lnTo>
                        <a:pt x="708" y="28"/>
                      </a:lnTo>
                      <a:lnTo>
                        <a:pt x="708" y="26"/>
                      </a:lnTo>
                      <a:lnTo>
                        <a:pt x="708" y="26"/>
                      </a:lnTo>
                      <a:lnTo>
                        <a:pt x="712" y="28"/>
                      </a:lnTo>
                      <a:lnTo>
                        <a:pt x="714" y="30"/>
                      </a:lnTo>
                      <a:lnTo>
                        <a:pt x="714" y="38"/>
                      </a:lnTo>
                      <a:lnTo>
                        <a:pt x="710" y="46"/>
                      </a:lnTo>
                      <a:lnTo>
                        <a:pt x="704" y="50"/>
                      </a:lnTo>
                      <a:lnTo>
                        <a:pt x="704" y="50"/>
                      </a:lnTo>
                      <a:lnTo>
                        <a:pt x="706" y="54"/>
                      </a:lnTo>
                      <a:lnTo>
                        <a:pt x="706" y="58"/>
                      </a:lnTo>
                      <a:lnTo>
                        <a:pt x="702" y="68"/>
                      </a:lnTo>
                      <a:lnTo>
                        <a:pt x="698" y="78"/>
                      </a:lnTo>
                      <a:lnTo>
                        <a:pt x="698" y="82"/>
                      </a:lnTo>
                      <a:lnTo>
                        <a:pt x="698" y="86"/>
                      </a:lnTo>
                      <a:lnTo>
                        <a:pt x="698" y="86"/>
                      </a:lnTo>
                      <a:lnTo>
                        <a:pt x="696" y="88"/>
                      </a:lnTo>
                      <a:lnTo>
                        <a:pt x="692" y="94"/>
                      </a:lnTo>
                      <a:lnTo>
                        <a:pt x="688" y="106"/>
                      </a:lnTo>
                      <a:lnTo>
                        <a:pt x="688" y="106"/>
                      </a:lnTo>
                      <a:lnTo>
                        <a:pt x="692" y="110"/>
                      </a:lnTo>
                      <a:lnTo>
                        <a:pt x="694" y="114"/>
                      </a:lnTo>
                      <a:lnTo>
                        <a:pt x="694" y="120"/>
                      </a:lnTo>
                      <a:lnTo>
                        <a:pt x="694" y="120"/>
                      </a:lnTo>
                      <a:lnTo>
                        <a:pt x="690" y="118"/>
                      </a:lnTo>
                      <a:lnTo>
                        <a:pt x="688" y="118"/>
                      </a:lnTo>
                      <a:lnTo>
                        <a:pt x="688" y="118"/>
                      </a:lnTo>
                      <a:lnTo>
                        <a:pt x="686" y="122"/>
                      </a:lnTo>
                      <a:lnTo>
                        <a:pt x="688" y="126"/>
                      </a:lnTo>
                      <a:lnTo>
                        <a:pt x="690" y="126"/>
                      </a:lnTo>
                      <a:lnTo>
                        <a:pt x="694" y="124"/>
                      </a:lnTo>
                      <a:lnTo>
                        <a:pt x="694" y="124"/>
                      </a:lnTo>
                      <a:lnTo>
                        <a:pt x="694" y="128"/>
                      </a:lnTo>
                      <a:lnTo>
                        <a:pt x="694" y="132"/>
                      </a:lnTo>
                      <a:lnTo>
                        <a:pt x="692" y="136"/>
                      </a:lnTo>
                      <a:lnTo>
                        <a:pt x="694" y="140"/>
                      </a:lnTo>
                      <a:lnTo>
                        <a:pt x="694" y="140"/>
                      </a:lnTo>
                      <a:lnTo>
                        <a:pt x="688" y="138"/>
                      </a:lnTo>
                      <a:lnTo>
                        <a:pt x="686" y="132"/>
                      </a:lnTo>
                      <a:lnTo>
                        <a:pt x="686" y="132"/>
                      </a:lnTo>
                      <a:lnTo>
                        <a:pt x="680" y="138"/>
                      </a:lnTo>
                      <a:lnTo>
                        <a:pt x="678" y="138"/>
                      </a:lnTo>
                      <a:lnTo>
                        <a:pt x="674" y="136"/>
                      </a:lnTo>
                      <a:lnTo>
                        <a:pt x="674" y="136"/>
                      </a:lnTo>
                      <a:lnTo>
                        <a:pt x="676" y="144"/>
                      </a:lnTo>
                      <a:lnTo>
                        <a:pt x="674" y="150"/>
                      </a:lnTo>
                      <a:lnTo>
                        <a:pt x="674" y="150"/>
                      </a:lnTo>
                      <a:lnTo>
                        <a:pt x="676" y="152"/>
                      </a:lnTo>
                      <a:lnTo>
                        <a:pt x="682" y="154"/>
                      </a:lnTo>
                      <a:lnTo>
                        <a:pt x="682" y="154"/>
                      </a:lnTo>
                      <a:lnTo>
                        <a:pt x="680" y="166"/>
                      </a:lnTo>
                      <a:lnTo>
                        <a:pt x="680" y="174"/>
                      </a:lnTo>
                      <a:lnTo>
                        <a:pt x="678" y="180"/>
                      </a:lnTo>
                      <a:lnTo>
                        <a:pt x="678" y="180"/>
                      </a:lnTo>
                      <a:lnTo>
                        <a:pt x="674" y="180"/>
                      </a:lnTo>
                      <a:lnTo>
                        <a:pt x="674" y="178"/>
                      </a:lnTo>
                      <a:lnTo>
                        <a:pt x="672" y="176"/>
                      </a:lnTo>
                      <a:lnTo>
                        <a:pt x="670" y="174"/>
                      </a:lnTo>
                      <a:lnTo>
                        <a:pt x="670" y="174"/>
                      </a:lnTo>
                      <a:lnTo>
                        <a:pt x="670" y="178"/>
                      </a:lnTo>
                      <a:lnTo>
                        <a:pt x="670" y="182"/>
                      </a:lnTo>
                      <a:lnTo>
                        <a:pt x="674" y="192"/>
                      </a:lnTo>
                      <a:lnTo>
                        <a:pt x="674" y="192"/>
                      </a:lnTo>
                      <a:lnTo>
                        <a:pt x="672" y="194"/>
                      </a:lnTo>
                      <a:lnTo>
                        <a:pt x="668" y="194"/>
                      </a:lnTo>
                      <a:lnTo>
                        <a:pt x="668" y="194"/>
                      </a:lnTo>
                      <a:lnTo>
                        <a:pt x="670" y="196"/>
                      </a:lnTo>
                      <a:lnTo>
                        <a:pt x="670" y="198"/>
                      </a:lnTo>
                      <a:lnTo>
                        <a:pt x="672" y="196"/>
                      </a:lnTo>
                      <a:lnTo>
                        <a:pt x="674" y="198"/>
                      </a:lnTo>
                      <a:lnTo>
                        <a:pt x="674" y="198"/>
                      </a:lnTo>
                      <a:lnTo>
                        <a:pt x="672" y="204"/>
                      </a:lnTo>
                      <a:lnTo>
                        <a:pt x="668" y="206"/>
                      </a:lnTo>
                      <a:lnTo>
                        <a:pt x="656" y="212"/>
                      </a:lnTo>
                      <a:lnTo>
                        <a:pt x="656" y="212"/>
                      </a:lnTo>
                      <a:lnTo>
                        <a:pt x="660" y="220"/>
                      </a:lnTo>
                      <a:lnTo>
                        <a:pt x="658" y="230"/>
                      </a:lnTo>
                      <a:lnTo>
                        <a:pt x="658" y="230"/>
                      </a:lnTo>
                      <a:lnTo>
                        <a:pt x="648" y="232"/>
                      </a:lnTo>
                      <a:lnTo>
                        <a:pt x="646" y="234"/>
                      </a:lnTo>
                      <a:lnTo>
                        <a:pt x="644" y="236"/>
                      </a:lnTo>
                      <a:lnTo>
                        <a:pt x="644" y="236"/>
                      </a:lnTo>
                      <a:lnTo>
                        <a:pt x="640" y="234"/>
                      </a:lnTo>
                      <a:lnTo>
                        <a:pt x="638" y="230"/>
                      </a:lnTo>
                      <a:lnTo>
                        <a:pt x="636" y="226"/>
                      </a:lnTo>
                      <a:lnTo>
                        <a:pt x="636" y="220"/>
                      </a:lnTo>
                      <a:lnTo>
                        <a:pt x="636" y="220"/>
                      </a:lnTo>
                      <a:lnTo>
                        <a:pt x="634" y="220"/>
                      </a:lnTo>
                      <a:lnTo>
                        <a:pt x="632" y="222"/>
                      </a:lnTo>
                      <a:lnTo>
                        <a:pt x="630" y="222"/>
                      </a:lnTo>
                      <a:lnTo>
                        <a:pt x="628" y="220"/>
                      </a:lnTo>
                      <a:lnTo>
                        <a:pt x="628" y="220"/>
                      </a:lnTo>
                      <a:lnTo>
                        <a:pt x="628" y="226"/>
                      </a:lnTo>
                      <a:lnTo>
                        <a:pt x="630" y="228"/>
                      </a:lnTo>
                      <a:lnTo>
                        <a:pt x="636" y="232"/>
                      </a:lnTo>
                      <a:lnTo>
                        <a:pt x="636" y="232"/>
                      </a:lnTo>
                      <a:lnTo>
                        <a:pt x="634" y="236"/>
                      </a:lnTo>
                      <a:lnTo>
                        <a:pt x="630" y="234"/>
                      </a:lnTo>
                      <a:lnTo>
                        <a:pt x="628" y="230"/>
                      </a:lnTo>
                      <a:lnTo>
                        <a:pt x="624" y="228"/>
                      </a:lnTo>
                      <a:lnTo>
                        <a:pt x="624" y="228"/>
                      </a:lnTo>
                      <a:lnTo>
                        <a:pt x="618" y="236"/>
                      </a:lnTo>
                      <a:lnTo>
                        <a:pt x="616" y="244"/>
                      </a:lnTo>
                      <a:lnTo>
                        <a:pt x="616" y="254"/>
                      </a:lnTo>
                      <a:lnTo>
                        <a:pt x="620" y="262"/>
                      </a:lnTo>
                      <a:lnTo>
                        <a:pt x="624" y="278"/>
                      </a:lnTo>
                      <a:lnTo>
                        <a:pt x="624" y="286"/>
                      </a:lnTo>
                      <a:lnTo>
                        <a:pt x="620" y="294"/>
                      </a:lnTo>
                      <a:lnTo>
                        <a:pt x="620" y="294"/>
                      </a:lnTo>
                      <a:lnTo>
                        <a:pt x="624" y="288"/>
                      </a:lnTo>
                      <a:lnTo>
                        <a:pt x="624" y="288"/>
                      </a:lnTo>
                      <a:lnTo>
                        <a:pt x="624" y="292"/>
                      </a:lnTo>
                      <a:lnTo>
                        <a:pt x="624" y="298"/>
                      </a:lnTo>
                      <a:lnTo>
                        <a:pt x="622" y="306"/>
                      </a:lnTo>
                      <a:lnTo>
                        <a:pt x="618" y="316"/>
                      </a:lnTo>
                      <a:lnTo>
                        <a:pt x="616" y="322"/>
                      </a:lnTo>
                      <a:lnTo>
                        <a:pt x="616" y="322"/>
                      </a:lnTo>
                      <a:lnTo>
                        <a:pt x="614" y="322"/>
                      </a:lnTo>
                      <a:lnTo>
                        <a:pt x="612" y="322"/>
                      </a:lnTo>
                      <a:lnTo>
                        <a:pt x="610" y="316"/>
                      </a:lnTo>
                      <a:lnTo>
                        <a:pt x="610" y="316"/>
                      </a:lnTo>
                      <a:lnTo>
                        <a:pt x="608" y="316"/>
                      </a:lnTo>
                      <a:lnTo>
                        <a:pt x="608" y="318"/>
                      </a:lnTo>
                      <a:lnTo>
                        <a:pt x="608" y="322"/>
                      </a:lnTo>
                      <a:lnTo>
                        <a:pt x="606" y="322"/>
                      </a:lnTo>
                      <a:lnTo>
                        <a:pt x="606" y="322"/>
                      </a:lnTo>
                      <a:lnTo>
                        <a:pt x="602" y="320"/>
                      </a:lnTo>
                      <a:lnTo>
                        <a:pt x="598" y="318"/>
                      </a:lnTo>
                      <a:lnTo>
                        <a:pt x="598" y="318"/>
                      </a:lnTo>
                      <a:lnTo>
                        <a:pt x="596" y="312"/>
                      </a:lnTo>
                      <a:lnTo>
                        <a:pt x="598" y="306"/>
                      </a:lnTo>
                      <a:lnTo>
                        <a:pt x="600" y="300"/>
                      </a:lnTo>
                      <a:lnTo>
                        <a:pt x="598" y="292"/>
                      </a:lnTo>
                      <a:lnTo>
                        <a:pt x="598" y="292"/>
                      </a:lnTo>
                      <a:lnTo>
                        <a:pt x="596" y="292"/>
                      </a:lnTo>
                      <a:lnTo>
                        <a:pt x="596" y="290"/>
                      </a:lnTo>
                      <a:lnTo>
                        <a:pt x="596" y="290"/>
                      </a:lnTo>
                      <a:lnTo>
                        <a:pt x="590" y="294"/>
                      </a:lnTo>
                      <a:lnTo>
                        <a:pt x="586" y="296"/>
                      </a:lnTo>
                      <a:lnTo>
                        <a:pt x="586" y="296"/>
                      </a:lnTo>
                      <a:lnTo>
                        <a:pt x="588" y="302"/>
                      </a:lnTo>
                      <a:lnTo>
                        <a:pt x="586" y="306"/>
                      </a:lnTo>
                      <a:lnTo>
                        <a:pt x="586" y="310"/>
                      </a:lnTo>
                      <a:lnTo>
                        <a:pt x="582" y="312"/>
                      </a:lnTo>
                      <a:lnTo>
                        <a:pt x="574" y="314"/>
                      </a:lnTo>
                      <a:lnTo>
                        <a:pt x="564" y="316"/>
                      </a:lnTo>
                      <a:lnTo>
                        <a:pt x="564" y="316"/>
                      </a:lnTo>
                      <a:lnTo>
                        <a:pt x="566" y="316"/>
                      </a:lnTo>
                      <a:lnTo>
                        <a:pt x="568" y="316"/>
                      </a:lnTo>
                      <a:lnTo>
                        <a:pt x="572" y="316"/>
                      </a:lnTo>
                      <a:lnTo>
                        <a:pt x="572" y="316"/>
                      </a:lnTo>
                      <a:lnTo>
                        <a:pt x="560" y="324"/>
                      </a:lnTo>
                      <a:lnTo>
                        <a:pt x="554" y="326"/>
                      </a:lnTo>
                      <a:lnTo>
                        <a:pt x="548" y="324"/>
                      </a:lnTo>
                      <a:lnTo>
                        <a:pt x="548" y="324"/>
                      </a:lnTo>
                      <a:lnTo>
                        <a:pt x="548" y="328"/>
                      </a:lnTo>
                      <a:lnTo>
                        <a:pt x="550" y="330"/>
                      </a:lnTo>
                      <a:lnTo>
                        <a:pt x="554" y="330"/>
                      </a:lnTo>
                      <a:lnTo>
                        <a:pt x="554" y="330"/>
                      </a:lnTo>
                      <a:lnTo>
                        <a:pt x="556" y="326"/>
                      </a:lnTo>
                      <a:lnTo>
                        <a:pt x="560" y="324"/>
                      </a:lnTo>
                      <a:lnTo>
                        <a:pt x="566" y="324"/>
                      </a:lnTo>
                      <a:lnTo>
                        <a:pt x="574" y="324"/>
                      </a:lnTo>
                      <a:lnTo>
                        <a:pt x="578" y="322"/>
                      </a:lnTo>
                      <a:lnTo>
                        <a:pt x="580" y="318"/>
                      </a:lnTo>
                      <a:lnTo>
                        <a:pt x="580" y="318"/>
                      </a:lnTo>
                      <a:lnTo>
                        <a:pt x="588" y="328"/>
                      </a:lnTo>
                      <a:lnTo>
                        <a:pt x="596" y="332"/>
                      </a:lnTo>
                      <a:lnTo>
                        <a:pt x="602" y="332"/>
                      </a:lnTo>
                      <a:lnTo>
                        <a:pt x="606" y="332"/>
                      </a:lnTo>
                      <a:lnTo>
                        <a:pt x="606" y="332"/>
                      </a:lnTo>
                      <a:lnTo>
                        <a:pt x="604" y="336"/>
                      </a:lnTo>
                      <a:lnTo>
                        <a:pt x="602" y="338"/>
                      </a:lnTo>
                      <a:lnTo>
                        <a:pt x="594" y="340"/>
                      </a:lnTo>
                      <a:lnTo>
                        <a:pt x="594" y="340"/>
                      </a:lnTo>
                      <a:lnTo>
                        <a:pt x="594" y="342"/>
                      </a:lnTo>
                      <a:lnTo>
                        <a:pt x="596" y="346"/>
                      </a:lnTo>
                      <a:lnTo>
                        <a:pt x="596" y="346"/>
                      </a:lnTo>
                      <a:lnTo>
                        <a:pt x="592" y="344"/>
                      </a:lnTo>
                      <a:lnTo>
                        <a:pt x="588" y="346"/>
                      </a:lnTo>
                      <a:lnTo>
                        <a:pt x="584" y="352"/>
                      </a:lnTo>
                      <a:lnTo>
                        <a:pt x="584" y="352"/>
                      </a:lnTo>
                      <a:lnTo>
                        <a:pt x="582" y="350"/>
                      </a:lnTo>
                      <a:lnTo>
                        <a:pt x="582" y="348"/>
                      </a:lnTo>
                      <a:lnTo>
                        <a:pt x="580" y="348"/>
                      </a:lnTo>
                      <a:lnTo>
                        <a:pt x="580" y="348"/>
                      </a:lnTo>
                      <a:lnTo>
                        <a:pt x="572" y="356"/>
                      </a:lnTo>
                      <a:lnTo>
                        <a:pt x="562" y="362"/>
                      </a:lnTo>
                      <a:lnTo>
                        <a:pt x="552" y="370"/>
                      </a:lnTo>
                      <a:lnTo>
                        <a:pt x="540" y="374"/>
                      </a:lnTo>
                      <a:lnTo>
                        <a:pt x="530" y="378"/>
                      </a:lnTo>
                      <a:lnTo>
                        <a:pt x="518" y="380"/>
                      </a:lnTo>
                      <a:lnTo>
                        <a:pt x="508" y="382"/>
                      </a:lnTo>
                      <a:lnTo>
                        <a:pt x="498" y="380"/>
                      </a:lnTo>
                      <a:lnTo>
                        <a:pt x="498" y="380"/>
                      </a:lnTo>
                      <a:lnTo>
                        <a:pt x="492" y="384"/>
                      </a:lnTo>
                      <a:lnTo>
                        <a:pt x="490" y="386"/>
                      </a:lnTo>
                      <a:lnTo>
                        <a:pt x="490" y="390"/>
                      </a:lnTo>
                      <a:lnTo>
                        <a:pt x="490" y="390"/>
                      </a:lnTo>
                      <a:lnTo>
                        <a:pt x="482" y="388"/>
                      </a:lnTo>
                      <a:lnTo>
                        <a:pt x="474" y="388"/>
                      </a:lnTo>
                      <a:lnTo>
                        <a:pt x="474" y="388"/>
                      </a:lnTo>
                      <a:lnTo>
                        <a:pt x="472" y="386"/>
                      </a:lnTo>
                      <a:lnTo>
                        <a:pt x="472" y="384"/>
                      </a:lnTo>
                      <a:lnTo>
                        <a:pt x="474" y="378"/>
                      </a:lnTo>
                      <a:lnTo>
                        <a:pt x="474" y="378"/>
                      </a:lnTo>
                      <a:lnTo>
                        <a:pt x="470" y="380"/>
                      </a:lnTo>
                      <a:lnTo>
                        <a:pt x="466" y="384"/>
                      </a:lnTo>
                      <a:lnTo>
                        <a:pt x="462" y="392"/>
                      </a:lnTo>
                      <a:lnTo>
                        <a:pt x="462" y="392"/>
                      </a:lnTo>
                      <a:lnTo>
                        <a:pt x="448" y="398"/>
                      </a:lnTo>
                      <a:lnTo>
                        <a:pt x="436" y="406"/>
                      </a:lnTo>
                      <a:lnTo>
                        <a:pt x="412" y="422"/>
                      </a:lnTo>
                      <a:lnTo>
                        <a:pt x="390" y="438"/>
                      </a:lnTo>
                      <a:lnTo>
                        <a:pt x="380" y="444"/>
                      </a:lnTo>
                      <a:lnTo>
                        <a:pt x="366" y="448"/>
                      </a:lnTo>
                      <a:lnTo>
                        <a:pt x="366" y="448"/>
                      </a:lnTo>
                      <a:lnTo>
                        <a:pt x="360" y="446"/>
                      </a:lnTo>
                      <a:lnTo>
                        <a:pt x="354" y="446"/>
                      </a:lnTo>
                      <a:lnTo>
                        <a:pt x="346" y="450"/>
                      </a:lnTo>
                      <a:lnTo>
                        <a:pt x="338" y="454"/>
                      </a:lnTo>
                      <a:lnTo>
                        <a:pt x="328" y="458"/>
                      </a:lnTo>
                      <a:lnTo>
                        <a:pt x="328" y="458"/>
                      </a:lnTo>
                      <a:lnTo>
                        <a:pt x="334" y="450"/>
                      </a:lnTo>
                      <a:lnTo>
                        <a:pt x="340" y="444"/>
                      </a:lnTo>
                      <a:lnTo>
                        <a:pt x="358" y="434"/>
                      </a:lnTo>
                      <a:lnTo>
                        <a:pt x="358" y="434"/>
                      </a:lnTo>
                      <a:lnTo>
                        <a:pt x="356" y="430"/>
                      </a:lnTo>
                      <a:lnTo>
                        <a:pt x="354" y="428"/>
                      </a:lnTo>
                      <a:lnTo>
                        <a:pt x="354" y="428"/>
                      </a:lnTo>
                      <a:lnTo>
                        <a:pt x="352" y="432"/>
                      </a:lnTo>
                      <a:lnTo>
                        <a:pt x="348" y="434"/>
                      </a:lnTo>
                      <a:lnTo>
                        <a:pt x="342" y="440"/>
                      </a:lnTo>
                      <a:lnTo>
                        <a:pt x="334" y="444"/>
                      </a:lnTo>
                      <a:lnTo>
                        <a:pt x="332" y="448"/>
                      </a:lnTo>
                      <a:lnTo>
                        <a:pt x="330" y="452"/>
                      </a:lnTo>
                      <a:lnTo>
                        <a:pt x="330" y="452"/>
                      </a:lnTo>
                      <a:lnTo>
                        <a:pt x="316" y="452"/>
                      </a:lnTo>
                      <a:lnTo>
                        <a:pt x="310" y="452"/>
                      </a:lnTo>
                      <a:lnTo>
                        <a:pt x="310" y="450"/>
                      </a:lnTo>
                      <a:lnTo>
                        <a:pt x="310" y="448"/>
                      </a:lnTo>
                      <a:lnTo>
                        <a:pt x="310" y="448"/>
                      </a:lnTo>
                      <a:lnTo>
                        <a:pt x="302" y="452"/>
                      </a:lnTo>
                      <a:lnTo>
                        <a:pt x="294" y="458"/>
                      </a:lnTo>
                      <a:lnTo>
                        <a:pt x="288" y="464"/>
                      </a:lnTo>
                      <a:lnTo>
                        <a:pt x="280" y="468"/>
                      </a:lnTo>
                      <a:lnTo>
                        <a:pt x="280" y="468"/>
                      </a:lnTo>
                      <a:lnTo>
                        <a:pt x="278" y="466"/>
                      </a:lnTo>
                      <a:lnTo>
                        <a:pt x="278" y="462"/>
                      </a:lnTo>
                      <a:lnTo>
                        <a:pt x="278" y="462"/>
                      </a:lnTo>
                      <a:lnTo>
                        <a:pt x="272" y="466"/>
                      </a:lnTo>
                      <a:lnTo>
                        <a:pt x="268" y="466"/>
                      </a:lnTo>
                      <a:lnTo>
                        <a:pt x="264" y="468"/>
                      </a:lnTo>
                      <a:lnTo>
                        <a:pt x="264" y="468"/>
                      </a:lnTo>
                      <a:lnTo>
                        <a:pt x="270" y="470"/>
                      </a:lnTo>
                      <a:lnTo>
                        <a:pt x="270" y="472"/>
                      </a:lnTo>
                      <a:lnTo>
                        <a:pt x="268" y="476"/>
                      </a:lnTo>
                      <a:lnTo>
                        <a:pt x="268" y="476"/>
                      </a:lnTo>
                      <a:lnTo>
                        <a:pt x="266" y="474"/>
                      </a:lnTo>
                      <a:lnTo>
                        <a:pt x="266" y="476"/>
                      </a:lnTo>
                      <a:lnTo>
                        <a:pt x="266" y="482"/>
                      </a:lnTo>
                      <a:lnTo>
                        <a:pt x="264" y="488"/>
                      </a:lnTo>
                      <a:lnTo>
                        <a:pt x="264" y="488"/>
                      </a:lnTo>
                      <a:lnTo>
                        <a:pt x="260" y="488"/>
                      </a:lnTo>
                      <a:lnTo>
                        <a:pt x="256" y="488"/>
                      </a:lnTo>
                      <a:lnTo>
                        <a:pt x="252" y="490"/>
                      </a:lnTo>
                      <a:lnTo>
                        <a:pt x="248" y="490"/>
                      </a:lnTo>
                      <a:lnTo>
                        <a:pt x="248" y="490"/>
                      </a:lnTo>
                      <a:lnTo>
                        <a:pt x="248" y="494"/>
                      </a:lnTo>
                      <a:lnTo>
                        <a:pt x="246" y="496"/>
                      </a:lnTo>
                      <a:lnTo>
                        <a:pt x="242" y="502"/>
                      </a:lnTo>
                      <a:lnTo>
                        <a:pt x="236" y="506"/>
                      </a:lnTo>
                      <a:lnTo>
                        <a:pt x="234" y="510"/>
                      </a:lnTo>
                      <a:lnTo>
                        <a:pt x="234" y="512"/>
                      </a:lnTo>
                      <a:lnTo>
                        <a:pt x="234" y="512"/>
                      </a:lnTo>
                      <a:lnTo>
                        <a:pt x="228" y="512"/>
                      </a:lnTo>
                      <a:lnTo>
                        <a:pt x="226" y="514"/>
                      </a:lnTo>
                      <a:lnTo>
                        <a:pt x="224" y="516"/>
                      </a:lnTo>
                      <a:lnTo>
                        <a:pt x="222" y="520"/>
                      </a:lnTo>
                      <a:lnTo>
                        <a:pt x="222" y="520"/>
                      </a:lnTo>
                      <a:lnTo>
                        <a:pt x="220" y="518"/>
                      </a:lnTo>
                      <a:lnTo>
                        <a:pt x="218" y="518"/>
                      </a:lnTo>
                      <a:lnTo>
                        <a:pt x="216" y="516"/>
                      </a:lnTo>
                      <a:lnTo>
                        <a:pt x="216" y="516"/>
                      </a:lnTo>
                      <a:lnTo>
                        <a:pt x="214" y="520"/>
                      </a:lnTo>
                      <a:lnTo>
                        <a:pt x="212" y="522"/>
                      </a:lnTo>
                      <a:lnTo>
                        <a:pt x="210" y="522"/>
                      </a:lnTo>
                      <a:lnTo>
                        <a:pt x="210" y="528"/>
                      </a:lnTo>
                      <a:lnTo>
                        <a:pt x="210" y="528"/>
                      </a:lnTo>
                      <a:lnTo>
                        <a:pt x="200" y="530"/>
                      </a:lnTo>
                      <a:lnTo>
                        <a:pt x="192" y="534"/>
                      </a:lnTo>
                      <a:lnTo>
                        <a:pt x="176" y="544"/>
                      </a:lnTo>
                      <a:lnTo>
                        <a:pt x="176" y="544"/>
                      </a:lnTo>
                      <a:lnTo>
                        <a:pt x="168" y="542"/>
                      </a:lnTo>
                      <a:lnTo>
                        <a:pt x="160" y="540"/>
                      </a:lnTo>
                      <a:lnTo>
                        <a:pt x="160" y="540"/>
                      </a:lnTo>
                      <a:lnTo>
                        <a:pt x="162" y="546"/>
                      </a:lnTo>
                      <a:lnTo>
                        <a:pt x="160" y="550"/>
                      </a:lnTo>
                      <a:lnTo>
                        <a:pt x="158" y="556"/>
                      </a:lnTo>
                      <a:lnTo>
                        <a:pt x="154" y="560"/>
                      </a:lnTo>
                      <a:lnTo>
                        <a:pt x="146" y="568"/>
                      </a:lnTo>
                      <a:lnTo>
                        <a:pt x="142" y="572"/>
                      </a:lnTo>
                      <a:lnTo>
                        <a:pt x="140" y="576"/>
                      </a:lnTo>
                      <a:lnTo>
                        <a:pt x="140" y="576"/>
                      </a:lnTo>
                      <a:lnTo>
                        <a:pt x="136" y="576"/>
                      </a:lnTo>
                      <a:lnTo>
                        <a:pt x="134" y="576"/>
                      </a:lnTo>
                      <a:lnTo>
                        <a:pt x="128" y="574"/>
                      </a:lnTo>
                      <a:lnTo>
                        <a:pt x="128" y="574"/>
                      </a:lnTo>
                      <a:lnTo>
                        <a:pt x="128" y="578"/>
                      </a:lnTo>
                      <a:lnTo>
                        <a:pt x="130" y="580"/>
                      </a:lnTo>
                      <a:lnTo>
                        <a:pt x="132" y="580"/>
                      </a:lnTo>
                      <a:lnTo>
                        <a:pt x="134" y="580"/>
                      </a:lnTo>
                      <a:lnTo>
                        <a:pt x="134" y="580"/>
                      </a:lnTo>
                      <a:lnTo>
                        <a:pt x="114" y="592"/>
                      </a:lnTo>
                      <a:lnTo>
                        <a:pt x="106" y="598"/>
                      </a:lnTo>
                      <a:lnTo>
                        <a:pt x="98" y="608"/>
                      </a:lnTo>
                      <a:lnTo>
                        <a:pt x="98" y="608"/>
                      </a:lnTo>
                      <a:lnTo>
                        <a:pt x="94" y="608"/>
                      </a:lnTo>
                      <a:lnTo>
                        <a:pt x="90" y="606"/>
                      </a:lnTo>
                      <a:lnTo>
                        <a:pt x="90" y="606"/>
                      </a:lnTo>
                      <a:lnTo>
                        <a:pt x="88" y="608"/>
                      </a:lnTo>
                      <a:lnTo>
                        <a:pt x="88" y="610"/>
                      </a:lnTo>
                      <a:lnTo>
                        <a:pt x="88" y="616"/>
                      </a:lnTo>
                      <a:lnTo>
                        <a:pt x="88" y="616"/>
                      </a:lnTo>
                      <a:lnTo>
                        <a:pt x="84" y="616"/>
                      </a:lnTo>
                      <a:lnTo>
                        <a:pt x="80" y="618"/>
                      </a:lnTo>
                      <a:lnTo>
                        <a:pt x="70" y="624"/>
                      </a:lnTo>
                      <a:lnTo>
                        <a:pt x="64" y="632"/>
                      </a:lnTo>
                      <a:lnTo>
                        <a:pt x="58" y="640"/>
                      </a:lnTo>
                      <a:lnTo>
                        <a:pt x="58" y="640"/>
                      </a:lnTo>
                      <a:lnTo>
                        <a:pt x="52" y="638"/>
                      </a:lnTo>
                      <a:lnTo>
                        <a:pt x="46" y="640"/>
                      </a:lnTo>
                      <a:lnTo>
                        <a:pt x="40" y="642"/>
                      </a:lnTo>
                      <a:lnTo>
                        <a:pt x="32" y="644"/>
                      </a:lnTo>
                      <a:lnTo>
                        <a:pt x="32" y="644"/>
                      </a:lnTo>
                      <a:lnTo>
                        <a:pt x="32" y="640"/>
                      </a:lnTo>
                      <a:lnTo>
                        <a:pt x="28" y="640"/>
                      </a:lnTo>
                      <a:lnTo>
                        <a:pt x="28" y="640"/>
                      </a:lnTo>
                      <a:lnTo>
                        <a:pt x="30" y="636"/>
                      </a:lnTo>
                      <a:lnTo>
                        <a:pt x="32" y="634"/>
                      </a:lnTo>
                      <a:lnTo>
                        <a:pt x="32" y="634"/>
                      </a:lnTo>
                      <a:lnTo>
                        <a:pt x="32" y="634"/>
                      </a:lnTo>
                      <a:lnTo>
                        <a:pt x="32" y="632"/>
                      </a:lnTo>
                      <a:lnTo>
                        <a:pt x="30" y="632"/>
                      </a:lnTo>
                      <a:lnTo>
                        <a:pt x="28" y="634"/>
                      </a:lnTo>
                      <a:lnTo>
                        <a:pt x="24" y="634"/>
                      </a:lnTo>
                      <a:lnTo>
                        <a:pt x="24" y="634"/>
                      </a:lnTo>
                      <a:lnTo>
                        <a:pt x="26" y="630"/>
                      </a:lnTo>
                      <a:lnTo>
                        <a:pt x="26" y="628"/>
                      </a:lnTo>
                      <a:lnTo>
                        <a:pt x="24" y="624"/>
                      </a:lnTo>
                      <a:lnTo>
                        <a:pt x="22" y="620"/>
                      </a:lnTo>
                      <a:lnTo>
                        <a:pt x="22" y="620"/>
                      </a:lnTo>
                      <a:lnTo>
                        <a:pt x="32" y="616"/>
                      </a:lnTo>
                      <a:lnTo>
                        <a:pt x="34" y="616"/>
                      </a:lnTo>
                      <a:lnTo>
                        <a:pt x="32" y="620"/>
                      </a:lnTo>
                      <a:lnTo>
                        <a:pt x="32" y="620"/>
                      </a:lnTo>
                      <a:lnTo>
                        <a:pt x="38" y="618"/>
                      </a:lnTo>
                      <a:lnTo>
                        <a:pt x="40" y="616"/>
                      </a:lnTo>
                      <a:lnTo>
                        <a:pt x="42" y="614"/>
                      </a:lnTo>
                      <a:lnTo>
                        <a:pt x="42" y="614"/>
                      </a:lnTo>
                      <a:lnTo>
                        <a:pt x="42" y="614"/>
                      </a:lnTo>
                      <a:lnTo>
                        <a:pt x="40" y="614"/>
                      </a:lnTo>
                      <a:lnTo>
                        <a:pt x="38" y="616"/>
                      </a:lnTo>
                      <a:lnTo>
                        <a:pt x="38" y="616"/>
                      </a:lnTo>
                      <a:lnTo>
                        <a:pt x="38" y="610"/>
                      </a:lnTo>
                      <a:lnTo>
                        <a:pt x="34" y="604"/>
                      </a:lnTo>
                      <a:lnTo>
                        <a:pt x="34" y="604"/>
                      </a:lnTo>
                      <a:lnTo>
                        <a:pt x="38" y="600"/>
                      </a:lnTo>
                      <a:lnTo>
                        <a:pt x="42" y="596"/>
                      </a:lnTo>
                      <a:lnTo>
                        <a:pt x="42" y="596"/>
                      </a:lnTo>
                      <a:lnTo>
                        <a:pt x="40" y="594"/>
                      </a:lnTo>
                      <a:lnTo>
                        <a:pt x="36" y="596"/>
                      </a:lnTo>
                      <a:lnTo>
                        <a:pt x="28" y="600"/>
                      </a:lnTo>
                      <a:lnTo>
                        <a:pt x="28" y="600"/>
                      </a:lnTo>
                      <a:lnTo>
                        <a:pt x="28" y="596"/>
                      </a:lnTo>
                      <a:lnTo>
                        <a:pt x="30" y="592"/>
                      </a:lnTo>
                      <a:lnTo>
                        <a:pt x="34" y="590"/>
                      </a:lnTo>
                      <a:lnTo>
                        <a:pt x="38" y="590"/>
                      </a:lnTo>
                      <a:lnTo>
                        <a:pt x="38" y="590"/>
                      </a:lnTo>
                      <a:lnTo>
                        <a:pt x="38" y="592"/>
                      </a:lnTo>
                      <a:lnTo>
                        <a:pt x="36" y="592"/>
                      </a:lnTo>
                      <a:lnTo>
                        <a:pt x="34" y="594"/>
                      </a:lnTo>
                      <a:lnTo>
                        <a:pt x="32" y="596"/>
                      </a:lnTo>
                      <a:lnTo>
                        <a:pt x="32" y="596"/>
                      </a:lnTo>
                      <a:lnTo>
                        <a:pt x="44" y="590"/>
                      </a:lnTo>
                      <a:lnTo>
                        <a:pt x="44" y="590"/>
                      </a:lnTo>
                      <a:lnTo>
                        <a:pt x="42" y="588"/>
                      </a:lnTo>
                      <a:lnTo>
                        <a:pt x="40" y="586"/>
                      </a:lnTo>
                      <a:lnTo>
                        <a:pt x="36" y="586"/>
                      </a:lnTo>
                      <a:lnTo>
                        <a:pt x="30" y="588"/>
                      </a:lnTo>
                      <a:lnTo>
                        <a:pt x="24" y="590"/>
                      </a:lnTo>
                      <a:lnTo>
                        <a:pt x="24" y="590"/>
                      </a:lnTo>
                      <a:lnTo>
                        <a:pt x="24" y="586"/>
                      </a:lnTo>
                      <a:lnTo>
                        <a:pt x="22" y="586"/>
                      </a:lnTo>
                      <a:lnTo>
                        <a:pt x="16" y="586"/>
                      </a:lnTo>
                      <a:lnTo>
                        <a:pt x="6" y="590"/>
                      </a:lnTo>
                      <a:lnTo>
                        <a:pt x="2" y="590"/>
                      </a:lnTo>
                      <a:lnTo>
                        <a:pt x="0" y="588"/>
                      </a:lnTo>
                      <a:lnTo>
                        <a:pt x="0" y="588"/>
                      </a:lnTo>
                      <a:lnTo>
                        <a:pt x="4" y="584"/>
                      </a:lnTo>
                      <a:lnTo>
                        <a:pt x="8" y="582"/>
                      </a:lnTo>
                      <a:lnTo>
                        <a:pt x="14" y="580"/>
                      </a:lnTo>
                      <a:lnTo>
                        <a:pt x="20" y="578"/>
                      </a:lnTo>
                      <a:lnTo>
                        <a:pt x="20" y="578"/>
                      </a:lnTo>
                      <a:lnTo>
                        <a:pt x="16" y="572"/>
                      </a:lnTo>
                      <a:lnTo>
                        <a:pt x="16" y="570"/>
                      </a:lnTo>
                      <a:lnTo>
                        <a:pt x="14" y="568"/>
                      </a:lnTo>
                      <a:lnTo>
                        <a:pt x="14" y="568"/>
                      </a:lnTo>
                      <a:lnTo>
                        <a:pt x="16" y="566"/>
                      </a:lnTo>
                      <a:lnTo>
                        <a:pt x="18" y="566"/>
                      </a:lnTo>
                      <a:lnTo>
                        <a:pt x="22" y="562"/>
                      </a:lnTo>
                      <a:lnTo>
                        <a:pt x="22" y="562"/>
                      </a:lnTo>
                      <a:lnTo>
                        <a:pt x="22" y="560"/>
                      </a:lnTo>
                      <a:lnTo>
                        <a:pt x="18" y="558"/>
                      </a:lnTo>
                      <a:lnTo>
                        <a:pt x="18" y="558"/>
                      </a:lnTo>
                      <a:lnTo>
                        <a:pt x="20" y="554"/>
                      </a:lnTo>
                      <a:lnTo>
                        <a:pt x="24" y="552"/>
                      </a:lnTo>
                      <a:lnTo>
                        <a:pt x="32" y="548"/>
                      </a:lnTo>
                      <a:lnTo>
                        <a:pt x="32" y="548"/>
                      </a:lnTo>
                      <a:lnTo>
                        <a:pt x="30" y="544"/>
                      </a:lnTo>
                      <a:lnTo>
                        <a:pt x="30" y="540"/>
                      </a:lnTo>
                      <a:lnTo>
                        <a:pt x="32" y="538"/>
                      </a:lnTo>
                      <a:lnTo>
                        <a:pt x="36" y="536"/>
                      </a:lnTo>
                      <a:lnTo>
                        <a:pt x="36" y="536"/>
                      </a:lnTo>
                      <a:lnTo>
                        <a:pt x="36" y="534"/>
                      </a:lnTo>
                      <a:lnTo>
                        <a:pt x="32" y="534"/>
                      </a:lnTo>
                      <a:lnTo>
                        <a:pt x="32" y="534"/>
                      </a:lnTo>
                      <a:lnTo>
                        <a:pt x="36" y="530"/>
                      </a:lnTo>
                      <a:lnTo>
                        <a:pt x="38" y="528"/>
                      </a:lnTo>
                      <a:lnTo>
                        <a:pt x="42" y="528"/>
                      </a:lnTo>
                      <a:lnTo>
                        <a:pt x="42" y="528"/>
                      </a:lnTo>
                      <a:lnTo>
                        <a:pt x="40" y="524"/>
                      </a:lnTo>
                      <a:lnTo>
                        <a:pt x="42" y="522"/>
                      </a:lnTo>
                      <a:lnTo>
                        <a:pt x="46" y="514"/>
                      </a:lnTo>
                      <a:lnTo>
                        <a:pt x="52" y="508"/>
                      </a:lnTo>
                      <a:lnTo>
                        <a:pt x="56" y="508"/>
                      </a:lnTo>
                      <a:lnTo>
                        <a:pt x="60" y="508"/>
                      </a:lnTo>
                      <a:lnTo>
                        <a:pt x="60" y="508"/>
                      </a:lnTo>
                      <a:lnTo>
                        <a:pt x="60" y="502"/>
                      </a:lnTo>
                      <a:lnTo>
                        <a:pt x="62" y="496"/>
                      </a:lnTo>
                      <a:lnTo>
                        <a:pt x="66" y="492"/>
                      </a:lnTo>
                      <a:lnTo>
                        <a:pt x="74" y="492"/>
                      </a:lnTo>
                      <a:lnTo>
                        <a:pt x="74" y="492"/>
                      </a:lnTo>
                      <a:lnTo>
                        <a:pt x="70" y="488"/>
                      </a:lnTo>
                      <a:lnTo>
                        <a:pt x="64" y="488"/>
                      </a:lnTo>
                      <a:lnTo>
                        <a:pt x="64" y="488"/>
                      </a:lnTo>
                      <a:lnTo>
                        <a:pt x="66" y="486"/>
                      </a:lnTo>
                      <a:lnTo>
                        <a:pt x="68" y="484"/>
                      </a:lnTo>
                      <a:lnTo>
                        <a:pt x="74" y="480"/>
                      </a:lnTo>
                      <a:lnTo>
                        <a:pt x="74" y="480"/>
                      </a:lnTo>
                      <a:lnTo>
                        <a:pt x="74" y="478"/>
                      </a:lnTo>
                      <a:lnTo>
                        <a:pt x="74" y="474"/>
                      </a:lnTo>
                      <a:lnTo>
                        <a:pt x="82" y="468"/>
                      </a:lnTo>
                      <a:lnTo>
                        <a:pt x="92" y="460"/>
                      </a:lnTo>
                      <a:lnTo>
                        <a:pt x="96" y="456"/>
                      </a:lnTo>
                      <a:lnTo>
                        <a:pt x="98" y="452"/>
                      </a:lnTo>
                      <a:lnTo>
                        <a:pt x="98" y="452"/>
                      </a:lnTo>
                      <a:lnTo>
                        <a:pt x="102" y="454"/>
                      </a:lnTo>
                      <a:lnTo>
                        <a:pt x="104" y="454"/>
                      </a:lnTo>
                      <a:lnTo>
                        <a:pt x="112" y="450"/>
                      </a:lnTo>
                      <a:lnTo>
                        <a:pt x="118" y="448"/>
                      </a:lnTo>
                      <a:lnTo>
                        <a:pt x="122" y="450"/>
                      </a:lnTo>
                      <a:lnTo>
                        <a:pt x="122" y="452"/>
                      </a:lnTo>
                      <a:lnTo>
                        <a:pt x="122" y="452"/>
                      </a:lnTo>
                      <a:lnTo>
                        <a:pt x="126" y="450"/>
                      </a:lnTo>
                      <a:lnTo>
                        <a:pt x="126" y="448"/>
                      </a:lnTo>
                      <a:lnTo>
                        <a:pt x="126" y="442"/>
                      </a:lnTo>
                      <a:lnTo>
                        <a:pt x="126" y="442"/>
                      </a:lnTo>
                      <a:lnTo>
                        <a:pt x="132" y="442"/>
                      </a:lnTo>
                      <a:lnTo>
                        <a:pt x="134" y="442"/>
                      </a:lnTo>
                      <a:lnTo>
                        <a:pt x="138" y="442"/>
                      </a:lnTo>
                      <a:lnTo>
                        <a:pt x="140" y="442"/>
                      </a:lnTo>
                      <a:lnTo>
                        <a:pt x="140" y="442"/>
                      </a:lnTo>
                      <a:lnTo>
                        <a:pt x="140" y="438"/>
                      </a:lnTo>
                      <a:lnTo>
                        <a:pt x="138" y="436"/>
                      </a:lnTo>
                      <a:lnTo>
                        <a:pt x="138" y="436"/>
                      </a:lnTo>
                      <a:lnTo>
                        <a:pt x="132" y="438"/>
                      </a:lnTo>
                      <a:lnTo>
                        <a:pt x="130" y="440"/>
                      </a:lnTo>
                      <a:lnTo>
                        <a:pt x="124" y="440"/>
                      </a:lnTo>
                      <a:lnTo>
                        <a:pt x="124" y="440"/>
                      </a:lnTo>
                      <a:lnTo>
                        <a:pt x="126" y="438"/>
                      </a:lnTo>
                      <a:lnTo>
                        <a:pt x="124" y="438"/>
                      </a:lnTo>
                      <a:lnTo>
                        <a:pt x="116" y="442"/>
                      </a:lnTo>
                      <a:lnTo>
                        <a:pt x="104" y="448"/>
                      </a:lnTo>
                      <a:lnTo>
                        <a:pt x="94" y="452"/>
                      </a:lnTo>
                      <a:lnTo>
                        <a:pt x="94" y="452"/>
                      </a:lnTo>
                      <a:lnTo>
                        <a:pt x="104" y="442"/>
                      </a:lnTo>
                      <a:lnTo>
                        <a:pt x="116" y="434"/>
                      </a:lnTo>
                      <a:lnTo>
                        <a:pt x="138" y="416"/>
                      </a:lnTo>
                      <a:lnTo>
                        <a:pt x="138" y="416"/>
                      </a:lnTo>
                      <a:lnTo>
                        <a:pt x="136" y="416"/>
                      </a:lnTo>
                      <a:lnTo>
                        <a:pt x="136" y="414"/>
                      </a:lnTo>
                      <a:lnTo>
                        <a:pt x="136" y="412"/>
                      </a:lnTo>
                      <a:lnTo>
                        <a:pt x="140" y="410"/>
                      </a:lnTo>
                      <a:lnTo>
                        <a:pt x="144" y="412"/>
                      </a:lnTo>
                      <a:lnTo>
                        <a:pt x="144" y="412"/>
                      </a:lnTo>
                      <a:lnTo>
                        <a:pt x="142" y="408"/>
                      </a:lnTo>
                      <a:lnTo>
                        <a:pt x="142" y="406"/>
                      </a:lnTo>
                      <a:lnTo>
                        <a:pt x="144" y="404"/>
                      </a:lnTo>
                      <a:lnTo>
                        <a:pt x="140" y="404"/>
                      </a:lnTo>
                      <a:lnTo>
                        <a:pt x="140" y="404"/>
                      </a:lnTo>
                      <a:lnTo>
                        <a:pt x="164" y="380"/>
                      </a:lnTo>
                      <a:lnTo>
                        <a:pt x="176" y="372"/>
                      </a:lnTo>
                      <a:lnTo>
                        <a:pt x="184" y="368"/>
                      </a:lnTo>
                      <a:lnTo>
                        <a:pt x="192" y="364"/>
                      </a:lnTo>
                      <a:lnTo>
                        <a:pt x="192" y="364"/>
                      </a:lnTo>
                      <a:lnTo>
                        <a:pt x="194" y="366"/>
                      </a:lnTo>
                      <a:lnTo>
                        <a:pt x="192" y="366"/>
                      </a:lnTo>
                      <a:lnTo>
                        <a:pt x="190" y="368"/>
                      </a:lnTo>
                      <a:lnTo>
                        <a:pt x="190" y="368"/>
                      </a:lnTo>
                      <a:lnTo>
                        <a:pt x="192" y="370"/>
                      </a:lnTo>
                      <a:lnTo>
                        <a:pt x="194" y="370"/>
                      </a:lnTo>
                      <a:lnTo>
                        <a:pt x="198" y="366"/>
                      </a:lnTo>
                      <a:lnTo>
                        <a:pt x="198" y="366"/>
                      </a:lnTo>
                      <a:lnTo>
                        <a:pt x="198" y="362"/>
                      </a:lnTo>
                      <a:lnTo>
                        <a:pt x="196" y="360"/>
                      </a:lnTo>
                      <a:lnTo>
                        <a:pt x="194" y="358"/>
                      </a:lnTo>
                      <a:lnTo>
                        <a:pt x="196" y="354"/>
                      </a:lnTo>
                      <a:lnTo>
                        <a:pt x="196" y="354"/>
                      </a:lnTo>
                      <a:lnTo>
                        <a:pt x="202" y="352"/>
                      </a:lnTo>
                      <a:lnTo>
                        <a:pt x="208" y="348"/>
                      </a:lnTo>
                      <a:lnTo>
                        <a:pt x="214" y="344"/>
                      </a:lnTo>
                      <a:lnTo>
                        <a:pt x="218" y="344"/>
                      </a:lnTo>
                      <a:lnTo>
                        <a:pt x="222" y="344"/>
                      </a:lnTo>
                      <a:lnTo>
                        <a:pt x="222" y="344"/>
                      </a:lnTo>
                      <a:lnTo>
                        <a:pt x="220" y="342"/>
                      </a:lnTo>
                      <a:lnTo>
                        <a:pt x="216" y="342"/>
                      </a:lnTo>
                      <a:lnTo>
                        <a:pt x="216" y="342"/>
                      </a:lnTo>
                      <a:lnTo>
                        <a:pt x="224" y="338"/>
                      </a:lnTo>
                      <a:lnTo>
                        <a:pt x="232" y="334"/>
                      </a:lnTo>
                      <a:lnTo>
                        <a:pt x="240" y="330"/>
                      </a:lnTo>
                      <a:lnTo>
                        <a:pt x="244" y="328"/>
                      </a:lnTo>
                      <a:lnTo>
                        <a:pt x="246" y="324"/>
                      </a:lnTo>
                      <a:lnTo>
                        <a:pt x="246" y="324"/>
                      </a:lnTo>
                      <a:lnTo>
                        <a:pt x="248" y="326"/>
                      </a:lnTo>
                      <a:lnTo>
                        <a:pt x="250" y="330"/>
                      </a:lnTo>
                      <a:lnTo>
                        <a:pt x="250" y="330"/>
                      </a:lnTo>
                      <a:lnTo>
                        <a:pt x="252" y="326"/>
                      </a:lnTo>
                      <a:lnTo>
                        <a:pt x="254" y="324"/>
                      </a:lnTo>
                      <a:lnTo>
                        <a:pt x="252" y="322"/>
                      </a:lnTo>
                      <a:lnTo>
                        <a:pt x="252" y="322"/>
                      </a:lnTo>
                      <a:lnTo>
                        <a:pt x="270" y="316"/>
                      </a:lnTo>
                      <a:lnTo>
                        <a:pt x="270" y="316"/>
                      </a:lnTo>
                      <a:lnTo>
                        <a:pt x="276" y="320"/>
                      </a:lnTo>
                      <a:lnTo>
                        <a:pt x="280" y="320"/>
                      </a:lnTo>
                      <a:lnTo>
                        <a:pt x="284" y="320"/>
                      </a:lnTo>
                      <a:lnTo>
                        <a:pt x="288" y="318"/>
                      </a:lnTo>
                      <a:lnTo>
                        <a:pt x="296" y="312"/>
                      </a:lnTo>
                      <a:lnTo>
                        <a:pt x="302" y="308"/>
                      </a:lnTo>
                      <a:lnTo>
                        <a:pt x="308" y="308"/>
                      </a:lnTo>
                      <a:lnTo>
                        <a:pt x="308" y="308"/>
                      </a:lnTo>
                      <a:lnTo>
                        <a:pt x="306" y="310"/>
                      </a:lnTo>
                      <a:lnTo>
                        <a:pt x="306" y="312"/>
                      </a:lnTo>
                      <a:lnTo>
                        <a:pt x="306" y="312"/>
                      </a:lnTo>
                      <a:lnTo>
                        <a:pt x="308" y="312"/>
                      </a:lnTo>
                      <a:lnTo>
                        <a:pt x="310" y="310"/>
                      </a:lnTo>
                      <a:lnTo>
                        <a:pt x="312" y="308"/>
                      </a:lnTo>
                      <a:lnTo>
                        <a:pt x="314" y="308"/>
                      </a:lnTo>
                      <a:lnTo>
                        <a:pt x="314" y="308"/>
                      </a:lnTo>
                      <a:lnTo>
                        <a:pt x="312" y="304"/>
                      </a:lnTo>
                      <a:lnTo>
                        <a:pt x="308" y="304"/>
                      </a:lnTo>
                      <a:lnTo>
                        <a:pt x="308" y="304"/>
                      </a:lnTo>
                      <a:lnTo>
                        <a:pt x="318" y="296"/>
                      </a:lnTo>
                      <a:lnTo>
                        <a:pt x="328" y="286"/>
                      </a:lnTo>
                      <a:lnTo>
                        <a:pt x="330" y="282"/>
                      </a:lnTo>
                      <a:lnTo>
                        <a:pt x="332" y="276"/>
                      </a:lnTo>
                      <a:lnTo>
                        <a:pt x="330" y="270"/>
                      </a:lnTo>
                      <a:lnTo>
                        <a:pt x="328" y="266"/>
                      </a:lnTo>
                      <a:lnTo>
                        <a:pt x="328" y="266"/>
                      </a:lnTo>
                      <a:lnTo>
                        <a:pt x="330" y="260"/>
                      </a:lnTo>
                      <a:lnTo>
                        <a:pt x="334" y="254"/>
                      </a:lnTo>
                      <a:lnTo>
                        <a:pt x="340" y="252"/>
                      </a:lnTo>
                      <a:lnTo>
                        <a:pt x="348" y="252"/>
                      </a:lnTo>
                      <a:lnTo>
                        <a:pt x="348" y="252"/>
                      </a:lnTo>
                      <a:lnTo>
                        <a:pt x="350" y="258"/>
                      </a:lnTo>
                      <a:lnTo>
                        <a:pt x="350" y="262"/>
                      </a:lnTo>
                      <a:lnTo>
                        <a:pt x="350" y="268"/>
                      </a:lnTo>
                      <a:lnTo>
                        <a:pt x="354" y="272"/>
                      </a:lnTo>
                      <a:lnTo>
                        <a:pt x="354" y="272"/>
                      </a:lnTo>
                      <a:lnTo>
                        <a:pt x="358" y="264"/>
                      </a:lnTo>
                      <a:lnTo>
                        <a:pt x="362" y="260"/>
                      </a:lnTo>
                      <a:lnTo>
                        <a:pt x="366" y="262"/>
                      </a:lnTo>
                      <a:lnTo>
                        <a:pt x="366" y="262"/>
                      </a:lnTo>
                      <a:lnTo>
                        <a:pt x="368" y="252"/>
                      </a:lnTo>
                      <a:lnTo>
                        <a:pt x="368" y="250"/>
                      </a:lnTo>
                      <a:lnTo>
                        <a:pt x="370" y="248"/>
                      </a:lnTo>
                      <a:lnTo>
                        <a:pt x="370" y="248"/>
                      </a:lnTo>
                      <a:lnTo>
                        <a:pt x="366" y="246"/>
                      </a:lnTo>
                      <a:lnTo>
                        <a:pt x="364" y="246"/>
                      </a:lnTo>
                      <a:lnTo>
                        <a:pt x="356" y="248"/>
                      </a:lnTo>
                      <a:lnTo>
                        <a:pt x="356" y="248"/>
                      </a:lnTo>
                      <a:lnTo>
                        <a:pt x="360" y="244"/>
                      </a:lnTo>
                      <a:lnTo>
                        <a:pt x="368" y="242"/>
                      </a:lnTo>
                      <a:lnTo>
                        <a:pt x="376" y="240"/>
                      </a:lnTo>
                      <a:lnTo>
                        <a:pt x="384" y="236"/>
                      </a:lnTo>
                      <a:lnTo>
                        <a:pt x="384" y="236"/>
                      </a:lnTo>
                      <a:lnTo>
                        <a:pt x="378" y="234"/>
                      </a:lnTo>
                      <a:lnTo>
                        <a:pt x="384" y="228"/>
                      </a:lnTo>
                      <a:lnTo>
                        <a:pt x="384" y="228"/>
                      </a:lnTo>
                      <a:lnTo>
                        <a:pt x="374" y="234"/>
                      </a:lnTo>
                      <a:lnTo>
                        <a:pt x="362" y="238"/>
                      </a:lnTo>
                      <a:lnTo>
                        <a:pt x="362" y="238"/>
                      </a:lnTo>
                      <a:lnTo>
                        <a:pt x="358" y="234"/>
                      </a:lnTo>
                      <a:lnTo>
                        <a:pt x="358" y="234"/>
                      </a:lnTo>
                      <a:lnTo>
                        <a:pt x="360" y="230"/>
                      </a:lnTo>
                      <a:lnTo>
                        <a:pt x="366" y="226"/>
                      </a:lnTo>
                      <a:lnTo>
                        <a:pt x="378" y="220"/>
                      </a:lnTo>
                      <a:lnTo>
                        <a:pt x="388" y="216"/>
                      </a:lnTo>
                      <a:lnTo>
                        <a:pt x="392" y="212"/>
                      </a:lnTo>
                      <a:lnTo>
                        <a:pt x="394" y="208"/>
                      </a:lnTo>
                      <a:lnTo>
                        <a:pt x="394" y="208"/>
                      </a:lnTo>
                      <a:lnTo>
                        <a:pt x="398" y="208"/>
                      </a:lnTo>
                      <a:lnTo>
                        <a:pt x="402" y="210"/>
                      </a:lnTo>
                      <a:lnTo>
                        <a:pt x="402" y="210"/>
                      </a:lnTo>
                      <a:lnTo>
                        <a:pt x="426" y="188"/>
                      </a:lnTo>
                      <a:lnTo>
                        <a:pt x="452" y="168"/>
                      </a:lnTo>
                      <a:lnTo>
                        <a:pt x="478" y="144"/>
                      </a:lnTo>
                      <a:lnTo>
                        <a:pt x="490" y="132"/>
                      </a:lnTo>
                      <a:lnTo>
                        <a:pt x="502" y="120"/>
                      </a:lnTo>
                      <a:lnTo>
                        <a:pt x="502" y="120"/>
                      </a:lnTo>
                      <a:lnTo>
                        <a:pt x="492" y="114"/>
                      </a:lnTo>
                      <a:lnTo>
                        <a:pt x="484" y="112"/>
                      </a:lnTo>
                      <a:lnTo>
                        <a:pt x="478" y="112"/>
                      </a:lnTo>
                      <a:lnTo>
                        <a:pt x="474" y="116"/>
                      </a:lnTo>
                      <a:lnTo>
                        <a:pt x="474" y="116"/>
                      </a:lnTo>
                      <a:lnTo>
                        <a:pt x="472" y="112"/>
                      </a:lnTo>
                      <a:lnTo>
                        <a:pt x="472" y="108"/>
                      </a:lnTo>
                      <a:lnTo>
                        <a:pt x="474" y="106"/>
                      </a:lnTo>
                      <a:lnTo>
                        <a:pt x="478" y="104"/>
                      </a:lnTo>
                      <a:lnTo>
                        <a:pt x="484" y="100"/>
                      </a:lnTo>
                      <a:lnTo>
                        <a:pt x="488" y="100"/>
                      </a:lnTo>
                      <a:lnTo>
                        <a:pt x="492" y="102"/>
                      </a:lnTo>
                      <a:lnTo>
                        <a:pt x="492" y="102"/>
                      </a:lnTo>
                      <a:lnTo>
                        <a:pt x="494" y="96"/>
                      </a:lnTo>
                      <a:lnTo>
                        <a:pt x="498" y="92"/>
                      </a:lnTo>
                      <a:lnTo>
                        <a:pt x="502" y="90"/>
                      </a:lnTo>
                      <a:lnTo>
                        <a:pt x="510" y="88"/>
                      </a:lnTo>
                      <a:lnTo>
                        <a:pt x="524" y="88"/>
                      </a:lnTo>
                      <a:lnTo>
                        <a:pt x="530" y="88"/>
                      </a:lnTo>
                      <a:lnTo>
                        <a:pt x="538" y="84"/>
                      </a:lnTo>
                      <a:lnTo>
                        <a:pt x="538" y="84"/>
                      </a:lnTo>
                      <a:lnTo>
                        <a:pt x="534" y="84"/>
                      </a:lnTo>
                      <a:lnTo>
                        <a:pt x="530" y="86"/>
                      </a:lnTo>
                      <a:lnTo>
                        <a:pt x="526" y="86"/>
                      </a:lnTo>
                      <a:lnTo>
                        <a:pt x="522" y="84"/>
                      </a:lnTo>
                      <a:lnTo>
                        <a:pt x="522" y="84"/>
                      </a:lnTo>
                      <a:lnTo>
                        <a:pt x="526" y="80"/>
                      </a:lnTo>
                      <a:lnTo>
                        <a:pt x="530" y="74"/>
                      </a:lnTo>
                      <a:lnTo>
                        <a:pt x="542" y="68"/>
                      </a:lnTo>
                      <a:lnTo>
                        <a:pt x="558" y="64"/>
                      </a:lnTo>
                      <a:lnTo>
                        <a:pt x="572" y="62"/>
                      </a:lnTo>
                      <a:lnTo>
                        <a:pt x="588" y="58"/>
                      </a:lnTo>
                      <a:lnTo>
                        <a:pt x="602" y="56"/>
                      </a:lnTo>
                      <a:lnTo>
                        <a:pt x="614" y="50"/>
                      </a:lnTo>
                      <a:lnTo>
                        <a:pt x="618" y="46"/>
                      </a:lnTo>
                      <a:lnTo>
                        <a:pt x="622" y="40"/>
                      </a:lnTo>
                      <a:lnTo>
                        <a:pt x="622" y="40"/>
                      </a:lnTo>
                      <a:lnTo>
                        <a:pt x="628" y="40"/>
                      </a:lnTo>
                      <a:lnTo>
                        <a:pt x="634" y="36"/>
                      </a:lnTo>
                      <a:lnTo>
                        <a:pt x="640" y="34"/>
                      </a:lnTo>
                      <a:lnTo>
                        <a:pt x="646" y="32"/>
                      </a:lnTo>
                      <a:lnTo>
                        <a:pt x="646" y="32"/>
                      </a:lnTo>
                      <a:lnTo>
                        <a:pt x="638" y="34"/>
                      </a:lnTo>
                      <a:lnTo>
                        <a:pt x="628" y="36"/>
                      </a:lnTo>
                      <a:lnTo>
                        <a:pt x="612" y="42"/>
                      </a:lnTo>
                      <a:lnTo>
                        <a:pt x="594" y="48"/>
                      </a:lnTo>
                      <a:lnTo>
                        <a:pt x="586" y="50"/>
                      </a:lnTo>
                      <a:lnTo>
                        <a:pt x="576" y="48"/>
                      </a:lnTo>
                      <a:lnTo>
                        <a:pt x="576" y="48"/>
                      </a:lnTo>
                      <a:lnTo>
                        <a:pt x="576" y="50"/>
                      </a:lnTo>
                      <a:lnTo>
                        <a:pt x="576" y="50"/>
                      </a:lnTo>
                      <a:lnTo>
                        <a:pt x="572" y="54"/>
                      </a:lnTo>
                      <a:lnTo>
                        <a:pt x="568" y="56"/>
                      </a:lnTo>
                      <a:lnTo>
                        <a:pt x="568" y="54"/>
                      </a:lnTo>
                      <a:lnTo>
                        <a:pt x="568" y="52"/>
                      </a:lnTo>
                      <a:lnTo>
                        <a:pt x="568" y="52"/>
                      </a:lnTo>
                      <a:lnTo>
                        <a:pt x="558" y="58"/>
                      </a:lnTo>
                      <a:lnTo>
                        <a:pt x="546" y="62"/>
                      </a:lnTo>
                      <a:lnTo>
                        <a:pt x="522" y="68"/>
                      </a:lnTo>
                      <a:lnTo>
                        <a:pt x="500" y="74"/>
                      </a:lnTo>
                      <a:lnTo>
                        <a:pt x="478" y="80"/>
                      </a:lnTo>
                      <a:lnTo>
                        <a:pt x="478" y="80"/>
                      </a:lnTo>
                      <a:lnTo>
                        <a:pt x="456" y="88"/>
                      </a:lnTo>
                      <a:lnTo>
                        <a:pt x="436" y="90"/>
                      </a:lnTo>
                      <a:lnTo>
                        <a:pt x="436" y="90"/>
                      </a:lnTo>
                      <a:lnTo>
                        <a:pt x="436" y="88"/>
                      </a:lnTo>
                      <a:lnTo>
                        <a:pt x="438" y="86"/>
                      </a:lnTo>
                      <a:lnTo>
                        <a:pt x="446" y="86"/>
                      </a:lnTo>
                      <a:lnTo>
                        <a:pt x="446" y="86"/>
                      </a:lnTo>
                      <a:lnTo>
                        <a:pt x="442" y="84"/>
                      </a:lnTo>
                      <a:lnTo>
                        <a:pt x="438" y="82"/>
                      </a:lnTo>
                      <a:lnTo>
                        <a:pt x="426" y="80"/>
                      </a:lnTo>
                      <a:lnTo>
                        <a:pt x="426" y="80"/>
                      </a:lnTo>
                      <a:lnTo>
                        <a:pt x="428" y="80"/>
                      </a:lnTo>
                      <a:lnTo>
                        <a:pt x="428" y="78"/>
                      </a:lnTo>
                      <a:lnTo>
                        <a:pt x="424" y="76"/>
                      </a:lnTo>
                      <a:lnTo>
                        <a:pt x="422" y="72"/>
                      </a:lnTo>
                      <a:lnTo>
                        <a:pt x="422" y="72"/>
                      </a:lnTo>
                      <a:lnTo>
                        <a:pt x="424" y="70"/>
                      </a:lnTo>
                      <a:lnTo>
                        <a:pt x="424" y="70"/>
                      </a:lnTo>
                      <a:lnTo>
                        <a:pt x="412" y="72"/>
                      </a:lnTo>
                      <a:lnTo>
                        <a:pt x="404" y="74"/>
                      </a:lnTo>
                      <a:lnTo>
                        <a:pt x="394" y="76"/>
                      </a:lnTo>
                      <a:lnTo>
                        <a:pt x="384" y="82"/>
                      </a:lnTo>
                      <a:lnTo>
                        <a:pt x="384" y="82"/>
                      </a:lnTo>
                      <a:lnTo>
                        <a:pt x="386" y="84"/>
                      </a:lnTo>
                      <a:lnTo>
                        <a:pt x="386" y="86"/>
                      </a:lnTo>
                      <a:lnTo>
                        <a:pt x="382" y="88"/>
                      </a:lnTo>
                      <a:lnTo>
                        <a:pt x="382" y="88"/>
                      </a:lnTo>
                      <a:lnTo>
                        <a:pt x="396" y="88"/>
                      </a:lnTo>
                      <a:lnTo>
                        <a:pt x="406" y="90"/>
                      </a:lnTo>
                      <a:lnTo>
                        <a:pt x="414" y="90"/>
                      </a:lnTo>
                      <a:lnTo>
                        <a:pt x="414" y="90"/>
                      </a:lnTo>
                      <a:lnTo>
                        <a:pt x="412" y="96"/>
                      </a:lnTo>
                      <a:lnTo>
                        <a:pt x="408" y="100"/>
                      </a:lnTo>
                      <a:lnTo>
                        <a:pt x="398" y="104"/>
                      </a:lnTo>
                      <a:lnTo>
                        <a:pt x="386" y="106"/>
                      </a:lnTo>
                      <a:lnTo>
                        <a:pt x="382" y="108"/>
                      </a:lnTo>
                      <a:lnTo>
                        <a:pt x="380" y="112"/>
                      </a:lnTo>
                      <a:lnTo>
                        <a:pt x="380" y="112"/>
                      </a:lnTo>
                      <a:lnTo>
                        <a:pt x="372" y="112"/>
                      </a:lnTo>
                      <a:lnTo>
                        <a:pt x="364" y="112"/>
                      </a:lnTo>
                      <a:lnTo>
                        <a:pt x="350" y="114"/>
                      </a:lnTo>
                      <a:lnTo>
                        <a:pt x="350" y="114"/>
                      </a:lnTo>
                      <a:lnTo>
                        <a:pt x="348" y="110"/>
                      </a:lnTo>
                      <a:lnTo>
                        <a:pt x="350" y="108"/>
                      </a:lnTo>
                      <a:lnTo>
                        <a:pt x="354" y="108"/>
                      </a:lnTo>
                      <a:lnTo>
                        <a:pt x="354" y="108"/>
                      </a:lnTo>
                      <a:lnTo>
                        <a:pt x="348" y="108"/>
                      </a:lnTo>
                      <a:lnTo>
                        <a:pt x="342" y="106"/>
                      </a:lnTo>
                      <a:lnTo>
                        <a:pt x="336" y="100"/>
                      </a:lnTo>
                      <a:lnTo>
                        <a:pt x="330" y="96"/>
                      </a:lnTo>
                      <a:lnTo>
                        <a:pt x="328" y="94"/>
                      </a:lnTo>
                      <a:lnTo>
                        <a:pt x="324" y="94"/>
                      </a:lnTo>
                      <a:lnTo>
                        <a:pt x="324" y="94"/>
                      </a:lnTo>
                      <a:lnTo>
                        <a:pt x="326" y="90"/>
                      </a:lnTo>
                      <a:lnTo>
                        <a:pt x="326" y="90"/>
                      </a:lnTo>
                      <a:lnTo>
                        <a:pt x="324" y="88"/>
                      </a:lnTo>
                      <a:lnTo>
                        <a:pt x="324" y="88"/>
                      </a:lnTo>
                      <a:lnTo>
                        <a:pt x="342" y="82"/>
                      </a:lnTo>
                      <a:lnTo>
                        <a:pt x="364" y="78"/>
                      </a:lnTo>
                      <a:lnTo>
                        <a:pt x="384" y="74"/>
                      </a:lnTo>
                      <a:lnTo>
                        <a:pt x="404" y="68"/>
                      </a:lnTo>
                      <a:lnTo>
                        <a:pt x="404" y="68"/>
                      </a:lnTo>
                      <a:lnTo>
                        <a:pt x="404" y="66"/>
                      </a:lnTo>
                      <a:lnTo>
                        <a:pt x="404" y="66"/>
                      </a:lnTo>
                      <a:lnTo>
                        <a:pt x="404" y="62"/>
                      </a:lnTo>
                      <a:lnTo>
                        <a:pt x="404" y="62"/>
                      </a:lnTo>
                      <a:lnTo>
                        <a:pt x="420" y="56"/>
                      </a:lnTo>
                      <a:lnTo>
                        <a:pt x="430" y="54"/>
                      </a:lnTo>
                      <a:lnTo>
                        <a:pt x="440" y="54"/>
                      </a:lnTo>
                      <a:lnTo>
                        <a:pt x="440" y="54"/>
                      </a:lnTo>
                      <a:lnTo>
                        <a:pt x="438" y="58"/>
                      </a:lnTo>
                      <a:lnTo>
                        <a:pt x="434" y="60"/>
                      </a:lnTo>
                      <a:lnTo>
                        <a:pt x="430" y="62"/>
                      </a:lnTo>
                      <a:lnTo>
                        <a:pt x="424" y="62"/>
                      </a:lnTo>
                      <a:lnTo>
                        <a:pt x="424" y="62"/>
                      </a:lnTo>
                      <a:lnTo>
                        <a:pt x="432" y="64"/>
                      </a:lnTo>
                      <a:lnTo>
                        <a:pt x="440" y="66"/>
                      </a:lnTo>
                      <a:lnTo>
                        <a:pt x="460" y="66"/>
                      </a:lnTo>
                      <a:lnTo>
                        <a:pt x="480" y="60"/>
                      </a:lnTo>
                      <a:lnTo>
                        <a:pt x="496" y="56"/>
                      </a:lnTo>
                      <a:lnTo>
                        <a:pt x="496" y="56"/>
                      </a:lnTo>
                      <a:lnTo>
                        <a:pt x="498" y="56"/>
                      </a:lnTo>
                      <a:lnTo>
                        <a:pt x="496" y="58"/>
                      </a:lnTo>
                      <a:lnTo>
                        <a:pt x="494" y="60"/>
                      </a:lnTo>
                      <a:lnTo>
                        <a:pt x="492" y="60"/>
                      </a:lnTo>
                      <a:lnTo>
                        <a:pt x="492" y="60"/>
                      </a:lnTo>
                      <a:lnTo>
                        <a:pt x="496" y="62"/>
                      </a:lnTo>
                      <a:lnTo>
                        <a:pt x="502" y="60"/>
                      </a:lnTo>
                      <a:lnTo>
                        <a:pt x="510" y="54"/>
                      </a:lnTo>
                      <a:lnTo>
                        <a:pt x="510" y="54"/>
                      </a:lnTo>
                      <a:lnTo>
                        <a:pt x="506" y="52"/>
                      </a:lnTo>
                      <a:lnTo>
                        <a:pt x="502" y="50"/>
                      </a:lnTo>
                      <a:lnTo>
                        <a:pt x="502" y="50"/>
                      </a:lnTo>
                      <a:lnTo>
                        <a:pt x="510" y="44"/>
                      </a:lnTo>
                      <a:lnTo>
                        <a:pt x="522" y="40"/>
                      </a:lnTo>
                      <a:lnTo>
                        <a:pt x="534" y="38"/>
                      </a:lnTo>
                      <a:lnTo>
                        <a:pt x="546" y="38"/>
                      </a:lnTo>
                      <a:lnTo>
                        <a:pt x="546" y="38"/>
                      </a:lnTo>
                      <a:lnTo>
                        <a:pt x="548" y="34"/>
                      </a:lnTo>
                      <a:lnTo>
                        <a:pt x="554" y="32"/>
                      </a:lnTo>
                      <a:lnTo>
                        <a:pt x="568" y="28"/>
                      </a:lnTo>
                      <a:lnTo>
                        <a:pt x="568" y="28"/>
                      </a:lnTo>
                      <a:lnTo>
                        <a:pt x="566" y="26"/>
                      </a:lnTo>
                      <a:lnTo>
                        <a:pt x="566" y="26"/>
                      </a:lnTo>
                      <a:lnTo>
                        <a:pt x="570" y="26"/>
                      </a:lnTo>
                      <a:lnTo>
                        <a:pt x="576" y="28"/>
                      </a:lnTo>
                      <a:lnTo>
                        <a:pt x="576" y="28"/>
                      </a:lnTo>
                      <a:lnTo>
                        <a:pt x="574" y="26"/>
                      </a:lnTo>
                      <a:lnTo>
                        <a:pt x="570" y="26"/>
                      </a:lnTo>
                      <a:lnTo>
                        <a:pt x="570" y="26"/>
                      </a:lnTo>
                      <a:lnTo>
                        <a:pt x="600" y="22"/>
                      </a:lnTo>
                      <a:lnTo>
                        <a:pt x="632" y="16"/>
                      </a:lnTo>
                      <a:lnTo>
                        <a:pt x="666" y="10"/>
                      </a:lnTo>
                      <a:lnTo>
                        <a:pt x="698" y="2"/>
                      </a:lnTo>
                      <a:lnTo>
                        <a:pt x="698" y="2"/>
                      </a:lnTo>
                      <a:lnTo>
                        <a:pt x="686" y="12"/>
                      </a:lnTo>
                      <a:lnTo>
                        <a:pt x="678" y="16"/>
                      </a:lnTo>
                      <a:lnTo>
                        <a:pt x="670" y="20"/>
                      </a:lnTo>
                      <a:lnTo>
                        <a:pt x="670" y="20"/>
                      </a:lnTo>
                      <a:lnTo>
                        <a:pt x="680" y="18"/>
                      </a:lnTo>
                      <a:lnTo>
                        <a:pt x="690" y="14"/>
                      </a:lnTo>
                      <a:lnTo>
                        <a:pt x="700" y="8"/>
                      </a:lnTo>
                      <a:lnTo>
                        <a:pt x="706" y="0"/>
                      </a:lnTo>
                      <a:lnTo>
                        <a:pt x="706" y="0"/>
                      </a:lnTo>
                      <a:close/>
                      <a:moveTo>
                        <a:pt x="648" y="30"/>
                      </a:moveTo>
                      <a:lnTo>
                        <a:pt x="648" y="30"/>
                      </a:lnTo>
                      <a:lnTo>
                        <a:pt x="660" y="28"/>
                      </a:lnTo>
                      <a:lnTo>
                        <a:pt x="664" y="26"/>
                      </a:lnTo>
                      <a:lnTo>
                        <a:pt x="668" y="22"/>
                      </a:lnTo>
                      <a:lnTo>
                        <a:pt x="668" y="22"/>
                      </a:lnTo>
                      <a:lnTo>
                        <a:pt x="658" y="26"/>
                      </a:lnTo>
                      <a:lnTo>
                        <a:pt x="648" y="30"/>
                      </a:lnTo>
                      <a:lnTo>
                        <a:pt x="648" y="30"/>
                      </a:lnTo>
                      <a:close/>
                      <a:moveTo>
                        <a:pt x="600" y="32"/>
                      </a:moveTo>
                      <a:lnTo>
                        <a:pt x="600" y="32"/>
                      </a:lnTo>
                      <a:lnTo>
                        <a:pt x="604" y="32"/>
                      </a:lnTo>
                      <a:lnTo>
                        <a:pt x="608" y="32"/>
                      </a:lnTo>
                      <a:lnTo>
                        <a:pt x="610" y="32"/>
                      </a:lnTo>
                      <a:lnTo>
                        <a:pt x="612" y="30"/>
                      </a:lnTo>
                      <a:lnTo>
                        <a:pt x="612" y="30"/>
                      </a:lnTo>
                      <a:lnTo>
                        <a:pt x="610" y="30"/>
                      </a:lnTo>
                      <a:lnTo>
                        <a:pt x="610" y="28"/>
                      </a:lnTo>
                      <a:lnTo>
                        <a:pt x="614" y="24"/>
                      </a:lnTo>
                      <a:lnTo>
                        <a:pt x="614" y="24"/>
                      </a:lnTo>
                      <a:lnTo>
                        <a:pt x="610" y="24"/>
                      </a:lnTo>
                      <a:lnTo>
                        <a:pt x="606" y="26"/>
                      </a:lnTo>
                      <a:lnTo>
                        <a:pt x="602" y="28"/>
                      </a:lnTo>
                      <a:lnTo>
                        <a:pt x="600" y="32"/>
                      </a:lnTo>
                      <a:lnTo>
                        <a:pt x="600" y="32"/>
                      </a:lnTo>
                      <a:close/>
                      <a:moveTo>
                        <a:pt x="544" y="46"/>
                      </a:moveTo>
                      <a:lnTo>
                        <a:pt x="544" y="46"/>
                      </a:lnTo>
                      <a:lnTo>
                        <a:pt x="546" y="48"/>
                      </a:lnTo>
                      <a:lnTo>
                        <a:pt x="548" y="48"/>
                      </a:lnTo>
                      <a:lnTo>
                        <a:pt x="552" y="46"/>
                      </a:lnTo>
                      <a:lnTo>
                        <a:pt x="554" y="44"/>
                      </a:lnTo>
                      <a:lnTo>
                        <a:pt x="552" y="44"/>
                      </a:lnTo>
                      <a:lnTo>
                        <a:pt x="544" y="46"/>
                      </a:lnTo>
                      <a:lnTo>
                        <a:pt x="544" y="46"/>
                      </a:lnTo>
                      <a:close/>
                      <a:moveTo>
                        <a:pt x="580" y="280"/>
                      </a:moveTo>
                      <a:lnTo>
                        <a:pt x="580" y="280"/>
                      </a:lnTo>
                      <a:lnTo>
                        <a:pt x="584" y="284"/>
                      </a:lnTo>
                      <a:lnTo>
                        <a:pt x="588" y="284"/>
                      </a:lnTo>
                      <a:lnTo>
                        <a:pt x="592" y="286"/>
                      </a:lnTo>
                      <a:lnTo>
                        <a:pt x="596" y="288"/>
                      </a:lnTo>
                      <a:lnTo>
                        <a:pt x="596" y="288"/>
                      </a:lnTo>
                      <a:lnTo>
                        <a:pt x="594" y="284"/>
                      </a:lnTo>
                      <a:lnTo>
                        <a:pt x="592" y="282"/>
                      </a:lnTo>
                      <a:lnTo>
                        <a:pt x="588" y="280"/>
                      </a:lnTo>
                      <a:lnTo>
                        <a:pt x="584" y="278"/>
                      </a:lnTo>
                      <a:lnTo>
                        <a:pt x="584" y="278"/>
                      </a:lnTo>
                      <a:lnTo>
                        <a:pt x="582" y="268"/>
                      </a:lnTo>
                      <a:lnTo>
                        <a:pt x="580" y="280"/>
                      </a:lnTo>
                      <a:lnTo>
                        <a:pt x="580" y="280"/>
                      </a:lnTo>
                      <a:close/>
                      <a:moveTo>
                        <a:pt x="236" y="494"/>
                      </a:moveTo>
                      <a:lnTo>
                        <a:pt x="236" y="494"/>
                      </a:lnTo>
                      <a:lnTo>
                        <a:pt x="238" y="494"/>
                      </a:lnTo>
                      <a:lnTo>
                        <a:pt x="240" y="494"/>
                      </a:lnTo>
                      <a:lnTo>
                        <a:pt x="242" y="498"/>
                      </a:lnTo>
                      <a:lnTo>
                        <a:pt x="242" y="498"/>
                      </a:lnTo>
                      <a:lnTo>
                        <a:pt x="244" y="492"/>
                      </a:lnTo>
                      <a:lnTo>
                        <a:pt x="242" y="490"/>
                      </a:lnTo>
                      <a:lnTo>
                        <a:pt x="238" y="490"/>
                      </a:lnTo>
                      <a:lnTo>
                        <a:pt x="236" y="494"/>
                      </a:lnTo>
                      <a:lnTo>
                        <a:pt x="236" y="494"/>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74" name="Freeform 250"/>
                <p:cNvSpPr>
                  <a:spLocks/>
                </p:cNvSpPr>
                <p:nvPr userDrawn="1"/>
              </p:nvSpPr>
              <p:spPr bwMode="auto">
                <a:xfrm>
                  <a:off x="3964" y="232"/>
                  <a:ext cx="43" cy="5"/>
                </a:xfrm>
                <a:custGeom>
                  <a:avLst/>
                  <a:gdLst/>
                  <a:ahLst/>
                  <a:cxnLst>
                    <a:cxn ang="0">
                      <a:pos x="90" y="10"/>
                    </a:cxn>
                    <a:cxn ang="0">
                      <a:pos x="90" y="10"/>
                    </a:cxn>
                    <a:cxn ang="0">
                      <a:pos x="98" y="8"/>
                    </a:cxn>
                    <a:cxn ang="0">
                      <a:pos x="102" y="6"/>
                    </a:cxn>
                    <a:cxn ang="0">
                      <a:pos x="102" y="6"/>
                    </a:cxn>
                    <a:cxn ang="0">
                      <a:pos x="118" y="6"/>
                    </a:cxn>
                    <a:cxn ang="0">
                      <a:pos x="132" y="8"/>
                    </a:cxn>
                    <a:cxn ang="0">
                      <a:pos x="146" y="12"/>
                    </a:cxn>
                    <a:cxn ang="0">
                      <a:pos x="158" y="16"/>
                    </a:cxn>
                    <a:cxn ang="0">
                      <a:pos x="158" y="16"/>
                    </a:cxn>
                    <a:cxn ang="0">
                      <a:pos x="162" y="18"/>
                    </a:cxn>
                    <a:cxn ang="0">
                      <a:pos x="160" y="18"/>
                    </a:cxn>
                    <a:cxn ang="0">
                      <a:pos x="158" y="20"/>
                    </a:cxn>
                    <a:cxn ang="0">
                      <a:pos x="156" y="18"/>
                    </a:cxn>
                    <a:cxn ang="0">
                      <a:pos x="156" y="16"/>
                    </a:cxn>
                    <a:cxn ang="0">
                      <a:pos x="156" y="16"/>
                    </a:cxn>
                    <a:cxn ang="0">
                      <a:pos x="136" y="14"/>
                    </a:cxn>
                    <a:cxn ang="0">
                      <a:pos x="118" y="12"/>
                    </a:cxn>
                    <a:cxn ang="0">
                      <a:pos x="118" y="12"/>
                    </a:cxn>
                    <a:cxn ang="0">
                      <a:pos x="116" y="12"/>
                    </a:cxn>
                    <a:cxn ang="0">
                      <a:pos x="116" y="14"/>
                    </a:cxn>
                    <a:cxn ang="0">
                      <a:pos x="116" y="14"/>
                    </a:cxn>
                    <a:cxn ang="0">
                      <a:pos x="116" y="14"/>
                    </a:cxn>
                    <a:cxn ang="0">
                      <a:pos x="116" y="14"/>
                    </a:cxn>
                    <a:cxn ang="0">
                      <a:pos x="100" y="14"/>
                    </a:cxn>
                    <a:cxn ang="0">
                      <a:pos x="86" y="14"/>
                    </a:cxn>
                    <a:cxn ang="0">
                      <a:pos x="58" y="10"/>
                    </a:cxn>
                    <a:cxn ang="0">
                      <a:pos x="28" y="4"/>
                    </a:cxn>
                    <a:cxn ang="0">
                      <a:pos x="0" y="2"/>
                    </a:cxn>
                    <a:cxn ang="0">
                      <a:pos x="0" y="2"/>
                    </a:cxn>
                    <a:cxn ang="0">
                      <a:pos x="12" y="0"/>
                    </a:cxn>
                    <a:cxn ang="0">
                      <a:pos x="22" y="0"/>
                    </a:cxn>
                    <a:cxn ang="0">
                      <a:pos x="46" y="2"/>
                    </a:cxn>
                    <a:cxn ang="0">
                      <a:pos x="72" y="6"/>
                    </a:cxn>
                    <a:cxn ang="0">
                      <a:pos x="84" y="6"/>
                    </a:cxn>
                    <a:cxn ang="0">
                      <a:pos x="96" y="6"/>
                    </a:cxn>
                    <a:cxn ang="0">
                      <a:pos x="96" y="6"/>
                    </a:cxn>
                    <a:cxn ang="0">
                      <a:pos x="98" y="6"/>
                    </a:cxn>
                    <a:cxn ang="0">
                      <a:pos x="98" y="6"/>
                    </a:cxn>
                    <a:cxn ang="0">
                      <a:pos x="94" y="8"/>
                    </a:cxn>
                    <a:cxn ang="0">
                      <a:pos x="90" y="8"/>
                    </a:cxn>
                    <a:cxn ang="0">
                      <a:pos x="88" y="8"/>
                    </a:cxn>
                    <a:cxn ang="0">
                      <a:pos x="90" y="10"/>
                    </a:cxn>
                    <a:cxn ang="0">
                      <a:pos x="90" y="10"/>
                    </a:cxn>
                  </a:cxnLst>
                  <a:rect l="0" t="0" r="r" b="b"/>
                  <a:pathLst>
                    <a:path w="162" h="20">
                      <a:moveTo>
                        <a:pt x="90" y="10"/>
                      </a:moveTo>
                      <a:lnTo>
                        <a:pt x="90" y="10"/>
                      </a:lnTo>
                      <a:lnTo>
                        <a:pt x="98" y="8"/>
                      </a:lnTo>
                      <a:lnTo>
                        <a:pt x="102" y="6"/>
                      </a:lnTo>
                      <a:lnTo>
                        <a:pt x="102" y="6"/>
                      </a:lnTo>
                      <a:lnTo>
                        <a:pt x="118" y="6"/>
                      </a:lnTo>
                      <a:lnTo>
                        <a:pt x="132" y="8"/>
                      </a:lnTo>
                      <a:lnTo>
                        <a:pt x="146" y="12"/>
                      </a:lnTo>
                      <a:lnTo>
                        <a:pt x="158" y="16"/>
                      </a:lnTo>
                      <a:lnTo>
                        <a:pt x="158" y="16"/>
                      </a:lnTo>
                      <a:lnTo>
                        <a:pt x="162" y="18"/>
                      </a:lnTo>
                      <a:lnTo>
                        <a:pt x="160" y="18"/>
                      </a:lnTo>
                      <a:lnTo>
                        <a:pt x="158" y="20"/>
                      </a:lnTo>
                      <a:lnTo>
                        <a:pt x="156" y="18"/>
                      </a:lnTo>
                      <a:lnTo>
                        <a:pt x="156" y="16"/>
                      </a:lnTo>
                      <a:lnTo>
                        <a:pt x="156" y="16"/>
                      </a:lnTo>
                      <a:lnTo>
                        <a:pt x="136" y="14"/>
                      </a:lnTo>
                      <a:lnTo>
                        <a:pt x="118" y="12"/>
                      </a:lnTo>
                      <a:lnTo>
                        <a:pt x="118" y="12"/>
                      </a:lnTo>
                      <a:lnTo>
                        <a:pt x="116" y="12"/>
                      </a:lnTo>
                      <a:lnTo>
                        <a:pt x="116" y="14"/>
                      </a:lnTo>
                      <a:lnTo>
                        <a:pt x="116" y="14"/>
                      </a:lnTo>
                      <a:lnTo>
                        <a:pt x="116" y="14"/>
                      </a:lnTo>
                      <a:lnTo>
                        <a:pt x="116" y="14"/>
                      </a:lnTo>
                      <a:lnTo>
                        <a:pt x="100" y="14"/>
                      </a:lnTo>
                      <a:lnTo>
                        <a:pt x="86" y="14"/>
                      </a:lnTo>
                      <a:lnTo>
                        <a:pt x="58" y="10"/>
                      </a:lnTo>
                      <a:lnTo>
                        <a:pt x="28" y="4"/>
                      </a:lnTo>
                      <a:lnTo>
                        <a:pt x="0" y="2"/>
                      </a:lnTo>
                      <a:lnTo>
                        <a:pt x="0" y="2"/>
                      </a:lnTo>
                      <a:lnTo>
                        <a:pt x="12" y="0"/>
                      </a:lnTo>
                      <a:lnTo>
                        <a:pt x="22" y="0"/>
                      </a:lnTo>
                      <a:lnTo>
                        <a:pt x="46" y="2"/>
                      </a:lnTo>
                      <a:lnTo>
                        <a:pt x="72" y="6"/>
                      </a:lnTo>
                      <a:lnTo>
                        <a:pt x="84" y="6"/>
                      </a:lnTo>
                      <a:lnTo>
                        <a:pt x="96" y="6"/>
                      </a:lnTo>
                      <a:lnTo>
                        <a:pt x="96" y="6"/>
                      </a:lnTo>
                      <a:lnTo>
                        <a:pt x="98" y="6"/>
                      </a:lnTo>
                      <a:lnTo>
                        <a:pt x="98" y="6"/>
                      </a:lnTo>
                      <a:lnTo>
                        <a:pt x="94" y="8"/>
                      </a:lnTo>
                      <a:lnTo>
                        <a:pt x="90" y="8"/>
                      </a:lnTo>
                      <a:lnTo>
                        <a:pt x="88" y="8"/>
                      </a:lnTo>
                      <a:lnTo>
                        <a:pt x="90" y="10"/>
                      </a:lnTo>
                      <a:lnTo>
                        <a:pt x="90" y="1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75" name="Freeform 251"/>
                <p:cNvSpPr>
                  <a:spLocks/>
                </p:cNvSpPr>
                <p:nvPr userDrawn="1"/>
              </p:nvSpPr>
              <p:spPr bwMode="auto">
                <a:xfrm>
                  <a:off x="3921" y="235"/>
                  <a:ext cx="5" cy="0"/>
                </a:xfrm>
                <a:custGeom>
                  <a:avLst/>
                  <a:gdLst/>
                  <a:ahLst/>
                  <a:cxnLst>
                    <a:cxn ang="0">
                      <a:pos x="20" y="0"/>
                    </a:cxn>
                    <a:cxn ang="0">
                      <a:pos x="20" y="0"/>
                    </a:cxn>
                    <a:cxn ang="0">
                      <a:pos x="16" y="4"/>
                    </a:cxn>
                    <a:cxn ang="0">
                      <a:pos x="12" y="6"/>
                    </a:cxn>
                    <a:cxn ang="0">
                      <a:pos x="0" y="8"/>
                    </a:cxn>
                    <a:cxn ang="0">
                      <a:pos x="0" y="8"/>
                    </a:cxn>
                    <a:cxn ang="0">
                      <a:pos x="10" y="4"/>
                    </a:cxn>
                    <a:cxn ang="0">
                      <a:pos x="20" y="0"/>
                    </a:cxn>
                    <a:cxn ang="0">
                      <a:pos x="20" y="0"/>
                    </a:cxn>
                  </a:cxnLst>
                  <a:rect l="0" t="0" r="r" b="b"/>
                  <a:pathLst>
                    <a:path w="20" h="8">
                      <a:moveTo>
                        <a:pt x="20" y="0"/>
                      </a:moveTo>
                      <a:lnTo>
                        <a:pt x="20" y="0"/>
                      </a:lnTo>
                      <a:lnTo>
                        <a:pt x="16" y="4"/>
                      </a:lnTo>
                      <a:lnTo>
                        <a:pt x="12" y="6"/>
                      </a:lnTo>
                      <a:lnTo>
                        <a:pt x="0" y="8"/>
                      </a:lnTo>
                      <a:lnTo>
                        <a:pt x="0" y="8"/>
                      </a:lnTo>
                      <a:lnTo>
                        <a:pt x="10" y="4"/>
                      </a:lnTo>
                      <a:lnTo>
                        <a:pt x="20" y="0"/>
                      </a:lnTo>
                      <a:lnTo>
                        <a:pt x="2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76" name="Freeform 252"/>
                <p:cNvSpPr>
                  <a:spLocks/>
                </p:cNvSpPr>
                <p:nvPr userDrawn="1"/>
              </p:nvSpPr>
              <p:spPr bwMode="auto">
                <a:xfrm>
                  <a:off x="3870" y="235"/>
                  <a:ext cx="23" cy="5"/>
                </a:xfrm>
                <a:custGeom>
                  <a:avLst/>
                  <a:gdLst/>
                  <a:ahLst/>
                  <a:cxnLst>
                    <a:cxn ang="0">
                      <a:pos x="0" y="14"/>
                    </a:cxn>
                    <a:cxn ang="0">
                      <a:pos x="0" y="14"/>
                    </a:cxn>
                    <a:cxn ang="0">
                      <a:pos x="2" y="12"/>
                    </a:cxn>
                    <a:cxn ang="0">
                      <a:pos x="6" y="12"/>
                    </a:cxn>
                    <a:cxn ang="0">
                      <a:pos x="12" y="10"/>
                    </a:cxn>
                    <a:cxn ang="0">
                      <a:pos x="12" y="10"/>
                    </a:cxn>
                    <a:cxn ang="0">
                      <a:pos x="12" y="12"/>
                    </a:cxn>
                    <a:cxn ang="0">
                      <a:pos x="10" y="14"/>
                    </a:cxn>
                    <a:cxn ang="0">
                      <a:pos x="10" y="14"/>
                    </a:cxn>
                    <a:cxn ang="0">
                      <a:pos x="30" y="10"/>
                    </a:cxn>
                    <a:cxn ang="0">
                      <a:pos x="30" y="10"/>
                    </a:cxn>
                    <a:cxn ang="0">
                      <a:pos x="30" y="8"/>
                    </a:cxn>
                    <a:cxn ang="0">
                      <a:pos x="28" y="6"/>
                    </a:cxn>
                    <a:cxn ang="0">
                      <a:pos x="28" y="6"/>
                    </a:cxn>
                    <a:cxn ang="0">
                      <a:pos x="52" y="2"/>
                    </a:cxn>
                    <a:cxn ang="0">
                      <a:pos x="64" y="0"/>
                    </a:cxn>
                    <a:cxn ang="0">
                      <a:pos x="80" y="0"/>
                    </a:cxn>
                    <a:cxn ang="0">
                      <a:pos x="80" y="0"/>
                    </a:cxn>
                    <a:cxn ang="0">
                      <a:pos x="62" y="6"/>
                    </a:cxn>
                    <a:cxn ang="0">
                      <a:pos x="42" y="12"/>
                    </a:cxn>
                    <a:cxn ang="0">
                      <a:pos x="22" y="14"/>
                    </a:cxn>
                    <a:cxn ang="0">
                      <a:pos x="0" y="14"/>
                    </a:cxn>
                    <a:cxn ang="0">
                      <a:pos x="0" y="14"/>
                    </a:cxn>
                  </a:cxnLst>
                  <a:rect l="0" t="0" r="r" b="b"/>
                  <a:pathLst>
                    <a:path w="80" h="14">
                      <a:moveTo>
                        <a:pt x="0" y="14"/>
                      </a:moveTo>
                      <a:lnTo>
                        <a:pt x="0" y="14"/>
                      </a:lnTo>
                      <a:lnTo>
                        <a:pt x="2" y="12"/>
                      </a:lnTo>
                      <a:lnTo>
                        <a:pt x="6" y="12"/>
                      </a:lnTo>
                      <a:lnTo>
                        <a:pt x="12" y="10"/>
                      </a:lnTo>
                      <a:lnTo>
                        <a:pt x="12" y="10"/>
                      </a:lnTo>
                      <a:lnTo>
                        <a:pt x="12" y="12"/>
                      </a:lnTo>
                      <a:lnTo>
                        <a:pt x="10" y="14"/>
                      </a:lnTo>
                      <a:lnTo>
                        <a:pt x="10" y="14"/>
                      </a:lnTo>
                      <a:lnTo>
                        <a:pt x="30" y="10"/>
                      </a:lnTo>
                      <a:lnTo>
                        <a:pt x="30" y="10"/>
                      </a:lnTo>
                      <a:lnTo>
                        <a:pt x="30" y="8"/>
                      </a:lnTo>
                      <a:lnTo>
                        <a:pt x="28" y="6"/>
                      </a:lnTo>
                      <a:lnTo>
                        <a:pt x="28" y="6"/>
                      </a:lnTo>
                      <a:lnTo>
                        <a:pt x="52" y="2"/>
                      </a:lnTo>
                      <a:lnTo>
                        <a:pt x="64" y="0"/>
                      </a:lnTo>
                      <a:lnTo>
                        <a:pt x="80" y="0"/>
                      </a:lnTo>
                      <a:lnTo>
                        <a:pt x="80" y="0"/>
                      </a:lnTo>
                      <a:lnTo>
                        <a:pt x="62" y="6"/>
                      </a:lnTo>
                      <a:lnTo>
                        <a:pt x="42" y="12"/>
                      </a:lnTo>
                      <a:lnTo>
                        <a:pt x="22" y="14"/>
                      </a:lnTo>
                      <a:lnTo>
                        <a:pt x="0" y="14"/>
                      </a:lnTo>
                      <a:lnTo>
                        <a:pt x="0" y="14"/>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77" name="Freeform 253"/>
                <p:cNvSpPr>
                  <a:spLocks/>
                </p:cNvSpPr>
                <p:nvPr userDrawn="1"/>
              </p:nvSpPr>
              <p:spPr bwMode="auto">
                <a:xfrm>
                  <a:off x="3959" y="240"/>
                  <a:ext cx="8" cy="5"/>
                </a:xfrm>
                <a:custGeom>
                  <a:avLst/>
                  <a:gdLst/>
                  <a:ahLst/>
                  <a:cxnLst>
                    <a:cxn ang="0">
                      <a:pos x="0" y="0"/>
                    </a:cxn>
                    <a:cxn ang="0">
                      <a:pos x="0" y="0"/>
                    </a:cxn>
                    <a:cxn ang="0">
                      <a:pos x="12" y="4"/>
                    </a:cxn>
                    <a:cxn ang="0">
                      <a:pos x="22" y="12"/>
                    </a:cxn>
                    <a:cxn ang="0">
                      <a:pos x="22" y="12"/>
                    </a:cxn>
                    <a:cxn ang="0">
                      <a:pos x="14" y="10"/>
                    </a:cxn>
                    <a:cxn ang="0">
                      <a:pos x="6" y="6"/>
                    </a:cxn>
                    <a:cxn ang="0">
                      <a:pos x="2" y="4"/>
                    </a:cxn>
                    <a:cxn ang="0">
                      <a:pos x="0" y="0"/>
                    </a:cxn>
                    <a:cxn ang="0">
                      <a:pos x="0" y="0"/>
                    </a:cxn>
                  </a:cxnLst>
                  <a:rect l="0" t="0" r="r" b="b"/>
                  <a:pathLst>
                    <a:path w="22" h="12">
                      <a:moveTo>
                        <a:pt x="0" y="0"/>
                      </a:moveTo>
                      <a:lnTo>
                        <a:pt x="0" y="0"/>
                      </a:lnTo>
                      <a:lnTo>
                        <a:pt x="12" y="4"/>
                      </a:lnTo>
                      <a:lnTo>
                        <a:pt x="22" y="12"/>
                      </a:lnTo>
                      <a:lnTo>
                        <a:pt x="22" y="12"/>
                      </a:lnTo>
                      <a:lnTo>
                        <a:pt x="14" y="10"/>
                      </a:lnTo>
                      <a:lnTo>
                        <a:pt x="6" y="6"/>
                      </a:lnTo>
                      <a:lnTo>
                        <a:pt x="2" y="4"/>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78" name="Freeform 254"/>
                <p:cNvSpPr>
                  <a:spLocks/>
                </p:cNvSpPr>
                <p:nvPr userDrawn="1"/>
              </p:nvSpPr>
              <p:spPr bwMode="auto">
                <a:xfrm>
                  <a:off x="3959" y="235"/>
                  <a:ext cx="10" cy="5"/>
                </a:xfrm>
                <a:custGeom>
                  <a:avLst/>
                  <a:gdLst/>
                  <a:ahLst/>
                  <a:cxnLst>
                    <a:cxn ang="0">
                      <a:pos x="36" y="18"/>
                    </a:cxn>
                    <a:cxn ang="0">
                      <a:pos x="36" y="18"/>
                    </a:cxn>
                    <a:cxn ang="0">
                      <a:pos x="34" y="16"/>
                    </a:cxn>
                    <a:cxn ang="0">
                      <a:pos x="34" y="16"/>
                    </a:cxn>
                    <a:cxn ang="0">
                      <a:pos x="32" y="18"/>
                    </a:cxn>
                    <a:cxn ang="0">
                      <a:pos x="32" y="18"/>
                    </a:cxn>
                    <a:cxn ang="0">
                      <a:pos x="30" y="14"/>
                    </a:cxn>
                    <a:cxn ang="0">
                      <a:pos x="28" y="12"/>
                    </a:cxn>
                    <a:cxn ang="0">
                      <a:pos x="20" y="8"/>
                    </a:cxn>
                    <a:cxn ang="0">
                      <a:pos x="0" y="4"/>
                    </a:cxn>
                    <a:cxn ang="0">
                      <a:pos x="0" y="4"/>
                    </a:cxn>
                    <a:cxn ang="0">
                      <a:pos x="6" y="2"/>
                    </a:cxn>
                    <a:cxn ang="0">
                      <a:pos x="10" y="0"/>
                    </a:cxn>
                    <a:cxn ang="0">
                      <a:pos x="16" y="2"/>
                    </a:cxn>
                    <a:cxn ang="0">
                      <a:pos x="22" y="4"/>
                    </a:cxn>
                    <a:cxn ang="0">
                      <a:pos x="32" y="10"/>
                    </a:cxn>
                    <a:cxn ang="0">
                      <a:pos x="42" y="16"/>
                    </a:cxn>
                    <a:cxn ang="0">
                      <a:pos x="42" y="16"/>
                    </a:cxn>
                    <a:cxn ang="0">
                      <a:pos x="40" y="18"/>
                    </a:cxn>
                    <a:cxn ang="0">
                      <a:pos x="38" y="18"/>
                    </a:cxn>
                    <a:cxn ang="0">
                      <a:pos x="36" y="18"/>
                    </a:cxn>
                    <a:cxn ang="0">
                      <a:pos x="36" y="20"/>
                    </a:cxn>
                    <a:cxn ang="0">
                      <a:pos x="36" y="20"/>
                    </a:cxn>
                    <a:cxn ang="0">
                      <a:pos x="34" y="20"/>
                    </a:cxn>
                    <a:cxn ang="0">
                      <a:pos x="36" y="18"/>
                    </a:cxn>
                    <a:cxn ang="0">
                      <a:pos x="36" y="18"/>
                    </a:cxn>
                  </a:cxnLst>
                  <a:rect l="0" t="0" r="r" b="b"/>
                  <a:pathLst>
                    <a:path w="42" h="20">
                      <a:moveTo>
                        <a:pt x="36" y="18"/>
                      </a:moveTo>
                      <a:lnTo>
                        <a:pt x="36" y="18"/>
                      </a:lnTo>
                      <a:lnTo>
                        <a:pt x="34" y="16"/>
                      </a:lnTo>
                      <a:lnTo>
                        <a:pt x="34" y="16"/>
                      </a:lnTo>
                      <a:lnTo>
                        <a:pt x="32" y="18"/>
                      </a:lnTo>
                      <a:lnTo>
                        <a:pt x="32" y="18"/>
                      </a:lnTo>
                      <a:lnTo>
                        <a:pt x="30" y="14"/>
                      </a:lnTo>
                      <a:lnTo>
                        <a:pt x="28" y="12"/>
                      </a:lnTo>
                      <a:lnTo>
                        <a:pt x="20" y="8"/>
                      </a:lnTo>
                      <a:lnTo>
                        <a:pt x="0" y="4"/>
                      </a:lnTo>
                      <a:lnTo>
                        <a:pt x="0" y="4"/>
                      </a:lnTo>
                      <a:lnTo>
                        <a:pt x="6" y="2"/>
                      </a:lnTo>
                      <a:lnTo>
                        <a:pt x="10" y="0"/>
                      </a:lnTo>
                      <a:lnTo>
                        <a:pt x="16" y="2"/>
                      </a:lnTo>
                      <a:lnTo>
                        <a:pt x="22" y="4"/>
                      </a:lnTo>
                      <a:lnTo>
                        <a:pt x="32" y="10"/>
                      </a:lnTo>
                      <a:lnTo>
                        <a:pt x="42" y="16"/>
                      </a:lnTo>
                      <a:lnTo>
                        <a:pt x="42" y="16"/>
                      </a:lnTo>
                      <a:lnTo>
                        <a:pt x="40" y="18"/>
                      </a:lnTo>
                      <a:lnTo>
                        <a:pt x="38" y="18"/>
                      </a:lnTo>
                      <a:lnTo>
                        <a:pt x="36" y="18"/>
                      </a:lnTo>
                      <a:lnTo>
                        <a:pt x="36" y="20"/>
                      </a:lnTo>
                      <a:lnTo>
                        <a:pt x="36" y="20"/>
                      </a:lnTo>
                      <a:lnTo>
                        <a:pt x="34" y="20"/>
                      </a:lnTo>
                      <a:lnTo>
                        <a:pt x="36" y="18"/>
                      </a:lnTo>
                      <a:lnTo>
                        <a:pt x="36" y="18"/>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79" name="Freeform 255"/>
                <p:cNvSpPr>
                  <a:spLocks/>
                </p:cNvSpPr>
                <p:nvPr userDrawn="1"/>
              </p:nvSpPr>
              <p:spPr bwMode="auto">
                <a:xfrm>
                  <a:off x="3834" y="240"/>
                  <a:ext cx="23" cy="5"/>
                </a:xfrm>
                <a:custGeom>
                  <a:avLst/>
                  <a:gdLst/>
                  <a:ahLst/>
                  <a:cxnLst>
                    <a:cxn ang="0">
                      <a:pos x="70" y="10"/>
                    </a:cxn>
                    <a:cxn ang="0">
                      <a:pos x="70" y="10"/>
                    </a:cxn>
                    <a:cxn ang="0">
                      <a:pos x="76" y="10"/>
                    </a:cxn>
                    <a:cxn ang="0">
                      <a:pos x="80" y="8"/>
                    </a:cxn>
                    <a:cxn ang="0">
                      <a:pos x="86" y="6"/>
                    </a:cxn>
                    <a:cxn ang="0">
                      <a:pos x="94" y="6"/>
                    </a:cxn>
                    <a:cxn ang="0">
                      <a:pos x="94" y="6"/>
                    </a:cxn>
                    <a:cxn ang="0">
                      <a:pos x="94" y="8"/>
                    </a:cxn>
                    <a:cxn ang="0">
                      <a:pos x="90" y="8"/>
                    </a:cxn>
                    <a:cxn ang="0">
                      <a:pos x="90" y="8"/>
                    </a:cxn>
                    <a:cxn ang="0">
                      <a:pos x="86" y="12"/>
                    </a:cxn>
                    <a:cxn ang="0">
                      <a:pos x="80" y="16"/>
                    </a:cxn>
                    <a:cxn ang="0">
                      <a:pos x="64" y="20"/>
                    </a:cxn>
                    <a:cxn ang="0">
                      <a:pos x="28" y="24"/>
                    </a:cxn>
                    <a:cxn ang="0">
                      <a:pos x="28" y="24"/>
                    </a:cxn>
                    <a:cxn ang="0">
                      <a:pos x="12" y="28"/>
                    </a:cxn>
                    <a:cxn ang="0">
                      <a:pos x="4" y="26"/>
                    </a:cxn>
                    <a:cxn ang="0">
                      <a:pos x="2" y="26"/>
                    </a:cxn>
                    <a:cxn ang="0">
                      <a:pos x="0" y="22"/>
                    </a:cxn>
                    <a:cxn ang="0">
                      <a:pos x="0" y="22"/>
                    </a:cxn>
                    <a:cxn ang="0">
                      <a:pos x="16" y="18"/>
                    </a:cxn>
                    <a:cxn ang="0">
                      <a:pos x="26" y="18"/>
                    </a:cxn>
                    <a:cxn ang="0">
                      <a:pos x="36" y="18"/>
                    </a:cxn>
                    <a:cxn ang="0">
                      <a:pos x="36" y="18"/>
                    </a:cxn>
                    <a:cxn ang="0">
                      <a:pos x="30" y="14"/>
                    </a:cxn>
                    <a:cxn ang="0">
                      <a:pos x="24" y="14"/>
                    </a:cxn>
                    <a:cxn ang="0">
                      <a:pos x="24" y="14"/>
                    </a:cxn>
                    <a:cxn ang="0">
                      <a:pos x="34" y="10"/>
                    </a:cxn>
                    <a:cxn ang="0">
                      <a:pos x="42" y="10"/>
                    </a:cxn>
                    <a:cxn ang="0">
                      <a:pos x="50" y="10"/>
                    </a:cxn>
                    <a:cxn ang="0">
                      <a:pos x="60" y="10"/>
                    </a:cxn>
                    <a:cxn ang="0">
                      <a:pos x="60" y="10"/>
                    </a:cxn>
                    <a:cxn ang="0">
                      <a:pos x="60" y="8"/>
                    </a:cxn>
                    <a:cxn ang="0">
                      <a:pos x="58" y="8"/>
                    </a:cxn>
                    <a:cxn ang="0">
                      <a:pos x="54" y="8"/>
                    </a:cxn>
                    <a:cxn ang="0">
                      <a:pos x="50" y="8"/>
                    </a:cxn>
                    <a:cxn ang="0">
                      <a:pos x="50" y="6"/>
                    </a:cxn>
                    <a:cxn ang="0">
                      <a:pos x="50" y="4"/>
                    </a:cxn>
                    <a:cxn ang="0">
                      <a:pos x="50" y="4"/>
                    </a:cxn>
                    <a:cxn ang="0">
                      <a:pos x="58" y="6"/>
                    </a:cxn>
                    <a:cxn ang="0">
                      <a:pos x="66" y="4"/>
                    </a:cxn>
                    <a:cxn ang="0">
                      <a:pos x="82" y="0"/>
                    </a:cxn>
                    <a:cxn ang="0">
                      <a:pos x="82" y="0"/>
                    </a:cxn>
                    <a:cxn ang="0">
                      <a:pos x="78" y="4"/>
                    </a:cxn>
                    <a:cxn ang="0">
                      <a:pos x="76" y="6"/>
                    </a:cxn>
                    <a:cxn ang="0">
                      <a:pos x="66" y="6"/>
                    </a:cxn>
                    <a:cxn ang="0">
                      <a:pos x="66" y="6"/>
                    </a:cxn>
                    <a:cxn ang="0">
                      <a:pos x="68" y="8"/>
                    </a:cxn>
                    <a:cxn ang="0">
                      <a:pos x="72" y="8"/>
                    </a:cxn>
                    <a:cxn ang="0">
                      <a:pos x="74" y="10"/>
                    </a:cxn>
                    <a:cxn ang="0">
                      <a:pos x="70" y="10"/>
                    </a:cxn>
                    <a:cxn ang="0">
                      <a:pos x="70" y="10"/>
                    </a:cxn>
                  </a:cxnLst>
                  <a:rect l="0" t="0" r="r" b="b"/>
                  <a:pathLst>
                    <a:path w="94" h="28">
                      <a:moveTo>
                        <a:pt x="70" y="10"/>
                      </a:moveTo>
                      <a:lnTo>
                        <a:pt x="70" y="10"/>
                      </a:lnTo>
                      <a:lnTo>
                        <a:pt x="76" y="10"/>
                      </a:lnTo>
                      <a:lnTo>
                        <a:pt x="80" y="8"/>
                      </a:lnTo>
                      <a:lnTo>
                        <a:pt x="86" y="6"/>
                      </a:lnTo>
                      <a:lnTo>
                        <a:pt x="94" y="6"/>
                      </a:lnTo>
                      <a:lnTo>
                        <a:pt x="94" y="6"/>
                      </a:lnTo>
                      <a:lnTo>
                        <a:pt x="94" y="8"/>
                      </a:lnTo>
                      <a:lnTo>
                        <a:pt x="90" y="8"/>
                      </a:lnTo>
                      <a:lnTo>
                        <a:pt x="90" y="8"/>
                      </a:lnTo>
                      <a:lnTo>
                        <a:pt x="86" y="12"/>
                      </a:lnTo>
                      <a:lnTo>
                        <a:pt x="80" y="16"/>
                      </a:lnTo>
                      <a:lnTo>
                        <a:pt x="64" y="20"/>
                      </a:lnTo>
                      <a:lnTo>
                        <a:pt x="28" y="24"/>
                      </a:lnTo>
                      <a:lnTo>
                        <a:pt x="28" y="24"/>
                      </a:lnTo>
                      <a:lnTo>
                        <a:pt x="12" y="28"/>
                      </a:lnTo>
                      <a:lnTo>
                        <a:pt x="4" y="26"/>
                      </a:lnTo>
                      <a:lnTo>
                        <a:pt x="2" y="26"/>
                      </a:lnTo>
                      <a:lnTo>
                        <a:pt x="0" y="22"/>
                      </a:lnTo>
                      <a:lnTo>
                        <a:pt x="0" y="22"/>
                      </a:lnTo>
                      <a:lnTo>
                        <a:pt x="16" y="18"/>
                      </a:lnTo>
                      <a:lnTo>
                        <a:pt x="26" y="18"/>
                      </a:lnTo>
                      <a:lnTo>
                        <a:pt x="36" y="18"/>
                      </a:lnTo>
                      <a:lnTo>
                        <a:pt x="36" y="18"/>
                      </a:lnTo>
                      <a:lnTo>
                        <a:pt x="30" y="14"/>
                      </a:lnTo>
                      <a:lnTo>
                        <a:pt x="24" y="14"/>
                      </a:lnTo>
                      <a:lnTo>
                        <a:pt x="24" y="14"/>
                      </a:lnTo>
                      <a:lnTo>
                        <a:pt x="34" y="10"/>
                      </a:lnTo>
                      <a:lnTo>
                        <a:pt x="42" y="10"/>
                      </a:lnTo>
                      <a:lnTo>
                        <a:pt x="50" y="10"/>
                      </a:lnTo>
                      <a:lnTo>
                        <a:pt x="60" y="10"/>
                      </a:lnTo>
                      <a:lnTo>
                        <a:pt x="60" y="10"/>
                      </a:lnTo>
                      <a:lnTo>
                        <a:pt x="60" y="8"/>
                      </a:lnTo>
                      <a:lnTo>
                        <a:pt x="58" y="8"/>
                      </a:lnTo>
                      <a:lnTo>
                        <a:pt x="54" y="8"/>
                      </a:lnTo>
                      <a:lnTo>
                        <a:pt x="50" y="8"/>
                      </a:lnTo>
                      <a:lnTo>
                        <a:pt x="50" y="6"/>
                      </a:lnTo>
                      <a:lnTo>
                        <a:pt x="50" y="4"/>
                      </a:lnTo>
                      <a:lnTo>
                        <a:pt x="50" y="4"/>
                      </a:lnTo>
                      <a:lnTo>
                        <a:pt x="58" y="6"/>
                      </a:lnTo>
                      <a:lnTo>
                        <a:pt x="66" y="4"/>
                      </a:lnTo>
                      <a:lnTo>
                        <a:pt x="82" y="0"/>
                      </a:lnTo>
                      <a:lnTo>
                        <a:pt x="82" y="0"/>
                      </a:lnTo>
                      <a:lnTo>
                        <a:pt x="78" y="4"/>
                      </a:lnTo>
                      <a:lnTo>
                        <a:pt x="76" y="6"/>
                      </a:lnTo>
                      <a:lnTo>
                        <a:pt x="66" y="6"/>
                      </a:lnTo>
                      <a:lnTo>
                        <a:pt x="66" y="6"/>
                      </a:lnTo>
                      <a:lnTo>
                        <a:pt x="68" y="8"/>
                      </a:lnTo>
                      <a:lnTo>
                        <a:pt x="72" y="8"/>
                      </a:lnTo>
                      <a:lnTo>
                        <a:pt x="74" y="10"/>
                      </a:lnTo>
                      <a:lnTo>
                        <a:pt x="70" y="10"/>
                      </a:lnTo>
                      <a:lnTo>
                        <a:pt x="70" y="1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80" name="Freeform 256"/>
                <p:cNvSpPr>
                  <a:spLocks/>
                </p:cNvSpPr>
                <p:nvPr userDrawn="1"/>
              </p:nvSpPr>
              <p:spPr bwMode="auto">
                <a:xfrm>
                  <a:off x="3951" y="245"/>
                  <a:ext cx="25" cy="23"/>
                </a:xfrm>
                <a:custGeom>
                  <a:avLst/>
                  <a:gdLst/>
                  <a:ahLst/>
                  <a:cxnLst>
                    <a:cxn ang="0">
                      <a:pos x="2" y="2"/>
                    </a:cxn>
                    <a:cxn ang="0">
                      <a:pos x="4" y="2"/>
                    </a:cxn>
                    <a:cxn ang="0">
                      <a:pos x="8" y="0"/>
                    </a:cxn>
                    <a:cxn ang="0">
                      <a:pos x="24" y="8"/>
                    </a:cxn>
                    <a:cxn ang="0">
                      <a:pos x="38" y="20"/>
                    </a:cxn>
                    <a:cxn ang="0">
                      <a:pos x="40" y="24"/>
                    </a:cxn>
                    <a:cxn ang="0">
                      <a:pos x="22" y="20"/>
                    </a:cxn>
                    <a:cxn ang="0">
                      <a:pos x="22" y="14"/>
                    </a:cxn>
                    <a:cxn ang="0">
                      <a:pos x="18" y="14"/>
                    </a:cxn>
                    <a:cxn ang="0">
                      <a:pos x="16" y="16"/>
                    </a:cxn>
                    <a:cxn ang="0">
                      <a:pos x="26" y="24"/>
                    </a:cxn>
                    <a:cxn ang="0">
                      <a:pos x="50" y="40"/>
                    </a:cxn>
                    <a:cxn ang="0">
                      <a:pos x="58" y="50"/>
                    </a:cxn>
                    <a:cxn ang="0">
                      <a:pos x="66" y="50"/>
                    </a:cxn>
                    <a:cxn ang="0">
                      <a:pos x="82" y="64"/>
                    </a:cxn>
                    <a:cxn ang="0">
                      <a:pos x="86" y="72"/>
                    </a:cxn>
                    <a:cxn ang="0">
                      <a:pos x="66" y="58"/>
                    </a:cxn>
                    <a:cxn ang="0">
                      <a:pos x="46" y="40"/>
                    </a:cxn>
                    <a:cxn ang="0">
                      <a:pos x="80" y="90"/>
                    </a:cxn>
                    <a:cxn ang="0">
                      <a:pos x="72" y="88"/>
                    </a:cxn>
                    <a:cxn ang="0">
                      <a:pos x="56" y="76"/>
                    </a:cxn>
                    <a:cxn ang="0">
                      <a:pos x="48" y="72"/>
                    </a:cxn>
                    <a:cxn ang="0">
                      <a:pos x="50" y="62"/>
                    </a:cxn>
                    <a:cxn ang="0">
                      <a:pos x="48" y="60"/>
                    </a:cxn>
                    <a:cxn ang="0">
                      <a:pos x="44" y="62"/>
                    </a:cxn>
                    <a:cxn ang="0">
                      <a:pos x="40" y="62"/>
                    </a:cxn>
                    <a:cxn ang="0">
                      <a:pos x="38" y="50"/>
                    </a:cxn>
                    <a:cxn ang="0">
                      <a:pos x="36" y="44"/>
                    </a:cxn>
                    <a:cxn ang="0">
                      <a:pos x="32" y="44"/>
                    </a:cxn>
                    <a:cxn ang="0">
                      <a:pos x="32" y="48"/>
                    </a:cxn>
                    <a:cxn ang="0">
                      <a:pos x="34" y="54"/>
                    </a:cxn>
                    <a:cxn ang="0">
                      <a:pos x="16" y="36"/>
                    </a:cxn>
                    <a:cxn ang="0">
                      <a:pos x="0" y="18"/>
                    </a:cxn>
                    <a:cxn ang="0">
                      <a:pos x="2" y="14"/>
                    </a:cxn>
                    <a:cxn ang="0">
                      <a:pos x="10" y="18"/>
                    </a:cxn>
                    <a:cxn ang="0">
                      <a:pos x="8" y="8"/>
                    </a:cxn>
                    <a:cxn ang="0">
                      <a:pos x="2" y="2"/>
                    </a:cxn>
                  </a:cxnLst>
                  <a:rect l="0" t="0" r="r" b="b"/>
                  <a:pathLst>
                    <a:path w="86" h="90">
                      <a:moveTo>
                        <a:pt x="2" y="2"/>
                      </a:moveTo>
                      <a:lnTo>
                        <a:pt x="2" y="2"/>
                      </a:lnTo>
                      <a:lnTo>
                        <a:pt x="2" y="0"/>
                      </a:lnTo>
                      <a:lnTo>
                        <a:pt x="4" y="2"/>
                      </a:lnTo>
                      <a:lnTo>
                        <a:pt x="6" y="2"/>
                      </a:lnTo>
                      <a:lnTo>
                        <a:pt x="8" y="0"/>
                      </a:lnTo>
                      <a:lnTo>
                        <a:pt x="8" y="0"/>
                      </a:lnTo>
                      <a:lnTo>
                        <a:pt x="24" y="8"/>
                      </a:lnTo>
                      <a:lnTo>
                        <a:pt x="34" y="14"/>
                      </a:lnTo>
                      <a:lnTo>
                        <a:pt x="38" y="20"/>
                      </a:lnTo>
                      <a:lnTo>
                        <a:pt x="40" y="24"/>
                      </a:lnTo>
                      <a:lnTo>
                        <a:pt x="40" y="24"/>
                      </a:lnTo>
                      <a:lnTo>
                        <a:pt x="30" y="24"/>
                      </a:lnTo>
                      <a:lnTo>
                        <a:pt x="22" y="20"/>
                      </a:lnTo>
                      <a:lnTo>
                        <a:pt x="22" y="18"/>
                      </a:lnTo>
                      <a:lnTo>
                        <a:pt x="22" y="14"/>
                      </a:lnTo>
                      <a:lnTo>
                        <a:pt x="22" y="14"/>
                      </a:lnTo>
                      <a:lnTo>
                        <a:pt x="18" y="14"/>
                      </a:lnTo>
                      <a:lnTo>
                        <a:pt x="16" y="16"/>
                      </a:lnTo>
                      <a:lnTo>
                        <a:pt x="16" y="16"/>
                      </a:lnTo>
                      <a:lnTo>
                        <a:pt x="20" y="20"/>
                      </a:lnTo>
                      <a:lnTo>
                        <a:pt x="26" y="24"/>
                      </a:lnTo>
                      <a:lnTo>
                        <a:pt x="38" y="32"/>
                      </a:lnTo>
                      <a:lnTo>
                        <a:pt x="50" y="40"/>
                      </a:lnTo>
                      <a:lnTo>
                        <a:pt x="54" y="44"/>
                      </a:lnTo>
                      <a:lnTo>
                        <a:pt x="58" y="50"/>
                      </a:lnTo>
                      <a:lnTo>
                        <a:pt x="58" y="50"/>
                      </a:lnTo>
                      <a:lnTo>
                        <a:pt x="66" y="50"/>
                      </a:lnTo>
                      <a:lnTo>
                        <a:pt x="76" y="56"/>
                      </a:lnTo>
                      <a:lnTo>
                        <a:pt x="82" y="64"/>
                      </a:lnTo>
                      <a:lnTo>
                        <a:pt x="86" y="72"/>
                      </a:lnTo>
                      <a:lnTo>
                        <a:pt x="86" y="72"/>
                      </a:lnTo>
                      <a:lnTo>
                        <a:pt x="76" y="66"/>
                      </a:lnTo>
                      <a:lnTo>
                        <a:pt x="66" y="58"/>
                      </a:lnTo>
                      <a:lnTo>
                        <a:pt x="46" y="40"/>
                      </a:lnTo>
                      <a:lnTo>
                        <a:pt x="46" y="40"/>
                      </a:lnTo>
                      <a:lnTo>
                        <a:pt x="62" y="64"/>
                      </a:lnTo>
                      <a:lnTo>
                        <a:pt x="80" y="90"/>
                      </a:lnTo>
                      <a:lnTo>
                        <a:pt x="80" y="90"/>
                      </a:lnTo>
                      <a:lnTo>
                        <a:pt x="72" y="88"/>
                      </a:lnTo>
                      <a:lnTo>
                        <a:pt x="64" y="82"/>
                      </a:lnTo>
                      <a:lnTo>
                        <a:pt x="56" y="76"/>
                      </a:lnTo>
                      <a:lnTo>
                        <a:pt x="48" y="72"/>
                      </a:lnTo>
                      <a:lnTo>
                        <a:pt x="48" y="72"/>
                      </a:lnTo>
                      <a:lnTo>
                        <a:pt x="48" y="66"/>
                      </a:lnTo>
                      <a:lnTo>
                        <a:pt x="50" y="62"/>
                      </a:lnTo>
                      <a:lnTo>
                        <a:pt x="50" y="62"/>
                      </a:lnTo>
                      <a:lnTo>
                        <a:pt x="48" y="60"/>
                      </a:lnTo>
                      <a:lnTo>
                        <a:pt x="46" y="62"/>
                      </a:lnTo>
                      <a:lnTo>
                        <a:pt x="44" y="62"/>
                      </a:lnTo>
                      <a:lnTo>
                        <a:pt x="40" y="62"/>
                      </a:lnTo>
                      <a:lnTo>
                        <a:pt x="40" y="62"/>
                      </a:lnTo>
                      <a:lnTo>
                        <a:pt x="38" y="58"/>
                      </a:lnTo>
                      <a:lnTo>
                        <a:pt x="38" y="50"/>
                      </a:lnTo>
                      <a:lnTo>
                        <a:pt x="38" y="46"/>
                      </a:lnTo>
                      <a:lnTo>
                        <a:pt x="36" y="44"/>
                      </a:lnTo>
                      <a:lnTo>
                        <a:pt x="32" y="44"/>
                      </a:lnTo>
                      <a:lnTo>
                        <a:pt x="32" y="44"/>
                      </a:lnTo>
                      <a:lnTo>
                        <a:pt x="32" y="46"/>
                      </a:lnTo>
                      <a:lnTo>
                        <a:pt x="32" y="48"/>
                      </a:lnTo>
                      <a:lnTo>
                        <a:pt x="34" y="50"/>
                      </a:lnTo>
                      <a:lnTo>
                        <a:pt x="34" y="54"/>
                      </a:lnTo>
                      <a:lnTo>
                        <a:pt x="34" y="54"/>
                      </a:lnTo>
                      <a:lnTo>
                        <a:pt x="16" y="36"/>
                      </a:lnTo>
                      <a:lnTo>
                        <a:pt x="8" y="28"/>
                      </a:lnTo>
                      <a:lnTo>
                        <a:pt x="0" y="18"/>
                      </a:lnTo>
                      <a:lnTo>
                        <a:pt x="0" y="18"/>
                      </a:lnTo>
                      <a:lnTo>
                        <a:pt x="2" y="14"/>
                      </a:lnTo>
                      <a:lnTo>
                        <a:pt x="4" y="14"/>
                      </a:lnTo>
                      <a:lnTo>
                        <a:pt x="10" y="18"/>
                      </a:lnTo>
                      <a:lnTo>
                        <a:pt x="10" y="18"/>
                      </a:lnTo>
                      <a:lnTo>
                        <a:pt x="8" y="8"/>
                      </a:lnTo>
                      <a:lnTo>
                        <a:pt x="6" y="6"/>
                      </a:lnTo>
                      <a:lnTo>
                        <a:pt x="2" y="2"/>
                      </a:lnTo>
                      <a:lnTo>
                        <a:pt x="2"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81" name="Freeform 257"/>
                <p:cNvSpPr>
                  <a:spLocks/>
                </p:cNvSpPr>
                <p:nvPr userDrawn="1"/>
              </p:nvSpPr>
              <p:spPr bwMode="auto">
                <a:xfrm>
                  <a:off x="3705" y="253"/>
                  <a:ext cx="5" cy="5"/>
                </a:xfrm>
                <a:custGeom>
                  <a:avLst/>
                  <a:gdLst/>
                  <a:ahLst/>
                  <a:cxnLst>
                    <a:cxn ang="0">
                      <a:pos x="26" y="0"/>
                    </a:cxn>
                    <a:cxn ang="0">
                      <a:pos x="26" y="0"/>
                    </a:cxn>
                    <a:cxn ang="0">
                      <a:pos x="20" y="4"/>
                    </a:cxn>
                    <a:cxn ang="0">
                      <a:pos x="12" y="4"/>
                    </a:cxn>
                    <a:cxn ang="0">
                      <a:pos x="6" y="4"/>
                    </a:cxn>
                    <a:cxn ang="0">
                      <a:pos x="0" y="4"/>
                    </a:cxn>
                    <a:cxn ang="0">
                      <a:pos x="0" y="4"/>
                    </a:cxn>
                    <a:cxn ang="0">
                      <a:pos x="0" y="2"/>
                    </a:cxn>
                    <a:cxn ang="0">
                      <a:pos x="2" y="2"/>
                    </a:cxn>
                    <a:cxn ang="0">
                      <a:pos x="8" y="0"/>
                    </a:cxn>
                    <a:cxn ang="0">
                      <a:pos x="26" y="0"/>
                    </a:cxn>
                    <a:cxn ang="0">
                      <a:pos x="26" y="0"/>
                    </a:cxn>
                  </a:cxnLst>
                  <a:rect l="0" t="0" r="r" b="b"/>
                  <a:pathLst>
                    <a:path w="26" h="4">
                      <a:moveTo>
                        <a:pt x="26" y="0"/>
                      </a:moveTo>
                      <a:lnTo>
                        <a:pt x="26" y="0"/>
                      </a:lnTo>
                      <a:lnTo>
                        <a:pt x="20" y="4"/>
                      </a:lnTo>
                      <a:lnTo>
                        <a:pt x="12" y="4"/>
                      </a:lnTo>
                      <a:lnTo>
                        <a:pt x="6" y="4"/>
                      </a:lnTo>
                      <a:lnTo>
                        <a:pt x="0" y="4"/>
                      </a:lnTo>
                      <a:lnTo>
                        <a:pt x="0" y="4"/>
                      </a:lnTo>
                      <a:lnTo>
                        <a:pt x="0" y="2"/>
                      </a:lnTo>
                      <a:lnTo>
                        <a:pt x="2" y="2"/>
                      </a:lnTo>
                      <a:lnTo>
                        <a:pt x="8" y="0"/>
                      </a:lnTo>
                      <a:lnTo>
                        <a:pt x="26" y="0"/>
                      </a:lnTo>
                      <a:lnTo>
                        <a:pt x="2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82" name="Freeform 258"/>
                <p:cNvSpPr>
                  <a:spLocks noEditPoints="1"/>
                </p:cNvSpPr>
                <p:nvPr userDrawn="1"/>
              </p:nvSpPr>
              <p:spPr bwMode="auto">
                <a:xfrm>
                  <a:off x="3695" y="258"/>
                  <a:ext cx="139" cy="86"/>
                </a:xfrm>
                <a:custGeom>
                  <a:avLst/>
                  <a:gdLst/>
                  <a:ahLst/>
                  <a:cxnLst>
                    <a:cxn ang="0">
                      <a:pos x="510" y="36"/>
                    </a:cxn>
                    <a:cxn ang="0">
                      <a:pos x="476" y="32"/>
                    </a:cxn>
                    <a:cxn ang="0">
                      <a:pos x="444" y="40"/>
                    </a:cxn>
                    <a:cxn ang="0">
                      <a:pos x="476" y="40"/>
                    </a:cxn>
                    <a:cxn ang="0">
                      <a:pos x="458" y="62"/>
                    </a:cxn>
                    <a:cxn ang="0">
                      <a:pos x="450" y="84"/>
                    </a:cxn>
                    <a:cxn ang="0">
                      <a:pos x="438" y="90"/>
                    </a:cxn>
                    <a:cxn ang="0">
                      <a:pos x="430" y="98"/>
                    </a:cxn>
                    <a:cxn ang="0">
                      <a:pos x="408" y="116"/>
                    </a:cxn>
                    <a:cxn ang="0">
                      <a:pos x="412" y="122"/>
                    </a:cxn>
                    <a:cxn ang="0">
                      <a:pos x="384" y="140"/>
                    </a:cxn>
                    <a:cxn ang="0">
                      <a:pos x="344" y="146"/>
                    </a:cxn>
                    <a:cxn ang="0">
                      <a:pos x="324" y="166"/>
                    </a:cxn>
                    <a:cxn ang="0">
                      <a:pos x="332" y="178"/>
                    </a:cxn>
                    <a:cxn ang="0">
                      <a:pos x="308" y="204"/>
                    </a:cxn>
                    <a:cxn ang="0">
                      <a:pos x="298" y="212"/>
                    </a:cxn>
                    <a:cxn ang="0">
                      <a:pos x="304" y="226"/>
                    </a:cxn>
                    <a:cxn ang="0">
                      <a:pos x="276" y="236"/>
                    </a:cxn>
                    <a:cxn ang="0">
                      <a:pos x="258" y="242"/>
                    </a:cxn>
                    <a:cxn ang="0">
                      <a:pos x="208" y="260"/>
                    </a:cxn>
                    <a:cxn ang="0">
                      <a:pos x="196" y="252"/>
                    </a:cxn>
                    <a:cxn ang="0">
                      <a:pos x="208" y="240"/>
                    </a:cxn>
                    <a:cxn ang="0">
                      <a:pos x="240" y="208"/>
                    </a:cxn>
                    <a:cxn ang="0">
                      <a:pos x="232" y="204"/>
                    </a:cxn>
                    <a:cxn ang="0">
                      <a:pos x="200" y="220"/>
                    </a:cxn>
                    <a:cxn ang="0">
                      <a:pos x="192" y="226"/>
                    </a:cxn>
                    <a:cxn ang="0">
                      <a:pos x="164" y="258"/>
                    </a:cxn>
                    <a:cxn ang="0">
                      <a:pos x="142" y="274"/>
                    </a:cxn>
                    <a:cxn ang="0">
                      <a:pos x="96" y="304"/>
                    </a:cxn>
                    <a:cxn ang="0">
                      <a:pos x="60" y="318"/>
                    </a:cxn>
                    <a:cxn ang="0">
                      <a:pos x="68" y="290"/>
                    </a:cxn>
                    <a:cxn ang="0">
                      <a:pos x="74" y="276"/>
                    </a:cxn>
                    <a:cxn ang="0">
                      <a:pos x="52" y="292"/>
                    </a:cxn>
                    <a:cxn ang="0">
                      <a:pos x="2" y="336"/>
                    </a:cxn>
                    <a:cxn ang="0">
                      <a:pos x="14" y="292"/>
                    </a:cxn>
                    <a:cxn ang="0">
                      <a:pos x="10" y="276"/>
                    </a:cxn>
                    <a:cxn ang="0">
                      <a:pos x="14" y="268"/>
                    </a:cxn>
                    <a:cxn ang="0">
                      <a:pos x="54" y="236"/>
                    </a:cxn>
                    <a:cxn ang="0">
                      <a:pos x="68" y="218"/>
                    </a:cxn>
                    <a:cxn ang="0">
                      <a:pos x="58" y="220"/>
                    </a:cxn>
                    <a:cxn ang="0">
                      <a:pos x="28" y="210"/>
                    </a:cxn>
                    <a:cxn ang="0">
                      <a:pos x="94" y="186"/>
                    </a:cxn>
                    <a:cxn ang="0">
                      <a:pos x="126" y="200"/>
                    </a:cxn>
                    <a:cxn ang="0">
                      <a:pos x="200" y="178"/>
                    </a:cxn>
                    <a:cxn ang="0">
                      <a:pos x="300" y="118"/>
                    </a:cxn>
                    <a:cxn ang="0">
                      <a:pos x="310" y="112"/>
                    </a:cxn>
                    <a:cxn ang="0">
                      <a:pos x="340" y="90"/>
                    </a:cxn>
                    <a:cxn ang="0">
                      <a:pos x="344" y="82"/>
                    </a:cxn>
                    <a:cxn ang="0">
                      <a:pos x="318" y="76"/>
                    </a:cxn>
                    <a:cxn ang="0">
                      <a:pos x="316" y="70"/>
                    </a:cxn>
                    <a:cxn ang="0">
                      <a:pos x="300" y="60"/>
                    </a:cxn>
                    <a:cxn ang="0">
                      <a:pos x="306" y="46"/>
                    </a:cxn>
                    <a:cxn ang="0">
                      <a:pos x="338" y="36"/>
                    </a:cxn>
                    <a:cxn ang="0">
                      <a:pos x="352" y="28"/>
                    </a:cxn>
                    <a:cxn ang="0">
                      <a:pos x="506" y="2"/>
                    </a:cxn>
                    <a:cxn ang="0">
                      <a:pos x="508" y="12"/>
                    </a:cxn>
                    <a:cxn ang="0">
                      <a:pos x="400" y="32"/>
                    </a:cxn>
                    <a:cxn ang="0">
                      <a:pos x="470" y="16"/>
                    </a:cxn>
                    <a:cxn ang="0">
                      <a:pos x="378" y="40"/>
                    </a:cxn>
                  </a:cxnLst>
                  <a:rect l="0" t="0" r="r" b="b"/>
                  <a:pathLst>
                    <a:path w="524" h="336">
                      <a:moveTo>
                        <a:pt x="518" y="14"/>
                      </a:moveTo>
                      <a:lnTo>
                        <a:pt x="518" y="14"/>
                      </a:lnTo>
                      <a:lnTo>
                        <a:pt x="520" y="18"/>
                      </a:lnTo>
                      <a:lnTo>
                        <a:pt x="520" y="20"/>
                      </a:lnTo>
                      <a:lnTo>
                        <a:pt x="520" y="22"/>
                      </a:lnTo>
                      <a:lnTo>
                        <a:pt x="524" y="22"/>
                      </a:lnTo>
                      <a:lnTo>
                        <a:pt x="524" y="22"/>
                      </a:lnTo>
                      <a:lnTo>
                        <a:pt x="518" y="30"/>
                      </a:lnTo>
                      <a:lnTo>
                        <a:pt x="510" y="36"/>
                      </a:lnTo>
                      <a:lnTo>
                        <a:pt x="500" y="40"/>
                      </a:lnTo>
                      <a:lnTo>
                        <a:pt x="488" y="42"/>
                      </a:lnTo>
                      <a:lnTo>
                        <a:pt x="488" y="42"/>
                      </a:lnTo>
                      <a:lnTo>
                        <a:pt x="488" y="38"/>
                      </a:lnTo>
                      <a:lnTo>
                        <a:pt x="486" y="36"/>
                      </a:lnTo>
                      <a:lnTo>
                        <a:pt x="480" y="34"/>
                      </a:lnTo>
                      <a:lnTo>
                        <a:pt x="474" y="34"/>
                      </a:lnTo>
                      <a:lnTo>
                        <a:pt x="474" y="34"/>
                      </a:lnTo>
                      <a:lnTo>
                        <a:pt x="476" y="32"/>
                      </a:lnTo>
                      <a:lnTo>
                        <a:pt x="480" y="30"/>
                      </a:lnTo>
                      <a:lnTo>
                        <a:pt x="480" y="30"/>
                      </a:lnTo>
                      <a:lnTo>
                        <a:pt x="470" y="30"/>
                      </a:lnTo>
                      <a:lnTo>
                        <a:pt x="460" y="34"/>
                      </a:lnTo>
                      <a:lnTo>
                        <a:pt x="448" y="38"/>
                      </a:lnTo>
                      <a:lnTo>
                        <a:pt x="436" y="40"/>
                      </a:lnTo>
                      <a:lnTo>
                        <a:pt x="436" y="40"/>
                      </a:lnTo>
                      <a:lnTo>
                        <a:pt x="440" y="42"/>
                      </a:lnTo>
                      <a:lnTo>
                        <a:pt x="444" y="40"/>
                      </a:lnTo>
                      <a:lnTo>
                        <a:pt x="448" y="40"/>
                      </a:lnTo>
                      <a:lnTo>
                        <a:pt x="454" y="40"/>
                      </a:lnTo>
                      <a:lnTo>
                        <a:pt x="454" y="40"/>
                      </a:lnTo>
                      <a:lnTo>
                        <a:pt x="456" y="44"/>
                      </a:lnTo>
                      <a:lnTo>
                        <a:pt x="456" y="46"/>
                      </a:lnTo>
                      <a:lnTo>
                        <a:pt x="456" y="48"/>
                      </a:lnTo>
                      <a:lnTo>
                        <a:pt x="456" y="48"/>
                      </a:lnTo>
                      <a:lnTo>
                        <a:pt x="468" y="42"/>
                      </a:lnTo>
                      <a:lnTo>
                        <a:pt x="476" y="40"/>
                      </a:lnTo>
                      <a:lnTo>
                        <a:pt x="486" y="40"/>
                      </a:lnTo>
                      <a:lnTo>
                        <a:pt x="486" y="40"/>
                      </a:lnTo>
                      <a:lnTo>
                        <a:pt x="484" y="42"/>
                      </a:lnTo>
                      <a:lnTo>
                        <a:pt x="482" y="44"/>
                      </a:lnTo>
                      <a:lnTo>
                        <a:pt x="480" y="46"/>
                      </a:lnTo>
                      <a:lnTo>
                        <a:pt x="484" y="48"/>
                      </a:lnTo>
                      <a:lnTo>
                        <a:pt x="484" y="48"/>
                      </a:lnTo>
                      <a:lnTo>
                        <a:pt x="472" y="56"/>
                      </a:lnTo>
                      <a:lnTo>
                        <a:pt x="458" y="62"/>
                      </a:lnTo>
                      <a:lnTo>
                        <a:pt x="434" y="76"/>
                      </a:lnTo>
                      <a:lnTo>
                        <a:pt x="434" y="76"/>
                      </a:lnTo>
                      <a:lnTo>
                        <a:pt x="438" y="78"/>
                      </a:lnTo>
                      <a:lnTo>
                        <a:pt x="442" y="78"/>
                      </a:lnTo>
                      <a:lnTo>
                        <a:pt x="448" y="76"/>
                      </a:lnTo>
                      <a:lnTo>
                        <a:pt x="456" y="74"/>
                      </a:lnTo>
                      <a:lnTo>
                        <a:pt x="456" y="74"/>
                      </a:lnTo>
                      <a:lnTo>
                        <a:pt x="452" y="80"/>
                      </a:lnTo>
                      <a:lnTo>
                        <a:pt x="450" y="84"/>
                      </a:lnTo>
                      <a:lnTo>
                        <a:pt x="444" y="86"/>
                      </a:lnTo>
                      <a:lnTo>
                        <a:pt x="440" y="86"/>
                      </a:lnTo>
                      <a:lnTo>
                        <a:pt x="428" y="88"/>
                      </a:lnTo>
                      <a:lnTo>
                        <a:pt x="416" y="90"/>
                      </a:lnTo>
                      <a:lnTo>
                        <a:pt x="416" y="90"/>
                      </a:lnTo>
                      <a:lnTo>
                        <a:pt x="422" y="92"/>
                      </a:lnTo>
                      <a:lnTo>
                        <a:pt x="426" y="92"/>
                      </a:lnTo>
                      <a:lnTo>
                        <a:pt x="432" y="90"/>
                      </a:lnTo>
                      <a:lnTo>
                        <a:pt x="438" y="90"/>
                      </a:lnTo>
                      <a:lnTo>
                        <a:pt x="438" y="90"/>
                      </a:lnTo>
                      <a:lnTo>
                        <a:pt x="436" y="92"/>
                      </a:lnTo>
                      <a:lnTo>
                        <a:pt x="432" y="94"/>
                      </a:lnTo>
                      <a:lnTo>
                        <a:pt x="420" y="96"/>
                      </a:lnTo>
                      <a:lnTo>
                        <a:pt x="420" y="96"/>
                      </a:lnTo>
                      <a:lnTo>
                        <a:pt x="422" y="98"/>
                      </a:lnTo>
                      <a:lnTo>
                        <a:pt x="424" y="98"/>
                      </a:lnTo>
                      <a:lnTo>
                        <a:pt x="430" y="98"/>
                      </a:lnTo>
                      <a:lnTo>
                        <a:pt x="430" y="98"/>
                      </a:lnTo>
                      <a:lnTo>
                        <a:pt x="432" y="102"/>
                      </a:lnTo>
                      <a:lnTo>
                        <a:pt x="432" y="104"/>
                      </a:lnTo>
                      <a:lnTo>
                        <a:pt x="430" y="108"/>
                      </a:lnTo>
                      <a:lnTo>
                        <a:pt x="426" y="110"/>
                      </a:lnTo>
                      <a:lnTo>
                        <a:pt x="418" y="112"/>
                      </a:lnTo>
                      <a:lnTo>
                        <a:pt x="412" y="110"/>
                      </a:lnTo>
                      <a:lnTo>
                        <a:pt x="412" y="110"/>
                      </a:lnTo>
                      <a:lnTo>
                        <a:pt x="410" y="112"/>
                      </a:lnTo>
                      <a:lnTo>
                        <a:pt x="408" y="116"/>
                      </a:lnTo>
                      <a:lnTo>
                        <a:pt x="406" y="116"/>
                      </a:lnTo>
                      <a:lnTo>
                        <a:pt x="402" y="116"/>
                      </a:lnTo>
                      <a:lnTo>
                        <a:pt x="402" y="116"/>
                      </a:lnTo>
                      <a:lnTo>
                        <a:pt x="406" y="118"/>
                      </a:lnTo>
                      <a:lnTo>
                        <a:pt x="410" y="118"/>
                      </a:lnTo>
                      <a:lnTo>
                        <a:pt x="414" y="116"/>
                      </a:lnTo>
                      <a:lnTo>
                        <a:pt x="418" y="114"/>
                      </a:lnTo>
                      <a:lnTo>
                        <a:pt x="418" y="114"/>
                      </a:lnTo>
                      <a:lnTo>
                        <a:pt x="412" y="122"/>
                      </a:lnTo>
                      <a:lnTo>
                        <a:pt x="404" y="128"/>
                      </a:lnTo>
                      <a:lnTo>
                        <a:pt x="394" y="130"/>
                      </a:lnTo>
                      <a:lnTo>
                        <a:pt x="380" y="128"/>
                      </a:lnTo>
                      <a:lnTo>
                        <a:pt x="380" y="128"/>
                      </a:lnTo>
                      <a:lnTo>
                        <a:pt x="382" y="132"/>
                      </a:lnTo>
                      <a:lnTo>
                        <a:pt x="386" y="134"/>
                      </a:lnTo>
                      <a:lnTo>
                        <a:pt x="386" y="134"/>
                      </a:lnTo>
                      <a:lnTo>
                        <a:pt x="386" y="138"/>
                      </a:lnTo>
                      <a:lnTo>
                        <a:pt x="384" y="140"/>
                      </a:lnTo>
                      <a:lnTo>
                        <a:pt x="376" y="144"/>
                      </a:lnTo>
                      <a:lnTo>
                        <a:pt x="370" y="142"/>
                      </a:lnTo>
                      <a:lnTo>
                        <a:pt x="368" y="140"/>
                      </a:lnTo>
                      <a:lnTo>
                        <a:pt x="368" y="138"/>
                      </a:lnTo>
                      <a:lnTo>
                        <a:pt x="368" y="138"/>
                      </a:lnTo>
                      <a:lnTo>
                        <a:pt x="356" y="144"/>
                      </a:lnTo>
                      <a:lnTo>
                        <a:pt x="350" y="146"/>
                      </a:lnTo>
                      <a:lnTo>
                        <a:pt x="344" y="146"/>
                      </a:lnTo>
                      <a:lnTo>
                        <a:pt x="344" y="146"/>
                      </a:lnTo>
                      <a:lnTo>
                        <a:pt x="340" y="150"/>
                      </a:lnTo>
                      <a:lnTo>
                        <a:pt x="338" y="154"/>
                      </a:lnTo>
                      <a:lnTo>
                        <a:pt x="338" y="158"/>
                      </a:lnTo>
                      <a:lnTo>
                        <a:pt x="340" y="162"/>
                      </a:lnTo>
                      <a:lnTo>
                        <a:pt x="340" y="162"/>
                      </a:lnTo>
                      <a:lnTo>
                        <a:pt x="334" y="162"/>
                      </a:lnTo>
                      <a:lnTo>
                        <a:pt x="332" y="162"/>
                      </a:lnTo>
                      <a:lnTo>
                        <a:pt x="330" y="164"/>
                      </a:lnTo>
                      <a:lnTo>
                        <a:pt x="324" y="166"/>
                      </a:lnTo>
                      <a:lnTo>
                        <a:pt x="324" y="166"/>
                      </a:lnTo>
                      <a:lnTo>
                        <a:pt x="326" y="170"/>
                      </a:lnTo>
                      <a:lnTo>
                        <a:pt x="328" y="172"/>
                      </a:lnTo>
                      <a:lnTo>
                        <a:pt x="328" y="174"/>
                      </a:lnTo>
                      <a:lnTo>
                        <a:pt x="324" y="172"/>
                      </a:lnTo>
                      <a:lnTo>
                        <a:pt x="324" y="172"/>
                      </a:lnTo>
                      <a:lnTo>
                        <a:pt x="324" y="176"/>
                      </a:lnTo>
                      <a:lnTo>
                        <a:pt x="326" y="178"/>
                      </a:lnTo>
                      <a:lnTo>
                        <a:pt x="332" y="178"/>
                      </a:lnTo>
                      <a:lnTo>
                        <a:pt x="332" y="178"/>
                      </a:lnTo>
                      <a:lnTo>
                        <a:pt x="328" y="182"/>
                      </a:lnTo>
                      <a:lnTo>
                        <a:pt x="322" y="182"/>
                      </a:lnTo>
                      <a:lnTo>
                        <a:pt x="322" y="182"/>
                      </a:lnTo>
                      <a:lnTo>
                        <a:pt x="324" y="186"/>
                      </a:lnTo>
                      <a:lnTo>
                        <a:pt x="322" y="188"/>
                      </a:lnTo>
                      <a:lnTo>
                        <a:pt x="318" y="194"/>
                      </a:lnTo>
                      <a:lnTo>
                        <a:pt x="312" y="198"/>
                      </a:lnTo>
                      <a:lnTo>
                        <a:pt x="308" y="204"/>
                      </a:lnTo>
                      <a:lnTo>
                        <a:pt x="308" y="204"/>
                      </a:lnTo>
                      <a:lnTo>
                        <a:pt x="308" y="204"/>
                      </a:lnTo>
                      <a:lnTo>
                        <a:pt x="310" y="204"/>
                      </a:lnTo>
                      <a:lnTo>
                        <a:pt x="312" y="204"/>
                      </a:lnTo>
                      <a:lnTo>
                        <a:pt x="314" y="206"/>
                      </a:lnTo>
                      <a:lnTo>
                        <a:pt x="314" y="206"/>
                      </a:lnTo>
                      <a:lnTo>
                        <a:pt x="306" y="208"/>
                      </a:lnTo>
                      <a:lnTo>
                        <a:pt x="302" y="210"/>
                      </a:lnTo>
                      <a:lnTo>
                        <a:pt x="298" y="212"/>
                      </a:lnTo>
                      <a:lnTo>
                        <a:pt x="292" y="212"/>
                      </a:lnTo>
                      <a:lnTo>
                        <a:pt x="292" y="212"/>
                      </a:lnTo>
                      <a:lnTo>
                        <a:pt x="302" y="214"/>
                      </a:lnTo>
                      <a:lnTo>
                        <a:pt x="306" y="214"/>
                      </a:lnTo>
                      <a:lnTo>
                        <a:pt x="312" y="212"/>
                      </a:lnTo>
                      <a:lnTo>
                        <a:pt x="312" y="212"/>
                      </a:lnTo>
                      <a:lnTo>
                        <a:pt x="312" y="216"/>
                      </a:lnTo>
                      <a:lnTo>
                        <a:pt x="310" y="218"/>
                      </a:lnTo>
                      <a:lnTo>
                        <a:pt x="304" y="226"/>
                      </a:lnTo>
                      <a:lnTo>
                        <a:pt x="298" y="230"/>
                      </a:lnTo>
                      <a:lnTo>
                        <a:pt x="296" y="228"/>
                      </a:lnTo>
                      <a:lnTo>
                        <a:pt x="296" y="226"/>
                      </a:lnTo>
                      <a:lnTo>
                        <a:pt x="296" y="226"/>
                      </a:lnTo>
                      <a:lnTo>
                        <a:pt x="288" y="232"/>
                      </a:lnTo>
                      <a:lnTo>
                        <a:pt x="284" y="234"/>
                      </a:lnTo>
                      <a:lnTo>
                        <a:pt x="278" y="236"/>
                      </a:lnTo>
                      <a:lnTo>
                        <a:pt x="278" y="236"/>
                      </a:lnTo>
                      <a:lnTo>
                        <a:pt x="276" y="236"/>
                      </a:lnTo>
                      <a:lnTo>
                        <a:pt x="278" y="234"/>
                      </a:lnTo>
                      <a:lnTo>
                        <a:pt x="280" y="232"/>
                      </a:lnTo>
                      <a:lnTo>
                        <a:pt x="278" y="228"/>
                      </a:lnTo>
                      <a:lnTo>
                        <a:pt x="278" y="228"/>
                      </a:lnTo>
                      <a:lnTo>
                        <a:pt x="270" y="234"/>
                      </a:lnTo>
                      <a:lnTo>
                        <a:pt x="268" y="238"/>
                      </a:lnTo>
                      <a:lnTo>
                        <a:pt x="266" y="244"/>
                      </a:lnTo>
                      <a:lnTo>
                        <a:pt x="266" y="244"/>
                      </a:lnTo>
                      <a:lnTo>
                        <a:pt x="258" y="242"/>
                      </a:lnTo>
                      <a:lnTo>
                        <a:pt x="252" y="244"/>
                      </a:lnTo>
                      <a:lnTo>
                        <a:pt x="238" y="252"/>
                      </a:lnTo>
                      <a:lnTo>
                        <a:pt x="238" y="252"/>
                      </a:lnTo>
                      <a:lnTo>
                        <a:pt x="236" y="248"/>
                      </a:lnTo>
                      <a:lnTo>
                        <a:pt x="236" y="246"/>
                      </a:lnTo>
                      <a:lnTo>
                        <a:pt x="236" y="244"/>
                      </a:lnTo>
                      <a:lnTo>
                        <a:pt x="236" y="244"/>
                      </a:lnTo>
                      <a:lnTo>
                        <a:pt x="218" y="254"/>
                      </a:lnTo>
                      <a:lnTo>
                        <a:pt x="208" y="260"/>
                      </a:lnTo>
                      <a:lnTo>
                        <a:pt x="196" y="264"/>
                      </a:lnTo>
                      <a:lnTo>
                        <a:pt x="196" y="264"/>
                      </a:lnTo>
                      <a:lnTo>
                        <a:pt x="194" y="264"/>
                      </a:lnTo>
                      <a:lnTo>
                        <a:pt x="194" y="262"/>
                      </a:lnTo>
                      <a:lnTo>
                        <a:pt x="196" y="256"/>
                      </a:lnTo>
                      <a:lnTo>
                        <a:pt x="198" y="254"/>
                      </a:lnTo>
                      <a:lnTo>
                        <a:pt x="192" y="254"/>
                      </a:lnTo>
                      <a:lnTo>
                        <a:pt x="192" y="254"/>
                      </a:lnTo>
                      <a:lnTo>
                        <a:pt x="196" y="252"/>
                      </a:lnTo>
                      <a:lnTo>
                        <a:pt x="200" y="248"/>
                      </a:lnTo>
                      <a:lnTo>
                        <a:pt x="204" y="248"/>
                      </a:lnTo>
                      <a:lnTo>
                        <a:pt x="212" y="248"/>
                      </a:lnTo>
                      <a:lnTo>
                        <a:pt x="212" y="248"/>
                      </a:lnTo>
                      <a:lnTo>
                        <a:pt x="210" y="246"/>
                      </a:lnTo>
                      <a:lnTo>
                        <a:pt x="208" y="246"/>
                      </a:lnTo>
                      <a:lnTo>
                        <a:pt x="202" y="246"/>
                      </a:lnTo>
                      <a:lnTo>
                        <a:pt x="202" y="246"/>
                      </a:lnTo>
                      <a:lnTo>
                        <a:pt x="208" y="240"/>
                      </a:lnTo>
                      <a:lnTo>
                        <a:pt x="212" y="236"/>
                      </a:lnTo>
                      <a:lnTo>
                        <a:pt x="218" y="232"/>
                      </a:lnTo>
                      <a:lnTo>
                        <a:pt x="226" y="230"/>
                      </a:lnTo>
                      <a:lnTo>
                        <a:pt x="226" y="230"/>
                      </a:lnTo>
                      <a:lnTo>
                        <a:pt x="226" y="224"/>
                      </a:lnTo>
                      <a:lnTo>
                        <a:pt x="230" y="218"/>
                      </a:lnTo>
                      <a:lnTo>
                        <a:pt x="242" y="208"/>
                      </a:lnTo>
                      <a:lnTo>
                        <a:pt x="242" y="208"/>
                      </a:lnTo>
                      <a:lnTo>
                        <a:pt x="240" y="208"/>
                      </a:lnTo>
                      <a:lnTo>
                        <a:pt x="238" y="208"/>
                      </a:lnTo>
                      <a:lnTo>
                        <a:pt x="234" y="208"/>
                      </a:lnTo>
                      <a:lnTo>
                        <a:pt x="230" y="212"/>
                      </a:lnTo>
                      <a:lnTo>
                        <a:pt x="224" y="212"/>
                      </a:lnTo>
                      <a:lnTo>
                        <a:pt x="224" y="212"/>
                      </a:lnTo>
                      <a:lnTo>
                        <a:pt x="226" y="210"/>
                      </a:lnTo>
                      <a:lnTo>
                        <a:pt x="228" y="208"/>
                      </a:lnTo>
                      <a:lnTo>
                        <a:pt x="232" y="206"/>
                      </a:lnTo>
                      <a:lnTo>
                        <a:pt x="232" y="204"/>
                      </a:lnTo>
                      <a:lnTo>
                        <a:pt x="232" y="204"/>
                      </a:lnTo>
                      <a:lnTo>
                        <a:pt x="226" y="208"/>
                      </a:lnTo>
                      <a:lnTo>
                        <a:pt x="220" y="212"/>
                      </a:lnTo>
                      <a:lnTo>
                        <a:pt x="214" y="218"/>
                      </a:lnTo>
                      <a:lnTo>
                        <a:pt x="208" y="222"/>
                      </a:lnTo>
                      <a:lnTo>
                        <a:pt x="208" y="222"/>
                      </a:lnTo>
                      <a:lnTo>
                        <a:pt x="206" y="220"/>
                      </a:lnTo>
                      <a:lnTo>
                        <a:pt x="202" y="220"/>
                      </a:lnTo>
                      <a:lnTo>
                        <a:pt x="200" y="220"/>
                      </a:lnTo>
                      <a:lnTo>
                        <a:pt x="200" y="216"/>
                      </a:lnTo>
                      <a:lnTo>
                        <a:pt x="200" y="216"/>
                      </a:lnTo>
                      <a:lnTo>
                        <a:pt x="196" y="218"/>
                      </a:lnTo>
                      <a:lnTo>
                        <a:pt x="194" y="220"/>
                      </a:lnTo>
                      <a:lnTo>
                        <a:pt x="190" y="224"/>
                      </a:lnTo>
                      <a:lnTo>
                        <a:pt x="186" y="224"/>
                      </a:lnTo>
                      <a:lnTo>
                        <a:pt x="186" y="224"/>
                      </a:lnTo>
                      <a:lnTo>
                        <a:pt x="188" y="226"/>
                      </a:lnTo>
                      <a:lnTo>
                        <a:pt x="192" y="226"/>
                      </a:lnTo>
                      <a:lnTo>
                        <a:pt x="192" y="226"/>
                      </a:lnTo>
                      <a:lnTo>
                        <a:pt x="184" y="232"/>
                      </a:lnTo>
                      <a:lnTo>
                        <a:pt x="176" y="238"/>
                      </a:lnTo>
                      <a:lnTo>
                        <a:pt x="168" y="244"/>
                      </a:lnTo>
                      <a:lnTo>
                        <a:pt x="164" y="254"/>
                      </a:lnTo>
                      <a:lnTo>
                        <a:pt x="164" y="254"/>
                      </a:lnTo>
                      <a:lnTo>
                        <a:pt x="166" y="254"/>
                      </a:lnTo>
                      <a:lnTo>
                        <a:pt x="166" y="256"/>
                      </a:lnTo>
                      <a:lnTo>
                        <a:pt x="164" y="258"/>
                      </a:lnTo>
                      <a:lnTo>
                        <a:pt x="156" y="262"/>
                      </a:lnTo>
                      <a:lnTo>
                        <a:pt x="150" y="264"/>
                      </a:lnTo>
                      <a:lnTo>
                        <a:pt x="150" y="264"/>
                      </a:lnTo>
                      <a:lnTo>
                        <a:pt x="152" y="266"/>
                      </a:lnTo>
                      <a:lnTo>
                        <a:pt x="156" y="266"/>
                      </a:lnTo>
                      <a:lnTo>
                        <a:pt x="156" y="266"/>
                      </a:lnTo>
                      <a:lnTo>
                        <a:pt x="154" y="270"/>
                      </a:lnTo>
                      <a:lnTo>
                        <a:pt x="150" y="272"/>
                      </a:lnTo>
                      <a:lnTo>
                        <a:pt x="142" y="274"/>
                      </a:lnTo>
                      <a:lnTo>
                        <a:pt x="134" y="278"/>
                      </a:lnTo>
                      <a:lnTo>
                        <a:pt x="132" y="280"/>
                      </a:lnTo>
                      <a:lnTo>
                        <a:pt x="132" y="284"/>
                      </a:lnTo>
                      <a:lnTo>
                        <a:pt x="132" y="284"/>
                      </a:lnTo>
                      <a:lnTo>
                        <a:pt x="124" y="288"/>
                      </a:lnTo>
                      <a:lnTo>
                        <a:pt x="116" y="296"/>
                      </a:lnTo>
                      <a:lnTo>
                        <a:pt x="106" y="302"/>
                      </a:lnTo>
                      <a:lnTo>
                        <a:pt x="96" y="304"/>
                      </a:lnTo>
                      <a:lnTo>
                        <a:pt x="96" y="304"/>
                      </a:lnTo>
                      <a:lnTo>
                        <a:pt x="98" y="304"/>
                      </a:lnTo>
                      <a:lnTo>
                        <a:pt x="98" y="302"/>
                      </a:lnTo>
                      <a:lnTo>
                        <a:pt x="98" y="302"/>
                      </a:lnTo>
                      <a:lnTo>
                        <a:pt x="86" y="308"/>
                      </a:lnTo>
                      <a:lnTo>
                        <a:pt x="76" y="312"/>
                      </a:lnTo>
                      <a:lnTo>
                        <a:pt x="66" y="316"/>
                      </a:lnTo>
                      <a:lnTo>
                        <a:pt x="56" y="322"/>
                      </a:lnTo>
                      <a:lnTo>
                        <a:pt x="56" y="322"/>
                      </a:lnTo>
                      <a:lnTo>
                        <a:pt x="60" y="318"/>
                      </a:lnTo>
                      <a:lnTo>
                        <a:pt x="62" y="312"/>
                      </a:lnTo>
                      <a:lnTo>
                        <a:pt x="68" y="300"/>
                      </a:lnTo>
                      <a:lnTo>
                        <a:pt x="68" y="300"/>
                      </a:lnTo>
                      <a:lnTo>
                        <a:pt x="66" y="298"/>
                      </a:lnTo>
                      <a:lnTo>
                        <a:pt x="64" y="298"/>
                      </a:lnTo>
                      <a:lnTo>
                        <a:pt x="62" y="302"/>
                      </a:lnTo>
                      <a:lnTo>
                        <a:pt x="60" y="302"/>
                      </a:lnTo>
                      <a:lnTo>
                        <a:pt x="60" y="302"/>
                      </a:lnTo>
                      <a:lnTo>
                        <a:pt x="68" y="290"/>
                      </a:lnTo>
                      <a:lnTo>
                        <a:pt x="72" y="286"/>
                      </a:lnTo>
                      <a:lnTo>
                        <a:pt x="78" y="282"/>
                      </a:lnTo>
                      <a:lnTo>
                        <a:pt x="78" y="282"/>
                      </a:lnTo>
                      <a:lnTo>
                        <a:pt x="76" y="280"/>
                      </a:lnTo>
                      <a:lnTo>
                        <a:pt x="74" y="282"/>
                      </a:lnTo>
                      <a:lnTo>
                        <a:pt x="72" y="284"/>
                      </a:lnTo>
                      <a:lnTo>
                        <a:pt x="70" y="284"/>
                      </a:lnTo>
                      <a:lnTo>
                        <a:pt x="70" y="284"/>
                      </a:lnTo>
                      <a:lnTo>
                        <a:pt x="74" y="276"/>
                      </a:lnTo>
                      <a:lnTo>
                        <a:pt x="78" y="270"/>
                      </a:lnTo>
                      <a:lnTo>
                        <a:pt x="78" y="270"/>
                      </a:lnTo>
                      <a:lnTo>
                        <a:pt x="76" y="270"/>
                      </a:lnTo>
                      <a:lnTo>
                        <a:pt x="74" y="272"/>
                      </a:lnTo>
                      <a:lnTo>
                        <a:pt x="64" y="278"/>
                      </a:lnTo>
                      <a:lnTo>
                        <a:pt x="56" y="284"/>
                      </a:lnTo>
                      <a:lnTo>
                        <a:pt x="50" y="290"/>
                      </a:lnTo>
                      <a:lnTo>
                        <a:pt x="50" y="290"/>
                      </a:lnTo>
                      <a:lnTo>
                        <a:pt x="52" y="292"/>
                      </a:lnTo>
                      <a:lnTo>
                        <a:pt x="50" y="296"/>
                      </a:lnTo>
                      <a:lnTo>
                        <a:pt x="46" y="296"/>
                      </a:lnTo>
                      <a:lnTo>
                        <a:pt x="46" y="296"/>
                      </a:lnTo>
                      <a:lnTo>
                        <a:pt x="40" y="308"/>
                      </a:lnTo>
                      <a:lnTo>
                        <a:pt x="32" y="320"/>
                      </a:lnTo>
                      <a:lnTo>
                        <a:pt x="26" y="326"/>
                      </a:lnTo>
                      <a:lnTo>
                        <a:pt x="18" y="330"/>
                      </a:lnTo>
                      <a:lnTo>
                        <a:pt x="10" y="334"/>
                      </a:lnTo>
                      <a:lnTo>
                        <a:pt x="2" y="336"/>
                      </a:lnTo>
                      <a:lnTo>
                        <a:pt x="2" y="336"/>
                      </a:lnTo>
                      <a:lnTo>
                        <a:pt x="4" y="330"/>
                      </a:lnTo>
                      <a:lnTo>
                        <a:pt x="2" y="324"/>
                      </a:lnTo>
                      <a:lnTo>
                        <a:pt x="0" y="312"/>
                      </a:lnTo>
                      <a:lnTo>
                        <a:pt x="0" y="306"/>
                      </a:lnTo>
                      <a:lnTo>
                        <a:pt x="2" y="300"/>
                      </a:lnTo>
                      <a:lnTo>
                        <a:pt x="6" y="296"/>
                      </a:lnTo>
                      <a:lnTo>
                        <a:pt x="14" y="292"/>
                      </a:lnTo>
                      <a:lnTo>
                        <a:pt x="14" y="292"/>
                      </a:lnTo>
                      <a:lnTo>
                        <a:pt x="10" y="288"/>
                      </a:lnTo>
                      <a:lnTo>
                        <a:pt x="6" y="286"/>
                      </a:lnTo>
                      <a:lnTo>
                        <a:pt x="6" y="286"/>
                      </a:lnTo>
                      <a:lnTo>
                        <a:pt x="8" y="284"/>
                      </a:lnTo>
                      <a:lnTo>
                        <a:pt x="10" y="282"/>
                      </a:lnTo>
                      <a:lnTo>
                        <a:pt x="10" y="280"/>
                      </a:lnTo>
                      <a:lnTo>
                        <a:pt x="8" y="278"/>
                      </a:lnTo>
                      <a:lnTo>
                        <a:pt x="8" y="278"/>
                      </a:lnTo>
                      <a:lnTo>
                        <a:pt x="10" y="276"/>
                      </a:lnTo>
                      <a:lnTo>
                        <a:pt x="12" y="274"/>
                      </a:lnTo>
                      <a:lnTo>
                        <a:pt x="18" y="272"/>
                      </a:lnTo>
                      <a:lnTo>
                        <a:pt x="18" y="272"/>
                      </a:lnTo>
                      <a:lnTo>
                        <a:pt x="16" y="270"/>
                      </a:lnTo>
                      <a:lnTo>
                        <a:pt x="16" y="272"/>
                      </a:lnTo>
                      <a:lnTo>
                        <a:pt x="12" y="272"/>
                      </a:lnTo>
                      <a:lnTo>
                        <a:pt x="10" y="272"/>
                      </a:lnTo>
                      <a:lnTo>
                        <a:pt x="10" y="272"/>
                      </a:lnTo>
                      <a:lnTo>
                        <a:pt x="14" y="268"/>
                      </a:lnTo>
                      <a:lnTo>
                        <a:pt x="16" y="264"/>
                      </a:lnTo>
                      <a:lnTo>
                        <a:pt x="26" y="262"/>
                      </a:lnTo>
                      <a:lnTo>
                        <a:pt x="34" y="258"/>
                      </a:lnTo>
                      <a:lnTo>
                        <a:pt x="44" y="254"/>
                      </a:lnTo>
                      <a:lnTo>
                        <a:pt x="44" y="254"/>
                      </a:lnTo>
                      <a:lnTo>
                        <a:pt x="44" y="248"/>
                      </a:lnTo>
                      <a:lnTo>
                        <a:pt x="46" y="244"/>
                      </a:lnTo>
                      <a:lnTo>
                        <a:pt x="50" y="240"/>
                      </a:lnTo>
                      <a:lnTo>
                        <a:pt x="54" y="236"/>
                      </a:lnTo>
                      <a:lnTo>
                        <a:pt x="66" y="228"/>
                      </a:lnTo>
                      <a:lnTo>
                        <a:pt x="78" y="222"/>
                      </a:lnTo>
                      <a:lnTo>
                        <a:pt x="78" y="222"/>
                      </a:lnTo>
                      <a:lnTo>
                        <a:pt x="76" y="220"/>
                      </a:lnTo>
                      <a:lnTo>
                        <a:pt x="72" y="220"/>
                      </a:lnTo>
                      <a:lnTo>
                        <a:pt x="70" y="222"/>
                      </a:lnTo>
                      <a:lnTo>
                        <a:pt x="68" y="222"/>
                      </a:lnTo>
                      <a:lnTo>
                        <a:pt x="68" y="222"/>
                      </a:lnTo>
                      <a:lnTo>
                        <a:pt x="68" y="218"/>
                      </a:lnTo>
                      <a:lnTo>
                        <a:pt x="70" y="218"/>
                      </a:lnTo>
                      <a:lnTo>
                        <a:pt x="74" y="218"/>
                      </a:lnTo>
                      <a:lnTo>
                        <a:pt x="74" y="218"/>
                      </a:lnTo>
                      <a:lnTo>
                        <a:pt x="76" y="216"/>
                      </a:lnTo>
                      <a:lnTo>
                        <a:pt x="76" y="216"/>
                      </a:lnTo>
                      <a:lnTo>
                        <a:pt x="72" y="216"/>
                      </a:lnTo>
                      <a:lnTo>
                        <a:pt x="66" y="216"/>
                      </a:lnTo>
                      <a:lnTo>
                        <a:pt x="62" y="218"/>
                      </a:lnTo>
                      <a:lnTo>
                        <a:pt x="58" y="220"/>
                      </a:lnTo>
                      <a:lnTo>
                        <a:pt x="58" y="220"/>
                      </a:lnTo>
                      <a:lnTo>
                        <a:pt x="54" y="218"/>
                      </a:lnTo>
                      <a:lnTo>
                        <a:pt x="54" y="216"/>
                      </a:lnTo>
                      <a:lnTo>
                        <a:pt x="58" y="208"/>
                      </a:lnTo>
                      <a:lnTo>
                        <a:pt x="58" y="208"/>
                      </a:lnTo>
                      <a:lnTo>
                        <a:pt x="50" y="212"/>
                      </a:lnTo>
                      <a:lnTo>
                        <a:pt x="44" y="212"/>
                      </a:lnTo>
                      <a:lnTo>
                        <a:pt x="28" y="210"/>
                      </a:lnTo>
                      <a:lnTo>
                        <a:pt x="28" y="210"/>
                      </a:lnTo>
                      <a:lnTo>
                        <a:pt x="28" y="202"/>
                      </a:lnTo>
                      <a:lnTo>
                        <a:pt x="34" y="196"/>
                      </a:lnTo>
                      <a:lnTo>
                        <a:pt x="42" y="192"/>
                      </a:lnTo>
                      <a:lnTo>
                        <a:pt x="52" y="190"/>
                      </a:lnTo>
                      <a:lnTo>
                        <a:pt x="74" y="186"/>
                      </a:lnTo>
                      <a:lnTo>
                        <a:pt x="84" y="182"/>
                      </a:lnTo>
                      <a:lnTo>
                        <a:pt x="94" y="180"/>
                      </a:lnTo>
                      <a:lnTo>
                        <a:pt x="94" y="180"/>
                      </a:lnTo>
                      <a:lnTo>
                        <a:pt x="94" y="186"/>
                      </a:lnTo>
                      <a:lnTo>
                        <a:pt x="96" y="190"/>
                      </a:lnTo>
                      <a:lnTo>
                        <a:pt x="102" y="192"/>
                      </a:lnTo>
                      <a:lnTo>
                        <a:pt x="102" y="192"/>
                      </a:lnTo>
                      <a:lnTo>
                        <a:pt x="100" y="194"/>
                      </a:lnTo>
                      <a:lnTo>
                        <a:pt x="100" y="196"/>
                      </a:lnTo>
                      <a:lnTo>
                        <a:pt x="100" y="196"/>
                      </a:lnTo>
                      <a:lnTo>
                        <a:pt x="106" y="198"/>
                      </a:lnTo>
                      <a:lnTo>
                        <a:pt x="114" y="198"/>
                      </a:lnTo>
                      <a:lnTo>
                        <a:pt x="126" y="200"/>
                      </a:lnTo>
                      <a:lnTo>
                        <a:pt x="126" y="200"/>
                      </a:lnTo>
                      <a:lnTo>
                        <a:pt x="134" y="196"/>
                      </a:lnTo>
                      <a:lnTo>
                        <a:pt x="142" y="192"/>
                      </a:lnTo>
                      <a:lnTo>
                        <a:pt x="158" y="182"/>
                      </a:lnTo>
                      <a:lnTo>
                        <a:pt x="168" y="178"/>
                      </a:lnTo>
                      <a:lnTo>
                        <a:pt x="178" y="174"/>
                      </a:lnTo>
                      <a:lnTo>
                        <a:pt x="188" y="174"/>
                      </a:lnTo>
                      <a:lnTo>
                        <a:pt x="200" y="178"/>
                      </a:lnTo>
                      <a:lnTo>
                        <a:pt x="200" y="178"/>
                      </a:lnTo>
                      <a:lnTo>
                        <a:pt x="214" y="172"/>
                      </a:lnTo>
                      <a:lnTo>
                        <a:pt x="236" y="162"/>
                      </a:lnTo>
                      <a:lnTo>
                        <a:pt x="262" y="150"/>
                      </a:lnTo>
                      <a:lnTo>
                        <a:pt x="272" y="144"/>
                      </a:lnTo>
                      <a:lnTo>
                        <a:pt x="278" y="138"/>
                      </a:lnTo>
                      <a:lnTo>
                        <a:pt x="278" y="138"/>
                      </a:lnTo>
                      <a:lnTo>
                        <a:pt x="288" y="128"/>
                      </a:lnTo>
                      <a:lnTo>
                        <a:pt x="300" y="118"/>
                      </a:lnTo>
                      <a:lnTo>
                        <a:pt x="300" y="118"/>
                      </a:lnTo>
                      <a:lnTo>
                        <a:pt x="296" y="118"/>
                      </a:lnTo>
                      <a:lnTo>
                        <a:pt x="290" y="118"/>
                      </a:lnTo>
                      <a:lnTo>
                        <a:pt x="284" y="120"/>
                      </a:lnTo>
                      <a:lnTo>
                        <a:pt x="278" y="118"/>
                      </a:lnTo>
                      <a:lnTo>
                        <a:pt x="278" y="118"/>
                      </a:lnTo>
                      <a:lnTo>
                        <a:pt x="284" y="114"/>
                      </a:lnTo>
                      <a:lnTo>
                        <a:pt x="292" y="112"/>
                      </a:lnTo>
                      <a:lnTo>
                        <a:pt x="300" y="112"/>
                      </a:lnTo>
                      <a:lnTo>
                        <a:pt x="310" y="112"/>
                      </a:lnTo>
                      <a:lnTo>
                        <a:pt x="310" y="112"/>
                      </a:lnTo>
                      <a:lnTo>
                        <a:pt x="314" y="112"/>
                      </a:lnTo>
                      <a:lnTo>
                        <a:pt x="316" y="110"/>
                      </a:lnTo>
                      <a:lnTo>
                        <a:pt x="320" y="104"/>
                      </a:lnTo>
                      <a:lnTo>
                        <a:pt x="326" y="98"/>
                      </a:lnTo>
                      <a:lnTo>
                        <a:pt x="328" y="96"/>
                      </a:lnTo>
                      <a:lnTo>
                        <a:pt x="332" y="96"/>
                      </a:lnTo>
                      <a:lnTo>
                        <a:pt x="332" y="96"/>
                      </a:lnTo>
                      <a:lnTo>
                        <a:pt x="340" y="90"/>
                      </a:lnTo>
                      <a:lnTo>
                        <a:pt x="346" y="86"/>
                      </a:lnTo>
                      <a:lnTo>
                        <a:pt x="352" y="82"/>
                      </a:lnTo>
                      <a:lnTo>
                        <a:pt x="358" y="76"/>
                      </a:lnTo>
                      <a:lnTo>
                        <a:pt x="358" y="76"/>
                      </a:lnTo>
                      <a:lnTo>
                        <a:pt x="356" y="74"/>
                      </a:lnTo>
                      <a:lnTo>
                        <a:pt x="352" y="74"/>
                      </a:lnTo>
                      <a:lnTo>
                        <a:pt x="352" y="74"/>
                      </a:lnTo>
                      <a:lnTo>
                        <a:pt x="348" y="78"/>
                      </a:lnTo>
                      <a:lnTo>
                        <a:pt x="344" y="82"/>
                      </a:lnTo>
                      <a:lnTo>
                        <a:pt x="336" y="84"/>
                      </a:lnTo>
                      <a:lnTo>
                        <a:pt x="326" y="86"/>
                      </a:lnTo>
                      <a:lnTo>
                        <a:pt x="326" y="86"/>
                      </a:lnTo>
                      <a:lnTo>
                        <a:pt x="326" y="82"/>
                      </a:lnTo>
                      <a:lnTo>
                        <a:pt x="326" y="78"/>
                      </a:lnTo>
                      <a:lnTo>
                        <a:pt x="326" y="74"/>
                      </a:lnTo>
                      <a:lnTo>
                        <a:pt x="324" y="70"/>
                      </a:lnTo>
                      <a:lnTo>
                        <a:pt x="324" y="70"/>
                      </a:lnTo>
                      <a:lnTo>
                        <a:pt x="318" y="76"/>
                      </a:lnTo>
                      <a:lnTo>
                        <a:pt x="314" y="80"/>
                      </a:lnTo>
                      <a:lnTo>
                        <a:pt x="310" y="80"/>
                      </a:lnTo>
                      <a:lnTo>
                        <a:pt x="310" y="80"/>
                      </a:lnTo>
                      <a:lnTo>
                        <a:pt x="312" y="76"/>
                      </a:lnTo>
                      <a:lnTo>
                        <a:pt x="314" y="74"/>
                      </a:lnTo>
                      <a:lnTo>
                        <a:pt x="318" y="72"/>
                      </a:lnTo>
                      <a:lnTo>
                        <a:pt x="320" y="68"/>
                      </a:lnTo>
                      <a:lnTo>
                        <a:pt x="320" y="68"/>
                      </a:lnTo>
                      <a:lnTo>
                        <a:pt x="316" y="70"/>
                      </a:lnTo>
                      <a:lnTo>
                        <a:pt x="314" y="72"/>
                      </a:lnTo>
                      <a:lnTo>
                        <a:pt x="310" y="74"/>
                      </a:lnTo>
                      <a:lnTo>
                        <a:pt x="304" y="74"/>
                      </a:lnTo>
                      <a:lnTo>
                        <a:pt x="304" y="74"/>
                      </a:lnTo>
                      <a:lnTo>
                        <a:pt x="306" y="72"/>
                      </a:lnTo>
                      <a:lnTo>
                        <a:pt x="306" y="70"/>
                      </a:lnTo>
                      <a:lnTo>
                        <a:pt x="306" y="66"/>
                      </a:lnTo>
                      <a:lnTo>
                        <a:pt x="302" y="60"/>
                      </a:lnTo>
                      <a:lnTo>
                        <a:pt x="300" y="60"/>
                      </a:lnTo>
                      <a:lnTo>
                        <a:pt x="298" y="60"/>
                      </a:lnTo>
                      <a:lnTo>
                        <a:pt x="298" y="60"/>
                      </a:lnTo>
                      <a:lnTo>
                        <a:pt x="300" y="54"/>
                      </a:lnTo>
                      <a:lnTo>
                        <a:pt x="304" y="52"/>
                      </a:lnTo>
                      <a:lnTo>
                        <a:pt x="318" y="50"/>
                      </a:lnTo>
                      <a:lnTo>
                        <a:pt x="318" y="50"/>
                      </a:lnTo>
                      <a:lnTo>
                        <a:pt x="314" y="46"/>
                      </a:lnTo>
                      <a:lnTo>
                        <a:pt x="310" y="46"/>
                      </a:lnTo>
                      <a:lnTo>
                        <a:pt x="306" y="46"/>
                      </a:lnTo>
                      <a:lnTo>
                        <a:pt x="300" y="46"/>
                      </a:lnTo>
                      <a:lnTo>
                        <a:pt x="300" y="46"/>
                      </a:lnTo>
                      <a:lnTo>
                        <a:pt x="318" y="36"/>
                      </a:lnTo>
                      <a:lnTo>
                        <a:pt x="340" y="28"/>
                      </a:lnTo>
                      <a:lnTo>
                        <a:pt x="340" y="28"/>
                      </a:lnTo>
                      <a:lnTo>
                        <a:pt x="342" y="30"/>
                      </a:lnTo>
                      <a:lnTo>
                        <a:pt x="340" y="32"/>
                      </a:lnTo>
                      <a:lnTo>
                        <a:pt x="338" y="36"/>
                      </a:lnTo>
                      <a:lnTo>
                        <a:pt x="338" y="36"/>
                      </a:lnTo>
                      <a:lnTo>
                        <a:pt x="340" y="36"/>
                      </a:lnTo>
                      <a:lnTo>
                        <a:pt x="342" y="38"/>
                      </a:lnTo>
                      <a:lnTo>
                        <a:pt x="342" y="38"/>
                      </a:lnTo>
                      <a:lnTo>
                        <a:pt x="346" y="38"/>
                      </a:lnTo>
                      <a:lnTo>
                        <a:pt x="348" y="36"/>
                      </a:lnTo>
                      <a:lnTo>
                        <a:pt x="350" y="34"/>
                      </a:lnTo>
                      <a:lnTo>
                        <a:pt x="354" y="32"/>
                      </a:lnTo>
                      <a:lnTo>
                        <a:pt x="354" y="32"/>
                      </a:lnTo>
                      <a:lnTo>
                        <a:pt x="352" y="28"/>
                      </a:lnTo>
                      <a:lnTo>
                        <a:pt x="352" y="22"/>
                      </a:lnTo>
                      <a:lnTo>
                        <a:pt x="352" y="22"/>
                      </a:lnTo>
                      <a:lnTo>
                        <a:pt x="388" y="14"/>
                      </a:lnTo>
                      <a:lnTo>
                        <a:pt x="428" y="6"/>
                      </a:lnTo>
                      <a:lnTo>
                        <a:pt x="448" y="2"/>
                      </a:lnTo>
                      <a:lnTo>
                        <a:pt x="466" y="0"/>
                      </a:lnTo>
                      <a:lnTo>
                        <a:pt x="486" y="0"/>
                      </a:lnTo>
                      <a:lnTo>
                        <a:pt x="506" y="2"/>
                      </a:lnTo>
                      <a:lnTo>
                        <a:pt x="506" y="2"/>
                      </a:lnTo>
                      <a:lnTo>
                        <a:pt x="500" y="6"/>
                      </a:lnTo>
                      <a:lnTo>
                        <a:pt x="494" y="8"/>
                      </a:lnTo>
                      <a:lnTo>
                        <a:pt x="478" y="10"/>
                      </a:lnTo>
                      <a:lnTo>
                        <a:pt x="478" y="10"/>
                      </a:lnTo>
                      <a:lnTo>
                        <a:pt x="482" y="12"/>
                      </a:lnTo>
                      <a:lnTo>
                        <a:pt x="486" y="12"/>
                      </a:lnTo>
                      <a:lnTo>
                        <a:pt x="496" y="12"/>
                      </a:lnTo>
                      <a:lnTo>
                        <a:pt x="504" y="10"/>
                      </a:lnTo>
                      <a:lnTo>
                        <a:pt x="508" y="12"/>
                      </a:lnTo>
                      <a:lnTo>
                        <a:pt x="512" y="14"/>
                      </a:lnTo>
                      <a:lnTo>
                        <a:pt x="512" y="14"/>
                      </a:lnTo>
                      <a:lnTo>
                        <a:pt x="510" y="16"/>
                      </a:lnTo>
                      <a:lnTo>
                        <a:pt x="510" y="16"/>
                      </a:lnTo>
                      <a:lnTo>
                        <a:pt x="518" y="14"/>
                      </a:lnTo>
                      <a:lnTo>
                        <a:pt x="518" y="14"/>
                      </a:lnTo>
                      <a:close/>
                      <a:moveTo>
                        <a:pt x="378" y="40"/>
                      </a:moveTo>
                      <a:lnTo>
                        <a:pt x="378" y="40"/>
                      </a:lnTo>
                      <a:lnTo>
                        <a:pt x="400" y="32"/>
                      </a:lnTo>
                      <a:lnTo>
                        <a:pt x="420" y="24"/>
                      </a:lnTo>
                      <a:lnTo>
                        <a:pt x="464" y="14"/>
                      </a:lnTo>
                      <a:lnTo>
                        <a:pt x="464" y="14"/>
                      </a:lnTo>
                      <a:lnTo>
                        <a:pt x="466" y="14"/>
                      </a:lnTo>
                      <a:lnTo>
                        <a:pt x="466" y="16"/>
                      </a:lnTo>
                      <a:lnTo>
                        <a:pt x="468" y="18"/>
                      </a:lnTo>
                      <a:lnTo>
                        <a:pt x="468" y="18"/>
                      </a:lnTo>
                      <a:lnTo>
                        <a:pt x="468" y="18"/>
                      </a:lnTo>
                      <a:lnTo>
                        <a:pt x="470" y="16"/>
                      </a:lnTo>
                      <a:lnTo>
                        <a:pt x="472" y="14"/>
                      </a:lnTo>
                      <a:lnTo>
                        <a:pt x="474" y="10"/>
                      </a:lnTo>
                      <a:lnTo>
                        <a:pt x="472" y="10"/>
                      </a:lnTo>
                      <a:lnTo>
                        <a:pt x="472" y="10"/>
                      </a:lnTo>
                      <a:lnTo>
                        <a:pt x="446" y="14"/>
                      </a:lnTo>
                      <a:lnTo>
                        <a:pt x="422" y="20"/>
                      </a:lnTo>
                      <a:lnTo>
                        <a:pt x="398" y="28"/>
                      </a:lnTo>
                      <a:lnTo>
                        <a:pt x="388" y="34"/>
                      </a:lnTo>
                      <a:lnTo>
                        <a:pt x="378" y="40"/>
                      </a:lnTo>
                      <a:lnTo>
                        <a:pt x="378" y="4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83" name="Freeform 259"/>
                <p:cNvSpPr>
                  <a:spLocks/>
                </p:cNvSpPr>
                <p:nvPr userDrawn="1"/>
              </p:nvSpPr>
              <p:spPr bwMode="auto">
                <a:xfrm>
                  <a:off x="3738" y="258"/>
                  <a:ext cx="20" cy="10"/>
                </a:xfrm>
                <a:custGeom>
                  <a:avLst/>
                  <a:gdLst/>
                  <a:ahLst/>
                  <a:cxnLst>
                    <a:cxn ang="0">
                      <a:pos x="18" y="2"/>
                    </a:cxn>
                    <a:cxn ang="0">
                      <a:pos x="18" y="2"/>
                    </a:cxn>
                    <a:cxn ang="0">
                      <a:pos x="32" y="2"/>
                    </a:cxn>
                    <a:cxn ang="0">
                      <a:pos x="46" y="2"/>
                    </a:cxn>
                    <a:cxn ang="0">
                      <a:pos x="78" y="0"/>
                    </a:cxn>
                    <a:cxn ang="0">
                      <a:pos x="78" y="0"/>
                    </a:cxn>
                    <a:cxn ang="0">
                      <a:pos x="60" y="10"/>
                    </a:cxn>
                    <a:cxn ang="0">
                      <a:pos x="40" y="18"/>
                    </a:cxn>
                    <a:cxn ang="0">
                      <a:pos x="20" y="24"/>
                    </a:cxn>
                    <a:cxn ang="0">
                      <a:pos x="10" y="24"/>
                    </a:cxn>
                    <a:cxn ang="0">
                      <a:pos x="0" y="24"/>
                    </a:cxn>
                    <a:cxn ang="0">
                      <a:pos x="0" y="24"/>
                    </a:cxn>
                    <a:cxn ang="0">
                      <a:pos x="0" y="20"/>
                    </a:cxn>
                    <a:cxn ang="0">
                      <a:pos x="2" y="16"/>
                    </a:cxn>
                    <a:cxn ang="0">
                      <a:pos x="8" y="10"/>
                    </a:cxn>
                    <a:cxn ang="0">
                      <a:pos x="16" y="6"/>
                    </a:cxn>
                    <a:cxn ang="0">
                      <a:pos x="18" y="4"/>
                    </a:cxn>
                    <a:cxn ang="0">
                      <a:pos x="18" y="2"/>
                    </a:cxn>
                    <a:cxn ang="0">
                      <a:pos x="18" y="2"/>
                    </a:cxn>
                  </a:cxnLst>
                  <a:rect l="0" t="0" r="r" b="b"/>
                  <a:pathLst>
                    <a:path w="78" h="24">
                      <a:moveTo>
                        <a:pt x="18" y="2"/>
                      </a:moveTo>
                      <a:lnTo>
                        <a:pt x="18" y="2"/>
                      </a:lnTo>
                      <a:lnTo>
                        <a:pt x="32" y="2"/>
                      </a:lnTo>
                      <a:lnTo>
                        <a:pt x="46" y="2"/>
                      </a:lnTo>
                      <a:lnTo>
                        <a:pt x="78" y="0"/>
                      </a:lnTo>
                      <a:lnTo>
                        <a:pt x="78" y="0"/>
                      </a:lnTo>
                      <a:lnTo>
                        <a:pt x="60" y="10"/>
                      </a:lnTo>
                      <a:lnTo>
                        <a:pt x="40" y="18"/>
                      </a:lnTo>
                      <a:lnTo>
                        <a:pt x="20" y="24"/>
                      </a:lnTo>
                      <a:lnTo>
                        <a:pt x="10" y="24"/>
                      </a:lnTo>
                      <a:lnTo>
                        <a:pt x="0" y="24"/>
                      </a:lnTo>
                      <a:lnTo>
                        <a:pt x="0" y="24"/>
                      </a:lnTo>
                      <a:lnTo>
                        <a:pt x="0" y="20"/>
                      </a:lnTo>
                      <a:lnTo>
                        <a:pt x="2" y="16"/>
                      </a:lnTo>
                      <a:lnTo>
                        <a:pt x="8" y="10"/>
                      </a:lnTo>
                      <a:lnTo>
                        <a:pt x="16" y="6"/>
                      </a:lnTo>
                      <a:lnTo>
                        <a:pt x="18" y="4"/>
                      </a:lnTo>
                      <a:lnTo>
                        <a:pt x="18" y="2"/>
                      </a:lnTo>
                      <a:lnTo>
                        <a:pt x="18"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84" name="Freeform 260"/>
                <p:cNvSpPr>
                  <a:spLocks/>
                </p:cNvSpPr>
                <p:nvPr userDrawn="1"/>
              </p:nvSpPr>
              <p:spPr bwMode="auto">
                <a:xfrm>
                  <a:off x="3796" y="258"/>
                  <a:ext cx="23" cy="10"/>
                </a:xfrm>
                <a:custGeom>
                  <a:avLst/>
                  <a:gdLst/>
                  <a:ahLst/>
                  <a:cxnLst>
                    <a:cxn ang="0">
                      <a:pos x="94" y="0"/>
                    </a:cxn>
                    <a:cxn ang="0">
                      <a:pos x="94" y="0"/>
                    </a:cxn>
                    <a:cxn ang="0">
                      <a:pos x="96" y="0"/>
                    </a:cxn>
                    <a:cxn ang="0">
                      <a:pos x="94" y="4"/>
                    </a:cxn>
                    <a:cxn ang="0">
                      <a:pos x="92" y="6"/>
                    </a:cxn>
                    <a:cxn ang="0">
                      <a:pos x="90" y="8"/>
                    </a:cxn>
                    <a:cxn ang="0">
                      <a:pos x="90" y="8"/>
                    </a:cxn>
                    <a:cxn ang="0">
                      <a:pos x="90" y="8"/>
                    </a:cxn>
                    <a:cxn ang="0">
                      <a:pos x="88" y="6"/>
                    </a:cxn>
                    <a:cxn ang="0">
                      <a:pos x="88" y="4"/>
                    </a:cxn>
                    <a:cxn ang="0">
                      <a:pos x="86" y="4"/>
                    </a:cxn>
                    <a:cxn ang="0">
                      <a:pos x="86" y="4"/>
                    </a:cxn>
                    <a:cxn ang="0">
                      <a:pos x="42" y="14"/>
                    </a:cxn>
                    <a:cxn ang="0">
                      <a:pos x="22" y="22"/>
                    </a:cxn>
                    <a:cxn ang="0">
                      <a:pos x="0" y="30"/>
                    </a:cxn>
                    <a:cxn ang="0">
                      <a:pos x="0" y="30"/>
                    </a:cxn>
                    <a:cxn ang="0">
                      <a:pos x="10" y="24"/>
                    </a:cxn>
                    <a:cxn ang="0">
                      <a:pos x="20" y="18"/>
                    </a:cxn>
                    <a:cxn ang="0">
                      <a:pos x="44" y="10"/>
                    </a:cxn>
                    <a:cxn ang="0">
                      <a:pos x="68" y="4"/>
                    </a:cxn>
                    <a:cxn ang="0">
                      <a:pos x="94" y="0"/>
                    </a:cxn>
                    <a:cxn ang="0">
                      <a:pos x="94" y="0"/>
                    </a:cxn>
                  </a:cxnLst>
                  <a:rect l="0" t="0" r="r" b="b"/>
                  <a:pathLst>
                    <a:path w="96" h="30">
                      <a:moveTo>
                        <a:pt x="94" y="0"/>
                      </a:moveTo>
                      <a:lnTo>
                        <a:pt x="94" y="0"/>
                      </a:lnTo>
                      <a:lnTo>
                        <a:pt x="96" y="0"/>
                      </a:lnTo>
                      <a:lnTo>
                        <a:pt x="94" y="4"/>
                      </a:lnTo>
                      <a:lnTo>
                        <a:pt x="92" y="6"/>
                      </a:lnTo>
                      <a:lnTo>
                        <a:pt x="90" y="8"/>
                      </a:lnTo>
                      <a:lnTo>
                        <a:pt x="90" y="8"/>
                      </a:lnTo>
                      <a:lnTo>
                        <a:pt x="90" y="8"/>
                      </a:lnTo>
                      <a:lnTo>
                        <a:pt x="88" y="6"/>
                      </a:lnTo>
                      <a:lnTo>
                        <a:pt x="88" y="4"/>
                      </a:lnTo>
                      <a:lnTo>
                        <a:pt x="86" y="4"/>
                      </a:lnTo>
                      <a:lnTo>
                        <a:pt x="86" y="4"/>
                      </a:lnTo>
                      <a:lnTo>
                        <a:pt x="42" y="14"/>
                      </a:lnTo>
                      <a:lnTo>
                        <a:pt x="22" y="22"/>
                      </a:lnTo>
                      <a:lnTo>
                        <a:pt x="0" y="30"/>
                      </a:lnTo>
                      <a:lnTo>
                        <a:pt x="0" y="30"/>
                      </a:lnTo>
                      <a:lnTo>
                        <a:pt x="10" y="24"/>
                      </a:lnTo>
                      <a:lnTo>
                        <a:pt x="20" y="18"/>
                      </a:lnTo>
                      <a:lnTo>
                        <a:pt x="44" y="10"/>
                      </a:lnTo>
                      <a:lnTo>
                        <a:pt x="68" y="4"/>
                      </a:lnTo>
                      <a:lnTo>
                        <a:pt x="94" y="0"/>
                      </a:lnTo>
                      <a:lnTo>
                        <a:pt x="9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85" name="Freeform 261"/>
                <p:cNvSpPr>
                  <a:spLocks/>
                </p:cNvSpPr>
                <p:nvPr userDrawn="1"/>
              </p:nvSpPr>
              <p:spPr bwMode="auto">
                <a:xfrm>
                  <a:off x="3482" y="265"/>
                  <a:ext cx="5" cy="3"/>
                </a:xfrm>
                <a:custGeom>
                  <a:avLst/>
                  <a:gdLst/>
                  <a:ahLst/>
                  <a:cxnLst>
                    <a:cxn ang="0">
                      <a:pos x="24" y="0"/>
                    </a:cxn>
                    <a:cxn ang="0">
                      <a:pos x="24" y="0"/>
                    </a:cxn>
                    <a:cxn ang="0">
                      <a:pos x="12" y="10"/>
                    </a:cxn>
                    <a:cxn ang="0">
                      <a:pos x="12" y="10"/>
                    </a:cxn>
                    <a:cxn ang="0">
                      <a:pos x="2" y="14"/>
                    </a:cxn>
                    <a:cxn ang="0">
                      <a:pos x="0" y="14"/>
                    </a:cxn>
                    <a:cxn ang="0">
                      <a:pos x="0" y="12"/>
                    </a:cxn>
                    <a:cxn ang="0">
                      <a:pos x="8" y="8"/>
                    </a:cxn>
                    <a:cxn ang="0">
                      <a:pos x="24" y="0"/>
                    </a:cxn>
                    <a:cxn ang="0">
                      <a:pos x="24" y="0"/>
                    </a:cxn>
                  </a:cxnLst>
                  <a:rect l="0" t="0" r="r" b="b"/>
                  <a:pathLst>
                    <a:path w="24" h="14">
                      <a:moveTo>
                        <a:pt x="24" y="0"/>
                      </a:moveTo>
                      <a:lnTo>
                        <a:pt x="24" y="0"/>
                      </a:lnTo>
                      <a:lnTo>
                        <a:pt x="12" y="10"/>
                      </a:lnTo>
                      <a:lnTo>
                        <a:pt x="12" y="10"/>
                      </a:lnTo>
                      <a:lnTo>
                        <a:pt x="2" y="14"/>
                      </a:lnTo>
                      <a:lnTo>
                        <a:pt x="0" y="14"/>
                      </a:lnTo>
                      <a:lnTo>
                        <a:pt x="0" y="12"/>
                      </a:lnTo>
                      <a:lnTo>
                        <a:pt x="8" y="8"/>
                      </a:lnTo>
                      <a:lnTo>
                        <a:pt x="24" y="0"/>
                      </a:lnTo>
                      <a:lnTo>
                        <a:pt x="2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86" name="Freeform 262"/>
                <p:cNvSpPr>
                  <a:spLocks/>
                </p:cNvSpPr>
                <p:nvPr userDrawn="1"/>
              </p:nvSpPr>
              <p:spPr bwMode="auto">
                <a:xfrm>
                  <a:off x="3472" y="273"/>
                  <a:ext cx="3" cy="0"/>
                </a:xfrm>
                <a:custGeom>
                  <a:avLst/>
                  <a:gdLst/>
                  <a:ahLst/>
                  <a:cxnLst>
                    <a:cxn ang="0">
                      <a:pos x="10" y="0"/>
                    </a:cxn>
                    <a:cxn ang="0">
                      <a:pos x="10" y="0"/>
                    </a:cxn>
                    <a:cxn ang="0">
                      <a:pos x="8" y="4"/>
                    </a:cxn>
                    <a:cxn ang="0">
                      <a:pos x="6" y="4"/>
                    </a:cxn>
                    <a:cxn ang="0">
                      <a:pos x="2" y="6"/>
                    </a:cxn>
                    <a:cxn ang="0">
                      <a:pos x="0" y="6"/>
                    </a:cxn>
                    <a:cxn ang="0">
                      <a:pos x="0" y="6"/>
                    </a:cxn>
                    <a:cxn ang="0">
                      <a:pos x="0" y="6"/>
                    </a:cxn>
                    <a:cxn ang="0">
                      <a:pos x="2" y="2"/>
                    </a:cxn>
                    <a:cxn ang="0">
                      <a:pos x="10" y="0"/>
                    </a:cxn>
                    <a:cxn ang="0">
                      <a:pos x="10" y="0"/>
                    </a:cxn>
                  </a:cxnLst>
                  <a:rect l="0" t="0" r="r" b="b"/>
                  <a:pathLst>
                    <a:path w="10" h="6">
                      <a:moveTo>
                        <a:pt x="10" y="0"/>
                      </a:moveTo>
                      <a:lnTo>
                        <a:pt x="10" y="0"/>
                      </a:lnTo>
                      <a:lnTo>
                        <a:pt x="8" y="4"/>
                      </a:lnTo>
                      <a:lnTo>
                        <a:pt x="6" y="4"/>
                      </a:lnTo>
                      <a:lnTo>
                        <a:pt x="2" y="6"/>
                      </a:lnTo>
                      <a:lnTo>
                        <a:pt x="0" y="6"/>
                      </a:lnTo>
                      <a:lnTo>
                        <a:pt x="0" y="6"/>
                      </a:lnTo>
                      <a:lnTo>
                        <a:pt x="0" y="6"/>
                      </a:lnTo>
                      <a:lnTo>
                        <a:pt x="2" y="2"/>
                      </a:lnTo>
                      <a:lnTo>
                        <a:pt x="10" y="0"/>
                      </a:lnTo>
                      <a:lnTo>
                        <a:pt x="1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87" name="Freeform 263"/>
                <p:cNvSpPr>
                  <a:spLocks/>
                </p:cNvSpPr>
                <p:nvPr userDrawn="1"/>
              </p:nvSpPr>
              <p:spPr bwMode="auto">
                <a:xfrm>
                  <a:off x="3928" y="273"/>
                  <a:ext cx="3" cy="5"/>
                </a:xfrm>
                <a:custGeom>
                  <a:avLst/>
                  <a:gdLst/>
                  <a:ahLst/>
                  <a:cxnLst>
                    <a:cxn ang="0">
                      <a:pos x="6" y="0"/>
                    </a:cxn>
                    <a:cxn ang="0">
                      <a:pos x="6" y="0"/>
                    </a:cxn>
                    <a:cxn ang="0">
                      <a:pos x="6" y="0"/>
                    </a:cxn>
                    <a:cxn ang="0">
                      <a:pos x="6" y="2"/>
                    </a:cxn>
                    <a:cxn ang="0">
                      <a:pos x="6" y="6"/>
                    </a:cxn>
                    <a:cxn ang="0">
                      <a:pos x="6" y="8"/>
                    </a:cxn>
                    <a:cxn ang="0">
                      <a:pos x="8" y="6"/>
                    </a:cxn>
                    <a:cxn ang="0">
                      <a:pos x="8" y="6"/>
                    </a:cxn>
                    <a:cxn ang="0">
                      <a:pos x="8" y="10"/>
                    </a:cxn>
                    <a:cxn ang="0">
                      <a:pos x="6" y="12"/>
                    </a:cxn>
                    <a:cxn ang="0">
                      <a:pos x="0" y="12"/>
                    </a:cxn>
                    <a:cxn ang="0">
                      <a:pos x="0" y="12"/>
                    </a:cxn>
                    <a:cxn ang="0">
                      <a:pos x="0" y="8"/>
                    </a:cxn>
                    <a:cxn ang="0">
                      <a:pos x="0" y="6"/>
                    </a:cxn>
                    <a:cxn ang="0">
                      <a:pos x="2" y="0"/>
                    </a:cxn>
                    <a:cxn ang="0">
                      <a:pos x="2" y="0"/>
                    </a:cxn>
                    <a:cxn ang="0">
                      <a:pos x="4" y="2"/>
                    </a:cxn>
                    <a:cxn ang="0">
                      <a:pos x="6" y="0"/>
                    </a:cxn>
                    <a:cxn ang="0">
                      <a:pos x="6" y="0"/>
                    </a:cxn>
                  </a:cxnLst>
                  <a:rect l="0" t="0" r="r" b="b"/>
                  <a:pathLst>
                    <a:path w="8" h="12">
                      <a:moveTo>
                        <a:pt x="6" y="0"/>
                      </a:moveTo>
                      <a:lnTo>
                        <a:pt x="6" y="0"/>
                      </a:lnTo>
                      <a:lnTo>
                        <a:pt x="6" y="0"/>
                      </a:lnTo>
                      <a:lnTo>
                        <a:pt x="6" y="2"/>
                      </a:lnTo>
                      <a:lnTo>
                        <a:pt x="6" y="6"/>
                      </a:lnTo>
                      <a:lnTo>
                        <a:pt x="6" y="8"/>
                      </a:lnTo>
                      <a:lnTo>
                        <a:pt x="8" y="6"/>
                      </a:lnTo>
                      <a:lnTo>
                        <a:pt x="8" y="6"/>
                      </a:lnTo>
                      <a:lnTo>
                        <a:pt x="8" y="10"/>
                      </a:lnTo>
                      <a:lnTo>
                        <a:pt x="6" y="12"/>
                      </a:lnTo>
                      <a:lnTo>
                        <a:pt x="0" y="12"/>
                      </a:lnTo>
                      <a:lnTo>
                        <a:pt x="0" y="12"/>
                      </a:lnTo>
                      <a:lnTo>
                        <a:pt x="0" y="8"/>
                      </a:lnTo>
                      <a:lnTo>
                        <a:pt x="0" y="6"/>
                      </a:lnTo>
                      <a:lnTo>
                        <a:pt x="2" y="0"/>
                      </a:lnTo>
                      <a:lnTo>
                        <a:pt x="2" y="0"/>
                      </a:lnTo>
                      <a:lnTo>
                        <a:pt x="4" y="2"/>
                      </a:lnTo>
                      <a:lnTo>
                        <a:pt x="6" y="0"/>
                      </a:lnTo>
                      <a:lnTo>
                        <a:pt x="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88" name="Freeform 264"/>
                <p:cNvSpPr>
                  <a:spLocks/>
                </p:cNvSpPr>
                <p:nvPr userDrawn="1"/>
              </p:nvSpPr>
              <p:spPr bwMode="auto">
                <a:xfrm>
                  <a:off x="3776" y="278"/>
                  <a:ext cx="5" cy="5"/>
                </a:xfrm>
                <a:custGeom>
                  <a:avLst/>
                  <a:gdLst/>
                  <a:ahLst/>
                  <a:cxnLst>
                    <a:cxn ang="0">
                      <a:pos x="16" y="2"/>
                    </a:cxn>
                    <a:cxn ang="0">
                      <a:pos x="16" y="2"/>
                    </a:cxn>
                    <a:cxn ang="0">
                      <a:pos x="16" y="6"/>
                    </a:cxn>
                    <a:cxn ang="0">
                      <a:pos x="12" y="6"/>
                    </a:cxn>
                    <a:cxn ang="0">
                      <a:pos x="6" y="6"/>
                    </a:cxn>
                    <a:cxn ang="0">
                      <a:pos x="4" y="4"/>
                    </a:cxn>
                    <a:cxn ang="0">
                      <a:pos x="4" y="4"/>
                    </a:cxn>
                    <a:cxn ang="0">
                      <a:pos x="2" y="4"/>
                    </a:cxn>
                    <a:cxn ang="0">
                      <a:pos x="2" y="6"/>
                    </a:cxn>
                    <a:cxn ang="0">
                      <a:pos x="2" y="6"/>
                    </a:cxn>
                    <a:cxn ang="0">
                      <a:pos x="0" y="4"/>
                    </a:cxn>
                    <a:cxn ang="0">
                      <a:pos x="4" y="2"/>
                    </a:cxn>
                    <a:cxn ang="0">
                      <a:pos x="8" y="0"/>
                    </a:cxn>
                    <a:cxn ang="0">
                      <a:pos x="14" y="0"/>
                    </a:cxn>
                    <a:cxn ang="0">
                      <a:pos x="14" y="0"/>
                    </a:cxn>
                    <a:cxn ang="0">
                      <a:pos x="12" y="4"/>
                    </a:cxn>
                    <a:cxn ang="0">
                      <a:pos x="16" y="2"/>
                    </a:cxn>
                    <a:cxn ang="0">
                      <a:pos x="16" y="2"/>
                    </a:cxn>
                  </a:cxnLst>
                  <a:rect l="0" t="0" r="r" b="b"/>
                  <a:pathLst>
                    <a:path w="16" h="6">
                      <a:moveTo>
                        <a:pt x="16" y="2"/>
                      </a:moveTo>
                      <a:lnTo>
                        <a:pt x="16" y="2"/>
                      </a:lnTo>
                      <a:lnTo>
                        <a:pt x="16" y="6"/>
                      </a:lnTo>
                      <a:lnTo>
                        <a:pt x="12" y="6"/>
                      </a:lnTo>
                      <a:lnTo>
                        <a:pt x="6" y="6"/>
                      </a:lnTo>
                      <a:lnTo>
                        <a:pt x="4" y="4"/>
                      </a:lnTo>
                      <a:lnTo>
                        <a:pt x="4" y="4"/>
                      </a:lnTo>
                      <a:lnTo>
                        <a:pt x="2" y="4"/>
                      </a:lnTo>
                      <a:lnTo>
                        <a:pt x="2" y="6"/>
                      </a:lnTo>
                      <a:lnTo>
                        <a:pt x="2" y="6"/>
                      </a:lnTo>
                      <a:lnTo>
                        <a:pt x="0" y="4"/>
                      </a:lnTo>
                      <a:lnTo>
                        <a:pt x="4" y="2"/>
                      </a:lnTo>
                      <a:lnTo>
                        <a:pt x="8" y="0"/>
                      </a:lnTo>
                      <a:lnTo>
                        <a:pt x="14" y="0"/>
                      </a:lnTo>
                      <a:lnTo>
                        <a:pt x="14" y="0"/>
                      </a:lnTo>
                      <a:lnTo>
                        <a:pt x="12" y="4"/>
                      </a:lnTo>
                      <a:lnTo>
                        <a:pt x="16" y="2"/>
                      </a:lnTo>
                      <a:lnTo>
                        <a:pt x="16"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89" name="Freeform 265"/>
                <p:cNvSpPr>
                  <a:spLocks/>
                </p:cNvSpPr>
                <p:nvPr userDrawn="1"/>
              </p:nvSpPr>
              <p:spPr bwMode="auto">
                <a:xfrm>
                  <a:off x="3766" y="283"/>
                  <a:ext cx="10" cy="0"/>
                </a:xfrm>
                <a:custGeom>
                  <a:avLst/>
                  <a:gdLst/>
                  <a:ahLst/>
                  <a:cxnLst>
                    <a:cxn ang="0">
                      <a:pos x="36" y="0"/>
                    </a:cxn>
                    <a:cxn ang="0">
                      <a:pos x="36" y="0"/>
                    </a:cxn>
                    <a:cxn ang="0">
                      <a:pos x="28" y="4"/>
                    </a:cxn>
                    <a:cxn ang="0">
                      <a:pos x="22" y="6"/>
                    </a:cxn>
                    <a:cxn ang="0">
                      <a:pos x="0" y="8"/>
                    </a:cxn>
                    <a:cxn ang="0">
                      <a:pos x="0" y="8"/>
                    </a:cxn>
                    <a:cxn ang="0">
                      <a:pos x="8" y="4"/>
                    </a:cxn>
                    <a:cxn ang="0">
                      <a:pos x="18" y="2"/>
                    </a:cxn>
                    <a:cxn ang="0">
                      <a:pos x="36" y="0"/>
                    </a:cxn>
                    <a:cxn ang="0">
                      <a:pos x="36" y="0"/>
                    </a:cxn>
                  </a:cxnLst>
                  <a:rect l="0" t="0" r="r" b="b"/>
                  <a:pathLst>
                    <a:path w="36" h="8">
                      <a:moveTo>
                        <a:pt x="36" y="0"/>
                      </a:moveTo>
                      <a:lnTo>
                        <a:pt x="36" y="0"/>
                      </a:lnTo>
                      <a:lnTo>
                        <a:pt x="28" y="4"/>
                      </a:lnTo>
                      <a:lnTo>
                        <a:pt x="22" y="6"/>
                      </a:lnTo>
                      <a:lnTo>
                        <a:pt x="0" y="8"/>
                      </a:lnTo>
                      <a:lnTo>
                        <a:pt x="0" y="8"/>
                      </a:lnTo>
                      <a:lnTo>
                        <a:pt x="8" y="4"/>
                      </a:lnTo>
                      <a:lnTo>
                        <a:pt x="18" y="2"/>
                      </a:lnTo>
                      <a:lnTo>
                        <a:pt x="36" y="0"/>
                      </a:lnTo>
                      <a:lnTo>
                        <a:pt x="3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90" name="Freeform 266"/>
                <p:cNvSpPr>
                  <a:spLocks/>
                </p:cNvSpPr>
                <p:nvPr userDrawn="1"/>
              </p:nvSpPr>
              <p:spPr bwMode="auto">
                <a:xfrm>
                  <a:off x="4009" y="250"/>
                  <a:ext cx="76" cy="41"/>
                </a:xfrm>
                <a:custGeom>
                  <a:avLst/>
                  <a:gdLst/>
                  <a:ahLst/>
                  <a:cxnLst>
                    <a:cxn ang="0">
                      <a:pos x="0" y="0"/>
                    </a:cxn>
                    <a:cxn ang="0">
                      <a:pos x="16" y="2"/>
                    </a:cxn>
                    <a:cxn ang="0">
                      <a:pos x="46" y="18"/>
                    </a:cxn>
                    <a:cxn ang="0">
                      <a:pos x="58" y="30"/>
                    </a:cxn>
                    <a:cxn ang="0">
                      <a:pos x="74" y="40"/>
                    </a:cxn>
                    <a:cxn ang="0">
                      <a:pos x="90" y="48"/>
                    </a:cxn>
                    <a:cxn ang="0">
                      <a:pos x="100" y="60"/>
                    </a:cxn>
                    <a:cxn ang="0">
                      <a:pos x="98" y="60"/>
                    </a:cxn>
                    <a:cxn ang="0">
                      <a:pos x="128" y="74"/>
                    </a:cxn>
                    <a:cxn ang="0">
                      <a:pos x="146" y="88"/>
                    </a:cxn>
                    <a:cxn ang="0">
                      <a:pos x="148" y="92"/>
                    </a:cxn>
                    <a:cxn ang="0">
                      <a:pos x="158" y="92"/>
                    </a:cxn>
                    <a:cxn ang="0">
                      <a:pos x="172" y="102"/>
                    </a:cxn>
                    <a:cxn ang="0">
                      <a:pos x="218" y="126"/>
                    </a:cxn>
                    <a:cxn ang="0">
                      <a:pos x="286" y="150"/>
                    </a:cxn>
                    <a:cxn ang="0">
                      <a:pos x="282" y="154"/>
                    </a:cxn>
                    <a:cxn ang="0">
                      <a:pos x="272" y="158"/>
                    </a:cxn>
                    <a:cxn ang="0">
                      <a:pos x="250" y="154"/>
                    </a:cxn>
                    <a:cxn ang="0">
                      <a:pos x="238" y="146"/>
                    </a:cxn>
                    <a:cxn ang="0">
                      <a:pos x="238" y="148"/>
                    </a:cxn>
                    <a:cxn ang="0">
                      <a:pos x="240" y="150"/>
                    </a:cxn>
                    <a:cxn ang="0">
                      <a:pos x="230" y="150"/>
                    </a:cxn>
                    <a:cxn ang="0">
                      <a:pos x="222" y="144"/>
                    </a:cxn>
                    <a:cxn ang="0">
                      <a:pos x="224" y="142"/>
                    </a:cxn>
                    <a:cxn ang="0">
                      <a:pos x="218" y="144"/>
                    </a:cxn>
                    <a:cxn ang="0">
                      <a:pos x="212" y="144"/>
                    </a:cxn>
                    <a:cxn ang="0">
                      <a:pos x="188" y="132"/>
                    </a:cxn>
                    <a:cxn ang="0">
                      <a:pos x="186" y="128"/>
                    </a:cxn>
                    <a:cxn ang="0">
                      <a:pos x="188" y="126"/>
                    </a:cxn>
                    <a:cxn ang="0">
                      <a:pos x="168" y="116"/>
                    </a:cxn>
                    <a:cxn ang="0">
                      <a:pos x="136" y="94"/>
                    </a:cxn>
                    <a:cxn ang="0">
                      <a:pos x="120" y="86"/>
                    </a:cxn>
                    <a:cxn ang="0">
                      <a:pos x="96" y="70"/>
                    </a:cxn>
                    <a:cxn ang="0">
                      <a:pos x="46" y="40"/>
                    </a:cxn>
                    <a:cxn ang="0">
                      <a:pos x="22" y="22"/>
                    </a:cxn>
                    <a:cxn ang="0">
                      <a:pos x="24" y="14"/>
                    </a:cxn>
                    <a:cxn ang="0">
                      <a:pos x="18" y="10"/>
                    </a:cxn>
                    <a:cxn ang="0">
                      <a:pos x="0" y="0"/>
                    </a:cxn>
                  </a:cxnLst>
                  <a:rect l="0" t="0" r="r" b="b"/>
                  <a:pathLst>
                    <a:path w="286" h="158">
                      <a:moveTo>
                        <a:pt x="0" y="0"/>
                      </a:moveTo>
                      <a:lnTo>
                        <a:pt x="0" y="0"/>
                      </a:lnTo>
                      <a:lnTo>
                        <a:pt x="8" y="0"/>
                      </a:lnTo>
                      <a:lnTo>
                        <a:pt x="16" y="2"/>
                      </a:lnTo>
                      <a:lnTo>
                        <a:pt x="32" y="8"/>
                      </a:lnTo>
                      <a:lnTo>
                        <a:pt x="46" y="18"/>
                      </a:lnTo>
                      <a:lnTo>
                        <a:pt x="58" y="30"/>
                      </a:lnTo>
                      <a:lnTo>
                        <a:pt x="58" y="30"/>
                      </a:lnTo>
                      <a:lnTo>
                        <a:pt x="66" y="36"/>
                      </a:lnTo>
                      <a:lnTo>
                        <a:pt x="74" y="40"/>
                      </a:lnTo>
                      <a:lnTo>
                        <a:pt x="90" y="48"/>
                      </a:lnTo>
                      <a:lnTo>
                        <a:pt x="90" y="48"/>
                      </a:lnTo>
                      <a:lnTo>
                        <a:pt x="98" y="56"/>
                      </a:lnTo>
                      <a:lnTo>
                        <a:pt x="100" y="60"/>
                      </a:lnTo>
                      <a:lnTo>
                        <a:pt x="100" y="60"/>
                      </a:lnTo>
                      <a:lnTo>
                        <a:pt x="98" y="60"/>
                      </a:lnTo>
                      <a:lnTo>
                        <a:pt x="98" y="60"/>
                      </a:lnTo>
                      <a:lnTo>
                        <a:pt x="128" y="74"/>
                      </a:lnTo>
                      <a:lnTo>
                        <a:pt x="140" y="82"/>
                      </a:lnTo>
                      <a:lnTo>
                        <a:pt x="146" y="88"/>
                      </a:lnTo>
                      <a:lnTo>
                        <a:pt x="148" y="92"/>
                      </a:lnTo>
                      <a:lnTo>
                        <a:pt x="148" y="92"/>
                      </a:lnTo>
                      <a:lnTo>
                        <a:pt x="154" y="92"/>
                      </a:lnTo>
                      <a:lnTo>
                        <a:pt x="158" y="92"/>
                      </a:lnTo>
                      <a:lnTo>
                        <a:pt x="158" y="92"/>
                      </a:lnTo>
                      <a:lnTo>
                        <a:pt x="172" y="102"/>
                      </a:lnTo>
                      <a:lnTo>
                        <a:pt x="186" y="112"/>
                      </a:lnTo>
                      <a:lnTo>
                        <a:pt x="218" y="126"/>
                      </a:lnTo>
                      <a:lnTo>
                        <a:pt x="252" y="140"/>
                      </a:lnTo>
                      <a:lnTo>
                        <a:pt x="286" y="150"/>
                      </a:lnTo>
                      <a:lnTo>
                        <a:pt x="286" y="150"/>
                      </a:lnTo>
                      <a:lnTo>
                        <a:pt x="282" y="154"/>
                      </a:lnTo>
                      <a:lnTo>
                        <a:pt x="278" y="156"/>
                      </a:lnTo>
                      <a:lnTo>
                        <a:pt x="272" y="158"/>
                      </a:lnTo>
                      <a:lnTo>
                        <a:pt x="264" y="158"/>
                      </a:lnTo>
                      <a:lnTo>
                        <a:pt x="250" y="154"/>
                      </a:lnTo>
                      <a:lnTo>
                        <a:pt x="238" y="146"/>
                      </a:lnTo>
                      <a:lnTo>
                        <a:pt x="238" y="146"/>
                      </a:lnTo>
                      <a:lnTo>
                        <a:pt x="238" y="148"/>
                      </a:lnTo>
                      <a:lnTo>
                        <a:pt x="238" y="148"/>
                      </a:lnTo>
                      <a:lnTo>
                        <a:pt x="240" y="150"/>
                      </a:lnTo>
                      <a:lnTo>
                        <a:pt x="240" y="150"/>
                      </a:lnTo>
                      <a:lnTo>
                        <a:pt x="236" y="150"/>
                      </a:lnTo>
                      <a:lnTo>
                        <a:pt x="230" y="150"/>
                      </a:lnTo>
                      <a:lnTo>
                        <a:pt x="224" y="146"/>
                      </a:lnTo>
                      <a:lnTo>
                        <a:pt x="222" y="144"/>
                      </a:lnTo>
                      <a:lnTo>
                        <a:pt x="224" y="142"/>
                      </a:lnTo>
                      <a:lnTo>
                        <a:pt x="224" y="142"/>
                      </a:lnTo>
                      <a:lnTo>
                        <a:pt x="220" y="142"/>
                      </a:lnTo>
                      <a:lnTo>
                        <a:pt x="218" y="144"/>
                      </a:lnTo>
                      <a:lnTo>
                        <a:pt x="212" y="144"/>
                      </a:lnTo>
                      <a:lnTo>
                        <a:pt x="212" y="144"/>
                      </a:lnTo>
                      <a:lnTo>
                        <a:pt x="200" y="138"/>
                      </a:lnTo>
                      <a:lnTo>
                        <a:pt x="188" y="132"/>
                      </a:lnTo>
                      <a:lnTo>
                        <a:pt x="188" y="132"/>
                      </a:lnTo>
                      <a:lnTo>
                        <a:pt x="186" y="128"/>
                      </a:lnTo>
                      <a:lnTo>
                        <a:pt x="188" y="126"/>
                      </a:lnTo>
                      <a:lnTo>
                        <a:pt x="188" y="126"/>
                      </a:lnTo>
                      <a:lnTo>
                        <a:pt x="178" y="122"/>
                      </a:lnTo>
                      <a:lnTo>
                        <a:pt x="168" y="116"/>
                      </a:lnTo>
                      <a:lnTo>
                        <a:pt x="152" y="104"/>
                      </a:lnTo>
                      <a:lnTo>
                        <a:pt x="136" y="94"/>
                      </a:lnTo>
                      <a:lnTo>
                        <a:pt x="128" y="90"/>
                      </a:lnTo>
                      <a:lnTo>
                        <a:pt x="120" y="86"/>
                      </a:lnTo>
                      <a:lnTo>
                        <a:pt x="120" y="86"/>
                      </a:lnTo>
                      <a:lnTo>
                        <a:pt x="96" y="70"/>
                      </a:lnTo>
                      <a:lnTo>
                        <a:pt x="72" y="54"/>
                      </a:lnTo>
                      <a:lnTo>
                        <a:pt x="46" y="40"/>
                      </a:lnTo>
                      <a:lnTo>
                        <a:pt x="22" y="22"/>
                      </a:lnTo>
                      <a:lnTo>
                        <a:pt x="22" y="22"/>
                      </a:lnTo>
                      <a:lnTo>
                        <a:pt x="24" y="18"/>
                      </a:lnTo>
                      <a:lnTo>
                        <a:pt x="24" y="14"/>
                      </a:lnTo>
                      <a:lnTo>
                        <a:pt x="22" y="12"/>
                      </a:lnTo>
                      <a:lnTo>
                        <a:pt x="18" y="10"/>
                      </a:lnTo>
                      <a:lnTo>
                        <a:pt x="8" y="6"/>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91" name="Freeform 267"/>
                <p:cNvSpPr>
                  <a:spLocks/>
                </p:cNvSpPr>
                <p:nvPr userDrawn="1"/>
              </p:nvSpPr>
              <p:spPr bwMode="auto">
                <a:xfrm>
                  <a:off x="3748" y="291"/>
                  <a:ext cx="18" cy="5"/>
                </a:xfrm>
                <a:custGeom>
                  <a:avLst/>
                  <a:gdLst/>
                  <a:ahLst/>
                  <a:cxnLst>
                    <a:cxn ang="0">
                      <a:pos x="68" y="10"/>
                    </a:cxn>
                    <a:cxn ang="0">
                      <a:pos x="68" y="10"/>
                    </a:cxn>
                    <a:cxn ang="0">
                      <a:pos x="66" y="14"/>
                    </a:cxn>
                    <a:cxn ang="0">
                      <a:pos x="62" y="20"/>
                    </a:cxn>
                    <a:cxn ang="0">
                      <a:pos x="56" y="24"/>
                    </a:cxn>
                    <a:cxn ang="0">
                      <a:pos x="52" y="24"/>
                    </a:cxn>
                    <a:cxn ang="0">
                      <a:pos x="48" y="22"/>
                    </a:cxn>
                    <a:cxn ang="0">
                      <a:pos x="48" y="22"/>
                    </a:cxn>
                    <a:cxn ang="0">
                      <a:pos x="48" y="18"/>
                    </a:cxn>
                    <a:cxn ang="0">
                      <a:pos x="50" y="16"/>
                    </a:cxn>
                    <a:cxn ang="0">
                      <a:pos x="54" y="14"/>
                    </a:cxn>
                    <a:cxn ang="0">
                      <a:pos x="56" y="12"/>
                    </a:cxn>
                    <a:cxn ang="0">
                      <a:pos x="56" y="12"/>
                    </a:cxn>
                    <a:cxn ang="0">
                      <a:pos x="42" y="16"/>
                    </a:cxn>
                    <a:cxn ang="0">
                      <a:pos x="28" y="22"/>
                    </a:cxn>
                    <a:cxn ang="0">
                      <a:pos x="20" y="24"/>
                    </a:cxn>
                    <a:cxn ang="0">
                      <a:pos x="14" y="24"/>
                    </a:cxn>
                    <a:cxn ang="0">
                      <a:pos x="6" y="24"/>
                    </a:cxn>
                    <a:cxn ang="0">
                      <a:pos x="0" y="20"/>
                    </a:cxn>
                    <a:cxn ang="0">
                      <a:pos x="0" y="20"/>
                    </a:cxn>
                    <a:cxn ang="0">
                      <a:pos x="6" y="14"/>
                    </a:cxn>
                    <a:cxn ang="0">
                      <a:pos x="14" y="10"/>
                    </a:cxn>
                    <a:cxn ang="0">
                      <a:pos x="32" y="4"/>
                    </a:cxn>
                    <a:cxn ang="0">
                      <a:pos x="52" y="2"/>
                    </a:cxn>
                    <a:cxn ang="0">
                      <a:pos x="68" y="0"/>
                    </a:cxn>
                    <a:cxn ang="0">
                      <a:pos x="68" y="0"/>
                    </a:cxn>
                    <a:cxn ang="0">
                      <a:pos x="68" y="2"/>
                    </a:cxn>
                    <a:cxn ang="0">
                      <a:pos x="66" y="6"/>
                    </a:cxn>
                    <a:cxn ang="0">
                      <a:pos x="62" y="10"/>
                    </a:cxn>
                    <a:cxn ang="0">
                      <a:pos x="58" y="10"/>
                    </a:cxn>
                    <a:cxn ang="0">
                      <a:pos x="58" y="10"/>
                    </a:cxn>
                    <a:cxn ang="0">
                      <a:pos x="58" y="12"/>
                    </a:cxn>
                    <a:cxn ang="0">
                      <a:pos x="62" y="12"/>
                    </a:cxn>
                    <a:cxn ang="0">
                      <a:pos x="66" y="12"/>
                    </a:cxn>
                    <a:cxn ang="0">
                      <a:pos x="68" y="10"/>
                    </a:cxn>
                    <a:cxn ang="0">
                      <a:pos x="68" y="10"/>
                    </a:cxn>
                  </a:cxnLst>
                  <a:rect l="0" t="0" r="r" b="b"/>
                  <a:pathLst>
                    <a:path w="68" h="24">
                      <a:moveTo>
                        <a:pt x="68" y="10"/>
                      </a:moveTo>
                      <a:lnTo>
                        <a:pt x="68" y="10"/>
                      </a:lnTo>
                      <a:lnTo>
                        <a:pt x="66" y="14"/>
                      </a:lnTo>
                      <a:lnTo>
                        <a:pt x="62" y="20"/>
                      </a:lnTo>
                      <a:lnTo>
                        <a:pt x="56" y="24"/>
                      </a:lnTo>
                      <a:lnTo>
                        <a:pt x="52" y="24"/>
                      </a:lnTo>
                      <a:lnTo>
                        <a:pt x="48" y="22"/>
                      </a:lnTo>
                      <a:lnTo>
                        <a:pt x="48" y="22"/>
                      </a:lnTo>
                      <a:lnTo>
                        <a:pt x="48" y="18"/>
                      </a:lnTo>
                      <a:lnTo>
                        <a:pt x="50" y="16"/>
                      </a:lnTo>
                      <a:lnTo>
                        <a:pt x="54" y="14"/>
                      </a:lnTo>
                      <a:lnTo>
                        <a:pt x="56" y="12"/>
                      </a:lnTo>
                      <a:lnTo>
                        <a:pt x="56" y="12"/>
                      </a:lnTo>
                      <a:lnTo>
                        <a:pt x="42" y="16"/>
                      </a:lnTo>
                      <a:lnTo>
                        <a:pt x="28" y="22"/>
                      </a:lnTo>
                      <a:lnTo>
                        <a:pt x="20" y="24"/>
                      </a:lnTo>
                      <a:lnTo>
                        <a:pt x="14" y="24"/>
                      </a:lnTo>
                      <a:lnTo>
                        <a:pt x="6" y="24"/>
                      </a:lnTo>
                      <a:lnTo>
                        <a:pt x="0" y="20"/>
                      </a:lnTo>
                      <a:lnTo>
                        <a:pt x="0" y="20"/>
                      </a:lnTo>
                      <a:lnTo>
                        <a:pt x="6" y="14"/>
                      </a:lnTo>
                      <a:lnTo>
                        <a:pt x="14" y="10"/>
                      </a:lnTo>
                      <a:lnTo>
                        <a:pt x="32" y="4"/>
                      </a:lnTo>
                      <a:lnTo>
                        <a:pt x="52" y="2"/>
                      </a:lnTo>
                      <a:lnTo>
                        <a:pt x="68" y="0"/>
                      </a:lnTo>
                      <a:lnTo>
                        <a:pt x="68" y="0"/>
                      </a:lnTo>
                      <a:lnTo>
                        <a:pt x="68" y="2"/>
                      </a:lnTo>
                      <a:lnTo>
                        <a:pt x="66" y="6"/>
                      </a:lnTo>
                      <a:lnTo>
                        <a:pt x="62" y="10"/>
                      </a:lnTo>
                      <a:lnTo>
                        <a:pt x="58" y="10"/>
                      </a:lnTo>
                      <a:lnTo>
                        <a:pt x="58" y="10"/>
                      </a:lnTo>
                      <a:lnTo>
                        <a:pt x="58" y="12"/>
                      </a:lnTo>
                      <a:lnTo>
                        <a:pt x="62" y="12"/>
                      </a:lnTo>
                      <a:lnTo>
                        <a:pt x="66" y="12"/>
                      </a:lnTo>
                      <a:lnTo>
                        <a:pt x="68" y="10"/>
                      </a:lnTo>
                      <a:lnTo>
                        <a:pt x="68" y="1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92" name="Freeform 268"/>
                <p:cNvSpPr>
                  <a:spLocks/>
                </p:cNvSpPr>
                <p:nvPr userDrawn="1"/>
              </p:nvSpPr>
              <p:spPr bwMode="auto">
                <a:xfrm>
                  <a:off x="3667" y="291"/>
                  <a:ext cx="48" cy="20"/>
                </a:xfrm>
                <a:custGeom>
                  <a:avLst/>
                  <a:gdLst/>
                  <a:ahLst/>
                  <a:cxnLst>
                    <a:cxn ang="0">
                      <a:pos x="142" y="12"/>
                    </a:cxn>
                    <a:cxn ang="0">
                      <a:pos x="148" y="14"/>
                    </a:cxn>
                    <a:cxn ang="0">
                      <a:pos x="134" y="28"/>
                    </a:cxn>
                    <a:cxn ang="0">
                      <a:pos x="112" y="48"/>
                    </a:cxn>
                    <a:cxn ang="0">
                      <a:pos x="94" y="56"/>
                    </a:cxn>
                    <a:cxn ang="0">
                      <a:pos x="82" y="56"/>
                    </a:cxn>
                    <a:cxn ang="0">
                      <a:pos x="90" y="62"/>
                    </a:cxn>
                    <a:cxn ang="0">
                      <a:pos x="90" y="62"/>
                    </a:cxn>
                    <a:cxn ang="0">
                      <a:pos x="92" y="66"/>
                    </a:cxn>
                    <a:cxn ang="0">
                      <a:pos x="82" y="72"/>
                    </a:cxn>
                    <a:cxn ang="0">
                      <a:pos x="80" y="76"/>
                    </a:cxn>
                    <a:cxn ang="0">
                      <a:pos x="66" y="74"/>
                    </a:cxn>
                    <a:cxn ang="0">
                      <a:pos x="52" y="76"/>
                    </a:cxn>
                    <a:cxn ang="0">
                      <a:pos x="58" y="68"/>
                    </a:cxn>
                    <a:cxn ang="0">
                      <a:pos x="58" y="62"/>
                    </a:cxn>
                    <a:cxn ang="0">
                      <a:pos x="56" y="62"/>
                    </a:cxn>
                    <a:cxn ang="0">
                      <a:pos x="64" y="58"/>
                    </a:cxn>
                    <a:cxn ang="0">
                      <a:pos x="74" y="56"/>
                    </a:cxn>
                    <a:cxn ang="0">
                      <a:pos x="70" y="52"/>
                    </a:cxn>
                    <a:cxn ang="0">
                      <a:pos x="74" y="46"/>
                    </a:cxn>
                    <a:cxn ang="0">
                      <a:pos x="38" y="52"/>
                    </a:cxn>
                    <a:cxn ang="0">
                      <a:pos x="0" y="54"/>
                    </a:cxn>
                    <a:cxn ang="0">
                      <a:pos x="6" y="48"/>
                    </a:cxn>
                    <a:cxn ang="0">
                      <a:pos x="34" y="40"/>
                    </a:cxn>
                    <a:cxn ang="0">
                      <a:pos x="34" y="38"/>
                    </a:cxn>
                    <a:cxn ang="0">
                      <a:pos x="28" y="36"/>
                    </a:cxn>
                    <a:cxn ang="0">
                      <a:pos x="28" y="32"/>
                    </a:cxn>
                    <a:cxn ang="0">
                      <a:pos x="24" y="32"/>
                    </a:cxn>
                    <a:cxn ang="0">
                      <a:pos x="20" y="34"/>
                    </a:cxn>
                    <a:cxn ang="0">
                      <a:pos x="18" y="34"/>
                    </a:cxn>
                    <a:cxn ang="0">
                      <a:pos x="24" y="30"/>
                    </a:cxn>
                    <a:cxn ang="0">
                      <a:pos x="48" y="28"/>
                    </a:cxn>
                    <a:cxn ang="0">
                      <a:pos x="56" y="30"/>
                    </a:cxn>
                    <a:cxn ang="0">
                      <a:pos x="116" y="10"/>
                    </a:cxn>
                    <a:cxn ang="0">
                      <a:pos x="180" y="0"/>
                    </a:cxn>
                    <a:cxn ang="0">
                      <a:pos x="174" y="4"/>
                    </a:cxn>
                    <a:cxn ang="0">
                      <a:pos x="156" y="12"/>
                    </a:cxn>
                    <a:cxn ang="0">
                      <a:pos x="156" y="10"/>
                    </a:cxn>
                    <a:cxn ang="0">
                      <a:pos x="148" y="10"/>
                    </a:cxn>
                    <a:cxn ang="0">
                      <a:pos x="142" y="12"/>
                    </a:cxn>
                  </a:cxnLst>
                  <a:rect l="0" t="0" r="r" b="b"/>
                  <a:pathLst>
                    <a:path w="180" h="76">
                      <a:moveTo>
                        <a:pt x="142" y="12"/>
                      </a:moveTo>
                      <a:lnTo>
                        <a:pt x="142" y="12"/>
                      </a:lnTo>
                      <a:lnTo>
                        <a:pt x="144" y="14"/>
                      </a:lnTo>
                      <a:lnTo>
                        <a:pt x="148" y="14"/>
                      </a:lnTo>
                      <a:lnTo>
                        <a:pt x="148" y="14"/>
                      </a:lnTo>
                      <a:lnTo>
                        <a:pt x="134" y="28"/>
                      </a:lnTo>
                      <a:lnTo>
                        <a:pt x="120" y="42"/>
                      </a:lnTo>
                      <a:lnTo>
                        <a:pt x="112" y="48"/>
                      </a:lnTo>
                      <a:lnTo>
                        <a:pt x="104" y="52"/>
                      </a:lnTo>
                      <a:lnTo>
                        <a:pt x="94" y="56"/>
                      </a:lnTo>
                      <a:lnTo>
                        <a:pt x="82" y="56"/>
                      </a:lnTo>
                      <a:lnTo>
                        <a:pt x="82" y="56"/>
                      </a:lnTo>
                      <a:lnTo>
                        <a:pt x="86" y="62"/>
                      </a:lnTo>
                      <a:lnTo>
                        <a:pt x="90" y="62"/>
                      </a:lnTo>
                      <a:lnTo>
                        <a:pt x="90" y="62"/>
                      </a:lnTo>
                      <a:lnTo>
                        <a:pt x="90" y="62"/>
                      </a:lnTo>
                      <a:lnTo>
                        <a:pt x="92" y="64"/>
                      </a:lnTo>
                      <a:lnTo>
                        <a:pt x="92" y="66"/>
                      </a:lnTo>
                      <a:lnTo>
                        <a:pt x="88" y="68"/>
                      </a:lnTo>
                      <a:lnTo>
                        <a:pt x="82" y="72"/>
                      </a:lnTo>
                      <a:lnTo>
                        <a:pt x="80" y="76"/>
                      </a:lnTo>
                      <a:lnTo>
                        <a:pt x="80" y="76"/>
                      </a:lnTo>
                      <a:lnTo>
                        <a:pt x="72" y="74"/>
                      </a:lnTo>
                      <a:lnTo>
                        <a:pt x="66" y="74"/>
                      </a:lnTo>
                      <a:lnTo>
                        <a:pt x="60" y="76"/>
                      </a:lnTo>
                      <a:lnTo>
                        <a:pt x="52" y="76"/>
                      </a:lnTo>
                      <a:lnTo>
                        <a:pt x="52" y="76"/>
                      </a:lnTo>
                      <a:lnTo>
                        <a:pt x="58" y="68"/>
                      </a:lnTo>
                      <a:lnTo>
                        <a:pt x="60" y="64"/>
                      </a:lnTo>
                      <a:lnTo>
                        <a:pt x="58" y="62"/>
                      </a:lnTo>
                      <a:lnTo>
                        <a:pt x="56" y="62"/>
                      </a:lnTo>
                      <a:lnTo>
                        <a:pt x="56" y="62"/>
                      </a:lnTo>
                      <a:lnTo>
                        <a:pt x="60" y="58"/>
                      </a:lnTo>
                      <a:lnTo>
                        <a:pt x="64" y="58"/>
                      </a:lnTo>
                      <a:lnTo>
                        <a:pt x="70" y="58"/>
                      </a:lnTo>
                      <a:lnTo>
                        <a:pt x="74" y="56"/>
                      </a:lnTo>
                      <a:lnTo>
                        <a:pt x="74" y="56"/>
                      </a:lnTo>
                      <a:lnTo>
                        <a:pt x="70" y="52"/>
                      </a:lnTo>
                      <a:lnTo>
                        <a:pt x="74" y="46"/>
                      </a:lnTo>
                      <a:lnTo>
                        <a:pt x="74" y="46"/>
                      </a:lnTo>
                      <a:lnTo>
                        <a:pt x="56" y="50"/>
                      </a:lnTo>
                      <a:lnTo>
                        <a:pt x="38" y="52"/>
                      </a:lnTo>
                      <a:lnTo>
                        <a:pt x="0" y="54"/>
                      </a:lnTo>
                      <a:lnTo>
                        <a:pt x="0" y="54"/>
                      </a:lnTo>
                      <a:lnTo>
                        <a:pt x="4" y="50"/>
                      </a:lnTo>
                      <a:lnTo>
                        <a:pt x="6" y="48"/>
                      </a:lnTo>
                      <a:lnTo>
                        <a:pt x="14" y="46"/>
                      </a:lnTo>
                      <a:lnTo>
                        <a:pt x="34" y="40"/>
                      </a:lnTo>
                      <a:lnTo>
                        <a:pt x="34" y="40"/>
                      </a:lnTo>
                      <a:lnTo>
                        <a:pt x="34" y="38"/>
                      </a:lnTo>
                      <a:lnTo>
                        <a:pt x="32" y="38"/>
                      </a:lnTo>
                      <a:lnTo>
                        <a:pt x="28" y="36"/>
                      </a:lnTo>
                      <a:lnTo>
                        <a:pt x="26" y="36"/>
                      </a:lnTo>
                      <a:lnTo>
                        <a:pt x="28" y="32"/>
                      </a:lnTo>
                      <a:lnTo>
                        <a:pt x="28" y="32"/>
                      </a:lnTo>
                      <a:lnTo>
                        <a:pt x="24" y="32"/>
                      </a:lnTo>
                      <a:lnTo>
                        <a:pt x="22" y="34"/>
                      </a:lnTo>
                      <a:lnTo>
                        <a:pt x="20" y="34"/>
                      </a:lnTo>
                      <a:lnTo>
                        <a:pt x="18" y="34"/>
                      </a:lnTo>
                      <a:lnTo>
                        <a:pt x="18" y="34"/>
                      </a:lnTo>
                      <a:lnTo>
                        <a:pt x="20" y="32"/>
                      </a:lnTo>
                      <a:lnTo>
                        <a:pt x="24" y="30"/>
                      </a:lnTo>
                      <a:lnTo>
                        <a:pt x="36" y="28"/>
                      </a:lnTo>
                      <a:lnTo>
                        <a:pt x="48" y="28"/>
                      </a:lnTo>
                      <a:lnTo>
                        <a:pt x="56" y="30"/>
                      </a:lnTo>
                      <a:lnTo>
                        <a:pt x="56" y="30"/>
                      </a:lnTo>
                      <a:lnTo>
                        <a:pt x="84" y="18"/>
                      </a:lnTo>
                      <a:lnTo>
                        <a:pt x="116" y="10"/>
                      </a:lnTo>
                      <a:lnTo>
                        <a:pt x="148" y="4"/>
                      </a:lnTo>
                      <a:lnTo>
                        <a:pt x="180" y="0"/>
                      </a:lnTo>
                      <a:lnTo>
                        <a:pt x="180" y="0"/>
                      </a:lnTo>
                      <a:lnTo>
                        <a:pt x="174" y="4"/>
                      </a:lnTo>
                      <a:lnTo>
                        <a:pt x="168" y="6"/>
                      </a:lnTo>
                      <a:lnTo>
                        <a:pt x="156" y="12"/>
                      </a:lnTo>
                      <a:lnTo>
                        <a:pt x="156" y="12"/>
                      </a:lnTo>
                      <a:lnTo>
                        <a:pt x="156" y="10"/>
                      </a:lnTo>
                      <a:lnTo>
                        <a:pt x="154" y="8"/>
                      </a:lnTo>
                      <a:lnTo>
                        <a:pt x="148" y="10"/>
                      </a:lnTo>
                      <a:lnTo>
                        <a:pt x="142" y="12"/>
                      </a:lnTo>
                      <a:lnTo>
                        <a:pt x="142" y="1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93" name="Freeform 269"/>
                <p:cNvSpPr>
                  <a:spLocks/>
                </p:cNvSpPr>
                <p:nvPr userDrawn="1"/>
              </p:nvSpPr>
              <p:spPr bwMode="auto">
                <a:xfrm>
                  <a:off x="3903" y="298"/>
                  <a:ext cx="5" cy="5"/>
                </a:xfrm>
                <a:custGeom>
                  <a:avLst/>
                  <a:gdLst/>
                  <a:ahLst/>
                  <a:cxnLst>
                    <a:cxn ang="0">
                      <a:pos x="4" y="10"/>
                    </a:cxn>
                    <a:cxn ang="0">
                      <a:pos x="4" y="10"/>
                    </a:cxn>
                    <a:cxn ang="0">
                      <a:pos x="8" y="12"/>
                    </a:cxn>
                    <a:cxn ang="0">
                      <a:pos x="12" y="14"/>
                    </a:cxn>
                    <a:cxn ang="0">
                      <a:pos x="14" y="16"/>
                    </a:cxn>
                    <a:cxn ang="0">
                      <a:pos x="16" y="20"/>
                    </a:cxn>
                    <a:cxn ang="0">
                      <a:pos x="16" y="20"/>
                    </a:cxn>
                    <a:cxn ang="0">
                      <a:pos x="12" y="18"/>
                    </a:cxn>
                    <a:cxn ang="0">
                      <a:pos x="8" y="16"/>
                    </a:cxn>
                    <a:cxn ang="0">
                      <a:pos x="4" y="16"/>
                    </a:cxn>
                    <a:cxn ang="0">
                      <a:pos x="0" y="12"/>
                    </a:cxn>
                    <a:cxn ang="0">
                      <a:pos x="0" y="12"/>
                    </a:cxn>
                    <a:cxn ang="0">
                      <a:pos x="2" y="0"/>
                    </a:cxn>
                    <a:cxn ang="0">
                      <a:pos x="4" y="10"/>
                    </a:cxn>
                    <a:cxn ang="0">
                      <a:pos x="4" y="10"/>
                    </a:cxn>
                  </a:cxnLst>
                  <a:rect l="0" t="0" r="r" b="b"/>
                  <a:pathLst>
                    <a:path w="16" h="20">
                      <a:moveTo>
                        <a:pt x="4" y="10"/>
                      </a:moveTo>
                      <a:lnTo>
                        <a:pt x="4" y="10"/>
                      </a:lnTo>
                      <a:lnTo>
                        <a:pt x="8" y="12"/>
                      </a:lnTo>
                      <a:lnTo>
                        <a:pt x="12" y="14"/>
                      </a:lnTo>
                      <a:lnTo>
                        <a:pt x="14" y="16"/>
                      </a:lnTo>
                      <a:lnTo>
                        <a:pt x="16" y="20"/>
                      </a:lnTo>
                      <a:lnTo>
                        <a:pt x="16" y="20"/>
                      </a:lnTo>
                      <a:lnTo>
                        <a:pt x="12" y="18"/>
                      </a:lnTo>
                      <a:lnTo>
                        <a:pt x="8" y="16"/>
                      </a:lnTo>
                      <a:lnTo>
                        <a:pt x="4" y="16"/>
                      </a:lnTo>
                      <a:lnTo>
                        <a:pt x="0" y="12"/>
                      </a:lnTo>
                      <a:lnTo>
                        <a:pt x="0" y="12"/>
                      </a:lnTo>
                      <a:lnTo>
                        <a:pt x="2" y="0"/>
                      </a:lnTo>
                      <a:lnTo>
                        <a:pt x="4" y="10"/>
                      </a:lnTo>
                      <a:lnTo>
                        <a:pt x="4" y="1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94" name="Freeform 270"/>
                <p:cNvSpPr>
                  <a:spLocks/>
                </p:cNvSpPr>
                <p:nvPr userDrawn="1"/>
              </p:nvSpPr>
              <p:spPr bwMode="auto">
                <a:xfrm>
                  <a:off x="3657" y="316"/>
                  <a:ext cx="13" cy="8"/>
                </a:xfrm>
                <a:custGeom>
                  <a:avLst/>
                  <a:gdLst/>
                  <a:ahLst/>
                  <a:cxnLst>
                    <a:cxn ang="0">
                      <a:pos x="50" y="0"/>
                    </a:cxn>
                    <a:cxn ang="0">
                      <a:pos x="50" y="0"/>
                    </a:cxn>
                    <a:cxn ang="0">
                      <a:pos x="48" y="6"/>
                    </a:cxn>
                    <a:cxn ang="0">
                      <a:pos x="42" y="10"/>
                    </a:cxn>
                    <a:cxn ang="0">
                      <a:pos x="28" y="14"/>
                    </a:cxn>
                    <a:cxn ang="0">
                      <a:pos x="14" y="16"/>
                    </a:cxn>
                    <a:cxn ang="0">
                      <a:pos x="0" y="22"/>
                    </a:cxn>
                    <a:cxn ang="0">
                      <a:pos x="0" y="22"/>
                    </a:cxn>
                    <a:cxn ang="0">
                      <a:pos x="2" y="16"/>
                    </a:cxn>
                    <a:cxn ang="0">
                      <a:pos x="6" y="12"/>
                    </a:cxn>
                    <a:cxn ang="0">
                      <a:pos x="20" y="6"/>
                    </a:cxn>
                    <a:cxn ang="0">
                      <a:pos x="36" y="2"/>
                    </a:cxn>
                    <a:cxn ang="0">
                      <a:pos x="50" y="0"/>
                    </a:cxn>
                    <a:cxn ang="0">
                      <a:pos x="50" y="0"/>
                    </a:cxn>
                  </a:cxnLst>
                  <a:rect l="0" t="0" r="r" b="b"/>
                  <a:pathLst>
                    <a:path w="50" h="22">
                      <a:moveTo>
                        <a:pt x="50" y="0"/>
                      </a:moveTo>
                      <a:lnTo>
                        <a:pt x="50" y="0"/>
                      </a:lnTo>
                      <a:lnTo>
                        <a:pt x="48" y="6"/>
                      </a:lnTo>
                      <a:lnTo>
                        <a:pt x="42" y="10"/>
                      </a:lnTo>
                      <a:lnTo>
                        <a:pt x="28" y="14"/>
                      </a:lnTo>
                      <a:lnTo>
                        <a:pt x="14" y="16"/>
                      </a:lnTo>
                      <a:lnTo>
                        <a:pt x="0" y="22"/>
                      </a:lnTo>
                      <a:lnTo>
                        <a:pt x="0" y="22"/>
                      </a:lnTo>
                      <a:lnTo>
                        <a:pt x="2" y="16"/>
                      </a:lnTo>
                      <a:lnTo>
                        <a:pt x="6" y="12"/>
                      </a:lnTo>
                      <a:lnTo>
                        <a:pt x="20" y="6"/>
                      </a:lnTo>
                      <a:lnTo>
                        <a:pt x="36" y="2"/>
                      </a:lnTo>
                      <a:lnTo>
                        <a:pt x="50" y="0"/>
                      </a:lnTo>
                      <a:lnTo>
                        <a:pt x="5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95" name="Freeform 271"/>
                <p:cNvSpPr>
                  <a:spLocks/>
                </p:cNvSpPr>
                <p:nvPr userDrawn="1"/>
              </p:nvSpPr>
              <p:spPr bwMode="auto">
                <a:xfrm>
                  <a:off x="3520" y="336"/>
                  <a:ext cx="5" cy="3"/>
                </a:xfrm>
                <a:custGeom>
                  <a:avLst/>
                  <a:gdLst/>
                  <a:ahLst/>
                  <a:cxnLst>
                    <a:cxn ang="0">
                      <a:pos x="20" y="0"/>
                    </a:cxn>
                    <a:cxn ang="0">
                      <a:pos x="20" y="0"/>
                    </a:cxn>
                    <a:cxn ang="0">
                      <a:pos x="14" y="2"/>
                    </a:cxn>
                    <a:cxn ang="0">
                      <a:pos x="2" y="8"/>
                    </a:cxn>
                    <a:cxn ang="0">
                      <a:pos x="2" y="8"/>
                    </a:cxn>
                    <a:cxn ang="0">
                      <a:pos x="0" y="10"/>
                    </a:cxn>
                    <a:cxn ang="0">
                      <a:pos x="0" y="8"/>
                    </a:cxn>
                    <a:cxn ang="0">
                      <a:pos x="6" y="6"/>
                    </a:cxn>
                    <a:cxn ang="0">
                      <a:pos x="12" y="2"/>
                    </a:cxn>
                    <a:cxn ang="0">
                      <a:pos x="20" y="0"/>
                    </a:cxn>
                    <a:cxn ang="0">
                      <a:pos x="20" y="0"/>
                    </a:cxn>
                  </a:cxnLst>
                  <a:rect l="0" t="0" r="r" b="b"/>
                  <a:pathLst>
                    <a:path w="20" h="10">
                      <a:moveTo>
                        <a:pt x="20" y="0"/>
                      </a:moveTo>
                      <a:lnTo>
                        <a:pt x="20" y="0"/>
                      </a:lnTo>
                      <a:lnTo>
                        <a:pt x="14" y="2"/>
                      </a:lnTo>
                      <a:lnTo>
                        <a:pt x="2" y="8"/>
                      </a:lnTo>
                      <a:lnTo>
                        <a:pt x="2" y="8"/>
                      </a:lnTo>
                      <a:lnTo>
                        <a:pt x="0" y="10"/>
                      </a:lnTo>
                      <a:lnTo>
                        <a:pt x="0" y="8"/>
                      </a:lnTo>
                      <a:lnTo>
                        <a:pt x="6" y="6"/>
                      </a:lnTo>
                      <a:lnTo>
                        <a:pt x="12" y="2"/>
                      </a:lnTo>
                      <a:lnTo>
                        <a:pt x="20" y="0"/>
                      </a:lnTo>
                      <a:lnTo>
                        <a:pt x="2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96" name="Freeform 272"/>
                <p:cNvSpPr>
                  <a:spLocks/>
                </p:cNvSpPr>
                <p:nvPr userDrawn="1"/>
              </p:nvSpPr>
              <p:spPr bwMode="auto">
                <a:xfrm>
                  <a:off x="3695" y="347"/>
                  <a:ext cx="5" cy="5"/>
                </a:xfrm>
                <a:custGeom>
                  <a:avLst/>
                  <a:gdLst/>
                  <a:ahLst/>
                  <a:cxnLst>
                    <a:cxn ang="0">
                      <a:pos x="8" y="0"/>
                    </a:cxn>
                    <a:cxn ang="0">
                      <a:pos x="8" y="0"/>
                    </a:cxn>
                    <a:cxn ang="0">
                      <a:pos x="12" y="0"/>
                    </a:cxn>
                    <a:cxn ang="0">
                      <a:pos x="14" y="0"/>
                    </a:cxn>
                    <a:cxn ang="0">
                      <a:pos x="20" y="4"/>
                    </a:cxn>
                    <a:cxn ang="0">
                      <a:pos x="20" y="4"/>
                    </a:cxn>
                    <a:cxn ang="0">
                      <a:pos x="16" y="8"/>
                    </a:cxn>
                    <a:cxn ang="0">
                      <a:pos x="12" y="10"/>
                    </a:cxn>
                    <a:cxn ang="0">
                      <a:pos x="6" y="12"/>
                    </a:cxn>
                    <a:cxn ang="0">
                      <a:pos x="0" y="14"/>
                    </a:cxn>
                    <a:cxn ang="0">
                      <a:pos x="0" y="14"/>
                    </a:cxn>
                    <a:cxn ang="0">
                      <a:pos x="0" y="12"/>
                    </a:cxn>
                    <a:cxn ang="0">
                      <a:pos x="4" y="8"/>
                    </a:cxn>
                    <a:cxn ang="0">
                      <a:pos x="6" y="4"/>
                    </a:cxn>
                    <a:cxn ang="0">
                      <a:pos x="8" y="0"/>
                    </a:cxn>
                    <a:cxn ang="0">
                      <a:pos x="8" y="0"/>
                    </a:cxn>
                  </a:cxnLst>
                  <a:rect l="0" t="0" r="r" b="b"/>
                  <a:pathLst>
                    <a:path w="20" h="14">
                      <a:moveTo>
                        <a:pt x="8" y="0"/>
                      </a:moveTo>
                      <a:lnTo>
                        <a:pt x="8" y="0"/>
                      </a:lnTo>
                      <a:lnTo>
                        <a:pt x="12" y="0"/>
                      </a:lnTo>
                      <a:lnTo>
                        <a:pt x="14" y="0"/>
                      </a:lnTo>
                      <a:lnTo>
                        <a:pt x="20" y="4"/>
                      </a:lnTo>
                      <a:lnTo>
                        <a:pt x="20" y="4"/>
                      </a:lnTo>
                      <a:lnTo>
                        <a:pt x="16" y="8"/>
                      </a:lnTo>
                      <a:lnTo>
                        <a:pt x="12" y="10"/>
                      </a:lnTo>
                      <a:lnTo>
                        <a:pt x="6" y="12"/>
                      </a:lnTo>
                      <a:lnTo>
                        <a:pt x="0" y="14"/>
                      </a:lnTo>
                      <a:lnTo>
                        <a:pt x="0" y="14"/>
                      </a:lnTo>
                      <a:lnTo>
                        <a:pt x="0" y="12"/>
                      </a:lnTo>
                      <a:lnTo>
                        <a:pt x="4" y="8"/>
                      </a:lnTo>
                      <a:lnTo>
                        <a:pt x="6" y="4"/>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97" name="Freeform 273"/>
                <p:cNvSpPr>
                  <a:spLocks/>
                </p:cNvSpPr>
                <p:nvPr userDrawn="1"/>
              </p:nvSpPr>
              <p:spPr bwMode="auto">
                <a:xfrm>
                  <a:off x="3563" y="354"/>
                  <a:ext cx="13" cy="5"/>
                </a:xfrm>
                <a:custGeom>
                  <a:avLst/>
                  <a:gdLst/>
                  <a:ahLst/>
                  <a:cxnLst>
                    <a:cxn ang="0">
                      <a:pos x="48" y="2"/>
                    </a:cxn>
                    <a:cxn ang="0">
                      <a:pos x="48" y="2"/>
                    </a:cxn>
                    <a:cxn ang="0">
                      <a:pos x="42" y="2"/>
                    </a:cxn>
                    <a:cxn ang="0">
                      <a:pos x="34" y="4"/>
                    </a:cxn>
                    <a:cxn ang="0">
                      <a:pos x="26" y="4"/>
                    </a:cxn>
                    <a:cxn ang="0">
                      <a:pos x="22" y="4"/>
                    </a:cxn>
                    <a:cxn ang="0">
                      <a:pos x="18" y="2"/>
                    </a:cxn>
                    <a:cxn ang="0">
                      <a:pos x="18" y="2"/>
                    </a:cxn>
                    <a:cxn ang="0">
                      <a:pos x="26" y="0"/>
                    </a:cxn>
                    <a:cxn ang="0">
                      <a:pos x="34" y="0"/>
                    </a:cxn>
                    <a:cxn ang="0">
                      <a:pos x="50" y="0"/>
                    </a:cxn>
                    <a:cxn ang="0">
                      <a:pos x="50" y="0"/>
                    </a:cxn>
                    <a:cxn ang="0">
                      <a:pos x="42" y="8"/>
                    </a:cxn>
                    <a:cxn ang="0">
                      <a:pos x="38" y="10"/>
                    </a:cxn>
                    <a:cxn ang="0">
                      <a:pos x="32" y="12"/>
                    </a:cxn>
                    <a:cxn ang="0">
                      <a:pos x="32" y="12"/>
                    </a:cxn>
                    <a:cxn ang="0">
                      <a:pos x="36" y="14"/>
                    </a:cxn>
                    <a:cxn ang="0">
                      <a:pos x="38" y="12"/>
                    </a:cxn>
                    <a:cxn ang="0">
                      <a:pos x="42" y="10"/>
                    </a:cxn>
                    <a:cxn ang="0">
                      <a:pos x="48" y="10"/>
                    </a:cxn>
                    <a:cxn ang="0">
                      <a:pos x="48" y="10"/>
                    </a:cxn>
                    <a:cxn ang="0">
                      <a:pos x="42" y="14"/>
                    </a:cxn>
                    <a:cxn ang="0">
                      <a:pos x="34" y="16"/>
                    </a:cxn>
                    <a:cxn ang="0">
                      <a:pos x="28" y="16"/>
                    </a:cxn>
                    <a:cxn ang="0">
                      <a:pos x="20" y="16"/>
                    </a:cxn>
                    <a:cxn ang="0">
                      <a:pos x="20" y="16"/>
                    </a:cxn>
                    <a:cxn ang="0">
                      <a:pos x="22" y="14"/>
                    </a:cxn>
                    <a:cxn ang="0">
                      <a:pos x="24" y="14"/>
                    </a:cxn>
                    <a:cxn ang="0">
                      <a:pos x="24" y="14"/>
                    </a:cxn>
                    <a:cxn ang="0">
                      <a:pos x="20" y="12"/>
                    </a:cxn>
                    <a:cxn ang="0">
                      <a:pos x="14" y="14"/>
                    </a:cxn>
                    <a:cxn ang="0">
                      <a:pos x="8" y="16"/>
                    </a:cxn>
                    <a:cxn ang="0">
                      <a:pos x="2" y="18"/>
                    </a:cxn>
                    <a:cxn ang="0">
                      <a:pos x="2" y="18"/>
                    </a:cxn>
                    <a:cxn ang="0">
                      <a:pos x="4" y="14"/>
                    </a:cxn>
                    <a:cxn ang="0">
                      <a:pos x="8" y="12"/>
                    </a:cxn>
                    <a:cxn ang="0">
                      <a:pos x="18" y="12"/>
                    </a:cxn>
                    <a:cxn ang="0">
                      <a:pos x="18" y="12"/>
                    </a:cxn>
                    <a:cxn ang="0">
                      <a:pos x="0" y="12"/>
                    </a:cxn>
                    <a:cxn ang="0">
                      <a:pos x="8" y="10"/>
                    </a:cxn>
                    <a:cxn ang="0">
                      <a:pos x="30" y="6"/>
                    </a:cxn>
                    <a:cxn ang="0">
                      <a:pos x="48" y="2"/>
                    </a:cxn>
                    <a:cxn ang="0">
                      <a:pos x="48" y="2"/>
                    </a:cxn>
                  </a:cxnLst>
                  <a:rect l="0" t="0" r="r" b="b"/>
                  <a:pathLst>
                    <a:path w="50" h="18">
                      <a:moveTo>
                        <a:pt x="48" y="2"/>
                      </a:moveTo>
                      <a:lnTo>
                        <a:pt x="48" y="2"/>
                      </a:lnTo>
                      <a:lnTo>
                        <a:pt x="42" y="2"/>
                      </a:lnTo>
                      <a:lnTo>
                        <a:pt x="34" y="4"/>
                      </a:lnTo>
                      <a:lnTo>
                        <a:pt x="26" y="4"/>
                      </a:lnTo>
                      <a:lnTo>
                        <a:pt x="22" y="4"/>
                      </a:lnTo>
                      <a:lnTo>
                        <a:pt x="18" y="2"/>
                      </a:lnTo>
                      <a:lnTo>
                        <a:pt x="18" y="2"/>
                      </a:lnTo>
                      <a:lnTo>
                        <a:pt x="26" y="0"/>
                      </a:lnTo>
                      <a:lnTo>
                        <a:pt x="34" y="0"/>
                      </a:lnTo>
                      <a:lnTo>
                        <a:pt x="50" y="0"/>
                      </a:lnTo>
                      <a:lnTo>
                        <a:pt x="50" y="0"/>
                      </a:lnTo>
                      <a:lnTo>
                        <a:pt x="42" y="8"/>
                      </a:lnTo>
                      <a:lnTo>
                        <a:pt x="38" y="10"/>
                      </a:lnTo>
                      <a:lnTo>
                        <a:pt x="32" y="12"/>
                      </a:lnTo>
                      <a:lnTo>
                        <a:pt x="32" y="12"/>
                      </a:lnTo>
                      <a:lnTo>
                        <a:pt x="36" y="14"/>
                      </a:lnTo>
                      <a:lnTo>
                        <a:pt x="38" y="12"/>
                      </a:lnTo>
                      <a:lnTo>
                        <a:pt x="42" y="10"/>
                      </a:lnTo>
                      <a:lnTo>
                        <a:pt x="48" y="10"/>
                      </a:lnTo>
                      <a:lnTo>
                        <a:pt x="48" y="10"/>
                      </a:lnTo>
                      <a:lnTo>
                        <a:pt x="42" y="14"/>
                      </a:lnTo>
                      <a:lnTo>
                        <a:pt x="34" y="16"/>
                      </a:lnTo>
                      <a:lnTo>
                        <a:pt x="28" y="16"/>
                      </a:lnTo>
                      <a:lnTo>
                        <a:pt x="20" y="16"/>
                      </a:lnTo>
                      <a:lnTo>
                        <a:pt x="20" y="16"/>
                      </a:lnTo>
                      <a:lnTo>
                        <a:pt x="22" y="14"/>
                      </a:lnTo>
                      <a:lnTo>
                        <a:pt x="24" y="14"/>
                      </a:lnTo>
                      <a:lnTo>
                        <a:pt x="24" y="14"/>
                      </a:lnTo>
                      <a:lnTo>
                        <a:pt x="20" y="12"/>
                      </a:lnTo>
                      <a:lnTo>
                        <a:pt x="14" y="14"/>
                      </a:lnTo>
                      <a:lnTo>
                        <a:pt x="8" y="16"/>
                      </a:lnTo>
                      <a:lnTo>
                        <a:pt x="2" y="18"/>
                      </a:lnTo>
                      <a:lnTo>
                        <a:pt x="2" y="18"/>
                      </a:lnTo>
                      <a:lnTo>
                        <a:pt x="4" y="14"/>
                      </a:lnTo>
                      <a:lnTo>
                        <a:pt x="8" y="12"/>
                      </a:lnTo>
                      <a:lnTo>
                        <a:pt x="18" y="12"/>
                      </a:lnTo>
                      <a:lnTo>
                        <a:pt x="18" y="12"/>
                      </a:lnTo>
                      <a:lnTo>
                        <a:pt x="0" y="12"/>
                      </a:lnTo>
                      <a:lnTo>
                        <a:pt x="8" y="10"/>
                      </a:lnTo>
                      <a:lnTo>
                        <a:pt x="30" y="6"/>
                      </a:lnTo>
                      <a:lnTo>
                        <a:pt x="48" y="2"/>
                      </a:lnTo>
                      <a:lnTo>
                        <a:pt x="48"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98" name="Freeform 274"/>
                <p:cNvSpPr>
                  <a:spLocks/>
                </p:cNvSpPr>
                <p:nvPr userDrawn="1"/>
              </p:nvSpPr>
              <p:spPr bwMode="auto">
                <a:xfrm>
                  <a:off x="3883" y="349"/>
                  <a:ext cx="43" cy="33"/>
                </a:xfrm>
                <a:custGeom>
                  <a:avLst/>
                  <a:gdLst/>
                  <a:ahLst/>
                  <a:cxnLst>
                    <a:cxn ang="0">
                      <a:pos x="52" y="40"/>
                    </a:cxn>
                    <a:cxn ang="0">
                      <a:pos x="60" y="40"/>
                    </a:cxn>
                    <a:cxn ang="0">
                      <a:pos x="66" y="30"/>
                    </a:cxn>
                    <a:cxn ang="0">
                      <a:pos x="70" y="20"/>
                    </a:cxn>
                    <a:cxn ang="0">
                      <a:pos x="74" y="22"/>
                    </a:cxn>
                    <a:cxn ang="0">
                      <a:pos x="78" y="32"/>
                    </a:cxn>
                    <a:cxn ang="0">
                      <a:pos x="80" y="26"/>
                    </a:cxn>
                    <a:cxn ang="0">
                      <a:pos x="86" y="20"/>
                    </a:cxn>
                    <a:cxn ang="0">
                      <a:pos x="92" y="18"/>
                    </a:cxn>
                    <a:cxn ang="0">
                      <a:pos x="94" y="26"/>
                    </a:cxn>
                    <a:cxn ang="0">
                      <a:pos x="96" y="22"/>
                    </a:cxn>
                    <a:cxn ang="0">
                      <a:pos x="104" y="18"/>
                    </a:cxn>
                    <a:cxn ang="0">
                      <a:pos x="106" y="22"/>
                    </a:cxn>
                    <a:cxn ang="0">
                      <a:pos x="106" y="28"/>
                    </a:cxn>
                    <a:cxn ang="0">
                      <a:pos x="118" y="18"/>
                    </a:cxn>
                    <a:cxn ang="0">
                      <a:pos x="126" y="18"/>
                    </a:cxn>
                    <a:cxn ang="0">
                      <a:pos x="128" y="6"/>
                    </a:cxn>
                    <a:cxn ang="0">
                      <a:pos x="134" y="6"/>
                    </a:cxn>
                    <a:cxn ang="0">
                      <a:pos x="138" y="22"/>
                    </a:cxn>
                    <a:cxn ang="0">
                      <a:pos x="148" y="16"/>
                    </a:cxn>
                    <a:cxn ang="0">
                      <a:pos x="146" y="32"/>
                    </a:cxn>
                    <a:cxn ang="0">
                      <a:pos x="148" y="40"/>
                    </a:cxn>
                    <a:cxn ang="0">
                      <a:pos x="158" y="48"/>
                    </a:cxn>
                    <a:cxn ang="0">
                      <a:pos x="156" y="58"/>
                    </a:cxn>
                    <a:cxn ang="0">
                      <a:pos x="158" y="64"/>
                    </a:cxn>
                    <a:cxn ang="0">
                      <a:pos x="150" y="80"/>
                    </a:cxn>
                    <a:cxn ang="0">
                      <a:pos x="144" y="82"/>
                    </a:cxn>
                    <a:cxn ang="0">
                      <a:pos x="140" y="86"/>
                    </a:cxn>
                    <a:cxn ang="0">
                      <a:pos x="132" y="96"/>
                    </a:cxn>
                    <a:cxn ang="0">
                      <a:pos x="106" y="106"/>
                    </a:cxn>
                    <a:cxn ang="0">
                      <a:pos x="94" y="112"/>
                    </a:cxn>
                    <a:cxn ang="0">
                      <a:pos x="72" y="126"/>
                    </a:cxn>
                    <a:cxn ang="0">
                      <a:pos x="54" y="126"/>
                    </a:cxn>
                    <a:cxn ang="0">
                      <a:pos x="36" y="116"/>
                    </a:cxn>
                    <a:cxn ang="0">
                      <a:pos x="26" y="100"/>
                    </a:cxn>
                    <a:cxn ang="0">
                      <a:pos x="8" y="102"/>
                    </a:cxn>
                    <a:cxn ang="0">
                      <a:pos x="2" y="100"/>
                    </a:cxn>
                    <a:cxn ang="0">
                      <a:pos x="4" y="92"/>
                    </a:cxn>
                    <a:cxn ang="0">
                      <a:pos x="10" y="96"/>
                    </a:cxn>
                    <a:cxn ang="0">
                      <a:pos x="22" y="88"/>
                    </a:cxn>
                    <a:cxn ang="0">
                      <a:pos x="26" y="76"/>
                    </a:cxn>
                    <a:cxn ang="0">
                      <a:pos x="24" y="76"/>
                    </a:cxn>
                    <a:cxn ang="0">
                      <a:pos x="18" y="68"/>
                    </a:cxn>
                    <a:cxn ang="0">
                      <a:pos x="10" y="62"/>
                    </a:cxn>
                    <a:cxn ang="0">
                      <a:pos x="0" y="64"/>
                    </a:cxn>
                    <a:cxn ang="0">
                      <a:pos x="12" y="56"/>
                    </a:cxn>
                    <a:cxn ang="0">
                      <a:pos x="28" y="50"/>
                    </a:cxn>
                    <a:cxn ang="0">
                      <a:pos x="40" y="42"/>
                    </a:cxn>
                    <a:cxn ang="0">
                      <a:pos x="30" y="36"/>
                    </a:cxn>
                    <a:cxn ang="0">
                      <a:pos x="8" y="36"/>
                    </a:cxn>
                    <a:cxn ang="0">
                      <a:pos x="6" y="30"/>
                    </a:cxn>
                    <a:cxn ang="0">
                      <a:pos x="14" y="22"/>
                    </a:cxn>
                    <a:cxn ang="0">
                      <a:pos x="18" y="28"/>
                    </a:cxn>
                    <a:cxn ang="0">
                      <a:pos x="24" y="12"/>
                    </a:cxn>
                    <a:cxn ang="0">
                      <a:pos x="32" y="10"/>
                    </a:cxn>
                    <a:cxn ang="0">
                      <a:pos x="34" y="18"/>
                    </a:cxn>
                    <a:cxn ang="0">
                      <a:pos x="40" y="20"/>
                    </a:cxn>
                    <a:cxn ang="0">
                      <a:pos x="40" y="10"/>
                    </a:cxn>
                    <a:cxn ang="0">
                      <a:pos x="36" y="4"/>
                    </a:cxn>
                    <a:cxn ang="0">
                      <a:pos x="38" y="0"/>
                    </a:cxn>
                    <a:cxn ang="0">
                      <a:pos x="44" y="2"/>
                    </a:cxn>
                    <a:cxn ang="0">
                      <a:pos x="50" y="6"/>
                    </a:cxn>
                    <a:cxn ang="0">
                      <a:pos x="50" y="36"/>
                    </a:cxn>
                  </a:cxnLst>
                  <a:rect l="0" t="0" r="r" b="b"/>
                  <a:pathLst>
                    <a:path w="158" h="126">
                      <a:moveTo>
                        <a:pt x="46" y="48"/>
                      </a:moveTo>
                      <a:lnTo>
                        <a:pt x="46" y="48"/>
                      </a:lnTo>
                      <a:lnTo>
                        <a:pt x="52" y="40"/>
                      </a:lnTo>
                      <a:lnTo>
                        <a:pt x="56" y="34"/>
                      </a:lnTo>
                      <a:lnTo>
                        <a:pt x="56" y="34"/>
                      </a:lnTo>
                      <a:lnTo>
                        <a:pt x="60" y="40"/>
                      </a:lnTo>
                      <a:lnTo>
                        <a:pt x="60" y="40"/>
                      </a:lnTo>
                      <a:lnTo>
                        <a:pt x="64" y="36"/>
                      </a:lnTo>
                      <a:lnTo>
                        <a:pt x="66" y="30"/>
                      </a:lnTo>
                      <a:lnTo>
                        <a:pt x="68" y="18"/>
                      </a:lnTo>
                      <a:lnTo>
                        <a:pt x="68" y="18"/>
                      </a:lnTo>
                      <a:lnTo>
                        <a:pt x="70" y="20"/>
                      </a:lnTo>
                      <a:lnTo>
                        <a:pt x="72" y="18"/>
                      </a:lnTo>
                      <a:lnTo>
                        <a:pt x="72" y="18"/>
                      </a:lnTo>
                      <a:lnTo>
                        <a:pt x="74" y="22"/>
                      </a:lnTo>
                      <a:lnTo>
                        <a:pt x="74" y="26"/>
                      </a:lnTo>
                      <a:lnTo>
                        <a:pt x="74" y="30"/>
                      </a:lnTo>
                      <a:lnTo>
                        <a:pt x="78" y="32"/>
                      </a:lnTo>
                      <a:lnTo>
                        <a:pt x="78" y="32"/>
                      </a:lnTo>
                      <a:lnTo>
                        <a:pt x="80" y="30"/>
                      </a:lnTo>
                      <a:lnTo>
                        <a:pt x="80" y="26"/>
                      </a:lnTo>
                      <a:lnTo>
                        <a:pt x="82" y="20"/>
                      </a:lnTo>
                      <a:lnTo>
                        <a:pt x="82" y="20"/>
                      </a:lnTo>
                      <a:lnTo>
                        <a:pt x="86" y="20"/>
                      </a:lnTo>
                      <a:lnTo>
                        <a:pt x="90" y="16"/>
                      </a:lnTo>
                      <a:lnTo>
                        <a:pt x="90" y="16"/>
                      </a:lnTo>
                      <a:lnTo>
                        <a:pt x="92" y="18"/>
                      </a:lnTo>
                      <a:lnTo>
                        <a:pt x="94" y="18"/>
                      </a:lnTo>
                      <a:lnTo>
                        <a:pt x="94" y="18"/>
                      </a:lnTo>
                      <a:lnTo>
                        <a:pt x="94" y="26"/>
                      </a:lnTo>
                      <a:lnTo>
                        <a:pt x="94" y="26"/>
                      </a:lnTo>
                      <a:lnTo>
                        <a:pt x="96" y="24"/>
                      </a:lnTo>
                      <a:lnTo>
                        <a:pt x="96" y="22"/>
                      </a:lnTo>
                      <a:lnTo>
                        <a:pt x="96" y="18"/>
                      </a:lnTo>
                      <a:lnTo>
                        <a:pt x="96" y="18"/>
                      </a:lnTo>
                      <a:lnTo>
                        <a:pt x="104" y="18"/>
                      </a:lnTo>
                      <a:lnTo>
                        <a:pt x="104" y="18"/>
                      </a:lnTo>
                      <a:lnTo>
                        <a:pt x="104" y="20"/>
                      </a:lnTo>
                      <a:lnTo>
                        <a:pt x="106" y="22"/>
                      </a:lnTo>
                      <a:lnTo>
                        <a:pt x="106" y="24"/>
                      </a:lnTo>
                      <a:lnTo>
                        <a:pt x="106" y="28"/>
                      </a:lnTo>
                      <a:lnTo>
                        <a:pt x="106" y="28"/>
                      </a:lnTo>
                      <a:lnTo>
                        <a:pt x="110" y="24"/>
                      </a:lnTo>
                      <a:lnTo>
                        <a:pt x="114" y="20"/>
                      </a:lnTo>
                      <a:lnTo>
                        <a:pt x="118" y="18"/>
                      </a:lnTo>
                      <a:lnTo>
                        <a:pt x="124" y="20"/>
                      </a:lnTo>
                      <a:lnTo>
                        <a:pt x="124" y="20"/>
                      </a:lnTo>
                      <a:lnTo>
                        <a:pt x="126" y="18"/>
                      </a:lnTo>
                      <a:lnTo>
                        <a:pt x="126" y="14"/>
                      </a:lnTo>
                      <a:lnTo>
                        <a:pt x="126" y="10"/>
                      </a:lnTo>
                      <a:lnTo>
                        <a:pt x="128" y="6"/>
                      </a:lnTo>
                      <a:lnTo>
                        <a:pt x="128" y="6"/>
                      </a:lnTo>
                      <a:lnTo>
                        <a:pt x="134" y="6"/>
                      </a:lnTo>
                      <a:lnTo>
                        <a:pt x="134" y="6"/>
                      </a:lnTo>
                      <a:lnTo>
                        <a:pt x="136" y="14"/>
                      </a:lnTo>
                      <a:lnTo>
                        <a:pt x="138" y="22"/>
                      </a:lnTo>
                      <a:lnTo>
                        <a:pt x="138" y="22"/>
                      </a:lnTo>
                      <a:lnTo>
                        <a:pt x="142" y="18"/>
                      </a:lnTo>
                      <a:lnTo>
                        <a:pt x="148" y="16"/>
                      </a:lnTo>
                      <a:lnTo>
                        <a:pt x="148" y="16"/>
                      </a:lnTo>
                      <a:lnTo>
                        <a:pt x="144" y="22"/>
                      </a:lnTo>
                      <a:lnTo>
                        <a:pt x="144" y="26"/>
                      </a:lnTo>
                      <a:lnTo>
                        <a:pt x="146" y="32"/>
                      </a:lnTo>
                      <a:lnTo>
                        <a:pt x="144" y="38"/>
                      </a:lnTo>
                      <a:lnTo>
                        <a:pt x="144" y="38"/>
                      </a:lnTo>
                      <a:lnTo>
                        <a:pt x="148" y="40"/>
                      </a:lnTo>
                      <a:lnTo>
                        <a:pt x="152" y="42"/>
                      </a:lnTo>
                      <a:lnTo>
                        <a:pt x="154" y="46"/>
                      </a:lnTo>
                      <a:lnTo>
                        <a:pt x="158" y="48"/>
                      </a:lnTo>
                      <a:lnTo>
                        <a:pt x="158" y="48"/>
                      </a:lnTo>
                      <a:lnTo>
                        <a:pt x="158" y="54"/>
                      </a:lnTo>
                      <a:lnTo>
                        <a:pt x="156" y="58"/>
                      </a:lnTo>
                      <a:lnTo>
                        <a:pt x="156" y="62"/>
                      </a:lnTo>
                      <a:lnTo>
                        <a:pt x="158" y="64"/>
                      </a:lnTo>
                      <a:lnTo>
                        <a:pt x="158" y="64"/>
                      </a:lnTo>
                      <a:lnTo>
                        <a:pt x="154" y="72"/>
                      </a:lnTo>
                      <a:lnTo>
                        <a:pt x="150" y="80"/>
                      </a:lnTo>
                      <a:lnTo>
                        <a:pt x="150" y="80"/>
                      </a:lnTo>
                      <a:lnTo>
                        <a:pt x="148" y="80"/>
                      </a:lnTo>
                      <a:lnTo>
                        <a:pt x="146" y="80"/>
                      </a:lnTo>
                      <a:lnTo>
                        <a:pt x="144" y="82"/>
                      </a:lnTo>
                      <a:lnTo>
                        <a:pt x="140" y="82"/>
                      </a:lnTo>
                      <a:lnTo>
                        <a:pt x="140" y="82"/>
                      </a:lnTo>
                      <a:lnTo>
                        <a:pt x="140" y="86"/>
                      </a:lnTo>
                      <a:lnTo>
                        <a:pt x="138" y="90"/>
                      </a:lnTo>
                      <a:lnTo>
                        <a:pt x="132" y="96"/>
                      </a:lnTo>
                      <a:lnTo>
                        <a:pt x="132" y="96"/>
                      </a:lnTo>
                      <a:lnTo>
                        <a:pt x="120" y="98"/>
                      </a:lnTo>
                      <a:lnTo>
                        <a:pt x="112" y="102"/>
                      </a:lnTo>
                      <a:lnTo>
                        <a:pt x="106" y="106"/>
                      </a:lnTo>
                      <a:lnTo>
                        <a:pt x="100" y="112"/>
                      </a:lnTo>
                      <a:lnTo>
                        <a:pt x="100" y="112"/>
                      </a:lnTo>
                      <a:lnTo>
                        <a:pt x="94" y="112"/>
                      </a:lnTo>
                      <a:lnTo>
                        <a:pt x="84" y="114"/>
                      </a:lnTo>
                      <a:lnTo>
                        <a:pt x="78" y="118"/>
                      </a:lnTo>
                      <a:lnTo>
                        <a:pt x="72" y="126"/>
                      </a:lnTo>
                      <a:lnTo>
                        <a:pt x="72" y="126"/>
                      </a:lnTo>
                      <a:lnTo>
                        <a:pt x="62" y="126"/>
                      </a:lnTo>
                      <a:lnTo>
                        <a:pt x="54" y="126"/>
                      </a:lnTo>
                      <a:lnTo>
                        <a:pt x="48" y="124"/>
                      </a:lnTo>
                      <a:lnTo>
                        <a:pt x="42" y="120"/>
                      </a:lnTo>
                      <a:lnTo>
                        <a:pt x="36" y="116"/>
                      </a:lnTo>
                      <a:lnTo>
                        <a:pt x="32" y="112"/>
                      </a:lnTo>
                      <a:lnTo>
                        <a:pt x="26" y="100"/>
                      </a:lnTo>
                      <a:lnTo>
                        <a:pt x="26" y="100"/>
                      </a:lnTo>
                      <a:lnTo>
                        <a:pt x="20" y="104"/>
                      </a:lnTo>
                      <a:lnTo>
                        <a:pt x="14" y="104"/>
                      </a:lnTo>
                      <a:lnTo>
                        <a:pt x="8" y="102"/>
                      </a:lnTo>
                      <a:lnTo>
                        <a:pt x="0" y="102"/>
                      </a:lnTo>
                      <a:lnTo>
                        <a:pt x="0" y="102"/>
                      </a:lnTo>
                      <a:lnTo>
                        <a:pt x="2" y="100"/>
                      </a:lnTo>
                      <a:lnTo>
                        <a:pt x="2" y="96"/>
                      </a:lnTo>
                      <a:lnTo>
                        <a:pt x="4" y="94"/>
                      </a:lnTo>
                      <a:lnTo>
                        <a:pt x="4" y="92"/>
                      </a:lnTo>
                      <a:lnTo>
                        <a:pt x="4" y="92"/>
                      </a:lnTo>
                      <a:lnTo>
                        <a:pt x="10" y="96"/>
                      </a:lnTo>
                      <a:lnTo>
                        <a:pt x="10" y="96"/>
                      </a:lnTo>
                      <a:lnTo>
                        <a:pt x="16" y="92"/>
                      </a:lnTo>
                      <a:lnTo>
                        <a:pt x="22" y="88"/>
                      </a:lnTo>
                      <a:lnTo>
                        <a:pt x="22" y="88"/>
                      </a:lnTo>
                      <a:lnTo>
                        <a:pt x="24" y="80"/>
                      </a:lnTo>
                      <a:lnTo>
                        <a:pt x="26" y="76"/>
                      </a:lnTo>
                      <a:lnTo>
                        <a:pt x="26" y="76"/>
                      </a:lnTo>
                      <a:lnTo>
                        <a:pt x="26" y="76"/>
                      </a:lnTo>
                      <a:lnTo>
                        <a:pt x="26" y="76"/>
                      </a:lnTo>
                      <a:lnTo>
                        <a:pt x="24" y="76"/>
                      </a:lnTo>
                      <a:lnTo>
                        <a:pt x="20" y="74"/>
                      </a:lnTo>
                      <a:lnTo>
                        <a:pt x="16" y="70"/>
                      </a:lnTo>
                      <a:lnTo>
                        <a:pt x="18" y="68"/>
                      </a:lnTo>
                      <a:lnTo>
                        <a:pt x="20" y="66"/>
                      </a:lnTo>
                      <a:lnTo>
                        <a:pt x="20" y="66"/>
                      </a:lnTo>
                      <a:lnTo>
                        <a:pt x="10" y="62"/>
                      </a:lnTo>
                      <a:lnTo>
                        <a:pt x="4" y="62"/>
                      </a:lnTo>
                      <a:lnTo>
                        <a:pt x="0" y="64"/>
                      </a:lnTo>
                      <a:lnTo>
                        <a:pt x="0" y="64"/>
                      </a:lnTo>
                      <a:lnTo>
                        <a:pt x="2" y="60"/>
                      </a:lnTo>
                      <a:lnTo>
                        <a:pt x="4" y="58"/>
                      </a:lnTo>
                      <a:lnTo>
                        <a:pt x="12" y="56"/>
                      </a:lnTo>
                      <a:lnTo>
                        <a:pt x="30" y="54"/>
                      </a:lnTo>
                      <a:lnTo>
                        <a:pt x="30" y="54"/>
                      </a:lnTo>
                      <a:lnTo>
                        <a:pt x="28" y="50"/>
                      </a:lnTo>
                      <a:lnTo>
                        <a:pt x="30" y="46"/>
                      </a:lnTo>
                      <a:lnTo>
                        <a:pt x="34" y="44"/>
                      </a:lnTo>
                      <a:lnTo>
                        <a:pt x="40" y="42"/>
                      </a:lnTo>
                      <a:lnTo>
                        <a:pt x="40" y="42"/>
                      </a:lnTo>
                      <a:lnTo>
                        <a:pt x="36" y="38"/>
                      </a:lnTo>
                      <a:lnTo>
                        <a:pt x="30" y="36"/>
                      </a:lnTo>
                      <a:lnTo>
                        <a:pt x="22" y="36"/>
                      </a:lnTo>
                      <a:lnTo>
                        <a:pt x="14" y="36"/>
                      </a:lnTo>
                      <a:lnTo>
                        <a:pt x="8" y="36"/>
                      </a:lnTo>
                      <a:lnTo>
                        <a:pt x="2" y="34"/>
                      </a:lnTo>
                      <a:lnTo>
                        <a:pt x="2" y="34"/>
                      </a:lnTo>
                      <a:lnTo>
                        <a:pt x="6" y="30"/>
                      </a:lnTo>
                      <a:lnTo>
                        <a:pt x="10" y="28"/>
                      </a:lnTo>
                      <a:lnTo>
                        <a:pt x="12" y="28"/>
                      </a:lnTo>
                      <a:lnTo>
                        <a:pt x="14" y="22"/>
                      </a:lnTo>
                      <a:lnTo>
                        <a:pt x="14" y="22"/>
                      </a:lnTo>
                      <a:lnTo>
                        <a:pt x="18" y="24"/>
                      </a:lnTo>
                      <a:lnTo>
                        <a:pt x="18" y="28"/>
                      </a:lnTo>
                      <a:lnTo>
                        <a:pt x="18" y="28"/>
                      </a:lnTo>
                      <a:lnTo>
                        <a:pt x="20" y="18"/>
                      </a:lnTo>
                      <a:lnTo>
                        <a:pt x="24" y="12"/>
                      </a:lnTo>
                      <a:lnTo>
                        <a:pt x="28" y="12"/>
                      </a:lnTo>
                      <a:lnTo>
                        <a:pt x="32" y="10"/>
                      </a:lnTo>
                      <a:lnTo>
                        <a:pt x="32" y="10"/>
                      </a:lnTo>
                      <a:lnTo>
                        <a:pt x="34" y="14"/>
                      </a:lnTo>
                      <a:lnTo>
                        <a:pt x="34" y="18"/>
                      </a:lnTo>
                      <a:lnTo>
                        <a:pt x="34" y="18"/>
                      </a:lnTo>
                      <a:lnTo>
                        <a:pt x="38" y="16"/>
                      </a:lnTo>
                      <a:lnTo>
                        <a:pt x="40" y="18"/>
                      </a:lnTo>
                      <a:lnTo>
                        <a:pt x="40" y="20"/>
                      </a:lnTo>
                      <a:lnTo>
                        <a:pt x="40" y="20"/>
                      </a:lnTo>
                      <a:lnTo>
                        <a:pt x="38" y="14"/>
                      </a:lnTo>
                      <a:lnTo>
                        <a:pt x="40" y="10"/>
                      </a:lnTo>
                      <a:lnTo>
                        <a:pt x="38" y="6"/>
                      </a:lnTo>
                      <a:lnTo>
                        <a:pt x="36" y="4"/>
                      </a:lnTo>
                      <a:lnTo>
                        <a:pt x="36" y="4"/>
                      </a:lnTo>
                      <a:lnTo>
                        <a:pt x="36" y="2"/>
                      </a:lnTo>
                      <a:lnTo>
                        <a:pt x="38" y="0"/>
                      </a:lnTo>
                      <a:lnTo>
                        <a:pt x="38" y="0"/>
                      </a:lnTo>
                      <a:lnTo>
                        <a:pt x="40" y="0"/>
                      </a:lnTo>
                      <a:lnTo>
                        <a:pt x="42" y="0"/>
                      </a:lnTo>
                      <a:lnTo>
                        <a:pt x="44" y="2"/>
                      </a:lnTo>
                      <a:lnTo>
                        <a:pt x="46" y="0"/>
                      </a:lnTo>
                      <a:lnTo>
                        <a:pt x="46" y="0"/>
                      </a:lnTo>
                      <a:lnTo>
                        <a:pt x="50" y="6"/>
                      </a:lnTo>
                      <a:lnTo>
                        <a:pt x="52" y="12"/>
                      </a:lnTo>
                      <a:lnTo>
                        <a:pt x="52" y="24"/>
                      </a:lnTo>
                      <a:lnTo>
                        <a:pt x="50" y="36"/>
                      </a:lnTo>
                      <a:lnTo>
                        <a:pt x="46" y="48"/>
                      </a:lnTo>
                      <a:lnTo>
                        <a:pt x="46" y="48"/>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299" name="Freeform 275"/>
                <p:cNvSpPr>
                  <a:spLocks/>
                </p:cNvSpPr>
                <p:nvPr userDrawn="1"/>
              </p:nvSpPr>
              <p:spPr bwMode="auto">
                <a:xfrm>
                  <a:off x="3976" y="418"/>
                  <a:ext cx="5" cy="10"/>
                </a:xfrm>
                <a:custGeom>
                  <a:avLst/>
                  <a:gdLst/>
                  <a:ahLst/>
                  <a:cxnLst>
                    <a:cxn ang="0">
                      <a:pos x="2" y="6"/>
                    </a:cxn>
                    <a:cxn ang="0">
                      <a:pos x="2" y="6"/>
                    </a:cxn>
                    <a:cxn ang="0">
                      <a:pos x="4" y="2"/>
                    </a:cxn>
                    <a:cxn ang="0">
                      <a:pos x="4" y="0"/>
                    </a:cxn>
                    <a:cxn ang="0">
                      <a:pos x="8" y="0"/>
                    </a:cxn>
                    <a:cxn ang="0">
                      <a:pos x="8" y="0"/>
                    </a:cxn>
                    <a:cxn ang="0">
                      <a:pos x="10" y="6"/>
                    </a:cxn>
                    <a:cxn ang="0">
                      <a:pos x="12" y="12"/>
                    </a:cxn>
                    <a:cxn ang="0">
                      <a:pos x="12" y="20"/>
                    </a:cxn>
                    <a:cxn ang="0">
                      <a:pos x="10" y="30"/>
                    </a:cxn>
                    <a:cxn ang="0">
                      <a:pos x="10" y="30"/>
                    </a:cxn>
                    <a:cxn ang="0">
                      <a:pos x="10" y="32"/>
                    </a:cxn>
                    <a:cxn ang="0">
                      <a:pos x="8" y="28"/>
                    </a:cxn>
                    <a:cxn ang="0">
                      <a:pos x="8" y="22"/>
                    </a:cxn>
                    <a:cxn ang="0">
                      <a:pos x="10" y="20"/>
                    </a:cxn>
                    <a:cxn ang="0">
                      <a:pos x="10" y="20"/>
                    </a:cxn>
                    <a:cxn ang="0">
                      <a:pos x="8" y="18"/>
                    </a:cxn>
                    <a:cxn ang="0">
                      <a:pos x="6" y="16"/>
                    </a:cxn>
                    <a:cxn ang="0">
                      <a:pos x="0" y="18"/>
                    </a:cxn>
                    <a:cxn ang="0">
                      <a:pos x="0" y="18"/>
                    </a:cxn>
                    <a:cxn ang="0">
                      <a:pos x="0" y="14"/>
                    </a:cxn>
                    <a:cxn ang="0">
                      <a:pos x="2" y="12"/>
                    </a:cxn>
                    <a:cxn ang="0">
                      <a:pos x="8" y="14"/>
                    </a:cxn>
                    <a:cxn ang="0">
                      <a:pos x="8" y="14"/>
                    </a:cxn>
                    <a:cxn ang="0">
                      <a:pos x="6" y="8"/>
                    </a:cxn>
                    <a:cxn ang="0">
                      <a:pos x="4" y="6"/>
                    </a:cxn>
                    <a:cxn ang="0">
                      <a:pos x="2" y="6"/>
                    </a:cxn>
                    <a:cxn ang="0">
                      <a:pos x="2" y="6"/>
                    </a:cxn>
                  </a:cxnLst>
                  <a:rect l="0" t="0" r="r" b="b"/>
                  <a:pathLst>
                    <a:path w="12" h="32">
                      <a:moveTo>
                        <a:pt x="2" y="6"/>
                      </a:moveTo>
                      <a:lnTo>
                        <a:pt x="2" y="6"/>
                      </a:lnTo>
                      <a:lnTo>
                        <a:pt x="4" y="2"/>
                      </a:lnTo>
                      <a:lnTo>
                        <a:pt x="4" y="0"/>
                      </a:lnTo>
                      <a:lnTo>
                        <a:pt x="8" y="0"/>
                      </a:lnTo>
                      <a:lnTo>
                        <a:pt x="8" y="0"/>
                      </a:lnTo>
                      <a:lnTo>
                        <a:pt x="10" y="6"/>
                      </a:lnTo>
                      <a:lnTo>
                        <a:pt x="12" y="12"/>
                      </a:lnTo>
                      <a:lnTo>
                        <a:pt x="12" y="20"/>
                      </a:lnTo>
                      <a:lnTo>
                        <a:pt x="10" y="30"/>
                      </a:lnTo>
                      <a:lnTo>
                        <a:pt x="10" y="30"/>
                      </a:lnTo>
                      <a:lnTo>
                        <a:pt x="10" y="32"/>
                      </a:lnTo>
                      <a:lnTo>
                        <a:pt x="8" y="28"/>
                      </a:lnTo>
                      <a:lnTo>
                        <a:pt x="8" y="22"/>
                      </a:lnTo>
                      <a:lnTo>
                        <a:pt x="10" y="20"/>
                      </a:lnTo>
                      <a:lnTo>
                        <a:pt x="10" y="20"/>
                      </a:lnTo>
                      <a:lnTo>
                        <a:pt x="8" y="18"/>
                      </a:lnTo>
                      <a:lnTo>
                        <a:pt x="6" y="16"/>
                      </a:lnTo>
                      <a:lnTo>
                        <a:pt x="0" y="18"/>
                      </a:lnTo>
                      <a:lnTo>
                        <a:pt x="0" y="18"/>
                      </a:lnTo>
                      <a:lnTo>
                        <a:pt x="0" y="14"/>
                      </a:lnTo>
                      <a:lnTo>
                        <a:pt x="2" y="12"/>
                      </a:lnTo>
                      <a:lnTo>
                        <a:pt x="8" y="14"/>
                      </a:lnTo>
                      <a:lnTo>
                        <a:pt x="8" y="14"/>
                      </a:lnTo>
                      <a:lnTo>
                        <a:pt x="6" y="8"/>
                      </a:lnTo>
                      <a:lnTo>
                        <a:pt x="4" y="6"/>
                      </a:lnTo>
                      <a:lnTo>
                        <a:pt x="2" y="6"/>
                      </a:lnTo>
                      <a:lnTo>
                        <a:pt x="2" y="6"/>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300" name="Freeform 276"/>
                <p:cNvSpPr>
                  <a:spLocks/>
                </p:cNvSpPr>
                <p:nvPr userDrawn="1"/>
              </p:nvSpPr>
              <p:spPr bwMode="auto">
                <a:xfrm>
                  <a:off x="3946" y="443"/>
                  <a:ext cx="63" cy="117"/>
                </a:xfrm>
                <a:custGeom>
                  <a:avLst/>
                  <a:gdLst/>
                  <a:ahLst/>
                  <a:cxnLst>
                    <a:cxn ang="0">
                      <a:pos x="64" y="46"/>
                    </a:cxn>
                    <a:cxn ang="0">
                      <a:pos x="112" y="48"/>
                    </a:cxn>
                    <a:cxn ang="0">
                      <a:pos x="90" y="104"/>
                    </a:cxn>
                    <a:cxn ang="0">
                      <a:pos x="98" y="120"/>
                    </a:cxn>
                    <a:cxn ang="0">
                      <a:pos x="80" y="126"/>
                    </a:cxn>
                    <a:cxn ang="0">
                      <a:pos x="90" y="126"/>
                    </a:cxn>
                    <a:cxn ang="0">
                      <a:pos x="142" y="204"/>
                    </a:cxn>
                    <a:cxn ang="0">
                      <a:pos x="174" y="248"/>
                    </a:cxn>
                    <a:cxn ang="0">
                      <a:pos x="172" y="252"/>
                    </a:cxn>
                    <a:cxn ang="0">
                      <a:pos x="180" y="290"/>
                    </a:cxn>
                    <a:cxn ang="0">
                      <a:pos x="214" y="292"/>
                    </a:cxn>
                    <a:cxn ang="0">
                      <a:pos x="220" y="344"/>
                    </a:cxn>
                    <a:cxn ang="0">
                      <a:pos x="210" y="360"/>
                    </a:cxn>
                    <a:cxn ang="0">
                      <a:pos x="208" y="374"/>
                    </a:cxn>
                    <a:cxn ang="0">
                      <a:pos x="228" y="390"/>
                    </a:cxn>
                    <a:cxn ang="0">
                      <a:pos x="180" y="404"/>
                    </a:cxn>
                    <a:cxn ang="0">
                      <a:pos x="154" y="404"/>
                    </a:cxn>
                    <a:cxn ang="0">
                      <a:pos x="148" y="418"/>
                    </a:cxn>
                    <a:cxn ang="0">
                      <a:pos x="126" y="408"/>
                    </a:cxn>
                    <a:cxn ang="0">
                      <a:pos x="112" y="416"/>
                    </a:cxn>
                    <a:cxn ang="0">
                      <a:pos x="94" y="408"/>
                    </a:cxn>
                    <a:cxn ang="0">
                      <a:pos x="74" y="430"/>
                    </a:cxn>
                    <a:cxn ang="0">
                      <a:pos x="40" y="430"/>
                    </a:cxn>
                    <a:cxn ang="0">
                      <a:pos x="16" y="446"/>
                    </a:cxn>
                    <a:cxn ang="0">
                      <a:pos x="2" y="444"/>
                    </a:cxn>
                    <a:cxn ang="0">
                      <a:pos x="26" y="422"/>
                    </a:cxn>
                    <a:cxn ang="0">
                      <a:pos x="50" y="392"/>
                    </a:cxn>
                    <a:cxn ang="0">
                      <a:pos x="90" y="378"/>
                    </a:cxn>
                    <a:cxn ang="0">
                      <a:pos x="90" y="362"/>
                    </a:cxn>
                    <a:cxn ang="0">
                      <a:pos x="64" y="358"/>
                    </a:cxn>
                    <a:cxn ang="0">
                      <a:pos x="46" y="352"/>
                    </a:cxn>
                    <a:cxn ang="0">
                      <a:pos x="26" y="352"/>
                    </a:cxn>
                    <a:cxn ang="0">
                      <a:pos x="46" y="330"/>
                    </a:cxn>
                    <a:cxn ang="0">
                      <a:pos x="60" y="298"/>
                    </a:cxn>
                    <a:cxn ang="0">
                      <a:pos x="38" y="294"/>
                    </a:cxn>
                    <a:cxn ang="0">
                      <a:pos x="46" y="268"/>
                    </a:cxn>
                    <a:cxn ang="0">
                      <a:pos x="56" y="266"/>
                    </a:cxn>
                    <a:cxn ang="0">
                      <a:pos x="86" y="270"/>
                    </a:cxn>
                    <a:cxn ang="0">
                      <a:pos x="90" y="250"/>
                    </a:cxn>
                    <a:cxn ang="0">
                      <a:pos x="94" y="224"/>
                    </a:cxn>
                    <a:cxn ang="0">
                      <a:pos x="76" y="206"/>
                    </a:cxn>
                    <a:cxn ang="0">
                      <a:pos x="82" y="182"/>
                    </a:cxn>
                    <a:cxn ang="0">
                      <a:pos x="60" y="190"/>
                    </a:cxn>
                    <a:cxn ang="0">
                      <a:pos x="50" y="196"/>
                    </a:cxn>
                    <a:cxn ang="0">
                      <a:pos x="34" y="186"/>
                    </a:cxn>
                    <a:cxn ang="0">
                      <a:pos x="46" y="150"/>
                    </a:cxn>
                    <a:cxn ang="0">
                      <a:pos x="32" y="132"/>
                    </a:cxn>
                    <a:cxn ang="0">
                      <a:pos x="22" y="160"/>
                    </a:cxn>
                    <a:cxn ang="0">
                      <a:pos x="28" y="96"/>
                    </a:cxn>
                    <a:cxn ang="0">
                      <a:pos x="14" y="104"/>
                    </a:cxn>
                    <a:cxn ang="0">
                      <a:pos x="10" y="88"/>
                    </a:cxn>
                    <a:cxn ang="0">
                      <a:pos x="26" y="72"/>
                    </a:cxn>
                    <a:cxn ang="0">
                      <a:pos x="14" y="66"/>
                    </a:cxn>
                    <a:cxn ang="0">
                      <a:pos x="6" y="56"/>
                    </a:cxn>
                    <a:cxn ang="0">
                      <a:pos x="2" y="46"/>
                    </a:cxn>
                    <a:cxn ang="0">
                      <a:pos x="12" y="44"/>
                    </a:cxn>
                    <a:cxn ang="0">
                      <a:pos x="18" y="66"/>
                    </a:cxn>
                    <a:cxn ang="0">
                      <a:pos x="26" y="32"/>
                    </a:cxn>
                    <a:cxn ang="0">
                      <a:pos x="34" y="18"/>
                    </a:cxn>
                    <a:cxn ang="0">
                      <a:pos x="84" y="0"/>
                    </a:cxn>
                    <a:cxn ang="0">
                      <a:pos x="64" y="34"/>
                    </a:cxn>
                  </a:cxnLst>
                  <a:rect l="0" t="0" r="r" b="b"/>
                  <a:pathLst>
                    <a:path w="230" h="450">
                      <a:moveTo>
                        <a:pt x="56" y="34"/>
                      </a:moveTo>
                      <a:lnTo>
                        <a:pt x="56" y="34"/>
                      </a:lnTo>
                      <a:lnTo>
                        <a:pt x="60" y="38"/>
                      </a:lnTo>
                      <a:lnTo>
                        <a:pt x="68" y="38"/>
                      </a:lnTo>
                      <a:lnTo>
                        <a:pt x="68" y="38"/>
                      </a:lnTo>
                      <a:lnTo>
                        <a:pt x="66" y="42"/>
                      </a:lnTo>
                      <a:lnTo>
                        <a:pt x="64" y="46"/>
                      </a:lnTo>
                      <a:lnTo>
                        <a:pt x="64" y="48"/>
                      </a:lnTo>
                      <a:lnTo>
                        <a:pt x="64" y="48"/>
                      </a:lnTo>
                      <a:lnTo>
                        <a:pt x="76" y="46"/>
                      </a:lnTo>
                      <a:lnTo>
                        <a:pt x="92" y="44"/>
                      </a:lnTo>
                      <a:lnTo>
                        <a:pt x="98" y="44"/>
                      </a:lnTo>
                      <a:lnTo>
                        <a:pt x="106" y="44"/>
                      </a:lnTo>
                      <a:lnTo>
                        <a:pt x="112" y="48"/>
                      </a:lnTo>
                      <a:lnTo>
                        <a:pt x="116" y="52"/>
                      </a:lnTo>
                      <a:lnTo>
                        <a:pt x="116" y="52"/>
                      </a:lnTo>
                      <a:lnTo>
                        <a:pt x="108" y="78"/>
                      </a:lnTo>
                      <a:lnTo>
                        <a:pt x="104" y="92"/>
                      </a:lnTo>
                      <a:lnTo>
                        <a:pt x="98" y="104"/>
                      </a:lnTo>
                      <a:lnTo>
                        <a:pt x="98" y="104"/>
                      </a:lnTo>
                      <a:lnTo>
                        <a:pt x="90" y="104"/>
                      </a:lnTo>
                      <a:lnTo>
                        <a:pt x="88" y="104"/>
                      </a:lnTo>
                      <a:lnTo>
                        <a:pt x="86" y="108"/>
                      </a:lnTo>
                      <a:lnTo>
                        <a:pt x="86" y="108"/>
                      </a:lnTo>
                      <a:lnTo>
                        <a:pt x="94" y="110"/>
                      </a:lnTo>
                      <a:lnTo>
                        <a:pt x="98" y="114"/>
                      </a:lnTo>
                      <a:lnTo>
                        <a:pt x="98" y="120"/>
                      </a:lnTo>
                      <a:lnTo>
                        <a:pt x="98" y="120"/>
                      </a:lnTo>
                      <a:lnTo>
                        <a:pt x="94" y="118"/>
                      </a:lnTo>
                      <a:lnTo>
                        <a:pt x="92" y="118"/>
                      </a:lnTo>
                      <a:lnTo>
                        <a:pt x="88" y="120"/>
                      </a:lnTo>
                      <a:lnTo>
                        <a:pt x="84" y="124"/>
                      </a:lnTo>
                      <a:lnTo>
                        <a:pt x="82" y="126"/>
                      </a:lnTo>
                      <a:lnTo>
                        <a:pt x="80" y="126"/>
                      </a:lnTo>
                      <a:lnTo>
                        <a:pt x="80" y="126"/>
                      </a:lnTo>
                      <a:lnTo>
                        <a:pt x="82" y="132"/>
                      </a:lnTo>
                      <a:lnTo>
                        <a:pt x="86" y="132"/>
                      </a:lnTo>
                      <a:lnTo>
                        <a:pt x="88" y="132"/>
                      </a:lnTo>
                      <a:lnTo>
                        <a:pt x="88" y="132"/>
                      </a:lnTo>
                      <a:lnTo>
                        <a:pt x="90" y="130"/>
                      </a:lnTo>
                      <a:lnTo>
                        <a:pt x="90" y="126"/>
                      </a:lnTo>
                      <a:lnTo>
                        <a:pt x="90" y="126"/>
                      </a:lnTo>
                      <a:lnTo>
                        <a:pt x="104" y="130"/>
                      </a:lnTo>
                      <a:lnTo>
                        <a:pt x="112" y="138"/>
                      </a:lnTo>
                      <a:lnTo>
                        <a:pt x="120" y="146"/>
                      </a:lnTo>
                      <a:lnTo>
                        <a:pt x="124" y="158"/>
                      </a:lnTo>
                      <a:lnTo>
                        <a:pt x="132" y="182"/>
                      </a:lnTo>
                      <a:lnTo>
                        <a:pt x="138" y="192"/>
                      </a:lnTo>
                      <a:lnTo>
                        <a:pt x="142" y="204"/>
                      </a:lnTo>
                      <a:lnTo>
                        <a:pt x="142" y="204"/>
                      </a:lnTo>
                      <a:lnTo>
                        <a:pt x="152" y="206"/>
                      </a:lnTo>
                      <a:lnTo>
                        <a:pt x="158" y="212"/>
                      </a:lnTo>
                      <a:lnTo>
                        <a:pt x="162" y="218"/>
                      </a:lnTo>
                      <a:lnTo>
                        <a:pt x="166" y="226"/>
                      </a:lnTo>
                      <a:lnTo>
                        <a:pt x="172" y="240"/>
                      </a:lnTo>
                      <a:lnTo>
                        <a:pt x="174" y="248"/>
                      </a:lnTo>
                      <a:lnTo>
                        <a:pt x="180" y="256"/>
                      </a:lnTo>
                      <a:lnTo>
                        <a:pt x="180" y="256"/>
                      </a:lnTo>
                      <a:lnTo>
                        <a:pt x="178" y="254"/>
                      </a:lnTo>
                      <a:lnTo>
                        <a:pt x="176" y="252"/>
                      </a:lnTo>
                      <a:lnTo>
                        <a:pt x="174" y="252"/>
                      </a:lnTo>
                      <a:lnTo>
                        <a:pt x="172" y="252"/>
                      </a:lnTo>
                      <a:lnTo>
                        <a:pt x="172" y="252"/>
                      </a:lnTo>
                      <a:lnTo>
                        <a:pt x="178" y="260"/>
                      </a:lnTo>
                      <a:lnTo>
                        <a:pt x="184" y="270"/>
                      </a:lnTo>
                      <a:lnTo>
                        <a:pt x="184" y="274"/>
                      </a:lnTo>
                      <a:lnTo>
                        <a:pt x="184" y="280"/>
                      </a:lnTo>
                      <a:lnTo>
                        <a:pt x="182" y="286"/>
                      </a:lnTo>
                      <a:lnTo>
                        <a:pt x="180" y="290"/>
                      </a:lnTo>
                      <a:lnTo>
                        <a:pt x="180" y="290"/>
                      </a:lnTo>
                      <a:lnTo>
                        <a:pt x="180" y="292"/>
                      </a:lnTo>
                      <a:lnTo>
                        <a:pt x="182" y="294"/>
                      </a:lnTo>
                      <a:lnTo>
                        <a:pt x="186" y="298"/>
                      </a:lnTo>
                      <a:lnTo>
                        <a:pt x="186" y="298"/>
                      </a:lnTo>
                      <a:lnTo>
                        <a:pt x="194" y="288"/>
                      </a:lnTo>
                      <a:lnTo>
                        <a:pt x="194" y="288"/>
                      </a:lnTo>
                      <a:lnTo>
                        <a:pt x="214" y="292"/>
                      </a:lnTo>
                      <a:lnTo>
                        <a:pt x="222" y="294"/>
                      </a:lnTo>
                      <a:lnTo>
                        <a:pt x="228" y="300"/>
                      </a:lnTo>
                      <a:lnTo>
                        <a:pt x="228" y="300"/>
                      </a:lnTo>
                      <a:lnTo>
                        <a:pt x="228" y="308"/>
                      </a:lnTo>
                      <a:lnTo>
                        <a:pt x="230" y="316"/>
                      </a:lnTo>
                      <a:lnTo>
                        <a:pt x="226" y="332"/>
                      </a:lnTo>
                      <a:lnTo>
                        <a:pt x="220" y="344"/>
                      </a:lnTo>
                      <a:lnTo>
                        <a:pt x="216" y="354"/>
                      </a:lnTo>
                      <a:lnTo>
                        <a:pt x="216" y="354"/>
                      </a:lnTo>
                      <a:lnTo>
                        <a:pt x="212" y="352"/>
                      </a:lnTo>
                      <a:lnTo>
                        <a:pt x="208" y="352"/>
                      </a:lnTo>
                      <a:lnTo>
                        <a:pt x="208" y="352"/>
                      </a:lnTo>
                      <a:lnTo>
                        <a:pt x="210" y="356"/>
                      </a:lnTo>
                      <a:lnTo>
                        <a:pt x="210" y="360"/>
                      </a:lnTo>
                      <a:lnTo>
                        <a:pt x="208" y="364"/>
                      </a:lnTo>
                      <a:lnTo>
                        <a:pt x="202" y="364"/>
                      </a:lnTo>
                      <a:lnTo>
                        <a:pt x="202" y="364"/>
                      </a:lnTo>
                      <a:lnTo>
                        <a:pt x="204" y="368"/>
                      </a:lnTo>
                      <a:lnTo>
                        <a:pt x="206" y="370"/>
                      </a:lnTo>
                      <a:lnTo>
                        <a:pt x="208" y="372"/>
                      </a:lnTo>
                      <a:lnTo>
                        <a:pt x="208" y="374"/>
                      </a:lnTo>
                      <a:lnTo>
                        <a:pt x="208" y="374"/>
                      </a:lnTo>
                      <a:lnTo>
                        <a:pt x="228" y="374"/>
                      </a:lnTo>
                      <a:lnTo>
                        <a:pt x="228" y="374"/>
                      </a:lnTo>
                      <a:lnTo>
                        <a:pt x="226" y="378"/>
                      </a:lnTo>
                      <a:lnTo>
                        <a:pt x="226" y="382"/>
                      </a:lnTo>
                      <a:lnTo>
                        <a:pt x="228" y="390"/>
                      </a:lnTo>
                      <a:lnTo>
                        <a:pt x="228" y="390"/>
                      </a:lnTo>
                      <a:lnTo>
                        <a:pt x="220" y="392"/>
                      </a:lnTo>
                      <a:lnTo>
                        <a:pt x="214" y="394"/>
                      </a:lnTo>
                      <a:lnTo>
                        <a:pt x="204" y="404"/>
                      </a:lnTo>
                      <a:lnTo>
                        <a:pt x="198" y="406"/>
                      </a:lnTo>
                      <a:lnTo>
                        <a:pt x="192" y="408"/>
                      </a:lnTo>
                      <a:lnTo>
                        <a:pt x="186" y="408"/>
                      </a:lnTo>
                      <a:lnTo>
                        <a:pt x="180" y="404"/>
                      </a:lnTo>
                      <a:lnTo>
                        <a:pt x="180" y="404"/>
                      </a:lnTo>
                      <a:lnTo>
                        <a:pt x="174" y="406"/>
                      </a:lnTo>
                      <a:lnTo>
                        <a:pt x="166" y="410"/>
                      </a:lnTo>
                      <a:lnTo>
                        <a:pt x="158" y="408"/>
                      </a:lnTo>
                      <a:lnTo>
                        <a:pt x="156" y="406"/>
                      </a:lnTo>
                      <a:lnTo>
                        <a:pt x="154" y="404"/>
                      </a:lnTo>
                      <a:lnTo>
                        <a:pt x="154" y="404"/>
                      </a:lnTo>
                      <a:lnTo>
                        <a:pt x="152" y="404"/>
                      </a:lnTo>
                      <a:lnTo>
                        <a:pt x="152" y="408"/>
                      </a:lnTo>
                      <a:lnTo>
                        <a:pt x="152" y="410"/>
                      </a:lnTo>
                      <a:lnTo>
                        <a:pt x="150" y="408"/>
                      </a:lnTo>
                      <a:lnTo>
                        <a:pt x="150" y="408"/>
                      </a:lnTo>
                      <a:lnTo>
                        <a:pt x="150" y="412"/>
                      </a:lnTo>
                      <a:lnTo>
                        <a:pt x="148" y="418"/>
                      </a:lnTo>
                      <a:lnTo>
                        <a:pt x="148" y="418"/>
                      </a:lnTo>
                      <a:lnTo>
                        <a:pt x="144" y="418"/>
                      </a:lnTo>
                      <a:lnTo>
                        <a:pt x="140" y="416"/>
                      </a:lnTo>
                      <a:lnTo>
                        <a:pt x="138" y="412"/>
                      </a:lnTo>
                      <a:lnTo>
                        <a:pt x="138" y="408"/>
                      </a:lnTo>
                      <a:lnTo>
                        <a:pt x="138" y="408"/>
                      </a:lnTo>
                      <a:lnTo>
                        <a:pt x="126" y="408"/>
                      </a:lnTo>
                      <a:lnTo>
                        <a:pt x="126" y="408"/>
                      </a:lnTo>
                      <a:lnTo>
                        <a:pt x="124" y="410"/>
                      </a:lnTo>
                      <a:lnTo>
                        <a:pt x="124" y="412"/>
                      </a:lnTo>
                      <a:lnTo>
                        <a:pt x="124" y="416"/>
                      </a:lnTo>
                      <a:lnTo>
                        <a:pt x="124" y="416"/>
                      </a:lnTo>
                      <a:lnTo>
                        <a:pt x="118" y="416"/>
                      </a:lnTo>
                      <a:lnTo>
                        <a:pt x="112" y="416"/>
                      </a:lnTo>
                      <a:lnTo>
                        <a:pt x="110" y="416"/>
                      </a:lnTo>
                      <a:lnTo>
                        <a:pt x="108" y="416"/>
                      </a:lnTo>
                      <a:lnTo>
                        <a:pt x="108" y="422"/>
                      </a:lnTo>
                      <a:lnTo>
                        <a:pt x="108" y="422"/>
                      </a:lnTo>
                      <a:lnTo>
                        <a:pt x="102" y="416"/>
                      </a:lnTo>
                      <a:lnTo>
                        <a:pt x="94" y="408"/>
                      </a:lnTo>
                      <a:lnTo>
                        <a:pt x="94" y="408"/>
                      </a:lnTo>
                      <a:lnTo>
                        <a:pt x="88" y="410"/>
                      </a:lnTo>
                      <a:lnTo>
                        <a:pt x="84" y="414"/>
                      </a:lnTo>
                      <a:lnTo>
                        <a:pt x="80" y="416"/>
                      </a:lnTo>
                      <a:lnTo>
                        <a:pt x="76" y="414"/>
                      </a:lnTo>
                      <a:lnTo>
                        <a:pt x="76" y="414"/>
                      </a:lnTo>
                      <a:lnTo>
                        <a:pt x="74" y="422"/>
                      </a:lnTo>
                      <a:lnTo>
                        <a:pt x="74" y="430"/>
                      </a:lnTo>
                      <a:lnTo>
                        <a:pt x="70" y="434"/>
                      </a:lnTo>
                      <a:lnTo>
                        <a:pt x="64" y="438"/>
                      </a:lnTo>
                      <a:lnTo>
                        <a:pt x="64" y="438"/>
                      </a:lnTo>
                      <a:lnTo>
                        <a:pt x="60" y="432"/>
                      </a:lnTo>
                      <a:lnTo>
                        <a:pt x="54" y="430"/>
                      </a:lnTo>
                      <a:lnTo>
                        <a:pt x="48" y="430"/>
                      </a:lnTo>
                      <a:lnTo>
                        <a:pt x="40" y="430"/>
                      </a:lnTo>
                      <a:lnTo>
                        <a:pt x="34" y="434"/>
                      </a:lnTo>
                      <a:lnTo>
                        <a:pt x="28" y="438"/>
                      </a:lnTo>
                      <a:lnTo>
                        <a:pt x="24" y="444"/>
                      </a:lnTo>
                      <a:lnTo>
                        <a:pt x="22" y="450"/>
                      </a:lnTo>
                      <a:lnTo>
                        <a:pt x="22" y="450"/>
                      </a:lnTo>
                      <a:lnTo>
                        <a:pt x="18" y="448"/>
                      </a:lnTo>
                      <a:lnTo>
                        <a:pt x="16" y="446"/>
                      </a:lnTo>
                      <a:lnTo>
                        <a:pt x="14" y="440"/>
                      </a:lnTo>
                      <a:lnTo>
                        <a:pt x="14" y="440"/>
                      </a:lnTo>
                      <a:lnTo>
                        <a:pt x="10" y="440"/>
                      </a:lnTo>
                      <a:lnTo>
                        <a:pt x="8" y="442"/>
                      </a:lnTo>
                      <a:lnTo>
                        <a:pt x="6" y="444"/>
                      </a:lnTo>
                      <a:lnTo>
                        <a:pt x="2" y="444"/>
                      </a:lnTo>
                      <a:lnTo>
                        <a:pt x="2" y="444"/>
                      </a:lnTo>
                      <a:lnTo>
                        <a:pt x="2" y="440"/>
                      </a:lnTo>
                      <a:lnTo>
                        <a:pt x="4" y="438"/>
                      </a:lnTo>
                      <a:lnTo>
                        <a:pt x="6" y="434"/>
                      </a:lnTo>
                      <a:lnTo>
                        <a:pt x="6" y="434"/>
                      </a:lnTo>
                      <a:lnTo>
                        <a:pt x="14" y="432"/>
                      </a:lnTo>
                      <a:lnTo>
                        <a:pt x="18" y="430"/>
                      </a:lnTo>
                      <a:lnTo>
                        <a:pt x="26" y="422"/>
                      </a:lnTo>
                      <a:lnTo>
                        <a:pt x="34" y="414"/>
                      </a:lnTo>
                      <a:lnTo>
                        <a:pt x="38" y="410"/>
                      </a:lnTo>
                      <a:lnTo>
                        <a:pt x="42" y="408"/>
                      </a:lnTo>
                      <a:lnTo>
                        <a:pt x="42" y="408"/>
                      </a:lnTo>
                      <a:lnTo>
                        <a:pt x="42" y="392"/>
                      </a:lnTo>
                      <a:lnTo>
                        <a:pt x="42" y="392"/>
                      </a:lnTo>
                      <a:lnTo>
                        <a:pt x="50" y="392"/>
                      </a:lnTo>
                      <a:lnTo>
                        <a:pt x="52" y="390"/>
                      </a:lnTo>
                      <a:lnTo>
                        <a:pt x="54" y="388"/>
                      </a:lnTo>
                      <a:lnTo>
                        <a:pt x="52" y="382"/>
                      </a:lnTo>
                      <a:lnTo>
                        <a:pt x="52" y="382"/>
                      </a:lnTo>
                      <a:lnTo>
                        <a:pt x="88" y="382"/>
                      </a:lnTo>
                      <a:lnTo>
                        <a:pt x="88" y="382"/>
                      </a:lnTo>
                      <a:lnTo>
                        <a:pt x="90" y="378"/>
                      </a:lnTo>
                      <a:lnTo>
                        <a:pt x="94" y="372"/>
                      </a:lnTo>
                      <a:lnTo>
                        <a:pt x="98" y="364"/>
                      </a:lnTo>
                      <a:lnTo>
                        <a:pt x="98" y="364"/>
                      </a:lnTo>
                      <a:lnTo>
                        <a:pt x="98" y="364"/>
                      </a:lnTo>
                      <a:lnTo>
                        <a:pt x="96" y="364"/>
                      </a:lnTo>
                      <a:lnTo>
                        <a:pt x="90" y="362"/>
                      </a:lnTo>
                      <a:lnTo>
                        <a:pt x="90" y="362"/>
                      </a:lnTo>
                      <a:lnTo>
                        <a:pt x="88" y="364"/>
                      </a:lnTo>
                      <a:lnTo>
                        <a:pt x="88" y="368"/>
                      </a:lnTo>
                      <a:lnTo>
                        <a:pt x="84" y="372"/>
                      </a:lnTo>
                      <a:lnTo>
                        <a:pt x="84" y="372"/>
                      </a:lnTo>
                      <a:lnTo>
                        <a:pt x="76" y="372"/>
                      </a:lnTo>
                      <a:lnTo>
                        <a:pt x="70" y="368"/>
                      </a:lnTo>
                      <a:lnTo>
                        <a:pt x="64" y="358"/>
                      </a:lnTo>
                      <a:lnTo>
                        <a:pt x="64" y="358"/>
                      </a:lnTo>
                      <a:lnTo>
                        <a:pt x="60" y="360"/>
                      </a:lnTo>
                      <a:lnTo>
                        <a:pt x="52" y="360"/>
                      </a:lnTo>
                      <a:lnTo>
                        <a:pt x="52" y="360"/>
                      </a:lnTo>
                      <a:lnTo>
                        <a:pt x="50" y="356"/>
                      </a:lnTo>
                      <a:lnTo>
                        <a:pt x="46" y="352"/>
                      </a:lnTo>
                      <a:lnTo>
                        <a:pt x="46" y="352"/>
                      </a:lnTo>
                      <a:lnTo>
                        <a:pt x="38" y="354"/>
                      </a:lnTo>
                      <a:lnTo>
                        <a:pt x="36" y="356"/>
                      </a:lnTo>
                      <a:lnTo>
                        <a:pt x="34" y="360"/>
                      </a:lnTo>
                      <a:lnTo>
                        <a:pt x="34" y="360"/>
                      </a:lnTo>
                      <a:lnTo>
                        <a:pt x="30" y="360"/>
                      </a:lnTo>
                      <a:lnTo>
                        <a:pt x="28" y="358"/>
                      </a:lnTo>
                      <a:lnTo>
                        <a:pt x="26" y="352"/>
                      </a:lnTo>
                      <a:lnTo>
                        <a:pt x="26" y="346"/>
                      </a:lnTo>
                      <a:lnTo>
                        <a:pt x="26" y="346"/>
                      </a:lnTo>
                      <a:lnTo>
                        <a:pt x="24" y="346"/>
                      </a:lnTo>
                      <a:lnTo>
                        <a:pt x="24" y="346"/>
                      </a:lnTo>
                      <a:lnTo>
                        <a:pt x="26" y="342"/>
                      </a:lnTo>
                      <a:lnTo>
                        <a:pt x="32" y="338"/>
                      </a:lnTo>
                      <a:lnTo>
                        <a:pt x="46" y="330"/>
                      </a:lnTo>
                      <a:lnTo>
                        <a:pt x="52" y="324"/>
                      </a:lnTo>
                      <a:lnTo>
                        <a:pt x="58" y="320"/>
                      </a:lnTo>
                      <a:lnTo>
                        <a:pt x="60" y="314"/>
                      </a:lnTo>
                      <a:lnTo>
                        <a:pt x="58" y="308"/>
                      </a:lnTo>
                      <a:lnTo>
                        <a:pt x="58" y="308"/>
                      </a:lnTo>
                      <a:lnTo>
                        <a:pt x="60" y="302"/>
                      </a:lnTo>
                      <a:lnTo>
                        <a:pt x="60" y="298"/>
                      </a:lnTo>
                      <a:lnTo>
                        <a:pt x="60" y="294"/>
                      </a:lnTo>
                      <a:lnTo>
                        <a:pt x="58" y="288"/>
                      </a:lnTo>
                      <a:lnTo>
                        <a:pt x="58" y="288"/>
                      </a:lnTo>
                      <a:lnTo>
                        <a:pt x="52" y="288"/>
                      </a:lnTo>
                      <a:lnTo>
                        <a:pt x="48" y="292"/>
                      </a:lnTo>
                      <a:lnTo>
                        <a:pt x="46" y="294"/>
                      </a:lnTo>
                      <a:lnTo>
                        <a:pt x="38" y="294"/>
                      </a:lnTo>
                      <a:lnTo>
                        <a:pt x="38" y="294"/>
                      </a:lnTo>
                      <a:lnTo>
                        <a:pt x="44" y="288"/>
                      </a:lnTo>
                      <a:lnTo>
                        <a:pt x="52" y="284"/>
                      </a:lnTo>
                      <a:lnTo>
                        <a:pt x="52" y="284"/>
                      </a:lnTo>
                      <a:lnTo>
                        <a:pt x="52" y="278"/>
                      </a:lnTo>
                      <a:lnTo>
                        <a:pt x="48" y="274"/>
                      </a:lnTo>
                      <a:lnTo>
                        <a:pt x="46" y="268"/>
                      </a:lnTo>
                      <a:lnTo>
                        <a:pt x="44" y="264"/>
                      </a:lnTo>
                      <a:lnTo>
                        <a:pt x="44" y="264"/>
                      </a:lnTo>
                      <a:lnTo>
                        <a:pt x="48" y="264"/>
                      </a:lnTo>
                      <a:lnTo>
                        <a:pt x="50" y="262"/>
                      </a:lnTo>
                      <a:lnTo>
                        <a:pt x="50" y="262"/>
                      </a:lnTo>
                      <a:lnTo>
                        <a:pt x="54" y="264"/>
                      </a:lnTo>
                      <a:lnTo>
                        <a:pt x="56" y="266"/>
                      </a:lnTo>
                      <a:lnTo>
                        <a:pt x="60" y="274"/>
                      </a:lnTo>
                      <a:lnTo>
                        <a:pt x="60" y="274"/>
                      </a:lnTo>
                      <a:lnTo>
                        <a:pt x="62" y="272"/>
                      </a:lnTo>
                      <a:lnTo>
                        <a:pt x="64" y="270"/>
                      </a:lnTo>
                      <a:lnTo>
                        <a:pt x="74" y="268"/>
                      </a:lnTo>
                      <a:lnTo>
                        <a:pt x="82" y="268"/>
                      </a:lnTo>
                      <a:lnTo>
                        <a:pt x="86" y="270"/>
                      </a:lnTo>
                      <a:lnTo>
                        <a:pt x="86" y="270"/>
                      </a:lnTo>
                      <a:lnTo>
                        <a:pt x="86" y="264"/>
                      </a:lnTo>
                      <a:lnTo>
                        <a:pt x="86" y="264"/>
                      </a:lnTo>
                      <a:lnTo>
                        <a:pt x="90" y="264"/>
                      </a:lnTo>
                      <a:lnTo>
                        <a:pt x="90" y="264"/>
                      </a:lnTo>
                      <a:lnTo>
                        <a:pt x="90" y="256"/>
                      </a:lnTo>
                      <a:lnTo>
                        <a:pt x="90" y="250"/>
                      </a:lnTo>
                      <a:lnTo>
                        <a:pt x="92" y="244"/>
                      </a:lnTo>
                      <a:lnTo>
                        <a:pt x="88" y="236"/>
                      </a:lnTo>
                      <a:lnTo>
                        <a:pt x="88" y="236"/>
                      </a:lnTo>
                      <a:lnTo>
                        <a:pt x="94" y="236"/>
                      </a:lnTo>
                      <a:lnTo>
                        <a:pt x="94" y="236"/>
                      </a:lnTo>
                      <a:lnTo>
                        <a:pt x="94" y="230"/>
                      </a:lnTo>
                      <a:lnTo>
                        <a:pt x="94" y="224"/>
                      </a:lnTo>
                      <a:lnTo>
                        <a:pt x="94" y="224"/>
                      </a:lnTo>
                      <a:lnTo>
                        <a:pt x="90" y="224"/>
                      </a:lnTo>
                      <a:lnTo>
                        <a:pt x="88" y="224"/>
                      </a:lnTo>
                      <a:lnTo>
                        <a:pt x="86" y="226"/>
                      </a:lnTo>
                      <a:lnTo>
                        <a:pt x="86" y="226"/>
                      </a:lnTo>
                      <a:lnTo>
                        <a:pt x="80" y="218"/>
                      </a:lnTo>
                      <a:lnTo>
                        <a:pt x="76" y="206"/>
                      </a:lnTo>
                      <a:lnTo>
                        <a:pt x="74" y="200"/>
                      </a:lnTo>
                      <a:lnTo>
                        <a:pt x="76" y="194"/>
                      </a:lnTo>
                      <a:lnTo>
                        <a:pt x="78" y="190"/>
                      </a:lnTo>
                      <a:lnTo>
                        <a:pt x="84" y="186"/>
                      </a:lnTo>
                      <a:lnTo>
                        <a:pt x="84" y="186"/>
                      </a:lnTo>
                      <a:lnTo>
                        <a:pt x="84" y="184"/>
                      </a:lnTo>
                      <a:lnTo>
                        <a:pt x="82" y="182"/>
                      </a:lnTo>
                      <a:lnTo>
                        <a:pt x="80" y="180"/>
                      </a:lnTo>
                      <a:lnTo>
                        <a:pt x="80" y="178"/>
                      </a:lnTo>
                      <a:lnTo>
                        <a:pt x="80" y="178"/>
                      </a:lnTo>
                      <a:lnTo>
                        <a:pt x="74" y="184"/>
                      </a:lnTo>
                      <a:lnTo>
                        <a:pt x="68" y="190"/>
                      </a:lnTo>
                      <a:lnTo>
                        <a:pt x="62" y="192"/>
                      </a:lnTo>
                      <a:lnTo>
                        <a:pt x="60" y="190"/>
                      </a:lnTo>
                      <a:lnTo>
                        <a:pt x="58" y="188"/>
                      </a:lnTo>
                      <a:lnTo>
                        <a:pt x="58" y="188"/>
                      </a:lnTo>
                      <a:lnTo>
                        <a:pt x="56" y="190"/>
                      </a:lnTo>
                      <a:lnTo>
                        <a:pt x="56" y="192"/>
                      </a:lnTo>
                      <a:lnTo>
                        <a:pt x="54" y="196"/>
                      </a:lnTo>
                      <a:lnTo>
                        <a:pt x="50" y="196"/>
                      </a:lnTo>
                      <a:lnTo>
                        <a:pt x="50" y="196"/>
                      </a:lnTo>
                      <a:lnTo>
                        <a:pt x="48" y="192"/>
                      </a:lnTo>
                      <a:lnTo>
                        <a:pt x="44" y="188"/>
                      </a:lnTo>
                      <a:lnTo>
                        <a:pt x="40" y="186"/>
                      </a:lnTo>
                      <a:lnTo>
                        <a:pt x="38" y="188"/>
                      </a:lnTo>
                      <a:lnTo>
                        <a:pt x="36" y="190"/>
                      </a:lnTo>
                      <a:lnTo>
                        <a:pt x="36" y="190"/>
                      </a:lnTo>
                      <a:lnTo>
                        <a:pt x="34" y="186"/>
                      </a:lnTo>
                      <a:lnTo>
                        <a:pt x="34" y="180"/>
                      </a:lnTo>
                      <a:lnTo>
                        <a:pt x="36" y="176"/>
                      </a:lnTo>
                      <a:lnTo>
                        <a:pt x="38" y="170"/>
                      </a:lnTo>
                      <a:lnTo>
                        <a:pt x="44" y="162"/>
                      </a:lnTo>
                      <a:lnTo>
                        <a:pt x="48" y="152"/>
                      </a:lnTo>
                      <a:lnTo>
                        <a:pt x="48" y="152"/>
                      </a:lnTo>
                      <a:lnTo>
                        <a:pt x="46" y="150"/>
                      </a:lnTo>
                      <a:lnTo>
                        <a:pt x="44" y="148"/>
                      </a:lnTo>
                      <a:lnTo>
                        <a:pt x="42" y="140"/>
                      </a:lnTo>
                      <a:lnTo>
                        <a:pt x="38" y="132"/>
                      </a:lnTo>
                      <a:lnTo>
                        <a:pt x="36" y="132"/>
                      </a:lnTo>
                      <a:lnTo>
                        <a:pt x="34" y="132"/>
                      </a:lnTo>
                      <a:lnTo>
                        <a:pt x="34" y="132"/>
                      </a:lnTo>
                      <a:lnTo>
                        <a:pt x="32" y="132"/>
                      </a:lnTo>
                      <a:lnTo>
                        <a:pt x="32" y="130"/>
                      </a:lnTo>
                      <a:lnTo>
                        <a:pt x="32" y="124"/>
                      </a:lnTo>
                      <a:lnTo>
                        <a:pt x="32" y="124"/>
                      </a:lnTo>
                      <a:lnTo>
                        <a:pt x="28" y="136"/>
                      </a:lnTo>
                      <a:lnTo>
                        <a:pt x="28" y="146"/>
                      </a:lnTo>
                      <a:lnTo>
                        <a:pt x="24" y="156"/>
                      </a:lnTo>
                      <a:lnTo>
                        <a:pt x="22" y="160"/>
                      </a:lnTo>
                      <a:lnTo>
                        <a:pt x="18" y="164"/>
                      </a:lnTo>
                      <a:lnTo>
                        <a:pt x="18" y="164"/>
                      </a:lnTo>
                      <a:lnTo>
                        <a:pt x="24" y="126"/>
                      </a:lnTo>
                      <a:lnTo>
                        <a:pt x="26" y="110"/>
                      </a:lnTo>
                      <a:lnTo>
                        <a:pt x="32" y="94"/>
                      </a:lnTo>
                      <a:lnTo>
                        <a:pt x="32" y="94"/>
                      </a:lnTo>
                      <a:lnTo>
                        <a:pt x="28" y="96"/>
                      </a:lnTo>
                      <a:lnTo>
                        <a:pt x="26" y="98"/>
                      </a:lnTo>
                      <a:lnTo>
                        <a:pt x="24" y="106"/>
                      </a:lnTo>
                      <a:lnTo>
                        <a:pt x="18" y="110"/>
                      </a:lnTo>
                      <a:lnTo>
                        <a:pt x="16" y="112"/>
                      </a:lnTo>
                      <a:lnTo>
                        <a:pt x="10" y="112"/>
                      </a:lnTo>
                      <a:lnTo>
                        <a:pt x="10" y="112"/>
                      </a:lnTo>
                      <a:lnTo>
                        <a:pt x="14" y="104"/>
                      </a:lnTo>
                      <a:lnTo>
                        <a:pt x="12" y="102"/>
                      </a:lnTo>
                      <a:lnTo>
                        <a:pt x="8" y="102"/>
                      </a:lnTo>
                      <a:lnTo>
                        <a:pt x="8" y="102"/>
                      </a:lnTo>
                      <a:lnTo>
                        <a:pt x="8" y="98"/>
                      </a:lnTo>
                      <a:lnTo>
                        <a:pt x="10" y="94"/>
                      </a:lnTo>
                      <a:lnTo>
                        <a:pt x="12" y="92"/>
                      </a:lnTo>
                      <a:lnTo>
                        <a:pt x="10" y="88"/>
                      </a:lnTo>
                      <a:lnTo>
                        <a:pt x="10" y="88"/>
                      </a:lnTo>
                      <a:lnTo>
                        <a:pt x="16" y="88"/>
                      </a:lnTo>
                      <a:lnTo>
                        <a:pt x="20" y="86"/>
                      </a:lnTo>
                      <a:lnTo>
                        <a:pt x="20" y="86"/>
                      </a:lnTo>
                      <a:lnTo>
                        <a:pt x="20" y="76"/>
                      </a:lnTo>
                      <a:lnTo>
                        <a:pt x="22" y="72"/>
                      </a:lnTo>
                      <a:lnTo>
                        <a:pt x="26" y="72"/>
                      </a:lnTo>
                      <a:lnTo>
                        <a:pt x="26" y="72"/>
                      </a:lnTo>
                      <a:lnTo>
                        <a:pt x="24" y="70"/>
                      </a:lnTo>
                      <a:lnTo>
                        <a:pt x="22" y="70"/>
                      </a:lnTo>
                      <a:lnTo>
                        <a:pt x="18" y="74"/>
                      </a:lnTo>
                      <a:lnTo>
                        <a:pt x="18" y="74"/>
                      </a:lnTo>
                      <a:lnTo>
                        <a:pt x="16" y="70"/>
                      </a:lnTo>
                      <a:lnTo>
                        <a:pt x="14" y="66"/>
                      </a:lnTo>
                      <a:lnTo>
                        <a:pt x="14" y="66"/>
                      </a:lnTo>
                      <a:lnTo>
                        <a:pt x="12" y="66"/>
                      </a:lnTo>
                      <a:lnTo>
                        <a:pt x="12" y="70"/>
                      </a:lnTo>
                      <a:lnTo>
                        <a:pt x="12" y="70"/>
                      </a:lnTo>
                      <a:lnTo>
                        <a:pt x="10" y="68"/>
                      </a:lnTo>
                      <a:lnTo>
                        <a:pt x="8" y="64"/>
                      </a:lnTo>
                      <a:lnTo>
                        <a:pt x="6" y="56"/>
                      </a:lnTo>
                      <a:lnTo>
                        <a:pt x="6" y="56"/>
                      </a:lnTo>
                      <a:lnTo>
                        <a:pt x="4" y="58"/>
                      </a:lnTo>
                      <a:lnTo>
                        <a:pt x="2" y="60"/>
                      </a:lnTo>
                      <a:lnTo>
                        <a:pt x="0" y="60"/>
                      </a:lnTo>
                      <a:lnTo>
                        <a:pt x="0" y="60"/>
                      </a:lnTo>
                      <a:lnTo>
                        <a:pt x="0" y="52"/>
                      </a:lnTo>
                      <a:lnTo>
                        <a:pt x="2" y="46"/>
                      </a:lnTo>
                      <a:lnTo>
                        <a:pt x="2" y="46"/>
                      </a:lnTo>
                      <a:lnTo>
                        <a:pt x="6" y="50"/>
                      </a:lnTo>
                      <a:lnTo>
                        <a:pt x="8" y="50"/>
                      </a:lnTo>
                      <a:lnTo>
                        <a:pt x="10" y="46"/>
                      </a:lnTo>
                      <a:lnTo>
                        <a:pt x="8" y="42"/>
                      </a:lnTo>
                      <a:lnTo>
                        <a:pt x="8" y="42"/>
                      </a:lnTo>
                      <a:lnTo>
                        <a:pt x="12" y="44"/>
                      </a:lnTo>
                      <a:lnTo>
                        <a:pt x="16" y="48"/>
                      </a:lnTo>
                      <a:lnTo>
                        <a:pt x="14" y="54"/>
                      </a:lnTo>
                      <a:lnTo>
                        <a:pt x="12" y="58"/>
                      </a:lnTo>
                      <a:lnTo>
                        <a:pt x="12" y="58"/>
                      </a:lnTo>
                      <a:lnTo>
                        <a:pt x="14" y="60"/>
                      </a:lnTo>
                      <a:lnTo>
                        <a:pt x="16" y="62"/>
                      </a:lnTo>
                      <a:lnTo>
                        <a:pt x="18" y="66"/>
                      </a:lnTo>
                      <a:lnTo>
                        <a:pt x="18" y="66"/>
                      </a:lnTo>
                      <a:lnTo>
                        <a:pt x="20" y="62"/>
                      </a:lnTo>
                      <a:lnTo>
                        <a:pt x="22" y="60"/>
                      </a:lnTo>
                      <a:lnTo>
                        <a:pt x="22" y="52"/>
                      </a:lnTo>
                      <a:lnTo>
                        <a:pt x="22" y="42"/>
                      </a:lnTo>
                      <a:lnTo>
                        <a:pt x="24" y="38"/>
                      </a:lnTo>
                      <a:lnTo>
                        <a:pt x="26" y="32"/>
                      </a:lnTo>
                      <a:lnTo>
                        <a:pt x="26" y="32"/>
                      </a:lnTo>
                      <a:lnTo>
                        <a:pt x="32" y="32"/>
                      </a:lnTo>
                      <a:lnTo>
                        <a:pt x="36" y="34"/>
                      </a:lnTo>
                      <a:lnTo>
                        <a:pt x="36" y="34"/>
                      </a:lnTo>
                      <a:lnTo>
                        <a:pt x="34" y="30"/>
                      </a:lnTo>
                      <a:lnTo>
                        <a:pt x="32" y="26"/>
                      </a:lnTo>
                      <a:lnTo>
                        <a:pt x="34" y="18"/>
                      </a:lnTo>
                      <a:lnTo>
                        <a:pt x="38" y="10"/>
                      </a:lnTo>
                      <a:lnTo>
                        <a:pt x="40" y="0"/>
                      </a:lnTo>
                      <a:lnTo>
                        <a:pt x="40" y="0"/>
                      </a:lnTo>
                      <a:lnTo>
                        <a:pt x="54" y="2"/>
                      </a:lnTo>
                      <a:lnTo>
                        <a:pt x="62" y="2"/>
                      </a:lnTo>
                      <a:lnTo>
                        <a:pt x="72" y="0"/>
                      </a:lnTo>
                      <a:lnTo>
                        <a:pt x="84" y="0"/>
                      </a:lnTo>
                      <a:lnTo>
                        <a:pt x="84" y="0"/>
                      </a:lnTo>
                      <a:lnTo>
                        <a:pt x="84" y="6"/>
                      </a:lnTo>
                      <a:lnTo>
                        <a:pt x="82" y="12"/>
                      </a:lnTo>
                      <a:lnTo>
                        <a:pt x="76" y="20"/>
                      </a:lnTo>
                      <a:lnTo>
                        <a:pt x="68" y="28"/>
                      </a:lnTo>
                      <a:lnTo>
                        <a:pt x="66" y="32"/>
                      </a:lnTo>
                      <a:lnTo>
                        <a:pt x="64" y="34"/>
                      </a:lnTo>
                      <a:lnTo>
                        <a:pt x="64" y="34"/>
                      </a:lnTo>
                      <a:lnTo>
                        <a:pt x="62" y="36"/>
                      </a:lnTo>
                      <a:lnTo>
                        <a:pt x="60" y="36"/>
                      </a:lnTo>
                      <a:lnTo>
                        <a:pt x="58" y="34"/>
                      </a:lnTo>
                      <a:lnTo>
                        <a:pt x="56" y="34"/>
                      </a:lnTo>
                      <a:lnTo>
                        <a:pt x="56" y="34"/>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301" name="Freeform 277"/>
                <p:cNvSpPr>
                  <a:spLocks/>
                </p:cNvSpPr>
                <p:nvPr userDrawn="1"/>
              </p:nvSpPr>
              <p:spPr bwMode="auto">
                <a:xfrm>
                  <a:off x="3520" y="458"/>
                  <a:ext cx="79" cy="66"/>
                </a:xfrm>
                <a:custGeom>
                  <a:avLst/>
                  <a:gdLst/>
                  <a:ahLst/>
                  <a:cxnLst>
                    <a:cxn ang="0">
                      <a:pos x="90" y="82"/>
                    </a:cxn>
                    <a:cxn ang="0">
                      <a:pos x="100" y="90"/>
                    </a:cxn>
                    <a:cxn ang="0">
                      <a:pos x="112" y="74"/>
                    </a:cxn>
                    <a:cxn ang="0">
                      <a:pos x="196" y="32"/>
                    </a:cxn>
                    <a:cxn ang="0">
                      <a:pos x="206" y="22"/>
                    </a:cxn>
                    <a:cxn ang="0">
                      <a:pos x="226" y="14"/>
                    </a:cxn>
                    <a:cxn ang="0">
                      <a:pos x="280" y="4"/>
                    </a:cxn>
                    <a:cxn ang="0">
                      <a:pos x="290" y="8"/>
                    </a:cxn>
                    <a:cxn ang="0">
                      <a:pos x="270" y="12"/>
                    </a:cxn>
                    <a:cxn ang="0">
                      <a:pos x="260" y="16"/>
                    </a:cxn>
                    <a:cxn ang="0">
                      <a:pos x="256" y="26"/>
                    </a:cxn>
                    <a:cxn ang="0">
                      <a:pos x="164" y="70"/>
                    </a:cxn>
                    <a:cxn ang="0">
                      <a:pos x="198" y="64"/>
                    </a:cxn>
                    <a:cxn ang="0">
                      <a:pos x="208" y="70"/>
                    </a:cxn>
                    <a:cxn ang="0">
                      <a:pos x="190" y="76"/>
                    </a:cxn>
                    <a:cxn ang="0">
                      <a:pos x="174" y="90"/>
                    </a:cxn>
                    <a:cxn ang="0">
                      <a:pos x="184" y="96"/>
                    </a:cxn>
                    <a:cxn ang="0">
                      <a:pos x="188" y="102"/>
                    </a:cxn>
                    <a:cxn ang="0">
                      <a:pos x="182" y="98"/>
                    </a:cxn>
                    <a:cxn ang="0">
                      <a:pos x="190" y="110"/>
                    </a:cxn>
                    <a:cxn ang="0">
                      <a:pos x="204" y="98"/>
                    </a:cxn>
                    <a:cxn ang="0">
                      <a:pos x="198" y="112"/>
                    </a:cxn>
                    <a:cxn ang="0">
                      <a:pos x="216" y="122"/>
                    </a:cxn>
                    <a:cxn ang="0">
                      <a:pos x="184" y="146"/>
                    </a:cxn>
                    <a:cxn ang="0">
                      <a:pos x="174" y="158"/>
                    </a:cxn>
                    <a:cxn ang="0">
                      <a:pos x="194" y="160"/>
                    </a:cxn>
                    <a:cxn ang="0">
                      <a:pos x="158" y="176"/>
                    </a:cxn>
                    <a:cxn ang="0">
                      <a:pos x="132" y="194"/>
                    </a:cxn>
                    <a:cxn ang="0">
                      <a:pos x="176" y="180"/>
                    </a:cxn>
                    <a:cxn ang="0">
                      <a:pos x="136" y="208"/>
                    </a:cxn>
                    <a:cxn ang="0">
                      <a:pos x="160" y="198"/>
                    </a:cxn>
                    <a:cxn ang="0">
                      <a:pos x="150" y="216"/>
                    </a:cxn>
                    <a:cxn ang="0">
                      <a:pos x="104" y="246"/>
                    </a:cxn>
                    <a:cxn ang="0">
                      <a:pos x="84" y="244"/>
                    </a:cxn>
                    <a:cxn ang="0">
                      <a:pos x="112" y="222"/>
                    </a:cxn>
                    <a:cxn ang="0">
                      <a:pos x="80" y="228"/>
                    </a:cxn>
                    <a:cxn ang="0">
                      <a:pos x="124" y="198"/>
                    </a:cxn>
                    <a:cxn ang="0">
                      <a:pos x="100" y="200"/>
                    </a:cxn>
                    <a:cxn ang="0">
                      <a:pos x="56" y="212"/>
                    </a:cxn>
                    <a:cxn ang="0">
                      <a:pos x="40" y="206"/>
                    </a:cxn>
                    <a:cxn ang="0">
                      <a:pos x="58" y="196"/>
                    </a:cxn>
                    <a:cxn ang="0">
                      <a:pos x="100" y="180"/>
                    </a:cxn>
                    <a:cxn ang="0">
                      <a:pos x="94" y="172"/>
                    </a:cxn>
                    <a:cxn ang="0">
                      <a:pos x="78" y="180"/>
                    </a:cxn>
                    <a:cxn ang="0">
                      <a:pos x="70" y="176"/>
                    </a:cxn>
                    <a:cxn ang="0">
                      <a:pos x="78" y="174"/>
                    </a:cxn>
                    <a:cxn ang="0">
                      <a:pos x="88" y="164"/>
                    </a:cxn>
                    <a:cxn ang="0">
                      <a:pos x="82" y="160"/>
                    </a:cxn>
                    <a:cxn ang="0">
                      <a:pos x="38" y="150"/>
                    </a:cxn>
                    <a:cxn ang="0">
                      <a:pos x="0" y="138"/>
                    </a:cxn>
                    <a:cxn ang="0">
                      <a:pos x="48" y="108"/>
                    </a:cxn>
                    <a:cxn ang="0">
                      <a:pos x="50" y="98"/>
                    </a:cxn>
                    <a:cxn ang="0">
                      <a:pos x="64" y="94"/>
                    </a:cxn>
                  </a:cxnLst>
                  <a:rect l="0" t="0" r="r" b="b"/>
                  <a:pathLst>
                    <a:path w="290" h="248">
                      <a:moveTo>
                        <a:pt x="62" y="98"/>
                      </a:moveTo>
                      <a:lnTo>
                        <a:pt x="62" y="98"/>
                      </a:lnTo>
                      <a:lnTo>
                        <a:pt x="66" y="96"/>
                      </a:lnTo>
                      <a:lnTo>
                        <a:pt x="70" y="94"/>
                      </a:lnTo>
                      <a:lnTo>
                        <a:pt x="80" y="88"/>
                      </a:lnTo>
                      <a:lnTo>
                        <a:pt x="90" y="82"/>
                      </a:lnTo>
                      <a:lnTo>
                        <a:pt x="96" y="80"/>
                      </a:lnTo>
                      <a:lnTo>
                        <a:pt x="102" y="78"/>
                      </a:lnTo>
                      <a:lnTo>
                        <a:pt x="102" y="78"/>
                      </a:lnTo>
                      <a:lnTo>
                        <a:pt x="100" y="84"/>
                      </a:lnTo>
                      <a:lnTo>
                        <a:pt x="100" y="90"/>
                      </a:lnTo>
                      <a:lnTo>
                        <a:pt x="100" y="90"/>
                      </a:lnTo>
                      <a:lnTo>
                        <a:pt x="104" y="84"/>
                      </a:lnTo>
                      <a:lnTo>
                        <a:pt x="108" y="80"/>
                      </a:lnTo>
                      <a:lnTo>
                        <a:pt x="114" y="80"/>
                      </a:lnTo>
                      <a:lnTo>
                        <a:pt x="114" y="80"/>
                      </a:lnTo>
                      <a:lnTo>
                        <a:pt x="112" y="78"/>
                      </a:lnTo>
                      <a:lnTo>
                        <a:pt x="112" y="74"/>
                      </a:lnTo>
                      <a:lnTo>
                        <a:pt x="112" y="74"/>
                      </a:lnTo>
                      <a:lnTo>
                        <a:pt x="138" y="60"/>
                      </a:lnTo>
                      <a:lnTo>
                        <a:pt x="168" y="44"/>
                      </a:lnTo>
                      <a:lnTo>
                        <a:pt x="168" y="44"/>
                      </a:lnTo>
                      <a:lnTo>
                        <a:pt x="188" y="34"/>
                      </a:lnTo>
                      <a:lnTo>
                        <a:pt x="196" y="32"/>
                      </a:lnTo>
                      <a:lnTo>
                        <a:pt x="204" y="30"/>
                      </a:lnTo>
                      <a:lnTo>
                        <a:pt x="204" y="30"/>
                      </a:lnTo>
                      <a:lnTo>
                        <a:pt x="204" y="30"/>
                      </a:lnTo>
                      <a:lnTo>
                        <a:pt x="204" y="28"/>
                      </a:lnTo>
                      <a:lnTo>
                        <a:pt x="204" y="24"/>
                      </a:lnTo>
                      <a:lnTo>
                        <a:pt x="206" y="22"/>
                      </a:lnTo>
                      <a:lnTo>
                        <a:pt x="206" y="22"/>
                      </a:lnTo>
                      <a:lnTo>
                        <a:pt x="212" y="24"/>
                      </a:lnTo>
                      <a:lnTo>
                        <a:pt x="218" y="24"/>
                      </a:lnTo>
                      <a:lnTo>
                        <a:pt x="224" y="20"/>
                      </a:lnTo>
                      <a:lnTo>
                        <a:pt x="226" y="14"/>
                      </a:lnTo>
                      <a:lnTo>
                        <a:pt x="226" y="14"/>
                      </a:lnTo>
                      <a:lnTo>
                        <a:pt x="240" y="10"/>
                      </a:lnTo>
                      <a:lnTo>
                        <a:pt x="256" y="6"/>
                      </a:lnTo>
                      <a:lnTo>
                        <a:pt x="284" y="0"/>
                      </a:lnTo>
                      <a:lnTo>
                        <a:pt x="284" y="0"/>
                      </a:lnTo>
                      <a:lnTo>
                        <a:pt x="284" y="2"/>
                      </a:lnTo>
                      <a:lnTo>
                        <a:pt x="280" y="4"/>
                      </a:lnTo>
                      <a:lnTo>
                        <a:pt x="278" y="6"/>
                      </a:lnTo>
                      <a:lnTo>
                        <a:pt x="278" y="10"/>
                      </a:lnTo>
                      <a:lnTo>
                        <a:pt x="278" y="10"/>
                      </a:lnTo>
                      <a:lnTo>
                        <a:pt x="284" y="6"/>
                      </a:lnTo>
                      <a:lnTo>
                        <a:pt x="286" y="6"/>
                      </a:lnTo>
                      <a:lnTo>
                        <a:pt x="290" y="8"/>
                      </a:lnTo>
                      <a:lnTo>
                        <a:pt x="290" y="8"/>
                      </a:lnTo>
                      <a:lnTo>
                        <a:pt x="286" y="12"/>
                      </a:lnTo>
                      <a:lnTo>
                        <a:pt x="282" y="14"/>
                      </a:lnTo>
                      <a:lnTo>
                        <a:pt x="270" y="16"/>
                      </a:lnTo>
                      <a:lnTo>
                        <a:pt x="270" y="16"/>
                      </a:lnTo>
                      <a:lnTo>
                        <a:pt x="270" y="12"/>
                      </a:lnTo>
                      <a:lnTo>
                        <a:pt x="266" y="10"/>
                      </a:lnTo>
                      <a:lnTo>
                        <a:pt x="266" y="10"/>
                      </a:lnTo>
                      <a:lnTo>
                        <a:pt x="264" y="12"/>
                      </a:lnTo>
                      <a:lnTo>
                        <a:pt x="264" y="14"/>
                      </a:lnTo>
                      <a:lnTo>
                        <a:pt x="262" y="16"/>
                      </a:lnTo>
                      <a:lnTo>
                        <a:pt x="260" y="16"/>
                      </a:lnTo>
                      <a:lnTo>
                        <a:pt x="260" y="16"/>
                      </a:lnTo>
                      <a:lnTo>
                        <a:pt x="260" y="18"/>
                      </a:lnTo>
                      <a:lnTo>
                        <a:pt x="262" y="18"/>
                      </a:lnTo>
                      <a:lnTo>
                        <a:pt x="266" y="18"/>
                      </a:lnTo>
                      <a:lnTo>
                        <a:pt x="266" y="18"/>
                      </a:lnTo>
                      <a:lnTo>
                        <a:pt x="256" y="26"/>
                      </a:lnTo>
                      <a:lnTo>
                        <a:pt x="244" y="32"/>
                      </a:lnTo>
                      <a:lnTo>
                        <a:pt x="218" y="44"/>
                      </a:lnTo>
                      <a:lnTo>
                        <a:pt x="190" y="56"/>
                      </a:lnTo>
                      <a:lnTo>
                        <a:pt x="178" y="64"/>
                      </a:lnTo>
                      <a:lnTo>
                        <a:pt x="164" y="70"/>
                      </a:lnTo>
                      <a:lnTo>
                        <a:pt x="164" y="70"/>
                      </a:lnTo>
                      <a:lnTo>
                        <a:pt x="172" y="70"/>
                      </a:lnTo>
                      <a:lnTo>
                        <a:pt x="182" y="66"/>
                      </a:lnTo>
                      <a:lnTo>
                        <a:pt x="190" y="64"/>
                      </a:lnTo>
                      <a:lnTo>
                        <a:pt x="202" y="60"/>
                      </a:lnTo>
                      <a:lnTo>
                        <a:pt x="202" y="60"/>
                      </a:lnTo>
                      <a:lnTo>
                        <a:pt x="198" y="64"/>
                      </a:lnTo>
                      <a:lnTo>
                        <a:pt x="198" y="68"/>
                      </a:lnTo>
                      <a:lnTo>
                        <a:pt x="200" y="70"/>
                      </a:lnTo>
                      <a:lnTo>
                        <a:pt x="202" y="74"/>
                      </a:lnTo>
                      <a:lnTo>
                        <a:pt x="202" y="74"/>
                      </a:lnTo>
                      <a:lnTo>
                        <a:pt x="206" y="74"/>
                      </a:lnTo>
                      <a:lnTo>
                        <a:pt x="208" y="70"/>
                      </a:lnTo>
                      <a:lnTo>
                        <a:pt x="208" y="70"/>
                      </a:lnTo>
                      <a:lnTo>
                        <a:pt x="208" y="72"/>
                      </a:lnTo>
                      <a:lnTo>
                        <a:pt x="208" y="74"/>
                      </a:lnTo>
                      <a:lnTo>
                        <a:pt x="204" y="76"/>
                      </a:lnTo>
                      <a:lnTo>
                        <a:pt x="190" y="76"/>
                      </a:lnTo>
                      <a:lnTo>
                        <a:pt x="190" y="76"/>
                      </a:lnTo>
                      <a:lnTo>
                        <a:pt x="180" y="84"/>
                      </a:lnTo>
                      <a:lnTo>
                        <a:pt x="174" y="88"/>
                      </a:lnTo>
                      <a:lnTo>
                        <a:pt x="166" y="90"/>
                      </a:lnTo>
                      <a:lnTo>
                        <a:pt x="166" y="90"/>
                      </a:lnTo>
                      <a:lnTo>
                        <a:pt x="170" y="90"/>
                      </a:lnTo>
                      <a:lnTo>
                        <a:pt x="174" y="90"/>
                      </a:lnTo>
                      <a:lnTo>
                        <a:pt x="178" y="92"/>
                      </a:lnTo>
                      <a:lnTo>
                        <a:pt x="178" y="94"/>
                      </a:lnTo>
                      <a:lnTo>
                        <a:pt x="176" y="96"/>
                      </a:lnTo>
                      <a:lnTo>
                        <a:pt x="176" y="96"/>
                      </a:lnTo>
                      <a:lnTo>
                        <a:pt x="182" y="96"/>
                      </a:lnTo>
                      <a:lnTo>
                        <a:pt x="184" y="96"/>
                      </a:lnTo>
                      <a:lnTo>
                        <a:pt x="192" y="98"/>
                      </a:lnTo>
                      <a:lnTo>
                        <a:pt x="192" y="98"/>
                      </a:lnTo>
                      <a:lnTo>
                        <a:pt x="190" y="100"/>
                      </a:lnTo>
                      <a:lnTo>
                        <a:pt x="190" y="102"/>
                      </a:lnTo>
                      <a:lnTo>
                        <a:pt x="190" y="102"/>
                      </a:lnTo>
                      <a:lnTo>
                        <a:pt x="188" y="102"/>
                      </a:lnTo>
                      <a:lnTo>
                        <a:pt x="188" y="104"/>
                      </a:lnTo>
                      <a:lnTo>
                        <a:pt x="188" y="104"/>
                      </a:lnTo>
                      <a:lnTo>
                        <a:pt x="184" y="100"/>
                      </a:lnTo>
                      <a:lnTo>
                        <a:pt x="186" y="98"/>
                      </a:lnTo>
                      <a:lnTo>
                        <a:pt x="186" y="98"/>
                      </a:lnTo>
                      <a:lnTo>
                        <a:pt x="182" y="98"/>
                      </a:lnTo>
                      <a:lnTo>
                        <a:pt x="182" y="100"/>
                      </a:lnTo>
                      <a:lnTo>
                        <a:pt x="180" y="104"/>
                      </a:lnTo>
                      <a:lnTo>
                        <a:pt x="178" y="106"/>
                      </a:lnTo>
                      <a:lnTo>
                        <a:pt x="178" y="106"/>
                      </a:lnTo>
                      <a:lnTo>
                        <a:pt x="184" y="108"/>
                      </a:lnTo>
                      <a:lnTo>
                        <a:pt x="190" y="110"/>
                      </a:lnTo>
                      <a:lnTo>
                        <a:pt x="190" y="110"/>
                      </a:lnTo>
                      <a:lnTo>
                        <a:pt x="194" y="108"/>
                      </a:lnTo>
                      <a:lnTo>
                        <a:pt x="198" y="106"/>
                      </a:lnTo>
                      <a:lnTo>
                        <a:pt x="202" y="98"/>
                      </a:lnTo>
                      <a:lnTo>
                        <a:pt x="202" y="98"/>
                      </a:lnTo>
                      <a:lnTo>
                        <a:pt x="204" y="98"/>
                      </a:lnTo>
                      <a:lnTo>
                        <a:pt x="208" y="100"/>
                      </a:lnTo>
                      <a:lnTo>
                        <a:pt x="208" y="100"/>
                      </a:lnTo>
                      <a:lnTo>
                        <a:pt x="204" y="106"/>
                      </a:lnTo>
                      <a:lnTo>
                        <a:pt x="202" y="110"/>
                      </a:lnTo>
                      <a:lnTo>
                        <a:pt x="198" y="112"/>
                      </a:lnTo>
                      <a:lnTo>
                        <a:pt x="198" y="112"/>
                      </a:lnTo>
                      <a:lnTo>
                        <a:pt x="202" y="110"/>
                      </a:lnTo>
                      <a:lnTo>
                        <a:pt x="206" y="110"/>
                      </a:lnTo>
                      <a:lnTo>
                        <a:pt x="214" y="108"/>
                      </a:lnTo>
                      <a:lnTo>
                        <a:pt x="214" y="108"/>
                      </a:lnTo>
                      <a:lnTo>
                        <a:pt x="216" y="118"/>
                      </a:lnTo>
                      <a:lnTo>
                        <a:pt x="216" y="122"/>
                      </a:lnTo>
                      <a:lnTo>
                        <a:pt x="218" y="126"/>
                      </a:lnTo>
                      <a:lnTo>
                        <a:pt x="218" y="126"/>
                      </a:lnTo>
                      <a:lnTo>
                        <a:pt x="208" y="130"/>
                      </a:lnTo>
                      <a:lnTo>
                        <a:pt x="198" y="134"/>
                      </a:lnTo>
                      <a:lnTo>
                        <a:pt x="188" y="140"/>
                      </a:lnTo>
                      <a:lnTo>
                        <a:pt x="184" y="146"/>
                      </a:lnTo>
                      <a:lnTo>
                        <a:pt x="182" y="152"/>
                      </a:lnTo>
                      <a:lnTo>
                        <a:pt x="182" y="152"/>
                      </a:lnTo>
                      <a:lnTo>
                        <a:pt x="174" y="152"/>
                      </a:lnTo>
                      <a:lnTo>
                        <a:pt x="174" y="152"/>
                      </a:lnTo>
                      <a:lnTo>
                        <a:pt x="174" y="158"/>
                      </a:lnTo>
                      <a:lnTo>
                        <a:pt x="174" y="158"/>
                      </a:lnTo>
                      <a:lnTo>
                        <a:pt x="180" y="156"/>
                      </a:lnTo>
                      <a:lnTo>
                        <a:pt x="186" y="156"/>
                      </a:lnTo>
                      <a:lnTo>
                        <a:pt x="190" y="158"/>
                      </a:lnTo>
                      <a:lnTo>
                        <a:pt x="196" y="156"/>
                      </a:lnTo>
                      <a:lnTo>
                        <a:pt x="196" y="156"/>
                      </a:lnTo>
                      <a:lnTo>
                        <a:pt x="194" y="160"/>
                      </a:lnTo>
                      <a:lnTo>
                        <a:pt x="192" y="164"/>
                      </a:lnTo>
                      <a:lnTo>
                        <a:pt x="182" y="168"/>
                      </a:lnTo>
                      <a:lnTo>
                        <a:pt x="172" y="170"/>
                      </a:lnTo>
                      <a:lnTo>
                        <a:pt x="164" y="170"/>
                      </a:lnTo>
                      <a:lnTo>
                        <a:pt x="164" y="170"/>
                      </a:lnTo>
                      <a:lnTo>
                        <a:pt x="158" y="176"/>
                      </a:lnTo>
                      <a:lnTo>
                        <a:pt x="152" y="180"/>
                      </a:lnTo>
                      <a:lnTo>
                        <a:pt x="144" y="184"/>
                      </a:lnTo>
                      <a:lnTo>
                        <a:pt x="136" y="188"/>
                      </a:lnTo>
                      <a:lnTo>
                        <a:pt x="136" y="188"/>
                      </a:lnTo>
                      <a:lnTo>
                        <a:pt x="134" y="190"/>
                      </a:lnTo>
                      <a:lnTo>
                        <a:pt x="132" y="194"/>
                      </a:lnTo>
                      <a:lnTo>
                        <a:pt x="130" y="198"/>
                      </a:lnTo>
                      <a:lnTo>
                        <a:pt x="128" y="202"/>
                      </a:lnTo>
                      <a:lnTo>
                        <a:pt x="128" y="202"/>
                      </a:lnTo>
                      <a:lnTo>
                        <a:pt x="152" y="188"/>
                      </a:lnTo>
                      <a:lnTo>
                        <a:pt x="164" y="182"/>
                      </a:lnTo>
                      <a:lnTo>
                        <a:pt x="176" y="180"/>
                      </a:lnTo>
                      <a:lnTo>
                        <a:pt x="176" y="180"/>
                      </a:lnTo>
                      <a:lnTo>
                        <a:pt x="166" y="188"/>
                      </a:lnTo>
                      <a:lnTo>
                        <a:pt x="156" y="194"/>
                      </a:lnTo>
                      <a:lnTo>
                        <a:pt x="146" y="200"/>
                      </a:lnTo>
                      <a:lnTo>
                        <a:pt x="136" y="208"/>
                      </a:lnTo>
                      <a:lnTo>
                        <a:pt x="136" y="208"/>
                      </a:lnTo>
                      <a:lnTo>
                        <a:pt x="140" y="210"/>
                      </a:lnTo>
                      <a:lnTo>
                        <a:pt x="144" y="210"/>
                      </a:lnTo>
                      <a:lnTo>
                        <a:pt x="150" y="208"/>
                      </a:lnTo>
                      <a:lnTo>
                        <a:pt x="156" y="202"/>
                      </a:lnTo>
                      <a:lnTo>
                        <a:pt x="160" y="198"/>
                      </a:lnTo>
                      <a:lnTo>
                        <a:pt x="160" y="198"/>
                      </a:lnTo>
                      <a:lnTo>
                        <a:pt x="162" y="200"/>
                      </a:lnTo>
                      <a:lnTo>
                        <a:pt x="162" y="202"/>
                      </a:lnTo>
                      <a:lnTo>
                        <a:pt x="158" y="206"/>
                      </a:lnTo>
                      <a:lnTo>
                        <a:pt x="152" y="210"/>
                      </a:lnTo>
                      <a:lnTo>
                        <a:pt x="150" y="214"/>
                      </a:lnTo>
                      <a:lnTo>
                        <a:pt x="150" y="216"/>
                      </a:lnTo>
                      <a:lnTo>
                        <a:pt x="150" y="216"/>
                      </a:lnTo>
                      <a:lnTo>
                        <a:pt x="142" y="218"/>
                      </a:lnTo>
                      <a:lnTo>
                        <a:pt x="136" y="222"/>
                      </a:lnTo>
                      <a:lnTo>
                        <a:pt x="122" y="232"/>
                      </a:lnTo>
                      <a:lnTo>
                        <a:pt x="110" y="242"/>
                      </a:lnTo>
                      <a:lnTo>
                        <a:pt x="104" y="246"/>
                      </a:lnTo>
                      <a:lnTo>
                        <a:pt x="98" y="248"/>
                      </a:lnTo>
                      <a:lnTo>
                        <a:pt x="98" y="248"/>
                      </a:lnTo>
                      <a:lnTo>
                        <a:pt x="94" y="246"/>
                      </a:lnTo>
                      <a:lnTo>
                        <a:pt x="92" y="244"/>
                      </a:lnTo>
                      <a:lnTo>
                        <a:pt x="88" y="242"/>
                      </a:lnTo>
                      <a:lnTo>
                        <a:pt x="84" y="244"/>
                      </a:lnTo>
                      <a:lnTo>
                        <a:pt x="84" y="244"/>
                      </a:lnTo>
                      <a:lnTo>
                        <a:pt x="90" y="236"/>
                      </a:lnTo>
                      <a:lnTo>
                        <a:pt x="96" y="230"/>
                      </a:lnTo>
                      <a:lnTo>
                        <a:pt x="102" y="226"/>
                      </a:lnTo>
                      <a:lnTo>
                        <a:pt x="112" y="222"/>
                      </a:lnTo>
                      <a:lnTo>
                        <a:pt x="112" y="222"/>
                      </a:lnTo>
                      <a:lnTo>
                        <a:pt x="108" y="220"/>
                      </a:lnTo>
                      <a:lnTo>
                        <a:pt x="104" y="222"/>
                      </a:lnTo>
                      <a:lnTo>
                        <a:pt x="98" y="224"/>
                      </a:lnTo>
                      <a:lnTo>
                        <a:pt x="90" y="228"/>
                      </a:lnTo>
                      <a:lnTo>
                        <a:pt x="86" y="228"/>
                      </a:lnTo>
                      <a:lnTo>
                        <a:pt x="80" y="228"/>
                      </a:lnTo>
                      <a:lnTo>
                        <a:pt x="80" y="228"/>
                      </a:lnTo>
                      <a:lnTo>
                        <a:pt x="86" y="222"/>
                      </a:lnTo>
                      <a:lnTo>
                        <a:pt x="94" y="216"/>
                      </a:lnTo>
                      <a:lnTo>
                        <a:pt x="108" y="208"/>
                      </a:lnTo>
                      <a:lnTo>
                        <a:pt x="116" y="202"/>
                      </a:lnTo>
                      <a:lnTo>
                        <a:pt x="124" y="198"/>
                      </a:lnTo>
                      <a:lnTo>
                        <a:pt x="128" y="190"/>
                      </a:lnTo>
                      <a:lnTo>
                        <a:pt x="132" y="182"/>
                      </a:lnTo>
                      <a:lnTo>
                        <a:pt x="132" y="182"/>
                      </a:lnTo>
                      <a:lnTo>
                        <a:pt x="114" y="190"/>
                      </a:lnTo>
                      <a:lnTo>
                        <a:pt x="100" y="200"/>
                      </a:lnTo>
                      <a:lnTo>
                        <a:pt x="100" y="200"/>
                      </a:lnTo>
                      <a:lnTo>
                        <a:pt x="92" y="196"/>
                      </a:lnTo>
                      <a:lnTo>
                        <a:pt x="86" y="196"/>
                      </a:lnTo>
                      <a:lnTo>
                        <a:pt x="80" y="198"/>
                      </a:lnTo>
                      <a:lnTo>
                        <a:pt x="74" y="202"/>
                      </a:lnTo>
                      <a:lnTo>
                        <a:pt x="64" y="208"/>
                      </a:lnTo>
                      <a:lnTo>
                        <a:pt x="56" y="212"/>
                      </a:lnTo>
                      <a:lnTo>
                        <a:pt x="50" y="212"/>
                      </a:lnTo>
                      <a:lnTo>
                        <a:pt x="50" y="212"/>
                      </a:lnTo>
                      <a:lnTo>
                        <a:pt x="52" y="208"/>
                      </a:lnTo>
                      <a:lnTo>
                        <a:pt x="48" y="208"/>
                      </a:lnTo>
                      <a:lnTo>
                        <a:pt x="44" y="208"/>
                      </a:lnTo>
                      <a:lnTo>
                        <a:pt x="40" y="206"/>
                      </a:lnTo>
                      <a:lnTo>
                        <a:pt x="40" y="206"/>
                      </a:lnTo>
                      <a:lnTo>
                        <a:pt x="42" y="202"/>
                      </a:lnTo>
                      <a:lnTo>
                        <a:pt x="44" y="200"/>
                      </a:lnTo>
                      <a:lnTo>
                        <a:pt x="52" y="196"/>
                      </a:lnTo>
                      <a:lnTo>
                        <a:pt x="52" y="196"/>
                      </a:lnTo>
                      <a:lnTo>
                        <a:pt x="58" y="196"/>
                      </a:lnTo>
                      <a:lnTo>
                        <a:pt x="64" y="196"/>
                      </a:lnTo>
                      <a:lnTo>
                        <a:pt x="78" y="192"/>
                      </a:lnTo>
                      <a:lnTo>
                        <a:pt x="92" y="186"/>
                      </a:lnTo>
                      <a:lnTo>
                        <a:pt x="104" y="184"/>
                      </a:lnTo>
                      <a:lnTo>
                        <a:pt x="104" y="184"/>
                      </a:lnTo>
                      <a:lnTo>
                        <a:pt x="100" y="180"/>
                      </a:lnTo>
                      <a:lnTo>
                        <a:pt x="98" y="182"/>
                      </a:lnTo>
                      <a:lnTo>
                        <a:pt x="96" y="184"/>
                      </a:lnTo>
                      <a:lnTo>
                        <a:pt x="96" y="184"/>
                      </a:lnTo>
                      <a:lnTo>
                        <a:pt x="94" y="180"/>
                      </a:lnTo>
                      <a:lnTo>
                        <a:pt x="94" y="172"/>
                      </a:lnTo>
                      <a:lnTo>
                        <a:pt x="94" y="172"/>
                      </a:lnTo>
                      <a:lnTo>
                        <a:pt x="90" y="176"/>
                      </a:lnTo>
                      <a:lnTo>
                        <a:pt x="88" y="180"/>
                      </a:lnTo>
                      <a:lnTo>
                        <a:pt x="84" y="184"/>
                      </a:lnTo>
                      <a:lnTo>
                        <a:pt x="76" y="184"/>
                      </a:lnTo>
                      <a:lnTo>
                        <a:pt x="76" y="184"/>
                      </a:lnTo>
                      <a:lnTo>
                        <a:pt x="78" y="180"/>
                      </a:lnTo>
                      <a:lnTo>
                        <a:pt x="78" y="180"/>
                      </a:lnTo>
                      <a:lnTo>
                        <a:pt x="74" y="180"/>
                      </a:lnTo>
                      <a:lnTo>
                        <a:pt x="68" y="180"/>
                      </a:lnTo>
                      <a:lnTo>
                        <a:pt x="68" y="180"/>
                      </a:lnTo>
                      <a:lnTo>
                        <a:pt x="70" y="178"/>
                      </a:lnTo>
                      <a:lnTo>
                        <a:pt x="70" y="176"/>
                      </a:lnTo>
                      <a:lnTo>
                        <a:pt x="68" y="176"/>
                      </a:lnTo>
                      <a:lnTo>
                        <a:pt x="68" y="178"/>
                      </a:lnTo>
                      <a:lnTo>
                        <a:pt x="68" y="178"/>
                      </a:lnTo>
                      <a:lnTo>
                        <a:pt x="66" y="174"/>
                      </a:lnTo>
                      <a:lnTo>
                        <a:pt x="68" y="174"/>
                      </a:lnTo>
                      <a:lnTo>
                        <a:pt x="78" y="174"/>
                      </a:lnTo>
                      <a:lnTo>
                        <a:pt x="78" y="174"/>
                      </a:lnTo>
                      <a:lnTo>
                        <a:pt x="80" y="172"/>
                      </a:lnTo>
                      <a:lnTo>
                        <a:pt x="82" y="170"/>
                      </a:lnTo>
                      <a:lnTo>
                        <a:pt x="86" y="168"/>
                      </a:lnTo>
                      <a:lnTo>
                        <a:pt x="88" y="164"/>
                      </a:lnTo>
                      <a:lnTo>
                        <a:pt x="88" y="164"/>
                      </a:lnTo>
                      <a:lnTo>
                        <a:pt x="88" y="164"/>
                      </a:lnTo>
                      <a:lnTo>
                        <a:pt x="86" y="164"/>
                      </a:lnTo>
                      <a:lnTo>
                        <a:pt x="82" y="164"/>
                      </a:lnTo>
                      <a:lnTo>
                        <a:pt x="80" y="164"/>
                      </a:lnTo>
                      <a:lnTo>
                        <a:pt x="82" y="160"/>
                      </a:lnTo>
                      <a:lnTo>
                        <a:pt x="82" y="160"/>
                      </a:lnTo>
                      <a:lnTo>
                        <a:pt x="72" y="168"/>
                      </a:lnTo>
                      <a:lnTo>
                        <a:pt x="72" y="168"/>
                      </a:lnTo>
                      <a:lnTo>
                        <a:pt x="62" y="166"/>
                      </a:lnTo>
                      <a:lnTo>
                        <a:pt x="50" y="160"/>
                      </a:lnTo>
                      <a:lnTo>
                        <a:pt x="42" y="154"/>
                      </a:lnTo>
                      <a:lnTo>
                        <a:pt x="38" y="150"/>
                      </a:lnTo>
                      <a:lnTo>
                        <a:pt x="36" y="144"/>
                      </a:lnTo>
                      <a:lnTo>
                        <a:pt x="36" y="144"/>
                      </a:lnTo>
                      <a:lnTo>
                        <a:pt x="26" y="142"/>
                      </a:lnTo>
                      <a:lnTo>
                        <a:pt x="18" y="140"/>
                      </a:lnTo>
                      <a:lnTo>
                        <a:pt x="10" y="138"/>
                      </a:lnTo>
                      <a:lnTo>
                        <a:pt x="0" y="138"/>
                      </a:lnTo>
                      <a:lnTo>
                        <a:pt x="0" y="138"/>
                      </a:lnTo>
                      <a:lnTo>
                        <a:pt x="4" y="130"/>
                      </a:lnTo>
                      <a:lnTo>
                        <a:pt x="10" y="122"/>
                      </a:lnTo>
                      <a:lnTo>
                        <a:pt x="18" y="118"/>
                      </a:lnTo>
                      <a:lnTo>
                        <a:pt x="28" y="114"/>
                      </a:lnTo>
                      <a:lnTo>
                        <a:pt x="48" y="108"/>
                      </a:lnTo>
                      <a:lnTo>
                        <a:pt x="68" y="106"/>
                      </a:lnTo>
                      <a:lnTo>
                        <a:pt x="68" y="106"/>
                      </a:lnTo>
                      <a:lnTo>
                        <a:pt x="64" y="102"/>
                      </a:lnTo>
                      <a:lnTo>
                        <a:pt x="60" y="98"/>
                      </a:lnTo>
                      <a:lnTo>
                        <a:pt x="54" y="96"/>
                      </a:lnTo>
                      <a:lnTo>
                        <a:pt x="50" y="98"/>
                      </a:lnTo>
                      <a:lnTo>
                        <a:pt x="50" y="98"/>
                      </a:lnTo>
                      <a:lnTo>
                        <a:pt x="48" y="96"/>
                      </a:lnTo>
                      <a:lnTo>
                        <a:pt x="48" y="94"/>
                      </a:lnTo>
                      <a:lnTo>
                        <a:pt x="52" y="92"/>
                      </a:lnTo>
                      <a:lnTo>
                        <a:pt x="58" y="92"/>
                      </a:lnTo>
                      <a:lnTo>
                        <a:pt x="64" y="94"/>
                      </a:lnTo>
                      <a:lnTo>
                        <a:pt x="64" y="94"/>
                      </a:lnTo>
                      <a:lnTo>
                        <a:pt x="62" y="96"/>
                      </a:lnTo>
                      <a:lnTo>
                        <a:pt x="62" y="98"/>
                      </a:lnTo>
                      <a:lnTo>
                        <a:pt x="62" y="98"/>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302" name="Freeform 278"/>
                <p:cNvSpPr>
                  <a:spLocks/>
                </p:cNvSpPr>
                <p:nvPr userDrawn="1"/>
              </p:nvSpPr>
              <p:spPr bwMode="auto">
                <a:xfrm>
                  <a:off x="3548" y="509"/>
                  <a:ext cx="5" cy="3"/>
                </a:xfrm>
                <a:custGeom>
                  <a:avLst/>
                  <a:gdLst/>
                  <a:ahLst/>
                  <a:cxnLst>
                    <a:cxn ang="0">
                      <a:pos x="14" y="0"/>
                    </a:cxn>
                    <a:cxn ang="0">
                      <a:pos x="14" y="0"/>
                    </a:cxn>
                    <a:cxn ang="0">
                      <a:pos x="14" y="2"/>
                    </a:cxn>
                    <a:cxn ang="0">
                      <a:pos x="10" y="4"/>
                    </a:cxn>
                    <a:cxn ang="0">
                      <a:pos x="0" y="10"/>
                    </a:cxn>
                    <a:cxn ang="0">
                      <a:pos x="0" y="10"/>
                    </a:cxn>
                    <a:cxn ang="0">
                      <a:pos x="2" y="6"/>
                    </a:cxn>
                    <a:cxn ang="0">
                      <a:pos x="6" y="4"/>
                    </a:cxn>
                    <a:cxn ang="0">
                      <a:pos x="12" y="2"/>
                    </a:cxn>
                    <a:cxn ang="0">
                      <a:pos x="14" y="0"/>
                    </a:cxn>
                    <a:cxn ang="0">
                      <a:pos x="14" y="0"/>
                    </a:cxn>
                  </a:cxnLst>
                  <a:rect l="0" t="0" r="r" b="b"/>
                  <a:pathLst>
                    <a:path w="14" h="10">
                      <a:moveTo>
                        <a:pt x="14" y="0"/>
                      </a:moveTo>
                      <a:lnTo>
                        <a:pt x="14" y="0"/>
                      </a:lnTo>
                      <a:lnTo>
                        <a:pt x="14" y="2"/>
                      </a:lnTo>
                      <a:lnTo>
                        <a:pt x="10" y="4"/>
                      </a:lnTo>
                      <a:lnTo>
                        <a:pt x="0" y="10"/>
                      </a:lnTo>
                      <a:lnTo>
                        <a:pt x="0" y="10"/>
                      </a:lnTo>
                      <a:lnTo>
                        <a:pt x="2" y="6"/>
                      </a:lnTo>
                      <a:lnTo>
                        <a:pt x="6" y="4"/>
                      </a:lnTo>
                      <a:lnTo>
                        <a:pt x="12" y="2"/>
                      </a:lnTo>
                      <a:lnTo>
                        <a:pt x="14" y="0"/>
                      </a:lnTo>
                      <a:lnTo>
                        <a:pt x="1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303" name="Freeform 279"/>
                <p:cNvSpPr>
                  <a:spLocks/>
                </p:cNvSpPr>
                <p:nvPr userDrawn="1"/>
              </p:nvSpPr>
              <p:spPr bwMode="auto">
                <a:xfrm>
                  <a:off x="3946" y="476"/>
                  <a:ext cx="10" cy="5"/>
                </a:xfrm>
                <a:custGeom>
                  <a:avLst/>
                  <a:gdLst/>
                  <a:ahLst/>
                  <a:cxnLst>
                    <a:cxn ang="0">
                      <a:pos x="22" y="0"/>
                    </a:cxn>
                    <a:cxn ang="0">
                      <a:pos x="22" y="0"/>
                    </a:cxn>
                    <a:cxn ang="0">
                      <a:pos x="16" y="6"/>
                    </a:cxn>
                    <a:cxn ang="0">
                      <a:pos x="14" y="14"/>
                    </a:cxn>
                    <a:cxn ang="0">
                      <a:pos x="8" y="22"/>
                    </a:cxn>
                    <a:cxn ang="0">
                      <a:pos x="2" y="28"/>
                    </a:cxn>
                    <a:cxn ang="0">
                      <a:pos x="2" y="28"/>
                    </a:cxn>
                    <a:cxn ang="0">
                      <a:pos x="4" y="24"/>
                    </a:cxn>
                    <a:cxn ang="0">
                      <a:pos x="2" y="20"/>
                    </a:cxn>
                    <a:cxn ang="0">
                      <a:pos x="2" y="18"/>
                    </a:cxn>
                    <a:cxn ang="0">
                      <a:pos x="0" y="22"/>
                    </a:cxn>
                    <a:cxn ang="0">
                      <a:pos x="0" y="22"/>
                    </a:cxn>
                    <a:cxn ang="0">
                      <a:pos x="0" y="18"/>
                    </a:cxn>
                    <a:cxn ang="0">
                      <a:pos x="2" y="16"/>
                    </a:cxn>
                    <a:cxn ang="0">
                      <a:pos x="6" y="8"/>
                    </a:cxn>
                    <a:cxn ang="0">
                      <a:pos x="22" y="0"/>
                    </a:cxn>
                    <a:cxn ang="0">
                      <a:pos x="22" y="0"/>
                    </a:cxn>
                  </a:cxnLst>
                  <a:rect l="0" t="0" r="r" b="b"/>
                  <a:pathLst>
                    <a:path w="22" h="28">
                      <a:moveTo>
                        <a:pt x="22" y="0"/>
                      </a:moveTo>
                      <a:lnTo>
                        <a:pt x="22" y="0"/>
                      </a:lnTo>
                      <a:lnTo>
                        <a:pt x="16" y="6"/>
                      </a:lnTo>
                      <a:lnTo>
                        <a:pt x="14" y="14"/>
                      </a:lnTo>
                      <a:lnTo>
                        <a:pt x="8" y="22"/>
                      </a:lnTo>
                      <a:lnTo>
                        <a:pt x="2" y="28"/>
                      </a:lnTo>
                      <a:lnTo>
                        <a:pt x="2" y="28"/>
                      </a:lnTo>
                      <a:lnTo>
                        <a:pt x="4" y="24"/>
                      </a:lnTo>
                      <a:lnTo>
                        <a:pt x="2" y="20"/>
                      </a:lnTo>
                      <a:lnTo>
                        <a:pt x="2" y="18"/>
                      </a:lnTo>
                      <a:lnTo>
                        <a:pt x="0" y="22"/>
                      </a:lnTo>
                      <a:lnTo>
                        <a:pt x="0" y="22"/>
                      </a:lnTo>
                      <a:lnTo>
                        <a:pt x="0" y="18"/>
                      </a:lnTo>
                      <a:lnTo>
                        <a:pt x="2" y="16"/>
                      </a:lnTo>
                      <a:lnTo>
                        <a:pt x="6" y="8"/>
                      </a:lnTo>
                      <a:lnTo>
                        <a:pt x="22" y="0"/>
                      </a:lnTo>
                      <a:lnTo>
                        <a:pt x="2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304" name="Freeform 280"/>
                <p:cNvSpPr>
                  <a:spLocks noEditPoints="1"/>
                </p:cNvSpPr>
                <p:nvPr userDrawn="1"/>
              </p:nvSpPr>
              <p:spPr bwMode="auto">
                <a:xfrm>
                  <a:off x="3913" y="483"/>
                  <a:ext cx="43" cy="53"/>
                </a:xfrm>
                <a:custGeom>
                  <a:avLst/>
                  <a:gdLst/>
                  <a:ahLst/>
                  <a:cxnLst>
                    <a:cxn ang="0">
                      <a:pos x="140" y="16"/>
                    </a:cxn>
                    <a:cxn ang="0">
                      <a:pos x="146" y="36"/>
                    </a:cxn>
                    <a:cxn ang="0">
                      <a:pos x="156" y="46"/>
                    </a:cxn>
                    <a:cxn ang="0">
                      <a:pos x="146" y="58"/>
                    </a:cxn>
                    <a:cxn ang="0">
                      <a:pos x="140" y="70"/>
                    </a:cxn>
                    <a:cxn ang="0">
                      <a:pos x="134" y="66"/>
                    </a:cxn>
                    <a:cxn ang="0">
                      <a:pos x="132" y="92"/>
                    </a:cxn>
                    <a:cxn ang="0">
                      <a:pos x="126" y="150"/>
                    </a:cxn>
                    <a:cxn ang="0">
                      <a:pos x="124" y="164"/>
                    </a:cxn>
                    <a:cxn ang="0">
                      <a:pos x="90" y="172"/>
                    </a:cxn>
                    <a:cxn ang="0">
                      <a:pos x="66" y="184"/>
                    </a:cxn>
                    <a:cxn ang="0">
                      <a:pos x="64" y="180"/>
                    </a:cxn>
                    <a:cxn ang="0">
                      <a:pos x="58" y="188"/>
                    </a:cxn>
                    <a:cxn ang="0">
                      <a:pos x="44" y="196"/>
                    </a:cxn>
                    <a:cxn ang="0">
                      <a:pos x="32" y="202"/>
                    </a:cxn>
                    <a:cxn ang="0">
                      <a:pos x="18" y="200"/>
                    </a:cxn>
                    <a:cxn ang="0">
                      <a:pos x="26" y="188"/>
                    </a:cxn>
                    <a:cxn ang="0">
                      <a:pos x="6" y="194"/>
                    </a:cxn>
                    <a:cxn ang="0">
                      <a:pos x="12" y="186"/>
                    </a:cxn>
                    <a:cxn ang="0">
                      <a:pos x="2" y="184"/>
                    </a:cxn>
                    <a:cxn ang="0">
                      <a:pos x="8" y="168"/>
                    </a:cxn>
                    <a:cxn ang="0">
                      <a:pos x="10" y="164"/>
                    </a:cxn>
                    <a:cxn ang="0">
                      <a:pos x="4" y="158"/>
                    </a:cxn>
                    <a:cxn ang="0">
                      <a:pos x="18" y="158"/>
                    </a:cxn>
                    <a:cxn ang="0">
                      <a:pos x="22" y="154"/>
                    </a:cxn>
                    <a:cxn ang="0">
                      <a:pos x="20" y="146"/>
                    </a:cxn>
                    <a:cxn ang="0">
                      <a:pos x="32" y="142"/>
                    </a:cxn>
                    <a:cxn ang="0">
                      <a:pos x="32" y="138"/>
                    </a:cxn>
                    <a:cxn ang="0">
                      <a:pos x="40" y="120"/>
                    </a:cxn>
                    <a:cxn ang="0">
                      <a:pos x="52" y="112"/>
                    </a:cxn>
                    <a:cxn ang="0">
                      <a:pos x="50" y="104"/>
                    </a:cxn>
                    <a:cxn ang="0">
                      <a:pos x="36" y="106"/>
                    </a:cxn>
                    <a:cxn ang="0">
                      <a:pos x="34" y="100"/>
                    </a:cxn>
                    <a:cxn ang="0">
                      <a:pos x="28" y="104"/>
                    </a:cxn>
                    <a:cxn ang="0">
                      <a:pos x="20" y="98"/>
                    </a:cxn>
                    <a:cxn ang="0">
                      <a:pos x="26" y="86"/>
                    </a:cxn>
                    <a:cxn ang="0">
                      <a:pos x="30" y="82"/>
                    </a:cxn>
                    <a:cxn ang="0">
                      <a:pos x="40" y="68"/>
                    </a:cxn>
                    <a:cxn ang="0">
                      <a:pos x="32" y="74"/>
                    </a:cxn>
                    <a:cxn ang="0">
                      <a:pos x="22" y="62"/>
                    </a:cxn>
                    <a:cxn ang="0">
                      <a:pos x="30" y="64"/>
                    </a:cxn>
                    <a:cxn ang="0">
                      <a:pos x="34" y="50"/>
                    </a:cxn>
                    <a:cxn ang="0">
                      <a:pos x="52" y="58"/>
                    </a:cxn>
                    <a:cxn ang="0">
                      <a:pos x="70" y="54"/>
                    </a:cxn>
                    <a:cxn ang="0">
                      <a:pos x="72" y="46"/>
                    </a:cxn>
                    <a:cxn ang="0">
                      <a:pos x="74" y="36"/>
                    </a:cxn>
                    <a:cxn ang="0">
                      <a:pos x="68" y="30"/>
                    </a:cxn>
                    <a:cxn ang="0">
                      <a:pos x="78" y="22"/>
                    </a:cxn>
                    <a:cxn ang="0">
                      <a:pos x="76" y="14"/>
                    </a:cxn>
                    <a:cxn ang="0">
                      <a:pos x="100" y="8"/>
                    </a:cxn>
                    <a:cxn ang="0">
                      <a:pos x="102" y="2"/>
                    </a:cxn>
                    <a:cxn ang="0">
                      <a:pos x="114" y="4"/>
                    </a:cxn>
                    <a:cxn ang="0">
                      <a:pos x="112" y="16"/>
                    </a:cxn>
                    <a:cxn ang="0">
                      <a:pos x="118" y="8"/>
                    </a:cxn>
                    <a:cxn ang="0">
                      <a:pos x="110" y="14"/>
                    </a:cxn>
                  </a:cxnLst>
                  <a:rect l="0" t="0" r="r" b="b"/>
                  <a:pathLst>
                    <a:path w="156" h="202">
                      <a:moveTo>
                        <a:pt x="142" y="10"/>
                      </a:moveTo>
                      <a:lnTo>
                        <a:pt x="142" y="10"/>
                      </a:lnTo>
                      <a:lnTo>
                        <a:pt x="140" y="12"/>
                      </a:lnTo>
                      <a:lnTo>
                        <a:pt x="140" y="16"/>
                      </a:lnTo>
                      <a:lnTo>
                        <a:pt x="142" y="22"/>
                      </a:lnTo>
                      <a:lnTo>
                        <a:pt x="146" y="28"/>
                      </a:lnTo>
                      <a:lnTo>
                        <a:pt x="148" y="32"/>
                      </a:lnTo>
                      <a:lnTo>
                        <a:pt x="146" y="36"/>
                      </a:lnTo>
                      <a:lnTo>
                        <a:pt x="146" y="36"/>
                      </a:lnTo>
                      <a:lnTo>
                        <a:pt x="150" y="38"/>
                      </a:lnTo>
                      <a:lnTo>
                        <a:pt x="154" y="42"/>
                      </a:lnTo>
                      <a:lnTo>
                        <a:pt x="156" y="46"/>
                      </a:lnTo>
                      <a:lnTo>
                        <a:pt x="156" y="54"/>
                      </a:lnTo>
                      <a:lnTo>
                        <a:pt x="156" y="54"/>
                      </a:lnTo>
                      <a:lnTo>
                        <a:pt x="150" y="58"/>
                      </a:lnTo>
                      <a:lnTo>
                        <a:pt x="146" y="58"/>
                      </a:lnTo>
                      <a:lnTo>
                        <a:pt x="144" y="58"/>
                      </a:lnTo>
                      <a:lnTo>
                        <a:pt x="144" y="58"/>
                      </a:lnTo>
                      <a:lnTo>
                        <a:pt x="142" y="64"/>
                      </a:lnTo>
                      <a:lnTo>
                        <a:pt x="140" y="70"/>
                      </a:lnTo>
                      <a:lnTo>
                        <a:pt x="140" y="70"/>
                      </a:lnTo>
                      <a:lnTo>
                        <a:pt x="136" y="70"/>
                      </a:lnTo>
                      <a:lnTo>
                        <a:pt x="134" y="66"/>
                      </a:lnTo>
                      <a:lnTo>
                        <a:pt x="134" y="66"/>
                      </a:lnTo>
                      <a:lnTo>
                        <a:pt x="132" y="70"/>
                      </a:lnTo>
                      <a:lnTo>
                        <a:pt x="126" y="72"/>
                      </a:lnTo>
                      <a:lnTo>
                        <a:pt x="126" y="72"/>
                      </a:lnTo>
                      <a:lnTo>
                        <a:pt x="132" y="92"/>
                      </a:lnTo>
                      <a:lnTo>
                        <a:pt x="134" y="116"/>
                      </a:lnTo>
                      <a:lnTo>
                        <a:pt x="132" y="128"/>
                      </a:lnTo>
                      <a:lnTo>
                        <a:pt x="130" y="140"/>
                      </a:lnTo>
                      <a:lnTo>
                        <a:pt x="126" y="150"/>
                      </a:lnTo>
                      <a:lnTo>
                        <a:pt x="118" y="156"/>
                      </a:lnTo>
                      <a:lnTo>
                        <a:pt x="118" y="156"/>
                      </a:lnTo>
                      <a:lnTo>
                        <a:pt x="122" y="162"/>
                      </a:lnTo>
                      <a:lnTo>
                        <a:pt x="124" y="164"/>
                      </a:lnTo>
                      <a:lnTo>
                        <a:pt x="122" y="168"/>
                      </a:lnTo>
                      <a:lnTo>
                        <a:pt x="122" y="168"/>
                      </a:lnTo>
                      <a:lnTo>
                        <a:pt x="106" y="168"/>
                      </a:lnTo>
                      <a:lnTo>
                        <a:pt x="90" y="172"/>
                      </a:lnTo>
                      <a:lnTo>
                        <a:pt x="78" y="178"/>
                      </a:lnTo>
                      <a:lnTo>
                        <a:pt x="68" y="186"/>
                      </a:lnTo>
                      <a:lnTo>
                        <a:pt x="68" y="186"/>
                      </a:lnTo>
                      <a:lnTo>
                        <a:pt x="66" y="184"/>
                      </a:lnTo>
                      <a:lnTo>
                        <a:pt x="66" y="182"/>
                      </a:lnTo>
                      <a:lnTo>
                        <a:pt x="66" y="178"/>
                      </a:lnTo>
                      <a:lnTo>
                        <a:pt x="66" y="178"/>
                      </a:lnTo>
                      <a:lnTo>
                        <a:pt x="64" y="180"/>
                      </a:lnTo>
                      <a:lnTo>
                        <a:pt x="62" y="180"/>
                      </a:lnTo>
                      <a:lnTo>
                        <a:pt x="62" y="180"/>
                      </a:lnTo>
                      <a:lnTo>
                        <a:pt x="62" y="184"/>
                      </a:lnTo>
                      <a:lnTo>
                        <a:pt x="58" y="188"/>
                      </a:lnTo>
                      <a:lnTo>
                        <a:pt x="54" y="192"/>
                      </a:lnTo>
                      <a:lnTo>
                        <a:pt x="50" y="198"/>
                      </a:lnTo>
                      <a:lnTo>
                        <a:pt x="50" y="198"/>
                      </a:lnTo>
                      <a:lnTo>
                        <a:pt x="44" y="196"/>
                      </a:lnTo>
                      <a:lnTo>
                        <a:pt x="38" y="196"/>
                      </a:lnTo>
                      <a:lnTo>
                        <a:pt x="34" y="196"/>
                      </a:lnTo>
                      <a:lnTo>
                        <a:pt x="32" y="202"/>
                      </a:lnTo>
                      <a:lnTo>
                        <a:pt x="32" y="202"/>
                      </a:lnTo>
                      <a:lnTo>
                        <a:pt x="26" y="198"/>
                      </a:lnTo>
                      <a:lnTo>
                        <a:pt x="22" y="198"/>
                      </a:lnTo>
                      <a:lnTo>
                        <a:pt x="18" y="200"/>
                      </a:lnTo>
                      <a:lnTo>
                        <a:pt x="18" y="200"/>
                      </a:lnTo>
                      <a:lnTo>
                        <a:pt x="18" y="196"/>
                      </a:lnTo>
                      <a:lnTo>
                        <a:pt x="22" y="192"/>
                      </a:lnTo>
                      <a:lnTo>
                        <a:pt x="26" y="188"/>
                      </a:lnTo>
                      <a:lnTo>
                        <a:pt x="26" y="188"/>
                      </a:lnTo>
                      <a:lnTo>
                        <a:pt x="24" y="188"/>
                      </a:lnTo>
                      <a:lnTo>
                        <a:pt x="18" y="190"/>
                      </a:lnTo>
                      <a:lnTo>
                        <a:pt x="6" y="194"/>
                      </a:lnTo>
                      <a:lnTo>
                        <a:pt x="6" y="194"/>
                      </a:lnTo>
                      <a:lnTo>
                        <a:pt x="6" y="192"/>
                      </a:lnTo>
                      <a:lnTo>
                        <a:pt x="8" y="190"/>
                      </a:lnTo>
                      <a:lnTo>
                        <a:pt x="10" y="188"/>
                      </a:lnTo>
                      <a:lnTo>
                        <a:pt x="12" y="186"/>
                      </a:lnTo>
                      <a:lnTo>
                        <a:pt x="12" y="186"/>
                      </a:lnTo>
                      <a:lnTo>
                        <a:pt x="6" y="182"/>
                      </a:lnTo>
                      <a:lnTo>
                        <a:pt x="4" y="180"/>
                      </a:lnTo>
                      <a:lnTo>
                        <a:pt x="2" y="184"/>
                      </a:lnTo>
                      <a:lnTo>
                        <a:pt x="2" y="184"/>
                      </a:lnTo>
                      <a:lnTo>
                        <a:pt x="0" y="178"/>
                      </a:lnTo>
                      <a:lnTo>
                        <a:pt x="2" y="174"/>
                      </a:lnTo>
                      <a:lnTo>
                        <a:pt x="8" y="168"/>
                      </a:lnTo>
                      <a:lnTo>
                        <a:pt x="16" y="166"/>
                      </a:lnTo>
                      <a:lnTo>
                        <a:pt x="16" y="166"/>
                      </a:lnTo>
                      <a:lnTo>
                        <a:pt x="14" y="164"/>
                      </a:lnTo>
                      <a:lnTo>
                        <a:pt x="10" y="164"/>
                      </a:lnTo>
                      <a:lnTo>
                        <a:pt x="2" y="164"/>
                      </a:lnTo>
                      <a:lnTo>
                        <a:pt x="2" y="164"/>
                      </a:lnTo>
                      <a:lnTo>
                        <a:pt x="2" y="162"/>
                      </a:lnTo>
                      <a:lnTo>
                        <a:pt x="4" y="158"/>
                      </a:lnTo>
                      <a:lnTo>
                        <a:pt x="8" y="156"/>
                      </a:lnTo>
                      <a:lnTo>
                        <a:pt x="14" y="156"/>
                      </a:lnTo>
                      <a:lnTo>
                        <a:pt x="18" y="158"/>
                      </a:lnTo>
                      <a:lnTo>
                        <a:pt x="18" y="158"/>
                      </a:lnTo>
                      <a:lnTo>
                        <a:pt x="20" y="156"/>
                      </a:lnTo>
                      <a:lnTo>
                        <a:pt x="20" y="156"/>
                      </a:lnTo>
                      <a:lnTo>
                        <a:pt x="22" y="154"/>
                      </a:lnTo>
                      <a:lnTo>
                        <a:pt x="22" y="154"/>
                      </a:lnTo>
                      <a:lnTo>
                        <a:pt x="22" y="152"/>
                      </a:lnTo>
                      <a:lnTo>
                        <a:pt x="20" y="150"/>
                      </a:lnTo>
                      <a:lnTo>
                        <a:pt x="18" y="150"/>
                      </a:lnTo>
                      <a:lnTo>
                        <a:pt x="20" y="146"/>
                      </a:lnTo>
                      <a:lnTo>
                        <a:pt x="20" y="146"/>
                      </a:lnTo>
                      <a:lnTo>
                        <a:pt x="24" y="144"/>
                      </a:lnTo>
                      <a:lnTo>
                        <a:pt x="28" y="142"/>
                      </a:lnTo>
                      <a:lnTo>
                        <a:pt x="32" y="142"/>
                      </a:lnTo>
                      <a:lnTo>
                        <a:pt x="38" y="142"/>
                      </a:lnTo>
                      <a:lnTo>
                        <a:pt x="38" y="142"/>
                      </a:lnTo>
                      <a:lnTo>
                        <a:pt x="36" y="136"/>
                      </a:lnTo>
                      <a:lnTo>
                        <a:pt x="32" y="138"/>
                      </a:lnTo>
                      <a:lnTo>
                        <a:pt x="22" y="142"/>
                      </a:lnTo>
                      <a:lnTo>
                        <a:pt x="22" y="142"/>
                      </a:lnTo>
                      <a:lnTo>
                        <a:pt x="34" y="128"/>
                      </a:lnTo>
                      <a:lnTo>
                        <a:pt x="40" y="120"/>
                      </a:lnTo>
                      <a:lnTo>
                        <a:pt x="42" y="110"/>
                      </a:lnTo>
                      <a:lnTo>
                        <a:pt x="42" y="110"/>
                      </a:lnTo>
                      <a:lnTo>
                        <a:pt x="46" y="112"/>
                      </a:lnTo>
                      <a:lnTo>
                        <a:pt x="52" y="112"/>
                      </a:lnTo>
                      <a:lnTo>
                        <a:pt x="52" y="112"/>
                      </a:lnTo>
                      <a:lnTo>
                        <a:pt x="52" y="108"/>
                      </a:lnTo>
                      <a:lnTo>
                        <a:pt x="50" y="104"/>
                      </a:lnTo>
                      <a:lnTo>
                        <a:pt x="50" y="104"/>
                      </a:lnTo>
                      <a:lnTo>
                        <a:pt x="46" y="104"/>
                      </a:lnTo>
                      <a:lnTo>
                        <a:pt x="44" y="106"/>
                      </a:lnTo>
                      <a:lnTo>
                        <a:pt x="40" y="106"/>
                      </a:lnTo>
                      <a:lnTo>
                        <a:pt x="36" y="106"/>
                      </a:lnTo>
                      <a:lnTo>
                        <a:pt x="36" y="106"/>
                      </a:lnTo>
                      <a:lnTo>
                        <a:pt x="36" y="102"/>
                      </a:lnTo>
                      <a:lnTo>
                        <a:pt x="34" y="100"/>
                      </a:lnTo>
                      <a:lnTo>
                        <a:pt x="34" y="100"/>
                      </a:lnTo>
                      <a:lnTo>
                        <a:pt x="32" y="102"/>
                      </a:lnTo>
                      <a:lnTo>
                        <a:pt x="30" y="102"/>
                      </a:lnTo>
                      <a:lnTo>
                        <a:pt x="28" y="104"/>
                      </a:lnTo>
                      <a:lnTo>
                        <a:pt x="28" y="104"/>
                      </a:lnTo>
                      <a:lnTo>
                        <a:pt x="26" y="98"/>
                      </a:lnTo>
                      <a:lnTo>
                        <a:pt x="24" y="98"/>
                      </a:lnTo>
                      <a:lnTo>
                        <a:pt x="20" y="98"/>
                      </a:lnTo>
                      <a:lnTo>
                        <a:pt x="20" y="98"/>
                      </a:lnTo>
                      <a:lnTo>
                        <a:pt x="22" y="94"/>
                      </a:lnTo>
                      <a:lnTo>
                        <a:pt x="22" y="88"/>
                      </a:lnTo>
                      <a:lnTo>
                        <a:pt x="22" y="88"/>
                      </a:lnTo>
                      <a:lnTo>
                        <a:pt x="26" y="86"/>
                      </a:lnTo>
                      <a:lnTo>
                        <a:pt x="32" y="88"/>
                      </a:lnTo>
                      <a:lnTo>
                        <a:pt x="32" y="88"/>
                      </a:lnTo>
                      <a:lnTo>
                        <a:pt x="30" y="84"/>
                      </a:lnTo>
                      <a:lnTo>
                        <a:pt x="30" y="82"/>
                      </a:lnTo>
                      <a:lnTo>
                        <a:pt x="34" y="78"/>
                      </a:lnTo>
                      <a:lnTo>
                        <a:pt x="38" y="74"/>
                      </a:lnTo>
                      <a:lnTo>
                        <a:pt x="40" y="72"/>
                      </a:lnTo>
                      <a:lnTo>
                        <a:pt x="40" y="68"/>
                      </a:lnTo>
                      <a:lnTo>
                        <a:pt x="40" y="68"/>
                      </a:lnTo>
                      <a:lnTo>
                        <a:pt x="36" y="68"/>
                      </a:lnTo>
                      <a:lnTo>
                        <a:pt x="34" y="70"/>
                      </a:lnTo>
                      <a:lnTo>
                        <a:pt x="32" y="74"/>
                      </a:lnTo>
                      <a:lnTo>
                        <a:pt x="32" y="74"/>
                      </a:lnTo>
                      <a:lnTo>
                        <a:pt x="26" y="70"/>
                      </a:lnTo>
                      <a:lnTo>
                        <a:pt x="24" y="66"/>
                      </a:lnTo>
                      <a:lnTo>
                        <a:pt x="22" y="62"/>
                      </a:lnTo>
                      <a:lnTo>
                        <a:pt x="22" y="62"/>
                      </a:lnTo>
                      <a:lnTo>
                        <a:pt x="28" y="64"/>
                      </a:lnTo>
                      <a:lnTo>
                        <a:pt x="30" y="64"/>
                      </a:lnTo>
                      <a:lnTo>
                        <a:pt x="30" y="64"/>
                      </a:lnTo>
                      <a:lnTo>
                        <a:pt x="32" y="58"/>
                      </a:lnTo>
                      <a:lnTo>
                        <a:pt x="28" y="52"/>
                      </a:lnTo>
                      <a:lnTo>
                        <a:pt x="28" y="52"/>
                      </a:lnTo>
                      <a:lnTo>
                        <a:pt x="34" y="50"/>
                      </a:lnTo>
                      <a:lnTo>
                        <a:pt x="42" y="50"/>
                      </a:lnTo>
                      <a:lnTo>
                        <a:pt x="48" y="52"/>
                      </a:lnTo>
                      <a:lnTo>
                        <a:pt x="52" y="58"/>
                      </a:lnTo>
                      <a:lnTo>
                        <a:pt x="52" y="58"/>
                      </a:lnTo>
                      <a:lnTo>
                        <a:pt x="54" y="54"/>
                      </a:lnTo>
                      <a:lnTo>
                        <a:pt x="58" y="52"/>
                      </a:lnTo>
                      <a:lnTo>
                        <a:pt x="64" y="52"/>
                      </a:lnTo>
                      <a:lnTo>
                        <a:pt x="70" y="54"/>
                      </a:lnTo>
                      <a:lnTo>
                        <a:pt x="70" y="54"/>
                      </a:lnTo>
                      <a:lnTo>
                        <a:pt x="68" y="50"/>
                      </a:lnTo>
                      <a:lnTo>
                        <a:pt x="68" y="48"/>
                      </a:lnTo>
                      <a:lnTo>
                        <a:pt x="72" y="46"/>
                      </a:lnTo>
                      <a:lnTo>
                        <a:pt x="76" y="44"/>
                      </a:lnTo>
                      <a:lnTo>
                        <a:pt x="80" y="40"/>
                      </a:lnTo>
                      <a:lnTo>
                        <a:pt x="80" y="40"/>
                      </a:lnTo>
                      <a:lnTo>
                        <a:pt x="74" y="36"/>
                      </a:lnTo>
                      <a:lnTo>
                        <a:pt x="72" y="34"/>
                      </a:lnTo>
                      <a:lnTo>
                        <a:pt x="68" y="34"/>
                      </a:lnTo>
                      <a:lnTo>
                        <a:pt x="68" y="34"/>
                      </a:lnTo>
                      <a:lnTo>
                        <a:pt x="68" y="30"/>
                      </a:lnTo>
                      <a:lnTo>
                        <a:pt x="72" y="28"/>
                      </a:lnTo>
                      <a:lnTo>
                        <a:pt x="78" y="24"/>
                      </a:lnTo>
                      <a:lnTo>
                        <a:pt x="78" y="24"/>
                      </a:lnTo>
                      <a:lnTo>
                        <a:pt x="78" y="22"/>
                      </a:lnTo>
                      <a:lnTo>
                        <a:pt x="78" y="20"/>
                      </a:lnTo>
                      <a:lnTo>
                        <a:pt x="76" y="18"/>
                      </a:lnTo>
                      <a:lnTo>
                        <a:pt x="76" y="14"/>
                      </a:lnTo>
                      <a:lnTo>
                        <a:pt x="76" y="14"/>
                      </a:lnTo>
                      <a:lnTo>
                        <a:pt x="90" y="8"/>
                      </a:lnTo>
                      <a:lnTo>
                        <a:pt x="96" y="6"/>
                      </a:lnTo>
                      <a:lnTo>
                        <a:pt x="98" y="6"/>
                      </a:lnTo>
                      <a:lnTo>
                        <a:pt x="100" y="8"/>
                      </a:lnTo>
                      <a:lnTo>
                        <a:pt x="100" y="8"/>
                      </a:lnTo>
                      <a:lnTo>
                        <a:pt x="102" y="4"/>
                      </a:lnTo>
                      <a:lnTo>
                        <a:pt x="102" y="2"/>
                      </a:lnTo>
                      <a:lnTo>
                        <a:pt x="102" y="2"/>
                      </a:lnTo>
                      <a:lnTo>
                        <a:pt x="106" y="2"/>
                      </a:lnTo>
                      <a:lnTo>
                        <a:pt x="108" y="0"/>
                      </a:lnTo>
                      <a:lnTo>
                        <a:pt x="108" y="0"/>
                      </a:lnTo>
                      <a:lnTo>
                        <a:pt x="114" y="4"/>
                      </a:lnTo>
                      <a:lnTo>
                        <a:pt x="122" y="8"/>
                      </a:lnTo>
                      <a:lnTo>
                        <a:pt x="142" y="10"/>
                      </a:lnTo>
                      <a:lnTo>
                        <a:pt x="142" y="10"/>
                      </a:lnTo>
                      <a:close/>
                      <a:moveTo>
                        <a:pt x="112" y="16"/>
                      </a:moveTo>
                      <a:lnTo>
                        <a:pt x="112" y="16"/>
                      </a:lnTo>
                      <a:lnTo>
                        <a:pt x="114" y="16"/>
                      </a:lnTo>
                      <a:lnTo>
                        <a:pt x="116" y="14"/>
                      </a:lnTo>
                      <a:lnTo>
                        <a:pt x="118" y="8"/>
                      </a:lnTo>
                      <a:lnTo>
                        <a:pt x="118" y="8"/>
                      </a:lnTo>
                      <a:lnTo>
                        <a:pt x="114" y="8"/>
                      </a:lnTo>
                      <a:lnTo>
                        <a:pt x="110" y="10"/>
                      </a:lnTo>
                      <a:lnTo>
                        <a:pt x="110" y="14"/>
                      </a:lnTo>
                      <a:lnTo>
                        <a:pt x="112" y="16"/>
                      </a:lnTo>
                      <a:lnTo>
                        <a:pt x="112" y="16"/>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305" name="Freeform 281"/>
                <p:cNvSpPr>
                  <a:spLocks/>
                </p:cNvSpPr>
                <p:nvPr userDrawn="1"/>
              </p:nvSpPr>
              <p:spPr bwMode="auto">
                <a:xfrm>
                  <a:off x="3961" y="499"/>
                  <a:ext cx="3" cy="5"/>
                </a:xfrm>
                <a:custGeom>
                  <a:avLst/>
                  <a:gdLst/>
                  <a:ahLst/>
                  <a:cxnLst>
                    <a:cxn ang="0">
                      <a:pos x="12" y="0"/>
                    </a:cxn>
                    <a:cxn ang="0">
                      <a:pos x="12" y="0"/>
                    </a:cxn>
                    <a:cxn ang="0">
                      <a:pos x="12" y="4"/>
                    </a:cxn>
                    <a:cxn ang="0">
                      <a:pos x="10" y="6"/>
                    </a:cxn>
                    <a:cxn ang="0">
                      <a:pos x="10" y="8"/>
                    </a:cxn>
                    <a:cxn ang="0">
                      <a:pos x="8" y="12"/>
                    </a:cxn>
                    <a:cxn ang="0">
                      <a:pos x="8" y="12"/>
                    </a:cxn>
                    <a:cxn ang="0">
                      <a:pos x="4" y="12"/>
                    </a:cxn>
                    <a:cxn ang="0">
                      <a:pos x="2" y="14"/>
                    </a:cxn>
                    <a:cxn ang="0">
                      <a:pos x="0" y="14"/>
                    </a:cxn>
                    <a:cxn ang="0">
                      <a:pos x="0" y="14"/>
                    </a:cxn>
                    <a:cxn ang="0">
                      <a:pos x="2" y="6"/>
                    </a:cxn>
                    <a:cxn ang="0">
                      <a:pos x="6" y="0"/>
                    </a:cxn>
                    <a:cxn ang="0">
                      <a:pos x="8" y="0"/>
                    </a:cxn>
                    <a:cxn ang="0">
                      <a:pos x="12" y="0"/>
                    </a:cxn>
                    <a:cxn ang="0">
                      <a:pos x="12" y="0"/>
                    </a:cxn>
                  </a:cxnLst>
                  <a:rect l="0" t="0" r="r" b="b"/>
                  <a:pathLst>
                    <a:path w="12" h="14">
                      <a:moveTo>
                        <a:pt x="12" y="0"/>
                      </a:moveTo>
                      <a:lnTo>
                        <a:pt x="12" y="0"/>
                      </a:lnTo>
                      <a:lnTo>
                        <a:pt x="12" y="4"/>
                      </a:lnTo>
                      <a:lnTo>
                        <a:pt x="10" y="6"/>
                      </a:lnTo>
                      <a:lnTo>
                        <a:pt x="10" y="8"/>
                      </a:lnTo>
                      <a:lnTo>
                        <a:pt x="8" y="12"/>
                      </a:lnTo>
                      <a:lnTo>
                        <a:pt x="8" y="12"/>
                      </a:lnTo>
                      <a:lnTo>
                        <a:pt x="4" y="12"/>
                      </a:lnTo>
                      <a:lnTo>
                        <a:pt x="2" y="14"/>
                      </a:lnTo>
                      <a:lnTo>
                        <a:pt x="0" y="14"/>
                      </a:lnTo>
                      <a:lnTo>
                        <a:pt x="0" y="14"/>
                      </a:lnTo>
                      <a:lnTo>
                        <a:pt x="2" y="6"/>
                      </a:lnTo>
                      <a:lnTo>
                        <a:pt x="6" y="0"/>
                      </a:lnTo>
                      <a:lnTo>
                        <a:pt x="8" y="0"/>
                      </a:lnTo>
                      <a:lnTo>
                        <a:pt x="12" y="0"/>
                      </a:lnTo>
                      <a:lnTo>
                        <a:pt x="1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306" name="Freeform 282"/>
                <p:cNvSpPr>
                  <a:spLocks/>
                </p:cNvSpPr>
                <p:nvPr userDrawn="1"/>
              </p:nvSpPr>
              <p:spPr bwMode="auto">
                <a:xfrm>
                  <a:off x="3528" y="509"/>
                  <a:ext cx="5" cy="3"/>
                </a:xfrm>
                <a:custGeom>
                  <a:avLst/>
                  <a:gdLst/>
                  <a:ahLst/>
                  <a:cxnLst>
                    <a:cxn ang="0">
                      <a:pos x="16" y="0"/>
                    </a:cxn>
                    <a:cxn ang="0">
                      <a:pos x="16" y="0"/>
                    </a:cxn>
                    <a:cxn ang="0">
                      <a:pos x="14" y="4"/>
                    </a:cxn>
                    <a:cxn ang="0">
                      <a:pos x="10" y="6"/>
                    </a:cxn>
                    <a:cxn ang="0">
                      <a:pos x="8" y="8"/>
                    </a:cxn>
                    <a:cxn ang="0">
                      <a:pos x="6" y="14"/>
                    </a:cxn>
                    <a:cxn ang="0">
                      <a:pos x="6" y="14"/>
                    </a:cxn>
                    <a:cxn ang="0">
                      <a:pos x="2" y="14"/>
                    </a:cxn>
                    <a:cxn ang="0">
                      <a:pos x="0" y="14"/>
                    </a:cxn>
                    <a:cxn ang="0">
                      <a:pos x="0" y="14"/>
                    </a:cxn>
                    <a:cxn ang="0">
                      <a:pos x="2" y="12"/>
                    </a:cxn>
                    <a:cxn ang="0">
                      <a:pos x="6" y="6"/>
                    </a:cxn>
                    <a:cxn ang="0">
                      <a:pos x="10" y="2"/>
                    </a:cxn>
                    <a:cxn ang="0">
                      <a:pos x="16" y="0"/>
                    </a:cxn>
                    <a:cxn ang="0">
                      <a:pos x="16" y="0"/>
                    </a:cxn>
                  </a:cxnLst>
                  <a:rect l="0" t="0" r="r" b="b"/>
                  <a:pathLst>
                    <a:path w="16" h="14">
                      <a:moveTo>
                        <a:pt x="16" y="0"/>
                      </a:moveTo>
                      <a:lnTo>
                        <a:pt x="16" y="0"/>
                      </a:lnTo>
                      <a:lnTo>
                        <a:pt x="14" y="4"/>
                      </a:lnTo>
                      <a:lnTo>
                        <a:pt x="10" y="6"/>
                      </a:lnTo>
                      <a:lnTo>
                        <a:pt x="8" y="8"/>
                      </a:lnTo>
                      <a:lnTo>
                        <a:pt x="6" y="14"/>
                      </a:lnTo>
                      <a:lnTo>
                        <a:pt x="6" y="14"/>
                      </a:lnTo>
                      <a:lnTo>
                        <a:pt x="2" y="14"/>
                      </a:lnTo>
                      <a:lnTo>
                        <a:pt x="0" y="14"/>
                      </a:lnTo>
                      <a:lnTo>
                        <a:pt x="0" y="14"/>
                      </a:lnTo>
                      <a:lnTo>
                        <a:pt x="2" y="12"/>
                      </a:lnTo>
                      <a:lnTo>
                        <a:pt x="6" y="6"/>
                      </a:lnTo>
                      <a:lnTo>
                        <a:pt x="10" y="2"/>
                      </a:lnTo>
                      <a:lnTo>
                        <a:pt x="16" y="0"/>
                      </a:lnTo>
                      <a:lnTo>
                        <a:pt x="1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307" name="Freeform 283"/>
                <p:cNvSpPr>
                  <a:spLocks/>
                </p:cNvSpPr>
                <p:nvPr userDrawn="1"/>
              </p:nvSpPr>
              <p:spPr bwMode="auto">
                <a:xfrm>
                  <a:off x="3994" y="633"/>
                  <a:ext cx="0" cy="5"/>
                </a:xfrm>
                <a:custGeom>
                  <a:avLst/>
                  <a:gdLst/>
                  <a:ahLst/>
                  <a:cxnLst>
                    <a:cxn ang="0">
                      <a:pos x="0" y="0"/>
                    </a:cxn>
                    <a:cxn ang="0">
                      <a:pos x="0" y="0"/>
                    </a:cxn>
                    <a:cxn ang="0">
                      <a:pos x="2" y="6"/>
                    </a:cxn>
                    <a:cxn ang="0">
                      <a:pos x="4" y="10"/>
                    </a:cxn>
                    <a:cxn ang="0">
                      <a:pos x="4" y="16"/>
                    </a:cxn>
                    <a:cxn ang="0">
                      <a:pos x="4" y="16"/>
                    </a:cxn>
                    <a:cxn ang="0">
                      <a:pos x="2" y="14"/>
                    </a:cxn>
                    <a:cxn ang="0">
                      <a:pos x="0" y="0"/>
                    </a:cxn>
                    <a:cxn ang="0">
                      <a:pos x="0" y="0"/>
                    </a:cxn>
                  </a:cxnLst>
                  <a:rect l="0" t="0" r="r" b="b"/>
                  <a:pathLst>
                    <a:path w="4" h="16">
                      <a:moveTo>
                        <a:pt x="0" y="0"/>
                      </a:moveTo>
                      <a:lnTo>
                        <a:pt x="0" y="0"/>
                      </a:lnTo>
                      <a:lnTo>
                        <a:pt x="2" y="6"/>
                      </a:lnTo>
                      <a:lnTo>
                        <a:pt x="4" y="10"/>
                      </a:lnTo>
                      <a:lnTo>
                        <a:pt x="4" y="16"/>
                      </a:lnTo>
                      <a:lnTo>
                        <a:pt x="4" y="16"/>
                      </a:lnTo>
                      <a:lnTo>
                        <a:pt x="2" y="14"/>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308" name="Freeform 284"/>
                <p:cNvSpPr>
                  <a:spLocks/>
                </p:cNvSpPr>
                <p:nvPr userDrawn="1"/>
              </p:nvSpPr>
              <p:spPr bwMode="auto">
                <a:xfrm>
                  <a:off x="4151" y="643"/>
                  <a:ext cx="5" cy="5"/>
                </a:xfrm>
                <a:custGeom>
                  <a:avLst/>
                  <a:gdLst/>
                  <a:ahLst/>
                  <a:cxnLst>
                    <a:cxn ang="0">
                      <a:pos x="0" y="0"/>
                    </a:cxn>
                    <a:cxn ang="0">
                      <a:pos x="0" y="0"/>
                    </a:cxn>
                    <a:cxn ang="0">
                      <a:pos x="6" y="2"/>
                    </a:cxn>
                    <a:cxn ang="0">
                      <a:pos x="10" y="6"/>
                    </a:cxn>
                    <a:cxn ang="0">
                      <a:pos x="18" y="14"/>
                    </a:cxn>
                    <a:cxn ang="0">
                      <a:pos x="18" y="14"/>
                    </a:cxn>
                    <a:cxn ang="0">
                      <a:pos x="14" y="14"/>
                    </a:cxn>
                    <a:cxn ang="0">
                      <a:pos x="8" y="10"/>
                    </a:cxn>
                    <a:cxn ang="0">
                      <a:pos x="0" y="0"/>
                    </a:cxn>
                    <a:cxn ang="0">
                      <a:pos x="0" y="0"/>
                    </a:cxn>
                  </a:cxnLst>
                  <a:rect l="0" t="0" r="r" b="b"/>
                  <a:pathLst>
                    <a:path w="18" h="14">
                      <a:moveTo>
                        <a:pt x="0" y="0"/>
                      </a:moveTo>
                      <a:lnTo>
                        <a:pt x="0" y="0"/>
                      </a:lnTo>
                      <a:lnTo>
                        <a:pt x="6" y="2"/>
                      </a:lnTo>
                      <a:lnTo>
                        <a:pt x="10" y="6"/>
                      </a:lnTo>
                      <a:lnTo>
                        <a:pt x="18" y="14"/>
                      </a:lnTo>
                      <a:lnTo>
                        <a:pt x="18" y="14"/>
                      </a:lnTo>
                      <a:lnTo>
                        <a:pt x="14" y="14"/>
                      </a:lnTo>
                      <a:lnTo>
                        <a:pt x="8" y="10"/>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309" name="Freeform 285"/>
                <p:cNvSpPr>
                  <a:spLocks/>
                </p:cNvSpPr>
                <p:nvPr userDrawn="1"/>
              </p:nvSpPr>
              <p:spPr bwMode="auto">
                <a:xfrm>
                  <a:off x="3168" y="669"/>
                  <a:ext cx="5" cy="8"/>
                </a:xfrm>
                <a:custGeom>
                  <a:avLst/>
                  <a:gdLst/>
                  <a:ahLst/>
                  <a:cxnLst>
                    <a:cxn ang="0">
                      <a:pos x="22" y="0"/>
                    </a:cxn>
                    <a:cxn ang="0">
                      <a:pos x="22" y="0"/>
                    </a:cxn>
                    <a:cxn ang="0">
                      <a:pos x="24" y="4"/>
                    </a:cxn>
                    <a:cxn ang="0">
                      <a:pos x="22" y="8"/>
                    </a:cxn>
                    <a:cxn ang="0">
                      <a:pos x="18" y="18"/>
                    </a:cxn>
                    <a:cxn ang="0">
                      <a:pos x="18" y="18"/>
                    </a:cxn>
                    <a:cxn ang="0">
                      <a:pos x="16" y="18"/>
                    </a:cxn>
                    <a:cxn ang="0">
                      <a:pos x="14" y="18"/>
                    </a:cxn>
                    <a:cxn ang="0">
                      <a:pos x="10" y="24"/>
                    </a:cxn>
                    <a:cxn ang="0">
                      <a:pos x="6" y="30"/>
                    </a:cxn>
                    <a:cxn ang="0">
                      <a:pos x="4" y="32"/>
                    </a:cxn>
                    <a:cxn ang="0">
                      <a:pos x="0" y="32"/>
                    </a:cxn>
                    <a:cxn ang="0">
                      <a:pos x="0" y="32"/>
                    </a:cxn>
                    <a:cxn ang="0">
                      <a:pos x="2" y="28"/>
                    </a:cxn>
                    <a:cxn ang="0">
                      <a:pos x="4" y="26"/>
                    </a:cxn>
                    <a:cxn ang="0">
                      <a:pos x="2" y="26"/>
                    </a:cxn>
                    <a:cxn ang="0">
                      <a:pos x="2" y="26"/>
                    </a:cxn>
                    <a:cxn ang="0">
                      <a:pos x="8" y="20"/>
                    </a:cxn>
                    <a:cxn ang="0">
                      <a:pos x="14" y="14"/>
                    </a:cxn>
                    <a:cxn ang="0">
                      <a:pos x="22" y="0"/>
                    </a:cxn>
                    <a:cxn ang="0">
                      <a:pos x="22" y="0"/>
                    </a:cxn>
                  </a:cxnLst>
                  <a:rect l="0" t="0" r="r" b="b"/>
                  <a:pathLst>
                    <a:path w="24" h="32">
                      <a:moveTo>
                        <a:pt x="22" y="0"/>
                      </a:moveTo>
                      <a:lnTo>
                        <a:pt x="22" y="0"/>
                      </a:lnTo>
                      <a:lnTo>
                        <a:pt x="24" y="4"/>
                      </a:lnTo>
                      <a:lnTo>
                        <a:pt x="22" y="8"/>
                      </a:lnTo>
                      <a:lnTo>
                        <a:pt x="18" y="18"/>
                      </a:lnTo>
                      <a:lnTo>
                        <a:pt x="18" y="18"/>
                      </a:lnTo>
                      <a:lnTo>
                        <a:pt x="16" y="18"/>
                      </a:lnTo>
                      <a:lnTo>
                        <a:pt x="14" y="18"/>
                      </a:lnTo>
                      <a:lnTo>
                        <a:pt x="10" y="24"/>
                      </a:lnTo>
                      <a:lnTo>
                        <a:pt x="6" y="30"/>
                      </a:lnTo>
                      <a:lnTo>
                        <a:pt x="4" y="32"/>
                      </a:lnTo>
                      <a:lnTo>
                        <a:pt x="0" y="32"/>
                      </a:lnTo>
                      <a:lnTo>
                        <a:pt x="0" y="32"/>
                      </a:lnTo>
                      <a:lnTo>
                        <a:pt x="2" y="28"/>
                      </a:lnTo>
                      <a:lnTo>
                        <a:pt x="4" y="26"/>
                      </a:lnTo>
                      <a:lnTo>
                        <a:pt x="2" y="26"/>
                      </a:lnTo>
                      <a:lnTo>
                        <a:pt x="2" y="26"/>
                      </a:lnTo>
                      <a:lnTo>
                        <a:pt x="8" y="20"/>
                      </a:lnTo>
                      <a:lnTo>
                        <a:pt x="14" y="14"/>
                      </a:lnTo>
                      <a:lnTo>
                        <a:pt x="22" y="0"/>
                      </a:lnTo>
                      <a:lnTo>
                        <a:pt x="2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310" name="Freeform 286"/>
                <p:cNvSpPr>
                  <a:spLocks/>
                </p:cNvSpPr>
                <p:nvPr userDrawn="1"/>
              </p:nvSpPr>
              <p:spPr bwMode="auto">
                <a:xfrm>
                  <a:off x="4108" y="669"/>
                  <a:ext cx="5" cy="3"/>
                </a:xfrm>
                <a:custGeom>
                  <a:avLst/>
                  <a:gdLst/>
                  <a:ahLst/>
                  <a:cxnLst>
                    <a:cxn ang="0">
                      <a:pos x="8" y="0"/>
                    </a:cxn>
                    <a:cxn ang="0">
                      <a:pos x="8" y="0"/>
                    </a:cxn>
                    <a:cxn ang="0">
                      <a:pos x="10" y="2"/>
                    </a:cxn>
                    <a:cxn ang="0">
                      <a:pos x="10" y="0"/>
                    </a:cxn>
                    <a:cxn ang="0">
                      <a:pos x="10" y="0"/>
                    </a:cxn>
                    <a:cxn ang="0">
                      <a:pos x="12" y="0"/>
                    </a:cxn>
                    <a:cxn ang="0">
                      <a:pos x="12" y="4"/>
                    </a:cxn>
                    <a:cxn ang="0">
                      <a:pos x="12" y="6"/>
                    </a:cxn>
                    <a:cxn ang="0">
                      <a:pos x="14" y="8"/>
                    </a:cxn>
                    <a:cxn ang="0">
                      <a:pos x="14" y="8"/>
                    </a:cxn>
                    <a:cxn ang="0">
                      <a:pos x="12" y="8"/>
                    </a:cxn>
                    <a:cxn ang="0">
                      <a:pos x="8" y="8"/>
                    </a:cxn>
                    <a:cxn ang="0">
                      <a:pos x="4" y="6"/>
                    </a:cxn>
                    <a:cxn ang="0">
                      <a:pos x="0" y="8"/>
                    </a:cxn>
                    <a:cxn ang="0">
                      <a:pos x="0" y="8"/>
                    </a:cxn>
                    <a:cxn ang="0">
                      <a:pos x="2" y="4"/>
                    </a:cxn>
                    <a:cxn ang="0">
                      <a:pos x="6" y="6"/>
                    </a:cxn>
                    <a:cxn ang="0">
                      <a:pos x="6" y="6"/>
                    </a:cxn>
                    <a:cxn ang="0">
                      <a:pos x="6" y="4"/>
                    </a:cxn>
                    <a:cxn ang="0">
                      <a:pos x="8" y="0"/>
                    </a:cxn>
                    <a:cxn ang="0">
                      <a:pos x="8" y="0"/>
                    </a:cxn>
                  </a:cxnLst>
                  <a:rect l="0" t="0" r="r" b="b"/>
                  <a:pathLst>
                    <a:path w="14" h="8">
                      <a:moveTo>
                        <a:pt x="8" y="0"/>
                      </a:moveTo>
                      <a:lnTo>
                        <a:pt x="8" y="0"/>
                      </a:lnTo>
                      <a:lnTo>
                        <a:pt x="10" y="2"/>
                      </a:lnTo>
                      <a:lnTo>
                        <a:pt x="10" y="0"/>
                      </a:lnTo>
                      <a:lnTo>
                        <a:pt x="10" y="0"/>
                      </a:lnTo>
                      <a:lnTo>
                        <a:pt x="12" y="0"/>
                      </a:lnTo>
                      <a:lnTo>
                        <a:pt x="12" y="4"/>
                      </a:lnTo>
                      <a:lnTo>
                        <a:pt x="12" y="6"/>
                      </a:lnTo>
                      <a:lnTo>
                        <a:pt x="14" y="8"/>
                      </a:lnTo>
                      <a:lnTo>
                        <a:pt x="14" y="8"/>
                      </a:lnTo>
                      <a:lnTo>
                        <a:pt x="12" y="8"/>
                      </a:lnTo>
                      <a:lnTo>
                        <a:pt x="8" y="8"/>
                      </a:lnTo>
                      <a:lnTo>
                        <a:pt x="4" y="6"/>
                      </a:lnTo>
                      <a:lnTo>
                        <a:pt x="0" y="8"/>
                      </a:lnTo>
                      <a:lnTo>
                        <a:pt x="0" y="8"/>
                      </a:lnTo>
                      <a:lnTo>
                        <a:pt x="2" y="4"/>
                      </a:lnTo>
                      <a:lnTo>
                        <a:pt x="6" y="6"/>
                      </a:lnTo>
                      <a:lnTo>
                        <a:pt x="6" y="6"/>
                      </a:lnTo>
                      <a:lnTo>
                        <a:pt x="6" y="4"/>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311" name="Freeform 287"/>
                <p:cNvSpPr>
                  <a:spLocks/>
                </p:cNvSpPr>
                <p:nvPr userDrawn="1"/>
              </p:nvSpPr>
              <p:spPr bwMode="auto">
                <a:xfrm>
                  <a:off x="3213" y="676"/>
                  <a:ext cx="5" cy="8"/>
                </a:xfrm>
                <a:custGeom>
                  <a:avLst/>
                  <a:gdLst/>
                  <a:ahLst/>
                  <a:cxnLst>
                    <a:cxn ang="0">
                      <a:pos x="16" y="0"/>
                    </a:cxn>
                    <a:cxn ang="0">
                      <a:pos x="16" y="0"/>
                    </a:cxn>
                    <a:cxn ang="0">
                      <a:pos x="14" y="6"/>
                    </a:cxn>
                    <a:cxn ang="0">
                      <a:pos x="10" y="14"/>
                    </a:cxn>
                    <a:cxn ang="0">
                      <a:pos x="4" y="20"/>
                    </a:cxn>
                    <a:cxn ang="0">
                      <a:pos x="0" y="28"/>
                    </a:cxn>
                    <a:cxn ang="0">
                      <a:pos x="0" y="28"/>
                    </a:cxn>
                    <a:cxn ang="0">
                      <a:pos x="0" y="24"/>
                    </a:cxn>
                    <a:cxn ang="0">
                      <a:pos x="0" y="20"/>
                    </a:cxn>
                    <a:cxn ang="0">
                      <a:pos x="4" y="12"/>
                    </a:cxn>
                    <a:cxn ang="0">
                      <a:pos x="10" y="6"/>
                    </a:cxn>
                    <a:cxn ang="0">
                      <a:pos x="16" y="0"/>
                    </a:cxn>
                    <a:cxn ang="0">
                      <a:pos x="16" y="0"/>
                    </a:cxn>
                  </a:cxnLst>
                  <a:rect l="0" t="0" r="r" b="b"/>
                  <a:pathLst>
                    <a:path w="16" h="28">
                      <a:moveTo>
                        <a:pt x="16" y="0"/>
                      </a:moveTo>
                      <a:lnTo>
                        <a:pt x="16" y="0"/>
                      </a:lnTo>
                      <a:lnTo>
                        <a:pt x="14" y="6"/>
                      </a:lnTo>
                      <a:lnTo>
                        <a:pt x="10" y="14"/>
                      </a:lnTo>
                      <a:lnTo>
                        <a:pt x="4" y="20"/>
                      </a:lnTo>
                      <a:lnTo>
                        <a:pt x="0" y="28"/>
                      </a:lnTo>
                      <a:lnTo>
                        <a:pt x="0" y="28"/>
                      </a:lnTo>
                      <a:lnTo>
                        <a:pt x="0" y="24"/>
                      </a:lnTo>
                      <a:lnTo>
                        <a:pt x="0" y="20"/>
                      </a:lnTo>
                      <a:lnTo>
                        <a:pt x="4" y="12"/>
                      </a:lnTo>
                      <a:lnTo>
                        <a:pt x="10" y="6"/>
                      </a:lnTo>
                      <a:lnTo>
                        <a:pt x="16" y="0"/>
                      </a:lnTo>
                      <a:lnTo>
                        <a:pt x="1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312" name="Freeform 288"/>
                <p:cNvSpPr>
                  <a:spLocks/>
                </p:cNvSpPr>
                <p:nvPr userDrawn="1"/>
              </p:nvSpPr>
              <p:spPr bwMode="auto">
                <a:xfrm>
                  <a:off x="3117" y="681"/>
                  <a:ext cx="20" cy="99"/>
                </a:xfrm>
                <a:custGeom>
                  <a:avLst/>
                  <a:gdLst/>
                  <a:ahLst/>
                  <a:cxnLst>
                    <a:cxn ang="0">
                      <a:pos x="56" y="178"/>
                    </a:cxn>
                    <a:cxn ang="0">
                      <a:pos x="58" y="168"/>
                    </a:cxn>
                    <a:cxn ang="0">
                      <a:pos x="56" y="188"/>
                    </a:cxn>
                    <a:cxn ang="0">
                      <a:pos x="52" y="186"/>
                    </a:cxn>
                    <a:cxn ang="0">
                      <a:pos x="50" y="196"/>
                    </a:cxn>
                    <a:cxn ang="0">
                      <a:pos x="50" y="218"/>
                    </a:cxn>
                    <a:cxn ang="0">
                      <a:pos x="50" y="230"/>
                    </a:cxn>
                    <a:cxn ang="0">
                      <a:pos x="48" y="274"/>
                    </a:cxn>
                    <a:cxn ang="0">
                      <a:pos x="54" y="276"/>
                    </a:cxn>
                    <a:cxn ang="0">
                      <a:pos x="48" y="298"/>
                    </a:cxn>
                    <a:cxn ang="0">
                      <a:pos x="48" y="312"/>
                    </a:cxn>
                    <a:cxn ang="0">
                      <a:pos x="48" y="362"/>
                    </a:cxn>
                    <a:cxn ang="0">
                      <a:pos x="40" y="370"/>
                    </a:cxn>
                    <a:cxn ang="0">
                      <a:pos x="22" y="360"/>
                    </a:cxn>
                    <a:cxn ang="0">
                      <a:pos x="20" y="346"/>
                    </a:cxn>
                    <a:cxn ang="0">
                      <a:pos x="0" y="312"/>
                    </a:cxn>
                    <a:cxn ang="0">
                      <a:pos x="4" y="296"/>
                    </a:cxn>
                    <a:cxn ang="0">
                      <a:pos x="18" y="284"/>
                    </a:cxn>
                    <a:cxn ang="0">
                      <a:pos x="24" y="264"/>
                    </a:cxn>
                    <a:cxn ang="0">
                      <a:pos x="20" y="244"/>
                    </a:cxn>
                    <a:cxn ang="0">
                      <a:pos x="30" y="200"/>
                    </a:cxn>
                    <a:cxn ang="0">
                      <a:pos x="34" y="168"/>
                    </a:cxn>
                    <a:cxn ang="0">
                      <a:pos x="32" y="124"/>
                    </a:cxn>
                    <a:cxn ang="0">
                      <a:pos x="38" y="58"/>
                    </a:cxn>
                    <a:cxn ang="0">
                      <a:pos x="40" y="62"/>
                    </a:cxn>
                    <a:cxn ang="0">
                      <a:pos x="44" y="60"/>
                    </a:cxn>
                    <a:cxn ang="0">
                      <a:pos x="46" y="40"/>
                    </a:cxn>
                    <a:cxn ang="0">
                      <a:pos x="36" y="34"/>
                    </a:cxn>
                    <a:cxn ang="0">
                      <a:pos x="30" y="42"/>
                    </a:cxn>
                    <a:cxn ang="0">
                      <a:pos x="26" y="30"/>
                    </a:cxn>
                    <a:cxn ang="0">
                      <a:pos x="20" y="40"/>
                    </a:cxn>
                    <a:cxn ang="0">
                      <a:pos x="16" y="32"/>
                    </a:cxn>
                    <a:cxn ang="0">
                      <a:pos x="20" y="26"/>
                    </a:cxn>
                    <a:cxn ang="0">
                      <a:pos x="32" y="8"/>
                    </a:cxn>
                    <a:cxn ang="0">
                      <a:pos x="46" y="0"/>
                    </a:cxn>
                    <a:cxn ang="0">
                      <a:pos x="54" y="12"/>
                    </a:cxn>
                    <a:cxn ang="0">
                      <a:pos x="60" y="14"/>
                    </a:cxn>
                    <a:cxn ang="0">
                      <a:pos x="60" y="34"/>
                    </a:cxn>
                    <a:cxn ang="0">
                      <a:pos x="62" y="36"/>
                    </a:cxn>
                    <a:cxn ang="0">
                      <a:pos x="66" y="38"/>
                    </a:cxn>
                    <a:cxn ang="0">
                      <a:pos x="60" y="46"/>
                    </a:cxn>
                    <a:cxn ang="0">
                      <a:pos x="64" y="54"/>
                    </a:cxn>
                    <a:cxn ang="0">
                      <a:pos x="58" y="102"/>
                    </a:cxn>
                    <a:cxn ang="0">
                      <a:pos x="54" y="124"/>
                    </a:cxn>
                    <a:cxn ang="0">
                      <a:pos x="58" y="140"/>
                    </a:cxn>
                    <a:cxn ang="0">
                      <a:pos x="56" y="162"/>
                    </a:cxn>
                    <a:cxn ang="0">
                      <a:pos x="54" y="182"/>
                    </a:cxn>
                  </a:cxnLst>
                  <a:rect l="0" t="0" r="r" b="b"/>
                  <a:pathLst>
                    <a:path w="66" h="376">
                      <a:moveTo>
                        <a:pt x="54" y="182"/>
                      </a:moveTo>
                      <a:lnTo>
                        <a:pt x="54" y="182"/>
                      </a:lnTo>
                      <a:lnTo>
                        <a:pt x="56" y="178"/>
                      </a:lnTo>
                      <a:lnTo>
                        <a:pt x="56" y="174"/>
                      </a:lnTo>
                      <a:lnTo>
                        <a:pt x="56" y="168"/>
                      </a:lnTo>
                      <a:lnTo>
                        <a:pt x="58" y="168"/>
                      </a:lnTo>
                      <a:lnTo>
                        <a:pt x="60" y="168"/>
                      </a:lnTo>
                      <a:lnTo>
                        <a:pt x="60" y="168"/>
                      </a:lnTo>
                      <a:lnTo>
                        <a:pt x="56" y="188"/>
                      </a:lnTo>
                      <a:lnTo>
                        <a:pt x="56" y="188"/>
                      </a:lnTo>
                      <a:lnTo>
                        <a:pt x="54" y="186"/>
                      </a:lnTo>
                      <a:lnTo>
                        <a:pt x="52" y="186"/>
                      </a:lnTo>
                      <a:lnTo>
                        <a:pt x="52" y="186"/>
                      </a:lnTo>
                      <a:lnTo>
                        <a:pt x="50" y="190"/>
                      </a:lnTo>
                      <a:lnTo>
                        <a:pt x="50" y="196"/>
                      </a:lnTo>
                      <a:lnTo>
                        <a:pt x="52" y="204"/>
                      </a:lnTo>
                      <a:lnTo>
                        <a:pt x="52" y="214"/>
                      </a:lnTo>
                      <a:lnTo>
                        <a:pt x="50" y="218"/>
                      </a:lnTo>
                      <a:lnTo>
                        <a:pt x="48" y="220"/>
                      </a:lnTo>
                      <a:lnTo>
                        <a:pt x="48" y="220"/>
                      </a:lnTo>
                      <a:lnTo>
                        <a:pt x="50" y="230"/>
                      </a:lnTo>
                      <a:lnTo>
                        <a:pt x="50" y="244"/>
                      </a:lnTo>
                      <a:lnTo>
                        <a:pt x="48" y="274"/>
                      </a:lnTo>
                      <a:lnTo>
                        <a:pt x="48" y="274"/>
                      </a:lnTo>
                      <a:lnTo>
                        <a:pt x="50" y="276"/>
                      </a:lnTo>
                      <a:lnTo>
                        <a:pt x="54" y="276"/>
                      </a:lnTo>
                      <a:lnTo>
                        <a:pt x="54" y="276"/>
                      </a:lnTo>
                      <a:lnTo>
                        <a:pt x="52" y="284"/>
                      </a:lnTo>
                      <a:lnTo>
                        <a:pt x="50" y="290"/>
                      </a:lnTo>
                      <a:lnTo>
                        <a:pt x="48" y="298"/>
                      </a:lnTo>
                      <a:lnTo>
                        <a:pt x="44" y="304"/>
                      </a:lnTo>
                      <a:lnTo>
                        <a:pt x="44" y="304"/>
                      </a:lnTo>
                      <a:lnTo>
                        <a:pt x="48" y="312"/>
                      </a:lnTo>
                      <a:lnTo>
                        <a:pt x="50" y="322"/>
                      </a:lnTo>
                      <a:lnTo>
                        <a:pt x="50" y="342"/>
                      </a:lnTo>
                      <a:lnTo>
                        <a:pt x="48" y="362"/>
                      </a:lnTo>
                      <a:lnTo>
                        <a:pt x="44" y="376"/>
                      </a:lnTo>
                      <a:lnTo>
                        <a:pt x="44" y="376"/>
                      </a:lnTo>
                      <a:lnTo>
                        <a:pt x="40" y="370"/>
                      </a:lnTo>
                      <a:lnTo>
                        <a:pt x="36" y="366"/>
                      </a:lnTo>
                      <a:lnTo>
                        <a:pt x="30" y="362"/>
                      </a:lnTo>
                      <a:lnTo>
                        <a:pt x="22" y="360"/>
                      </a:lnTo>
                      <a:lnTo>
                        <a:pt x="22" y="360"/>
                      </a:lnTo>
                      <a:lnTo>
                        <a:pt x="22" y="354"/>
                      </a:lnTo>
                      <a:lnTo>
                        <a:pt x="20" y="346"/>
                      </a:lnTo>
                      <a:lnTo>
                        <a:pt x="14" y="332"/>
                      </a:lnTo>
                      <a:lnTo>
                        <a:pt x="6" y="320"/>
                      </a:lnTo>
                      <a:lnTo>
                        <a:pt x="0" y="312"/>
                      </a:lnTo>
                      <a:lnTo>
                        <a:pt x="0" y="312"/>
                      </a:lnTo>
                      <a:lnTo>
                        <a:pt x="0" y="302"/>
                      </a:lnTo>
                      <a:lnTo>
                        <a:pt x="4" y="296"/>
                      </a:lnTo>
                      <a:lnTo>
                        <a:pt x="8" y="292"/>
                      </a:lnTo>
                      <a:lnTo>
                        <a:pt x="14" y="288"/>
                      </a:lnTo>
                      <a:lnTo>
                        <a:pt x="18" y="284"/>
                      </a:lnTo>
                      <a:lnTo>
                        <a:pt x="22" y="280"/>
                      </a:lnTo>
                      <a:lnTo>
                        <a:pt x="24" y="274"/>
                      </a:lnTo>
                      <a:lnTo>
                        <a:pt x="24" y="264"/>
                      </a:lnTo>
                      <a:lnTo>
                        <a:pt x="24" y="264"/>
                      </a:lnTo>
                      <a:lnTo>
                        <a:pt x="20" y="254"/>
                      </a:lnTo>
                      <a:lnTo>
                        <a:pt x="20" y="244"/>
                      </a:lnTo>
                      <a:lnTo>
                        <a:pt x="20" y="232"/>
                      </a:lnTo>
                      <a:lnTo>
                        <a:pt x="22" y="222"/>
                      </a:lnTo>
                      <a:lnTo>
                        <a:pt x="30" y="200"/>
                      </a:lnTo>
                      <a:lnTo>
                        <a:pt x="38" y="180"/>
                      </a:lnTo>
                      <a:lnTo>
                        <a:pt x="38" y="180"/>
                      </a:lnTo>
                      <a:lnTo>
                        <a:pt x="34" y="168"/>
                      </a:lnTo>
                      <a:lnTo>
                        <a:pt x="32" y="154"/>
                      </a:lnTo>
                      <a:lnTo>
                        <a:pt x="32" y="140"/>
                      </a:lnTo>
                      <a:lnTo>
                        <a:pt x="32" y="124"/>
                      </a:lnTo>
                      <a:lnTo>
                        <a:pt x="36" y="92"/>
                      </a:lnTo>
                      <a:lnTo>
                        <a:pt x="38" y="58"/>
                      </a:lnTo>
                      <a:lnTo>
                        <a:pt x="38" y="58"/>
                      </a:lnTo>
                      <a:lnTo>
                        <a:pt x="40" y="58"/>
                      </a:lnTo>
                      <a:lnTo>
                        <a:pt x="40" y="60"/>
                      </a:lnTo>
                      <a:lnTo>
                        <a:pt x="40" y="62"/>
                      </a:lnTo>
                      <a:lnTo>
                        <a:pt x="42" y="64"/>
                      </a:lnTo>
                      <a:lnTo>
                        <a:pt x="42" y="64"/>
                      </a:lnTo>
                      <a:lnTo>
                        <a:pt x="44" y="60"/>
                      </a:lnTo>
                      <a:lnTo>
                        <a:pt x="46" y="58"/>
                      </a:lnTo>
                      <a:lnTo>
                        <a:pt x="46" y="50"/>
                      </a:lnTo>
                      <a:lnTo>
                        <a:pt x="46" y="40"/>
                      </a:lnTo>
                      <a:lnTo>
                        <a:pt x="46" y="30"/>
                      </a:lnTo>
                      <a:lnTo>
                        <a:pt x="46" y="30"/>
                      </a:lnTo>
                      <a:lnTo>
                        <a:pt x="36" y="34"/>
                      </a:lnTo>
                      <a:lnTo>
                        <a:pt x="32" y="38"/>
                      </a:lnTo>
                      <a:lnTo>
                        <a:pt x="30" y="42"/>
                      </a:lnTo>
                      <a:lnTo>
                        <a:pt x="30" y="42"/>
                      </a:lnTo>
                      <a:lnTo>
                        <a:pt x="28" y="40"/>
                      </a:lnTo>
                      <a:lnTo>
                        <a:pt x="28" y="38"/>
                      </a:lnTo>
                      <a:lnTo>
                        <a:pt x="26" y="30"/>
                      </a:lnTo>
                      <a:lnTo>
                        <a:pt x="26" y="30"/>
                      </a:lnTo>
                      <a:lnTo>
                        <a:pt x="22" y="38"/>
                      </a:lnTo>
                      <a:lnTo>
                        <a:pt x="20" y="40"/>
                      </a:lnTo>
                      <a:lnTo>
                        <a:pt x="16" y="40"/>
                      </a:lnTo>
                      <a:lnTo>
                        <a:pt x="16" y="40"/>
                      </a:lnTo>
                      <a:lnTo>
                        <a:pt x="16" y="32"/>
                      </a:lnTo>
                      <a:lnTo>
                        <a:pt x="16" y="22"/>
                      </a:lnTo>
                      <a:lnTo>
                        <a:pt x="16" y="22"/>
                      </a:lnTo>
                      <a:lnTo>
                        <a:pt x="20" y="26"/>
                      </a:lnTo>
                      <a:lnTo>
                        <a:pt x="20" y="26"/>
                      </a:lnTo>
                      <a:lnTo>
                        <a:pt x="26" y="14"/>
                      </a:lnTo>
                      <a:lnTo>
                        <a:pt x="32" y="8"/>
                      </a:lnTo>
                      <a:lnTo>
                        <a:pt x="36" y="4"/>
                      </a:lnTo>
                      <a:lnTo>
                        <a:pt x="42" y="0"/>
                      </a:lnTo>
                      <a:lnTo>
                        <a:pt x="46" y="0"/>
                      </a:lnTo>
                      <a:lnTo>
                        <a:pt x="52" y="4"/>
                      </a:lnTo>
                      <a:lnTo>
                        <a:pt x="54" y="12"/>
                      </a:lnTo>
                      <a:lnTo>
                        <a:pt x="54" y="12"/>
                      </a:lnTo>
                      <a:lnTo>
                        <a:pt x="58" y="14"/>
                      </a:lnTo>
                      <a:lnTo>
                        <a:pt x="60" y="16"/>
                      </a:lnTo>
                      <a:lnTo>
                        <a:pt x="60" y="14"/>
                      </a:lnTo>
                      <a:lnTo>
                        <a:pt x="60" y="14"/>
                      </a:lnTo>
                      <a:lnTo>
                        <a:pt x="62" y="24"/>
                      </a:lnTo>
                      <a:lnTo>
                        <a:pt x="60" y="34"/>
                      </a:lnTo>
                      <a:lnTo>
                        <a:pt x="60" y="34"/>
                      </a:lnTo>
                      <a:lnTo>
                        <a:pt x="62" y="36"/>
                      </a:lnTo>
                      <a:lnTo>
                        <a:pt x="62" y="36"/>
                      </a:lnTo>
                      <a:lnTo>
                        <a:pt x="66" y="34"/>
                      </a:lnTo>
                      <a:lnTo>
                        <a:pt x="66" y="34"/>
                      </a:lnTo>
                      <a:lnTo>
                        <a:pt x="66" y="38"/>
                      </a:lnTo>
                      <a:lnTo>
                        <a:pt x="64" y="40"/>
                      </a:lnTo>
                      <a:lnTo>
                        <a:pt x="62" y="44"/>
                      </a:lnTo>
                      <a:lnTo>
                        <a:pt x="60" y="46"/>
                      </a:lnTo>
                      <a:lnTo>
                        <a:pt x="60" y="46"/>
                      </a:lnTo>
                      <a:lnTo>
                        <a:pt x="62" y="48"/>
                      </a:lnTo>
                      <a:lnTo>
                        <a:pt x="64" y="54"/>
                      </a:lnTo>
                      <a:lnTo>
                        <a:pt x="64" y="70"/>
                      </a:lnTo>
                      <a:lnTo>
                        <a:pt x="62" y="88"/>
                      </a:lnTo>
                      <a:lnTo>
                        <a:pt x="58" y="102"/>
                      </a:lnTo>
                      <a:lnTo>
                        <a:pt x="58" y="102"/>
                      </a:lnTo>
                      <a:lnTo>
                        <a:pt x="56" y="114"/>
                      </a:lnTo>
                      <a:lnTo>
                        <a:pt x="54" y="124"/>
                      </a:lnTo>
                      <a:lnTo>
                        <a:pt x="54" y="124"/>
                      </a:lnTo>
                      <a:lnTo>
                        <a:pt x="56" y="132"/>
                      </a:lnTo>
                      <a:lnTo>
                        <a:pt x="58" y="140"/>
                      </a:lnTo>
                      <a:lnTo>
                        <a:pt x="58" y="140"/>
                      </a:lnTo>
                      <a:lnTo>
                        <a:pt x="58" y="152"/>
                      </a:lnTo>
                      <a:lnTo>
                        <a:pt x="56" y="162"/>
                      </a:lnTo>
                      <a:lnTo>
                        <a:pt x="54" y="172"/>
                      </a:lnTo>
                      <a:lnTo>
                        <a:pt x="54" y="182"/>
                      </a:lnTo>
                      <a:lnTo>
                        <a:pt x="54" y="18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313" name="Freeform 289"/>
                <p:cNvSpPr>
                  <a:spLocks/>
                </p:cNvSpPr>
                <p:nvPr userDrawn="1"/>
              </p:nvSpPr>
              <p:spPr bwMode="auto">
                <a:xfrm>
                  <a:off x="4222" y="707"/>
                  <a:ext cx="5" cy="8"/>
                </a:xfrm>
                <a:custGeom>
                  <a:avLst/>
                  <a:gdLst/>
                  <a:ahLst/>
                  <a:cxnLst>
                    <a:cxn ang="0">
                      <a:pos x="0" y="2"/>
                    </a:cxn>
                    <a:cxn ang="0">
                      <a:pos x="0" y="2"/>
                    </a:cxn>
                    <a:cxn ang="0">
                      <a:pos x="4" y="0"/>
                    </a:cxn>
                    <a:cxn ang="0">
                      <a:pos x="8" y="0"/>
                    </a:cxn>
                    <a:cxn ang="0">
                      <a:pos x="12" y="0"/>
                    </a:cxn>
                    <a:cxn ang="0">
                      <a:pos x="12" y="0"/>
                    </a:cxn>
                    <a:cxn ang="0">
                      <a:pos x="12" y="6"/>
                    </a:cxn>
                    <a:cxn ang="0">
                      <a:pos x="14" y="10"/>
                    </a:cxn>
                    <a:cxn ang="0">
                      <a:pos x="16" y="14"/>
                    </a:cxn>
                    <a:cxn ang="0">
                      <a:pos x="16" y="22"/>
                    </a:cxn>
                    <a:cxn ang="0">
                      <a:pos x="16" y="22"/>
                    </a:cxn>
                    <a:cxn ang="0">
                      <a:pos x="22" y="20"/>
                    </a:cxn>
                    <a:cxn ang="0">
                      <a:pos x="24" y="22"/>
                    </a:cxn>
                    <a:cxn ang="0">
                      <a:pos x="24" y="24"/>
                    </a:cxn>
                    <a:cxn ang="0">
                      <a:pos x="24" y="24"/>
                    </a:cxn>
                    <a:cxn ang="0">
                      <a:pos x="10" y="16"/>
                    </a:cxn>
                    <a:cxn ang="0">
                      <a:pos x="4" y="10"/>
                    </a:cxn>
                    <a:cxn ang="0">
                      <a:pos x="0" y="2"/>
                    </a:cxn>
                    <a:cxn ang="0">
                      <a:pos x="0" y="2"/>
                    </a:cxn>
                  </a:cxnLst>
                  <a:rect l="0" t="0" r="r" b="b"/>
                  <a:pathLst>
                    <a:path w="24" h="24">
                      <a:moveTo>
                        <a:pt x="0" y="2"/>
                      </a:moveTo>
                      <a:lnTo>
                        <a:pt x="0" y="2"/>
                      </a:lnTo>
                      <a:lnTo>
                        <a:pt x="4" y="0"/>
                      </a:lnTo>
                      <a:lnTo>
                        <a:pt x="8" y="0"/>
                      </a:lnTo>
                      <a:lnTo>
                        <a:pt x="12" y="0"/>
                      </a:lnTo>
                      <a:lnTo>
                        <a:pt x="12" y="0"/>
                      </a:lnTo>
                      <a:lnTo>
                        <a:pt x="12" y="6"/>
                      </a:lnTo>
                      <a:lnTo>
                        <a:pt x="14" y="10"/>
                      </a:lnTo>
                      <a:lnTo>
                        <a:pt x="16" y="14"/>
                      </a:lnTo>
                      <a:lnTo>
                        <a:pt x="16" y="22"/>
                      </a:lnTo>
                      <a:lnTo>
                        <a:pt x="16" y="22"/>
                      </a:lnTo>
                      <a:lnTo>
                        <a:pt x="22" y="20"/>
                      </a:lnTo>
                      <a:lnTo>
                        <a:pt x="24" y="22"/>
                      </a:lnTo>
                      <a:lnTo>
                        <a:pt x="24" y="24"/>
                      </a:lnTo>
                      <a:lnTo>
                        <a:pt x="24" y="24"/>
                      </a:lnTo>
                      <a:lnTo>
                        <a:pt x="10" y="16"/>
                      </a:lnTo>
                      <a:lnTo>
                        <a:pt x="4" y="10"/>
                      </a:lnTo>
                      <a:lnTo>
                        <a:pt x="0" y="2"/>
                      </a:lnTo>
                      <a:lnTo>
                        <a:pt x="0"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314" name="Freeform 290"/>
                <p:cNvSpPr>
                  <a:spLocks/>
                </p:cNvSpPr>
                <p:nvPr userDrawn="1"/>
              </p:nvSpPr>
              <p:spPr bwMode="auto">
                <a:xfrm>
                  <a:off x="3150" y="737"/>
                  <a:ext cx="0" cy="8"/>
                </a:xfrm>
                <a:custGeom>
                  <a:avLst/>
                  <a:gdLst/>
                  <a:ahLst/>
                  <a:cxnLst>
                    <a:cxn ang="0">
                      <a:pos x="2" y="0"/>
                    </a:cxn>
                    <a:cxn ang="0">
                      <a:pos x="2" y="0"/>
                    </a:cxn>
                    <a:cxn ang="0">
                      <a:pos x="4" y="12"/>
                    </a:cxn>
                    <a:cxn ang="0">
                      <a:pos x="4" y="20"/>
                    </a:cxn>
                    <a:cxn ang="0">
                      <a:pos x="2" y="28"/>
                    </a:cxn>
                    <a:cxn ang="0">
                      <a:pos x="2" y="28"/>
                    </a:cxn>
                    <a:cxn ang="0">
                      <a:pos x="0" y="22"/>
                    </a:cxn>
                    <a:cxn ang="0">
                      <a:pos x="0" y="14"/>
                    </a:cxn>
                    <a:cxn ang="0">
                      <a:pos x="2" y="0"/>
                    </a:cxn>
                    <a:cxn ang="0">
                      <a:pos x="2" y="0"/>
                    </a:cxn>
                  </a:cxnLst>
                  <a:rect l="0" t="0" r="r" b="b"/>
                  <a:pathLst>
                    <a:path w="4" h="28">
                      <a:moveTo>
                        <a:pt x="2" y="0"/>
                      </a:moveTo>
                      <a:lnTo>
                        <a:pt x="2" y="0"/>
                      </a:lnTo>
                      <a:lnTo>
                        <a:pt x="4" y="12"/>
                      </a:lnTo>
                      <a:lnTo>
                        <a:pt x="4" y="20"/>
                      </a:lnTo>
                      <a:lnTo>
                        <a:pt x="2" y="28"/>
                      </a:lnTo>
                      <a:lnTo>
                        <a:pt x="2" y="28"/>
                      </a:lnTo>
                      <a:lnTo>
                        <a:pt x="0" y="22"/>
                      </a:lnTo>
                      <a:lnTo>
                        <a:pt x="0" y="14"/>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315" name="Freeform 291"/>
                <p:cNvSpPr>
                  <a:spLocks/>
                </p:cNvSpPr>
                <p:nvPr userDrawn="1"/>
              </p:nvSpPr>
              <p:spPr bwMode="auto">
                <a:xfrm>
                  <a:off x="4311" y="740"/>
                  <a:ext cx="5" cy="5"/>
                </a:xfrm>
                <a:custGeom>
                  <a:avLst/>
                  <a:gdLst/>
                  <a:ahLst/>
                  <a:cxnLst>
                    <a:cxn ang="0">
                      <a:pos x="8" y="0"/>
                    </a:cxn>
                    <a:cxn ang="0">
                      <a:pos x="8" y="0"/>
                    </a:cxn>
                    <a:cxn ang="0">
                      <a:pos x="10" y="4"/>
                    </a:cxn>
                    <a:cxn ang="0">
                      <a:pos x="10" y="4"/>
                    </a:cxn>
                    <a:cxn ang="0">
                      <a:pos x="10" y="4"/>
                    </a:cxn>
                    <a:cxn ang="0">
                      <a:pos x="6" y="12"/>
                    </a:cxn>
                    <a:cxn ang="0">
                      <a:pos x="2" y="16"/>
                    </a:cxn>
                    <a:cxn ang="0">
                      <a:pos x="4" y="18"/>
                    </a:cxn>
                    <a:cxn ang="0">
                      <a:pos x="4" y="18"/>
                    </a:cxn>
                    <a:cxn ang="0">
                      <a:pos x="2" y="18"/>
                    </a:cxn>
                    <a:cxn ang="0">
                      <a:pos x="0" y="18"/>
                    </a:cxn>
                    <a:cxn ang="0">
                      <a:pos x="0" y="10"/>
                    </a:cxn>
                    <a:cxn ang="0">
                      <a:pos x="4" y="4"/>
                    </a:cxn>
                    <a:cxn ang="0">
                      <a:pos x="6" y="2"/>
                    </a:cxn>
                    <a:cxn ang="0">
                      <a:pos x="8" y="0"/>
                    </a:cxn>
                    <a:cxn ang="0">
                      <a:pos x="8" y="0"/>
                    </a:cxn>
                  </a:cxnLst>
                  <a:rect l="0" t="0" r="r" b="b"/>
                  <a:pathLst>
                    <a:path w="10" h="18">
                      <a:moveTo>
                        <a:pt x="8" y="0"/>
                      </a:moveTo>
                      <a:lnTo>
                        <a:pt x="8" y="0"/>
                      </a:lnTo>
                      <a:lnTo>
                        <a:pt x="10" y="4"/>
                      </a:lnTo>
                      <a:lnTo>
                        <a:pt x="10" y="4"/>
                      </a:lnTo>
                      <a:lnTo>
                        <a:pt x="10" y="4"/>
                      </a:lnTo>
                      <a:lnTo>
                        <a:pt x="6" y="12"/>
                      </a:lnTo>
                      <a:lnTo>
                        <a:pt x="2" y="16"/>
                      </a:lnTo>
                      <a:lnTo>
                        <a:pt x="4" y="18"/>
                      </a:lnTo>
                      <a:lnTo>
                        <a:pt x="4" y="18"/>
                      </a:lnTo>
                      <a:lnTo>
                        <a:pt x="2" y="18"/>
                      </a:lnTo>
                      <a:lnTo>
                        <a:pt x="0" y="18"/>
                      </a:lnTo>
                      <a:lnTo>
                        <a:pt x="0" y="10"/>
                      </a:lnTo>
                      <a:lnTo>
                        <a:pt x="4" y="4"/>
                      </a:lnTo>
                      <a:lnTo>
                        <a:pt x="6" y="2"/>
                      </a:lnTo>
                      <a:lnTo>
                        <a:pt x="8" y="0"/>
                      </a:lnTo>
                      <a:lnTo>
                        <a:pt x="8"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316" name="Freeform 292"/>
                <p:cNvSpPr>
                  <a:spLocks/>
                </p:cNvSpPr>
                <p:nvPr userDrawn="1"/>
              </p:nvSpPr>
              <p:spPr bwMode="auto">
                <a:xfrm>
                  <a:off x="4374" y="742"/>
                  <a:ext cx="13" cy="20"/>
                </a:xfrm>
                <a:custGeom>
                  <a:avLst/>
                  <a:gdLst/>
                  <a:ahLst/>
                  <a:cxnLst>
                    <a:cxn ang="0">
                      <a:pos x="56" y="0"/>
                    </a:cxn>
                    <a:cxn ang="0">
                      <a:pos x="56" y="0"/>
                    </a:cxn>
                    <a:cxn ang="0">
                      <a:pos x="56" y="0"/>
                    </a:cxn>
                    <a:cxn ang="0">
                      <a:pos x="56" y="2"/>
                    </a:cxn>
                    <a:cxn ang="0">
                      <a:pos x="54" y="10"/>
                    </a:cxn>
                    <a:cxn ang="0">
                      <a:pos x="52" y="20"/>
                    </a:cxn>
                    <a:cxn ang="0">
                      <a:pos x="50" y="26"/>
                    </a:cxn>
                    <a:cxn ang="0">
                      <a:pos x="50" y="26"/>
                    </a:cxn>
                    <a:cxn ang="0">
                      <a:pos x="52" y="30"/>
                    </a:cxn>
                    <a:cxn ang="0">
                      <a:pos x="56" y="34"/>
                    </a:cxn>
                    <a:cxn ang="0">
                      <a:pos x="60" y="38"/>
                    </a:cxn>
                    <a:cxn ang="0">
                      <a:pos x="64" y="40"/>
                    </a:cxn>
                    <a:cxn ang="0">
                      <a:pos x="64" y="40"/>
                    </a:cxn>
                    <a:cxn ang="0">
                      <a:pos x="60" y="42"/>
                    </a:cxn>
                    <a:cxn ang="0">
                      <a:pos x="58" y="44"/>
                    </a:cxn>
                    <a:cxn ang="0">
                      <a:pos x="56" y="46"/>
                    </a:cxn>
                    <a:cxn ang="0">
                      <a:pos x="50" y="48"/>
                    </a:cxn>
                    <a:cxn ang="0">
                      <a:pos x="50" y="48"/>
                    </a:cxn>
                    <a:cxn ang="0">
                      <a:pos x="50" y="54"/>
                    </a:cxn>
                    <a:cxn ang="0">
                      <a:pos x="50" y="58"/>
                    </a:cxn>
                    <a:cxn ang="0">
                      <a:pos x="46" y="64"/>
                    </a:cxn>
                    <a:cxn ang="0">
                      <a:pos x="40" y="70"/>
                    </a:cxn>
                    <a:cxn ang="0">
                      <a:pos x="36" y="76"/>
                    </a:cxn>
                    <a:cxn ang="0">
                      <a:pos x="36" y="76"/>
                    </a:cxn>
                    <a:cxn ang="0">
                      <a:pos x="30" y="76"/>
                    </a:cxn>
                    <a:cxn ang="0">
                      <a:pos x="26" y="76"/>
                    </a:cxn>
                    <a:cxn ang="0">
                      <a:pos x="14" y="76"/>
                    </a:cxn>
                    <a:cxn ang="0">
                      <a:pos x="14" y="76"/>
                    </a:cxn>
                    <a:cxn ang="0">
                      <a:pos x="12" y="70"/>
                    </a:cxn>
                    <a:cxn ang="0">
                      <a:pos x="8" y="66"/>
                    </a:cxn>
                    <a:cxn ang="0">
                      <a:pos x="2" y="60"/>
                    </a:cxn>
                    <a:cxn ang="0">
                      <a:pos x="0" y="54"/>
                    </a:cxn>
                    <a:cxn ang="0">
                      <a:pos x="0" y="54"/>
                    </a:cxn>
                    <a:cxn ang="0">
                      <a:pos x="4" y="56"/>
                    </a:cxn>
                    <a:cxn ang="0">
                      <a:pos x="8" y="54"/>
                    </a:cxn>
                    <a:cxn ang="0">
                      <a:pos x="8" y="54"/>
                    </a:cxn>
                    <a:cxn ang="0">
                      <a:pos x="6" y="50"/>
                    </a:cxn>
                    <a:cxn ang="0">
                      <a:pos x="6" y="44"/>
                    </a:cxn>
                    <a:cxn ang="0">
                      <a:pos x="6" y="44"/>
                    </a:cxn>
                    <a:cxn ang="0">
                      <a:pos x="12" y="42"/>
                    </a:cxn>
                    <a:cxn ang="0">
                      <a:pos x="18" y="40"/>
                    </a:cxn>
                    <a:cxn ang="0">
                      <a:pos x="18" y="40"/>
                    </a:cxn>
                    <a:cxn ang="0">
                      <a:pos x="16" y="36"/>
                    </a:cxn>
                    <a:cxn ang="0">
                      <a:pos x="14" y="28"/>
                    </a:cxn>
                    <a:cxn ang="0">
                      <a:pos x="14" y="28"/>
                    </a:cxn>
                    <a:cxn ang="0">
                      <a:pos x="28" y="26"/>
                    </a:cxn>
                    <a:cxn ang="0">
                      <a:pos x="40" y="20"/>
                    </a:cxn>
                    <a:cxn ang="0">
                      <a:pos x="48" y="10"/>
                    </a:cxn>
                    <a:cxn ang="0">
                      <a:pos x="56" y="0"/>
                    </a:cxn>
                    <a:cxn ang="0">
                      <a:pos x="56" y="0"/>
                    </a:cxn>
                  </a:cxnLst>
                  <a:rect l="0" t="0" r="r" b="b"/>
                  <a:pathLst>
                    <a:path w="64" h="76">
                      <a:moveTo>
                        <a:pt x="56" y="0"/>
                      </a:moveTo>
                      <a:lnTo>
                        <a:pt x="56" y="0"/>
                      </a:lnTo>
                      <a:lnTo>
                        <a:pt x="56" y="0"/>
                      </a:lnTo>
                      <a:lnTo>
                        <a:pt x="56" y="2"/>
                      </a:lnTo>
                      <a:lnTo>
                        <a:pt x="54" y="10"/>
                      </a:lnTo>
                      <a:lnTo>
                        <a:pt x="52" y="20"/>
                      </a:lnTo>
                      <a:lnTo>
                        <a:pt x="50" y="26"/>
                      </a:lnTo>
                      <a:lnTo>
                        <a:pt x="50" y="26"/>
                      </a:lnTo>
                      <a:lnTo>
                        <a:pt x="52" y="30"/>
                      </a:lnTo>
                      <a:lnTo>
                        <a:pt x="56" y="34"/>
                      </a:lnTo>
                      <a:lnTo>
                        <a:pt x="60" y="38"/>
                      </a:lnTo>
                      <a:lnTo>
                        <a:pt x="64" y="40"/>
                      </a:lnTo>
                      <a:lnTo>
                        <a:pt x="64" y="40"/>
                      </a:lnTo>
                      <a:lnTo>
                        <a:pt x="60" y="42"/>
                      </a:lnTo>
                      <a:lnTo>
                        <a:pt x="58" y="44"/>
                      </a:lnTo>
                      <a:lnTo>
                        <a:pt x="56" y="46"/>
                      </a:lnTo>
                      <a:lnTo>
                        <a:pt x="50" y="48"/>
                      </a:lnTo>
                      <a:lnTo>
                        <a:pt x="50" y="48"/>
                      </a:lnTo>
                      <a:lnTo>
                        <a:pt x="50" y="54"/>
                      </a:lnTo>
                      <a:lnTo>
                        <a:pt x="50" y="58"/>
                      </a:lnTo>
                      <a:lnTo>
                        <a:pt x="46" y="64"/>
                      </a:lnTo>
                      <a:lnTo>
                        <a:pt x="40" y="70"/>
                      </a:lnTo>
                      <a:lnTo>
                        <a:pt x="36" y="76"/>
                      </a:lnTo>
                      <a:lnTo>
                        <a:pt x="36" y="76"/>
                      </a:lnTo>
                      <a:lnTo>
                        <a:pt x="30" y="76"/>
                      </a:lnTo>
                      <a:lnTo>
                        <a:pt x="26" y="76"/>
                      </a:lnTo>
                      <a:lnTo>
                        <a:pt x="14" y="76"/>
                      </a:lnTo>
                      <a:lnTo>
                        <a:pt x="14" y="76"/>
                      </a:lnTo>
                      <a:lnTo>
                        <a:pt x="12" y="70"/>
                      </a:lnTo>
                      <a:lnTo>
                        <a:pt x="8" y="66"/>
                      </a:lnTo>
                      <a:lnTo>
                        <a:pt x="2" y="60"/>
                      </a:lnTo>
                      <a:lnTo>
                        <a:pt x="0" y="54"/>
                      </a:lnTo>
                      <a:lnTo>
                        <a:pt x="0" y="54"/>
                      </a:lnTo>
                      <a:lnTo>
                        <a:pt x="4" y="56"/>
                      </a:lnTo>
                      <a:lnTo>
                        <a:pt x="8" y="54"/>
                      </a:lnTo>
                      <a:lnTo>
                        <a:pt x="8" y="54"/>
                      </a:lnTo>
                      <a:lnTo>
                        <a:pt x="6" y="50"/>
                      </a:lnTo>
                      <a:lnTo>
                        <a:pt x="6" y="44"/>
                      </a:lnTo>
                      <a:lnTo>
                        <a:pt x="6" y="44"/>
                      </a:lnTo>
                      <a:lnTo>
                        <a:pt x="12" y="42"/>
                      </a:lnTo>
                      <a:lnTo>
                        <a:pt x="18" y="40"/>
                      </a:lnTo>
                      <a:lnTo>
                        <a:pt x="18" y="40"/>
                      </a:lnTo>
                      <a:lnTo>
                        <a:pt x="16" y="36"/>
                      </a:lnTo>
                      <a:lnTo>
                        <a:pt x="14" y="28"/>
                      </a:lnTo>
                      <a:lnTo>
                        <a:pt x="14" y="28"/>
                      </a:lnTo>
                      <a:lnTo>
                        <a:pt x="28" y="26"/>
                      </a:lnTo>
                      <a:lnTo>
                        <a:pt x="40" y="20"/>
                      </a:lnTo>
                      <a:lnTo>
                        <a:pt x="48" y="10"/>
                      </a:lnTo>
                      <a:lnTo>
                        <a:pt x="56" y="0"/>
                      </a:lnTo>
                      <a:lnTo>
                        <a:pt x="5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317" name="Freeform 293"/>
                <p:cNvSpPr>
                  <a:spLocks/>
                </p:cNvSpPr>
                <p:nvPr userDrawn="1"/>
              </p:nvSpPr>
              <p:spPr bwMode="auto">
                <a:xfrm>
                  <a:off x="3147" y="745"/>
                  <a:ext cx="3" cy="3"/>
                </a:xfrm>
                <a:custGeom>
                  <a:avLst/>
                  <a:gdLst/>
                  <a:ahLst/>
                  <a:cxnLst>
                    <a:cxn ang="0">
                      <a:pos x="12" y="0"/>
                    </a:cxn>
                    <a:cxn ang="0">
                      <a:pos x="12" y="0"/>
                    </a:cxn>
                    <a:cxn ang="0">
                      <a:pos x="10" y="4"/>
                    </a:cxn>
                    <a:cxn ang="0">
                      <a:pos x="6" y="6"/>
                    </a:cxn>
                    <a:cxn ang="0">
                      <a:pos x="0" y="10"/>
                    </a:cxn>
                    <a:cxn ang="0">
                      <a:pos x="0" y="10"/>
                    </a:cxn>
                    <a:cxn ang="0">
                      <a:pos x="4" y="4"/>
                    </a:cxn>
                    <a:cxn ang="0">
                      <a:pos x="8" y="2"/>
                    </a:cxn>
                    <a:cxn ang="0">
                      <a:pos x="12" y="0"/>
                    </a:cxn>
                    <a:cxn ang="0">
                      <a:pos x="12" y="0"/>
                    </a:cxn>
                  </a:cxnLst>
                  <a:rect l="0" t="0" r="r" b="b"/>
                  <a:pathLst>
                    <a:path w="12" h="10">
                      <a:moveTo>
                        <a:pt x="12" y="0"/>
                      </a:moveTo>
                      <a:lnTo>
                        <a:pt x="12" y="0"/>
                      </a:lnTo>
                      <a:lnTo>
                        <a:pt x="10" y="4"/>
                      </a:lnTo>
                      <a:lnTo>
                        <a:pt x="6" y="6"/>
                      </a:lnTo>
                      <a:lnTo>
                        <a:pt x="0" y="10"/>
                      </a:lnTo>
                      <a:lnTo>
                        <a:pt x="0" y="10"/>
                      </a:lnTo>
                      <a:lnTo>
                        <a:pt x="4" y="4"/>
                      </a:lnTo>
                      <a:lnTo>
                        <a:pt x="8" y="2"/>
                      </a:lnTo>
                      <a:lnTo>
                        <a:pt x="12" y="0"/>
                      </a:lnTo>
                      <a:lnTo>
                        <a:pt x="1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318" name="Freeform 294"/>
                <p:cNvSpPr>
                  <a:spLocks noEditPoints="1"/>
                </p:cNvSpPr>
                <p:nvPr userDrawn="1"/>
              </p:nvSpPr>
              <p:spPr bwMode="auto">
                <a:xfrm>
                  <a:off x="3061" y="755"/>
                  <a:ext cx="388" cy="918"/>
                </a:xfrm>
                <a:custGeom>
                  <a:avLst/>
                  <a:gdLst/>
                  <a:ahLst/>
                  <a:cxnLst>
                    <a:cxn ang="0">
                      <a:pos x="722" y="2864"/>
                    </a:cxn>
                    <a:cxn ang="0">
                      <a:pos x="146" y="1842"/>
                    </a:cxn>
                    <a:cxn ang="0">
                      <a:pos x="6" y="1098"/>
                    </a:cxn>
                    <a:cxn ang="0">
                      <a:pos x="10" y="664"/>
                    </a:cxn>
                    <a:cxn ang="0">
                      <a:pos x="106" y="2"/>
                    </a:cxn>
                    <a:cxn ang="0">
                      <a:pos x="86" y="158"/>
                    </a:cxn>
                    <a:cxn ang="0">
                      <a:pos x="20" y="608"/>
                    </a:cxn>
                    <a:cxn ang="0">
                      <a:pos x="46" y="704"/>
                    </a:cxn>
                    <a:cxn ang="0">
                      <a:pos x="90" y="626"/>
                    </a:cxn>
                    <a:cxn ang="0">
                      <a:pos x="134" y="628"/>
                    </a:cxn>
                    <a:cxn ang="0">
                      <a:pos x="128" y="664"/>
                    </a:cxn>
                    <a:cxn ang="0">
                      <a:pos x="158" y="716"/>
                    </a:cxn>
                    <a:cxn ang="0">
                      <a:pos x="182" y="828"/>
                    </a:cxn>
                    <a:cxn ang="0">
                      <a:pos x="254" y="944"/>
                    </a:cxn>
                    <a:cxn ang="0">
                      <a:pos x="290" y="930"/>
                    </a:cxn>
                    <a:cxn ang="0">
                      <a:pos x="312" y="962"/>
                    </a:cxn>
                    <a:cxn ang="0">
                      <a:pos x="320" y="1024"/>
                    </a:cxn>
                    <a:cxn ang="0">
                      <a:pos x="332" y="1032"/>
                    </a:cxn>
                    <a:cxn ang="0">
                      <a:pos x="342" y="1118"/>
                    </a:cxn>
                    <a:cxn ang="0">
                      <a:pos x="408" y="1312"/>
                    </a:cxn>
                    <a:cxn ang="0">
                      <a:pos x="444" y="1370"/>
                    </a:cxn>
                    <a:cxn ang="0">
                      <a:pos x="490" y="1428"/>
                    </a:cxn>
                    <a:cxn ang="0">
                      <a:pos x="554" y="1498"/>
                    </a:cxn>
                    <a:cxn ang="0">
                      <a:pos x="630" y="1606"/>
                    </a:cxn>
                    <a:cxn ang="0">
                      <a:pos x="648" y="1632"/>
                    </a:cxn>
                    <a:cxn ang="0">
                      <a:pos x="682" y="1794"/>
                    </a:cxn>
                    <a:cxn ang="0">
                      <a:pos x="686" y="1808"/>
                    </a:cxn>
                    <a:cxn ang="0">
                      <a:pos x="700" y="1884"/>
                    </a:cxn>
                    <a:cxn ang="0">
                      <a:pos x="704" y="1902"/>
                    </a:cxn>
                    <a:cxn ang="0">
                      <a:pos x="724" y="1924"/>
                    </a:cxn>
                    <a:cxn ang="0">
                      <a:pos x="684" y="1922"/>
                    </a:cxn>
                    <a:cxn ang="0">
                      <a:pos x="666" y="1932"/>
                    </a:cxn>
                    <a:cxn ang="0">
                      <a:pos x="640" y="1974"/>
                    </a:cxn>
                    <a:cxn ang="0">
                      <a:pos x="654" y="1984"/>
                    </a:cxn>
                    <a:cxn ang="0">
                      <a:pos x="680" y="1980"/>
                    </a:cxn>
                    <a:cxn ang="0">
                      <a:pos x="748" y="1968"/>
                    </a:cxn>
                    <a:cxn ang="0">
                      <a:pos x="736" y="2046"/>
                    </a:cxn>
                    <a:cxn ang="0">
                      <a:pos x="724" y="2058"/>
                    </a:cxn>
                    <a:cxn ang="0">
                      <a:pos x="762" y="2066"/>
                    </a:cxn>
                    <a:cxn ang="0">
                      <a:pos x="784" y="2028"/>
                    </a:cxn>
                    <a:cxn ang="0">
                      <a:pos x="826" y="2042"/>
                    </a:cxn>
                    <a:cxn ang="0">
                      <a:pos x="882" y="2088"/>
                    </a:cxn>
                    <a:cxn ang="0">
                      <a:pos x="916" y="2124"/>
                    </a:cxn>
                    <a:cxn ang="0">
                      <a:pos x="944" y="2182"/>
                    </a:cxn>
                    <a:cxn ang="0">
                      <a:pos x="956" y="2228"/>
                    </a:cxn>
                    <a:cxn ang="0">
                      <a:pos x="992" y="2218"/>
                    </a:cxn>
                    <a:cxn ang="0">
                      <a:pos x="1100" y="2282"/>
                    </a:cxn>
                    <a:cxn ang="0">
                      <a:pos x="1324" y="2480"/>
                    </a:cxn>
                    <a:cxn ang="0">
                      <a:pos x="1416" y="2574"/>
                    </a:cxn>
                    <a:cxn ang="0">
                      <a:pos x="1438" y="2718"/>
                    </a:cxn>
                    <a:cxn ang="0">
                      <a:pos x="1362" y="2822"/>
                    </a:cxn>
                    <a:cxn ang="0">
                      <a:pos x="1320" y="2886"/>
                    </a:cxn>
                    <a:cxn ang="0">
                      <a:pos x="1394" y="3088"/>
                    </a:cxn>
                    <a:cxn ang="0">
                      <a:pos x="1408" y="3182"/>
                    </a:cxn>
                    <a:cxn ang="0">
                      <a:pos x="1400" y="3246"/>
                    </a:cxn>
                    <a:cxn ang="0">
                      <a:pos x="1336" y="3240"/>
                    </a:cxn>
                    <a:cxn ang="0">
                      <a:pos x="1310" y="3242"/>
                    </a:cxn>
                    <a:cxn ang="0">
                      <a:pos x="1268" y="3252"/>
                    </a:cxn>
                    <a:cxn ang="0">
                      <a:pos x="1364" y="3374"/>
                    </a:cxn>
                    <a:cxn ang="0">
                      <a:pos x="1472" y="3502"/>
                    </a:cxn>
                    <a:cxn ang="0">
                      <a:pos x="688" y="1994"/>
                    </a:cxn>
                  </a:cxnLst>
                  <a:rect l="0" t="0" r="r" b="b"/>
                  <a:pathLst>
                    <a:path w="1472" h="3504">
                      <a:moveTo>
                        <a:pt x="1466" y="3504"/>
                      </a:moveTo>
                      <a:lnTo>
                        <a:pt x="1466" y="3504"/>
                      </a:lnTo>
                      <a:lnTo>
                        <a:pt x="1398" y="3464"/>
                      </a:lnTo>
                      <a:lnTo>
                        <a:pt x="1330" y="3418"/>
                      </a:lnTo>
                      <a:lnTo>
                        <a:pt x="1262" y="3370"/>
                      </a:lnTo>
                      <a:lnTo>
                        <a:pt x="1196" y="3318"/>
                      </a:lnTo>
                      <a:lnTo>
                        <a:pt x="1130" y="3264"/>
                      </a:lnTo>
                      <a:lnTo>
                        <a:pt x="1066" y="3210"/>
                      </a:lnTo>
                      <a:lnTo>
                        <a:pt x="1004" y="3154"/>
                      </a:lnTo>
                      <a:lnTo>
                        <a:pt x="944" y="3102"/>
                      </a:lnTo>
                      <a:lnTo>
                        <a:pt x="944" y="3102"/>
                      </a:lnTo>
                      <a:lnTo>
                        <a:pt x="886" y="3046"/>
                      </a:lnTo>
                      <a:lnTo>
                        <a:pt x="830" y="2988"/>
                      </a:lnTo>
                      <a:lnTo>
                        <a:pt x="776" y="2926"/>
                      </a:lnTo>
                      <a:lnTo>
                        <a:pt x="722" y="2864"/>
                      </a:lnTo>
                      <a:lnTo>
                        <a:pt x="722" y="2864"/>
                      </a:lnTo>
                      <a:lnTo>
                        <a:pt x="684" y="2818"/>
                      </a:lnTo>
                      <a:lnTo>
                        <a:pt x="646" y="2770"/>
                      </a:lnTo>
                      <a:lnTo>
                        <a:pt x="608" y="2722"/>
                      </a:lnTo>
                      <a:lnTo>
                        <a:pt x="572" y="2672"/>
                      </a:lnTo>
                      <a:lnTo>
                        <a:pt x="536" y="2622"/>
                      </a:lnTo>
                      <a:lnTo>
                        <a:pt x="502" y="2570"/>
                      </a:lnTo>
                      <a:lnTo>
                        <a:pt x="468" y="2516"/>
                      </a:lnTo>
                      <a:lnTo>
                        <a:pt x="434" y="2464"/>
                      </a:lnTo>
                      <a:lnTo>
                        <a:pt x="402" y="2410"/>
                      </a:lnTo>
                      <a:lnTo>
                        <a:pt x="372" y="2354"/>
                      </a:lnTo>
                      <a:lnTo>
                        <a:pt x="312" y="2242"/>
                      </a:lnTo>
                      <a:lnTo>
                        <a:pt x="258" y="2126"/>
                      </a:lnTo>
                      <a:lnTo>
                        <a:pt x="206" y="2008"/>
                      </a:lnTo>
                      <a:lnTo>
                        <a:pt x="206" y="2008"/>
                      </a:lnTo>
                      <a:lnTo>
                        <a:pt x="174" y="1926"/>
                      </a:lnTo>
                      <a:lnTo>
                        <a:pt x="146" y="1842"/>
                      </a:lnTo>
                      <a:lnTo>
                        <a:pt x="118" y="1754"/>
                      </a:lnTo>
                      <a:lnTo>
                        <a:pt x="92" y="1664"/>
                      </a:lnTo>
                      <a:lnTo>
                        <a:pt x="92" y="1664"/>
                      </a:lnTo>
                      <a:lnTo>
                        <a:pt x="66" y="1564"/>
                      </a:lnTo>
                      <a:lnTo>
                        <a:pt x="42" y="1460"/>
                      </a:lnTo>
                      <a:lnTo>
                        <a:pt x="32" y="1406"/>
                      </a:lnTo>
                      <a:lnTo>
                        <a:pt x="24" y="1352"/>
                      </a:lnTo>
                      <a:lnTo>
                        <a:pt x="16" y="1298"/>
                      </a:lnTo>
                      <a:lnTo>
                        <a:pt x="10" y="1244"/>
                      </a:lnTo>
                      <a:lnTo>
                        <a:pt x="10" y="1244"/>
                      </a:lnTo>
                      <a:lnTo>
                        <a:pt x="6" y="1208"/>
                      </a:lnTo>
                      <a:lnTo>
                        <a:pt x="4" y="1170"/>
                      </a:lnTo>
                      <a:lnTo>
                        <a:pt x="4" y="1094"/>
                      </a:lnTo>
                      <a:lnTo>
                        <a:pt x="4" y="1094"/>
                      </a:lnTo>
                      <a:lnTo>
                        <a:pt x="6" y="1096"/>
                      </a:lnTo>
                      <a:lnTo>
                        <a:pt x="6" y="1098"/>
                      </a:lnTo>
                      <a:lnTo>
                        <a:pt x="6" y="1098"/>
                      </a:lnTo>
                      <a:lnTo>
                        <a:pt x="10" y="1080"/>
                      </a:lnTo>
                      <a:lnTo>
                        <a:pt x="12" y="1062"/>
                      </a:lnTo>
                      <a:lnTo>
                        <a:pt x="10" y="1022"/>
                      </a:lnTo>
                      <a:lnTo>
                        <a:pt x="10" y="1022"/>
                      </a:lnTo>
                      <a:lnTo>
                        <a:pt x="10" y="982"/>
                      </a:lnTo>
                      <a:lnTo>
                        <a:pt x="12" y="940"/>
                      </a:lnTo>
                      <a:lnTo>
                        <a:pt x="18" y="858"/>
                      </a:lnTo>
                      <a:lnTo>
                        <a:pt x="18" y="858"/>
                      </a:lnTo>
                      <a:lnTo>
                        <a:pt x="18" y="804"/>
                      </a:lnTo>
                      <a:lnTo>
                        <a:pt x="18" y="750"/>
                      </a:lnTo>
                      <a:lnTo>
                        <a:pt x="18" y="698"/>
                      </a:lnTo>
                      <a:lnTo>
                        <a:pt x="20" y="648"/>
                      </a:lnTo>
                      <a:lnTo>
                        <a:pt x="20" y="648"/>
                      </a:lnTo>
                      <a:lnTo>
                        <a:pt x="14" y="654"/>
                      </a:lnTo>
                      <a:lnTo>
                        <a:pt x="10" y="664"/>
                      </a:lnTo>
                      <a:lnTo>
                        <a:pt x="6" y="684"/>
                      </a:lnTo>
                      <a:lnTo>
                        <a:pt x="2" y="732"/>
                      </a:lnTo>
                      <a:lnTo>
                        <a:pt x="2" y="732"/>
                      </a:lnTo>
                      <a:lnTo>
                        <a:pt x="0" y="684"/>
                      </a:lnTo>
                      <a:lnTo>
                        <a:pt x="0" y="638"/>
                      </a:lnTo>
                      <a:lnTo>
                        <a:pt x="2" y="590"/>
                      </a:lnTo>
                      <a:lnTo>
                        <a:pt x="4" y="542"/>
                      </a:lnTo>
                      <a:lnTo>
                        <a:pt x="14" y="448"/>
                      </a:lnTo>
                      <a:lnTo>
                        <a:pt x="26" y="354"/>
                      </a:lnTo>
                      <a:lnTo>
                        <a:pt x="42" y="262"/>
                      </a:lnTo>
                      <a:lnTo>
                        <a:pt x="62" y="172"/>
                      </a:lnTo>
                      <a:lnTo>
                        <a:pt x="82" y="84"/>
                      </a:lnTo>
                      <a:lnTo>
                        <a:pt x="104" y="0"/>
                      </a:lnTo>
                      <a:lnTo>
                        <a:pt x="104" y="0"/>
                      </a:lnTo>
                      <a:lnTo>
                        <a:pt x="106" y="0"/>
                      </a:lnTo>
                      <a:lnTo>
                        <a:pt x="106" y="2"/>
                      </a:lnTo>
                      <a:lnTo>
                        <a:pt x="104" y="10"/>
                      </a:lnTo>
                      <a:lnTo>
                        <a:pt x="102" y="20"/>
                      </a:lnTo>
                      <a:lnTo>
                        <a:pt x="102" y="24"/>
                      </a:lnTo>
                      <a:lnTo>
                        <a:pt x="104" y="28"/>
                      </a:lnTo>
                      <a:lnTo>
                        <a:pt x="104" y="28"/>
                      </a:lnTo>
                      <a:lnTo>
                        <a:pt x="102" y="28"/>
                      </a:lnTo>
                      <a:lnTo>
                        <a:pt x="100" y="32"/>
                      </a:lnTo>
                      <a:lnTo>
                        <a:pt x="98" y="42"/>
                      </a:lnTo>
                      <a:lnTo>
                        <a:pt x="98" y="54"/>
                      </a:lnTo>
                      <a:lnTo>
                        <a:pt x="98" y="58"/>
                      </a:lnTo>
                      <a:lnTo>
                        <a:pt x="100" y="62"/>
                      </a:lnTo>
                      <a:lnTo>
                        <a:pt x="100" y="62"/>
                      </a:lnTo>
                      <a:lnTo>
                        <a:pt x="98" y="86"/>
                      </a:lnTo>
                      <a:lnTo>
                        <a:pt x="94" y="110"/>
                      </a:lnTo>
                      <a:lnTo>
                        <a:pt x="90" y="134"/>
                      </a:lnTo>
                      <a:lnTo>
                        <a:pt x="86" y="158"/>
                      </a:lnTo>
                      <a:lnTo>
                        <a:pt x="86" y="158"/>
                      </a:lnTo>
                      <a:lnTo>
                        <a:pt x="86" y="170"/>
                      </a:lnTo>
                      <a:lnTo>
                        <a:pt x="82" y="180"/>
                      </a:lnTo>
                      <a:lnTo>
                        <a:pt x="82" y="180"/>
                      </a:lnTo>
                      <a:lnTo>
                        <a:pt x="48" y="308"/>
                      </a:lnTo>
                      <a:lnTo>
                        <a:pt x="30" y="380"/>
                      </a:lnTo>
                      <a:lnTo>
                        <a:pt x="24" y="416"/>
                      </a:lnTo>
                      <a:lnTo>
                        <a:pt x="18" y="454"/>
                      </a:lnTo>
                      <a:lnTo>
                        <a:pt x="18" y="454"/>
                      </a:lnTo>
                      <a:lnTo>
                        <a:pt x="12" y="494"/>
                      </a:lnTo>
                      <a:lnTo>
                        <a:pt x="10" y="538"/>
                      </a:lnTo>
                      <a:lnTo>
                        <a:pt x="8" y="580"/>
                      </a:lnTo>
                      <a:lnTo>
                        <a:pt x="10" y="616"/>
                      </a:lnTo>
                      <a:lnTo>
                        <a:pt x="10" y="616"/>
                      </a:lnTo>
                      <a:lnTo>
                        <a:pt x="16" y="612"/>
                      </a:lnTo>
                      <a:lnTo>
                        <a:pt x="20" y="608"/>
                      </a:lnTo>
                      <a:lnTo>
                        <a:pt x="22" y="606"/>
                      </a:lnTo>
                      <a:lnTo>
                        <a:pt x="22" y="606"/>
                      </a:lnTo>
                      <a:lnTo>
                        <a:pt x="24" y="622"/>
                      </a:lnTo>
                      <a:lnTo>
                        <a:pt x="28" y="642"/>
                      </a:lnTo>
                      <a:lnTo>
                        <a:pt x="30" y="682"/>
                      </a:lnTo>
                      <a:lnTo>
                        <a:pt x="30" y="762"/>
                      </a:lnTo>
                      <a:lnTo>
                        <a:pt x="30" y="762"/>
                      </a:lnTo>
                      <a:lnTo>
                        <a:pt x="32" y="760"/>
                      </a:lnTo>
                      <a:lnTo>
                        <a:pt x="34" y="758"/>
                      </a:lnTo>
                      <a:lnTo>
                        <a:pt x="34" y="750"/>
                      </a:lnTo>
                      <a:lnTo>
                        <a:pt x="32" y="740"/>
                      </a:lnTo>
                      <a:lnTo>
                        <a:pt x="32" y="732"/>
                      </a:lnTo>
                      <a:lnTo>
                        <a:pt x="32" y="732"/>
                      </a:lnTo>
                      <a:lnTo>
                        <a:pt x="38" y="728"/>
                      </a:lnTo>
                      <a:lnTo>
                        <a:pt x="42" y="722"/>
                      </a:lnTo>
                      <a:lnTo>
                        <a:pt x="46" y="704"/>
                      </a:lnTo>
                      <a:lnTo>
                        <a:pt x="46" y="704"/>
                      </a:lnTo>
                      <a:lnTo>
                        <a:pt x="50" y="706"/>
                      </a:lnTo>
                      <a:lnTo>
                        <a:pt x="54" y="706"/>
                      </a:lnTo>
                      <a:lnTo>
                        <a:pt x="54" y="706"/>
                      </a:lnTo>
                      <a:lnTo>
                        <a:pt x="58" y="682"/>
                      </a:lnTo>
                      <a:lnTo>
                        <a:pt x="62" y="660"/>
                      </a:lnTo>
                      <a:lnTo>
                        <a:pt x="68" y="642"/>
                      </a:lnTo>
                      <a:lnTo>
                        <a:pt x="78" y="622"/>
                      </a:lnTo>
                      <a:lnTo>
                        <a:pt x="78" y="622"/>
                      </a:lnTo>
                      <a:lnTo>
                        <a:pt x="80" y="626"/>
                      </a:lnTo>
                      <a:lnTo>
                        <a:pt x="82" y="630"/>
                      </a:lnTo>
                      <a:lnTo>
                        <a:pt x="82" y="640"/>
                      </a:lnTo>
                      <a:lnTo>
                        <a:pt x="82" y="640"/>
                      </a:lnTo>
                      <a:lnTo>
                        <a:pt x="86" y="638"/>
                      </a:lnTo>
                      <a:lnTo>
                        <a:pt x="90" y="636"/>
                      </a:lnTo>
                      <a:lnTo>
                        <a:pt x="90" y="626"/>
                      </a:lnTo>
                      <a:lnTo>
                        <a:pt x="90" y="626"/>
                      </a:lnTo>
                      <a:lnTo>
                        <a:pt x="94" y="630"/>
                      </a:lnTo>
                      <a:lnTo>
                        <a:pt x="96" y="638"/>
                      </a:lnTo>
                      <a:lnTo>
                        <a:pt x="100" y="644"/>
                      </a:lnTo>
                      <a:lnTo>
                        <a:pt x="102" y="646"/>
                      </a:lnTo>
                      <a:lnTo>
                        <a:pt x="104" y="648"/>
                      </a:lnTo>
                      <a:lnTo>
                        <a:pt x="104" y="648"/>
                      </a:lnTo>
                      <a:lnTo>
                        <a:pt x="114" y="642"/>
                      </a:lnTo>
                      <a:lnTo>
                        <a:pt x="122" y="638"/>
                      </a:lnTo>
                      <a:lnTo>
                        <a:pt x="126" y="636"/>
                      </a:lnTo>
                      <a:lnTo>
                        <a:pt x="128" y="632"/>
                      </a:lnTo>
                      <a:lnTo>
                        <a:pt x="130" y="628"/>
                      </a:lnTo>
                      <a:lnTo>
                        <a:pt x="130" y="620"/>
                      </a:lnTo>
                      <a:lnTo>
                        <a:pt x="130" y="620"/>
                      </a:lnTo>
                      <a:lnTo>
                        <a:pt x="134" y="622"/>
                      </a:lnTo>
                      <a:lnTo>
                        <a:pt x="134" y="628"/>
                      </a:lnTo>
                      <a:lnTo>
                        <a:pt x="134" y="628"/>
                      </a:lnTo>
                      <a:lnTo>
                        <a:pt x="138" y="626"/>
                      </a:lnTo>
                      <a:lnTo>
                        <a:pt x="140" y="624"/>
                      </a:lnTo>
                      <a:lnTo>
                        <a:pt x="142" y="618"/>
                      </a:lnTo>
                      <a:lnTo>
                        <a:pt x="142" y="618"/>
                      </a:lnTo>
                      <a:lnTo>
                        <a:pt x="146" y="624"/>
                      </a:lnTo>
                      <a:lnTo>
                        <a:pt x="148" y="632"/>
                      </a:lnTo>
                      <a:lnTo>
                        <a:pt x="148" y="638"/>
                      </a:lnTo>
                      <a:lnTo>
                        <a:pt x="148" y="646"/>
                      </a:lnTo>
                      <a:lnTo>
                        <a:pt x="144" y="660"/>
                      </a:lnTo>
                      <a:lnTo>
                        <a:pt x="138" y="668"/>
                      </a:lnTo>
                      <a:lnTo>
                        <a:pt x="138" y="668"/>
                      </a:lnTo>
                      <a:lnTo>
                        <a:pt x="136" y="670"/>
                      </a:lnTo>
                      <a:lnTo>
                        <a:pt x="134" y="668"/>
                      </a:lnTo>
                      <a:lnTo>
                        <a:pt x="132" y="666"/>
                      </a:lnTo>
                      <a:lnTo>
                        <a:pt x="128" y="664"/>
                      </a:lnTo>
                      <a:lnTo>
                        <a:pt x="128" y="664"/>
                      </a:lnTo>
                      <a:lnTo>
                        <a:pt x="126" y="672"/>
                      </a:lnTo>
                      <a:lnTo>
                        <a:pt x="124" y="678"/>
                      </a:lnTo>
                      <a:lnTo>
                        <a:pt x="122" y="696"/>
                      </a:lnTo>
                      <a:lnTo>
                        <a:pt x="122" y="714"/>
                      </a:lnTo>
                      <a:lnTo>
                        <a:pt x="122" y="732"/>
                      </a:lnTo>
                      <a:lnTo>
                        <a:pt x="122" y="732"/>
                      </a:lnTo>
                      <a:lnTo>
                        <a:pt x="124" y="730"/>
                      </a:lnTo>
                      <a:lnTo>
                        <a:pt x="126" y="726"/>
                      </a:lnTo>
                      <a:lnTo>
                        <a:pt x="128" y="716"/>
                      </a:lnTo>
                      <a:lnTo>
                        <a:pt x="128" y="716"/>
                      </a:lnTo>
                      <a:lnTo>
                        <a:pt x="144" y="720"/>
                      </a:lnTo>
                      <a:lnTo>
                        <a:pt x="152" y="720"/>
                      </a:lnTo>
                      <a:lnTo>
                        <a:pt x="156" y="720"/>
                      </a:lnTo>
                      <a:lnTo>
                        <a:pt x="158" y="716"/>
                      </a:lnTo>
                      <a:lnTo>
                        <a:pt x="158" y="716"/>
                      </a:lnTo>
                      <a:lnTo>
                        <a:pt x="160" y="718"/>
                      </a:lnTo>
                      <a:lnTo>
                        <a:pt x="160" y="722"/>
                      </a:lnTo>
                      <a:lnTo>
                        <a:pt x="160" y="726"/>
                      </a:lnTo>
                      <a:lnTo>
                        <a:pt x="162" y="728"/>
                      </a:lnTo>
                      <a:lnTo>
                        <a:pt x="162" y="728"/>
                      </a:lnTo>
                      <a:lnTo>
                        <a:pt x="164" y="726"/>
                      </a:lnTo>
                      <a:lnTo>
                        <a:pt x="164" y="722"/>
                      </a:lnTo>
                      <a:lnTo>
                        <a:pt x="164" y="722"/>
                      </a:lnTo>
                      <a:lnTo>
                        <a:pt x="172" y="736"/>
                      </a:lnTo>
                      <a:lnTo>
                        <a:pt x="180" y="752"/>
                      </a:lnTo>
                      <a:lnTo>
                        <a:pt x="184" y="768"/>
                      </a:lnTo>
                      <a:lnTo>
                        <a:pt x="186" y="786"/>
                      </a:lnTo>
                      <a:lnTo>
                        <a:pt x="186" y="786"/>
                      </a:lnTo>
                      <a:lnTo>
                        <a:pt x="184" y="802"/>
                      </a:lnTo>
                      <a:lnTo>
                        <a:pt x="182" y="820"/>
                      </a:lnTo>
                      <a:lnTo>
                        <a:pt x="182" y="828"/>
                      </a:lnTo>
                      <a:lnTo>
                        <a:pt x="184" y="834"/>
                      </a:lnTo>
                      <a:lnTo>
                        <a:pt x="188" y="840"/>
                      </a:lnTo>
                      <a:lnTo>
                        <a:pt x="194" y="846"/>
                      </a:lnTo>
                      <a:lnTo>
                        <a:pt x="194" y="846"/>
                      </a:lnTo>
                      <a:lnTo>
                        <a:pt x="204" y="850"/>
                      </a:lnTo>
                      <a:lnTo>
                        <a:pt x="214" y="858"/>
                      </a:lnTo>
                      <a:lnTo>
                        <a:pt x="224" y="866"/>
                      </a:lnTo>
                      <a:lnTo>
                        <a:pt x="230" y="876"/>
                      </a:lnTo>
                      <a:lnTo>
                        <a:pt x="230" y="876"/>
                      </a:lnTo>
                      <a:lnTo>
                        <a:pt x="230" y="886"/>
                      </a:lnTo>
                      <a:lnTo>
                        <a:pt x="230" y="896"/>
                      </a:lnTo>
                      <a:lnTo>
                        <a:pt x="232" y="904"/>
                      </a:lnTo>
                      <a:lnTo>
                        <a:pt x="236" y="912"/>
                      </a:lnTo>
                      <a:lnTo>
                        <a:pt x="246" y="928"/>
                      </a:lnTo>
                      <a:lnTo>
                        <a:pt x="254" y="944"/>
                      </a:lnTo>
                      <a:lnTo>
                        <a:pt x="254" y="944"/>
                      </a:lnTo>
                      <a:lnTo>
                        <a:pt x="260" y="940"/>
                      </a:lnTo>
                      <a:lnTo>
                        <a:pt x="266" y="938"/>
                      </a:lnTo>
                      <a:lnTo>
                        <a:pt x="274" y="936"/>
                      </a:lnTo>
                      <a:lnTo>
                        <a:pt x="274" y="936"/>
                      </a:lnTo>
                      <a:lnTo>
                        <a:pt x="278" y="936"/>
                      </a:lnTo>
                      <a:lnTo>
                        <a:pt x="280" y="940"/>
                      </a:lnTo>
                      <a:lnTo>
                        <a:pt x="280" y="942"/>
                      </a:lnTo>
                      <a:lnTo>
                        <a:pt x="284" y="944"/>
                      </a:lnTo>
                      <a:lnTo>
                        <a:pt x="284" y="944"/>
                      </a:lnTo>
                      <a:lnTo>
                        <a:pt x="286" y="938"/>
                      </a:lnTo>
                      <a:lnTo>
                        <a:pt x="284" y="934"/>
                      </a:lnTo>
                      <a:lnTo>
                        <a:pt x="278" y="928"/>
                      </a:lnTo>
                      <a:lnTo>
                        <a:pt x="278" y="928"/>
                      </a:lnTo>
                      <a:lnTo>
                        <a:pt x="282" y="926"/>
                      </a:lnTo>
                      <a:lnTo>
                        <a:pt x="284" y="926"/>
                      </a:lnTo>
                      <a:lnTo>
                        <a:pt x="290" y="930"/>
                      </a:lnTo>
                      <a:lnTo>
                        <a:pt x="296" y="938"/>
                      </a:lnTo>
                      <a:lnTo>
                        <a:pt x="302" y="944"/>
                      </a:lnTo>
                      <a:lnTo>
                        <a:pt x="302" y="944"/>
                      </a:lnTo>
                      <a:lnTo>
                        <a:pt x="320" y="954"/>
                      </a:lnTo>
                      <a:lnTo>
                        <a:pt x="328" y="960"/>
                      </a:lnTo>
                      <a:lnTo>
                        <a:pt x="330" y="964"/>
                      </a:lnTo>
                      <a:lnTo>
                        <a:pt x="332" y="970"/>
                      </a:lnTo>
                      <a:lnTo>
                        <a:pt x="332" y="970"/>
                      </a:lnTo>
                      <a:lnTo>
                        <a:pt x="338" y="970"/>
                      </a:lnTo>
                      <a:lnTo>
                        <a:pt x="344" y="972"/>
                      </a:lnTo>
                      <a:lnTo>
                        <a:pt x="344" y="972"/>
                      </a:lnTo>
                      <a:lnTo>
                        <a:pt x="340" y="974"/>
                      </a:lnTo>
                      <a:lnTo>
                        <a:pt x="336" y="974"/>
                      </a:lnTo>
                      <a:lnTo>
                        <a:pt x="328" y="972"/>
                      </a:lnTo>
                      <a:lnTo>
                        <a:pt x="320" y="966"/>
                      </a:lnTo>
                      <a:lnTo>
                        <a:pt x="312" y="962"/>
                      </a:lnTo>
                      <a:lnTo>
                        <a:pt x="312" y="962"/>
                      </a:lnTo>
                      <a:lnTo>
                        <a:pt x="310" y="964"/>
                      </a:lnTo>
                      <a:lnTo>
                        <a:pt x="310" y="968"/>
                      </a:lnTo>
                      <a:lnTo>
                        <a:pt x="312" y="976"/>
                      </a:lnTo>
                      <a:lnTo>
                        <a:pt x="314" y="986"/>
                      </a:lnTo>
                      <a:lnTo>
                        <a:pt x="314" y="990"/>
                      </a:lnTo>
                      <a:lnTo>
                        <a:pt x="312" y="994"/>
                      </a:lnTo>
                      <a:lnTo>
                        <a:pt x="312" y="994"/>
                      </a:lnTo>
                      <a:lnTo>
                        <a:pt x="312" y="996"/>
                      </a:lnTo>
                      <a:lnTo>
                        <a:pt x="314" y="996"/>
                      </a:lnTo>
                      <a:lnTo>
                        <a:pt x="316" y="994"/>
                      </a:lnTo>
                      <a:lnTo>
                        <a:pt x="316" y="992"/>
                      </a:lnTo>
                      <a:lnTo>
                        <a:pt x="316" y="992"/>
                      </a:lnTo>
                      <a:lnTo>
                        <a:pt x="316" y="998"/>
                      </a:lnTo>
                      <a:lnTo>
                        <a:pt x="318" y="1006"/>
                      </a:lnTo>
                      <a:lnTo>
                        <a:pt x="320" y="1024"/>
                      </a:lnTo>
                      <a:lnTo>
                        <a:pt x="320" y="1024"/>
                      </a:lnTo>
                      <a:lnTo>
                        <a:pt x="320" y="1024"/>
                      </a:lnTo>
                      <a:lnTo>
                        <a:pt x="322" y="1022"/>
                      </a:lnTo>
                      <a:lnTo>
                        <a:pt x="320" y="1018"/>
                      </a:lnTo>
                      <a:lnTo>
                        <a:pt x="320" y="1016"/>
                      </a:lnTo>
                      <a:lnTo>
                        <a:pt x="322" y="1014"/>
                      </a:lnTo>
                      <a:lnTo>
                        <a:pt x="322" y="1014"/>
                      </a:lnTo>
                      <a:lnTo>
                        <a:pt x="322" y="1014"/>
                      </a:lnTo>
                      <a:lnTo>
                        <a:pt x="324" y="1012"/>
                      </a:lnTo>
                      <a:lnTo>
                        <a:pt x="324" y="1016"/>
                      </a:lnTo>
                      <a:lnTo>
                        <a:pt x="322" y="1020"/>
                      </a:lnTo>
                      <a:lnTo>
                        <a:pt x="322" y="1024"/>
                      </a:lnTo>
                      <a:lnTo>
                        <a:pt x="322" y="1024"/>
                      </a:lnTo>
                      <a:lnTo>
                        <a:pt x="326" y="1018"/>
                      </a:lnTo>
                      <a:lnTo>
                        <a:pt x="326" y="1018"/>
                      </a:lnTo>
                      <a:lnTo>
                        <a:pt x="332" y="1032"/>
                      </a:lnTo>
                      <a:lnTo>
                        <a:pt x="336" y="1038"/>
                      </a:lnTo>
                      <a:lnTo>
                        <a:pt x="338" y="1040"/>
                      </a:lnTo>
                      <a:lnTo>
                        <a:pt x="340" y="1040"/>
                      </a:lnTo>
                      <a:lnTo>
                        <a:pt x="340" y="1040"/>
                      </a:lnTo>
                      <a:lnTo>
                        <a:pt x="342" y="1046"/>
                      </a:lnTo>
                      <a:lnTo>
                        <a:pt x="344" y="1052"/>
                      </a:lnTo>
                      <a:lnTo>
                        <a:pt x="350" y="1064"/>
                      </a:lnTo>
                      <a:lnTo>
                        <a:pt x="356" y="1076"/>
                      </a:lnTo>
                      <a:lnTo>
                        <a:pt x="358" y="1082"/>
                      </a:lnTo>
                      <a:lnTo>
                        <a:pt x="358" y="1088"/>
                      </a:lnTo>
                      <a:lnTo>
                        <a:pt x="358" y="1088"/>
                      </a:lnTo>
                      <a:lnTo>
                        <a:pt x="354" y="1096"/>
                      </a:lnTo>
                      <a:lnTo>
                        <a:pt x="350" y="1102"/>
                      </a:lnTo>
                      <a:lnTo>
                        <a:pt x="344" y="1110"/>
                      </a:lnTo>
                      <a:lnTo>
                        <a:pt x="342" y="1118"/>
                      </a:lnTo>
                      <a:lnTo>
                        <a:pt x="342" y="1118"/>
                      </a:lnTo>
                      <a:lnTo>
                        <a:pt x="348" y="1120"/>
                      </a:lnTo>
                      <a:lnTo>
                        <a:pt x="352" y="1124"/>
                      </a:lnTo>
                      <a:lnTo>
                        <a:pt x="354" y="1130"/>
                      </a:lnTo>
                      <a:lnTo>
                        <a:pt x="352" y="1138"/>
                      </a:lnTo>
                      <a:lnTo>
                        <a:pt x="352" y="1138"/>
                      </a:lnTo>
                      <a:lnTo>
                        <a:pt x="360" y="1146"/>
                      </a:lnTo>
                      <a:lnTo>
                        <a:pt x="364" y="1148"/>
                      </a:lnTo>
                      <a:lnTo>
                        <a:pt x="368" y="1146"/>
                      </a:lnTo>
                      <a:lnTo>
                        <a:pt x="368" y="1146"/>
                      </a:lnTo>
                      <a:lnTo>
                        <a:pt x="384" y="1184"/>
                      </a:lnTo>
                      <a:lnTo>
                        <a:pt x="400" y="1224"/>
                      </a:lnTo>
                      <a:lnTo>
                        <a:pt x="406" y="1244"/>
                      </a:lnTo>
                      <a:lnTo>
                        <a:pt x="410" y="1266"/>
                      </a:lnTo>
                      <a:lnTo>
                        <a:pt x="412" y="1288"/>
                      </a:lnTo>
                      <a:lnTo>
                        <a:pt x="408" y="1312"/>
                      </a:lnTo>
                      <a:lnTo>
                        <a:pt x="408" y="1312"/>
                      </a:lnTo>
                      <a:lnTo>
                        <a:pt x="408" y="1314"/>
                      </a:lnTo>
                      <a:lnTo>
                        <a:pt x="410" y="1312"/>
                      </a:lnTo>
                      <a:lnTo>
                        <a:pt x="414" y="1312"/>
                      </a:lnTo>
                      <a:lnTo>
                        <a:pt x="416" y="1312"/>
                      </a:lnTo>
                      <a:lnTo>
                        <a:pt x="416" y="1312"/>
                      </a:lnTo>
                      <a:lnTo>
                        <a:pt x="424" y="1324"/>
                      </a:lnTo>
                      <a:lnTo>
                        <a:pt x="430" y="1338"/>
                      </a:lnTo>
                      <a:lnTo>
                        <a:pt x="436" y="1352"/>
                      </a:lnTo>
                      <a:lnTo>
                        <a:pt x="436" y="1360"/>
                      </a:lnTo>
                      <a:lnTo>
                        <a:pt x="436" y="1368"/>
                      </a:lnTo>
                      <a:lnTo>
                        <a:pt x="436" y="1368"/>
                      </a:lnTo>
                      <a:lnTo>
                        <a:pt x="438" y="1368"/>
                      </a:lnTo>
                      <a:lnTo>
                        <a:pt x="440" y="1368"/>
                      </a:lnTo>
                      <a:lnTo>
                        <a:pt x="442" y="1368"/>
                      </a:lnTo>
                      <a:lnTo>
                        <a:pt x="444" y="1370"/>
                      </a:lnTo>
                      <a:lnTo>
                        <a:pt x="444" y="1370"/>
                      </a:lnTo>
                      <a:lnTo>
                        <a:pt x="448" y="1390"/>
                      </a:lnTo>
                      <a:lnTo>
                        <a:pt x="448" y="1400"/>
                      </a:lnTo>
                      <a:lnTo>
                        <a:pt x="448" y="1410"/>
                      </a:lnTo>
                      <a:lnTo>
                        <a:pt x="448" y="1410"/>
                      </a:lnTo>
                      <a:lnTo>
                        <a:pt x="450" y="1408"/>
                      </a:lnTo>
                      <a:lnTo>
                        <a:pt x="452" y="1406"/>
                      </a:lnTo>
                      <a:lnTo>
                        <a:pt x="452" y="1400"/>
                      </a:lnTo>
                      <a:lnTo>
                        <a:pt x="452" y="1400"/>
                      </a:lnTo>
                      <a:lnTo>
                        <a:pt x="464" y="1408"/>
                      </a:lnTo>
                      <a:lnTo>
                        <a:pt x="474" y="1418"/>
                      </a:lnTo>
                      <a:lnTo>
                        <a:pt x="484" y="1430"/>
                      </a:lnTo>
                      <a:lnTo>
                        <a:pt x="490" y="1442"/>
                      </a:lnTo>
                      <a:lnTo>
                        <a:pt x="490" y="1442"/>
                      </a:lnTo>
                      <a:lnTo>
                        <a:pt x="492" y="1440"/>
                      </a:lnTo>
                      <a:lnTo>
                        <a:pt x="492" y="1436"/>
                      </a:lnTo>
                      <a:lnTo>
                        <a:pt x="490" y="1428"/>
                      </a:lnTo>
                      <a:lnTo>
                        <a:pt x="490" y="1428"/>
                      </a:lnTo>
                      <a:lnTo>
                        <a:pt x="500" y="1432"/>
                      </a:lnTo>
                      <a:lnTo>
                        <a:pt x="508" y="1436"/>
                      </a:lnTo>
                      <a:lnTo>
                        <a:pt x="512" y="1444"/>
                      </a:lnTo>
                      <a:lnTo>
                        <a:pt x="516" y="1452"/>
                      </a:lnTo>
                      <a:lnTo>
                        <a:pt x="516" y="1452"/>
                      </a:lnTo>
                      <a:lnTo>
                        <a:pt x="518" y="1450"/>
                      </a:lnTo>
                      <a:lnTo>
                        <a:pt x="518" y="1448"/>
                      </a:lnTo>
                      <a:lnTo>
                        <a:pt x="518" y="1444"/>
                      </a:lnTo>
                      <a:lnTo>
                        <a:pt x="518" y="1444"/>
                      </a:lnTo>
                      <a:lnTo>
                        <a:pt x="532" y="1452"/>
                      </a:lnTo>
                      <a:lnTo>
                        <a:pt x="544" y="1466"/>
                      </a:lnTo>
                      <a:lnTo>
                        <a:pt x="548" y="1472"/>
                      </a:lnTo>
                      <a:lnTo>
                        <a:pt x="552" y="1480"/>
                      </a:lnTo>
                      <a:lnTo>
                        <a:pt x="554" y="1490"/>
                      </a:lnTo>
                      <a:lnTo>
                        <a:pt x="554" y="1498"/>
                      </a:lnTo>
                      <a:lnTo>
                        <a:pt x="554" y="1498"/>
                      </a:lnTo>
                      <a:lnTo>
                        <a:pt x="556" y="1496"/>
                      </a:lnTo>
                      <a:lnTo>
                        <a:pt x="558" y="1492"/>
                      </a:lnTo>
                      <a:lnTo>
                        <a:pt x="560" y="1484"/>
                      </a:lnTo>
                      <a:lnTo>
                        <a:pt x="560" y="1484"/>
                      </a:lnTo>
                      <a:lnTo>
                        <a:pt x="578" y="1504"/>
                      </a:lnTo>
                      <a:lnTo>
                        <a:pt x="596" y="1526"/>
                      </a:lnTo>
                      <a:lnTo>
                        <a:pt x="604" y="1538"/>
                      </a:lnTo>
                      <a:lnTo>
                        <a:pt x="610" y="1552"/>
                      </a:lnTo>
                      <a:lnTo>
                        <a:pt x="614" y="1566"/>
                      </a:lnTo>
                      <a:lnTo>
                        <a:pt x="618" y="1582"/>
                      </a:lnTo>
                      <a:lnTo>
                        <a:pt x="618" y="1582"/>
                      </a:lnTo>
                      <a:lnTo>
                        <a:pt x="622" y="1584"/>
                      </a:lnTo>
                      <a:lnTo>
                        <a:pt x="624" y="1586"/>
                      </a:lnTo>
                      <a:lnTo>
                        <a:pt x="628" y="1596"/>
                      </a:lnTo>
                      <a:lnTo>
                        <a:pt x="630" y="1606"/>
                      </a:lnTo>
                      <a:lnTo>
                        <a:pt x="628" y="1618"/>
                      </a:lnTo>
                      <a:lnTo>
                        <a:pt x="628" y="1618"/>
                      </a:lnTo>
                      <a:lnTo>
                        <a:pt x="630" y="1616"/>
                      </a:lnTo>
                      <a:lnTo>
                        <a:pt x="632" y="1612"/>
                      </a:lnTo>
                      <a:lnTo>
                        <a:pt x="632" y="1608"/>
                      </a:lnTo>
                      <a:lnTo>
                        <a:pt x="634" y="1604"/>
                      </a:lnTo>
                      <a:lnTo>
                        <a:pt x="634" y="1604"/>
                      </a:lnTo>
                      <a:lnTo>
                        <a:pt x="638" y="1612"/>
                      </a:lnTo>
                      <a:lnTo>
                        <a:pt x="640" y="1622"/>
                      </a:lnTo>
                      <a:lnTo>
                        <a:pt x="640" y="1644"/>
                      </a:lnTo>
                      <a:lnTo>
                        <a:pt x="640" y="1644"/>
                      </a:lnTo>
                      <a:lnTo>
                        <a:pt x="644" y="1640"/>
                      </a:lnTo>
                      <a:lnTo>
                        <a:pt x="644" y="1636"/>
                      </a:lnTo>
                      <a:lnTo>
                        <a:pt x="644" y="1624"/>
                      </a:lnTo>
                      <a:lnTo>
                        <a:pt x="644" y="1624"/>
                      </a:lnTo>
                      <a:lnTo>
                        <a:pt x="648" y="1632"/>
                      </a:lnTo>
                      <a:lnTo>
                        <a:pt x="652" y="1640"/>
                      </a:lnTo>
                      <a:lnTo>
                        <a:pt x="658" y="1658"/>
                      </a:lnTo>
                      <a:lnTo>
                        <a:pt x="662" y="1678"/>
                      </a:lnTo>
                      <a:lnTo>
                        <a:pt x="664" y="1700"/>
                      </a:lnTo>
                      <a:lnTo>
                        <a:pt x="668" y="1744"/>
                      </a:lnTo>
                      <a:lnTo>
                        <a:pt x="672" y="1762"/>
                      </a:lnTo>
                      <a:lnTo>
                        <a:pt x="678" y="1780"/>
                      </a:lnTo>
                      <a:lnTo>
                        <a:pt x="678" y="1780"/>
                      </a:lnTo>
                      <a:lnTo>
                        <a:pt x="678" y="1782"/>
                      </a:lnTo>
                      <a:lnTo>
                        <a:pt x="676" y="1784"/>
                      </a:lnTo>
                      <a:lnTo>
                        <a:pt x="676" y="1784"/>
                      </a:lnTo>
                      <a:lnTo>
                        <a:pt x="674" y="1786"/>
                      </a:lnTo>
                      <a:lnTo>
                        <a:pt x="674" y="1786"/>
                      </a:lnTo>
                      <a:lnTo>
                        <a:pt x="676" y="1790"/>
                      </a:lnTo>
                      <a:lnTo>
                        <a:pt x="680" y="1792"/>
                      </a:lnTo>
                      <a:lnTo>
                        <a:pt x="682" y="1794"/>
                      </a:lnTo>
                      <a:lnTo>
                        <a:pt x="682" y="1802"/>
                      </a:lnTo>
                      <a:lnTo>
                        <a:pt x="682" y="1802"/>
                      </a:lnTo>
                      <a:lnTo>
                        <a:pt x="686" y="1800"/>
                      </a:lnTo>
                      <a:lnTo>
                        <a:pt x="684" y="1796"/>
                      </a:lnTo>
                      <a:lnTo>
                        <a:pt x="684" y="1792"/>
                      </a:lnTo>
                      <a:lnTo>
                        <a:pt x="684" y="1786"/>
                      </a:lnTo>
                      <a:lnTo>
                        <a:pt x="684" y="1786"/>
                      </a:lnTo>
                      <a:lnTo>
                        <a:pt x="690" y="1796"/>
                      </a:lnTo>
                      <a:lnTo>
                        <a:pt x="692" y="1802"/>
                      </a:lnTo>
                      <a:lnTo>
                        <a:pt x="694" y="1810"/>
                      </a:lnTo>
                      <a:lnTo>
                        <a:pt x="694" y="1810"/>
                      </a:lnTo>
                      <a:lnTo>
                        <a:pt x="690" y="1810"/>
                      </a:lnTo>
                      <a:lnTo>
                        <a:pt x="690" y="1810"/>
                      </a:lnTo>
                      <a:lnTo>
                        <a:pt x="688" y="1808"/>
                      </a:lnTo>
                      <a:lnTo>
                        <a:pt x="686" y="1808"/>
                      </a:lnTo>
                      <a:lnTo>
                        <a:pt x="686" y="1808"/>
                      </a:lnTo>
                      <a:lnTo>
                        <a:pt x="696" y="1818"/>
                      </a:lnTo>
                      <a:lnTo>
                        <a:pt x="704" y="1828"/>
                      </a:lnTo>
                      <a:lnTo>
                        <a:pt x="708" y="1834"/>
                      </a:lnTo>
                      <a:lnTo>
                        <a:pt x="710" y="1842"/>
                      </a:lnTo>
                      <a:lnTo>
                        <a:pt x="712" y="1852"/>
                      </a:lnTo>
                      <a:lnTo>
                        <a:pt x="710" y="1862"/>
                      </a:lnTo>
                      <a:lnTo>
                        <a:pt x="710" y="1862"/>
                      </a:lnTo>
                      <a:lnTo>
                        <a:pt x="710" y="1868"/>
                      </a:lnTo>
                      <a:lnTo>
                        <a:pt x="706" y="1870"/>
                      </a:lnTo>
                      <a:lnTo>
                        <a:pt x="700" y="1876"/>
                      </a:lnTo>
                      <a:lnTo>
                        <a:pt x="700" y="1876"/>
                      </a:lnTo>
                      <a:lnTo>
                        <a:pt x="702" y="1878"/>
                      </a:lnTo>
                      <a:lnTo>
                        <a:pt x="702" y="1880"/>
                      </a:lnTo>
                      <a:lnTo>
                        <a:pt x="704" y="1884"/>
                      </a:lnTo>
                      <a:lnTo>
                        <a:pt x="704" y="1884"/>
                      </a:lnTo>
                      <a:lnTo>
                        <a:pt x="700" y="1884"/>
                      </a:lnTo>
                      <a:lnTo>
                        <a:pt x="696" y="1886"/>
                      </a:lnTo>
                      <a:lnTo>
                        <a:pt x="694" y="1886"/>
                      </a:lnTo>
                      <a:lnTo>
                        <a:pt x="690" y="1890"/>
                      </a:lnTo>
                      <a:lnTo>
                        <a:pt x="690" y="1890"/>
                      </a:lnTo>
                      <a:lnTo>
                        <a:pt x="694" y="1894"/>
                      </a:lnTo>
                      <a:lnTo>
                        <a:pt x="694" y="1902"/>
                      </a:lnTo>
                      <a:lnTo>
                        <a:pt x="694" y="1902"/>
                      </a:lnTo>
                      <a:lnTo>
                        <a:pt x="696" y="1900"/>
                      </a:lnTo>
                      <a:lnTo>
                        <a:pt x="696" y="1900"/>
                      </a:lnTo>
                      <a:lnTo>
                        <a:pt x="698" y="1896"/>
                      </a:lnTo>
                      <a:lnTo>
                        <a:pt x="698" y="1894"/>
                      </a:lnTo>
                      <a:lnTo>
                        <a:pt x="702" y="1896"/>
                      </a:lnTo>
                      <a:lnTo>
                        <a:pt x="702" y="1896"/>
                      </a:lnTo>
                      <a:lnTo>
                        <a:pt x="704" y="1896"/>
                      </a:lnTo>
                      <a:lnTo>
                        <a:pt x="706" y="1898"/>
                      </a:lnTo>
                      <a:lnTo>
                        <a:pt x="704" y="1902"/>
                      </a:lnTo>
                      <a:lnTo>
                        <a:pt x="702" y="1910"/>
                      </a:lnTo>
                      <a:lnTo>
                        <a:pt x="702" y="1910"/>
                      </a:lnTo>
                      <a:lnTo>
                        <a:pt x="698" y="1910"/>
                      </a:lnTo>
                      <a:lnTo>
                        <a:pt x="696" y="1908"/>
                      </a:lnTo>
                      <a:lnTo>
                        <a:pt x="696" y="1906"/>
                      </a:lnTo>
                      <a:lnTo>
                        <a:pt x="694" y="1904"/>
                      </a:lnTo>
                      <a:lnTo>
                        <a:pt x="694" y="1904"/>
                      </a:lnTo>
                      <a:lnTo>
                        <a:pt x="694" y="1908"/>
                      </a:lnTo>
                      <a:lnTo>
                        <a:pt x="694" y="1912"/>
                      </a:lnTo>
                      <a:lnTo>
                        <a:pt x="692" y="1916"/>
                      </a:lnTo>
                      <a:lnTo>
                        <a:pt x="692" y="1916"/>
                      </a:lnTo>
                      <a:lnTo>
                        <a:pt x="700" y="1918"/>
                      </a:lnTo>
                      <a:lnTo>
                        <a:pt x="708" y="1918"/>
                      </a:lnTo>
                      <a:lnTo>
                        <a:pt x="716" y="1920"/>
                      </a:lnTo>
                      <a:lnTo>
                        <a:pt x="720" y="1922"/>
                      </a:lnTo>
                      <a:lnTo>
                        <a:pt x="724" y="1924"/>
                      </a:lnTo>
                      <a:lnTo>
                        <a:pt x="724" y="1924"/>
                      </a:lnTo>
                      <a:lnTo>
                        <a:pt x="722" y="1930"/>
                      </a:lnTo>
                      <a:lnTo>
                        <a:pt x="718" y="1936"/>
                      </a:lnTo>
                      <a:lnTo>
                        <a:pt x="714" y="1938"/>
                      </a:lnTo>
                      <a:lnTo>
                        <a:pt x="708" y="1942"/>
                      </a:lnTo>
                      <a:lnTo>
                        <a:pt x="708" y="1942"/>
                      </a:lnTo>
                      <a:lnTo>
                        <a:pt x="708" y="1938"/>
                      </a:lnTo>
                      <a:lnTo>
                        <a:pt x="706" y="1936"/>
                      </a:lnTo>
                      <a:lnTo>
                        <a:pt x="702" y="1932"/>
                      </a:lnTo>
                      <a:lnTo>
                        <a:pt x="696" y="1928"/>
                      </a:lnTo>
                      <a:lnTo>
                        <a:pt x="696" y="1926"/>
                      </a:lnTo>
                      <a:lnTo>
                        <a:pt x="696" y="1922"/>
                      </a:lnTo>
                      <a:lnTo>
                        <a:pt x="696" y="1922"/>
                      </a:lnTo>
                      <a:lnTo>
                        <a:pt x="692" y="1928"/>
                      </a:lnTo>
                      <a:lnTo>
                        <a:pt x="692" y="1928"/>
                      </a:lnTo>
                      <a:lnTo>
                        <a:pt x="684" y="1922"/>
                      </a:lnTo>
                      <a:lnTo>
                        <a:pt x="682" y="1918"/>
                      </a:lnTo>
                      <a:lnTo>
                        <a:pt x="682" y="1912"/>
                      </a:lnTo>
                      <a:lnTo>
                        <a:pt x="682" y="1912"/>
                      </a:lnTo>
                      <a:lnTo>
                        <a:pt x="686" y="1914"/>
                      </a:lnTo>
                      <a:lnTo>
                        <a:pt x="688" y="1914"/>
                      </a:lnTo>
                      <a:lnTo>
                        <a:pt x="690" y="1912"/>
                      </a:lnTo>
                      <a:lnTo>
                        <a:pt x="690" y="1912"/>
                      </a:lnTo>
                      <a:lnTo>
                        <a:pt x="690" y="1896"/>
                      </a:lnTo>
                      <a:lnTo>
                        <a:pt x="690" y="1896"/>
                      </a:lnTo>
                      <a:lnTo>
                        <a:pt x="676" y="1906"/>
                      </a:lnTo>
                      <a:lnTo>
                        <a:pt x="670" y="1912"/>
                      </a:lnTo>
                      <a:lnTo>
                        <a:pt x="662" y="1920"/>
                      </a:lnTo>
                      <a:lnTo>
                        <a:pt x="662" y="1920"/>
                      </a:lnTo>
                      <a:lnTo>
                        <a:pt x="668" y="1926"/>
                      </a:lnTo>
                      <a:lnTo>
                        <a:pt x="668" y="1926"/>
                      </a:lnTo>
                      <a:lnTo>
                        <a:pt x="666" y="1932"/>
                      </a:lnTo>
                      <a:lnTo>
                        <a:pt x="660" y="1936"/>
                      </a:lnTo>
                      <a:lnTo>
                        <a:pt x="654" y="1938"/>
                      </a:lnTo>
                      <a:lnTo>
                        <a:pt x="648" y="1940"/>
                      </a:lnTo>
                      <a:lnTo>
                        <a:pt x="648" y="1940"/>
                      </a:lnTo>
                      <a:lnTo>
                        <a:pt x="580" y="1898"/>
                      </a:lnTo>
                      <a:lnTo>
                        <a:pt x="512" y="1856"/>
                      </a:lnTo>
                      <a:lnTo>
                        <a:pt x="512" y="1856"/>
                      </a:lnTo>
                      <a:lnTo>
                        <a:pt x="546" y="1880"/>
                      </a:lnTo>
                      <a:lnTo>
                        <a:pt x="578" y="1902"/>
                      </a:lnTo>
                      <a:lnTo>
                        <a:pt x="648" y="1944"/>
                      </a:lnTo>
                      <a:lnTo>
                        <a:pt x="648" y="1944"/>
                      </a:lnTo>
                      <a:lnTo>
                        <a:pt x="648" y="1954"/>
                      </a:lnTo>
                      <a:lnTo>
                        <a:pt x="646" y="1962"/>
                      </a:lnTo>
                      <a:lnTo>
                        <a:pt x="644" y="1968"/>
                      </a:lnTo>
                      <a:lnTo>
                        <a:pt x="640" y="1974"/>
                      </a:lnTo>
                      <a:lnTo>
                        <a:pt x="640" y="1974"/>
                      </a:lnTo>
                      <a:lnTo>
                        <a:pt x="644" y="1974"/>
                      </a:lnTo>
                      <a:lnTo>
                        <a:pt x="646" y="1970"/>
                      </a:lnTo>
                      <a:lnTo>
                        <a:pt x="650" y="1962"/>
                      </a:lnTo>
                      <a:lnTo>
                        <a:pt x="650" y="1950"/>
                      </a:lnTo>
                      <a:lnTo>
                        <a:pt x="652" y="1944"/>
                      </a:lnTo>
                      <a:lnTo>
                        <a:pt x="654" y="1940"/>
                      </a:lnTo>
                      <a:lnTo>
                        <a:pt x="654" y="1940"/>
                      </a:lnTo>
                      <a:lnTo>
                        <a:pt x="658" y="1940"/>
                      </a:lnTo>
                      <a:lnTo>
                        <a:pt x="660" y="1940"/>
                      </a:lnTo>
                      <a:lnTo>
                        <a:pt x="666" y="1944"/>
                      </a:lnTo>
                      <a:lnTo>
                        <a:pt x="666" y="1944"/>
                      </a:lnTo>
                      <a:lnTo>
                        <a:pt x="666" y="1956"/>
                      </a:lnTo>
                      <a:lnTo>
                        <a:pt x="664" y="1970"/>
                      </a:lnTo>
                      <a:lnTo>
                        <a:pt x="662" y="1976"/>
                      </a:lnTo>
                      <a:lnTo>
                        <a:pt x="658" y="1980"/>
                      </a:lnTo>
                      <a:lnTo>
                        <a:pt x="654" y="1984"/>
                      </a:lnTo>
                      <a:lnTo>
                        <a:pt x="648" y="1986"/>
                      </a:lnTo>
                      <a:lnTo>
                        <a:pt x="648" y="1986"/>
                      </a:lnTo>
                      <a:lnTo>
                        <a:pt x="634" y="1976"/>
                      </a:lnTo>
                      <a:lnTo>
                        <a:pt x="626" y="1972"/>
                      </a:lnTo>
                      <a:lnTo>
                        <a:pt x="622" y="1972"/>
                      </a:lnTo>
                      <a:lnTo>
                        <a:pt x="616" y="1974"/>
                      </a:lnTo>
                      <a:lnTo>
                        <a:pt x="616" y="1974"/>
                      </a:lnTo>
                      <a:lnTo>
                        <a:pt x="628" y="1982"/>
                      </a:lnTo>
                      <a:lnTo>
                        <a:pt x="638" y="1992"/>
                      </a:lnTo>
                      <a:lnTo>
                        <a:pt x="638" y="1992"/>
                      </a:lnTo>
                      <a:lnTo>
                        <a:pt x="660" y="1984"/>
                      </a:lnTo>
                      <a:lnTo>
                        <a:pt x="670" y="1980"/>
                      </a:lnTo>
                      <a:lnTo>
                        <a:pt x="678" y="1974"/>
                      </a:lnTo>
                      <a:lnTo>
                        <a:pt x="678" y="1974"/>
                      </a:lnTo>
                      <a:lnTo>
                        <a:pt x="680" y="1976"/>
                      </a:lnTo>
                      <a:lnTo>
                        <a:pt x="680" y="1980"/>
                      </a:lnTo>
                      <a:lnTo>
                        <a:pt x="680" y="1980"/>
                      </a:lnTo>
                      <a:lnTo>
                        <a:pt x="684" y="1968"/>
                      </a:lnTo>
                      <a:lnTo>
                        <a:pt x="684" y="1956"/>
                      </a:lnTo>
                      <a:lnTo>
                        <a:pt x="684" y="1944"/>
                      </a:lnTo>
                      <a:lnTo>
                        <a:pt x="688" y="1932"/>
                      </a:lnTo>
                      <a:lnTo>
                        <a:pt x="688" y="1932"/>
                      </a:lnTo>
                      <a:lnTo>
                        <a:pt x="700" y="1938"/>
                      </a:lnTo>
                      <a:lnTo>
                        <a:pt x="712" y="1946"/>
                      </a:lnTo>
                      <a:lnTo>
                        <a:pt x="732" y="1964"/>
                      </a:lnTo>
                      <a:lnTo>
                        <a:pt x="732" y="1964"/>
                      </a:lnTo>
                      <a:lnTo>
                        <a:pt x="734" y="1962"/>
                      </a:lnTo>
                      <a:lnTo>
                        <a:pt x="736" y="1962"/>
                      </a:lnTo>
                      <a:lnTo>
                        <a:pt x="740" y="1960"/>
                      </a:lnTo>
                      <a:lnTo>
                        <a:pt x="742" y="1958"/>
                      </a:lnTo>
                      <a:lnTo>
                        <a:pt x="742" y="1958"/>
                      </a:lnTo>
                      <a:lnTo>
                        <a:pt x="748" y="1968"/>
                      </a:lnTo>
                      <a:lnTo>
                        <a:pt x="758" y="1976"/>
                      </a:lnTo>
                      <a:lnTo>
                        <a:pt x="768" y="1982"/>
                      </a:lnTo>
                      <a:lnTo>
                        <a:pt x="778" y="1990"/>
                      </a:lnTo>
                      <a:lnTo>
                        <a:pt x="778" y="1990"/>
                      </a:lnTo>
                      <a:lnTo>
                        <a:pt x="774" y="2006"/>
                      </a:lnTo>
                      <a:lnTo>
                        <a:pt x="770" y="2022"/>
                      </a:lnTo>
                      <a:lnTo>
                        <a:pt x="766" y="2038"/>
                      </a:lnTo>
                      <a:lnTo>
                        <a:pt x="764" y="2046"/>
                      </a:lnTo>
                      <a:lnTo>
                        <a:pt x="758" y="2052"/>
                      </a:lnTo>
                      <a:lnTo>
                        <a:pt x="758" y="2052"/>
                      </a:lnTo>
                      <a:lnTo>
                        <a:pt x="752" y="2054"/>
                      </a:lnTo>
                      <a:lnTo>
                        <a:pt x="746" y="2052"/>
                      </a:lnTo>
                      <a:lnTo>
                        <a:pt x="742" y="2050"/>
                      </a:lnTo>
                      <a:lnTo>
                        <a:pt x="740" y="2046"/>
                      </a:lnTo>
                      <a:lnTo>
                        <a:pt x="740" y="2046"/>
                      </a:lnTo>
                      <a:lnTo>
                        <a:pt x="736" y="2046"/>
                      </a:lnTo>
                      <a:lnTo>
                        <a:pt x="736" y="2050"/>
                      </a:lnTo>
                      <a:lnTo>
                        <a:pt x="734" y="2052"/>
                      </a:lnTo>
                      <a:lnTo>
                        <a:pt x="730" y="2052"/>
                      </a:lnTo>
                      <a:lnTo>
                        <a:pt x="730" y="2052"/>
                      </a:lnTo>
                      <a:lnTo>
                        <a:pt x="724" y="2050"/>
                      </a:lnTo>
                      <a:lnTo>
                        <a:pt x="718" y="2044"/>
                      </a:lnTo>
                      <a:lnTo>
                        <a:pt x="712" y="2040"/>
                      </a:lnTo>
                      <a:lnTo>
                        <a:pt x="708" y="2040"/>
                      </a:lnTo>
                      <a:lnTo>
                        <a:pt x="704" y="2040"/>
                      </a:lnTo>
                      <a:lnTo>
                        <a:pt x="704" y="2040"/>
                      </a:lnTo>
                      <a:lnTo>
                        <a:pt x="704" y="2044"/>
                      </a:lnTo>
                      <a:lnTo>
                        <a:pt x="706" y="2046"/>
                      </a:lnTo>
                      <a:lnTo>
                        <a:pt x="714" y="2048"/>
                      </a:lnTo>
                      <a:lnTo>
                        <a:pt x="722" y="2050"/>
                      </a:lnTo>
                      <a:lnTo>
                        <a:pt x="724" y="2054"/>
                      </a:lnTo>
                      <a:lnTo>
                        <a:pt x="724" y="2058"/>
                      </a:lnTo>
                      <a:lnTo>
                        <a:pt x="724" y="2058"/>
                      </a:lnTo>
                      <a:lnTo>
                        <a:pt x="728" y="2056"/>
                      </a:lnTo>
                      <a:lnTo>
                        <a:pt x="734" y="2056"/>
                      </a:lnTo>
                      <a:lnTo>
                        <a:pt x="746" y="2056"/>
                      </a:lnTo>
                      <a:lnTo>
                        <a:pt x="746" y="2056"/>
                      </a:lnTo>
                      <a:lnTo>
                        <a:pt x="746" y="2066"/>
                      </a:lnTo>
                      <a:lnTo>
                        <a:pt x="744" y="2076"/>
                      </a:lnTo>
                      <a:lnTo>
                        <a:pt x="742" y="2086"/>
                      </a:lnTo>
                      <a:lnTo>
                        <a:pt x="744" y="2092"/>
                      </a:lnTo>
                      <a:lnTo>
                        <a:pt x="746" y="2096"/>
                      </a:lnTo>
                      <a:lnTo>
                        <a:pt x="746" y="2096"/>
                      </a:lnTo>
                      <a:lnTo>
                        <a:pt x="750" y="2070"/>
                      </a:lnTo>
                      <a:lnTo>
                        <a:pt x="750" y="2070"/>
                      </a:lnTo>
                      <a:lnTo>
                        <a:pt x="754" y="2070"/>
                      </a:lnTo>
                      <a:lnTo>
                        <a:pt x="758" y="2070"/>
                      </a:lnTo>
                      <a:lnTo>
                        <a:pt x="762" y="2066"/>
                      </a:lnTo>
                      <a:lnTo>
                        <a:pt x="764" y="2060"/>
                      </a:lnTo>
                      <a:lnTo>
                        <a:pt x="768" y="2054"/>
                      </a:lnTo>
                      <a:lnTo>
                        <a:pt x="768" y="2054"/>
                      </a:lnTo>
                      <a:lnTo>
                        <a:pt x="772" y="2056"/>
                      </a:lnTo>
                      <a:lnTo>
                        <a:pt x="776" y="2060"/>
                      </a:lnTo>
                      <a:lnTo>
                        <a:pt x="778" y="2064"/>
                      </a:lnTo>
                      <a:lnTo>
                        <a:pt x="782" y="2066"/>
                      </a:lnTo>
                      <a:lnTo>
                        <a:pt x="782" y="2066"/>
                      </a:lnTo>
                      <a:lnTo>
                        <a:pt x="782" y="2062"/>
                      </a:lnTo>
                      <a:lnTo>
                        <a:pt x="780" y="2060"/>
                      </a:lnTo>
                      <a:lnTo>
                        <a:pt x="776" y="2054"/>
                      </a:lnTo>
                      <a:lnTo>
                        <a:pt x="776" y="2054"/>
                      </a:lnTo>
                      <a:lnTo>
                        <a:pt x="780" y="2052"/>
                      </a:lnTo>
                      <a:lnTo>
                        <a:pt x="782" y="2048"/>
                      </a:lnTo>
                      <a:lnTo>
                        <a:pt x="784" y="2038"/>
                      </a:lnTo>
                      <a:lnTo>
                        <a:pt x="784" y="2028"/>
                      </a:lnTo>
                      <a:lnTo>
                        <a:pt x="788" y="2024"/>
                      </a:lnTo>
                      <a:lnTo>
                        <a:pt x="792" y="2022"/>
                      </a:lnTo>
                      <a:lnTo>
                        <a:pt x="792" y="2022"/>
                      </a:lnTo>
                      <a:lnTo>
                        <a:pt x="796" y="2022"/>
                      </a:lnTo>
                      <a:lnTo>
                        <a:pt x="802" y="2024"/>
                      </a:lnTo>
                      <a:lnTo>
                        <a:pt x="812" y="2030"/>
                      </a:lnTo>
                      <a:lnTo>
                        <a:pt x="812" y="2030"/>
                      </a:lnTo>
                      <a:lnTo>
                        <a:pt x="814" y="2028"/>
                      </a:lnTo>
                      <a:lnTo>
                        <a:pt x="814" y="2028"/>
                      </a:lnTo>
                      <a:lnTo>
                        <a:pt x="812" y="2026"/>
                      </a:lnTo>
                      <a:lnTo>
                        <a:pt x="814" y="2024"/>
                      </a:lnTo>
                      <a:lnTo>
                        <a:pt x="814" y="2024"/>
                      </a:lnTo>
                      <a:lnTo>
                        <a:pt x="818" y="2028"/>
                      </a:lnTo>
                      <a:lnTo>
                        <a:pt x="822" y="2030"/>
                      </a:lnTo>
                      <a:lnTo>
                        <a:pt x="826" y="2034"/>
                      </a:lnTo>
                      <a:lnTo>
                        <a:pt x="826" y="2042"/>
                      </a:lnTo>
                      <a:lnTo>
                        <a:pt x="826" y="2042"/>
                      </a:lnTo>
                      <a:lnTo>
                        <a:pt x="832" y="2042"/>
                      </a:lnTo>
                      <a:lnTo>
                        <a:pt x="838" y="2046"/>
                      </a:lnTo>
                      <a:lnTo>
                        <a:pt x="848" y="2058"/>
                      </a:lnTo>
                      <a:lnTo>
                        <a:pt x="858" y="2070"/>
                      </a:lnTo>
                      <a:lnTo>
                        <a:pt x="864" y="2074"/>
                      </a:lnTo>
                      <a:lnTo>
                        <a:pt x="868" y="2072"/>
                      </a:lnTo>
                      <a:lnTo>
                        <a:pt x="868" y="2072"/>
                      </a:lnTo>
                      <a:lnTo>
                        <a:pt x="870" y="2078"/>
                      </a:lnTo>
                      <a:lnTo>
                        <a:pt x="870" y="2082"/>
                      </a:lnTo>
                      <a:lnTo>
                        <a:pt x="872" y="2088"/>
                      </a:lnTo>
                      <a:lnTo>
                        <a:pt x="876" y="2092"/>
                      </a:lnTo>
                      <a:lnTo>
                        <a:pt x="876" y="2092"/>
                      </a:lnTo>
                      <a:lnTo>
                        <a:pt x="878" y="2088"/>
                      </a:lnTo>
                      <a:lnTo>
                        <a:pt x="880" y="2088"/>
                      </a:lnTo>
                      <a:lnTo>
                        <a:pt x="882" y="2088"/>
                      </a:lnTo>
                      <a:lnTo>
                        <a:pt x="882" y="2088"/>
                      </a:lnTo>
                      <a:lnTo>
                        <a:pt x="886" y="2096"/>
                      </a:lnTo>
                      <a:lnTo>
                        <a:pt x="890" y="2104"/>
                      </a:lnTo>
                      <a:lnTo>
                        <a:pt x="896" y="2108"/>
                      </a:lnTo>
                      <a:lnTo>
                        <a:pt x="902" y="2108"/>
                      </a:lnTo>
                      <a:lnTo>
                        <a:pt x="902" y="2108"/>
                      </a:lnTo>
                      <a:lnTo>
                        <a:pt x="906" y="2114"/>
                      </a:lnTo>
                      <a:lnTo>
                        <a:pt x="908" y="2122"/>
                      </a:lnTo>
                      <a:lnTo>
                        <a:pt x="910" y="2128"/>
                      </a:lnTo>
                      <a:lnTo>
                        <a:pt x="912" y="2136"/>
                      </a:lnTo>
                      <a:lnTo>
                        <a:pt x="912" y="2136"/>
                      </a:lnTo>
                      <a:lnTo>
                        <a:pt x="914" y="2134"/>
                      </a:lnTo>
                      <a:lnTo>
                        <a:pt x="914" y="2130"/>
                      </a:lnTo>
                      <a:lnTo>
                        <a:pt x="914" y="2126"/>
                      </a:lnTo>
                      <a:lnTo>
                        <a:pt x="916" y="2124"/>
                      </a:lnTo>
                      <a:lnTo>
                        <a:pt x="916" y="2124"/>
                      </a:lnTo>
                      <a:lnTo>
                        <a:pt x="918" y="2126"/>
                      </a:lnTo>
                      <a:lnTo>
                        <a:pt x="920" y="2128"/>
                      </a:lnTo>
                      <a:lnTo>
                        <a:pt x="924" y="2134"/>
                      </a:lnTo>
                      <a:lnTo>
                        <a:pt x="924" y="2134"/>
                      </a:lnTo>
                      <a:lnTo>
                        <a:pt x="928" y="2128"/>
                      </a:lnTo>
                      <a:lnTo>
                        <a:pt x="928" y="2128"/>
                      </a:lnTo>
                      <a:lnTo>
                        <a:pt x="930" y="2130"/>
                      </a:lnTo>
                      <a:lnTo>
                        <a:pt x="930" y="2132"/>
                      </a:lnTo>
                      <a:lnTo>
                        <a:pt x="926" y="2136"/>
                      </a:lnTo>
                      <a:lnTo>
                        <a:pt x="926" y="2136"/>
                      </a:lnTo>
                      <a:lnTo>
                        <a:pt x="932" y="2142"/>
                      </a:lnTo>
                      <a:lnTo>
                        <a:pt x="936" y="2148"/>
                      </a:lnTo>
                      <a:lnTo>
                        <a:pt x="942" y="2156"/>
                      </a:lnTo>
                      <a:lnTo>
                        <a:pt x="946" y="2162"/>
                      </a:lnTo>
                      <a:lnTo>
                        <a:pt x="946" y="2162"/>
                      </a:lnTo>
                      <a:lnTo>
                        <a:pt x="944" y="2182"/>
                      </a:lnTo>
                      <a:lnTo>
                        <a:pt x="944" y="2182"/>
                      </a:lnTo>
                      <a:lnTo>
                        <a:pt x="944" y="2182"/>
                      </a:lnTo>
                      <a:lnTo>
                        <a:pt x="946" y="2180"/>
                      </a:lnTo>
                      <a:lnTo>
                        <a:pt x="948" y="2178"/>
                      </a:lnTo>
                      <a:lnTo>
                        <a:pt x="950" y="2176"/>
                      </a:lnTo>
                      <a:lnTo>
                        <a:pt x="952" y="2178"/>
                      </a:lnTo>
                      <a:lnTo>
                        <a:pt x="952" y="2178"/>
                      </a:lnTo>
                      <a:lnTo>
                        <a:pt x="954" y="2184"/>
                      </a:lnTo>
                      <a:lnTo>
                        <a:pt x="954" y="2192"/>
                      </a:lnTo>
                      <a:lnTo>
                        <a:pt x="950" y="2204"/>
                      </a:lnTo>
                      <a:lnTo>
                        <a:pt x="946" y="2220"/>
                      </a:lnTo>
                      <a:lnTo>
                        <a:pt x="946" y="2228"/>
                      </a:lnTo>
                      <a:lnTo>
                        <a:pt x="948" y="2236"/>
                      </a:lnTo>
                      <a:lnTo>
                        <a:pt x="948" y="2236"/>
                      </a:lnTo>
                      <a:lnTo>
                        <a:pt x="954" y="2234"/>
                      </a:lnTo>
                      <a:lnTo>
                        <a:pt x="956" y="2228"/>
                      </a:lnTo>
                      <a:lnTo>
                        <a:pt x="958" y="2216"/>
                      </a:lnTo>
                      <a:lnTo>
                        <a:pt x="958" y="2210"/>
                      </a:lnTo>
                      <a:lnTo>
                        <a:pt x="960" y="2204"/>
                      </a:lnTo>
                      <a:lnTo>
                        <a:pt x="964" y="2202"/>
                      </a:lnTo>
                      <a:lnTo>
                        <a:pt x="970" y="2200"/>
                      </a:lnTo>
                      <a:lnTo>
                        <a:pt x="970" y="2200"/>
                      </a:lnTo>
                      <a:lnTo>
                        <a:pt x="970" y="2212"/>
                      </a:lnTo>
                      <a:lnTo>
                        <a:pt x="968" y="2222"/>
                      </a:lnTo>
                      <a:lnTo>
                        <a:pt x="968" y="2222"/>
                      </a:lnTo>
                      <a:lnTo>
                        <a:pt x="970" y="2222"/>
                      </a:lnTo>
                      <a:lnTo>
                        <a:pt x="974" y="2220"/>
                      </a:lnTo>
                      <a:lnTo>
                        <a:pt x="978" y="2212"/>
                      </a:lnTo>
                      <a:lnTo>
                        <a:pt x="978" y="2212"/>
                      </a:lnTo>
                      <a:lnTo>
                        <a:pt x="986" y="2214"/>
                      </a:lnTo>
                      <a:lnTo>
                        <a:pt x="990" y="2214"/>
                      </a:lnTo>
                      <a:lnTo>
                        <a:pt x="992" y="2218"/>
                      </a:lnTo>
                      <a:lnTo>
                        <a:pt x="992" y="2218"/>
                      </a:lnTo>
                      <a:lnTo>
                        <a:pt x="996" y="2214"/>
                      </a:lnTo>
                      <a:lnTo>
                        <a:pt x="996" y="2212"/>
                      </a:lnTo>
                      <a:lnTo>
                        <a:pt x="994" y="2210"/>
                      </a:lnTo>
                      <a:lnTo>
                        <a:pt x="994" y="2210"/>
                      </a:lnTo>
                      <a:lnTo>
                        <a:pt x="1004" y="2212"/>
                      </a:lnTo>
                      <a:lnTo>
                        <a:pt x="1012" y="2218"/>
                      </a:lnTo>
                      <a:lnTo>
                        <a:pt x="1028" y="2236"/>
                      </a:lnTo>
                      <a:lnTo>
                        <a:pt x="1038" y="2244"/>
                      </a:lnTo>
                      <a:lnTo>
                        <a:pt x="1046" y="2252"/>
                      </a:lnTo>
                      <a:lnTo>
                        <a:pt x="1058" y="2258"/>
                      </a:lnTo>
                      <a:lnTo>
                        <a:pt x="1070" y="2262"/>
                      </a:lnTo>
                      <a:lnTo>
                        <a:pt x="1070" y="2262"/>
                      </a:lnTo>
                      <a:lnTo>
                        <a:pt x="1076" y="2268"/>
                      </a:lnTo>
                      <a:lnTo>
                        <a:pt x="1084" y="2274"/>
                      </a:lnTo>
                      <a:lnTo>
                        <a:pt x="1100" y="2282"/>
                      </a:lnTo>
                      <a:lnTo>
                        <a:pt x="1118" y="2288"/>
                      </a:lnTo>
                      <a:lnTo>
                        <a:pt x="1138" y="2288"/>
                      </a:lnTo>
                      <a:lnTo>
                        <a:pt x="1138" y="2288"/>
                      </a:lnTo>
                      <a:lnTo>
                        <a:pt x="1160" y="2304"/>
                      </a:lnTo>
                      <a:lnTo>
                        <a:pt x="1170" y="2312"/>
                      </a:lnTo>
                      <a:lnTo>
                        <a:pt x="1182" y="2320"/>
                      </a:lnTo>
                      <a:lnTo>
                        <a:pt x="1182" y="2320"/>
                      </a:lnTo>
                      <a:lnTo>
                        <a:pt x="1212" y="2354"/>
                      </a:lnTo>
                      <a:lnTo>
                        <a:pt x="1240" y="2388"/>
                      </a:lnTo>
                      <a:lnTo>
                        <a:pt x="1270" y="2424"/>
                      </a:lnTo>
                      <a:lnTo>
                        <a:pt x="1300" y="2456"/>
                      </a:lnTo>
                      <a:lnTo>
                        <a:pt x="1300" y="2456"/>
                      </a:lnTo>
                      <a:lnTo>
                        <a:pt x="1304" y="2464"/>
                      </a:lnTo>
                      <a:lnTo>
                        <a:pt x="1310" y="2470"/>
                      </a:lnTo>
                      <a:lnTo>
                        <a:pt x="1316" y="2476"/>
                      </a:lnTo>
                      <a:lnTo>
                        <a:pt x="1324" y="2480"/>
                      </a:lnTo>
                      <a:lnTo>
                        <a:pt x="1340" y="2486"/>
                      </a:lnTo>
                      <a:lnTo>
                        <a:pt x="1348" y="2492"/>
                      </a:lnTo>
                      <a:lnTo>
                        <a:pt x="1354" y="2496"/>
                      </a:lnTo>
                      <a:lnTo>
                        <a:pt x="1354" y="2496"/>
                      </a:lnTo>
                      <a:lnTo>
                        <a:pt x="1358" y="2498"/>
                      </a:lnTo>
                      <a:lnTo>
                        <a:pt x="1360" y="2496"/>
                      </a:lnTo>
                      <a:lnTo>
                        <a:pt x="1362" y="2496"/>
                      </a:lnTo>
                      <a:lnTo>
                        <a:pt x="1366" y="2494"/>
                      </a:lnTo>
                      <a:lnTo>
                        <a:pt x="1366" y="2494"/>
                      </a:lnTo>
                      <a:lnTo>
                        <a:pt x="1384" y="2508"/>
                      </a:lnTo>
                      <a:lnTo>
                        <a:pt x="1392" y="2516"/>
                      </a:lnTo>
                      <a:lnTo>
                        <a:pt x="1398" y="2526"/>
                      </a:lnTo>
                      <a:lnTo>
                        <a:pt x="1404" y="2536"/>
                      </a:lnTo>
                      <a:lnTo>
                        <a:pt x="1408" y="2548"/>
                      </a:lnTo>
                      <a:lnTo>
                        <a:pt x="1412" y="2560"/>
                      </a:lnTo>
                      <a:lnTo>
                        <a:pt x="1416" y="2574"/>
                      </a:lnTo>
                      <a:lnTo>
                        <a:pt x="1416" y="2574"/>
                      </a:lnTo>
                      <a:lnTo>
                        <a:pt x="1420" y="2578"/>
                      </a:lnTo>
                      <a:lnTo>
                        <a:pt x="1424" y="2586"/>
                      </a:lnTo>
                      <a:lnTo>
                        <a:pt x="1428" y="2604"/>
                      </a:lnTo>
                      <a:lnTo>
                        <a:pt x="1434" y="2620"/>
                      </a:lnTo>
                      <a:lnTo>
                        <a:pt x="1436" y="2628"/>
                      </a:lnTo>
                      <a:lnTo>
                        <a:pt x="1442" y="2632"/>
                      </a:lnTo>
                      <a:lnTo>
                        <a:pt x="1442" y="2632"/>
                      </a:lnTo>
                      <a:lnTo>
                        <a:pt x="1442" y="2648"/>
                      </a:lnTo>
                      <a:lnTo>
                        <a:pt x="1440" y="2660"/>
                      </a:lnTo>
                      <a:lnTo>
                        <a:pt x="1440" y="2660"/>
                      </a:lnTo>
                      <a:lnTo>
                        <a:pt x="1442" y="2666"/>
                      </a:lnTo>
                      <a:lnTo>
                        <a:pt x="1446" y="2672"/>
                      </a:lnTo>
                      <a:lnTo>
                        <a:pt x="1446" y="2672"/>
                      </a:lnTo>
                      <a:lnTo>
                        <a:pt x="1444" y="2694"/>
                      </a:lnTo>
                      <a:lnTo>
                        <a:pt x="1438" y="2718"/>
                      </a:lnTo>
                      <a:lnTo>
                        <a:pt x="1436" y="2728"/>
                      </a:lnTo>
                      <a:lnTo>
                        <a:pt x="1430" y="2736"/>
                      </a:lnTo>
                      <a:lnTo>
                        <a:pt x="1424" y="2742"/>
                      </a:lnTo>
                      <a:lnTo>
                        <a:pt x="1416" y="2746"/>
                      </a:lnTo>
                      <a:lnTo>
                        <a:pt x="1416" y="2746"/>
                      </a:lnTo>
                      <a:lnTo>
                        <a:pt x="1414" y="2758"/>
                      </a:lnTo>
                      <a:lnTo>
                        <a:pt x="1410" y="2766"/>
                      </a:lnTo>
                      <a:lnTo>
                        <a:pt x="1404" y="2774"/>
                      </a:lnTo>
                      <a:lnTo>
                        <a:pt x="1400" y="2782"/>
                      </a:lnTo>
                      <a:lnTo>
                        <a:pt x="1400" y="2782"/>
                      </a:lnTo>
                      <a:lnTo>
                        <a:pt x="1392" y="2784"/>
                      </a:lnTo>
                      <a:lnTo>
                        <a:pt x="1384" y="2786"/>
                      </a:lnTo>
                      <a:lnTo>
                        <a:pt x="1380" y="2790"/>
                      </a:lnTo>
                      <a:lnTo>
                        <a:pt x="1374" y="2796"/>
                      </a:lnTo>
                      <a:lnTo>
                        <a:pt x="1368" y="2808"/>
                      </a:lnTo>
                      <a:lnTo>
                        <a:pt x="1362" y="2822"/>
                      </a:lnTo>
                      <a:lnTo>
                        <a:pt x="1358" y="2838"/>
                      </a:lnTo>
                      <a:lnTo>
                        <a:pt x="1354" y="2854"/>
                      </a:lnTo>
                      <a:lnTo>
                        <a:pt x="1348" y="2866"/>
                      </a:lnTo>
                      <a:lnTo>
                        <a:pt x="1344" y="2872"/>
                      </a:lnTo>
                      <a:lnTo>
                        <a:pt x="1338" y="2876"/>
                      </a:lnTo>
                      <a:lnTo>
                        <a:pt x="1338" y="2876"/>
                      </a:lnTo>
                      <a:lnTo>
                        <a:pt x="1336" y="2870"/>
                      </a:lnTo>
                      <a:lnTo>
                        <a:pt x="1334" y="2864"/>
                      </a:lnTo>
                      <a:lnTo>
                        <a:pt x="1328" y="2858"/>
                      </a:lnTo>
                      <a:lnTo>
                        <a:pt x="1322" y="2854"/>
                      </a:lnTo>
                      <a:lnTo>
                        <a:pt x="1322" y="2854"/>
                      </a:lnTo>
                      <a:lnTo>
                        <a:pt x="1324" y="2864"/>
                      </a:lnTo>
                      <a:lnTo>
                        <a:pt x="1326" y="2872"/>
                      </a:lnTo>
                      <a:lnTo>
                        <a:pt x="1324" y="2878"/>
                      </a:lnTo>
                      <a:lnTo>
                        <a:pt x="1320" y="2886"/>
                      </a:lnTo>
                      <a:lnTo>
                        <a:pt x="1320" y="2886"/>
                      </a:lnTo>
                      <a:lnTo>
                        <a:pt x="1324" y="2890"/>
                      </a:lnTo>
                      <a:lnTo>
                        <a:pt x="1326" y="2894"/>
                      </a:lnTo>
                      <a:lnTo>
                        <a:pt x="1328" y="2902"/>
                      </a:lnTo>
                      <a:lnTo>
                        <a:pt x="1330" y="2910"/>
                      </a:lnTo>
                      <a:lnTo>
                        <a:pt x="1332" y="2912"/>
                      </a:lnTo>
                      <a:lnTo>
                        <a:pt x="1336" y="2912"/>
                      </a:lnTo>
                      <a:lnTo>
                        <a:pt x="1336" y="2912"/>
                      </a:lnTo>
                      <a:lnTo>
                        <a:pt x="1340" y="2932"/>
                      </a:lnTo>
                      <a:lnTo>
                        <a:pt x="1344" y="2948"/>
                      </a:lnTo>
                      <a:lnTo>
                        <a:pt x="1358" y="2982"/>
                      </a:lnTo>
                      <a:lnTo>
                        <a:pt x="1372" y="3014"/>
                      </a:lnTo>
                      <a:lnTo>
                        <a:pt x="1378" y="3032"/>
                      </a:lnTo>
                      <a:lnTo>
                        <a:pt x="1382" y="3050"/>
                      </a:lnTo>
                      <a:lnTo>
                        <a:pt x="1382" y="3050"/>
                      </a:lnTo>
                      <a:lnTo>
                        <a:pt x="1388" y="3070"/>
                      </a:lnTo>
                      <a:lnTo>
                        <a:pt x="1394" y="3088"/>
                      </a:lnTo>
                      <a:lnTo>
                        <a:pt x="1394" y="3088"/>
                      </a:lnTo>
                      <a:lnTo>
                        <a:pt x="1390" y="3094"/>
                      </a:lnTo>
                      <a:lnTo>
                        <a:pt x="1388" y="3102"/>
                      </a:lnTo>
                      <a:lnTo>
                        <a:pt x="1390" y="3110"/>
                      </a:lnTo>
                      <a:lnTo>
                        <a:pt x="1394" y="3118"/>
                      </a:lnTo>
                      <a:lnTo>
                        <a:pt x="1404" y="3136"/>
                      </a:lnTo>
                      <a:lnTo>
                        <a:pt x="1408" y="3144"/>
                      </a:lnTo>
                      <a:lnTo>
                        <a:pt x="1412" y="3152"/>
                      </a:lnTo>
                      <a:lnTo>
                        <a:pt x="1412" y="3152"/>
                      </a:lnTo>
                      <a:lnTo>
                        <a:pt x="1408" y="3162"/>
                      </a:lnTo>
                      <a:lnTo>
                        <a:pt x="1408" y="3170"/>
                      </a:lnTo>
                      <a:lnTo>
                        <a:pt x="1406" y="3178"/>
                      </a:lnTo>
                      <a:lnTo>
                        <a:pt x="1406" y="3178"/>
                      </a:lnTo>
                      <a:lnTo>
                        <a:pt x="1406" y="3176"/>
                      </a:lnTo>
                      <a:lnTo>
                        <a:pt x="1406" y="3176"/>
                      </a:lnTo>
                      <a:lnTo>
                        <a:pt x="1408" y="3182"/>
                      </a:lnTo>
                      <a:lnTo>
                        <a:pt x="1412" y="3188"/>
                      </a:lnTo>
                      <a:lnTo>
                        <a:pt x="1412" y="3188"/>
                      </a:lnTo>
                      <a:lnTo>
                        <a:pt x="1410" y="3190"/>
                      </a:lnTo>
                      <a:lnTo>
                        <a:pt x="1408" y="3192"/>
                      </a:lnTo>
                      <a:lnTo>
                        <a:pt x="1406" y="3196"/>
                      </a:lnTo>
                      <a:lnTo>
                        <a:pt x="1402" y="3196"/>
                      </a:lnTo>
                      <a:lnTo>
                        <a:pt x="1402" y="3196"/>
                      </a:lnTo>
                      <a:lnTo>
                        <a:pt x="1404" y="3206"/>
                      </a:lnTo>
                      <a:lnTo>
                        <a:pt x="1410" y="3218"/>
                      </a:lnTo>
                      <a:lnTo>
                        <a:pt x="1422" y="3240"/>
                      </a:lnTo>
                      <a:lnTo>
                        <a:pt x="1422" y="3240"/>
                      </a:lnTo>
                      <a:lnTo>
                        <a:pt x="1410" y="3240"/>
                      </a:lnTo>
                      <a:lnTo>
                        <a:pt x="1406" y="3240"/>
                      </a:lnTo>
                      <a:lnTo>
                        <a:pt x="1402" y="3244"/>
                      </a:lnTo>
                      <a:lnTo>
                        <a:pt x="1402" y="3244"/>
                      </a:lnTo>
                      <a:lnTo>
                        <a:pt x="1400" y="3246"/>
                      </a:lnTo>
                      <a:lnTo>
                        <a:pt x="1400" y="3248"/>
                      </a:lnTo>
                      <a:lnTo>
                        <a:pt x="1404" y="3252"/>
                      </a:lnTo>
                      <a:lnTo>
                        <a:pt x="1408" y="3256"/>
                      </a:lnTo>
                      <a:lnTo>
                        <a:pt x="1408" y="3258"/>
                      </a:lnTo>
                      <a:lnTo>
                        <a:pt x="1408" y="3262"/>
                      </a:lnTo>
                      <a:lnTo>
                        <a:pt x="1408" y="3262"/>
                      </a:lnTo>
                      <a:lnTo>
                        <a:pt x="1392" y="3256"/>
                      </a:lnTo>
                      <a:lnTo>
                        <a:pt x="1374" y="3250"/>
                      </a:lnTo>
                      <a:lnTo>
                        <a:pt x="1356" y="3242"/>
                      </a:lnTo>
                      <a:lnTo>
                        <a:pt x="1348" y="3238"/>
                      </a:lnTo>
                      <a:lnTo>
                        <a:pt x="1340" y="3234"/>
                      </a:lnTo>
                      <a:lnTo>
                        <a:pt x="1340" y="3234"/>
                      </a:lnTo>
                      <a:lnTo>
                        <a:pt x="1338" y="3234"/>
                      </a:lnTo>
                      <a:lnTo>
                        <a:pt x="1338" y="3236"/>
                      </a:lnTo>
                      <a:lnTo>
                        <a:pt x="1336" y="3240"/>
                      </a:lnTo>
                      <a:lnTo>
                        <a:pt x="1336" y="3240"/>
                      </a:lnTo>
                      <a:lnTo>
                        <a:pt x="1334" y="3238"/>
                      </a:lnTo>
                      <a:lnTo>
                        <a:pt x="1332" y="3236"/>
                      </a:lnTo>
                      <a:lnTo>
                        <a:pt x="1330" y="3232"/>
                      </a:lnTo>
                      <a:lnTo>
                        <a:pt x="1326" y="3228"/>
                      </a:lnTo>
                      <a:lnTo>
                        <a:pt x="1324" y="3228"/>
                      </a:lnTo>
                      <a:lnTo>
                        <a:pt x="1320" y="3230"/>
                      </a:lnTo>
                      <a:lnTo>
                        <a:pt x="1320" y="3230"/>
                      </a:lnTo>
                      <a:lnTo>
                        <a:pt x="1320" y="3234"/>
                      </a:lnTo>
                      <a:lnTo>
                        <a:pt x="1322" y="3236"/>
                      </a:lnTo>
                      <a:lnTo>
                        <a:pt x="1328" y="3238"/>
                      </a:lnTo>
                      <a:lnTo>
                        <a:pt x="1328" y="3238"/>
                      </a:lnTo>
                      <a:lnTo>
                        <a:pt x="1326" y="3238"/>
                      </a:lnTo>
                      <a:lnTo>
                        <a:pt x="1324" y="3240"/>
                      </a:lnTo>
                      <a:lnTo>
                        <a:pt x="1318" y="3238"/>
                      </a:lnTo>
                      <a:lnTo>
                        <a:pt x="1312" y="3240"/>
                      </a:lnTo>
                      <a:lnTo>
                        <a:pt x="1310" y="3242"/>
                      </a:lnTo>
                      <a:lnTo>
                        <a:pt x="1310" y="3246"/>
                      </a:lnTo>
                      <a:lnTo>
                        <a:pt x="1310" y="3246"/>
                      </a:lnTo>
                      <a:lnTo>
                        <a:pt x="1292" y="3238"/>
                      </a:lnTo>
                      <a:lnTo>
                        <a:pt x="1292" y="3238"/>
                      </a:lnTo>
                      <a:lnTo>
                        <a:pt x="1292" y="3238"/>
                      </a:lnTo>
                      <a:lnTo>
                        <a:pt x="1292" y="3240"/>
                      </a:lnTo>
                      <a:lnTo>
                        <a:pt x="1292" y="3244"/>
                      </a:lnTo>
                      <a:lnTo>
                        <a:pt x="1292" y="3244"/>
                      </a:lnTo>
                      <a:lnTo>
                        <a:pt x="1288" y="3240"/>
                      </a:lnTo>
                      <a:lnTo>
                        <a:pt x="1286" y="3238"/>
                      </a:lnTo>
                      <a:lnTo>
                        <a:pt x="1286" y="3238"/>
                      </a:lnTo>
                      <a:lnTo>
                        <a:pt x="1282" y="3240"/>
                      </a:lnTo>
                      <a:lnTo>
                        <a:pt x="1278" y="3246"/>
                      </a:lnTo>
                      <a:lnTo>
                        <a:pt x="1274" y="3250"/>
                      </a:lnTo>
                      <a:lnTo>
                        <a:pt x="1268" y="3252"/>
                      </a:lnTo>
                      <a:lnTo>
                        <a:pt x="1268" y="3252"/>
                      </a:lnTo>
                      <a:lnTo>
                        <a:pt x="1268" y="3258"/>
                      </a:lnTo>
                      <a:lnTo>
                        <a:pt x="1272" y="3260"/>
                      </a:lnTo>
                      <a:lnTo>
                        <a:pt x="1274" y="3264"/>
                      </a:lnTo>
                      <a:lnTo>
                        <a:pt x="1274" y="3270"/>
                      </a:lnTo>
                      <a:lnTo>
                        <a:pt x="1274" y="3270"/>
                      </a:lnTo>
                      <a:lnTo>
                        <a:pt x="1270" y="3268"/>
                      </a:lnTo>
                      <a:lnTo>
                        <a:pt x="1270" y="3266"/>
                      </a:lnTo>
                      <a:lnTo>
                        <a:pt x="1268" y="3262"/>
                      </a:lnTo>
                      <a:lnTo>
                        <a:pt x="1264" y="3262"/>
                      </a:lnTo>
                      <a:lnTo>
                        <a:pt x="1264" y="3262"/>
                      </a:lnTo>
                      <a:lnTo>
                        <a:pt x="1274" y="3276"/>
                      </a:lnTo>
                      <a:lnTo>
                        <a:pt x="1286" y="3292"/>
                      </a:lnTo>
                      <a:lnTo>
                        <a:pt x="1310" y="3318"/>
                      </a:lnTo>
                      <a:lnTo>
                        <a:pt x="1338" y="3346"/>
                      </a:lnTo>
                      <a:lnTo>
                        <a:pt x="1364" y="3374"/>
                      </a:lnTo>
                      <a:lnTo>
                        <a:pt x="1364" y="3374"/>
                      </a:lnTo>
                      <a:lnTo>
                        <a:pt x="1362" y="3380"/>
                      </a:lnTo>
                      <a:lnTo>
                        <a:pt x="1364" y="3388"/>
                      </a:lnTo>
                      <a:lnTo>
                        <a:pt x="1368" y="3394"/>
                      </a:lnTo>
                      <a:lnTo>
                        <a:pt x="1372" y="3400"/>
                      </a:lnTo>
                      <a:lnTo>
                        <a:pt x="1384" y="3412"/>
                      </a:lnTo>
                      <a:lnTo>
                        <a:pt x="1396" y="3424"/>
                      </a:lnTo>
                      <a:lnTo>
                        <a:pt x="1396" y="3424"/>
                      </a:lnTo>
                      <a:lnTo>
                        <a:pt x="1402" y="3432"/>
                      </a:lnTo>
                      <a:lnTo>
                        <a:pt x="1406" y="3440"/>
                      </a:lnTo>
                      <a:lnTo>
                        <a:pt x="1416" y="3456"/>
                      </a:lnTo>
                      <a:lnTo>
                        <a:pt x="1416" y="3456"/>
                      </a:lnTo>
                      <a:lnTo>
                        <a:pt x="1422" y="3464"/>
                      </a:lnTo>
                      <a:lnTo>
                        <a:pt x="1428" y="3470"/>
                      </a:lnTo>
                      <a:lnTo>
                        <a:pt x="1444" y="3482"/>
                      </a:lnTo>
                      <a:lnTo>
                        <a:pt x="1458" y="3492"/>
                      </a:lnTo>
                      <a:lnTo>
                        <a:pt x="1472" y="3502"/>
                      </a:lnTo>
                      <a:lnTo>
                        <a:pt x="1472" y="3502"/>
                      </a:lnTo>
                      <a:lnTo>
                        <a:pt x="1466" y="3504"/>
                      </a:lnTo>
                      <a:lnTo>
                        <a:pt x="1462" y="3504"/>
                      </a:lnTo>
                      <a:lnTo>
                        <a:pt x="1458" y="3502"/>
                      </a:lnTo>
                      <a:lnTo>
                        <a:pt x="1458" y="3502"/>
                      </a:lnTo>
                      <a:lnTo>
                        <a:pt x="1458" y="3500"/>
                      </a:lnTo>
                      <a:lnTo>
                        <a:pt x="1460" y="3502"/>
                      </a:lnTo>
                      <a:lnTo>
                        <a:pt x="1466" y="3504"/>
                      </a:lnTo>
                      <a:lnTo>
                        <a:pt x="1466" y="3504"/>
                      </a:lnTo>
                      <a:close/>
                      <a:moveTo>
                        <a:pt x="696" y="2034"/>
                      </a:moveTo>
                      <a:lnTo>
                        <a:pt x="696" y="2034"/>
                      </a:lnTo>
                      <a:lnTo>
                        <a:pt x="692" y="2024"/>
                      </a:lnTo>
                      <a:lnTo>
                        <a:pt x="688" y="2010"/>
                      </a:lnTo>
                      <a:lnTo>
                        <a:pt x="686" y="2004"/>
                      </a:lnTo>
                      <a:lnTo>
                        <a:pt x="686" y="1998"/>
                      </a:lnTo>
                      <a:lnTo>
                        <a:pt x="688" y="1994"/>
                      </a:lnTo>
                      <a:lnTo>
                        <a:pt x="694" y="1994"/>
                      </a:lnTo>
                      <a:lnTo>
                        <a:pt x="694" y="1994"/>
                      </a:lnTo>
                      <a:lnTo>
                        <a:pt x="692" y="1988"/>
                      </a:lnTo>
                      <a:lnTo>
                        <a:pt x="688" y="1986"/>
                      </a:lnTo>
                      <a:lnTo>
                        <a:pt x="684" y="1984"/>
                      </a:lnTo>
                      <a:lnTo>
                        <a:pt x="682" y="1982"/>
                      </a:lnTo>
                      <a:lnTo>
                        <a:pt x="682" y="1982"/>
                      </a:lnTo>
                      <a:lnTo>
                        <a:pt x="682" y="1998"/>
                      </a:lnTo>
                      <a:lnTo>
                        <a:pt x="684" y="2012"/>
                      </a:lnTo>
                      <a:lnTo>
                        <a:pt x="688" y="2024"/>
                      </a:lnTo>
                      <a:lnTo>
                        <a:pt x="696" y="2034"/>
                      </a:lnTo>
                      <a:lnTo>
                        <a:pt x="696" y="2034"/>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319" name="Freeform 295"/>
                <p:cNvSpPr>
                  <a:spLocks/>
                </p:cNvSpPr>
                <p:nvPr userDrawn="1"/>
              </p:nvSpPr>
              <p:spPr bwMode="auto">
                <a:xfrm>
                  <a:off x="3239" y="1257"/>
                  <a:ext cx="5" cy="5"/>
                </a:xfrm>
                <a:custGeom>
                  <a:avLst/>
                  <a:gdLst/>
                  <a:ahLst/>
                  <a:cxnLst>
                    <a:cxn ang="0">
                      <a:pos x="20" y="8"/>
                    </a:cxn>
                    <a:cxn ang="0">
                      <a:pos x="20" y="8"/>
                    </a:cxn>
                    <a:cxn ang="0">
                      <a:pos x="16" y="10"/>
                    </a:cxn>
                    <a:cxn ang="0">
                      <a:pos x="10" y="14"/>
                    </a:cxn>
                    <a:cxn ang="0">
                      <a:pos x="10" y="14"/>
                    </a:cxn>
                    <a:cxn ang="0">
                      <a:pos x="6" y="12"/>
                    </a:cxn>
                    <a:cxn ang="0">
                      <a:pos x="2" y="10"/>
                    </a:cxn>
                    <a:cxn ang="0">
                      <a:pos x="2" y="6"/>
                    </a:cxn>
                    <a:cxn ang="0">
                      <a:pos x="0" y="0"/>
                    </a:cxn>
                    <a:cxn ang="0">
                      <a:pos x="0" y="0"/>
                    </a:cxn>
                    <a:cxn ang="0">
                      <a:pos x="6" y="2"/>
                    </a:cxn>
                    <a:cxn ang="0">
                      <a:pos x="12" y="2"/>
                    </a:cxn>
                    <a:cxn ang="0">
                      <a:pos x="16" y="4"/>
                    </a:cxn>
                    <a:cxn ang="0">
                      <a:pos x="20" y="8"/>
                    </a:cxn>
                    <a:cxn ang="0">
                      <a:pos x="20" y="8"/>
                    </a:cxn>
                  </a:cxnLst>
                  <a:rect l="0" t="0" r="r" b="b"/>
                  <a:pathLst>
                    <a:path w="20" h="14">
                      <a:moveTo>
                        <a:pt x="20" y="8"/>
                      </a:moveTo>
                      <a:lnTo>
                        <a:pt x="20" y="8"/>
                      </a:lnTo>
                      <a:lnTo>
                        <a:pt x="16" y="10"/>
                      </a:lnTo>
                      <a:lnTo>
                        <a:pt x="10" y="14"/>
                      </a:lnTo>
                      <a:lnTo>
                        <a:pt x="10" y="14"/>
                      </a:lnTo>
                      <a:lnTo>
                        <a:pt x="6" y="12"/>
                      </a:lnTo>
                      <a:lnTo>
                        <a:pt x="2" y="10"/>
                      </a:lnTo>
                      <a:lnTo>
                        <a:pt x="2" y="6"/>
                      </a:lnTo>
                      <a:lnTo>
                        <a:pt x="0" y="0"/>
                      </a:lnTo>
                      <a:lnTo>
                        <a:pt x="0" y="0"/>
                      </a:lnTo>
                      <a:lnTo>
                        <a:pt x="6" y="2"/>
                      </a:lnTo>
                      <a:lnTo>
                        <a:pt x="12" y="2"/>
                      </a:lnTo>
                      <a:lnTo>
                        <a:pt x="16" y="4"/>
                      </a:lnTo>
                      <a:lnTo>
                        <a:pt x="20" y="8"/>
                      </a:lnTo>
                      <a:lnTo>
                        <a:pt x="20" y="8"/>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320" name="Freeform 296"/>
                <p:cNvSpPr>
                  <a:spLocks/>
                </p:cNvSpPr>
                <p:nvPr userDrawn="1"/>
              </p:nvSpPr>
              <p:spPr bwMode="auto">
                <a:xfrm>
                  <a:off x="4286" y="767"/>
                  <a:ext cx="30" cy="10"/>
                </a:xfrm>
                <a:custGeom>
                  <a:avLst/>
                  <a:gdLst/>
                  <a:ahLst/>
                  <a:cxnLst>
                    <a:cxn ang="0">
                      <a:pos x="2" y="2"/>
                    </a:cxn>
                    <a:cxn ang="0">
                      <a:pos x="4" y="4"/>
                    </a:cxn>
                    <a:cxn ang="0">
                      <a:pos x="6" y="10"/>
                    </a:cxn>
                    <a:cxn ang="0">
                      <a:pos x="14" y="8"/>
                    </a:cxn>
                    <a:cxn ang="0">
                      <a:pos x="20" y="4"/>
                    </a:cxn>
                    <a:cxn ang="0">
                      <a:pos x="24" y="8"/>
                    </a:cxn>
                    <a:cxn ang="0">
                      <a:pos x="20" y="12"/>
                    </a:cxn>
                    <a:cxn ang="0">
                      <a:pos x="28" y="14"/>
                    </a:cxn>
                    <a:cxn ang="0">
                      <a:pos x="40" y="16"/>
                    </a:cxn>
                    <a:cxn ang="0">
                      <a:pos x="44" y="10"/>
                    </a:cxn>
                    <a:cxn ang="0">
                      <a:pos x="54" y="6"/>
                    </a:cxn>
                    <a:cxn ang="0">
                      <a:pos x="56" y="8"/>
                    </a:cxn>
                    <a:cxn ang="0">
                      <a:pos x="66" y="10"/>
                    </a:cxn>
                    <a:cxn ang="0">
                      <a:pos x="74" y="12"/>
                    </a:cxn>
                    <a:cxn ang="0">
                      <a:pos x="76" y="14"/>
                    </a:cxn>
                    <a:cxn ang="0">
                      <a:pos x="82" y="10"/>
                    </a:cxn>
                    <a:cxn ang="0">
                      <a:pos x="88" y="6"/>
                    </a:cxn>
                    <a:cxn ang="0">
                      <a:pos x="88" y="14"/>
                    </a:cxn>
                    <a:cxn ang="0">
                      <a:pos x="92" y="22"/>
                    </a:cxn>
                    <a:cxn ang="0">
                      <a:pos x="100" y="14"/>
                    </a:cxn>
                    <a:cxn ang="0">
                      <a:pos x="108" y="10"/>
                    </a:cxn>
                    <a:cxn ang="0">
                      <a:pos x="112" y="24"/>
                    </a:cxn>
                    <a:cxn ang="0">
                      <a:pos x="110" y="28"/>
                    </a:cxn>
                    <a:cxn ang="0">
                      <a:pos x="96" y="26"/>
                    </a:cxn>
                    <a:cxn ang="0">
                      <a:pos x="74" y="36"/>
                    </a:cxn>
                    <a:cxn ang="0">
                      <a:pos x="60" y="40"/>
                    </a:cxn>
                    <a:cxn ang="0">
                      <a:pos x="56" y="36"/>
                    </a:cxn>
                    <a:cxn ang="0">
                      <a:pos x="44" y="30"/>
                    </a:cxn>
                    <a:cxn ang="0">
                      <a:pos x="20" y="30"/>
                    </a:cxn>
                    <a:cxn ang="0">
                      <a:pos x="4" y="32"/>
                    </a:cxn>
                    <a:cxn ang="0">
                      <a:pos x="0" y="16"/>
                    </a:cxn>
                    <a:cxn ang="0">
                      <a:pos x="2" y="2"/>
                    </a:cxn>
                  </a:cxnLst>
                  <a:rect l="0" t="0" r="r" b="b"/>
                  <a:pathLst>
                    <a:path w="112" h="40">
                      <a:moveTo>
                        <a:pt x="2" y="2"/>
                      </a:moveTo>
                      <a:lnTo>
                        <a:pt x="2" y="2"/>
                      </a:lnTo>
                      <a:lnTo>
                        <a:pt x="2" y="0"/>
                      </a:lnTo>
                      <a:lnTo>
                        <a:pt x="4" y="4"/>
                      </a:lnTo>
                      <a:lnTo>
                        <a:pt x="6" y="10"/>
                      </a:lnTo>
                      <a:lnTo>
                        <a:pt x="6" y="10"/>
                      </a:lnTo>
                      <a:lnTo>
                        <a:pt x="10" y="10"/>
                      </a:lnTo>
                      <a:lnTo>
                        <a:pt x="14" y="8"/>
                      </a:lnTo>
                      <a:lnTo>
                        <a:pt x="16" y="6"/>
                      </a:lnTo>
                      <a:lnTo>
                        <a:pt x="20" y="4"/>
                      </a:lnTo>
                      <a:lnTo>
                        <a:pt x="20" y="4"/>
                      </a:lnTo>
                      <a:lnTo>
                        <a:pt x="24" y="8"/>
                      </a:lnTo>
                      <a:lnTo>
                        <a:pt x="20" y="12"/>
                      </a:lnTo>
                      <a:lnTo>
                        <a:pt x="20" y="12"/>
                      </a:lnTo>
                      <a:lnTo>
                        <a:pt x="24" y="12"/>
                      </a:lnTo>
                      <a:lnTo>
                        <a:pt x="28" y="14"/>
                      </a:lnTo>
                      <a:lnTo>
                        <a:pt x="34" y="16"/>
                      </a:lnTo>
                      <a:lnTo>
                        <a:pt x="40" y="16"/>
                      </a:lnTo>
                      <a:lnTo>
                        <a:pt x="40" y="16"/>
                      </a:lnTo>
                      <a:lnTo>
                        <a:pt x="44" y="10"/>
                      </a:lnTo>
                      <a:lnTo>
                        <a:pt x="48" y="6"/>
                      </a:lnTo>
                      <a:lnTo>
                        <a:pt x="54" y="6"/>
                      </a:lnTo>
                      <a:lnTo>
                        <a:pt x="54" y="6"/>
                      </a:lnTo>
                      <a:lnTo>
                        <a:pt x="56" y="8"/>
                      </a:lnTo>
                      <a:lnTo>
                        <a:pt x="60" y="10"/>
                      </a:lnTo>
                      <a:lnTo>
                        <a:pt x="66" y="10"/>
                      </a:lnTo>
                      <a:lnTo>
                        <a:pt x="72" y="10"/>
                      </a:lnTo>
                      <a:lnTo>
                        <a:pt x="74" y="12"/>
                      </a:lnTo>
                      <a:lnTo>
                        <a:pt x="76" y="14"/>
                      </a:lnTo>
                      <a:lnTo>
                        <a:pt x="76" y="14"/>
                      </a:lnTo>
                      <a:lnTo>
                        <a:pt x="80" y="12"/>
                      </a:lnTo>
                      <a:lnTo>
                        <a:pt x="82" y="10"/>
                      </a:lnTo>
                      <a:lnTo>
                        <a:pt x="84" y="6"/>
                      </a:lnTo>
                      <a:lnTo>
                        <a:pt x="88" y="6"/>
                      </a:lnTo>
                      <a:lnTo>
                        <a:pt x="88" y="6"/>
                      </a:lnTo>
                      <a:lnTo>
                        <a:pt x="88" y="14"/>
                      </a:lnTo>
                      <a:lnTo>
                        <a:pt x="92" y="22"/>
                      </a:lnTo>
                      <a:lnTo>
                        <a:pt x="92" y="22"/>
                      </a:lnTo>
                      <a:lnTo>
                        <a:pt x="96" y="18"/>
                      </a:lnTo>
                      <a:lnTo>
                        <a:pt x="100" y="14"/>
                      </a:lnTo>
                      <a:lnTo>
                        <a:pt x="108" y="10"/>
                      </a:lnTo>
                      <a:lnTo>
                        <a:pt x="108" y="10"/>
                      </a:lnTo>
                      <a:lnTo>
                        <a:pt x="112" y="18"/>
                      </a:lnTo>
                      <a:lnTo>
                        <a:pt x="112" y="24"/>
                      </a:lnTo>
                      <a:lnTo>
                        <a:pt x="110" y="28"/>
                      </a:lnTo>
                      <a:lnTo>
                        <a:pt x="110" y="28"/>
                      </a:lnTo>
                      <a:lnTo>
                        <a:pt x="104" y="26"/>
                      </a:lnTo>
                      <a:lnTo>
                        <a:pt x="96" y="26"/>
                      </a:lnTo>
                      <a:lnTo>
                        <a:pt x="84" y="30"/>
                      </a:lnTo>
                      <a:lnTo>
                        <a:pt x="74" y="36"/>
                      </a:lnTo>
                      <a:lnTo>
                        <a:pt x="68" y="40"/>
                      </a:lnTo>
                      <a:lnTo>
                        <a:pt x="60" y="40"/>
                      </a:lnTo>
                      <a:lnTo>
                        <a:pt x="60" y="40"/>
                      </a:lnTo>
                      <a:lnTo>
                        <a:pt x="56" y="36"/>
                      </a:lnTo>
                      <a:lnTo>
                        <a:pt x="50" y="32"/>
                      </a:lnTo>
                      <a:lnTo>
                        <a:pt x="44" y="30"/>
                      </a:lnTo>
                      <a:lnTo>
                        <a:pt x="36" y="30"/>
                      </a:lnTo>
                      <a:lnTo>
                        <a:pt x="20" y="30"/>
                      </a:lnTo>
                      <a:lnTo>
                        <a:pt x="4" y="32"/>
                      </a:lnTo>
                      <a:lnTo>
                        <a:pt x="4" y="32"/>
                      </a:lnTo>
                      <a:lnTo>
                        <a:pt x="0" y="24"/>
                      </a:lnTo>
                      <a:lnTo>
                        <a:pt x="0" y="16"/>
                      </a:lnTo>
                      <a:lnTo>
                        <a:pt x="0" y="10"/>
                      </a:lnTo>
                      <a:lnTo>
                        <a:pt x="2" y="2"/>
                      </a:lnTo>
                      <a:lnTo>
                        <a:pt x="2" y="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321" name="Freeform 297"/>
                <p:cNvSpPr>
                  <a:spLocks/>
                </p:cNvSpPr>
                <p:nvPr userDrawn="1"/>
              </p:nvSpPr>
              <p:spPr bwMode="auto">
                <a:xfrm>
                  <a:off x="3107" y="780"/>
                  <a:ext cx="5" cy="20"/>
                </a:xfrm>
                <a:custGeom>
                  <a:avLst/>
                  <a:gdLst/>
                  <a:ahLst/>
                  <a:cxnLst>
                    <a:cxn ang="0">
                      <a:pos x="6" y="0"/>
                    </a:cxn>
                    <a:cxn ang="0">
                      <a:pos x="6" y="0"/>
                    </a:cxn>
                    <a:cxn ang="0">
                      <a:pos x="10" y="2"/>
                    </a:cxn>
                    <a:cxn ang="0">
                      <a:pos x="12" y="2"/>
                    </a:cxn>
                    <a:cxn ang="0">
                      <a:pos x="12" y="2"/>
                    </a:cxn>
                    <a:cxn ang="0">
                      <a:pos x="16" y="22"/>
                    </a:cxn>
                    <a:cxn ang="0">
                      <a:pos x="18" y="42"/>
                    </a:cxn>
                    <a:cxn ang="0">
                      <a:pos x="18" y="62"/>
                    </a:cxn>
                    <a:cxn ang="0">
                      <a:pos x="14" y="82"/>
                    </a:cxn>
                    <a:cxn ang="0">
                      <a:pos x="14" y="82"/>
                    </a:cxn>
                    <a:cxn ang="0">
                      <a:pos x="10" y="78"/>
                    </a:cxn>
                    <a:cxn ang="0">
                      <a:pos x="10" y="74"/>
                    </a:cxn>
                    <a:cxn ang="0">
                      <a:pos x="10" y="68"/>
                    </a:cxn>
                    <a:cxn ang="0">
                      <a:pos x="8" y="64"/>
                    </a:cxn>
                    <a:cxn ang="0">
                      <a:pos x="8" y="64"/>
                    </a:cxn>
                    <a:cxn ang="0">
                      <a:pos x="6" y="64"/>
                    </a:cxn>
                    <a:cxn ang="0">
                      <a:pos x="6" y="62"/>
                    </a:cxn>
                    <a:cxn ang="0">
                      <a:pos x="6" y="62"/>
                    </a:cxn>
                    <a:cxn ang="0">
                      <a:pos x="2" y="64"/>
                    </a:cxn>
                    <a:cxn ang="0">
                      <a:pos x="2" y="70"/>
                    </a:cxn>
                    <a:cxn ang="0">
                      <a:pos x="2" y="70"/>
                    </a:cxn>
                    <a:cxn ang="0">
                      <a:pos x="0" y="52"/>
                    </a:cxn>
                    <a:cxn ang="0">
                      <a:pos x="0" y="34"/>
                    </a:cxn>
                    <a:cxn ang="0">
                      <a:pos x="2" y="16"/>
                    </a:cxn>
                    <a:cxn ang="0">
                      <a:pos x="6" y="0"/>
                    </a:cxn>
                    <a:cxn ang="0">
                      <a:pos x="6" y="0"/>
                    </a:cxn>
                  </a:cxnLst>
                  <a:rect l="0" t="0" r="r" b="b"/>
                  <a:pathLst>
                    <a:path w="18" h="82">
                      <a:moveTo>
                        <a:pt x="6" y="0"/>
                      </a:moveTo>
                      <a:lnTo>
                        <a:pt x="6" y="0"/>
                      </a:lnTo>
                      <a:lnTo>
                        <a:pt x="10" y="2"/>
                      </a:lnTo>
                      <a:lnTo>
                        <a:pt x="12" y="2"/>
                      </a:lnTo>
                      <a:lnTo>
                        <a:pt x="12" y="2"/>
                      </a:lnTo>
                      <a:lnTo>
                        <a:pt x="16" y="22"/>
                      </a:lnTo>
                      <a:lnTo>
                        <a:pt x="18" y="42"/>
                      </a:lnTo>
                      <a:lnTo>
                        <a:pt x="18" y="62"/>
                      </a:lnTo>
                      <a:lnTo>
                        <a:pt x="14" y="82"/>
                      </a:lnTo>
                      <a:lnTo>
                        <a:pt x="14" y="82"/>
                      </a:lnTo>
                      <a:lnTo>
                        <a:pt x="10" y="78"/>
                      </a:lnTo>
                      <a:lnTo>
                        <a:pt x="10" y="74"/>
                      </a:lnTo>
                      <a:lnTo>
                        <a:pt x="10" y="68"/>
                      </a:lnTo>
                      <a:lnTo>
                        <a:pt x="8" y="64"/>
                      </a:lnTo>
                      <a:lnTo>
                        <a:pt x="8" y="64"/>
                      </a:lnTo>
                      <a:lnTo>
                        <a:pt x="6" y="64"/>
                      </a:lnTo>
                      <a:lnTo>
                        <a:pt x="6" y="62"/>
                      </a:lnTo>
                      <a:lnTo>
                        <a:pt x="6" y="62"/>
                      </a:lnTo>
                      <a:lnTo>
                        <a:pt x="2" y="64"/>
                      </a:lnTo>
                      <a:lnTo>
                        <a:pt x="2" y="70"/>
                      </a:lnTo>
                      <a:lnTo>
                        <a:pt x="2" y="70"/>
                      </a:lnTo>
                      <a:lnTo>
                        <a:pt x="0" y="52"/>
                      </a:lnTo>
                      <a:lnTo>
                        <a:pt x="0" y="34"/>
                      </a:lnTo>
                      <a:lnTo>
                        <a:pt x="2" y="16"/>
                      </a:lnTo>
                      <a:lnTo>
                        <a:pt x="6" y="0"/>
                      </a:lnTo>
                      <a:lnTo>
                        <a:pt x="6"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322" name="Freeform 298"/>
                <p:cNvSpPr>
                  <a:spLocks/>
                </p:cNvSpPr>
                <p:nvPr userDrawn="1"/>
              </p:nvSpPr>
              <p:spPr bwMode="auto">
                <a:xfrm>
                  <a:off x="3799" y="902"/>
                  <a:ext cx="8" cy="10"/>
                </a:xfrm>
                <a:custGeom>
                  <a:avLst/>
                  <a:gdLst/>
                  <a:ahLst/>
                  <a:cxnLst>
                    <a:cxn ang="0">
                      <a:pos x="24" y="0"/>
                    </a:cxn>
                    <a:cxn ang="0">
                      <a:pos x="24" y="0"/>
                    </a:cxn>
                    <a:cxn ang="0">
                      <a:pos x="28" y="6"/>
                    </a:cxn>
                    <a:cxn ang="0">
                      <a:pos x="30" y="12"/>
                    </a:cxn>
                    <a:cxn ang="0">
                      <a:pos x="28" y="18"/>
                    </a:cxn>
                    <a:cxn ang="0">
                      <a:pos x="24" y="24"/>
                    </a:cxn>
                    <a:cxn ang="0">
                      <a:pos x="18" y="30"/>
                    </a:cxn>
                    <a:cxn ang="0">
                      <a:pos x="12" y="34"/>
                    </a:cxn>
                    <a:cxn ang="0">
                      <a:pos x="0" y="40"/>
                    </a:cxn>
                    <a:cxn ang="0">
                      <a:pos x="0" y="40"/>
                    </a:cxn>
                    <a:cxn ang="0">
                      <a:pos x="4" y="30"/>
                    </a:cxn>
                    <a:cxn ang="0">
                      <a:pos x="10" y="20"/>
                    </a:cxn>
                    <a:cxn ang="0">
                      <a:pos x="24" y="0"/>
                    </a:cxn>
                    <a:cxn ang="0">
                      <a:pos x="24" y="0"/>
                    </a:cxn>
                  </a:cxnLst>
                  <a:rect l="0" t="0" r="r" b="b"/>
                  <a:pathLst>
                    <a:path w="30" h="40">
                      <a:moveTo>
                        <a:pt x="24" y="0"/>
                      </a:moveTo>
                      <a:lnTo>
                        <a:pt x="24" y="0"/>
                      </a:lnTo>
                      <a:lnTo>
                        <a:pt x="28" y="6"/>
                      </a:lnTo>
                      <a:lnTo>
                        <a:pt x="30" y="12"/>
                      </a:lnTo>
                      <a:lnTo>
                        <a:pt x="28" y="18"/>
                      </a:lnTo>
                      <a:lnTo>
                        <a:pt x="24" y="24"/>
                      </a:lnTo>
                      <a:lnTo>
                        <a:pt x="18" y="30"/>
                      </a:lnTo>
                      <a:lnTo>
                        <a:pt x="12" y="34"/>
                      </a:lnTo>
                      <a:lnTo>
                        <a:pt x="0" y="40"/>
                      </a:lnTo>
                      <a:lnTo>
                        <a:pt x="0" y="40"/>
                      </a:lnTo>
                      <a:lnTo>
                        <a:pt x="4" y="30"/>
                      </a:lnTo>
                      <a:lnTo>
                        <a:pt x="10" y="20"/>
                      </a:lnTo>
                      <a:lnTo>
                        <a:pt x="24" y="0"/>
                      </a:lnTo>
                      <a:lnTo>
                        <a:pt x="2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323" name="Freeform 299"/>
                <p:cNvSpPr>
                  <a:spLocks/>
                </p:cNvSpPr>
                <p:nvPr userDrawn="1"/>
              </p:nvSpPr>
              <p:spPr bwMode="auto">
                <a:xfrm>
                  <a:off x="3175" y="932"/>
                  <a:ext cx="0" cy="8"/>
                </a:xfrm>
                <a:custGeom>
                  <a:avLst/>
                  <a:gdLst/>
                  <a:ahLst/>
                  <a:cxnLst>
                    <a:cxn ang="0">
                      <a:pos x="2" y="0"/>
                    </a:cxn>
                    <a:cxn ang="0">
                      <a:pos x="2" y="0"/>
                    </a:cxn>
                    <a:cxn ang="0">
                      <a:pos x="6" y="2"/>
                    </a:cxn>
                    <a:cxn ang="0">
                      <a:pos x="8" y="6"/>
                    </a:cxn>
                    <a:cxn ang="0">
                      <a:pos x="10" y="10"/>
                    </a:cxn>
                    <a:cxn ang="0">
                      <a:pos x="10" y="14"/>
                    </a:cxn>
                    <a:cxn ang="0">
                      <a:pos x="6" y="24"/>
                    </a:cxn>
                    <a:cxn ang="0">
                      <a:pos x="0" y="30"/>
                    </a:cxn>
                    <a:cxn ang="0">
                      <a:pos x="0" y="30"/>
                    </a:cxn>
                    <a:cxn ang="0">
                      <a:pos x="0" y="24"/>
                    </a:cxn>
                    <a:cxn ang="0">
                      <a:pos x="2" y="18"/>
                    </a:cxn>
                    <a:cxn ang="0">
                      <a:pos x="2" y="8"/>
                    </a:cxn>
                    <a:cxn ang="0">
                      <a:pos x="2" y="0"/>
                    </a:cxn>
                    <a:cxn ang="0">
                      <a:pos x="2" y="0"/>
                    </a:cxn>
                  </a:cxnLst>
                  <a:rect l="0" t="0" r="r" b="b"/>
                  <a:pathLst>
                    <a:path w="10" h="30">
                      <a:moveTo>
                        <a:pt x="2" y="0"/>
                      </a:moveTo>
                      <a:lnTo>
                        <a:pt x="2" y="0"/>
                      </a:lnTo>
                      <a:lnTo>
                        <a:pt x="6" y="2"/>
                      </a:lnTo>
                      <a:lnTo>
                        <a:pt x="8" y="6"/>
                      </a:lnTo>
                      <a:lnTo>
                        <a:pt x="10" y="10"/>
                      </a:lnTo>
                      <a:lnTo>
                        <a:pt x="10" y="14"/>
                      </a:lnTo>
                      <a:lnTo>
                        <a:pt x="6" y="24"/>
                      </a:lnTo>
                      <a:lnTo>
                        <a:pt x="0" y="30"/>
                      </a:lnTo>
                      <a:lnTo>
                        <a:pt x="0" y="30"/>
                      </a:lnTo>
                      <a:lnTo>
                        <a:pt x="0" y="24"/>
                      </a:lnTo>
                      <a:lnTo>
                        <a:pt x="2" y="18"/>
                      </a:lnTo>
                      <a:lnTo>
                        <a:pt x="2" y="8"/>
                      </a:lnTo>
                      <a:lnTo>
                        <a:pt x="2" y="0"/>
                      </a:lnTo>
                      <a:lnTo>
                        <a:pt x="2"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324" name="Freeform 300"/>
                <p:cNvSpPr>
                  <a:spLocks/>
                </p:cNvSpPr>
                <p:nvPr userDrawn="1"/>
              </p:nvSpPr>
              <p:spPr bwMode="auto">
                <a:xfrm>
                  <a:off x="4494" y="1404"/>
                  <a:ext cx="3" cy="10"/>
                </a:xfrm>
                <a:custGeom>
                  <a:avLst/>
                  <a:gdLst/>
                  <a:ahLst/>
                  <a:cxnLst>
                    <a:cxn ang="0">
                      <a:pos x="0" y="32"/>
                    </a:cxn>
                    <a:cxn ang="0">
                      <a:pos x="0" y="32"/>
                    </a:cxn>
                    <a:cxn ang="0">
                      <a:pos x="6" y="24"/>
                    </a:cxn>
                    <a:cxn ang="0">
                      <a:pos x="8" y="18"/>
                    </a:cxn>
                    <a:cxn ang="0">
                      <a:pos x="12" y="0"/>
                    </a:cxn>
                    <a:cxn ang="0">
                      <a:pos x="12" y="0"/>
                    </a:cxn>
                    <a:cxn ang="0">
                      <a:pos x="14" y="4"/>
                    </a:cxn>
                    <a:cxn ang="0">
                      <a:pos x="16" y="4"/>
                    </a:cxn>
                    <a:cxn ang="0">
                      <a:pos x="16" y="2"/>
                    </a:cxn>
                    <a:cxn ang="0">
                      <a:pos x="16" y="2"/>
                    </a:cxn>
                    <a:cxn ang="0">
                      <a:pos x="16" y="10"/>
                    </a:cxn>
                    <a:cxn ang="0">
                      <a:pos x="12" y="18"/>
                    </a:cxn>
                    <a:cxn ang="0">
                      <a:pos x="8" y="26"/>
                    </a:cxn>
                    <a:cxn ang="0">
                      <a:pos x="0" y="32"/>
                    </a:cxn>
                    <a:cxn ang="0">
                      <a:pos x="0" y="32"/>
                    </a:cxn>
                  </a:cxnLst>
                  <a:rect l="0" t="0" r="r" b="b"/>
                  <a:pathLst>
                    <a:path w="16" h="32">
                      <a:moveTo>
                        <a:pt x="0" y="32"/>
                      </a:moveTo>
                      <a:lnTo>
                        <a:pt x="0" y="32"/>
                      </a:lnTo>
                      <a:lnTo>
                        <a:pt x="6" y="24"/>
                      </a:lnTo>
                      <a:lnTo>
                        <a:pt x="8" y="18"/>
                      </a:lnTo>
                      <a:lnTo>
                        <a:pt x="12" y="0"/>
                      </a:lnTo>
                      <a:lnTo>
                        <a:pt x="12" y="0"/>
                      </a:lnTo>
                      <a:lnTo>
                        <a:pt x="14" y="4"/>
                      </a:lnTo>
                      <a:lnTo>
                        <a:pt x="16" y="4"/>
                      </a:lnTo>
                      <a:lnTo>
                        <a:pt x="16" y="2"/>
                      </a:lnTo>
                      <a:lnTo>
                        <a:pt x="16" y="2"/>
                      </a:lnTo>
                      <a:lnTo>
                        <a:pt x="16" y="10"/>
                      </a:lnTo>
                      <a:lnTo>
                        <a:pt x="12" y="18"/>
                      </a:lnTo>
                      <a:lnTo>
                        <a:pt x="8" y="26"/>
                      </a:lnTo>
                      <a:lnTo>
                        <a:pt x="0" y="32"/>
                      </a:lnTo>
                      <a:lnTo>
                        <a:pt x="0" y="32"/>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325" name="Freeform 301"/>
                <p:cNvSpPr>
                  <a:spLocks/>
                </p:cNvSpPr>
                <p:nvPr userDrawn="1"/>
              </p:nvSpPr>
              <p:spPr bwMode="auto">
                <a:xfrm>
                  <a:off x="4483" y="1419"/>
                  <a:ext cx="5" cy="10"/>
                </a:xfrm>
                <a:custGeom>
                  <a:avLst/>
                  <a:gdLst/>
                  <a:ahLst/>
                  <a:cxnLst>
                    <a:cxn ang="0">
                      <a:pos x="14" y="0"/>
                    </a:cxn>
                    <a:cxn ang="0">
                      <a:pos x="14" y="0"/>
                    </a:cxn>
                    <a:cxn ang="0">
                      <a:pos x="14" y="10"/>
                    </a:cxn>
                    <a:cxn ang="0">
                      <a:pos x="12" y="20"/>
                    </a:cxn>
                    <a:cxn ang="0">
                      <a:pos x="6" y="38"/>
                    </a:cxn>
                    <a:cxn ang="0">
                      <a:pos x="6" y="38"/>
                    </a:cxn>
                    <a:cxn ang="0">
                      <a:pos x="4" y="36"/>
                    </a:cxn>
                    <a:cxn ang="0">
                      <a:pos x="4" y="34"/>
                    </a:cxn>
                    <a:cxn ang="0">
                      <a:pos x="6" y="32"/>
                    </a:cxn>
                    <a:cxn ang="0">
                      <a:pos x="6" y="30"/>
                    </a:cxn>
                    <a:cxn ang="0">
                      <a:pos x="6" y="30"/>
                    </a:cxn>
                    <a:cxn ang="0">
                      <a:pos x="4" y="30"/>
                    </a:cxn>
                    <a:cxn ang="0">
                      <a:pos x="2" y="32"/>
                    </a:cxn>
                    <a:cxn ang="0">
                      <a:pos x="2" y="32"/>
                    </a:cxn>
                    <a:cxn ang="0">
                      <a:pos x="0" y="34"/>
                    </a:cxn>
                    <a:cxn ang="0">
                      <a:pos x="0" y="34"/>
                    </a:cxn>
                    <a:cxn ang="0">
                      <a:pos x="0" y="28"/>
                    </a:cxn>
                    <a:cxn ang="0">
                      <a:pos x="4" y="20"/>
                    </a:cxn>
                    <a:cxn ang="0">
                      <a:pos x="14" y="0"/>
                    </a:cxn>
                    <a:cxn ang="0">
                      <a:pos x="14" y="0"/>
                    </a:cxn>
                  </a:cxnLst>
                  <a:rect l="0" t="0" r="r" b="b"/>
                  <a:pathLst>
                    <a:path w="14" h="38">
                      <a:moveTo>
                        <a:pt x="14" y="0"/>
                      </a:moveTo>
                      <a:lnTo>
                        <a:pt x="14" y="0"/>
                      </a:lnTo>
                      <a:lnTo>
                        <a:pt x="14" y="10"/>
                      </a:lnTo>
                      <a:lnTo>
                        <a:pt x="12" y="20"/>
                      </a:lnTo>
                      <a:lnTo>
                        <a:pt x="6" y="38"/>
                      </a:lnTo>
                      <a:lnTo>
                        <a:pt x="6" y="38"/>
                      </a:lnTo>
                      <a:lnTo>
                        <a:pt x="4" y="36"/>
                      </a:lnTo>
                      <a:lnTo>
                        <a:pt x="4" y="34"/>
                      </a:lnTo>
                      <a:lnTo>
                        <a:pt x="6" y="32"/>
                      </a:lnTo>
                      <a:lnTo>
                        <a:pt x="6" y="30"/>
                      </a:lnTo>
                      <a:lnTo>
                        <a:pt x="6" y="30"/>
                      </a:lnTo>
                      <a:lnTo>
                        <a:pt x="4" y="30"/>
                      </a:lnTo>
                      <a:lnTo>
                        <a:pt x="2" y="32"/>
                      </a:lnTo>
                      <a:lnTo>
                        <a:pt x="2" y="32"/>
                      </a:lnTo>
                      <a:lnTo>
                        <a:pt x="0" y="34"/>
                      </a:lnTo>
                      <a:lnTo>
                        <a:pt x="0" y="34"/>
                      </a:lnTo>
                      <a:lnTo>
                        <a:pt x="0" y="28"/>
                      </a:lnTo>
                      <a:lnTo>
                        <a:pt x="4" y="20"/>
                      </a:lnTo>
                      <a:lnTo>
                        <a:pt x="14" y="0"/>
                      </a:lnTo>
                      <a:lnTo>
                        <a:pt x="1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326" name="Freeform 302"/>
                <p:cNvSpPr>
                  <a:spLocks/>
                </p:cNvSpPr>
                <p:nvPr userDrawn="1"/>
              </p:nvSpPr>
              <p:spPr bwMode="auto">
                <a:xfrm>
                  <a:off x="4478" y="1444"/>
                  <a:ext cx="3" cy="5"/>
                </a:xfrm>
                <a:custGeom>
                  <a:avLst/>
                  <a:gdLst/>
                  <a:ahLst/>
                  <a:cxnLst>
                    <a:cxn ang="0">
                      <a:pos x="14" y="0"/>
                    </a:cxn>
                    <a:cxn ang="0">
                      <a:pos x="14" y="0"/>
                    </a:cxn>
                    <a:cxn ang="0">
                      <a:pos x="10" y="8"/>
                    </a:cxn>
                    <a:cxn ang="0">
                      <a:pos x="4" y="14"/>
                    </a:cxn>
                    <a:cxn ang="0">
                      <a:pos x="2" y="16"/>
                    </a:cxn>
                    <a:cxn ang="0">
                      <a:pos x="0" y="16"/>
                    </a:cxn>
                    <a:cxn ang="0">
                      <a:pos x="4" y="8"/>
                    </a:cxn>
                    <a:cxn ang="0">
                      <a:pos x="4" y="8"/>
                    </a:cxn>
                    <a:cxn ang="0">
                      <a:pos x="8" y="4"/>
                    </a:cxn>
                    <a:cxn ang="0">
                      <a:pos x="14" y="0"/>
                    </a:cxn>
                    <a:cxn ang="0">
                      <a:pos x="14" y="0"/>
                    </a:cxn>
                  </a:cxnLst>
                  <a:rect l="0" t="0" r="r" b="b"/>
                  <a:pathLst>
                    <a:path w="14" h="16">
                      <a:moveTo>
                        <a:pt x="14" y="0"/>
                      </a:moveTo>
                      <a:lnTo>
                        <a:pt x="14" y="0"/>
                      </a:lnTo>
                      <a:lnTo>
                        <a:pt x="10" y="8"/>
                      </a:lnTo>
                      <a:lnTo>
                        <a:pt x="4" y="14"/>
                      </a:lnTo>
                      <a:lnTo>
                        <a:pt x="2" y="16"/>
                      </a:lnTo>
                      <a:lnTo>
                        <a:pt x="0" y="16"/>
                      </a:lnTo>
                      <a:lnTo>
                        <a:pt x="4" y="8"/>
                      </a:lnTo>
                      <a:lnTo>
                        <a:pt x="4" y="8"/>
                      </a:lnTo>
                      <a:lnTo>
                        <a:pt x="8" y="4"/>
                      </a:lnTo>
                      <a:lnTo>
                        <a:pt x="14" y="0"/>
                      </a:lnTo>
                      <a:lnTo>
                        <a:pt x="14"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327" name="Freeform 303"/>
                <p:cNvSpPr>
                  <a:spLocks/>
                </p:cNvSpPr>
                <p:nvPr userDrawn="1"/>
              </p:nvSpPr>
              <p:spPr bwMode="auto">
                <a:xfrm>
                  <a:off x="4359" y="1462"/>
                  <a:ext cx="162" cy="170"/>
                </a:xfrm>
                <a:custGeom>
                  <a:avLst/>
                  <a:gdLst/>
                  <a:ahLst/>
                  <a:cxnLst>
                    <a:cxn ang="0">
                      <a:pos x="550" y="80"/>
                    </a:cxn>
                    <a:cxn ang="0">
                      <a:pos x="568" y="64"/>
                    </a:cxn>
                    <a:cxn ang="0">
                      <a:pos x="596" y="20"/>
                    </a:cxn>
                    <a:cxn ang="0">
                      <a:pos x="612" y="0"/>
                    </a:cxn>
                    <a:cxn ang="0">
                      <a:pos x="604" y="24"/>
                    </a:cxn>
                    <a:cxn ang="0">
                      <a:pos x="580" y="70"/>
                    </a:cxn>
                    <a:cxn ang="0">
                      <a:pos x="534" y="136"/>
                    </a:cxn>
                    <a:cxn ang="0">
                      <a:pos x="502" y="178"/>
                    </a:cxn>
                    <a:cxn ang="0">
                      <a:pos x="504" y="172"/>
                    </a:cxn>
                    <a:cxn ang="0">
                      <a:pos x="508" y="166"/>
                    </a:cxn>
                    <a:cxn ang="0">
                      <a:pos x="452" y="234"/>
                    </a:cxn>
                    <a:cxn ang="0">
                      <a:pos x="336" y="366"/>
                    </a:cxn>
                    <a:cxn ang="0">
                      <a:pos x="208" y="490"/>
                    </a:cxn>
                    <a:cxn ang="0">
                      <a:pos x="74" y="606"/>
                    </a:cxn>
                    <a:cxn ang="0">
                      <a:pos x="2" y="658"/>
                    </a:cxn>
                    <a:cxn ang="0">
                      <a:pos x="2" y="650"/>
                    </a:cxn>
                    <a:cxn ang="0">
                      <a:pos x="18" y="636"/>
                    </a:cxn>
                    <a:cxn ang="0">
                      <a:pos x="96" y="556"/>
                    </a:cxn>
                    <a:cxn ang="0">
                      <a:pos x="180" y="480"/>
                    </a:cxn>
                    <a:cxn ang="0">
                      <a:pos x="204" y="458"/>
                    </a:cxn>
                    <a:cxn ang="0">
                      <a:pos x="268" y="384"/>
                    </a:cxn>
                    <a:cxn ang="0">
                      <a:pos x="328" y="310"/>
                    </a:cxn>
                    <a:cxn ang="0">
                      <a:pos x="350" y="286"/>
                    </a:cxn>
                    <a:cxn ang="0">
                      <a:pos x="426" y="224"/>
                    </a:cxn>
                    <a:cxn ang="0">
                      <a:pos x="448" y="200"/>
                    </a:cxn>
                    <a:cxn ang="0">
                      <a:pos x="452" y="202"/>
                    </a:cxn>
                    <a:cxn ang="0">
                      <a:pos x="458" y="192"/>
                    </a:cxn>
                    <a:cxn ang="0">
                      <a:pos x="472" y="174"/>
                    </a:cxn>
                    <a:cxn ang="0">
                      <a:pos x="480" y="166"/>
                    </a:cxn>
                    <a:cxn ang="0">
                      <a:pos x="480" y="168"/>
                    </a:cxn>
                    <a:cxn ang="0">
                      <a:pos x="482" y="168"/>
                    </a:cxn>
                    <a:cxn ang="0">
                      <a:pos x="494" y="152"/>
                    </a:cxn>
                    <a:cxn ang="0">
                      <a:pos x="520" y="118"/>
                    </a:cxn>
                    <a:cxn ang="0">
                      <a:pos x="532" y="100"/>
                    </a:cxn>
                    <a:cxn ang="0">
                      <a:pos x="534" y="98"/>
                    </a:cxn>
                    <a:cxn ang="0">
                      <a:pos x="538" y="102"/>
                    </a:cxn>
                    <a:cxn ang="0">
                      <a:pos x="544" y="88"/>
                    </a:cxn>
                    <a:cxn ang="0">
                      <a:pos x="552" y="74"/>
                    </a:cxn>
                    <a:cxn ang="0">
                      <a:pos x="554" y="78"/>
                    </a:cxn>
                    <a:cxn ang="0">
                      <a:pos x="550" y="80"/>
                    </a:cxn>
                  </a:cxnLst>
                  <a:rect l="0" t="0" r="r" b="b"/>
                  <a:pathLst>
                    <a:path w="612" h="658">
                      <a:moveTo>
                        <a:pt x="550" y="80"/>
                      </a:moveTo>
                      <a:lnTo>
                        <a:pt x="550" y="80"/>
                      </a:lnTo>
                      <a:lnTo>
                        <a:pt x="560" y="74"/>
                      </a:lnTo>
                      <a:lnTo>
                        <a:pt x="568" y="64"/>
                      </a:lnTo>
                      <a:lnTo>
                        <a:pt x="582" y="44"/>
                      </a:lnTo>
                      <a:lnTo>
                        <a:pt x="596" y="20"/>
                      </a:lnTo>
                      <a:lnTo>
                        <a:pt x="604" y="10"/>
                      </a:lnTo>
                      <a:lnTo>
                        <a:pt x="612" y="0"/>
                      </a:lnTo>
                      <a:lnTo>
                        <a:pt x="612" y="0"/>
                      </a:lnTo>
                      <a:lnTo>
                        <a:pt x="604" y="24"/>
                      </a:lnTo>
                      <a:lnTo>
                        <a:pt x="592" y="46"/>
                      </a:lnTo>
                      <a:lnTo>
                        <a:pt x="580" y="70"/>
                      </a:lnTo>
                      <a:lnTo>
                        <a:pt x="566" y="92"/>
                      </a:lnTo>
                      <a:lnTo>
                        <a:pt x="534" y="136"/>
                      </a:lnTo>
                      <a:lnTo>
                        <a:pt x="502" y="178"/>
                      </a:lnTo>
                      <a:lnTo>
                        <a:pt x="502" y="178"/>
                      </a:lnTo>
                      <a:lnTo>
                        <a:pt x="502" y="176"/>
                      </a:lnTo>
                      <a:lnTo>
                        <a:pt x="504" y="172"/>
                      </a:lnTo>
                      <a:lnTo>
                        <a:pt x="508" y="168"/>
                      </a:lnTo>
                      <a:lnTo>
                        <a:pt x="508" y="166"/>
                      </a:lnTo>
                      <a:lnTo>
                        <a:pt x="508" y="166"/>
                      </a:lnTo>
                      <a:lnTo>
                        <a:pt x="452" y="234"/>
                      </a:lnTo>
                      <a:lnTo>
                        <a:pt x="394" y="302"/>
                      </a:lnTo>
                      <a:lnTo>
                        <a:pt x="336" y="366"/>
                      </a:lnTo>
                      <a:lnTo>
                        <a:pt x="274" y="430"/>
                      </a:lnTo>
                      <a:lnTo>
                        <a:pt x="208" y="490"/>
                      </a:lnTo>
                      <a:lnTo>
                        <a:pt x="142" y="550"/>
                      </a:lnTo>
                      <a:lnTo>
                        <a:pt x="74" y="606"/>
                      </a:lnTo>
                      <a:lnTo>
                        <a:pt x="2" y="658"/>
                      </a:lnTo>
                      <a:lnTo>
                        <a:pt x="2" y="658"/>
                      </a:lnTo>
                      <a:lnTo>
                        <a:pt x="0" y="654"/>
                      </a:lnTo>
                      <a:lnTo>
                        <a:pt x="2" y="650"/>
                      </a:lnTo>
                      <a:lnTo>
                        <a:pt x="6" y="644"/>
                      </a:lnTo>
                      <a:lnTo>
                        <a:pt x="18" y="636"/>
                      </a:lnTo>
                      <a:lnTo>
                        <a:pt x="18" y="636"/>
                      </a:lnTo>
                      <a:lnTo>
                        <a:pt x="96" y="556"/>
                      </a:lnTo>
                      <a:lnTo>
                        <a:pt x="138" y="518"/>
                      </a:lnTo>
                      <a:lnTo>
                        <a:pt x="180" y="480"/>
                      </a:lnTo>
                      <a:lnTo>
                        <a:pt x="180" y="480"/>
                      </a:lnTo>
                      <a:lnTo>
                        <a:pt x="204" y="458"/>
                      </a:lnTo>
                      <a:lnTo>
                        <a:pt x="226" y="434"/>
                      </a:lnTo>
                      <a:lnTo>
                        <a:pt x="268" y="384"/>
                      </a:lnTo>
                      <a:lnTo>
                        <a:pt x="308" y="334"/>
                      </a:lnTo>
                      <a:lnTo>
                        <a:pt x="328" y="310"/>
                      </a:lnTo>
                      <a:lnTo>
                        <a:pt x="350" y="286"/>
                      </a:lnTo>
                      <a:lnTo>
                        <a:pt x="350" y="286"/>
                      </a:lnTo>
                      <a:lnTo>
                        <a:pt x="402" y="246"/>
                      </a:lnTo>
                      <a:lnTo>
                        <a:pt x="426" y="224"/>
                      </a:lnTo>
                      <a:lnTo>
                        <a:pt x="448" y="200"/>
                      </a:lnTo>
                      <a:lnTo>
                        <a:pt x="448" y="200"/>
                      </a:lnTo>
                      <a:lnTo>
                        <a:pt x="450" y="198"/>
                      </a:lnTo>
                      <a:lnTo>
                        <a:pt x="452" y="202"/>
                      </a:lnTo>
                      <a:lnTo>
                        <a:pt x="452" y="202"/>
                      </a:lnTo>
                      <a:lnTo>
                        <a:pt x="458" y="192"/>
                      </a:lnTo>
                      <a:lnTo>
                        <a:pt x="466" y="182"/>
                      </a:lnTo>
                      <a:lnTo>
                        <a:pt x="472" y="174"/>
                      </a:lnTo>
                      <a:lnTo>
                        <a:pt x="480" y="166"/>
                      </a:lnTo>
                      <a:lnTo>
                        <a:pt x="480" y="166"/>
                      </a:lnTo>
                      <a:lnTo>
                        <a:pt x="480" y="166"/>
                      </a:lnTo>
                      <a:lnTo>
                        <a:pt x="480" y="168"/>
                      </a:lnTo>
                      <a:lnTo>
                        <a:pt x="480" y="168"/>
                      </a:lnTo>
                      <a:lnTo>
                        <a:pt x="482" y="168"/>
                      </a:lnTo>
                      <a:lnTo>
                        <a:pt x="482" y="168"/>
                      </a:lnTo>
                      <a:lnTo>
                        <a:pt x="494" y="152"/>
                      </a:lnTo>
                      <a:lnTo>
                        <a:pt x="508" y="136"/>
                      </a:lnTo>
                      <a:lnTo>
                        <a:pt x="520" y="118"/>
                      </a:lnTo>
                      <a:lnTo>
                        <a:pt x="532" y="100"/>
                      </a:lnTo>
                      <a:lnTo>
                        <a:pt x="532" y="100"/>
                      </a:lnTo>
                      <a:lnTo>
                        <a:pt x="534" y="98"/>
                      </a:lnTo>
                      <a:lnTo>
                        <a:pt x="534" y="98"/>
                      </a:lnTo>
                      <a:lnTo>
                        <a:pt x="536" y="100"/>
                      </a:lnTo>
                      <a:lnTo>
                        <a:pt x="538" y="102"/>
                      </a:lnTo>
                      <a:lnTo>
                        <a:pt x="538" y="102"/>
                      </a:lnTo>
                      <a:lnTo>
                        <a:pt x="544" y="88"/>
                      </a:lnTo>
                      <a:lnTo>
                        <a:pt x="552" y="74"/>
                      </a:lnTo>
                      <a:lnTo>
                        <a:pt x="552" y="74"/>
                      </a:lnTo>
                      <a:lnTo>
                        <a:pt x="554" y="76"/>
                      </a:lnTo>
                      <a:lnTo>
                        <a:pt x="554" y="78"/>
                      </a:lnTo>
                      <a:lnTo>
                        <a:pt x="550" y="80"/>
                      </a:lnTo>
                      <a:lnTo>
                        <a:pt x="550" y="8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328" name="Freeform 304"/>
                <p:cNvSpPr>
                  <a:spLocks/>
                </p:cNvSpPr>
                <p:nvPr userDrawn="1"/>
              </p:nvSpPr>
              <p:spPr bwMode="auto">
                <a:xfrm>
                  <a:off x="3837" y="230"/>
                  <a:ext cx="25" cy="5"/>
                </a:xfrm>
                <a:custGeom>
                  <a:avLst/>
                  <a:gdLst/>
                  <a:ahLst/>
                  <a:cxnLst>
                    <a:cxn ang="0">
                      <a:pos x="0" y="6"/>
                    </a:cxn>
                    <a:cxn ang="0">
                      <a:pos x="0" y="6"/>
                    </a:cxn>
                    <a:cxn ang="0">
                      <a:pos x="2" y="4"/>
                    </a:cxn>
                    <a:cxn ang="0">
                      <a:pos x="4" y="2"/>
                    </a:cxn>
                    <a:cxn ang="0">
                      <a:pos x="6" y="2"/>
                    </a:cxn>
                    <a:cxn ang="0">
                      <a:pos x="2" y="2"/>
                    </a:cxn>
                    <a:cxn ang="0">
                      <a:pos x="2" y="2"/>
                    </a:cxn>
                    <a:cxn ang="0">
                      <a:pos x="26" y="0"/>
                    </a:cxn>
                    <a:cxn ang="0">
                      <a:pos x="50" y="2"/>
                    </a:cxn>
                    <a:cxn ang="0">
                      <a:pos x="72" y="4"/>
                    </a:cxn>
                    <a:cxn ang="0">
                      <a:pos x="90" y="10"/>
                    </a:cxn>
                    <a:cxn ang="0">
                      <a:pos x="90" y="10"/>
                    </a:cxn>
                    <a:cxn ang="0">
                      <a:pos x="66" y="10"/>
                    </a:cxn>
                    <a:cxn ang="0">
                      <a:pos x="44" y="10"/>
                    </a:cxn>
                    <a:cxn ang="0">
                      <a:pos x="0" y="6"/>
                    </a:cxn>
                    <a:cxn ang="0">
                      <a:pos x="0" y="6"/>
                    </a:cxn>
                  </a:cxnLst>
                  <a:rect l="0" t="0" r="r" b="b"/>
                  <a:pathLst>
                    <a:path w="90" h="10">
                      <a:moveTo>
                        <a:pt x="0" y="6"/>
                      </a:moveTo>
                      <a:lnTo>
                        <a:pt x="0" y="6"/>
                      </a:lnTo>
                      <a:lnTo>
                        <a:pt x="2" y="4"/>
                      </a:lnTo>
                      <a:lnTo>
                        <a:pt x="4" y="2"/>
                      </a:lnTo>
                      <a:lnTo>
                        <a:pt x="6" y="2"/>
                      </a:lnTo>
                      <a:lnTo>
                        <a:pt x="2" y="2"/>
                      </a:lnTo>
                      <a:lnTo>
                        <a:pt x="2" y="2"/>
                      </a:lnTo>
                      <a:lnTo>
                        <a:pt x="26" y="0"/>
                      </a:lnTo>
                      <a:lnTo>
                        <a:pt x="50" y="2"/>
                      </a:lnTo>
                      <a:lnTo>
                        <a:pt x="72" y="4"/>
                      </a:lnTo>
                      <a:lnTo>
                        <a:pt x="90" y="10"/>
                      </a:lnTo>
                      <a:lnTo>
                        <a:pt x="90" y="10"/>
                      </a:lnTo>
                      <a:lnTo>
                        <a:pt x="66" y="10"/>
                      </a:lnTo>
                      <a:lnTo>
                        <a:pt x="44" y="10"/>
                      </a:lnTo>
                      <a:lnTo>
                        <a:pt x="0" y="6"/>
                      </a:lnTo>
                      <a:lnTo>
                        <a:pt x="0" y="6"/>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329" name="Freeform 305"/>
                <p:cNvSpPr>
                  <a:spLocks/>
                </p:cNvSpPr>
                <p:nvPr userDrawn="1"/>
              </p:nvSpPr>
              <p:spPr bwMode="auto">
                <a:xfrm>
                  <a:off x="3728" y="230"/>
                  <a:ext cx="91" cy="28"/>
                </a:xfrm>
                <a:custGeom>
                  <a:avLst/>
                  <a:gdLst/>
                  <a:ahLst/>
                  <a:cxnLst>
                    <a:cxn ang="0">
                      <a:pos x="220" y="56"/>
                    </a:cxn>
                    <a:cxn ang="0">
                      <a:pos x="292" y="48"/>
                    </a:cxn>
                    <a:cxn ang="0">
                      <a:pos x="288" y="52"/>
                    </a:cxn>
                    <a:cxn ang="0">
                      <a:pos x="286" y="54"/>
                    </a:cxn>
                    <a:cxn ang="0">
                      <a:pos x="310" y="50"/>
                    </a:cxn>
                    <a:cxn ang="0">
                      <a:pos x="320" y="52"/>
                    </a:cxn>
                    <a:cxn ang="0">
                      <a:pos x="314" y="56"/>
                    </a:cxn>
                    <a:cxn ang="0">
                      <a:pos x="268" y="60"/>
                    </a:cxn>
                    <a:cxn ang="0">
                      <a:pos x="178" y="72"/>
                    </a:cxn>
                    <a:cxn ang="0">
                      <a:pos x="144" y="84"/>
                    </a:cxn>
                    <a:cxn ang="0">
                      <a:pos x="96" y="102"/>
                    </a:cxn>
                    <a:cxn ang="0">
                      <a:pos x="98" y="94"/>
                    </a:cxn>
                    <a:cxn ang="0">
                      <a:pos x="86" y="96"/>
                    </a:cxn>
                    <a:cxn ang="0">
                      <a:pos x="84" y="92"/>
                    </a:cxn>
                    <a:cxn ang="0">
                      <a:pos x="50" y="104"/>
                    </a:cxn>
                    <a:cxn ang="0">
                      <a:pos x="34" y="98"/>
                    </a:cxn>
                    <a:cxn ang="0">
                      <a:pos x="38" y="90"/>
                    </a:cxn>
                    <a:cxn ang="0">
                      <a:pos x="48" y="88"/>
                    </a:cxn>
                    <a:cxn ang="0">
                      <a:pos x="50" y="84"/>
                    </a:cxn>
                    <a:cxn ang="0">
                      <a:pos x="52" y="82"/>
                    </a:cxn>
                    <a:cxn ang="0">
                      <a:pos x="64" y="80"/>
                    </a:cxn>
                    <a:cxn ang="0">
                      <a:pos x="28" y="76"/>
                    </a:cxn>
                    <a:cxn ang="0">
                      <a:pos x="4" y="66"/>
                    </a:cxn>
                    <a:cxn ang="0">
                      <a:pos x="4" y="56"/>
                    </a:cxn>
                    <a:cxn ang="0">
                      <a:pos x="32" y="52"/>
                    </a:cxn>
                    <a:cxn ang="0">
                      <a:pos x="44" y="48"/>
                    </a:cxn>
                    <a:cxn ang="0">
                      <a:pos x="44" y="42"/>
                    </a:cxn>
                    <a:cxn ang="0">
                      <a:pos x="62" y="34"/>
                    </a:cxn>
                    <a:cxn ang="0">
                      <a:pos x="94" y="34"/>
                    </a:cxn>
                    <a:cxn ang="0">
                      <a:pos x="106" y="40"/>
                    </a:cxn>
                    <a:cxn ang="0">
                      <a:pos x="104" y="54"/>
                    </a:cxn>
                    <a:cxn ang="0">
                      <a:pos x="118" y="50"/>
                    </a:cxn>
                    <a:cxn ang="0">
                      <a:pos x="124" y="38"/>
                    </a:cxn>
                    <a:cxn ang="0">
                      <a:pos x="118" y="36"/>
                    </a:cxn>
                    <a:cxn ang="0">
                      <a:pos x="132" y="26"/>
                    </a:cxn>
                    <a:cxn ang="0">
                      <a:pos x="172" y="30"/>
                    </a:cxn>
                    <a:cxn ang="0">
                      <a:pos x="168" y="28"/>
                    </a:cxn>
                    <a:cxn ang="0">
                      <a:pos x="166" y="22"/>
                    </a:cxn>
                    <a:cxn ang="0">
                      <a:pos x="268" y="24"/>
                    </a:cxn>
                    <a:cxn ang="0">
                      <a:pos x="240" y="18"/>
                    </a:cxn>
                    <a:cxn ang="0">
                      <a:pos x="162" y="12"/>
                    </a:cxn>
                    <a:cxn ang="0">
                      <a:pos x="172" y="4"/>
                    </a:cxn>
                    <a:cxn ang="0">
                      <a:pos x="260" y="0"/>
                    </a:cxn>
                    <a:cxn ang="0">
                      <a:pos x="324" y="2"/>
                    </a:cxn>
                    <a:cxn ang="0">
                      <a:pos x="340" y="10"/>
                    </a:cxn>
                    <a:cxn ang="0">
                      <a:pos x="326" y="14"/>
                    </a:cxn>
                    <a:cxn ang="0">
                      <a:pos x="332" y="16"/>
                    </a:cxn>
                    <a:cxn ang="0">
                      <a:pos x="294" y="26"/>
                    </a:cxn>
                    <a:cxn ang="0">
                      <a:pos x="250" y="32"/>
                    </a:cxn>
                    <a:cxn ang="0">
                      <a:pos x="262" y="34"/>
                    </a:cxn>
                    <a:cxn ang="0">
                      <a:pos x="252" y="42"/>
                    </a:cxn>
                    <a:cxn ang="0">
                      <a:pos x="234" y="42"/>
                    </a:cxn>
                    <a:cxn ang="0">
                      <a:pos x="266" y="42"/>
                    </a:cxn>
                    <a:cxn ang="0">
                      <a:pos x="252" y="48"/>
                    </a:cxn>
                    <a:cxn ang="0">
                      <a:pos x="198" y="58"/>
                    </a:cxn>
                  </a:cxnLst>
                  <a:rect l="0" t="0" r="r" b="b"/>
                  <a:pathLst>
                    <a:path w="342" h="104">
                      <a:moveTo>
                        <a:pt x="198" y="58"/>
                      </a:moveTo>
                      <a:lnTo>
                        <a:pt x="198" y="58"/>
                      </a:lnTo>
                      <a:lnTo>
                        <a:pt x="220" y="56"/>
                      </a:lnTo>
                      <a:lnTo>
                        <a:pt x="242" y="54"/>
                      </a:lnTo>
                      <a:lnTo>
                        <a:pt x="266" y="50"/>
                      </a:lnTo>
                      <a:lnTo>
                        <a:pt x="292" y="48"/>
                      </a:lnTo>
                      <a:lnTo>
                        <a:pt x="292" y="48"/>
                      </a:lnTo>
                      <a:lnTo>
                        <a:pt x="290" y="52"/>
                      </a:lnTo>
                      <a:lnTo>
                        <a:pt x="288" y="52"/>
                      </a:lnTo>
                      <a:lnTo>
                        <a:pt x="282" y="54"/>
                      </a:lnTo>
                      <a:lnTo>
                        <a:pt x="282" y="54"/>
                      </a:lnTo>
                      <a:lnTo>
                        <a:pt x="286" y="54"/>
                      </a:lnTo>
                      <a:lnTo>
                        <a:pt x="290" y="54"/>
                      </a:lnTo>
                      <a:lnTo>
                        <a:pt x="300" y="52"/>
                      </a:lnTo>
                      <a:lnTo>
                        <a:pt x="310" y="50"/>
                      </a:lnTo>
                      <a:lnTo>
                        <a:pt x="314" y="50"/>
                      </a:lnTo>
                      <a:lnTo>
                        <a:pt x="320" y="52"/>
                      </a:lnTo>
                      <a:lnTo>
                        <a:pt x="320" y="52"/>
                      </a:lnTo>
                      <a:lnTo>
                        <a:pt x="318" y="54"/>
                      </a:lnTo>
                      <a:lnTo>
                        <a:pt x="316" y="54"/>
                      </a:lnTo>
                      <a:lnTo>
                        <a:pt x="314" y="56"/>
                      </a:lnTo>
                      <a:lnTo>
                        <a:pt x="312" y="58"/>
                      </a:lnTo>
                      <a:lnTo>
                        <a:pt x="312" y="58"/>
                      </a:lnTo>
                      <a:lnTo>
                        <a:pt x="268" y="60"/>
                      </a:lnTo>
                      <a:lnTo>
                        <a:pt x="222" y="66"/>
                      </a:lnTo>
                      <a:lnTo>
                        <a:pt x="198" y="68"/>
                      </a:lnTo>
                      <a:lnTo>
                        <a:pt x="178" y="72"/>
                      </a:lnTo>
                      <a:lnTo>
                        <a:pt x="160" y="78"/>
                      </a:lnTo>
                      <a:lnTo>
                        <a:pt x="144" y="84"/>
                      </a:lnTo>
                      <a:lnTo>
                        <a:pt x="144" y="84"/>
                      </a:lnTo>
                      <a:lnTo>
                        <a:pt x="120" y="96"/>
                      </a:lnTo>
                      <a:lnTo>
                        <a:pt x="108" y="100"/>
                      </a:lnTo>
                      <a:lnTo>
                        <a:pt x="96" y="102"/>
                      </a:lnTo>
                      <a:lnTo>
                        <a:pt x="96" y="102"/>
                      </a:lnTo>
                      <a:lnTo>
                        <a:pt x="96" y="98"/>
                      </a:lnTo>
                      <a:lnTo>
                        <a:pt x="98" y="94"/>
                      </a:lnTo>
                      <a:lnTo>
                        <a:pt x="98" y="94"/>
                      </a:lnTo>
                      <a:lnTo>
                        <a:pt x="92" y="94"/>
                      </a:lnTo>
                      <a:lnTo>
                        <a:pt x="86" y="96"/>
                      </a:lnTo>
                      <a:lnTo>
                        <a:pt x="84" y="96"/>
                      </a:lnTo>
                      <a:lnTo>
                        <a:pt x="84" y="92"/>
                      </a:lnTo>
                      <a:lnTo>
                        <a:pt x="84" y="92"/>
                      </a:lnTo>
                      <a:lnTo>
                        <a:pt x="74" y="98"/>
                      </a:lnTo>
                      <a:lnTo>
                        <a:pt x="62" y="102"/>
                      </a:lnTo>
                      <a:lnTo>
                        <a:pt x="50" y="104"/>
                      </a:lnTo>
                      <a:lnTo>
                        <a:pt x="36" y="102"/>
                      </a:lnTo>
                      <a:lnTo>
                        <a:pt x="36" y="102"/>
                      </a:lnTo>
                      <a:lnTo>
                        <a:pt x="34" y="98"/>
                      </a:lnTo>
                      <a:lnTo>
                        <a:pt x="36" y="96"/>
                      </a:lnTo>
                      <a:lnTo>
                        <a:pt x="38" y="94"/>
                      </a:lnTo>
                      <a:lnTo>
                        <a:pt x="38" y="90"/>
                      </a:lnTo>
                      <a:lnTo>
                        <a:pt x="38" y="90"/>
                      </a:lnTo>
                      <a:lnTo>
                        <a:pt x="46" y="88"/>
                      </a:lnTo>
                      <a:lnTo>
                        <a:pt x="48" y="88"/>
                      </a:lnTo>
                      <a:lnTo>
                        <a:pt x="54" y="86"/>
                      </a:lnTo>
                      <a:lnTo>
                        <a:pt x="54" y="86"/>
                      </a:lnTo>
                      <a:lnTo>
                        <a:pt x="50" y="84"/>
                      </a:lnTo>
                      <a:lnTo>
                        <a:pt x="48" y="84"/>
                      </a:lnTo>
                      <a:lnTo>
                        <a:pt x="48" y="84"/>
                      </a:lnTo>
                      <a:lnTo>
                        <a:pt x="52" y="82"/>
                      </a:lnTo>
                      <a:lnTo>
                        <a:pt x="56" y="82"/>
                      </a:lnTo>
                      <a:lnTo>
                        <a:pt x="60" y="82"/>
                      </a:lnTo>
                      <a:lnTo>
                        <a:pt x="64" y="80"/>
                      </a:lnTo>
                      <a:lnTo>
                        <a:pt x="64" y="80"/>
                      </a:lnTo>
                      <a:lnTo>
                        <a:pt x="46" y="78"/>
                      </a:lnTo>
                      <a:lnTo>
                        <a:pt x="28" y="76"/>
                      </a:lnTo>
                      <a:lnTo>
                        <a:pt x="18" y="74"/>
                      </a:lnTo>
                      <a:lnTo>
                        <a:pt x="10" y="70"/>
                      </a:lnTo>
                      <a:lnTo>
                        <a:pt x="4" y="66"/>
                      </a:lnTo>
                      <a:lnTo>
                        <a:pt x="0" y="60"/>
                      </a:lnTo>
                      <a:lnTo>
                        <a:pt x="0" y="60"/>
                      </a:lnTo>
                      <a:lnTo>
                        <a:pt x="4" y="56"/>
                      </a:lnTo>
                      <a:lnTo>
                        <a:pt x="8" y="54"/>
                      </a:lnTo>
                      <a:lnTo>
                        <a:pt x="20" y="52"/>
                      </a:lnTo>
                      <a:lnTo>
                        <a:pt x="32" y="52"/>
                      </a:lnTo>
                      <a:lnTo>
                        <a:pt x="38" y="50"/>
                      </a:lnTo>
                      <a:lnTo>
                        <a:pt x="44" y="48"/>
                      </a:lnTo>
                      <a:lnTo>
                        <a:pt x="44" y="48"/>
                      </a:lnTo>
                      <a:lnTo>
                        <a:pt x="46" y="46"/>
                      </a:lnTo>
                      <a:lnTo>
                        <a:pt x="44" y="44"/>
                      </a:lnTo>
                      <a:lnTo>
                        <a:pt x="44" y="42"/>
                      </a:lnTo>
                      <a:lnTo>
                        <a:pt x="46" y="38"/>
                      </a:lnTo>
                      <a:lnTo>
                        <a:pt x="46" y="38"/>
                      </a:lnTo>
                      <a:lnTo>
                        <a:pt x="62" y="34"/>
                      </a:lnTo>
                      <a:lnTo>
                        <a:pt x="78" y="32"/>
                      </a:lnTo>
                      <a:lnTo>
                        <a:pt x="86" y="32"/>
                      </a:lnTo>
                      <a:lnTo>
                        <a:pt x="94" y="34"/>
                      </a:lnTo>
                      <a:lnTo>
                        <a:pt x="100" y="36"/>
                      </a:lnTo>
                      <a:lnTo>
                        <a:pt x="106" y="40"/>
                      </a:lnTo>
                      <a:lnTo>
                        <a:pt x="106" y="40"/>
                      </a:lnTo>
                      <a:lnTo>
                        <a:pt x="104" y="46"/>
                      </a:lnTo>
                      <a:lnTo>
                        <a:pt x="104" y="50"/>
                      </a:lnTo>
                      <a:lnTo>
                        <a:pt x="104" y="54"/>
                      </a:lnTo>
                      <a:lnTo>
                        <a:pt x="104" y="54"/>
                      </a:lnTo>
                      <a:lnTo>
                        <a:pt x="112" y="52"/>
                      </a:lnTo>
                      <a:lnTo>
                        <a:pt x="118" y="50"/>
                      </a:lnTo>
                      <a:lnTo>
                        <a:pt x="128" y="44"/>
                      </a:lnTo>
                      <a:lnTo>
                        <a:pt x="128" y="44"/>
                      </a:lnTo>
                      <a:lnTo>
                        <a:pt x="124" y="38"/>
                      </a:lnTo>
                      <a:lnTo>
                        <a:pt x="122" y="38"/>
                      </a:lnTo>
                      <a:lnTo>
                        <a:pt x="118" y="36"/>
                      </a:lnTo>
                      <a:lnTo>
                        <a:pt x="118" y="36"/>
                      </a:lnTo>
                      <a:lnTo>
                        <a:pt x="122" y="32"/>
                      </a:lnTo>
                      <a:lnTo>
                        <a:pt x="126" y="28"/>
                      </a:lnTo>
                      <a:lnTo>
                        <a:pt x="132" y="26"/>
                      </a:lnTo>
                      <a:lnTo>
                        <a:pt x="140" y="26"/>
                      </a:lnTo>
                      <a:lnTo>
                        <a:pt x="156" y="28"/>
                      </a:lnTo>
                      <a:lnTo>
                        <a:pt x="172" y="30"/>
                      </a:lnTo>
                      <a:lnTo>
                        <a:pt x="172" y="30"/>
                      </a:lnTo>
                      <a:lnTo>
                        <a:pt x="170" y="28"/>
                      </a:lnTo>
                      <a:lnTo>
                        <a:pt x="168" y="28"/>
                      </a:lnTo>
                      <a:lnTo>
                        <a:pt x="166" y="26"/>
                      </a:lnTo>
                      <a:lnTo>
                        <a:pt x="166" y="22"/>
                      </a:lnTo>
                      <a:lnTo>
                        <a:pt x="166" y="22"/>
                      </a:lnTo>
                      <a:lnTo>
                        <a:pt x="216" y="20"/>
                      </a:lnTo>
                      <a:lnTo>
                        <a:pt x="242" y="22"/>
                      </a:lnTo>
                      <a:lnTo>
                        <a:pt x="268" y="24"/>
                      </a:lnTo>
                      <a:lnTo>
                        <a:pt x="268" y="24"/>
                      </a:lnTo>
                      <a:lnTo>
                        <a:pt x="256" y="20"/>
                      </a:lnTo>
                      <a:lnTo>
                        <a:pt x="240" y="18"/>
                      </a:lnTo>
                      <a:lnTo>
                        <a:pt x="208" y="16"/>
                      </a:lnTo>
                      <a:lnTo>
                        <a:pt x="176" y="14"/>
                      </a:lnTo>
                      <a:lnTo>
                        <a:pt x="162" y="12"/>
                      </a:lnTo>
                      <a:lnTo>
                        <a:pt x="148" y="10"/>
                      </a:lnTo>
                      <a:lnTo>
                        <a:pt x="148" y="10"/>
                      </a:lnTo>
                      <a:lnTo>
                        <a:pt x="172" y="4"/>
                      </a:lnTo>
                      <a:lnTo>
                        <a:pt x="200" y="0"/>
                      </a:lnTo>
                      <a:lnTo>
                        <a:pt x="230" y="0"/>
                      </a:lnTo>
                      <a:lnTo>
                        <a:pt x="260" y="0"/>
                      </a:lnTo>
                      <a:lnTo>
                        <a:pt x="260" y="0"/>
                      </a:lnTo>
                      <a:lnTo>
                        <a:pt x="306" y="0"/>
                      </a:lnTo>
                      <a:lnTo>
                        <a:pt x="324" y="2"/>
                      </a:lnTo>
                      <a:lnTo>
                        <a:pt x="342" y="6"/>
                      </a:lnTo>
                      <a:lnTo>
                        <a:pt x="342" y="6"/>
                      </a:lnTo>
                      <a:lnTo>
                        <a:pt x="340" y="10"/>
                      </a:lnTo>
                      <a:lnTo>
                        <a:pt x="336" y="12"/>
                      </a:lnTo>
                      <a:lnTo>
                        <a:pt x="330" y="12"/>
                      </a:lnTo>
                      <a:lnTo>
                        <a:pt x="326" y="14"/>
                      </a:lnTo>
                      <a:lnTo>
                        <a:pt x="326" y="14"/>
                      </a:lnTo>
                      <a:lnTo>
                        <a:pt x="328" y="14"/>
                      </a:lnTo>
                      <a:lnTo>
                        <a:pt x="332" y="16"/>
                      </a:lnTo>
                      <a:lnTo>
                        <a:pt x="332" y="16"/>
                      </a:lnTo>
                      <a:lnTo>
                        <a:pt x="312" y="22"/>
                      </a:lnTo>
                      <a:lnTo>
                        <a:pt x="294" y="26"/>
                      </a:lnTo>
                      <a:lnTo>
                        <a:pt x="274" y="30"/>
                      </a:lnTo>
                      <a:lnTo>
                        <a:pt x="250" y="32"/>
                      </a:lnTo>
                      <a:lnTo>
                        <a:pt x="250" y="32"/>
                      </a:lnTo>
                      <a:lnTo>
                        <a:pt x="252" y="34"/>
                      </a:lnTo>
                      <a:lnTo>
                        <a:pt x="256" y="34"/>
                      </a:lnTo>
                      <a:lnTo>
                        <a:pt x="262" y="34"/>
                      </a:lnTo>
                      <a:lnTo>
                        <a:pt x="262" y="34"/>
                      </a:lnTo>
                      <a:lnTo>
                        <a:pt x="258" y="40"/>
                      </a:lnTo>
                      <a:lnTo>
                        <a:pt x="252" y="42"/>
                      </a:lnTo>
                      <a:lnTo>
                        <a:pt x="242" y="42"/>
                      </a:lnTo>
                      <a:lnTo>
                        <a:pt x="234" y="42"/>
                      </a:lnTo>
                      <a:lnTo>
                        <a:pt x="234" y="42"/>
                      </a:lnTo>
                      <a:lnTo>
                        <a:pt x="240" y="46"/>
                      </a:lnTo>
                      <a:lnTo>
                        <a:pt x="250" y="46"/>
                      </a:lnTo>
                      <a:lnTo>
                        <a:pt x="266" y="42"/>
                      </a:lnTo>
                      <a:lnTo>
                        <a:pt x="266" y="42"/>
                      </a:lnTo>
                      <a:lnTo>
                        <a:pt x="260" y="46"/>
                      </a:lnTo>
                      <a:lnTo>
                        <a:pt x="252" y="48"/>
                      </a:lnTo>
                      <a:lnTo>
                        <a:pt x="234" y="52"/>
                      </a:lnTo>
                      <a:lnTo>
                        <a:pt x="216" y="54"/>
                      </a:lnTo>
                      <a:lnTo>
                        <a:pt x="198" y="58"/>
                      </a:lnTo>
                      <a:lnTo>
                        <a:pt x="198" y="58"/>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330" name="Freeform 306"/>
                <p:cNvSpPr>
                  <a:spLocks/>
                </p:cNvSpPr>
                <p:nvPr userDrawn="1"/>
              </p:nvSpPr>
              <p:spPr bwMode="auto">
                <a:xfrm>
                  <a:off x="3819" y="235"/>
                  <a:ext cx="33" cy="10"/>
                </a:xfrm>
                <a:custGeom>
                  <a:avLst/>
                  <a:gdLst/>
                  <a:ahLst/>
                  <a:cxnLst>
                    <a:cxn ang="0">
                      <a:pos x="118" y="4"/>
                    </a:cxn>
                    <a:cxn ang="0">
                      <a:pos x="118" y="4"/>
                    </a:cxn>
                    <a:cxn ang="0">
                      <a:pos x="106" y="8"/>
                    </a:cxn>
                    <a:cxn ang="0">
                      <a:pos x="94" y="10"/>
                    </a:cxn>
                    <a:cxn ang="0">
                      <a:pos x="82" y="12"/>
                    </a:cxn>
                    <a:cxn ang="0">
                      <a:pos x="70" y="16"/>
                    </a:cxn>
                    <a:cxn ang="0">
                      <a:pos x="70" y="16"/>
                    </a:cxn>
                    <a:cxn ang="0">
                      <a:pos x="86" y="16"/>
                    </a:cxn>
                    <a:cxn ang="0">
                      <a:pos x="102" y="14"/>
                    </a:cxn>
                    <a:cxn ang="0">
                      <a:pos x="120" y="12"/>
                    </a:cxn>
                    <a:cxn ang="0">
                      <a:pos x="138" y="10"/>
                    </a:cxn>
                    <a:cxn ang="0">
                      <a:pos x="138" y="10"/>
                    </a:cxn>
                    <a:cxn ang="0">
                      <a:pos x="134" y="14"/>
                    </a:cxn>
                    <a:cxn ang="0">
                      <a:pos x="130" y="14"/>
                    </a:cxn>
                    <a:cxn ang="0">
                      <a:pos x="120" y="16"/>
                    </a:cxn>
                    <a:cxn ang="0">
                      <a:pos x="108" y="16"/>
                    </a:cxn>
                    <a:cxn ang="0">
                      <a:pos x="98" y="18"/>
                    </a:cxn>
                    <a:cxn ang="0">
                      <a:pos x="98" y="18"/>
                    </a:cxn>
                    <a:cxn ang="0">
                      <a:pos x="102" y="20"/>
                    </a:cxn>
                    <a:cxn ang="0">
                      <a:pos x="104" y="20"/>
                    </a:cxn>
                    <a:cxn ang="0">
                      <a:pos x="104" y="20"/>
                    </a:cxn>
                    <a:cxn ang="0">
                      <a:pos x="76" y="28"/>
                    </a:cxn>
                    <a:cxn ang="0">
                      <a:pos x="62" y="30"/>
                    </a:cxn>
                    <a:cxn ang="0">
                      <a:pos x="48" y="28"/>
                    </a:cxn>
                    <a:cxn ang="0">
                      <a:pos x="48" y="28"/>
                    </a:cxn>
                    <a:cxn ang="0">
                      <a:pos x="44" y="26"/>
                    </a:cxn>
                    <a:cxn ang="0">
                      <a:pos x="42" y="24"/>
                    </a:cxn>
                    <a:cxn ang="0">
                      <a:pos x="40" y="22"/>
                    </a:cxn>
                    <a:cxn ang="0">
                      <a:pos x="38" y="20"/>
                    </a:cxn>
                    <a:cxn ang="0">
                      <a:pos x="38" y="20"/>
                    </a:cxn>
                    <a:cxn ang="0">
                      <a:pos x="28" y="18"/>
                    </a:cxn>
                    <a:cxn ang="0">
                      <a:pos x="20" y="18"/>
                    </a:cxn>
                    <a:cxn ang="0">
                      <a:pos x="10" y="18"/>
                    </a:cxn>
                    <a:cxn ang="0">
                      <a:pos x="0" y="16"/>
                    </a:cxn>
                    <a:cxn ang="0">
                      <a:pos x="0" y="16"/>
                    </a:cxn>
                    <a:cxn ang="0">
                      <a:pos x="6" y="12"/>
                    </a:cxn>
                    <a:cxn ang="0">
                      <a:pos x="10" y="10"/>
                    </a:cxn>
                    <a:cxn ang="0">
                      <a:pos x="16" y="10"/>
                    </a:cxn>
                    <a:cxn ang="0">
                      <a:pos x="22" y="12"/>
                    </a:cxn>
                    <a:cxn ang="0">
                      <a:pos x="36" y="14"/>
                    </a:cxn>
                    <a:cxn ang="0">
                      <a:pos x="48" y="16"/>
                    </a:cxn>
                    <a:cxn ang="0">
                      <a:pos x="48" y="16"/>
                    </a:cxn>
                    <a:cxn ang="0">
                      <a:pos x="40" y="12"/>
                    </a:cxn>
                    <a:cxn ang="0">
                      <a:pos x="36" y="10"/>
                    </a:cxn>
                    <a:cxn ang="0">
                      <a:pos x="32" y="8"/>
                    </a:cxn>
                    <a:cxn ang="0">
                      <a:pos x="32" y="8"/>
                    </a:cxn>
                    <a:cxn ang="0">
                      <a:pos x="40" y="4"/>
                    </a:cxn>
                    <a:cxn ang="0">
                      <a:pos x="50" y="2"/>
                    </a:cxn>
                    <a:cxn ang="0">
                      <a:pos x="62" y="0"/>
                    </a:cxn>
                    <a:cxn ang="0">
                      <a:pos x="74" y="0"/>
                    </a:cxn>
                    <a:cxn ang="0">
                      <a:pos x="98" y="2"/>
                    </a:cxn>
                    <a:cxn ang="0">
                      <a:pos x="118" y="4"/>
                    </a:cxn>
                    <a:cxn ang="0">
                      <a:pos x="118" y="4"/>
                    </a:cxn>
                  </a:cxnLst>
                  <a:rect l="0" t="0" r="r" b="b"/>
                  <a:pathLst>
                    <a:path w="138" h="30">
                      <a:moveTo>
                        <a:pt x="118" y="4"/>
                      </a:moveTo>
                      <a:lnTo>
                        <a:pt x="118" y="4"/>
                      </a:lnTo>
                      <a:lnTo>
                        <a:pt x="106" y="8"/>
                      </a:lnTo>
                      <a:lnTo>
                        <a:pt x="94" y="10"/>
                      </a:lnTo>
                      <a:lnTo>
                        <a:pt x="82" y="12"/>
                      </a:lnTo>
                      <a:lnTo>
                        <a:pt x="70" y="16"/>
                      </a:lnTo>
                      <a:lnTo>
                        <a:pt x="70" y="16"/>
                      </a:lnTo>
                      <a:lnTo>
                        <a:pt x="86" y="16"/>
                      </a:lnTo>
                      <a:lnTo>
                        <a:pt x="102" y="14"/>
                      </a:lnTo>
                      <a:lnTo>
                        <a:pt x="120" y="12"/>
                      </a:lnTo>
                      <a:lnTo>
                        <a:pt x="138" y="10"/>
                      </a:lnTo>
                      <a:lnTo>
                        <a:pt x="138" y="10"/>
                      </a:lnTo>
                      <a:lnTo>
                        <a:pt x="134" y="14"/>
                      </a:lnTo>
                      <a:lnTo>
                        <a:pt x="130" y="14"/>
                      </a:lnTo>
                      <a:lnTo>
                        <a:pt x="120" y="16"/>
                      </a:lnTo>
                      <a:lnTo>
                        <a:pt x="108" y="16"/>
                      </a:lnTo>
                      <a:lnTo>
                        <a:pt x="98" y="18"/>
                      </a:lnTo>
                      <a:lnTo>
                        <a:pt x="98" y="18"/>
                      </a:lnTo>
                      <a:lnTo>
                        <a:pt x="102" y="20"/>
                      </a:lnTo>
                      <a:lnTo>
                        <a:pt x="104" y="20"/>
                      </a:lnTo>
                      <a:lnTo>
                        <a:pt x="104" y="20"/>
                      </a:lnTo>
                      <a:lnTo>
                        <a:pt x="76" y="28"/>
                      </a:lnTo>
                      <a:lnTo>
                        <a:pt x="62" y="30"/>
                      </a:lnTo>
                      <a:lnTo>
                        <a:pt x="48" y="28"/>
                      </a:lnTo>
                      <a:lnTo>
                        <a:pt x="48" y="28"/>
                      </a:lnTo>
                      <a:lnTo>
                        <a:pt x="44" y="26"/>
                      </a:lnTo>
                      <a:lnTo>
                        <a:pt x="42" y="24"/>
                      </a:lnTo>
                      <a:lnTo>
                        <a:pt x="40" y="22"/>
                      </a:lnTo>
                      <a:lnTo>
                        <a:pt x="38" y="20"/>
                      </a:lnTo>
                      <a:lnTo>
                        <a:pt x="38" y="20"/>
                      </a:lnTo>
                      <a:lnTo>
                        <a:pt x="28" y="18"/>
                      </a:lnTo>
                      <a:lnTo>
                        <a:pt x="20" y="18"/>
                      </a:lnTo>
                      <a:lnTo>
                        <a:pt x="10" y="18"/>
                      </a:lnTo>
                      <a:lnTo>
                        <a:pt x="0" y="16"/>
                      </a:lnTo>
                      <a:lnTo>
                        <a:pt x="0" y="16"/>
                      </a:lnTo>
                      <a:lnTo>
                        <a:pt x="6" y="12"/>
                      </a:lnTo>
                      <a:lnTo>
                        <a:pt x="10" y="10"/>
                      </a:lnTo>
                      <a:lnTo>
                        <a:pt x="16" y="10"/>
                      </a:lnTo>
                      <a:lnTo>
                        <a:pt x="22" y="12"/>
                      </a:lnTo>
                      <a:lnTo>
                        <a:pt x="36" y="14"/>
                      </a:lnTo>
                      <a:lnTo>
                        <a:pt x="48" y="16"/>
                      </a:lnTo>
                      <a:lnTo>
                        <a:pt x="48" y="16"/>
                      </a:lnTo>
                      <a:lnTo>
                        <a:pt x="40" y="12"/>
                      </a:lnTo>
                      <a:lnTo>
                        <a:pt x="36" y="10"/>
                      </a:lnTo>
                      <a:lnTo>
                        <a:pt x="32" y="8"/>
                      </a:lnTo>
                      <a:lnTo>
                        <a:pt x="32" y="8"/>
                      </a:lnTo>
                      <a:lnTo>
                        <a:pt x="40" y="4"/>
                      </a:lnTo>
                      <a:lnTo>
                        <a:pt x="50" y="2"/>
                      </a:lnTo>
                      <a:lnTo>
                        <a:pt x="62" y="0"/>
                      </a:lnTo>
                      <a:lnTo>
                        <a:pt x="74" y="0"/>
                      </a:lnTo>
                      <a:lnTo>
                        <a:pt x="98" y="2"/>
                      </a:lnTo>
                      <a:lnTo>
                        <a:pt x="118" y="4"/>
                      </a:lnTo>
                      <a:lnTo>
                        <a:pt x="118" y="4"/>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331" name="Freeform 307"/>
                <p:cNvSpPr>
                  <a:spLocks/>
                </p:cNvSpPr>
                <p:nvPr userDrawn="1"/>
              </p:nvSpPr>
              <p:spPr bwMode="auto">
                <a:xfrm>
                  <a:off x="3781" y="250"/>
                  <a:ext cx="43" cy="8"/>
                </a:xfrm>
                <a:custGeom>
                  <a:avLst/>
                  <a:gdLst/>
                  <a:ahLst/>
                  <a:cxnLst>
                    <a:cxn ang="0">
                      <a:pos x="162" y="4"/>
                    </a:cxn>
                    <a:cxn ang="0">
                      <a:pos x="162" y="4"/>
                    </a:cxn>
                    <a:cxn ang="0">
                      <a:pos x="150" y="10"/>
                    </a:cxn>
                    <a:cxn ang="0">
                      <a:pos x="136" y="12"/>
                    </a:cxn>
                    <a:cxn ang="0">
                      <a:pos x="120" y="14"/>
                    </a:cxn>
                    <a:cxn ang="0">
                      <a:pos x="102" y="14"/>
                    </a:cxn>
                    <a:cxn ang="0">
                      <a:pos x="102" y="14"/>
                    </a:cxn>
                    <a:cxn ang="0">
                      <a:pos x="102" y="18"/>
                    </a:cxn>
                    <a:cxn ang="0">
                      <a:pos x="104" y="18"/>
                    </a:cxn>
                    <a:cxn ang="0">
                      <a:pos x="110" y="18"/>
                    </a:cxn>
                    <a:cxn ang="0">
                      <a:pos x="110" y="18"/>
                    </a:cxn>
                    <a:cxn ang="0">
                      <a:pos x="84" y="24"/>
                    </a:cxn>
                    <a:cxn ang="0">
                      <a:pos x="58" y="28"/>
                    </a:cxn>
                    <a:cxn ang="0">
                      <a:pos x="30" y="32"/>
                    </a:cxn>
                    <a:cxn ang="0">
                      <a:pos x="0" y="32"/>
                    </a:cxn>
                    <a:cxn ang="0">
                      <a:pos x="0" y="32"/>
                    </a:cxn>
                    <a:cxn ang="0">
                      <a:pos x="20" y="24"/>
                    </a:cxn>
                    <a:cxn ang="0">
                      <a:pos x="42" y="14"/>
                    </a:cxn>
                    <a:cxn ang="0">
                      <a:pos x="64" y="6"/>
                    </a:cxn>
                    <a:cxn ang="0">
                      <a:pos x="78" y="4"/>
                    </a:cxn>
                    <a:cxn ang="0">
                      <a:pos x="92" y="4"/>
                    </a:cxn>
                    <a:cxn ang="0">
                      <a:pos x="92" y="4"/>
                    </a:cxn>
                    <a:cxn ang="0">
                      <a:pos x="88" y="6"/>
                    </a:cxn>
                    <a:cxn ang="0">
                      <a:pos x="84" y="6"/>
                    </a:cxn>
                    <a:cxn ang="0">
                      <a:pos x="80" y="6"/>
                    </a:cxn>
                    <a:cxn ang="0">
                      <a:pos x="78" y="8"/>
                    </a:cxn>
                    <a:cxn ang="0">
                      <a:pos x="78" y="8"/>
                    </a:cxn>
                    <a:cxn ang="0">
                      <a:pos x="88" y="8"/>
                    </a:cxn>
                    <a:cxn ang="0">
                      <a:pos x="100" y="6"/>
                    </a:cxn>
                    <a:cxn ang="0">
                      <a:pos x="120" y="2"/>
                    </a:cxn>
                    <a:cxn ang="0">
                      <a:pos x="132" y="2"/>
                    </a:cxn>
                    <a:cxn ang="0">
                      <a:pos x="142" y="0"/>
                    </a:cxn>
                    <a:cxn ang="0">
                      <a:pos x="152" y="2"/>
                    </a:cxn>
                    <a:cxn ang="0">
                      <a:pos x="162" y="4"/>
                    </a:cxn>
                    <a:cxn ang="0">
                      <a:pos x="162" y="4"/>
                    </a:cxn>
                  </a:cxnLst>
                  <a:rect l="0" t="0" r="r" b="b"/>
                  <a:pathLst>
                    <a:path w="162" h="32">
                      <a:moveTo>
                        <a:pt x="162" y="4"/>
                      </a:moveTo>
                      <a:lnTo>
                        <a:pt x="162" y="4"/>
                      </a:lnTo>
                      <a:lnTo>
                        <a:pt x="150" y="10"/>
                      </a:lnTo>
                      <a:lnTo>
                        <a:pt x="136" y="12"/>
                      </a:lnTo>
                      <a:lnTo>
                        <a:pt x="120" y="14"/>
                      </a:lnTo>
                      <a:lnTo>
                        <a:pt x="102" y="14"/>
                      </a:lnTo>
                      <a:lnTo>
                        <a:pt x="102" y="14"/>
                      </a:lnTo>
                      <a:lnTo>
                        <a:pt x="102" y="18"/>
                      </a:lnTo>
                      <a:lnTo>
                        <a:pt x="104" y="18"/>
                      </a:lnTo>
                      <a:lnTo>
                        <a:pt x="110" y="18"/>
                      </a:lnTo>
                      <a:lnTo>
                        <a:pt x="110" y="18"/>
                      </a:lnTo>
                      <a:lnTo>
                        <a:pt x="84" y="24"/>
                      </a:lnTo>
                      <a:lnTo>
                        <a:pt x="58" y="28"/>
                      </a:lnTo>
                      <a:lnTo>
                        <a:pt x="30" y="32"/>
                      </a:lnTo>
                      <a:lnTo>
                        <a:pt x="0" y="32"/>
                      </a:lnTo>
                      <a:lnTo>
                        <a:pt x="0" y="32"/>
                      </a:lnTo>
                      <a:lnTo>
                        <a:pt x="20" y="24"/>
                      </a:lnTo>
                      <a:lnTo>
                        <a:pt x="42" y="14"/>
                      </a:lnTo>
                      <a:lnTo>
                        <a:pt x="64" y="6"/>
                      </a:lnTo>
                      <a:lnTo>
                        <a:pt x="78" y="4"/>
                      </a:lnTo>
                      <a:lnTo>
                        <a:pt x="92" y="4"/>
                      </a:lnTo>
                      <a:lnTo>
                        <a:pt x="92" y="4"/>
                      </a:lnTo>
                      <a:lnTo>
                        <a:pt x="88" y="6"/>
                      </a:lnTo>
                      <a:lnTo>
                        <a:pt x="84" y="6"/>
                      </a:lnTo>
                      <a:lnTo>
                        <a:pt x="80" y="6"/>
                      </a:lnTo>
                      <a:lnTo>
                        <a:pt x="78" y="8"/>
                      </a:lnTo>
                      <a:lnTo>
                        <a:pt x="78" y="8"/>
                      </a:lnTo>
                      <a:lnTo>
                        <a:pt x="88" y="8"/>
                      </a:lnTo>
                      <a:lnTo>
                        <a:pt x="100" y="6"/>
                      </a:lnTo>
                      <a:lnTo>
                        <a:pt x="120" y="2"/>
                      </a:lnTo>
                      <a:lnTo>
                        <a:pt x="132" y="2"/>
                      </a:lnTo>
                      <a:lnTo>
                        <a:pt x="142" y="0"/>
                      </a:lnTo>
                      <a:lnTo>
                        <a:pt x="152" y="2"/>
                      </a:lnTo>
                      <a:lnTo>
                        <a:pt x="162" y="4"/>
                      </a:lnTo>
                      <a:lnTo>
                        <a:pt x="162" y="4"/>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332" name="Freeform 308"/>
                <p:cNvSpPr>
                  <a:spLocks/>
                </p:cNvSpPr>
                <p:nvPr userDrawn="1"/>
              </p:nvSpPr>
              <p:spPr bwMode="auto">
                <a:xfrm>
                  <a:off x="4090" y="412"/>
                  <a:ext cx="3" cy="5"/>
                </a:xfrm>
                <a:custGeom>
                  <a:avLst/>
                  <a:gdLst/>
                  <a:ahLst/>
                  <a:cxnLst>
                    <a:cxn ang="0">
                      <a:pos x="0" y="0"/>
                    </a:cxn>
                    <a:cxn ang="0">
                      <a:pos x="0" y="0"/>
                    </a:cxn>
                    <a:cxn ang="0">
                      <a:pos x="8" y="4"/>
                    </a:cxn>
                    <a:cxn ang="0">
                      <a:pos x="14" y="10"/>
                    </a:cxn>
                    <a:cxn ang="0">
                      <a:pos x="14" y="10"/>
                    </a:cxn>
                    <a:cxn ang="0">
                      <a:pos x="12" y="12"/>
                    </a:cxn>
                    <a:cxn ang="0">
                      <a:pos x="10" y="12"/>
                    </a:cxn>
                    <a:cxn ang="0">
                      <a:pos x="10" y="12"/>
                    </a:cxn>
                    <a:cxn ang="0">
                      <a:pos x="12" y="16"/>
                    </a:cxn>
                    <a:cxn ang="0">
                      <a:pos x="14" y="16"/>
                    </a:cxn>
                    <a:cxn ang="0">
                      <a:pos x="18" y="14"/>
                    </a:cxn>
                    <a:cxn ang="0">
                      <a:pos x="20" y="16"/>
                    </a:cxn>
                    <a:cxn ang="0">
                      <a:pos x="20" y="16"/>
                    </a:cxn>
                    <a:cxn ang="0">
                      <a:pos x="18" y="18"/>
                    </a:cxn>
                    <a:cxn ang="0">
                      <a:pos x="16" y="20"/>
                    </a:cxn>
                    <a:cxn ang="0">
                      <a:pos x="12" y="18"/>
                    </a:cxn>
                    <a:cxn ang="0">
                      <a:pos x="6" y="14"/>
                    </a:cxn>
                    <a:cxn ang="0">
                      <a:pos x="4" y="14"/>
                    </a:cxn>
                    <a:cxn ang="0">
                      <a:pos x="2" y="14"/>
                    </a:cxn>
                    <a:cxn ang="0">
                      <a:pos x="2" y="14"/>
                    </a:cxn>
                    <a:cxn ang="0">
                      <a:pos x="0" y="12"/>
                    </a:cxn>
                    <a:cxn ang="0">
                      <a:pos x="0" y="8"/>
                    </a:cxn>
                    <a:cxn ang="0">
                      <a:pos x="0" y="0"/>
                    </a:cxn>
                    <a:cxn ang="0">
                      <a:pos x="0" y="0"/>
                    </a:cxn>
                  </a:cxnLst>
                  <a:rect l="0" t="0" r="r" b="b"/>
                  <a:pathLst>
                    <a:path w="20" h="20">
                      <a:moveTo>
                        <a:pt x="0" y="0"/>
                      </a:moveTo>
                      <a:lnTo>
                        <a:pt x="0" y="0"/>
                      </a:lnTo>
                      <a:lnTo>
                        <a:pt x="8" y="4"/>
                      </a:lnTo>
                      <a:lnTo>
                        <a:pt x="14" y="10"/>
                      </a:lnTo>
                      <a:lnTo>
                        <a:pt x="14" y="10"/>
                      </a:lnTo>
                      <a:lnTo>
                        <a:pt x="12" y="12"/>
                      </a:lnTo>
                      <a:lnTo>
                        <a:pt x="10" y="12"/>
                      </a:lnTo>
                      <a:lnTo>
                        <a:pt x="10" y="12"/>
                      </a:lnTo>
                      <a:lnTo>
                        <a:pt x="12" y="16"/>
                      </a:lnTo>
                      <a:lnTo>
                        <a:pt x="14" y="16"/>
                      </a:lnTo>
                      <a:lnTo>
                        <a:pt x="18" y="14"/>
                      </a:lnTo>
                      <a:lnTo>
                        <a:pt x="20" y="16"/>
                      </a:lnTo>
                      <a:lnTo>
                        <a:pt x="20" y="16"/>
                      </a:lnTo>
                      <a:lnTo>
                        <a:pt x="18" y="18"/>
                      </a:lnTo>
                      <a:lnTo>
                        <a:pt x="16" y="20"/>
                      </a:lnTo>
                      <a:lnTo>
                        <a:pt x="12" y="18"/>
                      </a:lnTo>
                      <a:lnTo>
                        <a:pt x="6" y="14"/>
                      </a:lnTo>
                      <a:lnTo>
                        <a:pt x="4" y="14"/>
                      </a:lnTo>
                      <a:lnTo>
                        <a:pt x="2" y="14"/>
                      </a:lnTo>
                      <a:lnTo>
                        <a:pt x="2" y="14"/>
                      </a:lnTo>
                      <a:lnTo>
                        <a:pt x="0" y="12"/>
                      </a:lnTo>
                      <a:lnTo>
                        <a:pt x="0" y="8"/>
                      </a:lnTo>
                      <a:lnTo>
                        <a:pt x="0" y="0"/>
                      </a:lnTo>
                      <a:lnTo>
                        <a:pt x="0" y="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sp>
              <p:nvSpPr>
                <p:cNvPr id="1333" name="Freeform 309"/>
                <p:cNvSpPr>
                  <a:spLocks/>
                </p:cNvSpPr>
                <p:nvPr userDrawn="1"/>
              </p:nvSpPr>
              <p:spPr bwMode="auto">
                <a:xfrm>
                  <a:off x="3092" y="669"/>
                  <a:ext cx="30" cy="84"/>
                </a:xfrm>
                <a:custGeom>
                  <a:avLst/>
                  <a:gdLst/>
                  <a:ahLst/>
                  <a:cxnLst>
                    <a:cxn ang="0">
                      <a:pos x="48" y="180"/>
                    </a:cxn>
                    <a:cxn ang="0">
                      <a:pos x="48" y="180"/>
                    </a:cxn>
                    <a:cxn ang="0">
                      <a:pos x="36" y="212"/>
                    </a:cxn>
                    <a:cxn ang="0">
                      <a:pos x="24" y="246"/>
                    </a:cxn>
                    <a:cxn ang="0">
                      <a:pos x="12" y="278"/>
                    </a:cxn>
                    <a:cxn ang="0">
                      <a:pos x="0" y="314"/>
                    </a:cxn>
                    <a:cxn ang="0">
                      <a:pos x="0" y="314"/>
                    </a:cxn>
                    <a:cxn ang="0">
                      <a:pos x="22" y="232"/>
                    </a:cxn>
                    <a:cxn ang="0">
                      <a:pos x="50" y="150"/>
                    </a:cxn>
                    <a:cxn ang="0">
                      <a:pos x="50" y="150"/>
                    </a:cxn>
                    <a:cxn ang="0">
                      <a:pos x="64" y="110"/>
                    </a:cxn>
                    <a:cxn ang="0">
                      <a:pos x="80" y="72"/>
                    </a:cxn>
                    <a:cxn ang="0">
                      <a:pos x="98" y="34"/>
                    </a:cxn>
                    <a:cxn ang="0">
                      <a:pos x="116" y="0"/>
                    </a:cxn>
                    <a:cxn ang="0">
                      <a:pos x="116" y="0"/>
                    </a:cxn>
                    <a:cxn ang="0">
                      <a:pos x="118" y="16"/>
                    </a:cxn>
                    <a:cxn ang="0">
                      <a:pos x="116" y="30"/>
                    </a:cxn>
                    <a:cxn ang="0">
                      <a:pos x="114" y="46"/>
                    </a:cxn>
                    <a:cxn ang="0">
                      <a:pos x="108" y="60"/>
                    </a:cxn>
                    <a:cxn ang="0">
                      <a:pos x="96" y="88"/>
                    </a:cxn>
                    <a:cxn ang="0">
                      <a:pos x="86" y="112"/>
                    </a:cxn>
                    <a:cxn ang="0">
                      <a:pos x="86" y="112"/>
                    </a:cxn>
                    <a:cxn ang="0">
                      <a:pos x="84" y="110"/>
                    </a:cxn>
                    <a:cxn ang="0">
                      <a:pos x="84" y="110"/>
                    </a:cxn>
                    <a:cxn ang="0">
                      <a:pos x="86" y="108"/>
                    </a:cxn>
                    <a:cxn ang="0">
                      <a:pos x="86" y="108"/>
                    </a:cxn>
                    <a:cxn ang="0">
                      <a:pos x="80" y="114"/>
                    </a:cxn>
                    <a:cxn ang="0">
                      <a:pos x="76" y="122"/>
                    </a:cxn>
                    <a:cxn ang="0">
                      <a:pos x="66" y="142"/>
                    </a:cxn>
                    <a:cxn ang="0">
                      <a:pos x="50" y="184"/>
                    </a:cxn>
                    <a:cxn ang="0">
                      <a:pos x="50" y="184"/>
                    </a:cxn>
                    <a:cxn ang="0">
                      <a:pos x="48" y="184"/>
                    </a:cxn>
                    <a:cxn ang="0">
                      <a:pos x="48" y="180"/>
                    </a:cxn>
                    <a:cxn ang="0">
                      <a:pos x="48" y="180"/>
                    </a:cxn>
                  </a:cxnLst>
                  <a:rect l="0" t="0" r="r" b="b"/>
                  <a:pathLst>
                    <a:path w="118" h="314">
                      <a:moveTo>
                        <a:pt x="48" y="180"/>
                      </a:moveTo>
                      <a:lnTo>
                        <a:pt x="48" y="180"/>
                      </a:lnTo>
                      <a:lnTo>
                        <a:pt x="36" y="212"/>
                      </a:lnTo>
                      <a:lnTo>
                        <a:pt x="24" y="246"/>
                      </a:lnTo>
                      <a:lnTo>
                        <a:pt x="12" y="278"/>
                      </a:lnTo>
                      <a:lnTo>
                        <a:pt x="0" y="314"/>
                      </a:lnTo>
                      <a:lnTo>
                        <a:pt x="0" y="314"/>
                      </a:lnTo>
                      <a:lnTo>
                        <a:pt x="22" y="232"/>
                      </a:lnTo>
                      <a:lnTo>
                        <a:pt x="50" y="150"/>
                      </a:lnTo>
                      <a:lnTo>
                        <a:pt x="50" y="150"/>
                      </a:lnTo>
                      <a:lnTo>
                        <a:pt x="64" y="110"/>
                      </a:lnTo>
                      <a:lnTo>
                        <a:pt x="80" y="72"/>
                      </a:lnTo>
                      <a:lnTo>
                        <a:pt x="98" y="34"/>
                      </a:lnTo>
                      <a:lnTo>
                        <a:pt x="116" y="0"/>
                      </a:lnTo>
                      <a:lnTo>
                        <a:pt x="116" y="0"/>
                      </a:lnTo>
                      <a:lnTo>
                        <a:pt x="118" y="16"/>
                      </a:lnTo>
                      <a:lnTo>
                        <a:pt x="116" y="30"/>
                      </a:lnTo>
                      <a:lnTo>
                        <a:pt x="114" y="46"/>
                      </a:lnTo>
                      <a:lnTo>
                        <a:pt x="108" y="60"/>
                      </a:lnTo>
                      <a:lnTo>
                        <a:pt x="96" y="88"/>
                      </a:lnTo>
                      <a:lnTo>
                        <a:pt x="86" y="112"/>
                      </a:lnTo>
                      <a:lnTo>
                        <a:pt x="86" y="112"/>
                      </a:lnTo>
                      <a:lnTo>
                        <a:pt x="84" y="110"/>
                      </a:lnTo>
                      <a:lnTo>
                        <a:pt x="84" y="110"/>
                      </a:lnTo>
                      <a:lnTo>
                        <a:pt x="86" y="108"/>
                      </a:lnTo>
                      <a:lnTo>
                        <a:pt x="86" y="108"/>
                      </a:lnTo>
                      <a:lnTo>
                        <a:pt x="80" y="114"/>
                      </a:lnTo>
                      <a:lnTo>
                        <a:pt x="76" y="122"/>
                      </a:lnTo>
                      <a:lnTo>
                        <a:pt x="66" y="142"/>
                      </a:lnTo>
                      <a:lnTo>
                        <a:pt x="50" y="184"/>
                      </a:lnTo>
                      <a:lnTo>
                        <a:pt x="50" y="184"/>
                      </a:lnTo>
                      <a:lnTo>
                        <a:pt x="48" y="184"/>
                      </a:lnTo>
                      <a:lnTo>
                        <a:pt x="48" y="180"/>
                      </a:lnTo>
                      <a:lnTo>
                        <a:pt x="48" y="180"/>
                      </a:lnTo>
                      <a:close/>
                    </a:path>
                  </a:pathLst>
                </a:custGeom>
                <a:gradFill rotWithShape="1">
                  <a:gsLst>
                    <a:gs pos="0">
                      <a:srgbClr val="226A8E"/>
                    </a:gs>
                    <a:gs pos="100000">
                      <a:srgbClr val="226A8E">
                        <a:gamma/>
                        <a:shade val="76078"/>
                        <a:invGamma/>
                      </a:srgbClr>
                    </a:gs>
                  </a:gsLst>
                  <a:lin ang="5400000" scaled="1"/>
                </a:gradFill>
                <a:ln w="9525">
                  <a:noFill/>
                  <a:round/>
                  <a:headEnd/>
                  <a:tailEnd/>
                </a:ln>
              </p:spPr>
              <p:txBody>
                <a:bodyPr/>
                <a:lstStyle/>
                <a:p>
                  <a:pPr>
                    <a:defRPr/>
                  </a:pPr>
                  <a:endParaRPr lang="es-ES_tradnl"/>
                </a:p>
              </p:txBody>
            </p:sp>
          </p:grpSp>
          <p:sp>
            <p:nvSpPr>
              <p:cNvPr id="1334" name="Freeform 310"/>
              <p:cNvSpPr>
                <a:spLocks/>
              </p:cNvSpPr>
              <p:nvPr userDrawn="1"/>
            </p:nvSpPr>
            <p:spPr bwMode="auto">
              <a:xfrm>
                <a:off x="3079" y="182"/>
                <a:ext cx="1597" cy="1118"/>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42999"/>
                    </a:schemeClr>
                  </a:gs>
                  <a:gs pos="100000">
                    <a:schemeClr val="bg1">
                      <a:gamma/>
                      <a:shade val="46275"/>
                      <a:invGamma/>
                      <a:alpha val="0"/>
                    </a:schemeClr>
                  </a:gs>
                </a:gsLst>
                <a:lin ang="5400000" scaled="1"/>
              </a:gradFill>
              <a:ln w="9525">
                <a:noFill/>
                <a:round/>
                <a:headEnd/>
                <a:tailEnd/>
              </a:ln>
            </p:spPr>
            <p:txBody>
              <a:bodyPr/>
              <a:lstStyle/>
              <a:p>
                <a:pPr>
                  <a:defRPr/>
                </a:pPr>
                <a:endParaRPr lang="es-ES_tradnl"/>
              </a:p>
            </p:txBody>
          </p:sp>
        </p:grpSp>
      </p:grpSp>
    </p:spTree>
  </p:cSld>
  <p:clrMap bg1="lt1" tx1="dk1" bg2="lt2" tx2="dk2" accent1="accent1" accent2="accent2" accent3="accent3" accent4="accent4" accent5="accent5" accent6="accent6" hlink="hlink" folHlink="folHlink"/>
  <p:sldLayoutIdLst>
    <p:sldLayoutId id="2147483911" r:id="rId1"/>
    <p:sldLayoutId id="2147483891" r:id="rId2"/>
    <p:sldLayoutId id="2147483892" r:id="rId3"/>
    <p:sldLayoutId id="2147483893" r:id="rId4"/>
    <p:sldLayoutId id="2147483894" r:id="rId5"/>
    <p:sldLayoutId id="2147483912" r:id="rId6"/>
    <p:sldLayoutId id="2147483895" r:id="rId7"/>
    <p:sldLayoutId id="2147483896" r:id="rId8"/>
    <p:sldLayoutId id="2147483897" r:id="rId9"/>
    <p:sldLayoutId id="2147483898" r:id="rId10"/>
    <p:sldLayoutId id="2147483899" r:id="rId1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Narrow" pitchFamily="34" charset="0"/>
        </a:defRPr>
      </a:lvl2pPr>
      <a:lvl3pPr algn="l" rtl="0" eaLnBrk="0" fontAlgn="base" hangingPunct="0">
        <a:spcBef>
          <a:spcPct val="0"/>
        </a:spcBef>
        <a:spcAft>
          <a:spcPct val="0"/>
        </a:spcAft>
        <a:defRPr sz="2400">
          <a:solidFill>
            <a:schemeClr val="bg1"/>
          </a:solidFill>
          <a:latin typeface="Arial Narrow" pitchFamily="34" charset="0"/>
        </a:defRPr>
      </a:lvl3pPr>
      <a:lvl4pPr algn="l" rtl="0" eaLnBrk="0" fontAlgn="base" hangingPunct="0">
        <a:spcBef>
          <a:spcPct val="0"/>
        </a:spcBef>
        <a:spcAft>
          <a:spcPct val="0"/>
        </a:spcAft>
        <a:defRPr sz="2400">
          <a:solidFill>
            <a:schemeClr val="bg1"/>
          </a:solidFill>
          <a:latin typeface="Arial Narrow" pitchFamily="34" charset="0"/>
        </a:defRPr>
      </a:lvl4pPr>
      <a:lvl5pPr algn="l" rtl="0" eaLnBrk="0" fontAlgn="base" hangingPunct="0">
        <a:spcBef>
          <a:spcPct val="0"/>
        </a:spcBef>
        <a:spcAft>
          <a:spcPct val="0"/>
        </a:spcAft>
        <a:defRPr sz="2400">
          <a:solidFill>
            <a:schemeClr val="bg1"/>
          </a:solidFill>
          <a:latin typeface="Arial Narrow" pitchFamily="34" charset="0"/>
        </a:defRPr>
      </a:lvl5pPr>
      <a:lvl6pPr marL="457200" algn="l" rtl="0" fontAlgn="base">
        <a:spcBef>
          <a:spcPct val="0"/>
        </a:spcBef>
        <a:spcAft>
          <a:spcPct val="0"/>
        </a:spcAft>
        <a:defRPr sz="2400">
          <a:solidFill>
            <a:schemeClr val="bg1"/>
          </a:solidFill>
          <a:latin typeface="Arial Narrow" pitchFamily="34" charset="0"/>
        </a:defRPr>
      </a:lvl6pPr>
      <a:lvl7pPr marL="914400" algn="l" rtl="0" fontAlgn="base">
        <a:spcBef>
          <a:spcPct val="0"/>
        </a:spcBef>
        <a:spcAft>
          <a:spcPct val="0"/>
        </a:spcAft>
        <a:defRPr sz="2400">
          <a:solidFill>
            <a:schemeClr val="bg1"/>
          </a:solidFill>
          <a:latin typeface="Arial Narrow" pitchFamily="34" charset="0"/>
        </a:defRPr>
      </a:lvl7pPr>
      <a:lvl8pPr marL="1371600" algn="l" rtl="0" fontAlgn="base">
        <a:spcBef>
          <a:spcPct val="0"/>
        </a:spcBef>
        <a:spcAft>
          <a:spcPct val="0"/>
        </a:spcAft>
        <a:defRPr sz="2400">
          <a:solidFill>
            <a:schemeClr val="bg1"/>
          </a:solidFill>
          <a:latin typeface="Arial Narrow" pitchFamily="34" charset="0"/>
        </a:defRPr>
      </a:lvl8pPr>
      <a:lvl9pPr marL="1828800" algn="l" rtl="0" fontAlgn="base">
        <a:spcBef>
          <a:spcPct val="0"/>
        </a:spcBef>
        <a:spcAft>
          <a:spcPct val="0"/>
        </a:spcAft>
        <a:defRPr sz="2400">
          <a:solidFill>
            <a:schemeClr val="bg1"/>
          </a:solidFill>
          <a:latin typeface="Arial Narrow"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6858000"/>
          </a:xfrm>
          <a:prstGeom prst="rect">
            <a:avLst/>
          </a:prstGeom>
          <a:gradFill rotWithShape="1">
            <a:gsLst>
              <a:gs pos="0">
                <a:schemeClr val="bg1"/>
              </a:gs>
              <a:gs pos="100000">
                <a:srgbClr val="D9D9D9"/>
              </a:gs>
            </a:gsLst>
            <a:lin ang="5400000" scaled="1"/>
          </a:gradFill>
          <a:ln w="9525">
            <a:noFill/>
            <a:miter lim="800000"/>
            <a:headEnd/>
            <a:tailEnd/>
          </a:ln>
          <a:effectLst/>
        </p:spPr>
        <p:txBody>
          <a:bodyPr wrap="none" anchor="ctr"/>
          <a:lstStyle/>
          <a:p>
            <a:pPr algn="ctr">
              <a:defRPr/>
            </a:pPr>
            <a:endParaRPr lang="es-ES_tradnl" sz="1800">
              <a:latin typeface="Arial" charset="0"/>
            </a:endParaRPr>
          </a:p>
        </p:txBody>
      </p:sp>
      <p:sp>
        <p:nvSpPr>
          <p:cNvPr id="22531" name="Rectangle 3"/>
          <p:cNvSpPr>
            <a:spLocks noChangeArrowheads="1"/>
          </p:cNvSpPr>
          <p:nvPr/>
        </p:nvSpPr>
        <p:spPr bwMode="auto">
          <a:xfrm>
            <a:off x="-93663" y="6453188"/>
            <a:ext cx="8532813" cy="366712"/>
          </a:xfrm>
          <a:prstGeom prst="rect">
            <a:avLst/>
          </a:prstGeom>
          <a:noFill/>
          <a:ln w="9525" algn="ctr">
            <a:noFill/>
            <a:miter lim="800000"/>
            <a:headEnd/>
            <a:tailEnd/>
          </a:ln>
          <a:effectLst/>
        </p:spPr>
        <p:txBody>
          <a:bodyPr lIns="0" tIns="0" rIns="0" bIns="0" anchor="ctr"/>
          <a:lstStyle/>
          <a:p>
            <a:pPr algn="r">
              <a:defRPr/>
            </a:pPr>
            <a:r>
              <a:rPr lang="en-GB" sz="1200">
                <a:solidFill>
                  <a:srgbClr val="4D4D4D"/>
                </a:solidFill>
                <a:latin typeface="Neo Sans" pitchFamily="34" charset="0"/>
              </a:rPr>
              <a:t>m62 visualcommunications is the global leader in presentation effectiveness, from offices in the UK, USA, and Singapore</a:t>
            </a:r>
          </a:p>
        </p:txBody>
      </p:sp>
      <p:pic>
        <p:nvPicPr>
          <p:cNvPr id="2052" name="Picture 4" descr="m62-logo">
            <a:hlinkClick r:id="rId13"/>
          </p:cNvPr>
          <p:cNvPicPr>
            <a:picLocks noChangeAspect="1" noChangeArrowheads="1"/>
          </p:cNvPicPr>
          <p:nvPr/>
        </p:nvPicPr>
        <p:blipFill>
          <a:blip r:embed="rId14"/>
          <a:srcRect/>
          <a:stretch>
            <a:fillRect/>
          </a:stretch>
        </p:blipFill>
        <p:spPr bwMode="auto">
          <a:xfrm>
            <a:off x="8502650" y="6484938"/>
            <a:ext cx="381000" cy="257175"/>
          </a:xfrm>
          <a:prstGeom prst="rect">
            <a:avLst/>
          </a:prstGeom>
          <a:noFill/>
          <a:ln w="9525">
            <a:noFill/>
            <a:miter lim="800000"/>
            <a:headEnd/>
            <a:tailEnd/>
          </a:ln>
        </p:spPr>
      </p:pic>
      <p:pic>
        <p:nvPicPr>
          <p:cNvPr id="2053" name="Picture 5" descr="1">
            <a:hlinkClick r:id="rId15"/>
          </p:cNvPr>
          <p:cNvPicPr>
            <a:picLocks noChangeAspect="1" noChangeArrowheads="1"/>
          </p:cNvPicPr>
          <p:nvPr/>
        </p:nvPicPr>
        <p:blipFill>
          <a:blip r:embed="rId16"/>
          <a:srcRect/>
          <a:stretch>
            <a:fillRect/>
          </a:stretch>
        </p:blipFill>
        <p:spPr bwMode="auto">
          <a:xfrm>
            <a:off x="260350" y="777875"/>
            <a:ext cx="2000250" cy="1457325"/>
          </a:xfrm>
          <a:prstGeom prst="rect">
            <a:avLst/>
          </a:prstGeom>
          <a:noFill/>
          <a:ln w="9525">
            <a:noFill/>
            <a:miter lim="800000"/>
            <a:headEnd/>
            <a:tailEnd/>
          </a:ln>
        </p:spPr>
      </p:pic>
      <p:pic>
        <p:nvPicPr>
          <p:cNvPr id="2054" name="Picture 6" descr="2">
            <a:hlinkClick r:id="rId17"/>
          </p:cNvPr>
          <p:cNvPicPr>
            <a:picLocks noChangeAspect="1" noChangeArrowheads="1"/>
          </p:cNvPicPr>
          <p:nvPr/>
        </p:nvPicPr>
        <p:blipFill>
          <a:blip r:embed="rId18"/>
          <a:srcRect/>
          <a:stretch>
            <a:fillRect/>
          </a:stretch>
        </p:blipFill>
        <p:spPr bwMode="auto">
          <a:xfrm>
            <a:off x="287338" y="2673350"/>
            <a:ext cx="2000250" cy="1457325"/>
          </a:xfrm>
          <a:prstGeom prst="rect">
            <a:avLst/>
          </a:prstGeom>
          <a:noFill/>
          <a:ln w="9525">
            <a:noFill/>
            <a:miter lim="800000"/>
            <a:headEnd/>
            <a:tailEnd/>
          </a:ln>
        </p:spPr>
      </p:pic>
      <p:pic>
        <p:nvPicPr>
          <p:cNvPr id="2055" name="Picture 7" descr="3">
            <a:hlinkClick r:id="rId19"/>
          </p:cNvPr>
          <p:cNvPicPr>
            <a:picLocks noChangeAspect="1" noChangeArrowheads="1"/>
          </p:cNvPicPr>
          <p:nvPr/>
        </p:nvPicPr>
        <p:blipFill>
          <a:blip r:embed="rId20"/>
          <a:srcRect/>
          <a:stretch>
            <a:fillRect/>
          </a:stretch>
        </p:blipFill>
        <p:spPr bwMode="auto">
          <a:xfrm>
            <a:off x="287338" y="4568825"/>
            <a:ext cx="2000250" cy="1457325"/>
          </a:xfrm>
          <a:prstGeom prst="rect">
            <a:avLst/>
          </a:prstGeom>
          <a:noFill/>
          <a:ln w="9525">
            <a:noFill/>
            <a:miter lim="800000"/>
            <a:headEnd/>
            <a:tailEnd/>
          </a:ln>
        </p:spPr>
      </p:pic>
      <p:sp>
        <p:nvSpPr>
          <p:cNvPr id="22536" name="Text Box 8">
            <a:hlinkClick r:id="rId15"/>
          </p:cNvPr>
          <p:cNvSpPr txBox="1">
            <a:spLocks noChangeArrowheads="1"/>
          </p:cNvSpPr>
          <p:nvPr/>
        </p:nvSpPr>
        <p:spPr bwMode="auto">
          <a:xfrm>
            <a:off x="379413" y="2290763"/>
            <a:ext cx="1636712" cy="212725"/>
          </a:xfrm>
          <a:prstGeom prst="rect">
            <a:avLst/>
          </a:prstGeom>
          <a:noFill/>
          <a:ln w="9525" algn="ctr">
            <a:noFill/>
            <a:miter lim="800000"/>
            <a:headEnd/>
            <a:tailEnd/>
          </a:ln>
          <a:effectLst/>
        </p:spPr>
        <p:txBody>
          <a:bodyPr wrap="none" lIns="0" tIns="0" rIns="0" bIns="0" anchor="ctr">
            <a:spAutoFit/>
          </a:bodyPr>
          <a:lstStyle/>
          <a:p>
            <a:pPr>
              <a:defRPr/>
            </a:pPr>
            <a:r>
              <a:rPr lang="en-GB" sz="1400">
                <a:solidFill>
                  <a:srgbClr val="135971"/>
                </a:solidFill>
                <a:latin typeface="Neo Sans" pitchFamily="34" charset="0"/>
              </a:rPr>
              <a:t>Beyond Bullet Points</a:t>
            </a:r>
          </a:p>
        </p:txBody>
      </p:sp>
      <p:sp>
        <p:nvSpPr>
          <p:cNvPr id="22537" name="Text Box 9">
            <a:hlinkClick r:id="rId17"/>
          </p:cNvPr>
          <p:cNvSpPr txBox="1">
            <a:spLocks noChangeArrowheads="1"/>
          </p:cNvSpPr>
          <p:nvPr/>
        </p:nvSpPr>
        <p:spPr bwMode="auto">
          <a:xfrm>
            <a:off x="379413" y="4189413"/>
            <a:ext cx="1417637" cy="212725"/>
          </a:xfrm>
          <a:prstGeom prst="rect">
            <a:avLst/>
          </a:prstGeom>
          <a:noFill/>
          <a:ln w="9525" algn="ctr">
            <a:noFill/>
            <a:miter lim="800000"/>
            <a:headEnd/>
            <a:tailEnd/>
          </a:ln>
          <a:effectLst/>
        </p:spPr>
        <p:txBody>
          <a:bodyPr wrap="none" lIns="0" tIns="0" rIns="0" bIns="0" anchor="ctr">
            <a:spAutoFit/>
          </a:bodyPr>
          <a:lstStyle/>
          <a:p>
            <a:pPr>
              <a:defRPr/>
            </a:pPr>
            <a:r>
              <a:rPr lang="en-GB" sz="1400">
                <a:solidFill>
                  <a:srgbClr val="135971"/>
                </a:solidFill>
                <a:latin typeface="Neo Sans" pitchFamily="34" charset="0"/>
              </a:rPr>
              <a:t>PowerPoint Slides</a:t>
            </a:r>
          </a:p>
        </p:txBody>
      </p:sp>
      <p:sp>
        <p:nvSpPr>
          <p:cNvPr id="22538" name="Text Box 10">
            <a:hlinkClick r:id="rId19"/>
          </p:cNvPr>
          <p:cNvSpPr txBox="1">
            <a:spLocks noChangeArrowheads="1"/>
          </p:cNvSpPr>
          <p:nvPr/>
        </p:nvSpPr>
        <p:spPr bwMode="auto">
          <a:xfrm>
            <a:off x="379413" y="6084888"/>
            <a:ext cx="1598612" cy="212725"/>
          </a:xfrm>
          <a:prstGeom prst="rect">
            <a:avLst/>
          </a:prstGeom>
          <a:noFill/>
          <a:ln w="9525" algn="ctr">
            <a:noFill/>
            <a:miter lim="800000"/>
            <a:headEnd/>
            <a:tailEnd/>
          </a:ln>
          <a:effectLst/>
        </p:spPr>
        <p:txBody>
          <a:bodyPr wrap="none" lIns="0" tIns="0" rIns="0" bIns="0" anchor="ctr">
            <a:spAutoFit/>
          </a:bodyPr>
          <a:lstStyle/>
          <a:p>
            <a:pPr>
              <a:defRPr/>
            </a:pPr>
            <a:r>
              <a:rPr lang="en-GB" sz="1400">
                <a:solidFill>
                  <a:srgbClr val="135971"/>
                </a:solidFill>
                <a:latin typeface="Neo Sans" pitchFamily="34" charset="0"/>
              </a:rPr>
              <a:t>PowerPoint Training</a:t>
            </a:r>
          </a:p>
        </p:txBody>
      </p:sp>
      <p:pic>
        <p:nvPicPr>
          <p:cNvPr id="2059" name="Picture 11" descr="bg"/>
          <p:cNvPicPr>
            <a:picLocks noChangeAspect="1" noChangeArrowheads="1"/>
          </p:cNvPicPr>
          <p:nvPr/>
        </p:nvPicPr>
        <p:blipFill>
          <a:blip r:embed="rId21"/>
          <a:srcRect/>
          <a:stretch>
            <a:fillRect/>
          </a:stretch>
        </p:blipFill>
        <p:spPr bwMode="auto">
          <a:xfrm>
            <a:off x="2520950" y="777875"/>
            <a:ext cx="6362700" cy="5248275"/>
          </a:xfrm>
          <a:prstGeom prst="rect">
            <a:avLst/>
          </a:prstGeom>
          <a:noFill/>
          <a:ln w="9525">
            <a:noFill/>
            <a:miter lim="800000"/>
            <a:headEnd/>
            <a:tailEnd/>
          </a:ln>
        </p:spPr>
      </p:pic>
      <p:sp>
        <p:nvSpPr>
          <p:cNvPr id="22540" name="Text Box 12"/>
          <p:cNvSpPr txBox="1">
            <a:spLocks noChangeArrowheads="1"/>
          </p:cNvSpPr>
          <p:nvPr/>
        </p:nvSpPr>
        <p:spPr bwMode="auto">
          <a:xfrm>
            <a:off x="28575" y="188913"/>
            <a:ext cx="9115425" cy="366712"/>
          </a:xfrm>
          <a:prstGeom prst="rect">
            <a:avLst/>
          </a:prstGeom>
          <a:noFill/>
          <a:ln w="9525" algn="ctr">
            <a:noFill/>
            <a:miter lim="800000"/>
            <a:headEnd/>
            <a:tailEnd/>
          </a:ln>
          <a:effectLst/>
        </p:spPr>
        <p:txBody>
          <a:bodyPr lIns="0" tIns="0" rIns="0" bIns="0" anchor="ctr"/>
          <a:lstStyle/>
          <a:p>
            <a:pPr algn="ctr">
              <a:defRPr/>
            </a:pPr>
            <a:r>
              <a:rPr lang="en-GB" sz="2100">
                <a:solidFill>
                  <a:srgbClr val="333333"/>
                </a:solidFill>
                <a:latin typeface="Neo Sans" pitchFamily="34" charset="0"/>
              </a:rPr>
              <a:t>It’s not the </a:t>
            </a:r>
            <a:r>
              <a:rPr lang="en-GB" sz="2100" b="1">
                <a:solidFill>
                  <a:srgbClr val="333333"/>
                </a:solidFill>
                <a:latin typeface="Neo Sans" pitchFamily="34" charset="0"/>
              </a:rPr>
              <a:t>design</a:t>
            </a:r>
            <a:r>
              <a:rPr lang="en-GB" sz="2100">
                <a:solidFill>
                  <a:srgbClr val="333333"/>
                </a:solidFill>
                <a:latin typeface="Neo Sans" pitchFamily="34" charset="0"/>
              </a:rPr>
              <a:t> of your template, it’s what you </a:t>
            </a:r>
            <a:r>
              <a:rPr lang="en-GB" sz="2100" b="1">
                <a:solidFill>
                  <a:srgbClr val="333333"/>
                </a:solidFill>
                <a:latin typeface="Neo Sans" pitchFamily="34" charset="0"/>
              </a:rPr>
              <a:t>do with it</a:t>
            </a:r>
            <a:r>
              <a:rPr lang="en-GB" sz="2100">
                <a:solidFill>
                  <a:srgbClr val="333333"/>
                </a:solidFill>
                <a:latin typeface="Neo Sans" pitchFamily="34" charset="0"/>
              </a:rPr>
              <a:t> that counts</a:t>
            </a:r>
          </a:p>
        </p:txBody>
      </p:sp>
    </p:spTree>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xStyles>
    <p:titleStyle>
      <a:lvl1pPr algn="ctr" rtl="0" eaLnBrk="0" fontAlgn="base" hangingPunct="0">
        <a:spcBef>
          <a:spcPct val="0"/>
        </a:spcBef>
        <a:spcAft>
          <a:spcPct val="0"/>
        </a:spcAft>
        <a:defRPr sz="2000">
          <a:solidFill>
            <a:srgbClr val="333333"/>
          </a:solidFill>
          <a:latin typeface="+mj-lt"/>
          <a:ea typeface="+mj-ea"/>
          <a:cs typeface="+mj-cs"/>
        </a:defRPr>
      </a:lvl1pPr>
      <a:lvl2pPr algn="ctr" rtl="0" eaLnBrk="0" fontAlgn="base" hangingPunct="0">
        <a:spcBef>
          <a:spcPct val="0"/>
        </a:spcBef>
        <a:spcAft>
          <a:spcPct val="0"/>
        </a:spcAft>
        <a:defRPr sz="2000">
          <a:solidFill>
            <a:srgbClr val="333333"/>
          </a:solidFill>
          <a:latin typeface="Neo Sans" pitchFamily="34" charset="0"/>
        </a:defRPr>
      </a:lvl2pPr>
      <a:lvl3pPr algn="ctr" rtl="0" eaLnBrk="0" fontAlgn="base" hangingPunct="0">
        <a:spcBef>
          <a:spcPct val="0"/>
        </a:spcBef>
        <a:spcAft>
          <a:spcPct val="0"/>
        </a:spcAft>
        <a:defRPr sz="2000">
          <a:solidFill>
            <a:srgbClr val="333333"/>
          </a:solidFill>
          <a:latin typeface="Neo Sans" pitchFamily="34" charset="0"/>
        </a:defRPr>
      </a:lvl3pPr>
      <a:lvl4pPr algn="ctr" rtl="0" eaLnBrk="0" fontAlgn="base" hangingPunct="0">
        <a:spcBef>
          <a:spcPct val="0"/>
        </a:spcBef>
        <a:spcAft>
          <a:spcPct val="0"/>
        </a:spcAft>
        <a:defRPr sz="2000">
          <a:solidFill>
            <a:srgbClr val="333333"/>
          </a:solidFill>
          <a:latin typeface="Neo Sans" pitchFamily="34" charset="0"/>
        </a:defRPr>
      </a:lvl4pPr>
      <a:lvl5pPr algn="ctr" rtl="0" eaLnBrk="0" fontAlgn="base" hangingPunct="0">
        <a:spcBef>
          <a:spcPct val="0"/>
        </a:spcBef>
        <a:spcAft>
          <a:spcPct val="0"/>
        </a:spcAft>
        <a:defRPr sz="2000">
          <a:solidFill>
            <a:srgbClr val="333333"/>
          </a:solidFill>
          <a:latin typeface="Neo Sans" pitchFamily="34" charset="0"/>
        </a:defRPr>
      </a:lvl5pPr>
      <a:lvl6pPr marL="457200" algn="ctr" rtl="0" fontAlgn="base">
        <a:spcBef>
          <a:spcPct val="0"/>
        </a:spcBef>
        <a:spcAft>
          <a:spcPct val="0"/>
        </a:spcAft>
        <a:defRPr sz="2000">
          <a:solidFill>
            <a:srgbClr val="333333"/>
          </a:solidFill>
          <a:latin typeface="Neo Sans" pitchFamily="34" charset="0"/>
        </a:defRPr>
      </a:lvl6pPr>
      <a:lvl7pPr marL="914400" algn="ctr" rtl="0" fontAlgn="base">
        <a:spcBef>
          <a:spcPct val="0"/>
        </a:spcBef>
        <a:spcAft>
          <a:spcPct val="0"/>
        </a:spcAft>
        <a:defRPr sz="2000">
          <a:solidFill>
            <a:srgbClr val="333333"/>
          </a:solidFill>
          <a:latin typeface="Neo Sans" pitchFamily="34" charset="0"/>
        </a:defRPr>
      </a:lvl7pPr>
      <a:lvl8pPr marL="1371600" algn="ctr" rtl="0" fontAlgn="base">
        <a:spcBef>
          <a:spcPct val="0"/>
        </a:spcBef>
        <a:spcAft>
          <a:spcPct val="0"/>
        </a:spcAft>
        <a:defRPr sz="2000">
          <a:solidFill>
            <a:srgbClr val="333333"/>
          </a:solidFill>
          <a:latin typeface="Neo Sans" pitchFamily="34" charset="0"/>
        </a:defRPr>
      </a:lvl8pPr>
      <a:lvl9pPr marL="1828800" algn="ctr" rtl="0" fontAlgn="base">
        <a:spcBef>
          <a:spcPct val="0"/>
        </a:spcBef>
        <a:spcAft>
          <a:spcPct val="0"/>
        </a:spcAft>
        <a:defRPr sz="2000">
          <a:solidFill>
            <a:srgbClr val="333333"/>
          </a:solidFill>
          <a:latin typeface="Neo San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jpe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1.jpeg"/><Relationship Id="rId7" Type="http://schemas.openxmlformats.org/officeDocument/2006/relationships/image" Target="../media/image27.png"/><Relationship Id="rId12"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image" Target="../media/image32.png"/><Relationship Id="rId5" Type="http://schemas.openxmlformats.org/officeDocument/2006/relationships/image" Target="../media/image23.jpeg"/><Relationship Id="rId10" Type="http://schemas.openxmlformats.org/officeDocument/2006/relationships/image" Target="../media/image35.jpeg"/><Relationship Id="rId4" Type="http://schemas.openxmlformats.org/officeDocument/2006/relationships/image" Target="../media/image22.png"/><Relationship Id="rId9"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49.jpe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642910" y="2143116"/>
            <a:ext cx="4000528" cy="1143008"/>
          </a:xfrm>
          <a:prstGeom prst="roundRect">
            <a:avLst/>
          </a:prstGeom>
          <a:solidFill>
            <a:srgbClr val="0099CC"/>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ES"/>
          </a:p>
        </p:txBody>
      </p:sp>
      <p:sp>
        <p:nvSpPr>
          <p:cNvPr id="12290" name="Rectangle 2"/>
          <p:cNvSpPr>
            <a:spLocks noGrp="1" noChangeArrowheads="1"/>
          </p:cNvSpPr>
          <p:nvPr>
            <p:ph type="ctrTitle"/>
          </p:nvPr>
        </p:nvSpPr>
        <p:spPr>
          <a:xfrm>
            <a:off x="142875" y="571500"/>
            <a:ext cx="5357813" cy="1000125"/>
          </a:xfrm>
        </p:spPr>
        <p:txBody>
          <a:bodyPr/>
          <a:lstStyle/>
          <a:p>
            <a:pPr algn="ctr" eaLnBrk="1" hangingPunct="1">
              <a:defRPr/>
            </a:pPr>
            <a:r>
              <a:rPr lang="es-EC" sz="1800" b="1" dirty="0" smtClean="0">
                <a:solidFill>
                  <a:srgbClr val="BC16BC"/>
                </a:solidFill>
                <a:latin typeface="Arial" pitchFamily="34" charset="0"/>
                <a:ea typeface="Calibri" pitchFamily="34" charset="0"/>
                <a:cs typeface="Arial" pitchFamily="34" charset="0"/>
              </a:rPr>
              <a:t>TESIS DE GRADO:</a:t>
            </a:r>
            <a:r>
              <a:rPr lang="es-MX" sz="1050" dirty="0" smtClean="0">
                <a:solidFill>
                  <a:schemeClr val="tx1"/>
                </a:solidFill>
                <a:latin typeface="Arial" pitchFamily="34" charset="0"/>
                <a:cs typeface="Arial" pitchFamily="34" charset="0"/>
              </a:rPr>
              <a:t/>
            </a:r>
            <a:br>
              <a:rPr lang="es-MX" sz="1050" dirty="0" smtClean="0">
                <a:solidFill>
                  <a:schemeClr val="tx1"/>
                </a:solidFill>
                <a:latin typeface="Arial" pitchFamily="34" charset="0"/>
                <a:cs typeface="Arial" pitchFamily="34" charset="0"/>
              </a:rPr>
            </a:br>
            <a:r>
              <a:rPr lang="es-EC" sz="1800" b="1" dirty="0" smtClean="0">
                <a:solidFill>
                  <a:schemeClr val="accent6">
                    <a:lumMod val="75000"/>
                  </a:schemeClr>
                </a:solidFill>
                <a:latin typeface="Arial" pitchFamily="34" charset="0"/>
                <a:cs typeface="Arial" pitchFamily="34" charset="0"/>
              </a:rPr>
              <a:t> ““CREACION DE UNA EMPRESA DE PRODUCCIÓN, COMERCIALIZACIÓN Y EXPORTACIÓN DE TOMATE DE ÁRBOL EN EL ÁREA DE SANGOLQUÍ, PROVINCIA DE PICHINCHA”</a:t>
            </a:r>
            <a:endParaRPr lang="es-ES_tradnl" sz="1800" dirty="0">
              <a:solidFill>
                <a:schemeClr val="accent6">
                  <a:lumMod val="75000"/>
                </a:schemeClr>
              </a:solidFill>
              <a:latin typeface="Arial" pitchFamily="34" charset="0"/>
              <a:cs typeface="Arial" pitchFamily="34" charset="0"/>
            </a:endParaRPr>
          </a:p>
        </p:txBody>
      </p:sp>
      <p:sp>
        <p:nvSpPr>
          <p:cNvPr id="57345" name="Rectangle 1"/>
          <p:cNvSpPr>
            <a:spLocks noChangeArrowheads="1"/>
          </p:cNvSpPr>
          <p:nvPr/>
        </p:nvSpPr>
        <p:spPr bwMode="auto">
          <a:xfrm>
            <a:off x="500063" y="5002213"/>
            <a:ext cx="4214812" cy="522287"/>
          </a:xfrm>
          <a:prstGeom prst="rect">
            <a:avLst/>
          </a:prstGeom>
          <a:noFill/>
          <a:ln w="9525">
            <a:noFill/>
            <a:miter lim="800000"/>
            <a:headEnd/>
            <a:tailEnd/>
          </a:ln>
          <a:effectLst/>
        </p:spPr>
        <p:txBody>
          <a:bodyPr anchor="ctr">
            <a:spAutoFit/>
          </a:bodyPr>
          <a:lstStyle/>
          <a:p>
            <a:pPr algn="ctr" eaLnBrk="0" hangingPunct="0">
              <a:defRPr/>
            </a:pPr>
            <a:r>
              <a:rPr lang="es-EC" sz="1400" b="1" dirty="0">
                <a:solidFill>
                  <a:schemeClr val="accent6">
                    <a:lumMod val="75000"/>
                  </a:schemeClr>
                </a:solidFill>
                <a:latin typeface="Arial" pitchFamily="34" charset="0"/>
                <a:ea typeface="Calibri" pitchFamily="34" charset="0"/>
                <a:cs typeface="Arial" pitchFamily="34" charset="0"/>
              </a:rPr>
              <a:t>   Previo a la obtención del título de:</a:t>
            </a:r>
            <a:endParaRPr lang="es-MX" sz="900" dirty="0">
              <a:solidFill>
                <a:schemeClr val="accent6">
                  <a:lumMod val="75000"/>
                </a:schemeClr>
              </a:solidFill>
              <a:latin typeface="Arial" pitchFamily="34" charset="0"/>
              <a:cs typeface="Arial" pitchFamily="34" charset="0"/>
            </a:endParaRPr>
          </a:p>
          <a:p>
            <a:pPr algn="ctr" eaLnBrk="0" hangingPunct="0">
              <a:defRPr/>
            </a:pPr>
            <a:r>
              <a:rPr lang="es-EC" sz="1400" b="1" dirty="0">
                <a:solidFill>
                  <a:schemeClr val="bg1"/>
                </a:solidFill>
                <a:latin typeface="Arial" pitchFamily="34" charset="0"/>
                <a:ea typeface="Calibri" pitchFamily="34" charset="0"/>
                <a:cs typeface="Arial" pitchFamily="34" charset="0"/>
              </a:rPr>
              <a:t>Ingeniería Comercial y Empresarial </a:t>
            </a:r>
            <a:endParaRPr lang="es-EC" sz="1800" dirty="0">
              <a:solidFill>
                <a:schemeClr val="bg1"/>
              </a:solidFill>
              <a:latin typeface="Arial" pitchFamily="34" charset="0"/>
              <a:cs typeface="Arial" pitchFamily="34" charset="0"/>
            </a:endParaRPr>
          </a:p>
        </p:txBody>
      </p:sp>
      <p:sp>
        <p:nvSpPr>
          <p:cNvPr id="57346" name="Rectangle 2"/>
          <p:cNvSpPr>
            <a:spLocks noChangeArrowheads="1"/>
          </p:cNvSpPr>
          <p:nvPr/>
        </p:nvSpPr>
        <p:spPr bwMode="auto">
          <a:xfrm>
            <a:off x="4857750" y="4572000"/>
            <a:ext cx="4071938" cy="1754188"/>
          </a:xfrm>
          <a:prstGeom prst="rect">
            <a:avLst/>
          </a:prstGeom>
          <a:noFill/>
          <a:ln w="9525">
            <a:noFill/>
            <a:miter lim="800000"/>
            <a:headEnd/>
            <a:tailEnd/>
          </a:ln>
          <a:effectLst/>
        </p:spPr>
        <p:txBody>
          <a:bodyPr anchor="ctr">
            <a:spAutoFit/>
          </a:bodyPr>
          <a:lstStyle/>
          <a:p>
            <a:pPr algn="ctr">
              <a:defRPr/>
            </a:pPr>
            <a:r>
              <a:rPr lang="es-ES_tradnl" sz="1800" b="1" dirty="0">
                <a:solidFill>
                  <a:schemeClr val="accent6">
                    <a:lumMod val="75000"/>
                  </a:schemeClr>
                </a:solidFill>
                <a:latin typeface="Arial" pitchFamily="34" charset="0"/>
                <a:ea typeface="+mj-ea"/>
                <a:cs typeface="Arial" pitchFamily="34" charset="0"/>
              </a:rPr>
              <a:t>DIRECTOR PROPUESTA:</a:t>
            </a:r>
            <a:endParaRPr lang="es-MX" sz="1800" b="1" dirty="0">
              <a:solidFill>
                <a:schemeClr val="accent6">
                  <a:lumMod val="75000"/>
                </a:schemeClr>
              </a:solidFill>
              <a:latin typeface="Arial" pitchFamily="34" charset="0"/>
              <a:ea typeface="+mj-ea"/>
              <a:cs typeface="Arial" pitchFamily="34" charset="0"/>
            </a:endParaRPr>
          </a:p>
          <a:p>
            <a:pPr algn="ctr" eaLnBrk="0" hangingPunct="0">
              <a:defRPr/>
            </a:pPr>
            <a:r>
              <a:rPr lang="es-ES_tradnl" sz="1800" b="1" dirty="0">
                <a:solidFill>
                  <a:schemeClr val="accent6">
                    <a:lumMod val="75000"/>
                  </a:schemeClr>
                </a:solidFill>
                <a:latin typeface="Arial" pitchFamily="34" charset="0"/>
                <a:ea typeface="+mj-ea"/>
                <a:cs typeface="Arial" pitchFamily="34" charset="0"/>
              </a:rPr>
              <a:t>Econ. Geovanny Bastidas</a:t>
            </a:r>
          </a:p>
          <a:p>
            <a:pPr algn="ctr">
              <a:defRPr/>
            </a:pPr>
            <a:endParaRPr lang="es-ES_tradnl" sz="1800" b="1" dirty="0">
              <a:solidFill>
                <a:schemeClr val="accent6">
                  <a:lumMod val="75000"/>
                </a:schemeClr>
              </a:solidFill>
              <a:latin typeface="Arial" pitchFamily="34" charset="0"/>
              <a:ea typeface="+mj-ea"/>
              <a:cs typeface="Arial" pitchFamily="34" charset="0"/>
            </a:endParaRPr>
          </a:p>
          <a:p>
            <a:pPr algn="ctr">
              <a:defRPr/>
            </a:pPr>
            <a:r>
              <a:rPr lang="es-ES_tradnl" sz="1800" b="1" dirty="0">
                <a:solidFill>
                  <a:schemeClr val="accent6">
                    <a:lumMod val="75000"/>
                  </a:schemeClr>
                </a:solidFill>
                <a:latin typeface="Arial" pitchFamily="34" charset="0"/>
                <a:ea typeface="+mj-ea"/>
                <a:cs typeface="Arial" pitchFamily="34" charset="0"/>
              </a:rPr>
              <a:t>Guayaquil – Ecuador</a:t>
            </a:r>
            <a:endParaRPr lang="es-MX" sz="1800" b="1" dirty="0">
              <a:solidFill>
                <a:schemeClr val="accent6">
                  <a:lumMod val="75000"/>
                </a:schemeClr>
              </a:solidFill>
              <a:latin typeface="Arial" pitchFamily="34" charset="0"/>
              <a:ea typeface="+mj-ea"/>
              <a:cs typeface="Arial" pitchFamily="34" charset="0"/>
            </a:endParaRPr>
          </a:p>
          <a:p>
            <a:pPr algn="ctr">
              <a:defRPr/>
            </a:pPr>
            <a:r>
              <a:rPr lang="es-ES_tradnl" sz="1800" b="1" dirty="0">
                <a:solidFill>
                  <a:schemeClr val="accent6">
                    <a:lumMod val="75000"/>
                  </a:schemeClr>
                </a:solidFill>
                <a:latin typeface="Arial" pitchFamily="34" charset="0"/>
                <a:ea typeface="+mj-ea"/>
                <a:cs typeface="Arial" pitchFamily="34" charset="0"/>
              </a:rPr>
              <a:t>2010</a:t>
            </a:r>
            <a:endParaRPr lang="es-MX" sz="1800" b="1" dirty="0">
              <a:solidFill>
                <a:schemeClr val="accent6">
                  <a:lumMod val="75000"/>
                </a:schemeClr>
              </a:solidFill>
              <a:latin typeface="Arial" pitchFamily="34" charset="0"/>
              <a:ea typeface="+mj-ea"/>
              <a:cs typeface="Arial" pitchFamily="34" charset="0"/>
            </a:endParaRPr>
          </a:p>
          <a:p>
            <a:pPr algn="ctr" eaLnBrk="0" hangingPunct="0">
              <a:defRPr/>
            </a:pPr>
            <a:endParaRPr lang="es-ES_tradnl" sz="1800" dirty="0">
              <a:latin typeface="Arial" pitchFamily="34" charset="0"/>
              <a:cs typeface="Arial" pitchFamily="34" charset="0"/>
            </a:endParaRPr>
          </a:p>
        </p:txBody>
      </p:sp>
      <p:pic>
        <p:nvPicPr>
          <p:cNvPr id="1026" name="Imagen 80" descr="Logotipo 2"/>
          <p:cNvPicPr>
            <a:picLocks noChangeAspect="1" noChangeArrowheads="1"/>
          </p:cNvPicPr>
          <p:nvPr/>
        </p:nvPicPr>
        <p:blipFill>
          <a:blip r:embed="rId3" cstate="print"/>
          <a:srcRect b="10400"/>
          <a:stretch>
            <a:fillRect/>
          </a:stretch>
        </p:blipFill>
        <p:spPr bwMode="auto">
          <a:xfrm>
            <a:off x="928662" y="2214554"/>
            <a:ext cx="3429024" cy="8572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7 CuadroTexto"/>
          <p:cNvSpPr txBox="1"/>
          <p:nvPr/>
        </p:nvSpPr>
        <p:spPr>
          <a:xfrm>
            <a:off x="785813" y="3373438"/>
            <a:ext cx="3857625" cy="984250"/>
          </a:xfrm>
          <a:prstGeom prst="rect">
            <a:avLst/>
          </a:prstGeom>
          <a:noFill/>
        </p:spPr>
        <p:txBody>
          <a:bodyPr>
            <a:spAutoFit/>
          </a:bodyPr>
          <a:lstStyle/>
          <a:p>
            <a:pPr algn="ctr">
              <a:defRPr/>
            </a:pPr>
            <a:r>
              <a:rPr lang="es-EC" sz="1600" b="1" dirty="0">
                <a:solidFill>
                  <a:schemeClr val="accent6">
                    <a:lumMod val="75000"/>
                  </a:schemeClr>
                </a:solidFill>
                <a:latin typeface="Arial" pitchFamily="34" charset="0"/>
                <a:cs typeface="Arial" pitchFamily="34" charset="0"/>
              </a:rPr>
              <a:t>Tesis de Grado presentada por:</a:t>
            </a:r>
          </a:p>
          <a:p>
            <a:pPr marL="342900" indent="-342900" algn="ctr">
              <a:defRPr/>
            </a:pPr>
            <a:r>
              <a:rPr lang="es-EC" sz="1400" b="1" dirty="0">
                <a:solidFill>
                  <a:schemeClr val="bg1"/>
                </a:solidFill>
                <a:latin typeface="Arial" pitchFamily="34" charset="0"/>
                <a:ea typeface="Calibri" pitchFamily="34" charset="0"/>
                <a:cs typeface="Arial" pitchFamily="34" charset="0"/>
              </a:rPr>
              <a:t>Katiuska Lucas Uquillas</a:t>
            </a:r>
          </a:p>
          <a:p>
            <a:pPr marL="342900" indent="-342900" algn="ctr">
              <a:defRPr/>
            </a:pPr>
            <a:r>
              <a:rPr lang="es-EC" sz="1400" b="1" dirty="0">
                <a:solidFill>
                  <a:schemeClr val="bg1"/>
                </a:solidFill>
                <a:latin typeface="Arial" pitchFamily="34" charset="0"/>
                <a:ea typeface="Calibri" pitchFamily="34" charset="0"/>
                <a:cs typeface="Arial" pitchFamily="34" charset="0"/>
              </a:rPr>
              <a:t>Juan Manuel Maggi</a:t>
            </a:r>
          </a:p>
          <a:p>
            <a:pPr marL="342900" indent="-342900" algn="ctr">
              <a:defRPr/>
            </a:pPr>
            <a:r>
              <a:rPr lang="es-EC" sz="1400" b="1" dirty="0">
                <a:solidFill>
                  <a:schemeClr val="bg1"/>
                </a:solidFill>
                <a:latin typeface="Arial" pitchFamily="34" charset="0"/>
                <a:ea typeface="Calibri" pitchFamily="34" charset="0"/>
                <a:cs typeface="Arial" pitchFamily="34" charset="0"/>
              </a:rPr>
              <a:t>Ma. José Yagual</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36" name="Rectangle 72"/>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29BE6">
                  <a:alpha val="79999"/>
                </a:srgbClr>
              </a:gs>
            </a:gsLst>
            <a:lin ang="5400000" scaled="1"/>
          </a:gradFill>
          <a:ln w="9525">
            <a:noFill/>
            <a:miter lim="800000"/>
            <a:headEnd/>
            <a:tailEnd/>
          </a:ln>
        </p:spPr>
        <p:txBody>
          <a:bodyPr wrap="none" anchor="ctr"/>
          <a:lstStyle/>
          <a:p>
            <a:endParaRPr lang="es-ES_tradnl"/>
          </a:p>
        </p:txBody>
      </p:sp>
      <p:sp>
        <p:nvSpPr>
          <p:cNvPr id="11337" name="Rectangle 73"/>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9CE1C">
                  <a:alpha val="60001"/>
                </a:srgbClr>
              </a:gs>
            </a:gsLst>
            <a:lin ang="5400000" scaled="1"/>
          </a:gradFill>
          <a:ln w="9525">
            <a:noFill/>
            <a:miter lim="800000"/>
            <a:headEnd/>
            <a:tailEnd/>
          </a:ln>
        </p:spPr>
        <p:txBody>
          <a:bodyPr wrap="none" anchor="ctr"/>
          <a:lstStyle/>
          <a:p>
            <a:endParaRPr lang="es-ES_tradnl"/>
          </a:p>
        </p:txBody>
      </p:sp>
      <p:grpSp>
        <p:nvGrpSpPr>
          <p:cNvPr id="2" name="Group 2"/>
          <p:cNvGrpSpPr>
            <a:grpSpLocks/>
          </p:cNvGrpSpPr>
          <p:nvPr/>
        </p:nvGrpSpPr>
        <p:grpSpPr bwMode="auto">
          <a:xfrm>
            <a:off x="-3175" y="-12700"/>
            <a:ext cx="1766888" cy="6870700"/>
            <a:chOff x="2336" y="-8"/>
            <a:chExt cx="1252" cy="4337"/>
          </a:xfrm>
        </p:grpSpPr>
        <p:sp>
          <p:nvSpPr>
            <p:cNvPr id="14431" name="Freeform 3"/>
            <p:cNvSpPr>
              <a:spLocks/>
            </p:cNvSpPr>
            <p:nvPr/>
          </p:nvSpPr>
          <p:spPr bwMode="auto">
            <a:xfrm>
              <a:off x="2336" y="-8"/>
              <a:ext cx="872" cy="4337"/>
            </a:xfrm>
            <a:custGeom>
              <a:avLst/>
              <a:gdLst>
                <a:gd name="T0" fmla="*/ 3390520 w 369"/>
                <a:gd name="T1" fmla="*/ 0 h 1836"/>
                <a:gd name="T2" fmla="*/ 3107293 w 369"/>
                <a:gd name="T3" fmla="*/ 11115941 h 1836"/>
                <a:gd name="T4" fmla="*/ 0 w 369"/>
                <a:gd name="T5" fmla="*/ 23462209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18A5D8"/>
              </a:solidFill>
              <a:miter lim="800000"/>
              <a:headEnd/>
              <a:tailEnd/>
            </a:ln>
          </p:spPr>
          <p:txBody>
            <a:bodyPr/>
            <a:lstStyle/>
            <a:p>
              <a:endParaRPr lang="es-ES"/>
            </a:p>
          </p:txBody>
        </p:sp>
        <p:sp>
          <p:nvSpPr>
            <p:cNvPr id="14432" name="Freeform 4"/>
            <p:cNvSpPr>
              <a:spLocks/>
            </p:cNvSpPr>
            <p:nvPr/>
          </p:nvSpPr>
          <p:spPr bwMode="auto">
            <a:xfrm>
              <a:off x="2343" y="-8"/>
              <a:ext cx="893" cy="4337"/>
            </a:xfrm>
            <a:custGeom>
              <a:avLst/>
              <a:gdLst>
                <a:gd name="T0" fmla="*/ 3362837 w 378"/>
                <a:gd name="T1" fmla="*/ 0 h 1836"/>
                <a:gd name="T2" fmla="*/ 3183299 w 378"/>
                <a:gd name="T3" fmla="*/ 11115941 h 1836"/>
                <a:gd name="T4" fmla="*/ 393903 w 378"/>
                <a:gd name="T5" fmla="*/ 23462209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199DCC"/>
              </a:solidFill>
              <a:miter lim="800000"/>
              <a:headEnd/>
              <a:tailEnd/>
            </a:ln>
          </p:spPr>
          <p:txBody>
            <a:bodyPr/>
            <a:lstStyle/>
            <a:p>
              <a:endParaRPr lang="es-ES"/>
            </a:p>
          </p:txBody>
        </p:sp>
        <p:sp>
          <p:nvSpPr>
            <p:cNvPr id="14433" name="Freeform 5"/>
            <p:cNvSpPr>
              <a:spLocks/>
            </p:cNvSpPr>
            <p:nvPr/>
          </p:nvSpPr>
          <p:spPr bwMode="auto">
            <a:xfrm>
              <a:off x="2350" y="-8"/>
              <a:ext cx="917" cy="4337"/>
            </a:xfrm>
            <a:custGeom>
              <a:avLst/>
              <a:gdLst>
                <a:gd name="T0" fmla="*/ 3381520 w 388"/>
                <a:gd name="T1" fmla="*/ 0 h 1836"/>
                <a:gd name="T2" fmla="*/ 3290104 w 388"/>
                <a:gd name="T3" fmla="*/ 11115941 h 1836"/>
                <a:gd name="T4" fmla="*/ 798119 w 388"/>
                <a:gd name="T5" fmla="*/ 23462209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1A96C3"/>
              </a:solidFill>
              <a:miter lim="800000"/>
              <a:headEnd/>
              <a:tailEnd/>
            </a:ln>
          </p:spPr>
          <p:txBody>
            <a:bodyPr/>
            <a:lstStyle/>
            <a:p>
              <a:endParaRPr lang="es-ES"/>
            </a:p>
          </p:txBody>
        </p:sp>
        <p:sp>
          <p:nvSpPr>
            <p:cNvPr id="14434" name="Freeform 6"/>
            <p:cNvSpPr>
              <a:spLocks/>
            </p:cNvSpPr>
            <p:nvPr/>
          </p:nvSpPr>
          <p:spPr bwMode="auto">
            <a:xfrm>
              <a:off x="2355" y="-8"/>
              <a:ext cx="940" cy="4337"/>
            </a:xfrm>
            <a:custGeom>
              <a:avLst/>
              <a:gdLst>
                <a:gd name="T0" fmla="*/ 3354863 w 398"/>
                <a:gd name="T1" fmla="*/ 0 h 1836"/>
                <a:gd name="T2" fmla="*/ 3369985 w 398"/>
                <a:gd name="T3" fmla="*/ 11115941 h 1836"/>
                <a:gd name="T4" fmla="*/ 1198670 w 398"/>
                <a:gd name="T5" fmla="*/ 23462209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1A8FBA"/>
              </a:solidFill>
              <a:miter lim="800000"/>
              <a:headEnd/>
              <a:tailEnd/>
            </a:ln>
          </p:spPr>
          <p:txBody>
            <a:bodyPr/>
            <a:lstStyle/>
            <a:p>
              <a:endParaRPr lang="es-ES"/>
            </a:p>
          </p:txBody>
        </p:sp>
        <p:sp>
          <p:nvSpPr>
            <p:cNvPr id="14435" name="Freeform 7"/>
            <p:cNvSpPr>
              <a:spLocks/>
            </p:cNvSpPr>
            <p:nvPr/>
          </p:nvSpPr>
          <p:spPr bwMode="auto">
            <a:xfrm>
              <a:off x="2360" y="-8"/>
              <a:ext cx="964" cy="4337"/>
            </a:xfrm>
            <a:custGeom>
              <a:avLst/>
              <a:gdLst>
                <a:gd name="T0" fmla="*/ 3382712 w 408"/>
                <a:gd name="T1" fmla="*/ 0 h 1836"/>
                <a:gd name="T2" fmla="*/ 3469547 w 408"/>
                <a:gd name="T3" fmla="*/ 11115941 h 1836"/>
                <a:gd name="T4" fmla="*/ 1599416 w 408"/>
                <a:gd name="T5" fmla="*/ 23462209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1888B2"/>
              </a:solidFill>
              <a:miter lim="800000"/>
              <a:headEnd/>
              <a:tailEnd/>
            </a:ln>
          </p:spPr>
          <p:txBody>
            <a:bodyPr/>
            <a:lstStyle/>
            <a:p>
              <a:endParaRPr lang="es-ES"/>
            </a:p>
          </p:txBody>
        </p:sp>
        <p:sp>
          <p:nvSpPr>
            <p:cNvPr id="14436" name="Freeform 8"/>
            <p:cNvSpPr>
              <a:spLocks/>
            </p:cNvSpPr>
            <p:nvPr/>
          </p:nvSpPr>
          <p:spPr bwMode="auto">
            <a:xfrm>
              <a:off x="2365" y="-8"/>
              <a:ext cx="987" cy="4337"/>
            </a:xfrm>
            <a:custGeom>
              <a:avLst/>
              <a:gdLst>
                <a:gd name="T0" fmla="*/ 3356284 w 418"/>
                <a:gd name="T1" fmla="*/ 0 h 1836"/>
                <a:gd name="T2" fmla="*/ 3550289 w 418"/>
                <a:gd name="T3" fmla="*/ 11115941 h 1836"/>
                <a:gd name="T4" fmla="*/ 1998361 w 418"/>
                <a:gd name="T5" fmla="*/ 23462209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1A82AA"/>
              </a:solidFill>
              <a:miter lim="800000"/>
              <a:headEnd/>
              <a:tailEnd/>
            </a:ln>
          </p:spPr>
          <p:txBody>
            <a:bodyPr/>
            <a:lstStyle/>
            <a:p>
              <a:endParaRPr lang="es-ES"/>
            </a:p>
          </p:txBody>
        </p:sp>
        <p:sp>
          <p:nvSpPr>
            <p:cNvPr id="14437" name="Freeform 9"/>
            <p:cNvSpPr>
              <a:spLocks/>
            </p:cNvSpPr>
            <p:nvPr/>
          </p:nvSpPr>
          <p:spPr bwMode="auto">
            <a:xfrm>
              <a:off x="2372" y="-8"/>
              <a:ext cx="1039" cy="4337"/>
            </a:xfrm>
            <a:custGeom>
              <a:avLst/>
              <a:gdLst>
                <a:gd name="T0" fmla="*/ 3346761 w 440"/>
                <a:gd name="T1" fmla="*/ 0 h 1836"/>
                <a:gd name="T2" fmla="*/ 3638689 w 440"/>
                <a:gd name="T3" fmla="*/ 11115941 h 1836"/>
                <a:gd name="T4" fmla="*/ 2392543 w 440"/>
                <a:gd name="T5" fmla="*/ 23462209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187CA2"/>
              </a:solidFill>
              <a:miter lim="800000"/>
              <a:headEnd/>
              <a:tailEnd/>
            </a:ln>
          </p:spPr>
          <p:txBody>
            <a:bodyPr/>
            <a:lstStyle/>
            <a:p>
              <a:endParaRPr lang="es-ES"/>
            </a:p>
          </p:txBody>
        </p:sp>
        <p:sp>
          <p:nvSpPr>
            <p:cNvPr id="14438" name="Freeform 10"/>
            <p:cNvSpPr>
              <a:spLocks/>
            </p:cNvSpPr>
            <p:nvPr/>
          </p:nvSpPr>
          <p:spPr bwMode="auto">
            <a:xfrm>
              <a:off x="2376" y="-8"/>
              <a:ext cx="1094" cy="4337"/>
            </a:xfrm>
            <a:custGeom>
              <a:avLst/>
              <a:gdLst>
                <a:gd name="T0" fmla="*/ 3384130 w 463"/>
                <a:gd name="T1" fmla="*/ 0 h 1836"/>
                <a:gd name="T2" fmla="*/ 3769931 w 463"/>
                <a:gd name="T3" fmla="*/ 11115941 h 1836"/>
                <a:gd name="T4" fmla="*/ 2821653 w 463"/>
                <a:gd name="T5" fmla="*/ 23462209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15769B"/>
              </a:solidFill>
              <a:miter lim="800000"/>
              <a:headEnd/>
              <a:tailEnd/>
            </a:ln>
          </p:spPr>
          <p:txBody>
            <a:bodyPr/>
            <a:lstStyle/>
            <a:p>
              <a:endParaRPr lang="es-ES"/>
            </a:p>
          </p:txBody>
        </p:sp>
        <p:sp>
          <p:nvSpPr>
            <p:cNvPr id="14439" name="Freeform 11"/>
            <p:cNvSpPr>
              <a:spLocks/>
            </p:cNvSpPr>
            <p:nvPr/>
          </p:nvSpPr>
          <p:spPr bwMode="auto">
            <a:xfrm>
              <a:off x="2381" y="-8"/>
              <a:ext cx="1148" cy="4337"/>
            </a:xfrm>
            <a:custGeom>
              <a:avLst/>
              <a:gdLst>
                <a:gd name="T0" fmla="*/ 3375080 w 486"/>
                <a:gd name="T1" fmla="*/ 0 h 1836"/>
                <a:gd name="T2" fmla="*/ 3855901 w 486"/>
                <a:gd name="T3" fmla="*/ 11115941 h 1836"/>
                <a:gd name="T4" fmla="*/ 3216959 w 486"/>
                <a:gd name="T5" fmla="*/ 23462209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157194"/>
              </a:solidFill>
              <a:miter lim="800000"/>
              <a:headEnd/>
              <a:tailEnd/>
            </a:ln>
          </p:spPr>
          <p:txBody>
            <a:bodyPr/>
            <a:lstStyle/>
            <a:p>
              <a:endParaRPr lang="es-ES"/>
            </a:p>
          </p:txBody>
        </p:sp>
        <p:sp>
          <p:nvSpPr>
            <p:cNvPr id="14440" name="Freeform 12"/>
            <p:cNvSpPr>
              <a:spLocks/>
            </p:cNvSpPr>
            <p:nvPr/>
          </p:nvSpPr>
          <p:spPr bwMode="auto">
            <a:xfrm>
              <a:off x="2386" y="-8"/>
              <a:ext cx="1202" cy="4337"/>
            </a:xfrm>
            <a:custGeom>
              <a:avLst/>
              <a:gdLst>
                <a:gd name="T0" fmla="*/ 3360032 w 509"/>
                <a:gd name="T1" fmla="*/ 0 h 1836"/>
                <a:gd name="T2" fmla="*/ 3937360 w 509"/>
                <a:gd name="T3" fmla="*/ 11115941 h 1836"/>
                <a:gd name="T4" fmla="*/ 3601584 w 509"/>
                <a:gd name="T5" fmla="*/ 23462209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36B8D"/>
              </a:solidFill>
              <a:miter lim="800000"/>
              <a:headEnd/>
              <a:tailEnd/>
            </a:ln>
          </p:spPr>
          <p:txBody>
            <a:bodyPr/>
            <a:lstStyle/>
            <a:p>
              <a:endParaRPr lang="es-ES"/>
            </a:p>
          </p:txBody>
        </p:sp>
      </p:grpSp>
      <p:grpSp>
        <p:nvGrpSpPr>
          <p:cNvPr id="3" name="Group 13"/>
          <p:cNvGrpSpPr>
            <a:grpSpLocks/>
          </p:cNvGrpSpPr>
          <p:nvPr/>
        </p:nvGrpSpPr>
        <p:grpSpPr bwMode="auto">
          <a:xfrm>
            <a:off x="-3175" y="-12700"/>
            <a:ext cx="1766888" cy="6870700"/>
            <a:chOff x="2336" y="-8"/>
            <a:chExt cx="1252" cy="4337"/>
          </a:xfrm>
        </p:grpSpPr>
        <p:sp>
          <p:nvSpPr>
            <p:cNvPr id="14421" name="Freeform 14"/>
            <p:cNvSpPr>
              <a:spLocks/>
            </p:cNvSpPr>
            <p:nvPr/>
          </p:nvSpPr>
          <p:spPr bwMode="auto">
            <a:xfrm>
              <a:off x="2336" y="-8"/>
              <a:ext cx="872" cy="4337"/>
            </a:xfrm>
            <a:custGeom>
              <a:avLst/>
              <a:gdLst>
                <a:gd name="T0" fmla="*/ 3390520 w 369"/>
                <a:gd name="T1" fmla="*/ 0 h 1836"/>
                <a:gd name="T2" fmla="*/ 3107293 w 369"/>
                <a:gd name="T3" fmla="*/ 11115941 h 1836"/>
                <a:gd name="T4" fmla="*/ 0 w 369"/>
                <a:gd name="T5" fmla="*/ 23462209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53B848"/>
              </a:solidFill>
              <a:miter lim="800000"/>
              <a:headEnd/>
              <a:tailEnd/>
            </a:ln>
          </p:spPr>
          <p:txBody>
            <a:bodyPr/>
            <a:lstStyle/>
            <a:p>
              <a:endParaRPr lang="es-ES"/>
            </a:p>
          </p:txBody>
        </p:sp>
        <p:sp>
          <p:nvSpPr>
            <p:cNvPr id="14422" name="Freeform 15"/>
            <p:cNvSpPr>
              <a:spLocks/>
            </p:cNvSpPr>
            <p:nvPr/>
          </p:nvSpPr>
          <p:spPr bwMode="auto">
            <a:xfrm>
              <a:off x="2343" y="-8"/>
              <a:ext cx="893" cy="4337"/>
            </a:xfrm>
            <a:custGeom>
              <a:avLst/>
              <a:gdLst>
                <a:gd name="T0" fmla="*/ 3362837 w 378"/>
                <a:gd name="T1" fmla="*/ 0 h 1836"/>
                <a:gd name="T2" fmla="*/ 3183299 w 378"/>
                <a:gd name="T3" fmla="*/ 11115941 h 1836"/>
                <a:gd name="T4" fmla="*/ 393903 w 378"/>
                <a:gd name="T5" fmla="*/ 23462209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4FB147"/>
              </a:solidFill>
              <a:miter lim="800000"/>
              <a:headEnd/>
              <a:tailEnd/>
            </a:ln>
          </p:spPr>
          <p:txBody>
            <a:bodyPr/>
            <a:lstStyle/>
            <a:p>
              <a:endParaRPr lang="es-ES"/>
            </a:p>
          </p:txBody>
        </p:sp>
        <p:sp>
          <p:nvSpPr>
            <p:cNvPr id="14423" name="Freeform 16"/>
            <p:cNvSpPr>
              <a:spLocks/>
            </p:cNvSpPr>
            <p:nvPr/>
          </p:nvSpPr>
          <p:spPr bwMode="auto">
            <a:xfrm>
              <a:off x="2350" y="-8"/>
              <a:ext cx="917" cy="4337"/>
            </a:xfrm>
            <a:custGeom>
              <a:avLst/>
              <a:gdLst>
                <a:gd name="T0" fmla="*/ 3381520 w 388"/>
                <a:gd name="T1" fmla="*/ 0 h 1836"/>
                <a:gd name="T2" fmla="*/ 3290104 w 388"/>
                <a:gd name="T3" fmla="*/ 11115941 h 1836"/>
                <a:gd name="T4" fmla="*/ 798119 w 388"/>
                <a:gd name="T5" fmla="*/ 23462209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48AC47"/>
              </a:solidFill>
              <a:miter lim="800000"/>
              <a:headEnd/>
              <a:tailEnd/>
            </a:ln>
          </p:spPr>
          <p:txBody>
            <a:bodyPr/>
            <a:lstStyle/>
            <a:p>
              <a:endParaRPr lang="es-ES"/>
            </a:p>
          </p:txBody>
        </p:sp>
        <p:sp>
          <p:nvSpPr>
            <p:cNvPr id="14424" name="Freeform 17"/>
            <p:cNvSpPr>
              <a:spLocks/>
            </p:cNvSpPr>
            <p:nvPr/>
          </p:nvSpPr>
          <p:spPr bwMode="auto">
            <a:xfrm>
              <a:off x="2355" y="-8"/>
              <a:ext cx="940" cy="4337"/>
            </a:xfrm>
            <a:custGeom>
              <a:avLst/>
              <a:gdLst>
                <a:gd name="T0" fmla="*/ 3354863 w 398"/>
                <a:gd name="T1" fmla="*/ 0 h 1836"/>
                <a:gd name="T2" fmla="*/ 3369985 w 398"/>
                <a:gd name="T3" fmla="*/ 11115941 h 1836"/>
                <a:gd name="T4" fmla="*/ 1198670 w 398"/>
                <a:gd name="T5" fmla="*/ 23462209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43A746"/>
              </a:solidFill>
              <a:miter lim="800000"/>
              <a:headEnd/>
              <a:tailEnd/>
            </a:ln>
          </p:spPr>
          <p:txBody>
            <a:bodyPr/>
            <a:lstStyle/>
            <a:p>
              <a:endParaRPr lang="es-ES"/>
            </a:p>
          </p:txBody>
        </p:sp>
        <p:sp>
          <p:nvSpPr>
            <p:cNvPr id="14425" name="Freeform 18"/>
            <p:cNvSpPr>
              <a:spLocks/>
            </p:cNvSpPr>
            <p:nvPr/>
          </p:nvSpPr>
          <p:spPr bwMode="auto">
            <a:xfrm>
              <a:off x="2360" y="-8"/>
              <a:ext cx="964" cy="4337"/>
            </a:xfrm>
            <a:custGeom>
              <a:avLst/>
              <a:gdLst>
                <a:gd name="T0" fmla="*/ 3382712 w 408"/>
                <a:gd name="T1" fmla="*/ 0 h 1836"/>
                <a:gd name="T2" fmla="*/ 3469547 w 408"/>
                <a:gd name="T3" fmla="*/ 11115941 h 1836"/>
                <a:gd name="T4" fmla="*/ 1599416 w 408"/>
                <a:gd name="T5" fmla="*/ 23462209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3CA246"/>
              </a:solidFill>
              <a:miter lim="800000"/>
              <a:headEnd/>
              <a:tailEnd/>
            </a:ln>
          </p:spPr>
          <p:txBody>
            <a:bodyPr/>
            <a:lstStyle/>
            <a:p>
              <a:endParaRPr lang="es-ES"/>
            </a:p>
          </p:txBody>
        </p:sp>
        <p:sp>
          <p:nvSpPr>
            <p:cNvPr id="14426" name="Freeform 19"/>
            <p:cNvSpPr>
              <a:spLocks/>
            </p:cNvSpPr>
            <p:nvPr/>
          </p:nvSpPr>
          <p:spPr bwMode="auto">
            <a:xfrm>
              <a:off x="2365" y="-8"/>
              <a:ext cx="987" cy="4337"/>
            </a:xfrm>
            <a:custGeom>
              <a:avLst/>
              <a:gdLst>
                <a:gd name="T0" fmla="*/ 3356284 w 418"/>
                <a:gd name="T1" fmla="*/ 0 h 1836"/>
                <a:gd name="T2" fmla="*/ 3550289 w 418"/>
                <a:gd name="T3" fmla="*/ 11115941 h 1836"/>
                <a:gd name="T4" fmla="*/ 1998361 w 418"/>
                <a:gd name="T5" fmla="*/ 23462209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369E46"/>
              </a:solidFill>
              <a:miter lim="800000"/>
              <a:headEnd/>
              <a:tailEnd/>
            </a:ln>
          </p:spPr>
          <p:txBody>
            <a:bodyPr/>
            <a:lstStyle/>
            <a:p>
              <a:endParaRPr lang="es-ES"/>
            </a:p>
          </p:txBody>
        </p:sp>
        <p:sp>
          <p:nvSpPr>
            <p:cNvPr id="14427" name="Freeform 20"/>
            <p:cNvSpPr>
              <a:spLocks/>
            </p:cNvSpPr>
            <p:nvPr/>
          </p:nvSpPr>
          <p:spPr bwMode="auto">
            <a:xfrm>
              <a:off x="2372" y="-8"/>
              <a:ext cx="1039" cy="4337"/>
            </a:xfrm>
            <a:custGeom>
              <a:avLst/>
              <a:gdLst>
                <a:gd name="T0" fmla="*/ 3346761 w 440"/>
                <a:gd name="T1" fmla="*/ 0 h 1836"/>
                <a:gd name="T2" fmla="*/ 3638689 w 440"/>
                <a:gd name="T3" fmla="*/ 11115941 h 1836"/>
                <a:gd name="T4" fmla="*/ 2392543 w 440"/>
                <a:gd name="T5" fmla="*/ 23462209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2F9946"/>
              </a:solidFill>
              <a:miter lim="800000"/>
              <a:headEnd/>
              <a:tailEnd/>
            </a:ln>
          </p:spPr>
          <p:txBody>
            <a:bodyPr/>
            <a:lstStyle/>
            <a:p>
              <a:endParaRPr lang="es-ES"/>
            </a:p>
          </p:txBody>
        </p:sp>
        <p:sp>
          <p:nvSpPr>
            <p:cNvPr id="14428" name="Freeform 21"/>
            <p:cNvSpPr>
              <a:spLocks/>
            </p:cNvSpPr>
            <p:nvPr/>
          </p:nvSpPr>
          <p:spPr bwMode="auto">
            <a:xfrm>
              <a:off x="2376" y="-8"/>
              <a:ext cx="1094" cy="4337"/>
            </a:xfrm>
            <a:custGeom>
              <a:avLst/>
              <a:gdLst>
                <a:gd name="T0" fmla="*/ 3384130 w 463"/>
                <a:gd name="T1" fmla="*/ 0 h 1836"/>
                <a:gd name="T2" fmla="*/ 3769931 w 463"/>
                <a:gd name="T3" fmla="*/ 11115941 h 1836"/>
                <a:gd name="T4" fmla="*/ 2821653 w 463"/>
                <a:gd name="T5" fmla="*/ 23462209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2A9545"/>
              </a:solidFill>
              <a:miter lim="800000"/>
              <a:headEnd/>
              <a:tailEnd/>
            </a:ln>
          </p:spPr>
          <p:txBody>
            <a:bodyPr/>
            <a:lstStyle/>
            <a:p>
              <a:endParaRPr lang="es-ES"/>
            </a:p>
          </p:txBody>
        </p:sp>
        <p:sp>
          <p:nvSpPr>
            <p:cNvPr id="14429" name="Freeform 22"/>
            <p:cNvSpPr>
              <a:spLocks/>
            </p:cNvSpPr>
            <p:nvPr/>
          </p:nvSpPr>
          <p:spPr bwMode="auto">
            <a:xfrm>
              <a:off x="2381" y="-8"/>
              <a:ext cx="1148" cy="4337"/>
            </a:xfrm>
            <a:custGeom>
              <a:avLst/>
              <a:gdLst>
                <a:gd name="T0" fmla="*/ 3375080 w 486"/>
                <a:gd name="T1" fmla="*/ 0 h 1836"/>
                <a:gd name="T2" fmla="*/ 3855901 w 486"/>
                <a:gd name="T3" fmla="*/ 11115941 h 1836"/>
                <a:gd name="T4" fmla="*/ 3216959 w 486"/>
                <a:gd name="T5" fmla="*/ 23462209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219145"/>
              </a:solidFill>
              <a:miter lim="800000"/>
              <a:headEnd/>
              <a:tailEnd/>
            </a:ln>
          </p:spPr>
          <p:txBody>
            <a:bodyPr/>
            <a:lstStyle/>
            <a:p>
              <a:endParaRPr lang="es-ES"/>
            </a:p>
          </p:txBody>
        </p:sp>
        <p:sp>
          <p:nvSpPr>
            <p:cNvPr id="14430" name="Freeform 23"/>
            <p:cNvSpPr>
              <a:spLocks/>
            </p:cNvSpPr>
            <p:nvPr/>
          </p:nvSpPr>
          <p:spPr bwMode="auto">
            <a:xfrm>
              <a:off x="2386" y="-8"/>
              <a:ext cx="1202" cy="4337"/>
            </a:xfrm>
            <a:custGeom>
              <a:avLst/>
              <a:gdLst>
                <a:gd name="T0" fmla="*/ 3360032 w 509"/>
                <a:gd name="T1" fmla="*/ 0 h 1836"/>
                <a:gd name="T2" fmla="*/ 3937360 w 509"/>
                <a:gd name="T3" fmla="*/ 11115941 h 1836"/>
                <a:gd name="T4" fmla="*/ 3601584 w 509"/>
                <a:gd name="T5" fmla="*/ 23462209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A8D44"/>
              </a:solidFill>
              <a:miter lim="800000"/>
              <a:headEnd/>
              <a:tailEnd/>
            </a:ln>
          </p:spPr>
          <p:txBody>
            <a:bodyPr/>
            <a:lstStyle/>
            <a:p>
              <a:endParaRPr lang="es-ES"/>
            </a:p>
          </p:txBody>
        </p:sp>
      </p:grpSp>
      <p:grpSp>
        <p:nvGrpSpPr>
          <p:cNvPr id="4" name="Group 24"/>
          <p:cNvGrpSpPr>
            <a:grpSpLocks/>
          </p:cNvGrpSpPr>
          <p:nvPr/>
        </p:nvGrpSpPr>
        <p:grpSpPr bwMode="auto">
          <a:xfrm rot="10800000">
            <a:off x="1720850" y="-171450"/>
            <a:ext cx="330200" cy="8253413"/>
            <a:chOff x="-1293" y="0"/>
            <a:chExt cx="1050" cy="4320"/>
          </a:xfrm>
        </p:grpSpPr>
        <p:sp>
          <p:nvSpPr>
            <p:cNvPr id="11289" name="Rectangle 25"/>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14420" name="Rectangle 26"/>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5" name="Group 27"/>
          <p:cNvGrpSpPr>
            <a:grpSpLocks/>
          </p:cNvGrpSpPr>
          <p:nvPr/>
        </p:nvGrpSpPr>
        <p:grpSpPr bwMode="auto">
          <a:xfrm>
            <a:off x="0" y="-1111250"/>
            <a:ext cx="1763713" cy="8253413"/>
            <a:chOff x="-1293" y="0"/>
            <a:chExt cx="1050" cy="4320"/>
          </a:xfrm>
        </p:grpSpPr>
        <p:sp>
          <p:nvSpPr>
            <p:cNvPr id="11292" name="Rectangle 28"/>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14418" name="Rectangle 29"/>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6" name="Group 146"/>
          <p:cNvGrpSpPr>
            <a:grpSpLocks/>
          </p:cNvGrpSpPr>
          <p:nvPr/>
        </p:nvGrpSpPr>
        <p:grpSpPr bwMode="auto">
          <a:xfrm>
            <a:off x="276225" y="1500188"/>
            <a:ext cx="2152650" cy="2152650"/>
            <a:chOff x="1943" y="626"/>
            <a:chExt cx="1228" cy="1228"/>
          </a:xfrm>
        </p:grpSpPr>
        <p:sp>
          <p:nvSpPr>
            <p:cNvPr id="14410" name="Oval 147"/>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4411" name="Group 148"/>
            <p:cNvGrpSpPr>
              <a:grpSpLocks/>
            </p:cNvGrpSpPr>
            <p:nvPr/>
          </p:nvGrpSpPr>
          <p:grpSpPr bwMode="auto">
            <a:xfrm>
              <a:off x="2070" y="1330"/>
              <a:ext cx="975" cy="325"/>
              <a:chOff x="2696" y="1315"/>
              <a:chExt cx="2472" cy="824"/>
            </a:xfrm>
          </p:grpSpPr>
          <p:sp>
            <p:nvSpPr>
              <p:cNvPr id="14415" name="Oval 149"/>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4416" name="Oval 150"/>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4412" name="Group 151"/>
            <p:cNvGrpSpPr>
              <a:grpSpLocks/>
            </p:cNvGrpSpPr>
            <p:nvPr/>
          </p:nvGrpSpPr>
          <p:grpSpPr bwMode="auto">
            <a:xfrm>
              <a:off x="2236" y="890"/>
              <a:ext cx="644" cy="645"/>
              <a:chOff x="2880" y="1515"/>
              <a:chExt cx="644" cy="645"/>
            </a:xfrm>
          </p:grpSpPr>
          <p:sp>
            <p:nvSpPr>
              <p:cNvPr id="14413" name="Oval 152"/>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17" name="Freeform 153"/>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9" name="Group 97"/>
          <p:cNvGrpSpPr>
            <a:grpSpLocks/>
          </p:cNvGrpSpPr>
          <p:nvPr/>
        </p:nvGrpSpPr>
        <p:grpSpPr bwMode="auto">
          <a:xfrm>
            <a:off x="-442913" y="412750"/>
            <a:ext cx="2152651" cy="2152650"/>
            <a:chOff x="1943" y="626"/>
            <a:chExt cx="1228" cy="1228"/>
          </a:xfrm>
        </p:grpSpPr>
        <p:sp>
          <p:nvSpPr>
            <p:cNvPr id="14403" name="Oval 96"/>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4404" name="Group 89"/>
            <p:cNvGrpSpPr>
              <a:grpSpLocks/>
            </p:cNvGrpSpPr>
            <p:nvPr/>
          </p:nvGrpSpPr>
          <p:grpSpPr bwMode="auto">
            <a:xfrm>
              <a:off x="2070" y="1330"/>
              <a:ext cx="975" cy="325"/>
              <a:chOff x="2696" y="1315"/>
              <a:chExt cx="2472" cy="824"/>
            </a:xfrm>
          </p:grpSpPr>
          <p:sp>
            <p:nvSpPr>
              <p:cNvPr id="14408" name="Oval 90"/>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4409" name="Oval 91"/>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4405" name="Group 92"/>
            <p:cNvGrpSpPr>
              <a:grpSpLocks/>
            </p:cNvGrpSpPr>
            <p:nvPr/>
          </p:nvGrpSpPr>
          <p:grpSpPr bwMode="auto">
            <a:xfrm>
              <a:off x="2236" y="890"/>
              <a:ext cx="644" cy="645"/>
              <a:chOff x="2880" y="1515"/>
              <a:chExt cx="644" cy="645"/>
            </a:xfrm>
          </p:grpSpPr>
          <p:sp>
            <p:nvSpPr>
              <p:cNvPr id="14406" name="Oval 93"/>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358" name="Freeform 94"/>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2" name="Group 154"/>
          <p:cNvGrpSpPr>
            <a:grpSpLocks/>
          </p:cNvGrpSpPr>
          <p:nvPr/>
        </p:nvGrpSpPr>
        <p:grpSpPr bwMode="auto">
          <a:xfrm>
            <a:off x="-500063" y="2500313"/>
            <a:ext cx="2152651" cy="2152650"/>
            <a:chOff x="1943" y="626"/>
            <a:chExt cx="1228" cy="1228"/>
          </a:xfrm>
        </p:grpSpPr>
        <p:sp>
          <p:nvSpPr>
            <p:cNvPr id="14396" name="Oval 155"/>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4397" name="Group 156"/>
            <p:cNvGrpSpPr>
              <a:grpSpLocks/>
            </p:cNvGrpSpPr>
            <p:nvPr/>
          </p:nvGrpSpPr>
          <p:grpSpPr bwMode="auto">
            <a:xfrm>
              <a:off x="2070" y="1330"/>
              <a:ext cx="975" cy="325"/>
              <a:chOff x="2696" y="1315"/>
              <a:chExt cx="2472" cy="824"/>
            </a:xfrm>
          </p:grpSpPr>
          <p:sp>
            <p:nvSpPr>
              <p:cNvPr id="14401" name="Oval 157"/>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4402" name="Oval 158"/>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4398" name="Group 159"/>
            <p:cNvGrpSpPr>
              <a:grpSpLocks/>
            </p:cNvGrpSpPr>
            <p:nvPr/>
          </p:nvGrpSpPr>
          <p:grpSpPr bwMode="auto">
            <a:xfrm>
              <a:off x="2236" y="890"/>
              <a:ext cx="644" cy="645"/>
              <a:chOff x="2880" y="1515"/>
              <a:chExt cx="644" cy="645"/>
            </a:xfrm>
          </p:grpSpPr>
          <p:sp>
            <p:nvSpPr>
              <p:cNvPr id="14399" name="Oval 160"/>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25" name="Freeform 161"/>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5" name="Group 162"/>
          <p:cNvGrpSpPr>
            <a:grpSpLocks/>
          </p:cNvGrpSpPr>
          <p:nvPr/>
        </p:nvGrpSpPr>
        <p:grpSpPr bwMode="auto">
          <a:xfrm>
            <a:off x="276225" y="3500438"/>
            <a:ext cx="2152650" cy="2152650"/>
            <a:chOff x="1943" y="626"/>
            <a:chExt cx="1228" cy="1228"/>
          </a:xfrm>
        </p:grpSpPr>
        <p:sp>
          <p:nvSpPr>
            <p:cNvPr id="14389"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4390" name="Group 164"/>
            <p:cNvGrpSpPr>
              <a:grpSpLocks/>
            </p:cNvGrpSpPr>
            <p:nvPr/>
          </p:nvGrpSpPr>
          <p:grpSpPr bwMode="auto">
            <a:xfrm>
              <a:off x="2070" y="1330"/>
              <a:ext cx="975" cy="325"/>
              <a:chOff x="2696" y="1315"/>
              <a:chExt cx="2472" cy="824"/>
            </a:xfrm>
          </p:grpSpPr>
          <p:sp>
            <p:nvSpPr>
              <p:cNvPr id="14394" name="Oval 165"/>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4395"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4391" name="Group 167"/>
            <p:cNvGrpSpPr>
              <a:grpSpLocks/>
            </p:cNvGrpSpPr>
            <p:nvPr/>
          </p:nvGrpSpPr>
          <p:grpSpPr bwMode="auto">
            <a:xfrm>
              <a:off x="2236" y="890"/>
              <a:ext cx="644" cy="645"/>
              <a:chOff x="2880" y="1515"/>
              <a:chExt cx="644" cy="645"/>
            </a:xfrm>
          </p:grpSpPr>
          <p:sp>
            <p:nvSpPr>
              <p:cNvPr id="14392"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33" name="Freeform 16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8" name="Group 170"/>
          <p:cNvGrpSpPr>
            <a:grpSpLocks/>
          </p:cNvGrpSpPr>
          <p:nvPr/>
        </p:nvGrpSpPr>
        <p:grpSpPr bwMode="auto">
          <a:xfrm>
            <a:off x="490538" y="5419725"/>
            <a:ext cx="2152650" cy="2152650"/>
            <a:chOff x="1943" y="626"/>
            <a:chExt cx="1228" cy="1228"/>
          </a:xfrm>
        </p:grpSpPr>
        <p:sp>
          <p:nvSpPr>
            <p:cNvPr id="14382" name="Oval 171"/>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4383" name="Group 172"/>
            <p:cNvGrpSpPr>
              <a:grpSpLocks/>
            </p:cNvGrpSpPr>
            <p:nvPr/>
          </p:nvGrpSpPr>
          <p:grpSpPr bwMode="auto">
            <a:xfrm>
              <a:off x="2070" y="1330"/>
              <a:ext cx="975" cy="325"/>
              <a:chOff x="2696" y="1315"/>
              <a:chExt cx="2472" cy="824"/>
            </a:xfrm>
          </p:grpSpPr>
          <p:sp>
            <p:nvSpPr>
              <p:cNvPr id="14387" name="Oval 173"/>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4388" name="Oval 174"/>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4384" name="Group 175"/>
            <p:cNvGrpSpPr>
              <a:grpSpLocks/>
            </p:cNvGrpSpPr>
            <p:nvPr/>
          </p:nvGrpSpPr>
          <p:grpSpPr bwMode="auto">
            <a:xfrm>
              <a:off x="2236" y="890"/>
              <a:ext cx="644" cy="645"/>
              <a:chOff x="2880" y="1515"/>
              <a:chExt cx="644" cy="645"/>
            </a:xfrm>
          </p:grpSpPr>
          <p:sp>
            <p:nvSpPr>
              <p:cNvPr id="14385" name="Oval 176"/>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41" name="Freeform 177"/>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1" name="Group 30"/>
          <p:cNvGrpSpPr>
            <a:grpSpLocks/>
          </p:cNvGrpSpPr>
          <p:nvPr/>
        </p:nvGrpSpPr>
        <p:grpSpPr bwMode="auto">
          <a:xfrm>
            <a:off x="312738" y="173038"/>
            <a:ext cx="8520112" cy="592137"/>
            <a:chOff x="197" y="158"/>
            <a:chExt cx="5367" cy="373"/>
          </a:xfrm>
          <a:solidFill>
            <a:srgbClr val="F1850F"/>
          </a:solidFill>
        </p:grpSpPr>
        <p:sp>
          <p:nvSpPr>
            <p:cNvPr id="11295" name="AutoShape 31"/>
            <p:cNvSpPr>
              <a:spLocks noChangeArrowheads="1"/>
            </p:cNvSpPr>
            <p:nvPr/>
          </p:nvSpPr>
          <p:spPr bwMode="auto">
            <a:xfrm>
              <a:off x="204" y="159"/>
              <a:ext cx="5352" cy="372"/>
            </a:xfrm>
            <a:prstGeom prst="roundRect">
              <a:avLst>
                <a:gd name="adj" fmla="val 11829"/>
              </a:avLst>
            </a:prstGeom>
            <a:grpFill/>
            <a:ln w="9525">
              <a:noFill/>
              <a:round/>
              <a:headEnd/>
              <a:tailEnd/>
            </a:ln>
            <a:effectLst/>
          </p:spPr>
          <p:txBody>
            <a:bodyPr wrap="none" anchor="ctr"/>
            <a:lstStyle/>
            <a:p>
              <a:pPr>
                <a:defRPr/>
              </a:pPr>
              <a:endParaRPr lang="es-ES_tradnl" dirty="0"/>
            </a:p>
          </p:txBody>
        </p:sp>
        <p:sp>
          <p:nvSpPr>
            <p:cNvPr id="11296" name="Freeform 32"/>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pFill/>
            <a:ln w="9525">
              <a:noFill/>
              <a:round/>
              <a:headEnd/>
              <a:tailEnd/>
            </a:ln>
          </p:spPr>
          <p:txBody>
            <a:bodyPr/>
            <a:lstStyle/>
            <a:p>
              <a:pPr>
                <a:defRPr/>
              </a:pPr>
              <a:endParaRPr lang="es-ES_tradnl" dirty="0"/>
            </a:p>
          </p:txBody>
        </p:sp>
        <p:sp>
          <p:nvSpPr>
            <p:cNvPr id="11297" name="AutoShape 33"/>
            <p:cNvSpPr>
              <a:spLocks noChangeArrowheads="1"/>
            </p:cNvSpPr>
            <p:nvPr/>
          </p:nvSpPr>
          <p:spPr bwMode="auto">
            <a:xfrm>
              <a:off x="204" y="159"/>
              <a:ext cx="5352" cy="82"/>
            </a:xfrm>
            <a:prstGeom prst="roundRect">
              <a:avLst>
                <a:gd name="adj" fmla="val 16667"/>
              </a:avLst>
            </a:prstGeom>
            <a:grpFill/>
            <a:ln w="9525">
              <a:noFill/>
              <a:round/>
              <a:headEnd/>
              <a:tailEnd/>
            </a:ln>
            <a:effectLst/>
          </p:spPr>
          <p:txBody>
            <a:bodyPr wrap="none" anchor="ctr"/>
            <a:lstStyle/>
            <a:p>
              <a:pPr>
                <a:defRPr/>
              </a:pPr>
              <a:endParaRPr lang="es-ES_tradnl" dirty="0"/>
            </a:p>
          </p:txBody>
        </p:sp>
      </p:grpSp>
      <p:sp>
        <p:nvSpPr>
          <p:cNvPr id="14350" name="82 CuadroTexto"/>
          <p:cNvSpPr txBox="1">
            <a:spLocks noChangeArrowheads="1"/>
          </p:cNvSpPr>
          <p:nvPr/>
        </p:nvSpPr>
        <p:spPr bwMode="auto">
          <a:xfrm>
            <a:off x="2286000" y="1000125"/>
            <a:ext cx="6643688" cy="830263"/>
          </a:xfrm>
          <a:prstGeom prst="rect">
            <a:avLst/>
          </a:prstGeom>
          <a:noFill/>
          <a:ln w="9525">
            <a:noFill/>
            <a:miter lim="800000"/>
            <a:headEnd/>
            <a:tailEnd/>
          </a:ln>
        </p:spPr>
        <p:txBody>
          <a:bodyPr>
            <a:spAutoFit/>
          </a:bodyPr>
          <a:lstStyle/>
          <a:p>
            <a:r>
              <a:rPr lang="es-EC"/>
              <a:t> </a:t>
            </a:r>
            <a:endParaRPr lang="es-ES"/>
          </a:p>
          <a:p>
            <a:r>
              <a:rPr lang="es-EC"/>
              <a:t>	</a:t>
            </a:r>
            <a:endParaRPr lang="es-ES" sz="1800"/>
          </a:p>
        </p:txBody>
      </p:sp>
      <p:sp>
        <p:nvSpPr>
          <p:cNvPr id="85" name="Text Box 71"/>
          <p:cNvSpPr txBox="1">
            <a:spLocks noChangeArrowheads="1"/>
          </p:cNvSpPr>
          <p:nvPr/>
        </p:nvSpPr>
        <p:spPr bwMode="auto">
          <a:xfrm>
            <a:off x="131763" y="1076325"/>
            <a:ext cx="1039812"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14352" name="Text Box 69"/>
          <p:cNvSpPr txBox="1">
            <a:spLocks noChangeArrowheads="1"/>
          </p:cNvSpPr>
          <p:nvPr/>
        </p:nvSpPr>
        <p:spPr bwMode="auto">
          <a:xfrm>
            <a:off x="131763" y="3143250"/>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III: Estudio Organizacional</a:t>
            </a:r>
          </a:p>
        </p:txBody>
      </p:sp>
      <p:sp>
        <p:nvSpPr>
          <p:cNvPr id="14353" name="Text Box 71"/>
          <p:cNvSpPr txBox="1">
            <a:spLocks noChangeArrowheads="1"/>
          </p:cNvSpPr>
          <p:nvPr/>
        </p:nvSpPr>
        <p:spPr bwMode="auto">
          <a:xfrm>
            <a:off x="1000125" y="6211888"/>
            <a:ext cx="1285875" cy="461962"/>
          </a:xfrm>
          <a:prstGeom prst="rect">
            <a:avLst/>
          </a:prstGeom>
          <a:noFill/>
          <a:ln w="9525">
            <a:noFill/>
            <a:miter lim="800000"/>
            <a:headEnd/>
            <a:tailEnd/>
          </a:ln>
        </p:spPr>
        <p:txBody>
          <a:bodyPr anchor="ctr">
            <a:spAutoFit/>
          </a:bodyPr>
          <a:lstStyle/>
          <a:p>
            <a:pPr algn="ctr">
              <a:spcBef>
                <a:spcPct val="50000"/>
              </a:spcBef>
            </a:pPr>
            <a:r>
              <a:rPr lang="en-GB" sz="1200">
                <a:solidFill>
                  <a:schemeClr val="bg1"/>
                </a:solidFill>
              </a:rPr>
              <a:t>Conclusiones, Recomendaciones</a:t>
            </a:r>
          </a:p>
        </p:txBody>
      </p:sp>
      <p:sp>
        <p:nvSpPr>
          <p:cNvPr id="14354" name="Text Box 70"/>
          <p:cNvSpPr txBox="1">
            <a:spLocks noChangeArrowheads="1"/>
          </p:cNvSpPr>
          <p:nvPr/>
        </p:nvSpPr>
        <p:spPr bwMode="auto">
          <a:xfrm>
            <a:off x="854075" y="4211638"/>
            <a:ext cx="1039813"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IV: Estudio Técnico </a:t>
            </a:r>
          </a:p>
        </p:txBody>
      </p:sp>
      <p:grpSp>
        <p:nvGrpSpPr>
          <p:cNvPr id="22" name="Group 162"/>
          <p:cNvGrpSpPr>
            <a:grpSpLocks/>
          </p:cNvGrpSpPr>
          <p:nvPr/>
        </p:nvGrpSpPr>
        <p:grpSpPr bwMode="auto">
          <a:xfrm>
            <a:off x="-428625" y="4705350"/>
            <a:ext cx="2852738" cy="2154238"/>
            <a:chOff x="1943" y="626"/>
            <a:chExt cx="1627" cy="1229"/>
          </a:xfrm>
        </p:grpSpPr>
        <p:sp>
          <p:nvSpPr>
            <p:cNvPr id="14375"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4376" name="Group 164"/>
            <p:cNvGrpSpPr>
              <a:grpSpLocks/>
            </p:cNvGrpSpPr>
            <p:nvPr/>
          </p:nvGrpSpPr>
          <p:grpSpPr bwMode="auto">
            <a:xfrm>
              <a:off x="2322" y="1411"/>
              <a:ext cx="1248" cy="444"/>
              <a:chOff x="3334" y="1520"/>
              <a:chExt cx="3166" cy="1126"/>
            </a:xfrm>
          </p:grpSpPr>
          <p:sp>
            <p:nvSpPr>
              <p:cNvPr id="14380" name="Oval 165"/>
              <p:cNvSpPr>
                <a:spLocks noChangeArrowheads="1"/>
              </p:cNvSpPr>
              <p:nvPr/>
            </p:nvSpPr>
            <p:spPr bwMode="auto">
              <a:xfrm>
                <a:off x="4027" y="1822"/>
                <a:ext cx="2473"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4381"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4377" name="Group 167"/>
            <p:cNvGrpSpPr>
              <a:grpSpLocks/>
            </p:cNvGrpSpPr>
            <p:nvPr/>
          </p:nvGrpSpPr>
          <p:grpSpPr bwMode="auto">
            <a:xfrm>
              <a:off x="2236" y="890"/>
              <a:ext cx="644" cy="645"/>
              <a:chOff x="2880" y="1515"/>
              <a:chExt cx="644" cy="645"/>
            </a:xfrm>
          </p:grpSpPr>
          <p:sp>
            <p:nvSpPr>
              <p:cNvPr id="14378"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98" name="Freeform 169"/>
              <p:cNvSpPr>
                <a:spLocks/>
              </p:cNvSpPr>
              <p:nvPr/>
            </p:nvSpPr>
            <p:spPr bwMode="auto">
              <a:xfrm>
                <a:off x="2888" y="1515"/>
                <a:ext cx="627"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sp>
        <p:nvSpPr>
          <p:cNvPr id="102" name="Rectangle 34"/>
          <p:cNvSpPr txBox="1">
            <a:spLocks noChangeArrowheads="1"/>
          </p:cNvSpPr>
          <p:nvPr/>
        </p:nvSpPr>
        <p:spPr bwMode="auto">
          <a:xfrm>
            <a:off x="500063" y="285750"/>
            <a:ext cx="8229600" cy="561975"/>
          </a:xfrm>
          <a:prstGeom prst="rect">
            <a:avLst/>
          </a:prstGeom>
          <a:noFill/>
          <a:ln w="9525">
            <a:noFill/>
            <a:miter lim="800000"/>
            <a:headEnd/>
            <a:tailEnd/>
          </a:ln>
          <a:effectLst>
            <a:outerShdw dist="17961" dir="2700000" algn="ctr" rotWithShape="0">
              <a:srgbClr val="474747"/>
            </a:outerShdw>
          </a:effectLst>
        </p:spPr>
        <p:txBody>
          <a:bodyPr anchor="ctr"/>
          <a:lstStyle/>
          <a:p>
            <a:pPr marL="0" lvl="1">
              <a:defRPr/>
            </a:pPr>
            <a:r>
              <a:rPr lang="es-EC" b="1" kern="0" dirty="0">
                <a:solidFill>
                  <a:schemeClr val="bg1"/>
                </a:solidFill>
                <a:latin typeface="Arial" pitchFamily="34" charset="0"/>
                <a:cs typeface="Arial" pitchFamily="34" charset="0"/>
              </a:rPr>
              <a:t>CAP. 2: PRODUCTO</a:t>
            </a:r>
            <a:endParaRPr lang="en-GB" kern="0" dirty="0">
              <a:solidFill>
                <a:schemeClr val="bg1"/>
              </a:solidFill>
            </a:endParaRPr>
          </a:p>
        </p:txBody>
      </p:sp>
      <p:grpSp>
        <p:nvGrpSpPr>
          <p:cNvPr id="14357" name="Group 552"/>
          <p:cNvGrpSpPr>
            <a:grpSpLocks/>
          </p:cNvGrpSpPr>
          <p:nvPr/>
        </p:nvGrpSpPr>
        <p:grpSpPr bwMode="auto">
          <a:xfrm>
            <a:off x="285750" y="1500188"/>
            <a:ext cx="2152650" cy="2152650"/>
            <a:chOff x="1943" y="626"/>
            <a:chExt cx="1228" cy="1228"/>
          </a:xfrm>
        </p:grpSpPr>
        <p:sp>
          <p:nvSpPr>
            <p:cNvPr id="14368" name="Oval 553"/>
            <p:cNvSpPr>
              <a:spLocks noChangeArrowheads="1"/>
            </p:cNvSpPr>
            <p:nvPr/>
          </p:nvSpPr>
          <p:spPr bwMode="auto">
            <a:xfrm>
              <a:off x="1943" y="626"/>
              <a:ext cx="1228" cy="1228"/>
            </a:xfrm>
            <a:prstGeom prst="ellipse">
              <a:avLst/>
            </a:prstGeom>
            <a:gradFill rotWithShape="1">
              <a:gsLst>
                <a:gs pos="0">
                  <a:srgbClr val="BC8116">
                    <a:alpha val="62000"/>
                  </a:srgbClr>
                </a:gs>
                <a:gs pos="100000">
                  <a:srgbClr val="573C0A">
                    <a:alpha val="0"/>
                  </a:srgbClr>
                </a:gs>
              </a:gsLst>
              <a:path path="shape">
                <a:fillToRect l="50000" t="50000" r="50000" b="50000"/>
              </a:path>
            </a:gradFill>
            <a:ln w="9525">
              <a:noFill/>
              <a:round/>
              <a:headEnd/>
              <a:tailEnd/>
            </a:ln>
          </p:spPr>
          <p:txBody>
            <a:bodyPr wrap="none" anchor="ctr"/>
            <a:lstStyle/>
            <a:p>
              <a:endParaRPr lang="es-MX"/>
            </a:p>
          </p:txBody>
        </p:sp>
        <p:grpSp>
          <p:nvGrpSpPr>
            <p:cNvPr id="14369" name="Group 554"/>
            <p:cNvGrpSpPr>
              <a:grpSpLocks/>
            </p:cNvGrpSpPr>
            <p:nvPr/>
          </p:nvGrpSpPr>
          <p:grpSpPr bwMode="auto">
            <a:xfrm>
              <a:off x="2070" y="1330"/>
              <a:ext cx="975" cy="325"/>
              <a:chOff x="2696" y="1315"/>
              <a:chExt cx="2472" cy="824"/>
            </a:xfrm>
          </p:grpSpPr>
          <p:sp>
            <p:nvSpPr>
              <p:cNvPr id="14373" name="Oval 555"/>
              <p:cNvSpPr>
                <a:spLocks noChangeArrowheads="1"/>
              </p:cNvSpPr>
              <p:nvPr/>
            </p:nvSpPr>
            <p:spPr bwMode="auto">
              <a:xfrm>
                <a:off x="2696" y="1315"/>
                <a:ext cx="2472" cy="824"/>
              </a:xfrm>
              <a:prstGeom prst="ellipse">
                <a:avLst/>
              </a:prstGeom>
              <a:gradFill rotWithShape="1">
                <a:gsLst>
                  <a:gs pos="0">
                    <a:srgbClr val="BC8116">
                      <a:alpha val="60999"/>
                    </a:srgbClr>
                  </a:gs>
                  <a:gs pos="100000">
                    <a:srgbClr val="573C0A">
                      <a:alpha val="0"/>
                    </a:srgbClr>
                  </a:gs>
                </a:gsLst>
                <a:path path="shape">
                  <a:fillToRect l="50000" t="50000" r="50000" b="50000"/>
                </a:path>
              </a:gradFill>
              <a:ln w="9525">
                <a:noFill/>
                <a:round/>
                <a:headEnd/>
                <a:tailEnd/>
              </a:ln>
            </p:spPr>
            <p:txBody>
              <a:bodyPr wrap="none" anchor="ctr"/>
              <a:lstStyle/>
              <a:p>
                <a:endParaRPr lang="es-MX"/>
              </a:p>
            </p:txBody>
          </p:sp>
          <p:sp>
            <p:nvSpPr>
              <p:cNvPr id="14374" name="Oval 556"/>
              <p:cNvSpPr>
                <a:spLocks noChangeArrowheads="1"/>
              </p:cNvSpPr>
              <p:nvPr/>
            </p:nvSpPr>
            <p:spPr bwMode="auto">
              <a:xfrm>
                <a:off x="3334" y="1520"/>
                <a:ext cx="1249" cy="451"/>
              </a:xfrm>
              <a:prstGeom prst="ellipse">
                <a:avLst/>
              </a:prstGeom>
              <a:gradFill rotWithShape="1">
                <a:gsLst>
                  <a:gs pos="0">
                    <a:srgbClr val="F08820">
                      <a:alpha val="92998"/>
                    </a:srgbClr>
                  </a:gs>
                  <a:gs pos="100000">
                    <a:srgbClr val="6F3F0F">
                      <a:alpha val="0"/>
                    </a:srgbClr>
                  </a:gs>
                </a:gsLst>
                <a:path path="shape">
                  <a:fillToRect l="50000" t="50000" r="50000" b="50000"/>
                </a:path>
              </a:gradFill>
              <a:ln w="9525">
                <a:noFill/>
                <a:round/>
                <a:headEnd/>
                <a:tailEnd/>
              </a:ln>
            </p:spPr>
            <p:txBody>
              <a:bodyPr wrap="none" anchor="ctr"/>
              <a:lstStyle/>
              <a:p>
                <a:endParaRPr lang="es-MX"/>
              </a:p>
            </p:txBody>
          </p:sp>
        </p:grpSp>
        <p:grpSp>
          <p:nvGrpSpPr>
            <p:cNvPr id="14370" name="Group 557"/>
            <p:cNvGrpSpPr>
              <a:grpSpLocks/>
            </p:cNvGrpSpPr>
            <p:nvPr/>
          </p:nvGrpSpPr>
          <p:grpSpPr bwMode="auto">
            <a:xfrm>
              <a:off x="2236" y="890"/>
              <a:ext cx="644" cy="645"/>
              <a:chOff x="2880" y="1515"/>
              <a:chExt cx="644" cy="645"/>
            </a:xfrm>
          </p:grpSpPr>
          <p:sp>
            <p:nvSpPr>
              <p:cNvPr id="14371" name="Oval 558"/>
              <p:cNvSpPr>
                <a:spLocks noChangeArrowheads="1"/>
              </p:cNvSpPr>
              <p:nvPr/>
            </p:nvSpPr>
            <p:spPr bwMode="auto">
              <a:xfrm>
                <a:off x="2880" y="1516"/>
                <a:ext cx="644" cy="644"/>
              </a:xfrm>
              <a:prstGeom prst="ellipse">
                <a:avLst/>
              </a:prstGeom>
              <a:gradFill rotWithShape="1">
                <a:gsLst>
                  <a:gs pos="0">
                    <a:srgbClr val="BC8116"/>
                  </a:gs>
                  <a:gs pos="100000">
                    <a:srgbClr val="F08820"/>
                  </a:gs>
                </a:gsLst>
                <a:lin ang="5400000" scaled="1"/>
              </a:gradFill>
              <a:ln w="9525" algn="ctr">
                <a:noFill/>
                <a:round/>
                <a:headEnd/>
                <a:tailEnd/>
              </a:ln>
            </p:spPr>
            <p:txBody>
              <a:bodyPr wrap="none" anchor="ctr"/>
              <a:lstStyle/>
              <a:p>
                <a:endParaRPr lang="es-MX"/>
              </a:p>
            </p:txBody>
          </p:sp>
          <p:sp>
            <p:nvSpPr>
              <p:cNvPr id="115" name="Freeform 55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MX" dirty="0"/>
              </a:p>
            </p:txBody>
          </p:sp>
        </p:grpSp>
      </p:grpSp>
      <p:sp>
        <p:nvSpPr>
          <p:cNvPr id="14358" name="Text Box 68"/>
          <p:cNvSpPr txBox="1">
            <a:spLocks noChangeArrowheads="1"/>
          </p:cNvSpPr>
          <p:nvPr/>
        </p:nvSpPr>
        <p:spPr bwMode="auto">
          <a:xfrm>
            <a:off x="889000" y="2211388"/>
            <a:ext cx="1039813" cy="646112"/>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 Estudio de mercado</a:t>
            </a:r>
          </a:p>
        </p:txBody>
      </p:sp>
      <p:graphicFrame>
        <p:nvGraphicFramePr>
          <p:cNvPr id="103" name="102 Tabla"/>
          <p:cNvGraphicFramePr>
            <a:graphicFrameLocks noGrp="1"/>
          </p:cNvGraphicFramePr>
          <p:nvPr/>
        </p:nvGraphicFramePr>
        <p:xfrm>
          <a:off x="2428875" y="1249363"/>
          <a:ext cx="6215090" cy="3608394"/>
        </p:xfrm>
        <a:graphic>
          <a:graphicData uri="http://schemas.openxmlformats.org/drawingml/2006/table">
            <a:tbl>
              <a:tblPr firstRow="1" bandRow="1">
                <a:tableStyleId>{5C22544A-7EE6-4342-B048-85BDC9FD1C3A}</a:tableStyleId>
              </a:tblPr>
              <a:tblGrid>
                <a:gridCol w="6215090"/>
              </a:tblGrid>
              <a:tr h="1691325">
                <a:tc>
                  <a:txBody>
                    <a:bodyPr/>
                    <a:lstStyle/>
                    <a:p>
                      <a:pPr lvl="2"/>
                      <a:r>
                        <a:rPr lang="es-EC" b="0" cap="all" dirty="0" smtClean="0">
                          <a:solidFill>
                            <a:schemeClr val="accent1">
                              <a:lumMod val="75000"/>
                            </a:schemeClr>
                          </a:solidFill>
                        </a:rPr>
                        <a:t>BENEFICIOS NUTRICIONALES</a:t>
                      </a:r>
                    </a:p>
                    <a:p>
                      <a:endParaRPr lang="es-EC" b="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s-EC" sz="1800" b="0" kern="1200" dirty="0" smtClean="0">
                          <a:solidFill>
                            <a:schemeClr val="tx1"/>
                          </a:solidFill>
                          <a:latin typeface="+mn-lt"/>
                          <a:ea typeface="+mn-ea"/>
                          <a:cs typeface="+mn-cs"/>
                        </a:rPr>
                        <a:t>El </a:t>
                      </a:r>
                      <a:r>
                        <a:rPr lang="es-EC" sz="1800" b="0" kern="1200" dirty="0" err="1" smtClean="0">
                          <a:solidFill>
                            <a:schemeClr val="tx1"/>
                          </a:solidFill>
                          <a:latin typeface="+mn-lt"/>
                          <a:ea typeface="+mn-ea"/>
                          <a:cs typeface="+mn-cs"/>
                        </a:rPr>
                        <a:t>Tamarillo</a:t>
                      </a:r>
                      <a:r>
                        <a:rPr lang="es-EC" sz="1800" b="0" kern="1200" baseline="0" dirty="0" smtClean="0">
                          <a:solidFill>
                            <a:schemeClr val="tx1"/>
                          </a:solidFill>
                          <a:latin typeface="+mn-lt"/>
                          <a:ea typeface="+mn-ea"/>
                          <a:cs typeface="+mn-cs"/>
                        </a:rPr>
                        <a:t> </a:t>
                      </a:r>
                      <a:r>
                        <a:rPr lang="es-EC" sz="1800" b="0" kern="1200" dirty="0" smtClean="0">
                          <a:solidFill>
                            <a:schemeClr val="tx1"/>
                          </a:solidFill>
                          <a:latin typeface="+mn-lt"/>
                          <a:ea typeface="+mn-ea"/>
                          <a:cs typeface="+mn-cs"/>
                        </a:rPr>
                        <a:t>resalta por sus cualidades nutricionales, especialmente sus propiedades de reducción de colesterol, vitaminas A y C, y su bajo nivel de Calorías. Fortalece el sistema inmunológico y la visión.</a:t>
                      </a:r>
                    </a:p>
                    <a:p>
                      <a:endParaRPr lang="es-EC" b="0" dirty="0"/>
                    </a:p>
                  </a:txBody>
                  <a:tcPr/>
                </a:tc>
              </a:tr>
              <a:tr h="1871034">
                <a:tc>
                  <a:txBody>
                    <a:bodyPr/>
                    <a:lstStyle/>
                    <a:p>
                      <a:pPr lvl="3"/>
                      <a:r>
                        <a:rPr lang="es-EC" b="0" dirty="0" smtClean="0">
                          <a:solidFill>
                            <a:schemeClr val="tx1"/>
                          </a:solidFill>
                        </a:rPr>
                        <a:t> </a:t>
                      </a:r>
                      <a:endParaRPr lang="es-EC" sz="1800" b="0" dirty="0" smtClean="0">
                        <a:solidFill>
                          <a:schemeClr val="tx1"/>
                        </a:solidFill>
                      </a:endParaRPr>
                    </a:p>
                    <a:p>
                      <a:pPr lvl="2"/>
                      <a:r>
                        <a:rPr lang="es-EC" b="0" cap="all" dirty="0" smtClean="0">
                          <a:solidFill>
                            <a:schemeClr val="accent1">
                              <a:lumMod val="75000"/>
                            </a:schemeClr>
                          </a:solidFill>
                        </a:rPr>
                        <a:t>usos</a:t>
                      </a:r>
                      <a:endParaRPr lang="es-EC" sz="2000" b="0" dirty="0" smtClean="0">
                        <a:solidFill>
                          <a:schemeClr val="accent1">
                            <a:lumMod val="75000"/>
                          </a:schemeClr>
                        </a:solidFill>
                      </a:endParaRPr>
                    </a:p>
                    <a:p>
                      <a:r>
                        <a:rPr lang="es-EC" b="0" cap="all" dirty="0" smtClean="0">
                          <a:solidFill>
                            <a:schemeClr val="tx1"/>
                          </a:solidFill>
                        </a:rPr>
                        <a:t> </a:t>
                      </a:r>
                      <a:endParaRPr lang="es-EC" sz="2800" b="0" dirty="0" smtClean="0">
                        <a:solidFill>
                          <a:schemeClr val="tx1"/>
                        </a:solidFill>
                      </a:endParaRPr>
                    </a:p>
                    <a:p>
                      <a:r>
                        <a:rPr lang="es-EC" sz="1800" kern="1200" dirty="0" smtClean="0">
                          <a:solidFill>
                            <a:schemeClr val="dk1"/>
                          </a:solidFill>
                          <a:latin typeface="+mn-lt"/>
                          <a:ea typeface="+mn-ea"/>
                          <a:cs typeface="+mn-cs"/>
                        </a:rPr>
                        <a:t>Se consume como fruta fresca, es materia prima en la industria para la preparación de jugos, compotas, conservas dulces, jaleas, gelatina, mermelada y concentrados congelados. </a:t>
                      </a:r>
                      <a:endParaRPr lang="es-EC" b="0" dirty="0"/>
                    </a:p>
                  </a:txBody>
                  <a:tcPr/>
                </a:tc>
              </a:tr>
            </a:tbl>
          </a:graphicData>
        </a:graphic>
      </p:graphicFrame>
      <p:sp>
        <p:nvSpPr>
          <p:cNvPr id="14367" name="Text Box 70"/>
          <p:cNvSpPr txBox="1">
            <a:spLocks noChangeArrowheads="1"/>
          </p:cNvSpPr>
          <p:nvPr/>
        </p:nvSpPr>
        <p:spPr bwMode="auto">
          <a:xfrm>
            <a:off x="68263" y="5283200"/>
            <a:ext cx="1039812"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V: Estudio Financiero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4.16667E-6 0 L 4.16667E-6 1.12338 " pathEditMode="relative" rAng="0" ptsTypes="AA">
                                      <p:cBhvr>
                                        <p:cTn id="10" dur="1500" fill="hold"/>
                                        <p:tgtEl>
                                          <p:spTgt spid="5"/>
                                        </p:tgtEl>
                                        <p:attrNameLst>
                                          <p:attrName>ppt_x</p:attrName>
                                          <p:attrName>ppt_y</p:attrName>
                                        </p:attrNameLst>
                                      </p:cBhvr>
                                      <p:rCtr x="0" y="562"/>
                                    </p:animMotion>
                                  </p:childTnLst>
                                </p:cTn>
                              </p:par>
                              <p:par>
                                <p:cTn id="11" presetID="42" presetClass="path" presetSubtype="0" accel="50000" decel="50000" fill="hold" nodeType="withEffect">
                                  <p:stCondLst>
                                    <p:cond delay="0"/>
                                  </p:stCondLst>
                                  <p:childTnLst>
                                    <p:animMotion origin="layout" path="M -4.72222E-6 -1.12338 L -4.72222E-6 -4.07407E-6 " pathEditMode="relative" rAng="0" ptsTypes="AA">
                                      <p:cBhvr>
                                        <p:cTn id="12" dur="1500" spd="-100000" fill="hold"/>
                                        <p:tgtEl>
                                          <p:spTgt spid="4"/>
                                        </p:tgtEl>
                                        <p:attrNameLst>
                                          <p:attrName>ppt_x</p:attrName>
                                          <p:attrName>ppt_y</p:attrName>
                                        </p:attrNameLst>
                                      </p:cBhvr>
                                      <p:rCtr x="0" y="562"/>
                                    </p:animMotion>
                                  </p:childTnLst>
                                </p:cTn>
                              </p:par>
                              <p:par>
                                <p:cTn id="13" presetID="10" presetClass="entr" presetSubtype="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7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9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11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13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xit" presetSubtype="0" fill="hold" nodeType="with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xit" presetSubtype="0" fill="hold" grpId="0" nodeType="withEffect">
                                  <p:stCondLst>
                                    <p:cond delay="0"/>
                                  </p:stCondLst>
                                  <p:childTnLst>
                                    <p:animEffect transition="out" filter="fade">
                                      <p:cBhvr>
                                        <p:cTn id="35" dur="500"/>
                                        <p:tgtEl>
                                          <p:spTgt spid="11336"/>
                                        </p:tgtEl>
                                      </p:cBhvr>
                                    </p:animEffect>
                                    <p:set>
                                      <p:cBhvr>
                                        <p:cTn id="36" dur="1" fill="hold">
                                          <p:stCondLst>
                                            <p:cond delay="499"/>
                                          </p:stCondLst>
                                        </p:cTn>
                                        <p:tgtEl>
                                          <p:spTgt spid="1133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1337"/>
                                        </p:tgtEl>
                                        <p:attrNameLst>
                                          <p:attrName>style.visibility</p:attrName>
                                        </p:attrNameLst>
                                      </p:cBhvr>
                                      <p:to>
                                        <p:strVal val="visible"/>
                                      </p:to>
                                    </p:set>
                                    <p:animEffect transition="in" filter="fade">
                                      <p:cBhvr>
                                        <p:cTn id="39" dur="500"/>
                                        <p:tgtEl>
                                          <p:spTgt spid="11337"/>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par>
                                <p:cTn id="43" presetID="10" presetClass="entr" presetSubtype="0" fill="hold" nodeType="withEffect">
                                  <p:stCondLst>
                                    <p:cond delay="110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wipe(left)">
                                      <p:cBhvr>
                                        <p:cTn id="48" dur="500"/>
                                        <p:tgtEl>
                                          <p:spTgt spid="102"/>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03"/>
                                        </p:tgtEl>
                                        <p:attrNameLst>
                                          <p:attrName>style.visibility</p:attrName>
                                        </p:attrNameLst>
                                      </p:cBhvr>
                                      <p:to>
                                        <p:strVal val="visible"/>
                                      </p:to>
                                    </p:set>
                                    <p:animEffect transition="in" filter="randombar(horizontal)">
                                      <p:cBhvr>
                                        <p:cTn id="53"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6" grpId="0" animBg="1"/>
      <p:bldP spid="11337" grpId="0" animBg="1"/>
      <p:bldP spid="85" grpId="0"/>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36" name="Rectangle 72"/>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29BE6">
                  <a:alpha val="79999"/>
                </a:srgbClr>
              </a:gs>
            </a:gsLst>
            <a:lin ang="5400000" scaled="1"/>
          </a:gradFill>
          <a:ln w="9525">
            <a:noFill/>
            <a:miter lim="800000"/>
            <a:headEnd/>
            <a:tailEnd/>
          </a:ln>
        </p:spPr>
        <p:txBody>
          <a:bodyPr wrap="none" anchor="ctr"/>
          <a:lstStyle/>
          <a:p>
            <a:endParaRPr lang="es-ES_tradnl"/>
          </a:p>
        </p:txBody>
      </p:sp>
      <p:sp>
        <p:nvSpPr>
          <p:cNvPr id="11337" name="Rectangle 73"/>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9CE1C">
                  <a:alpha val="60001"/>
                </a:srgbClr>
              </a:gs>
            </a:gsLst>
            <a:lin ang="5400000" scaled="1"/>
          </a:gradFill>
          <a:ln w="9525">
            <a:noFill/>
            <a:miter lim="800000"/>
            <a:headEnd/>
            <a:tailEnd/>
          </a:ln>
        </p:spPr>
        <p:txBody>
          <a:bodyPr wrap="none" anchor="ctr"/>
          <a:lstStyle/>
          <a:p>
            <a:endParaRPr lang="es-ES_tradnl"/>
          </a:p>
        </p:txBody>
      </p:sp>
      <p:grpSp>
        <p:nvGrpSpPr>
          <p:cNvPr id="2" name="Group 2"/>
          <p:cNvGrpSpPr>
            <a:grpSpLocks/>
          </p:cNvGrpSpPr>
          <p:nvPr/>
        </p:nvGrpSpPr>
        <p:grpSpPr bwMode="auto">
          <a:xfrm>
            <a:off x="-3175" y="-12700"/>
            <a:ext cx="1766888" cy="6870700"/>
            <a:chOff x="2336" y="-8"/>
            <a:chExt cx="1252" cy="4337"/>
          </a:xfrm>
        </p:grpSpPr>
        <p:sp>
          <p:nvSpPr>
            <p:cNvPr id="15448" name="Freeform 3"/>
            <p:cNvSpPr>
              <a:spLocks/>
            </p:cNvSpPr>
            <p:nvPr/>
          </p:nvSpPr>
          <p:spPr bwMode="auto">
            <a:xfrm>
              <a:off x="2336" y="-8"/>
              <a:ext cx="872" cy="4337"/>
            </a:xfrm>
            <a:custGeom>
              <a:avLst/>
              <a:gdLst>
                <a:gd name="T0" fmla="*/ 3390520 w 369"/>
                <a:gd name="T1" fmla="*/ 0 h 1836"/>
                <a:gd name="T2" fmla="*/ 3107293 w 369"/>
                <a:gd name="T3" fmla="*/ 11115941 h 1836"/>
                <a:gd name="T4" fmla="*/ 0 w 369"/>
                <a:gd name="T5" fmla="*/ 23462209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18A5D8"/>
              </a:solidFill>
              <a:miter lim="800000"/>
              <a:headEnd/>
              <a:tailEnd/>
            </a:ln>
          </p:spPr>
          <p:txBody>
            <a:bodyPr/>
            <a:lstStyle/>
            <a:p>
              <a:endParaRPr lang="es-ES"/>
            </a:p>
          </p:txBody>
        </p:sp>
        <p:sp>
          <p:nvSpPr>
            <p:cNvPr id="15449" name="Freeform 4"/>
            <p:cNvSpPr>
              <a:spLocks/>
            </p:cNvSpPr>
            <p:nvPr/>
          </p:nvSpPr>
          <p:spPr bwMode="auto">
            <a:xfrm>
              <a:off x="2343" y="-8"/>
              <a:ext cx="893" cy="4337"/>
            </a:xfrm>
            <a:custGeom>
              <a:avLst/>
              <a:gdLst>
                <a:gd name="T0" fmla="*/ 3362837 w 378"/>
                <a:gd name="T1" fmla="*/ 0 h 1836"/>
                <a:gd name="T2" fmla="*/ 3183299 w 378"/>
                <a:gd name="T3" fmla="*/ 11115941 h 1836"/>
                <a:gd name="T4" fmla="*/ 393903 w 378"/>
                <a:gd name="T5" fmla="*/ 23462209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199DCC"/>
              </a:solidFill>
              <a:miter lim="800000"/>
              <a:headEnd/>
              <a:tailEnd/>
            </a:ln>
          </p:spPr>
          <p:txBody>
            <a:bodyPr/>
            <a:lstStyle/>
            <a:p>
              <a:endParaRPr lang="es-ES"/>
            </a:p>
          </p:txBody>
        </p:sp>
        <p:sp>
          <p:nvSpPr>
            <p:cNvPr id="15450" name="Freeform 5"/>
            <p:cNvSpPr>
              <a:spLocks/>
            </p:cNvSpPr>
            <p:nvPr/>
          </p:nvSpPr>
          <p:spPr bwMode="auto">
            <a:xfrm>
              <a:off x="2350" y="-8"/>
              <a:ext cx="917" cy="4337"/>
            </a:xfrm>
            <a:custGeom>
              <a:avLst/>
              <a:gdLst>
                <a:gd name="T0" fmla="*/ 3381520 w 388"/>
                <a:gd name="T1" fmla="*/ 0 h 1836"/>
                <a:gd name="T2" fmla="*/ 3290104 w 388"/>
                <a:gd name="T3" fmla="*/ 11115941 h 1836"/>
                <a:gd name="T4" fmla="*/ 798119 w 388"/>
                <a:gd name="T5" fmla="*/ 23462209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1A96C3"/>
              </a:solidFill>
              <a:miter lim="800000"/>
              <a:headEnd/>
              <a:tailEnd/>
            </a:ln>
          </p:spPr>
          <p:txBody>
            <a:bodyPr/>
            <a:lstStyle/>
            <a:p>
              <a:endParaRPr lang="es-ES"/>
            </a:p>
          </p:txBody>
        </p:sp>
        <p:sp>
          <p:nvSpPr>
            <p:cNvPr id="15451" name="Freeform 6"/>
            <p:cNvSpPr>
              <a:spLocks/>
            </p:cNvSpPr>
            <p:nvPr/>
          </p:nvSpPr>
          <p:spPr bwMode="auto">
            <a:xfrm>
              <a:off x="2355" y="-8"/>
              <a:ext cx="940" cy="4337"/>
            </a:xfrm>
            <a:custGeom>
              <a:avLst/>
              <a:gdLst>
                <a:gd name="T0" fmla="*/ 3354863 w 398"/>
                <a:gd name="T1" fmla="*/ 0 h 1836"/>
                <a:gd name="T2" fmla="*/ 3369985 w 398"/>
                <a:gd name="T3" fmla="*/ 11115941 h 1836"/>
                <a:gd name="T4" fmla="*/ 1198670 w 398"/>
                <a:gd name="T5" fmla="*/ 23462209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1A8FBA"/>
              </a:solidFill>
              <a:miter lim="800000"/>
              <a:headEnd/>
              <a:tailEnd/>
            </a:ln>
          </p:spPr>
          <p:txBody>
            <a:bodyPr/>
            <a:lstStyle/>
            <a:p>
              <a:endParaRPr lang="es-ES"/>
            </a:p>
          </p:txBody>
        </p:sp>
        <p:sp>
          <p:nvSpPr>
            <p:cNvPr id="15452" name="Freeform 7"/>
            <p:cNvSpPr>
              <a:spLocks/>
            </p:cNvSpPr>
            <p:nvPr/>
          </p:nvSpPr>
          <p:spPr bwMode="auto">
            <a:xfrm>
              <a:off x="2360" y="-8"/>
              <a:ext cx="964" cy="4337"/>
            </a:xfrm>
            <a:custGeom>
              <a:avLst/>
              <a:gdLst>
                <a:gd name="T0" fmla="*/ 3382712 w 408"/>
                <a:gd name="T1" fmla="*/ 0 h 1836"/>
                <a:gd name="T2" fmla="*/ 3469547 w 408"/>
                <a:gd name="T3" fmla="*/ 11115941 h 1836"/>
                <a:gd name="T4" fmla="*/ 1599416 w 408"/>
                <a:gd name="T5" fmla="*/ 23462209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1888B2"/>
              </a:solidFill>
              <a:miter lim="800000"/>
              <a:headEnd/>
              <a:tailEnd/>
            </a:ln>
          </p:spPr>
          <p:txBody>
            <a:bodyPr/>
            <a:lstStyle/>
            <a:p>
              <a:endParaRPr lang="es-ES"/>
            </a:p>
          </p:txBody>
        </p:sp>
        <p:sp>
          <p:nvSpPr>
            <p:cNvPr id="15453" name="Freeform 8"/>
            <p:cNvSpPr>
              <a:spLocks/>
            </p:cNvSpPr>
            <p:nvPr/>
          </p:nvSpPr>
          <p:spPr bwMode="auto">
            <a:xfrm>
              <a:off x="2365" y="-8"/>
              <a:ext cx="987" cy="4337"/>
            </a:xfrm>
            <a:custGeom>
              <a:avLst/>
              <a:gdLst>
                <a:gd name="T0" fmla="*/ 3356284 w 418"/>
                <a:gd name="T1" fmla="*/ 0 h 1836"/>
                <a:gd name="T2" fmla="*/ 3550289 w 418"/>
                <a:gd name="T3" fmla="*/ 11115941 h 1836"/>
                <a:gd name="T4" fmla="*/ 1998361 w 418"/>
                <a:gd name="T5" fmla="*/ 23462209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1A82AA"/>
              </a:solidFill>
              <a:miter lim="800000"/>
              <a:headEnd/>
              <a:tailEnd/>
            </a:ln>
          </p:spPr>
          <p:txBody>
            <a:bodyPr/>
            <a:lstStyle/>
            <a:p>
              <a:endParaRPr lang="es-ES"/>
            </a:p>
          </p:txBody>
        </p:sp>
        <p:sp>
          <p:nvSpPr>
            <p:cNvPr id="15454" name="Freeform 9"/>
            <p:cNvSpPr>
              <a:spLocks/>
            </p:cNvSpPr>
            <p:nvPr/>
          </p:nvSpPr>
          <p:spPr bwMode="auto">
            <a:xfrm>
              <a:off x="2372" y="-8"/>
              <a:ext cx="1039" cy="4337"/>
            </a:xfrm>
            <a:custGeom>
              <a:avLst/>
              <a:gdLst>
                <a:gd name="T0" fmla="*/ 3346761 w 440"/>
                <a:gd name="T1" fmla="*/ 0 h 1836"/>
                <a:gd name="T2" fmla="*/ 3638689 w 440"/>
                <a:gd name="T3" fmla="*/ 11115941 h 1836"/>
                <a:gd name="T4" fmla="*/ 2392543 w 440"/>
                <a:gd name="T5" fmla="*/ 23462209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187CA2"/>
              </a:solidFill>
              <a:miter lim="800000"/>
              <a:headEnd/>
              <a:tailEnd/>
            </a:ln>
          </p:spPr>
          <p:txBody>
            <a:bodyPr/>
            <a:lstStyle/>
            <a:p>
              <a:endParaRPr lang="es-ES"/>
            </a:p>
          </p:txBody>
        </p:sp>
        <p:sp>
          <p:nvSpPr>
            <p:cNvPr id="15455" name="Freeform 10"/>
            <p:cNvSpPr>
              <a:spLocks/>
            </p:cNvSpPr>
            <p:nvPr/>
          </p:nvSpPr>
          <p:spPr bwMode="auto">
            <a:xfrm>
              <a:off x="2376" y="-8"/>
              <a:ext cx="1094" cy="4337"/>
            </a:xfrm>
            <a:custGeom>
              <a:avLst/>
              <a:gdLst>
                <a:gd name="T0" fmla="*/ 3384130 w 463"/>
                <a:gd name="T1" fmla="*/ 0 h 1836"/>
                <a:gd name="T2" fmla="*/ 3769931 w 463"/>
                <a:gd name="T3" fmla="*/ 11115941 h 1836"/>
                <a:gd name="T4" fmla="*/ 2821653 w 463"/>
                <a:gd name="T5" fmla="*/ 23462209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15769B"/>
              </a:solidFill>
              <a:miter lim="800000"/>
              <a:headEnd/>
              <a:tailEnd/>
            </a:ln>
          </p:spPr>
          <p:txBody>
            <a:bodyPr/>
            <a:lstStyle/>
            <a:p>
              <a:endParaRPr lang="es-ES"/>
            </a:p>
          </p:txBody>
        </p:sp>
        <p:sp>
          <p:nvSpPr>
            <p:cNvPr id="15456" name="Freeform 11"/>
            <p:cNvSpPr>
              <a:spLocks/>
            </p:cNvSpPr>
            <p:nvPr/>
          </p:nvSpPr>
          <p:spPr bwMode="auto">
            <a:xfrm>
              <a:off x="2381" y="-8"/>
              <a:ext cx="1148" cy="4337"/>
            </a:xfrm>
            <a:custGeom>
              <a:avLst/>
              <a:gdLst>
                <a:gd name="T0" fmla="*/ 3375080 w 486"/>
                <a:gd name="T1" fmla="*/ 0 h 1836"/>
                <a:gd name="T2" fmla="*/ 3855901 w 486"/>
                <a:gd name="T3" fmla="*/ 11115941 h 1836"/>
                <a:gd name="T4" fmla="*/ 3216959 w 486"/>
                <a:gd name="T5" fmla="*/ 23462209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157194"/>
              </a:solidFill>
              <a:miter lim="800000"/>
              <a:headEnd/>
              <a:tailEnd/>
            </a:ln>
          </p:spPr>
          <p:txBody>
            <a:bodyPr/>
            <a:lstStyle/>
            <a:p>
              <a:endParaRPr lang="es-ES"/>
            </a:p>
          </p:txBody>
        </p:sp>
        <p:sp>
          <p:nvSpPr>
            <p:cNvPr id="15457" name="Freeform 12"/>
            <p:cNvSpPr>
              <a:spLocks/>
            </p:cNvSpPr>
            <p:nvPr/>
          </p:nvSpPr>
          <p:spPr bwMode="auto">
            <a:xfrm>
              <a:off x="2386" y="-8"/>
              <a:ext cx="1202" cy="4337"/>
            </a:xfrm>
            <a:custGeom>
              <a:avLst/>
              <a:gdLst>
                <a:gd name="T0" fmla="*/ 3360032 w 509"/>
                <a:gd name="T1" fmla="*/ 0 h 1836"/>
                <a:gd name="T2" fmla="*/ 3937360 w 509"/>
                <a:gd name="T3" fmla="*/ 11115941 h 1836"/>
                <a:gd name="T4" fmla="*/ 3601584 w 509"/>
                <a:gd name="T5" fmla="*/ 23462209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36B8D"/>
              </a:solidFill>
              <a:miter lim="800000"/>
              <a:headEnd/>
              <a:tailEnd/>
            </a:ln>
          </p:spPr>
          <p:txBody>
            <a:bodyPr/>
            <a:lstStyle/>
            <a:p>
              <a:endParaRPr lang="es-ES"/>
            </a:p>
          </p:txBody>
        </p:sp>
      </p:grpSp>
      <p:grpSp>
        <p:nvGrpSpPr>
          <p:cNvPr id="3" name="Group 13"/>
          <p:cNvGrpSpPr>
            <a:grpSpLocks/>
          </p:cNvGrpSpPr>
          <p:nvPr/>
        </p:nvGrpSpPr>
        <p:grpSpPr bwMode="auto">
          <a:xfrm>
            <a:off x="-3175" y="-12700"/>
            <a:ext cx="1766888" cy="6870700"/>
            <a:chOff x="2336" y="-8"/>
            <a:chExt cx="1252" cy="4337"/>
          </a:xfrm>
        </p:grpSpPr>
        <p:sp>
          <p:nvSpPr>
            <p:cNvPr id="15438" name="Freeform 14"/>
            <p:cNvSpPr>
              <a:spLocks/>
            </p:cNvSpPr>
            <p:nvPr/>
          </p:nvSpPr>
          <p:spPr bwMode="auto">
            <a:xfrm>
              <a:off x="2336" y="-8"/>
              <a:ext cx="872" cy="4337"/>
            </a:xfrm>
            <a:custGeom>
              <a:avLst/>
              <a:gdLst>
                <a:gd name="T0" fmla="*/ 3390520 w 369"/>
                <a:gd name="T1" fmla="*/ 0 h 1836"/>
                <a:gd name="T2" fmla="*/ 3107293 w 369"/>
                <a:gd name="T3" fmla="*/ 11115941 h 1836"/>
                <a:gd name="T4" fmla="*/ 0 w 369"/>
                <a:gd name="T5" fmla="*/ 23462209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53B848"/>
              </a:solidFill>
              <a:miter lim="800000"/>
              <a:headEnd/>
              <a:tailEnd/>
            </a:ln>
          </p:spPr>
          <p:txBody>
            <a:bodyPr/>
            <a:lstStyle/>
            <a:p>
              <a:endParaRPr lang="es-ES"/>
            </a:p>
          </p:txBody>
        </p:sp>
        <p:sp>
          <p:nvSpPr>
            <p:cNvPr id="15439" name="Freeform 15"/>
            <p:cNvSpPr>
              <a:spLocks/>
            </p:cNvSpPr>
            <p:nvPr/>
          </p:nvSpPr>
          <p:spPr bwMode="auto">
            <a:xfrm>
              <a:off x="2343" y="-8"/>
              <a:ext cx="893" cy="4337"/>
            </a:xfrm>
            <a:custGeom>
              <a:avLst/>
              <a:gdLst>
                <a:gd name="T0" fmla="*/ 3362837 w 378"/>
                <a:gd name="T1" fmla="*/ 0 h 1836"/>
                <a:gd name="T2" fmla="*/ 3183299 w 378"/>
                <a:gd name="T3" fmla="*/ 11115941 h 1836"/>
                <a:gd name="T4" fmla="*/ 393903 w 378"/>
                <a:gd name="T5" fmla="*/ 23462209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4FB147"/>
              </a:solidFill>
              <a:miter lim="800000"/>
              <a:headEnd/>
              <a:tailEnd/>
            </a:ln>
          </p:spPr>
          <p:txBody>
            <a:bodyPr/>
            <a:lstStyle/>
            <a:p>
              <a:endParaRPr lang="es-ES"/>
            </a:p>
          </p:txBody>
        </p:sp>
        <p:sp>
          <p:nvSpPr>
            <p:cNvPr id="15440" name="Freeform 16"/>
            <p:cNvSpPr>
              <a:spLocks/>
            </p:cNvSpPr>
            <p:nvPr/>
          </p:nvSpPr>
          <p:spPr bwMode="auto">
            <a:xfrm>
              <a:off x="2350" y="-8"/>
              <a:ext cx="917" cy="4337"/>
            </a:xfrm>
            <a:custGeom>
              <a:avLst/>
              <a:gdLst>
                <a:gd name="T0" fmla="*/ 3381520 w 388"/>
                <a:gd name="T1" fmla="*/ 0 h 1836"/>
                <a:gd name="T2" fmla="*/ 3290104 w 388"/>
                <a:gd name="T3" fmla="*/ 11115941 h 1836"/>
                <a:gd name="T4" fmla="*/ 798119 w 388"/>
                <a:gd name="T5" fmla="*/ 23462209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48AC47"/>
              </a:solidFill>
              <a:miter lim="800000"/>
              <a:headEnd/>
              <a:tailEnd/>
            </a:ln>
          </p:spPr>
          <p:txBody>
            <a:bodyPr/>
            <a:lstStyle/>
            <a:p>
              <a:endParaRPr lang="es-ES"/>
            </a:p>
          </p:txBody>
        </p:sp>
        <p:sp>
          <p:nvSpPr>
            <p:cNvPr id="15441" name="Freeform 17"/>
            <p:cNvSpPr>
              <a:spLocks/>
            </p:cNvSpPr>
            <p:nvPr/>
          </p:nvSpPr>
          <p:spPr bwMode="auto">
            <a:xfrm>
              <a:off x="2355" y="-8"/>
              <a:ext cx="940" cy="4337"/>
            </a:xfrm>
            <a:custGeom>
              <a:avLst/>
              <a:gdLst>
                <a:gd name="T0" fmla="*/ 3354863 w 398"/>
                <a:gd name="T1" fmla="*/ 0 h 1836"/>
                <a:gd name="T2" fmla="*/ 3369985 w 398"/>
                <a:gd name="T3" fmla="*/ 11115941 h 1836"/>
                <a:gd name="T4" fmla="*/ 1198670 w 398"/>
                <a:gd name="T5" fmla="*/ 23462209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43A746"/>
              </a:solidFill>
              <a:miter lim="800000"/>
              <a:headEnd/>
              <a:tailEnd/>
            </a:ln>
          </p:spPr>
          <p:txBody>
            <a:bodyPr/>
            <a:lstStyle/>
            <a:p>
              <a:endParaRPr lang="es-ES"/>
            </a:p>
          </p:txBody>
        </p:sp>
        <p:sp>
          <p:nvSpPr>
            <p:cNvPr id="15442" name="Freeform 18"/>
            <p:cNvSpPr>
              <a:spLocks/>
            </p:cNvSpPr>
            <p:nvPr/>
          </p:nvSpPr>
          <p:spPr bwMode="auto">
            <a:xfrm>
              <a:off x="2360" y="-8"/>
              <a:ext cx="964" cy="4337"/>
            </a:xfrm>
            <a:custGeom>
              <a:avLst/>
              <a:gdLst>
                <a:gd name="T0" fmla="*/ 3382712 w 408"/>
                <a:gd name="T1" fmla="*/ 0 h 1836"/>
                <a:gd name="T2" fmla="*/ 3469547 w 408"/>
                <a:gd name="T3" fmla="*/ 11115941 h 1836"/>
                <a:gd name="T4" fmla="*/ 1599416 w 408"/>
                <a:gd name="T5" fmla="*/ 23462209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3CA246"/>
              </a:solidFill>
              <a:miter lim="800000"/>
              <a:headEnd/>
              <a:tailEnd/>
            </a:ln>
          </p:spPr>
          <p:txBody>
            <a:bodyPr/>
            <a:lstStyle/>
            <a:p>
              <a:endParaRPr lang="es-ES"/>
            </a:p>
          </p:txBody>
        </p:sp>
        <p:sp>
          <p:nvSpPr>
            <p:cNvPr id="15443" name="Freeform 19"/>
            <p:cNvSpPr>
              <a:spLocks/>
            </p:cNvSpPr>
            <p:nvPr/>
          </p:nvSpPr>
          <p:spPr bwMode="auto">
            <a:xfrm>
              <a:off x="2365" y="-8"/>
              <a:ext cx="987" cy="4337"/>
            </a:xfrm>
            <a:custGeom>
              <a:avLst/>
              <a:gdLst>
                <a:gd name="T0" fmla="*/ 3356284 w 418"/>
                <a:gd name="T1" fmla="*/ 0 h 1836"/>
                <a:gd name="T2" fmla="*/ 3550289 w 418"/>
                <a:gd name="T3" fmla="*/ 11115941 h 1836"/>
                <a:gd name="T4" fmla="*/ 1998361 w 418"/>
                <a:gd name="T5" fmla="*/ 23462209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369E46"/>
              </a:solidFill>
              <a:miter lim="800000"/>
              <a:headEnd/>
              <a:tailEnd/>
            </a:ln>
          </p:spPr>
          <p:txBody>
            <a:bodyPr/>
            <a:lstStyle/>
            <a:p>
              <a:endParaRPr lang="es-ES"/>
            </a:p>
          </p:txBody>
        </p:sp>
        <p:sp>
          <p:nvSpPr>
            <p:cNvPr id="15444" name="Freeform 20"/>
            <p:cNvSpPr>
              <a:spLocks/>
            </p:cNvSpPr>
            <p:nvPr/>
          </p:nvSpPr>
          <p:spPr bwMode="auto">
            <a:xfrm>
              <a:off x="2372" y="-8"/>
              <a:ext cx="1039" cy="4337"/>
            </a:xfrm>
            <a:custGeom>
              <a:avLst/>
              <a:gdLst>
                <a:gd name="T0" fmla="*/ 3346761 w 440"/>
                <a:gd name="T1" fmla="*/ 0 h 1836"/>
                <a:gd name="T2" fmla="*/ 3638689 w 440"/>
                <a:gd name="T3" fmla="*/ 11115941 h 1836"/>
                <a:gd name="T4" fmla="*/ 2392543 w 440"/>
                <a:gd name="T5" fmla="*/ 23462209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2F9946"/>
              </a:solidFill>
              <a:miter lim="800000"/>
              <a:headEnd/>
              <a:tailEnd/>
            </a:ln>
          </p:spPr>
          <p:txBody>
            <a:bodyPr/>
            <a:lstStyle/>
            <a:p>
              <a:endParaRPr lang="es-ES"/>
            </a:p>
          </p:txBody>
        </p:sp>
        <p:sp>
          <p:nvSpPr>
            <p:cNvPr id="15445" name="Freeform 21"/>
            <p:cNvSpPr>
              <a:spLocks/>
            </p:cNvSpPr>
            <p:nvPr/>
          </p:nvSpPr>
          <p:spPr bwMode="auto">
            <a:xfrm>
              <a:off x="2376" y="-8"/>
              <a:ext cx="1094" cy="4337"/>
            </a:xfrm>
            <a:custGeom>
              <a:avLst/>
              <a:gdLst>
                <a:gd name="T0" fmla="*/ 3384130 w 463"/>
                <a:gd name="T1" fmla="*/ 0 h 1836"/>
                <a:gd name="T2" fmla="*/ 3769931 w 463"/>
                <a:gd name="T3" fmla="*/ 11115941 h 1836"/>
                <a:gd name="T4" fmla="*/ 2821653 w 463"/>
                <a:gd name="T5" fmla="*/ 23462209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2A9545"/>
              </a:solidFill>
              <a:miter lim="800000"/>
              <a:headEnd/>
              <a:tailEnd/>
            </a:ln>
          </p:spPr>
          <p:txBody>
            <a:bodyPr/>
            <a:lstStyle/>
            <a:p>
              <a:endParaRPr lang="es-ES"/>
            </a:p>
          </p:txBody>
        </p:sp>
        <p:sp>
          <p:nvSpPr>
            <p:cNvPr id="15446" name="Freeform 22"/>
            <p:cNvSpPr>
              <a:spLocks/>
            </p:cNvSpPr>
            <p:nvPr/>
          </p:nvSpPr>
          <p:spPr bwMode="auto">
            <a:xfrm>
              <a:off x="2381" y="-8"/>
              <a:ext cx="1148" cy="4337"/>
            </a:xfrm>
            <a:custGeom>
              <a:avLst/>
              <a:gdLst>
                <a:gd name="T0" fmla="*/ 3375080 w 486"/>
                <a:gd name="T1" fmla="*/ 0 h 1836"/>
                <a:gd name="T2" fmla="*/ 3855901 w 486"/>
                <a:gd name="T3" fmla="*/ 11115941 h 1836"/>
                <a:gd name="T4" fmla="*/ 3216959 w 486"/>
                <a:gd name="T5" fmla="*/ 23462209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219145"/>
              </a:solidFill>
              <a:miter lim="800000"/>
              <a:headEnd/>
              <a:tailEnd/>
            </a:ln>
          </p:spPr>
          <p:txBody>
            <a:bodyPr/>
            <a:lstStyle/>
            <a:p>
              <a:endParaRPr lang="es-ES"/>
            </a:p>
          </p:txBody>
        </p:sp>
        <p:sp>
          <p:nvSpPr>
            <p:cNvPr id="15447" name="Freeform 23"/>
            <p:cNvSpPr>
              <a:spLocks/>
            </p:cNvSpPr>
            <p:nvPr/>
          </p:nvSpPr>
          <p:spPr bwMode="auto">
            <a:xfrm>
              <a:off x="2386" y="-8"/>
              <a:ext cx="1202" cy="4337"/>
            </a:xfrm>
            <a:custGeom>
              <a:avLst/>
              <a:gdLst>
                <a:gd name="T0" fmla="*/ 3360032 w 509"/>
                <a:gd name="T1" fmla="*/ 0 h 1836"/>
                <a:gd name="T2" fmla="*/ 3937360 w 509"/>
                <a:gd name="T3" fmla="*/ 11115941 h 1836"/>
                <a:gd name="T4" fmla="*/ 3601584 w 509"/>
                <a:gd name="T5" fmla="*/ 23462209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A8D44"/>
              </a:solidFill>
              <a:miter lim="800000"/>
              <a:headEnd/>
              <a:tailEnd/>
            </a:ln>
          </p:spPr>
          <p:txBody>
            <a:bodyPr/>
            <a:lstStyle/>
            <a:p>
              <a:endParaRPr lang="es-ES"/>
            </a:p>
          </p:txBody>
        </p:sp>
      </p:grpSp>
      <p:grpSp>
        <p:nvGrpSpPr>
          <p:cNvPr id="4" name="Group 24"/>
          <p:cNvGrpSpPr>
            <a:grpSpLocks/>
          </p:cNvGrpSpPr>
          <p:nvPr/>
        </p:nvGrpSpPr>
        <p:grpSpPr bwMode="auto">
          <a:xfrm rot="10800000">
            <a:off x="1720850" y="-171450"/>
            <a:ext cx="330200" cy="8253413"/>
            <a:chOff x="-1293" y="0"/>
            <a:chExt cx="1050" cy="4320"/>
          </a:xfrm>
        </p:grpSpPr>
        <p:sp>
          <p:nvSpPr>
            <p:cNvPr id="11289" name="Rectangle 25"/>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15437" name="Rectangle 26"/>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5" name="Group 27"/>
          <p:cNvGrpSpPr>
            <a:grpSpLocks/>
          </p:cNvGrpSpPr>
          <p:nvPr/>
        </p:nvGrpSpPr>
        <p:grpSpPr bwMode="auto">
          <a:xfrm>
            <a:off x="0" y="-1111250"/>
            <a:ext cx="1763713" cy="8253413"/>
            <a:chOff x="-1293" y="0"/>
            <a:chExt cx="1050" cy="4320"/>
          </a:xfrm>
        </p:grpSpPr>
        <p:sp>
          <p:nvSpPr>
            <p:cNvPr id="11292" name="Rectangle 28"/>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15435" name="Rectangle 29"/>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6" name="Group 146"/>
          <p:cNvGrpSpPr>
            <a:grpSpLocks/>
          </p:cNvGrpSpPr>
          <p:nvPr/>
        </p:nvGrpSpPr>
        <p:grpSpPr bwMode="auto">
          <a:xfrm>
            <a:off x="276225" y="1500188"/>
            <a:ext cx="2152650" cy="2152650"/>
            <a:chOff x="1943" y="626"/>
            <a:chExt cx="1228" cy="1228"/>
          </a:xfrm>
        </p:grpSpPr>
        <p:sp>
          <p:nvSpPr>
            <p:cNvPr id="15427" name="Oval 147"/>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5428" name="Group 148"/>
            <p:cNvGrpSpPr>
              <a:grpSpLocks/>
            </p:cNvGrpSpPr>
            <p:nvPr/>
          </p:nvGrpSpPr>
          <p:grpSpPr bwMode="auto">
            <a:xfrm>
              <a:off x="2070" y="1330"/>
              <a:ext cx="975" cy="325"/>
              <a:chOff x="2696" y="1315"/>
              <a:chExt cx="2472" cy="824"/>
            </a:xfrm>
          </p:grpSpPr>
          <p:sp>
            <p:nvSpPr>
              <p:cNvPr id="15432" name="Oval 149"/>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5433" name="Oval 150"/>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5429" name="Group 151"/>
            <p:cNvGrpSpPr>
              <a:grpSpLocks/>
            </p:cNvGrpSpPr>
            <p:nvPr/>
          </p:nvGrpSpPr>
          <p:grpSpPr bwMode="auto">
            <a:xfrm>
              <a:off x="2236" y="890"/>
              <a:ext cx="644" cy="645"/>
              <a:chOff x="2880" y="1515"/>
              <a:chExt cx="644" cy="645"/>
            </a:xfrm>
          </p:grpSpPr>
          <p:sp>
            <p:nvSpPr>
              <p:cNvPr id="15430" name="Oval 152"/>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17" name="Freeform 153"/>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9" name="Group 97"/>
          <p:cNvGrpSpPr>
            <a:grpSpLocks/>
          </p:cNvGrpSpPr>
          <p:nvPr/>
        </p:nvGrpSpPr>
        <p:grpSpPr bwMode="auto">
          <a:xfrm>
            <a:off x="-442913" y="412750"/>
            <a:ext cx="2152651" cy="2152650"/>
            <a:chOff x="1943" y="626"/>
            <a:chExt cx="1228" cy="1228"/>
          </a:xfrm>
        </p:grpSpPr>
        <p:sp>
          <p:nvSpPr>
            <p:cNvPr id="15420" name="Oval 96"/>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5421" name="Group 89"/>
            <p:cNvGrpSpPr>
              <a:grpSpLocks/>
            </p:cNvGrpSpPr>
            <p:nvPr/>
          </p:nvGrpSpPr>
          <p:grpSpPr bwMode="auto">
            <a:xfrm>
              <a:off x="2070" y="1330"/>
              <a:ext cx="975" cy="325"/>
              <a:chOff x="2696" y="1315"/>
              <a:chExt cx="2472" cy="824"/>
            </a:xfrm>
          </p:grpSpPr>
          <p:sp>
            <p:nvSpPr>
              <p:cNvPr id="15425" name="Oval 90"/>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5426" name="Oval 91"/>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5422" name="Group 92"/>
            <p:cNvGrpSpPr>
              <a:grpSpLocks/>
            </p:cNvGrpSpPr>
            <p:nvPr/>
          </p:nvGrpSpPr>
          <p:grpSpPr bwMode="auto">
            <a:xfrm>
              <a:off x="2236" y="890"/>
              <a:ext cx="644" cy="645"/>
              <a:chOff x="2880" y="1515"/>
              <a:chExt cx="644" cy="645"/>
            </a:xfrm>
          </p:grpSpPr>
          <p:sp>
            <p:nvSpPr>
              <p:cNvPr id="15423" name="Oval 93"/>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358" name="Freeform 94"/>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2" name="Group 154"/>
          <p:cNvGrpSpPr>
            <a:grpSpLocks/>
          </p:cNvGrpSpPr>
          <p:nvPr/>
        </p:nvGrpSpPr>
        <p:grpSpPr bwMode="auto">
          <a:xfrm>
            <a:off x="-500063" y="2500313"/>
            <a:ext cx="2152651" cy="2152650"/>
            <a:chOff x="1943" y="626"/>
            <a:chExt cx="1228" cy="1228"/>
          </a:xfrm>
        </p:grpSpPr>
        <p:sp>
          <p:nvSpPr>
            <p:cNvPr id="15413" name="Oval 155"/>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5414" name="Group 156"/>
            <p:cNvGrpSpPr>
              <a:grpSpLocks/>
            </p:cNvGrpSpPr>
            <p:nvPr/>
          </p:nvGrpSpPr>
          <p:grpSpPr bwMode="auto">
            <a:xfrm>
              <a:off x="2070" y="1330"/>
              <a:ext cx="975" cy="325"/>
              <a:chOff x="2696" y="1315"/>
              <a:chExt cx="2472" cy="824"/>
            </a:xfrm>
          </p:grpSpPr>
          <p:sp>
            <p:nvSpPr>
              <p:cNvPr id="15418" name="Oval 157"/>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5419" name="Oval 158"/>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5415" name="Group 159"/>
            <p:cNvGrpSpPr>
              <a:grpSpLocks/>
            </p:cNvGrpSpPr>
            <p:nvPr/>
          </p:nvGrpSpPr>
          <p:grpSpPr bwMode="auto">
            <a:xfrm>
              <a:off x="2236" y="890"/>
              <a:ext cx="644" cy="645"/>
              <a:chOff x="2880" y="1515"/>
              <a:chExt cx="644" cy="645"/>
            </a:xfrm>
          </p:grpSpPr>
          <p:sp>
            <p:nvSpPr>
              <p:cNvPr id="15416" name="Oval 160"/>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25" name="Freeform 161"/>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5" name="Group 162"/>
          <p:cNvGrpSpPr>
            <a:grpSpLocks/>
          </p:cNvGrpSpPr>
          <p:nvPr/>
        </p:nvGrpSpPr>
        <p:grpSpPr bwMode="auto">
          <a:xfrm>
            <a:off x="276225" y="3500438"/>
            <a:ext cx="2152650" cy="2152650"/>
            <a:chOff x="1943" y="626"/>
            <a:chExt cx="1228" cy="1228"/>
          </a:xfrm>
        </p:grpSpPr>
        <p:sp>
          <p:nvSpPr>
            <p:cNvPr id="15406"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5407" name="Group 164"/>
            <p:cNvGrpSpPr>
              <a:grpSpLocks/>
            </p:cNvGrpSpPr>
            <p:nvPr/>
          </p:nvGrpSpPr>
          <p:grpSpPr bwMode="auto">
            <a:xfrm>
              <a:off x="2070" y="1330"/>
              <a:ext cx="975" cy="325"/>
              <a:chOff x="2696" y="1315"/>
              <a:chExt cx="2472" cy="824"/>
            </a:xfrm>
          </p:grpSpPr>
          <p:sp>
            <p:nvSpPr>
              <p:cNvPr id="15411" name="Oval 165"/>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5412"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5408" name="Group 167"/>
            <p:cNvGrpSpPr>
              <a:grpSpLocks/>
            </p:cNvGrpSpPr>
            <p:nvPr/>
          </p:nvGrpSpPr>
          <p:grpSpPr bwMode="auto">
            <a:xfrm>
              <a:off x="2236" y="890"/>
              <a:ext cx="644" cy="645"/>
              <a:chOff x="2880" y="1515"/>
              <a:chExt cx="644" cy="645"/>
            </a:xfrm>
          </p:grpSpPr>
          <p:sp>
            <p:nvSpPr>
              <p:cNvPr id="15409"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33" name="Freeform 16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8" name="Group 170"/>
          <p:cNvGrpSpPr>
            <a:grpSpLocks/>
          </p:cNvGrpSpPr>
          <p:nvPr/>
        </p:nvGrpSpPr>
        <p:grpSpPr bwMode="auto">
          <a:xfrm>
            <a:off x="490538" y="5419725"/>
            <a:ext cx="2152650" cy="2152650"/>
            <a:chOff x="1943" y="626"/>
            <a:chExt cx="1228" cy="1228"/>
          </a:xfrm>
        </p:grpSpPr>
        <p:sp>
          <p:nvSpPr>
            <p:cNvPr id="15399" name="Oval 171"/>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5400" name="Group 172"/>
            <p:cNvGrpSpPr>
              <a:grpSpLocks/>
            </p:cNvGrpSpPr>
            <p:nvPr/>
          </p:nvGrpSpPr>
          <p:grpSpPr bwMode="auto">
            <a:xfrm>
              <a:off x="2070" y="1330"/>
              <a:ext cx="975" cy="325"/>
              <a:chOff x="2696" y="1315"/>
              <a:chExt cx="2472" cy="824"/>
            </a:xfrm>
          </p:grpSpPr>
          <p:sp>
            <p:nvSpPr>
              <p:cNvPr id="15404" name="Oval 173"/>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5405" name="Oval 174"/>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5401" name="Group 175"/>
            <p:cNvGrpSpPr>
              <a:grpSpLocks/>
            </p:cNvGrpSpPr>
            <p:nvPr/>
          </p:nvGrpSpPr>
          <p:grpSpPr bwMode="auto">
            <a:xfrm>
              <a:off x="2236" y="890"/>
              <a:ext cx="644" cy="645"/>
              <a:chOff x="2880" y="1515"/>
              <a:chExt cx="644" cy="645"/>
            </a:xfrm>
          </p:grpSpPr>
          <p:sp>
            <p:nvSpPr>
              <p:cNvPr id="15402" name="Oval 176"/>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41" name="Freeform 177"/>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1" name="Group 30"/>
          <p:cNvGrpSpPr>
            <a:grpSpLocks/>
          </p:cNvGrpSpPr>
          <p:nvPr/>
        </p:nvGrpSpPr>
        <p:grpSpPr bwMode="auto">
          <a:xfrm>
            <a:off x="285720" y="214290"/>
            <a:ext cx="8591549" cy="661987"/>
            <a:chOff x="152" y="158"/>
            <a:chExt cx="5412" cy="417"/>
          </a:xfrm>
          <a:solidFill>
            <a:srgbClr val="F1850F"/>
          </a:solidFill>
        </p:grpSpPr>
        <p:sp>
          <p:nvSpPr>
            <p:cNvPr id="11295" name="AutoShape 31"/>
            <p:cNvSpPr>
              <a:spLocks noChangeArrowheads="1"/>
            </p:cNvSpPr>
            <p:nvPr/>
          </p:nvSpPr>
          <p:spPr bwMode="auto">
            <a:xfrm>
              <a:off x="152" y="203"/>
              <a:ext cx="5352" cy="372"/>
            </a:xfrm>
            <a:prstGeom prst="roundRect">
              <a:avLst>
                <a:gd name="adj" fmla="val 11829"/>
              </a:avLst>
            </a:prstGeom>
            <a:grpFill/>
            <a:ln w="9525">
              <a:noFill/>
              <a:round/>
              <a:headEnd/>
              <a:tailEnd/>
            </a:ln>
            <a:effectLst/>
          </p:spPr>
          <p:txBody>
            <a:bodyPr wrap="none" anchor="ctr"/>
            <a:lstStyle/>
            <a:p>
              <a:pPr>
                <a:defRPr/>
              </a:pPr>
              <a:endParaRPr lang="es-ES_tradnl" dirty="0"/>
            </a:p>
          </p:txBody>
        </p:sp>
        <p:sp>
          <p:nvSpPr>
            <p:cNvPr id="11296" name="Freeform 32"/>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pFill/>
            <a:ln w="9525">
              <a:noFill/>
              <a:round/>
              <a:headEnd/>
              <a:tailEnd/>
            </a:ln>
          </p:spPr>
          <p:txBody>
            <a:bodyPr/>
            <a:lstStyle/>
            <a:p>
              <a:pPr>
                <a:defRPr/>
              </a:pPr>
              <a:endParaRPr lang="es-ES_tradnl" dirty="0"/>
            </a:p>
          </p:txBody>
        </p:sp>
        <p:sp>
          <p:nvSpPr>
            <p:cNvPr id="11297" name="AutoShape 33"/>
            <p:cNvSpPr>
              <a:spLocks noChangeArrowheads="1"/>
            </p:cNvSpPr>
            <p:nvPr/>
          </p:nvSpPr>
          <p:spPr bwMode="auto">
            <a:xfrm>
              <a:off x="204" y="159"/>
              <a:ext cx="5352" cy="82"/>
            </a:xfrm>
            <a:prstGeom prst="roundRect">
              <a:avLst>
                <a:gd name="adj" fmla="val 16667"/>
              </a:avLst>
            </a:prstGeom>
            <a:grpFill/>
            <a:ln w="9525">
              <a:noFill/>
              <a:round/>
              <a:headEnd/>
              <a:tailEnd/>
            </a:ln>
            <a:effectLst/>
          </p:spPr>
          <p:txBody>
            <a:bodyPr wrap="none" anchor="ctr"/>
            <a:lstStyle/>
            <a:p>
              <a:pPr>
                <a:defRPr/>
              </a:pPr>
              <a:endParaRPr lang="es-ES_tradnl" dirty="0"/>
            </a:p>
          </p:txBody>
        </p:sp>
      </p:grpSp>
      <p:sp>
        <p:nvSpPr>
          <p:cNvPr id="15374" name="82 CuadroTexto"/>
          <p:cNvSpPr txBox="1">
            <a:spLocks noChangeArrowheads="1"/>
          </p:cNvSpPr>
          <p:nvPr/>
        </p:nvSpPr>
        <p:spPr bwMode="auto">
          <a:xfrm>
            <a:off x="2286000" y="1000125"/>
            <a:ext cx="6643688" cy="830263"/>
          </a:xfrm>
          <a:prstGeom prst="rect">
            <a:avLst/>
          </a:prstGeom>
          <a:noFill/>
          <a:ln w="9525">
            <a:noFill/>
            <a:miter lim="800000"/>
            <a:headEnd/>
            <a:tailEnd/>
          </a:ln>
        </p:spPr>
        <p:txBody>
          <a:bodyPr>
            <a:spAutoFit/>
          </a:bodyPr>
          <a:lstStyle/>
          <a:p>
            <a:r>
              <a:rPr lang="es-EC"/>
              <a:t> </a:t>
            </a:r>
            <a:endParaRPr lang="es-ES"/>
          </a:p>
          <a:p>
            <a:r>
              <a:rPr lang="es-EC"/>
              <a:t>	</a:t>
            </a:r>
            <a:endParaRPr lang="es-ES" sz="1800"/>
          </a:p>
        </p:txBody>
      </p:sp>
      <p:sp>
        <p:nvSpPr>
          <p:cNvPr id="85" name="Text Box 71"/>
          <p:cNvSpPr txBox="1">
            <a:spLocks noChangeArrowheads="1"/>
          </p:cNvSpPr>
          <p:nvPr/>
        </p:nvSpPr>
        <p:spPr bwMode="auto">
          <a:xfrm>
            <a:off x="131763" y="1076325"/>
            <a:ext cx="1039812"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15376" name="Text Box 69"/>
          <p:cNvSpPr txBox="1">
            <a:spLocks noChangeArrowheads="1"/>
          </p:cNvSpPr>
          <p:nvPr/>
        </p:nvSpPr>
        <p:spPr bwMode="auto">
          <a:xfrm>
            <a:off x="131763" y="3143250"/>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III: Estudio Organizacional</a:t>
            </a:r>
          </a:p>
        </p:txBody>
      </p:sp>
      <p:sp>
        <p:nvSpPr>
          <p:cNvPr id="15377" name="Text Box 71"/>
          <p:cNvSpPr txBox="1">
            <a:spLocks noChangeArrowheads="1"/>
          </p:cNvSpPr>
          <p:nvPr/>
        </p:nvSpPr>
        <p:spPr bwMode="auto">
          <a:xfrm>
            <a:off x="1000125" y="6211888"/>
            <a:ext cx="1285875" cy="461962"/>
          </a:xfrm>
          <a:prstGeom prst="rect">
            <a:avLst/>
          </a:prstGeom>
          <a:noFill/>
          <a:ln w="9525">
            <a:noFill/>
            <a:miter lim="800000"/>
            <a:headEnd/>
            <a:tailEnd/>
          </a:ln>
        </p:spPr>
        <p:txBody>
          <a:bodyPr anchor="ctr">
            <a:spAutoFit/>
          </a:bodyPr>
          <a:lstStyle/>
          <a:p>
            <a:pPr algn="ctr">
              <a:spcBef>
                <a:spcPct val="50000"/>
              </a:spcBef>
            </a:pPr>
            <a:r>
              <a:rPr lang="en-GB" sz="1200">
                <a:solidFill>
                  <a:schemeClr val="bg1"/>
                </a:solidFill>
              </a:rPr>
              <a:t>Conclusiones, Recomendaciones</a:t>
            </a:r>
          </a:p>
        </p:txBody>
      </p:sp>
      <p:sp>
        <p:nvSpPr>
          <p:cNvPr id="15378" name="Text Box 70"/>
          <p:cNvSpPr txBox="1">
            <a:spLocks noChangeArrowheads="1"/>
          </p:cNvSpPr>
          <p:nvPr/>
        </p:nvSpPr>
        <p:spPr bwMode="auto">
          <a:xfrm>
            <a:off x="854075" y="4211638"/>
            <a:ext cx="1039813"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IV: Estudio Técnico </a:t>
            </a:r>
          </a:p>
        </p:txBody>
      </p:sp>
      <p:grpSp>
        <p:nvGrpSpPr>
          <p:cNvPr id="22" name="Group 162"/>
          <p:cNvGrpSpPr>
            <a:grpSpLocks/>
          </p:cNvGrpSpPr>
          <p:nvPr/>
        </p:nvGrpSpPr>
        <p:grpSpPr bwMode="auto">
          <a:xfrm>
            <a:off x="-428625" y="4705350"/>
            <a:ext cx="2852738" cy="2154238"/>
            <a:chOff x="1943" y="626"/>
            <a:chExt cx="1627" cy="1229"/>
          </a:xfrm>
        </p:grpSpPr>
        <p:sp>
          <p:nvSpPr>
            <p:cNvPr id="15392"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5393" name="Group 164"/>
            <p:cNvGrpSpPr>
              <a:grpSpLocks/>
            </p:cNvGrpSpPr>
            <p:nvPr/>
          </p:nvGrpSpPr>
          <p:grpSpPr bwMode="auto">
            <a:xfrm>
              <a:off x="2322" y="1411"/>
              <a:ext cx="1248" cy="444"/>
              <a:chOff x="3334" y="1520"/>
              <a:chExt cx="3166" cy="1126"/>
            </a:xfrm>
          </p:grpSpPr>
          <p:sp>
            <p:nvSpPr>
              <p:cNvPr id="15397" name="Oval 165"/>
              <p:cNvSpPr>
                <a:spLocks noChangeArrowheads="1"/>
              </p:cNvSpPr>
              <p:nvPr/>
            </p:nvSpPr>
            <p:spPr bwMode="auto">
              <a:xfrm>
                <a:off x="4027" y="1822"/>
                <a:ext cx="2473"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5398"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5394" name="Group 167"/>
            <p:cNvGrpSpPr>
              <a:grpSpLocks/>
            </p:cNvGrpSpPr>
            <p:nvPr/>
          </p:nvGrpSpPr>
          <p:grpSpPr bwMode="auto">
            <a:xfrm>
              <a:off x="2236" y="890"/>
              <a:ext cx="644" cy="645"/>
              <a:chOff x="2880" y="1515"/>
              <a:chExt cx="644" cy="645"/>
            </a:xfrm>
          </p:grpSpPr>
          <p:sp>
            <p:nvSpPr>
              <p:cNvPr id="15395"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98" name="Freeform 169"/>
              <p:cNvSpPr>
                <a:spLocks/>
              </p:cNvSpPr>
              <p:nvPr/>
            </p:nvSpPr>
            <p:spPr bwMode="auto">
              <a:xfrm>
                <a:off x="2888" y="1515"/>
                <a:ext cx="627"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sp>
        <p:nvSpPr>
          <p:cNvPr id="102" name="Rectangle 34"/>
          <p:cNvSpPr txBox="1">
            <a:spLocks noChangeArrowheads="1"/>
          </p:cNvSpPr>
          <p:nvPr/>
        </p:nvSpPr>
        <p:spPr bwMode="auto">
          <a:xfrm>
            <a:off x="500063" y="285750"/>
            <a:ext cx="8229600" cy="561975"/>
          </a:xfrm>
          <a:prstGeom prst="rect">
            <a:avLst/>
          </a:prstGeom>
          <a:noFill/>
          <a:ln w="9525">
            <a:noFill/>
            <a:miter lim="800000"/>
            <a:headEnd/>
            <a:tailEnd/>
          </a:ln>
          <a:effectLst>
            <a:outerShdw dist="17961" dir="2700000" algn="ctr" rotWithShape="0">
              <a:srgbClr val="474747"/>
            </a:outerShdw>
          </a:effectLst>
        </p:spPr>
        <p:txBody>
          <a:bodyPr anchor="ctr"/>
          <a:lstStyle/>
          <a:p>
            <a:pPr marL="0" lvl="1">
              <a:defRPr/>
            </a:pPr>
            <a:r>
              <a:rPr lang="es-EC" b="1" kern="0" dirty="0">
                <a:solidFill>
                  <a:schemeClr val="bg1"/>
                </a:solidFill>
                <a:latin typeface="Arial" pitchFamily="34" charset="0"/>
                <a:cs typeface="Arial" pitchFamily="34" charset="0"/>
              </a:rPr>
              <a:t>CAP. 2: PRODUCTO A COMERCIALIZAR</a:t>
            </a:r>
            <a:endParaRPr lang="en-GB" kern="0" dirty="0">
              <a:solidFill>
                <a:schemeClr val="bg1"/>
              </a:solidFill>
            </a:endParaRPr>
          </a:p>
        </p:txBody>
      </p:sp>
      <p:grpSp>
        <p:nvGrpSpPr>
          <p:cNvPr id="15381" name="Group 552"/>
          <p:cNvGrpSpPr>
            <a:grpSpLocks/>
          </p:cNvGrpSpPr>
          <p:nvPr/>
        </p:nvGrpSpPr>
        <p:grpSpPr bwMode="auto">
          <a:xfrm>
            <a:off x="285750" y="1500188"/>
            <a:ext cx="2152650" cy="2152650"/>
            <a:chOff x="1943" y="626"/>
            <a:chExt cx="1228" cy="1228"/>
          </a:xfrm>
        </p:grpSpPr>
        <p:sp>
          <p:nvSpPr>
            <p:cNvPr id="15385" name="Oval 553"/>
            <p:cNvSpPr>
              <a:spLocks noChangeArrowheads="1"/>
            </p:cNvSpPr>
            <p:nvPr/>
          </p:nvSpPr>
          <p:spPr bwMode="auto">
            <a:xfrm>
              <a:off x="1943" y="626"/>
              <a:ext cx="1228" cy="1228"/>
            </a:xfrm>
            <a:prstGeom prst="ellipse">
              <a:avLst/>
            </a:prstGeom>
            <a:gradFill rotWithShape="1">
              <a:gsLst>
                <a:gs pos="0">
                  <a:srgbClr val="BC8116">
                    <a:alpha val="62000"/>
                  </a:srgbClr>
                </a:gs>
                <a:gs pos="100000">
                  <a:srgbClr val="573C0A">
                    <a:alpha val="0"/>
                  </a:srgbClr>
                </a:gs>
              </a:gsLst>
              <a:path path="shape">
                <a:fillToRect l="50000" t="50000" r="50000" b="50000"/>
              </a:path>
            </a:gradFill>
            <a:ln w="9525">
              <a:noFill/>
              <a:round/>
              <a:headEnd/>
              <a:tailEnd/>
            </a:ln>
          </p:spPr>
          <p:txBody>
            <a:bodyPr wrap="none" anchor="ctr"/>
            <a:lstStyle/>
            <a:p>
              <a:endParaRPr lang="es-MX"/>
            </a:p>
          </p:txBody>
        </p:sp>
        <p:grpSp>
          <p:nvGrpSpPr>
            <p:cNvPr id="15386" name="Group 554"/>
            <p:cNvGrpSpPr>
              <a:grpSpLocks/>
            </p:cNvGrpSpPr>
            <p:nvPr/>
          </p:nvGrpSpPr>
          <p:grpSpPr bwMode="auto">
            <a:xfrm>
              <a:off x="2070" y="1330"/>
              <a:ext cx="975" cy="325"/>
              <a:chOff x="2696" y="1315"/>
              <a:chExt cx="2472" cy="824"/>
            </a:xfrm>
          </p:grpSpPr>
          <p:sp>
            <p:nvSpPr>
              <p:cNvPr id="15390" name="Oval 555"/>
              <p:cNvSpPr>
                <a:spLocks noChangeArrowheads="1"/>
              </p:cNvSpPr>
              <p:nvPr/>
            </p:nvSpPr>
            <p:spPr bwMode="auto">
              <a:xfrm>
                <a:off x="2696" y="1315"/>
                <a:ext cx="2472" cy="824"/>
              </a:xfrm>
              <a:prstGeom prst="ellipse">
                <a:avLst/>
              </a:prstGeom>
              <a:gradFill rotWithShape="1">
                <a:gsLst>
                  <a:gs pos="0">
                    <a:srgbClr val="BC8116">
                      <a:alpha val="60999"/>
                    </a:srgbClr>
                  </a:gs>
                  <a:gs pos="100000">
                    <a:srgbClr val="573C0A">
                      <a:alpha val="0"/>
                    </a:srgbClr>
                  </a:gs>
                </a:gsLst>
                <a:path path="shape">
                  <a:fillToRect l="50000" t="50000" r="50000" b="50000"/>
                </a:path>
              </a:gradFill>
              <a:ln w="9525">
                <a:noFill/>
                <a:round/>
                <a:headEnd/>
                <a:tailEnd/>
              </a:ln>
            </p:spPr>
            <p:txBody>
              <a:bodyPr wrap="none" anchor="ctr"/>
              <a:lstStyle/>
              <a:p>
                <a:endParaRPr lang="es-MX"/>
              </a:p>
            </p:txBody>
          </p:sp>
          <p:sp>
            <p:nvSpPr>
              <p:cNvPr id="15391" name="Oval 556"/>
              <p:cNvSpPr>
                <a:spLocks noChangeArrowheads="1"/>
              </p:cNvSpPr>
              <p:nvPr/>
            </p:nvSpPr>
            <p:spPr bwMode="auto">
              <a:xfrm>
                <a:off x="3334" y="1520"/>
                <a:ext cx="1249" cy="451"/>
              </a:xfrm>
              <a:prstGeom prst="ellipse">
                <a:avLst/>
              </a:prstGeom>
              <a:gradFill rotWithShape="1">
                <a:gsLst>
                  <a:gs pos="0">
                    <a:srgbClr val="F08820">
                      <a:alpha val="92998"/>
                    </a:srgbClr>
                  </a:gs>
                  <a:gs pos="100000">
                    <a:srgbClr val="6F3F0F">
                      <a:alpha val="0"/>
                    </a:srgbClr>
                  </a:gs>
                </a:gsLst>
                <a:path path="shape">
                  <a:fillToRect l="50000" t="50000" r="50000" b="50000"/>
                </a:path>
              </a:gradFill>
              <a:ln w="9525">
                <a:noFill/>
                <a:round/>
                <a:headEnd/>
                <a:tailEnd/>
              </a:ln>
            </p:spPr>
            <p:txBody>
              <a:bodyPr wrap="none" anchor="ctr"/>
              <a:lstStyle/>
              <a:p>
                <a:endParaRPr lang="es-MX"/>
              </a:p>
            </p:txBody>
          </p:sp>
        </p:grpSp>
        <p:grpSp>
          <p:nvGrpSpPr>
            <p:cNvPr id="15387" name="Group 557"/>
            <p:cNvGrpSpPr>
              <a:grpSpLocks/>
            </p:cNvGrpSpPr>
            <p:nvPr/>
          </p:nvGrpSpPr>
          <p:grpSpPr bwMode="auto">
            <a:xfrm>
              <a:off x="2236" y="890"/>
              <a:ext cx="644" cy="645"/>
              <a:chOff x="2880" y="1515"/>
              <a:chExt cx="644" cy="645"/>
            </a:xfrm>
          </p:grpSpPr>
          <p:sp>
            <p:nvSpPr>
              <p:cNvPr id="15388" name="Oval 558"/>
              <p:cNvSpPr>
                <a:spLocks noChangeArrowheads="1"/>
              </p:cNvSpPr>
              <p:nvPr/>
            </p:nvSpPr>
            <p:spPr bwMode="auto">
              <a:xfrm>
                <a:off x="2880" y="1516"/>
                <a:ext cx="644" cy="644"/>
              </a:xfrm>
              <a:prstGeom prst="ellipse">
                <a:avLst/>
              </a:prstGeom>
              <a:gradFill rotWithShape="1">
                <a:gsLst>
                  <a:gs pos="0">
                    <a:srgbClr val="BC8116"/>
                  </a:gs>
                  <a:gs pos="100000">
                    <a:srgbClr val="F08820"/>
                  </a:gs>
                </a:gsLst>
                <a:lin ang="5400000" scaled="1"/>
              </a:gradFill>
              <a:ln w="9525" algn="ctr">
                <a:noFill/>
                <a:round/>
                <a:headEnd/>
                <a:tailEnd/>
              </a:ln>
            </p:spPr>
            <p:txBody>
              <a:bodyPr wrap="none" anchor="ctr"/>
              <a:lstStyle/>
              <a:p>
                <a:endParaRPr lang="es-MX"/>
              </a:p>
            </p:txBody>
          </p:sp>
          <p:sp>
            <p:nvSpPr>
              <p:cNvPr id="115" name="Freeform 55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MX" dirty="0"/>
              </a:p>
            </p:txBody>
          </p:sp>
        </p:grpSp>
      </p:grpSp>
      <p:sp>
        <p:nvSpPr>
          <p:cNvPr id="15382" name="Text Box 68"/>
          <p:cNvSpPr txBox="1">
            <a:spLocks noChangeArrowheads="1"/>
          </p:cNvSpPr>
          <p:nvPr/>
        </p:nvSpPr>
        <p:spPr bwMode="auto">
          <a:xfrm>
            <a:off x="889000" y="2211388"/>
            <a:ext cx="1039813" cy="646112"/>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 Estudio de mercado</a:t>
            </a:r>
          </a:p>
        </p:txBody>
      </p:sp>
      <p:graphicFrame>
        <p:nvGraphicFramePr>
          <p:cNvPr id="101" name="100 Diagrama"/>
          <p:cNvGraphicFramePr/>
          <p:nvPr/>
        </p:nvGraphicFramePr>
        <p:xfrm>
          <a:off x="2357422" y="121442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84" name="Text Box 70"/>
          <p:cNvSpPr txBox="1">
            <a:spLocks noChangeArrowheads="1"/>
          </p:cNvSpPr>
          <p:nvPr/>
        </p:nvSpPr>
        <p:spPr bwMode="auto">
          <a:xfrm>
            <a:off x="68263" y="5283200"/>
            <a:ext cx="1039812"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V: Estudio Financiero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4.16667E-6 0 L 4.16667E-6 1.12338 " pathEditMode="relative" rAng="0" ptsTypes="AA">
                                      <p:cBhvr>
                                        <p:cTn id="10" dur="1500" fill="hold"/>
                                        <p:tgtEl>
                                          <p:spTgt spid="5"/>
                                        </p:tgtEl>
                                        <p:attrNameLst>
                                          <p:attrName>ppt_x</p:attrName>
                                          <p:attrName>ppt_y</p:attrName>
                                        </p:attrNameLst>
                                      </p:cBhvr>
                                      <p:rCtr x="0" y="562"/>
                                    </p:animMotion>
                                  </p:childTnLst>
                                </p:cTn>
                              </p:par>
                              <p:par>
                                <p:cTn id="11" presetID="42" presetClass="path" presetSubtype="0" accel="50000" decel="50000" fill="hold" nodeType="withEffect">
                                  <p:stCondLst>
                                    <p:cond delay="0"/>
                                  </p:stCondLst>
                                  <p:childTnLst>
                                    <p:animMotion origin="layout" path="M -4.72222E-6 -1.12338 L -4.72222E-6 -4.07407E-6 " pathEditMode="relative" rAng="0" ptsTypes="AA">
                                      <p:cBhvr>
                                        <p:cTn id="12" dur="1500" spd="-100000" fill="hold"/>
                                        <p:tgtEl>
                                          <p:spTgt spid="4"/>
                                        </p:tgtEl>
                                        <p:attrNameLst>
                                          <p:attrName>ppt_x</p:attrName>
                                          <p:attrName>ppt_y</p:attrName>
                                        </p:attrNameLst>
                                      </p:cBhvr>
                                      <p:rCtr x="0" y="562"/>
                                    </p:animMotion>
                                  </p:childTnLst>
                                </p:cTn>
                              </p:par>
                              <p:par>
                                <p:cTn id="13" presetID="10" presetClass="entr" presetSubtype="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7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9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11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13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xit" presetSubtype="0" fill="hold" nodeType="with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xit" presetSubtype="0" fill="hold" grpId="0" nodeType="withEffect">
                                  <p:stCondLst>
                                    <p:cond delay="0"/>
                                  </p:stCondLst>
                                  <p:childTnLst>
                                    <p:animEffect transition="out" filter="fade">
                                      <p:cBhvr>
                                        <p:cTn id="35" dur="500"/>
                                        <p:tgtEl>
                                          <p:spTgt spid="11336"/>
                                        </p:tgtEl>
                                      </p:cBhvr>
                                    </p:animEffect>
                                    <p:set>
                                      <p:cBhvr>
                                        <p:cTn id="36" dur="1" fill="hold">
                                          <p:stCondLst>
                                            <p:cond delay="499"/>
                                          </p:stCondLst>
                                        </p:cTn>
                                        <p:tgtEl>
                                          <p:spTgt spid="1133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1337"/>
                                        </p:tgtEl>
                                        <p:attrNameLst>
                                          <p:attrName>style.visibility</p:attrName>
                                        </p:attrNameLst>
                                      </p:cBhvr>
                                      <p:to>
                                        <p:strVal val="visible"/>
                                      </p:to>
                                    </p:set>
                                    <p:animEffect transition="in" filter="fade">
                                      <p:cBhvr>
                                        <p:cTn id="39" dur="500"/>
                                        <p:tgtEl>
                                          <p:spTgt spid="11337"/>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par>
                                <p:cTn id="43" presetID="10" presetClass="entr" presetSubtype="0" fill="hold" nodeType="withEffect">
                                  <p:stCondLst>
                                    <p:cond delay="110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wipe(left)">
                                      <p:cBhvr>
                                        <p:cTn id="48" dur="500"/>
                                        <p:tgtEl>
                                          <p:spTgt spid="102"/>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box(in)">
                                      <p:cBhvr>
                                        <p:cTn id="53"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6" grpId="0" animBg="1"/>
      <p:bldP spid="11337" grpId="0" animBg="1"/>
      <p:bldP spid="85" grpId="0"/>
      <p:bldP spid="102" grpId="0"/>
      <p:bldGraphic spid="101"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36" name="Rectangle 72"/>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29BE6">
                  <a:alpha val="79999"/>
                </a:srgbClr>
              </a:gs>
            </a:gsLst>
            <a:lin ang="5400000" scaled="1"/>
          </a:gradFill>
          <a:ln w="9525">
            <a:noFill/>
            <a:miter lim="800000"/>
            <a:headEnd/>
            <a:tailEnd/>
          </a:ln>
        </p:spPr>
        <p:txBody>
          <a:bodyPr wrap="none" anchor="ctr"/>
          <a:lstStyle/>
          <a:p>
            <a:endParaRPr lang="es-ES_tradnl"/>
          </a:p>
        </p:txBody>
      </p:sp>
      <p:sp>
        <p:nvSpPr>
          <p:cNvPr id="11337" name="Rectangle 73"/>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9CE1C">
                  <a:alpha val="60001"/>
                </a:srgbClr>
              </a:gs>
            </a:gsLst>
            <a:lin ang="5400000" scaled="1"/>
          </a:gradFill>
          <a:ln w="9525">
            <a:noFill/>
            <a:miter lim="800000"/>
            <a:headEnd/>
            <a:tailEnd/>
          </a:ln>
        </p:spPr>
        <p:txBody>
          <a:bodyPr wrap="none" anchor="ctr"/>
          <a:lstStyle/>
          <a:p>
            <a:endParaRPr lang="es-ES_tradnl"/>
          </a:p>
        </p:txBody>
      </p:sp>
      <p:grpSp>
        <p:nvGrpSpPr>
          <p:cNvPr id="2" name="Group 2"/>
          <p:cNvGrpSpPr>
            <a:grpSpLocks/>
          </p:cNvGrpSpPr>
          <p:nvPr/>
        </p:nvGrpSpPr>
        <p:grpSpPr bwMode="auto">
          <a:xfrm>
            <a:off x="-3175" y="-12700"/>
            <a:ext cx="1766888" cy="6870700"/>
            <a:chOff x="2336" y="-8"/>
            <a:chExt cx="1252" cy="4337"/>
          </a:xfrm>
        </p:grpSpPr>
        <p:sp>
          <p:nvSpPr>
            <p:cNvPr id="16509" name="Freeform 3"/>
            <p:cNvSpPr>
              <a:spLocks/>
            </p:cNvSpPr>
            <p:nvPr/>
          </p:nvSpPr>
          <p:spPr bwMode="auto">
            <a:xfrm>
              <a:off x="2336" y="-8"/>
              <a:ext cx="872" cy="4337"/>
            </a:xfrm>
            <a:custGeom>
              <a:avLst/>
              <a:gdLst>
                <a:gd name="T0" fmla="*/ 3390520 w 369"/>
                <a:gd name="T1" fmla="*/ 0 h 1836"/>
                <a:gd name="T2" fmla="*/ 3107293 w 369"/>
                <a:gd name="T3" fmla="*/ 11115941 h 1836"/>
                <a:gd name="T4" fmla="*/ 0 w 369"/>
                <a:gd name="T5" fmla="*/ 23462209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18A5D8"/>
              </a:solidFill>
              <a:miter lim="800000"/>
              <a:headEnd/>
              <a:tailEnd/>
            </a:ln>
          </p:spPr>
          <p:txBody>
            <a:bodyPr/>
            <a:lstStyle/>
            <a:p>
              <a:endParaRPr lang="es-ES"/>
            </a:p>
          </p:txBody>
        </p:sp>
        <p:sp>
          <p:nvSpPr>
            <p:cNvPr id="16510" name="Freeform 4"/>
            <p:cNvSpPr>
              <a:spLocks/>
            </p:cNvSpPr>
            <p:nvPr/>
          </p:nvSpPr>
          <p:spPr bwMode="auto">
            <a:xfrm>
              <a:off x="2343" y="-8"/>
              <a:ext cx="893" cy="4337"/>
            </a:xfrm>
            <a:custGeom>
              <a:avLst/>
              <a:gdLst>
                <a:gd name="T0" fmla="*/ 3362837 w 378"/>
                <a:gd name="T1" fmla="*/ 0 h 1836"/>
                <a:gd name="T2" fmla="*/ 3183299 w 378"/>
                <a:gd name="T3" fmla="*/ 11115941 h 1836"/>
                <a:gd name="T4" fmla="*/ 393903 w 378"/>
                <a:gd name="T5" fmla="*/ 23462209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199DCC"/>
              </a:solidFill>
              <a:miter lim="800000"/>
              <a:headEnd/>
              <a:tailEnd/>
            </a:ln>
          </p:spPr>
          <p:txBody>
            <a:bodyPr/>
            <a:lstStyle/>
            <a:p>
              <a:endParaRPr lang="es-ES"/>
            </a:p>
          </p:txBody>
        </p:sp>
        <p:sp>
          <p:nvSpPr>
            <p:cNvPr id="16511" name="Freeform 5"/>
            <p:cNvSpPr>
              <a:spLocks/>
            </p:cNvSpPr>
            <p:nvPr/>
          </p:nvSpPr>
          <p:spPr bwMode="auto">
            <a:xfrm>
              <a:off x="2350" y="-8"/>
              <a:ext cx="917" cy="4337"/>
            </a:xfrm>
            <a:custGeom>
              <a:avLst/>
              <a:gdLst>
                <a:gd name="T0" fmla="*/ 3381520 w 388"/>
                <a:gd name="T1" fmla="*/ 0 h 1836"/>
                <a:gd name="T2" fmla="*/ 3290104 w 388"/>
                <a:gd name="T3" fmla="*/ 11115941 h 1836"/>
                <a:gd name="T4" fmla="*/ 798119 w 388"/>
                <a:gd name="T5" fmla="*/ 23462209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1A96C3"/>
              </a:solidFill>
              <a:miter lim="800000"/>
              <a:headEnd/>
              <a:tailEnd/>
            </a:ln>
          </p:spPr>
          <p:txBody>
            <a:bodyPr/>
            <a:lstStyle/>
            <a:p>
              <a:endParaRPr lang="es-ES"/>
            </a:p>
          </p:txBody>
        </p:sp>
        <p:sp>
          <p:nvSpPr>
            <p:cNvPr id="16512" name="Freeform 6"/>
            <p:cNvSpPr>
              <a:spLocks/>
            </p:cNvSpPr>
            <p:nvPr/>
          </p:nvSpPr>
          <p:spPr bwMode="auto">
            <a:xfrm>
              <a:off x="2355" y="-8"/>
              <a:ext cx="940" cy="4337"/>
            </a:xfrm>
            <a:custGeom>
              <a:avLst/>
              <a:gdLst>
                <a:gd name="T0" fmla="*/ 3354863 w 398"/>
                <a:gd name="T1" fmla="*/ 0 h 1836"/>
                <a:gd name="T2" fmla="*/ 3369985 w 398"/>
                <a:gd name="T3" fmla="*/ 11115941 h 1836"/>
                <a:gd name="T4" fmla="*/ 1198670 w 398"/>
                <a:gd name="T5" fmla="*/ 23462209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1A8FBA"/>
              </a:solidFill>
              <a:miter lim="800000"/>
              <a:headEnd/>
              <a:tailEnd/>
            </a:ln>
          </p:spPr>
          <p:txBody>
            <a:bodyPr/>
            <a:lstStyle/>
            <a:p>
              <a:endParaRPr lang="es-ES"/>
            </a:p>
          </p:txBody>
        </p:sp>
        <p:sp>
          <p:nvSpPr>
            <p:cNvPr id="16513" name="Freeform 7"/>
            <p:cNvSpPr>
              <a:spLocks/>
            </p:cNvSpPr>
            <p:nvPr/>
          </p:nvSpPr>
          <p:spPr bwMode="auto">
            <a:xfrm>
              <a:off x="2360" y="-8"/>
              <a:ext cx="964" cy="4337"/>
            </a:xfrm>
            <a:custGeom>
              <a:avLst/>
              <a:gdLst>
                <a:gd name="T0" fmla="*/ 3382712 w 408"/>
                <a:gd name="T1" fmla="*/ 0 h 1836"/>
                <a:gd name="T2" fmla="*/ 3469547 w 408"/>
                <a:gd name="T3" fmla="*/ 11115941 h 1836"/>
                <a:gd name="T4" fmla="*/ 1599416 w 408"/>
                <a:gd name="T5" fmla="*/ 23462209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1888B2"/>
              </a:solidFill>
              <a:miter lim="800000"/>
              <a:headEnd/>
              <a:tailEnd/>
            </a:ln>
          </p:spPr>
          <p:txBody>
            <a:bodyPr/>
            <a:lstStyle/>
            <a:p>
              <a:endParaRPr lang="es-ES"/>
            </a:p>
          </p:txBody>
        </p:sp>
        <p:sp>
          <p:nvSpPr>
            <p:cNvPr id="16514" name="Freeform 8"/>
            <p:cNvSpPr>
              <a:spLocks/>
            </p:cNvSpPr>
            <p:nvPr/>
          </p:nvSpPr>
          <p:spPr bwMode="auto">
            <a:xfrm>
              <a:off x="2365" y="-8"/>
              <a:ext cx="987" cy="4337"/>
            </a:xfrm>
            <a:custGeom>
              <a:avLst/>
              <a:gdLst>
                <a:gd name="T0" fmla="*/ 3356284 w 418"/>
                <a:gd name="T1" fmla="*/ 0 h 1836"/>
                <a:gd name="T2" fmla="*/ 3550289 w 418"/>
                <a:gd name="T3" fmla="*/ 11115941 h 1836"/>
                <a:gd name="T4" fmla="*/ 1998361 w 418"/>
                <a:gd name="T5" fmla="*/ 23462209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1A82AA"/>
              </a:solidFill>
              <a:miter lim="800000"/>
              <a:headEnd/>
              <a:tailEnd/>
            </a:ln>
          </p:spPr>
          <p:txBody>
            <a:bodyPr/>
            <a:lstStyle/>
            <a:p>
              <a:endParaRPr lang="es-ES"/>
            </a:p>
          </p:txBody>
        </p:sp>
        <p:sp>
          <p:nvSpPr>
            <p:cNvPr id="16515" name="Freeform 9"/>
            <p:cNvSpPr>
              <a:spLocks/>
            </p:cNvSpPr>
            <p:nvPr/>
          </p:nvSpPr>
          <p:spPr bwMode="auto">
            <a:xfrm>
              <a:off x="2372" y="-8"/>
              <a:ext cx="1039" cy="4337"/>
            </a:xfrm>
            <a:custGeom>
              <a:avLst/>
              <a:gdLst>
                <a:gd name="T0" fmla="*/ 3346761 w 440"/>
                <a:gd name="T1" fmla="*/ 0 h 1836"/>
                <a:gd name="T2" fmla="*/ 3638689 w 440"/>
                <a:gd name="T3" fmla="*/ 11115941 h 1836"/>
                <a:gd name="T4" fmla="*/ 2392543 w 440"/>
                <a:gd name="T5" fmla="*/ 23462209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187CA2"/>
              </a:solidFill>
              <a:miter lim="800000"/>
              <a:headEnd/>
              <a:tailEnd/>
            </a:ln>
          </p:spPr>
          <p:txBody>
            <a:bodyPr/>
            <a:lstStyle/>
            <a:p>
              <a:endParaRPr lang="es-ES"/>
            </a:p>
          </p:txBody>
        </p:sp>
        <p:sp>
          <p:nvSpPr>
            <p:cNvPr id="16516" name="Freeform 10"/>
            <p:cNvSpPr>
              <a:spLocks/>
            </p:cNvSpPr>
            <p:nvPr/>
          </p:nvSpPr>
          <p:spPr bwMode="auto">
            <a:xfrm>
              <a:off x="2376" y="-8"/>
              <a:ext cx="1094" cy="4337"/>
            </a:xfrm>
            <a:custGeom>
              <a:avLst/>
              <a:gdLst>
                <a:gd name="T0" fmla="*/ 3384130 w 463"/>
                <a:gd name="T1" fmla="*/ 0 h 1836"/>
                <a:gd name="T2" fmla="*/ 3769931 w 463"/>
                <a:gd name="T3" fmla="*/ 11115941 h 1836"/>
                <a:gd name="T4" fmla="*/ 2821653 w 463"/>
                <a:gd name="T5" fmla="*/ 23462209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15769B"/>
              </a:solidFill>
              <a:miter lim="800000"/>
              <a:headEnd/>
              <a:tailEnd/>
            </a:ln>
          </p:spPr>
          <p:txBody>
            <a:bodyPr/>
            <a:lstStyle/>
            <a:p>
              <a:endParaRPr lang="es-ES"/>
            </a:p>
          </p:txBody>
        </p:sp>
        <p:sp>
          <p:nvSpPr>
            <p:cNvPr id="16517" name="Freeform 11"/>
            <p:cNvSpPr>
              <a:spLocks/>
            </p:cNvSpPr>
            <p:nvPr/>
          </p:nvSpPr>
          <p:spPr bwMode="auto">
            <a:xfrm>
              <a:off x="2381" y="-8"/>
              <a:ext cx="1148" cy="4337"/>
            </a:xfrm>
            <a:custGeom>
              <a:avLst/>
              <a:gdLst>
                <a:gd name="T0" fmla="*/ 3375080 w 486"/>
                <a:gd name="T1" fmla="*/ 0 h 1836"/>
                <a:gd name="T2" fmla="*/ 3855901 w 486"/>
                <a:gd name="T3" fmla="*/ 11115941 h 1836"/>
                <a:gd name="T4" fmla="*/ 3216959 w 486"/>
                <a:gd name="T5" fmla="*/ 23462209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157194"/>
              </a:solidFill>
              <a:miter lim="800000"/>
              <a:headEnd/>
              <a:tailEnd/>
            </a:ln>
          </p:spPr>
          <p:txBody>
            <a:bodyPr/>
            <a:lstStyle/>
            <a:p>
              <a:endParaRPr lang="es-ES"/>
            </a:p>
          </p:txBody>
        </p:sp>
        <p:sp>
          <p:nvSpPr>
            <p:cNvPr id="16518" name="Freeform 12"/>
            <p:cNvSpPr>
              <a:spLocks/>
            </p:cNvSpPr>
            <p:nvPr/>
          </p:nvSpPr>
          <p:spPr bwMode="auto">
            <a:xfrm>
              <a:off x="2386" y="-8"/>
              <a:ext cx="1202" cy="4337"/>
            </a:xfrm>
            <a:custGeom>
              <a:avLst/>
              <a:gdLst>
                <a:gd name="T0" fmla="*/ 3360032 w 509"/>
                <a:gd name="T1" fmla="*/ 0 h 1836"/>
                <a:gd name="T2" fmla="*/ 3937360 w 509"/>
                <a:gd name="T3" fmla="*/ 11115941 h 1836"/>
                <a:gd name="T4" fmla="*/ 3601584 w 509"/>
                <a:gd name="T5" fmla="*/ 23462209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36B8D"/>
              </a:solidFill>
              <a:miter lim="800000"/>
              <a:headEnd/>
              <a:tailEnd/>
            </a:ln>
          </p:spPr>
          <p:txBody>
            <a:bodyPr/>
            <a:lstStyle/>
            <a:p>
              <a:endParaRPr lang="es-ES"/>
            </a:p>
          </p:txBody>
        </p:sp>
      </p:grpSp>
      <p:grpSp>
        <p:nvGrpSpPr>
          <p:cNvPr id="3" name="Group 13"/>
          <p:cNvGrpSpPr>
            <a:grpSpLocks/>
          </p:cNvGrpSpPr>
          <p:nvPr/>
        </p:nvGrpSpPr>
        <p:grpSpPr bwMode="auto">
          <a:xfrm>
            <a:off x="-3175" y="-12700"/>
            <a:ext cx="1766888" cy="6870700"/>
            <a:chOff x="2336" y="-8"/>
            <a:chExt cx="1252" cy="4337"/>
          </a:xfrm>
        </p:grpSpPr>
        <p:sp>
          <p:nvSpPr>
            <p:cNvPr id="16499" name="Freeform 14"/>
            <p:cNvSpPr>
              <a:spLocks/>
            </p:cNvSpPr>
            <p:nvPr/>
          </p:nvSpPr>
          <p:spPr bwMode="auto">
            <a:xfrm>
              <a:off x="2336" y="-8"/>
              <a:ext cx="872" cy="4337"/>
            </a:xfrm>
            <a:custGeom>
              <a:avLst/>
              <a:gdLst>
                <a:gd name="T0" fmla="*/ 3390520 w 369"/>
                <a:gd name="T1" fmla="*/ 0 h 1836"/>
                <a:gd name="T2" fmla="*/ 3107293 w 369"/>
                <a:gd name="T3" fmla="*/ 11115941 h 1836"/>
                <a:gd name="T4" fmla="*/ 0 w 369"/>
                <a:gd name="T5" fmla="*/ 23462209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53B848"/>
              </a:solidFill>
              <a:miter lim="800000"/>
              <a:headEnd/>
              <a:tailEnd/>
            </a:ln>
          </p:spPr>
          <p:txBody>
            <a:bodyPr/>
            <a:lstStyle/>
            <a:p>
              <a:endParaRPr lang="es-ES"/>
            </a:p>
          </p:txBody>
        </p:sp>
        <p:sp>
          <p:nvSpPr>
            <p:cNvPr id="16500" name="Freeform 15"/>
            <p:cNvSpPr>
              <a:spLocks/>
            </p:cNvSpPr>
            <p:nvPr/>
          </p:nvSpPr>
          <p:spPr bwMode="auto">
            <a:xfrm>
              <a:off x="2343" y="-8"/>
              <a:ext cx="893" cy="4337"/>
            </a:xfrm>
            <a:custGeom>
              <a:avLst/>
              <a:gdLst>
                <a:gd name="T0" fmla="*/ 3362837 w 378"/>
                <a:gd name="T1" fmla="*/ 0 h 1836"/>
                <a:gd name="T2" fmla="*/ 3183299 w 378"/>
                <a:gd name="T3" fmla="*/ 11115941 h 1836"/>
                <a:gd name="T4" fmla="*/ 393903 w 378"/>
                <a:gd name="T5" fmla="*/ 23462209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4FB147"/>
              </a:solidFill>
              <a:miter lim="800000"/>
              <a:headEnd/>
              <a:tailEnd/>
            </a:ln>
          </p:spPr>
          <p:txBody>
            <a:bodyPr/>
            <a:lstStyle/>
            <a:p>
              <a:endParaRPr lang="es-ES"/>
            </a:p>
          </p:txBody>
        </p:sp>
        <p:sp>
          <p:nvSpPr>
            <p:cNvPr id="16501" name="Freeform 16"/>
            <p:cNvSpPr>
              <a:spLocks/>
            </p:cNvSpPr>
            <p:nvPr/>
          </p:nvSpPr>
          <p:spPr bwMode="auto">
            <a:xfrm>
              <a:off x="2350" y="-8"/>
              <a:ext cx="917" cy="4337"/>
            </a:xfrm>
            <a:custGeom>
              <a:avLst/>
              <a:gdLst>
                <a:gd name="T0" fmla="*/ 3381520 w 388"/>
                <a:gd name="T1" fmla="*/ 0 h 1836"/>
                <a:gd name="T2" fmla="*/ 3290104 w 388"/>
                <a:gd name="T3" fmla="*/ 11115941 h 1836"/>
                <a:gd name="T4" fmla="*/ 798119 w 388"/>
                <a:gd name="T5" fmla="*/ 23462209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48AC47"/>
              </a:solidFill>
              <a:miter lim="800000"/>
              <a:headEnd/>
              <a:tailEnd/>
            </a:ln>
          </p:spPr>
          <p:txBody>
            <a:bodyPr/>
            <a:lstStyle/>
            <a:p>
              <a:endParaRPr lang="es-ES"/>
            </a:p>
          </p:txBody>
        </p:sp>
        <p:sp>
          <p:nvSpPr>
            <p:cNvPr id="16502" name="Freeform 17"/>
            <p:cNvSpPr>
              <a:spLocks/>
            </p:cNvSpPr>
            <p:nvPr/>
          </p:nvSpPr>
          <p:spPr bwMode="auto">
            <a:xfrm>
              <a:off x="2355" y="-8"/>
              <a:ext cx="940" cy="4337"/>
            </a:xfrm>
            <a:custGeom>
              <a:avLst/>
              <a:gdLst>
                <a:gd name="T0" fmla="*/ 3354863 w 398"/>
                <a:gd name="T1" fmla="*/ 0 h 1836"/>
                <a:gd name="T2" fmla="*/ 3369985 w 398"/>
                <a:gd name="T3" fmla="*/ 11115941 h 1836"/>
                <a:gd name="T4" fmla="*/ 1198670 w 398"/>
                <a:gd name="T5" fmla="*/ 23462209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43A746"/>
              </a:solidFill>
              <a:miter lim="800000"/>
              <a:headEnd/>
              <a:tailEnd/>
            </a:ln>
          </p:spPr>
          <p:txBody>
            <a:bodyPr/>
            <a:lstStyle/>
            <a:p>
              <a:endParaRPr lang="es-ES"/>
            </a:p>
          </p:txBody>
        </p:sp>
        <p:sp>
          <p:nvSpPr>
            <p:cNvPr id="16503" name="Freeform 18"/>
            <p:cNvSpPr>
              <a:spLocks/>
            </p:cNvSpPr>
            <p:nvPr/>
          </p:nvSpPr>
          <p:spPr bwMode="auto">
            <a:xfrm>
              <a:off x="2360" y="-8"/>
              <a:ext cx="964" cy="4337"/>
            </a:xfrm>
            <a:custGeom>
              <a:avLst/>
              <a:gdLst>
                <a:gd name="T0" fmla="*/ 3382712 w 408"/>
                <a:gd name="T1" fmla="*/ 0 h 1836"/>
                <a:gd name="T2" fmla="*/ 3469547 w 408"/>
                <a:gd name="T3" fmla="*/ 11115941 h 1836"/>
                <a:gd name="T4" fmla="*/ 1599416 w 408"/>
                <a:gd name="T5" fmla="*/ 23462209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3CA246"/>
              </a:solidFill>
              <a:miter lim="800000"/>
              <a:headEnd/>
              <a:tailEnd/>
            </a:ln>
          </p:spPr>
          <p:txBody>
            <a:bodyPr/>
            <a:lstStyle/>
            <a:p>
              <a:endParaRPr lang="es-ES"/>
            </a:p>
          </p:txBody>
        </p:sp>
        <p:sp>
          <p:nvSpPr>
            <p:cNvPr id="16504" name="Freeform 19"/>
            <p:cNvSpPr>
              <a:spLocks/>
            </p:cNvSpPr>
            <p:nvPr/>
          </p:nvSpPr>
          <p:spPr bwMode="auto">
            <a:xfrm>
              <a:off x="2365" y="-8"/>
              <a:ext cx="987" cy="4337"/>
            </a:xfrm>
            <a:custGeom>
              <a:avLst/>
              <a:gdLst>
                <a:gd name="T0" fmla="*/ 3356284 w 418"/>
                <a:gd name="T1" fmla="*/ 0 h 1836"/>
                <a:gd name="T2" fmla="*/ 3550289 w 418"/>
                <a:gd name="T3" fmla="*/ 11115941 h 1836"/>
                <a:gd name="T4" fmla="*/ 1998361 w 418"/>
                <a:gd name="T5" fmla="*/ 23462209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369E46"/>
              </a:solidFill>
              <a:miter lim="800000"/>
              <a:headEnd/>
              <a:tailEnd/>
            </a:ln>
          </p:spPr>
          <p:txBody>
            <a:bodyPr/>
            <a:lstStyle/>
            <a:p>
              <a:endParaRPr lang="es-ES"/>
            </a:p>
          </p:txBody>
        </p:sp>
        <p:sp>
          <p:nvSpPr>
            <p:cNvPr id="16505" name="Freeform 20"/>
            <p:cNvSpPr>
              <a:spLocks/>
            </p:cNvSpPr>
            <p:nvPr/>
          </p:nvSpPr>
          <p:spPr bwMode="auto">
            <a:xfrm>
              <a:off x="2372" y="-8"/>
              <a:ext cx="1039" cy="4337"/>
            </a:xfrm>
            <a:custGeom>
              <a:avLst/>
              <a:gdLst>
                <a:gd name="T0" fmla="*/ 3346761 w 440"/>
                <a:gd name="T1" fmla="*/ 0 h 1836"/>
                <a:gd name="T2" fmla="*/ 3638689 w 440"/>
                <a:gd name="T3" fmla="*/ 11115941 h 1836"/>
                <a:gd name="T4" fmla="*/ 2392543 w 440"/>
                <a:gd name="T5" fmla="*/ 23462209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2F9946"/>
              </a:solidFill>
              <a:miter lim="800000"/>
              <a:headEnd/>
              <a:tailEnd/>
            </a:ln>
          </p:spPr>
          <p:txBody>
            <a:bodyPr/>
            <a:lstStyle/>
            <a:p>
              <a:endParaRPr lang="es-ES"/>
            </a:p>
          </p:txBody>
        </p:sp>
        <p:sp>
          <p:nvSpPr>
            <p:cNvPr id="16506" name="Freeform 21"/>
            <p:cNvSpPr>
              <a:spLocks/>
            </p:cNvSpPr>
            <p:nvPr/>
          </p:nvSpPr>
          <p:spPr bwMode="auto">
            <a:xfrm>
              <a:off x="2376" y="-8"/>
              <a:ext cx="1094" cy="4337"/>
            </a:xfrm>
            <a:custGeom>
              <a:avLst/>
              <a:gdLst>
                <a:gd name="T0" fmla="*/ 3384130 w 463"/>
                <a:gd name="T1" fmla="*/ 0 h 1836"/>
                <a:gd name="T2" fmla="*/ 3769931 w 463"/>
                <a:gd name="T3" fmla="*/ 11115941 h 1836"/>
                <a:gd name="T4" fmla="*/ 2821653 w 463"/>
                <a:gd name="T5" fmla="*/ 23462209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2A9545"/>
              </a:solidFill>
              <a:miter lim="800000"/>
              <a:headEnd/>
              <a:tailEnd/>
            </a:ln>
          </p:spPr>
          <p:txBody>
            <a:bodyPr/>
            <a:lstStyle/>
            <a:p>
              <a:endParaRPr lang="es-ES"/>
            </a:p>
          </p:txBody>
        </p:sp>
        <p:sp>
          <p:nvSpPr>
            <p:cNvPr id="16507" name="Freeform 22"/>
            <p:cNvSpPr>
              <a:spLocks/>
            </p:cNvSpPr>
            <p:nvPr/>
          </p:nvSpPr>
          <p:spPr bwMode="auto">
            <a:xfrm>
              <a:off x="2381" y="-8"/>
              <a:ext cx="1148" cy="4337"/>
            </a:xfrm>
            <a:custGeom>
              <a:avLst/>
              <a:gdLst>
                <a:gd name="T0" fmla="*/ 3375080 w 486"/>
                <a:gd name="T1" fmla="*/ 0 h 1836"/>
                <a:gd name="T2" fmla="*/ 3855901 w 486"/>
                <a:gd name="T3" fmla="*/ 11115941 h 1836"/>
                <a:gd name="T4" fmla="*/ 3216959 w 486"/>
                <a:gd name="T5" fmla="*/ 23462209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219145"/>
              </a:solidFill>
              <a:miter lim="800000"/>
              <a:headEnd/>
              <a:tailEnd/>
            </a:ln>
          </p:spPr>
          <p:txBody>
            <a:bodyPr/>
            <a:lstStyle/>
            <a:p>
              <a:endParaRPr lang="es-ES"/>
            </a:p>
          </p:txBody>
        </p:sp>
        <p:sp>
          <p:nvSpPr>
            <p:cNvPr id="16508" name="Freeform 23"/>
            <p:cNvSpPr>
              <a:spLocks/>
            </p:cNvSpPr>
            <p:nvPr/>
          </p:nvSpPr>
          <p:spPr bwMode="auto">
            <a:xfrm>
              <a:off x="2386" y="-8"/>
              <a:ext cx="1202" cy="4337"/>
            </a:xfrm>
            <a:custGeom>
              <a:avLst/>
              <a:gdLst>
                <a:gd name="T0" fmla="*/ 3360032 w 509"/>
                <a:gd name="T1" fmla="*/ 0 h 1836"/>
                <a:gd name="T2" fmla="*/ 3937360 w 509"/>
                <a:gd name="T3" fmla="*/ 11115941 h 1836"/>
                <a:gd name="T4" fmla="*/ 3601584 w 509"/>
                <a:gd name="T5" fmla="*/ 23462209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A8D44"/>
              </a:solidFill>
              <a:miter lim="800000"/>
              <a:headEnd/>
              <a:tailEnd/>
            </a:ln>
          </p:spPr>
          <p:txBody>
            <a:bodyPr/>
            <a:lstStyle/>
            <a:p>
              <a:endParaRPr lang="es-ES"/>
            </a:p>
          </p:txBody>
        </p:sp>
      </p:grpSp>
      <p:grpSp>
        <p:nvGrpSpPr>
          <p:cNvPr id="4" name="Group 24"/>
          <p:cNvGrpSpPr>
            <a:grpSpLocks/>
          </p:cNvGrpSpPr>
          <p:nvPr/>
        </p:nvGrpSpPr>
        <p:grpSpPr bwMode="auto">
          <a:xfrm rot="10800000">
            <a:off x="1720850" y="-171450"/>
            <a:ext cx="330200" cy="8253413"/>
            <a:chOff x="-1293" y="0"/>
            <a:chExt cx="1050" cy="4320"/>
          </a:xfrm>
        </p:grpSpPr>
        <p:sp>
          <p:nvSpPr>
            <p:cNvPr id="11289" name="Rectangle 25"/>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16498" name="Rectangle 26"/>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5" name="Group 27"/>
          <p:cNvGrpSpPr>
            <a:grpSpLocks/>
          </p:cNvGrpSpPr>
          <p:nvPr/>
        </p:nvGrpSpPr>
        <p:grpSpPr bwMode="auto">
          <a:xfrm>
            <a:off x="0" y="-1111250"/>
            <a:ext cx="1763713" cy="8253413"/>
            <a:chOff x="-1293" y="0"/>
            <a:chExt cx="1050" cy="4320"/>
          </a:xfrm>
        </p:grpSpPr>
        <p:sp>
          <p:nvSpPr>
            <p:cNvPr id="11292" name="Rectangle 28"/>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16496" name="Rectangle 29"/>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6" name="Group 146"/>
          <p:cNvGrpSpPr>
            <a:grpSpLocks/>
          </p:cNvGrpSpPr>
          <p:nvPr/>
        </p:nvGrpSpPr>
        <p:grpSpPr bwMode="auto">
          <a:xfrm>
            <a:off x="276225" y="1500188"/>
            <a:ext cx="2152650" cy="2152650"/>
            <a:chOff x="1943" y="626"/>
            <a:chExt cx="1228" cy="1228"/>
          </a:xfrm>
        </p:grpSpPr>
        <p:sp>
          <p:nvSpPr>
            <p:cNvPr id="16488" name="Oval 147"/>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6489" name="Group 148"/>
            <p:cNvGrpSpPr>
              <a:grpSpLocks/>
            </p:cNvGrpSpPr>
            <p:nvPr/>
          </p:nvGrpSpPr>
          <p:grpSpPr bwMode="auto">
            <a:xfrm>
              <a:off x="2070" y="1330"/>
              <a:ext cx="975" cy="325"/>
              <a:chOff x="2696" y="1315"/>
              <a:chExt cx="2472" cy="824"/>
            </a:xfrm>
          </p:grpSpPr>
          <p:sp>
            <p:nvSpPr>
              <p:cNvPr id="16493" name="Oval 149"/>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6494" name="Oval 150"/>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6490" name="Group 151"/>
            <p:cNvGrpSpPr>
              <a:grpSpLocks/>
            </p:cNvGrpSpPr>
            <p:nvPr/>
          </p:nvGrpSpPr>
          <p:grpSpPr bwMode="auto">
            <a:xfrm>
              <a:off x="2236" y="890"/>
              <a:ext cx="644" cy="645"/>
              <a:chOff x="2880" y="1515"/>
              <a:chExt cx="644" cy="645"/>
            </a:xfrm>
          </p:grpSpPr>
          <p:sp>
            <p:nvSpPr>
              <p:cNvPr id="16491" name="Oval 152"/>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17" name="Freeform 153"/>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9" name="Group 97"/>
          <p:cNvGrpSpPr>
            <a:grpSpLocks/>
          </p:cNvGrpSpPr>
          <p:nvPr/>
        </p:nvGrpSpPr>
        <p:grpSpPr bwMode="auto">
          <a:xfrm>
            <a:off x="-442913" y="412750"/>
            <a:ext cx="2152651" cy="2152650"/>
            <a:chOff x="1943" y="626"/>
            <a:chExt cx="1228" cy="1228"/>
          </a:xfrm>
        </p:grpSpPr>
        <p:sp>
          <p:nvSpPr>
            <p:cNvPr id="16481" name="Oval 96"/>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6482" name="Group 89"/>
            <p:cNvGrpSpPr>
              <a:grpSpLocks/>
            </p:cNvGrpSpPr>
            <p:nvPr/>
          </p:nvGrpSpPr>
          <p:grpSpPr bwMode="auto">
            <a:xfrm>
              <a:off x="2070" y="1330"/>
              <a:ext cx="975" cy="325"/>
              <a:chOff x="2696" y="1315"/>
              <a:chExt cx="2472" cy="824"/>
            </a:xfrm>
          </p:grpSpPr>
          <p:sp>
            <p:nvSpPr>
              <p:cNvPr id="16486" name="Oval 90"/>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6487" name="Oval 91"/>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6483" name="Group 92"/>
            <p:cNvGrpSpPr>
              <a:grpSpLocks/>
            </p:cNvGrpSpPr>
            <p:nvPr/>
          </p:nvGrpSpPr>
          <p:grpSpPr bwMode="auto">
            <a:xfrm>
              <a:off x="2236" y="890"/>
              <a:ext cx="644" cy="645"/>
              <a:chOff x="2880" y="1515"/>
              <a:chExt cx="644" cy="645"/>
            </a:xfrm>
          </p:grpSpPr>
          <p:sp>
            <p:nvSpPr>
              <p:cNvPr id="16484" name="Oval 93"/>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358" name="Freeform 94"/>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2" name="Group 154"/>
          <p:cNvGrpSpPr>
            <a:grpSpLocks/>
          </p:cNvGrpSpPr>
          <p:nvPr/>
        </p:nvGrpSpPr>
        <p:grpSpPr bwMode="auto">
          <a:xfrm>
            <a:off x="-500063" y="2500313"/>
            <a:ext cx="2152651" cy="2152650"/>
            <a:chOff x="1943" y="626"/>
            <a:chExt cx="1228" cy="1228"/>
          </a:xfrm>
        </p:grpSpPr>
        <p:sp>
          <p:nvSpPr>
            <p:cNvPr id="16474" name="Oval 155"/>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6475" name="Group 156"/>
            <p:cNvGrpSpPr>
              <a:grpSpLocks/>
            </p:cNvGrpSpPr>
            <p:nvPr/>
          </p:nvGrpSpPr>
          <p:grpSpPr bwMode="auto">
            <a:xfrm>
              <a:off x="2070" y="1330"/>
              <a:ext cx="975" cy="325"/>
              <a:chOff x="2696" y="1315"/>
              <a:chExt cx="2472" cy="824"/>
            </a:xfrm>
          </p:grpSpPr>
          <p:sp>
            <p:nvSpPr>
              <p:cNvPr id="16479" name="Oval 157"/>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6480" name="Oval 158"/>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6476" name="Group 159"/>
            <p:cNvGrpSpPr>
              <a:grpSpLocks/>
            </p:cNvGrpSpPr>
            <p:nvPr/>
          </p:nvGrpSpPr>
          <p:grpSpPr bwMode="auto">
            <a:xfrm>
              <a:off x="2236" y="890"/>
              <a:ext cx="644" cy="645"/>
              <a:chOff x="2880" y="1515"/>
              <a:chExt cx="644" cy="645"/>
            </a:xfrm>
          </p:grpSpPr>
          <p:sp>
            <p:nvSpPr>
              <p:cNvPr id="16477" name="Oval 160"/>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25" name="Freeform 161"/>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5" name="Group 162"/>
          <p:cNvGrpSpPr>
            <a:grpSpLocks/>
          </p:cNvGrpSpPr>
          <p:nvPr/>
        </p:nvGrpSpPr>
        <p:grpSpPr bwMode="auto">
          <a:xfrm>
            <a:off x="276225" y="3500438"/>
            <a:ext cx="2152650" cy="2152650"/>
            <a:chOff x="1943" y="626"/>
            <a:chExt cx="1228" cy="1228"/>
          </a:xfrm>
        </p:grpSpPr>
        <p:sp>
          <p:nvSpPr>
            <p:cNvPr id="16467"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6468" name="Group 164"/>
            <p:cNvGrpSpPr>
              <a:grpSpLocks/>
            </p:cNvGrpSpPr>
            <p:nvPr/>
          </p:nvGrpSpPr>
          <p:grpSpPr bwMode="auto">
            <a:xfrm>
              <a:off x="2070" y="1330"/>
              <a:ext cx="975" cy="325"/>
              <a:chOff x="2696" y="1315"/>
              <a:chExt cx="2472" cy="824"/>
            </a:xfrm>
          </p:grpSpPr>
          <p:sp>
            <p:nvSpPr>
              <p:cNvPr id="16472" name="Oval 165"/>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6473"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6469" name="Group 167"/>
            <p:cNvGrpSpPr>
              <a:grpSpLocks/>
            </p:cNvGrpSpPr>
            <p:nvPr/>
          </p:nvGrpSpPr>
          <p:grpSpPr bwMode="auto">
            <a:xfrm>
              <a:off x="2236" y="890"/>
              <a:ext cx="644" cy="645"/>
              <a:chOff x="2880" y="1515"/>
              <a:chExt cx="644" cy="645"/>
            </a:xfrm>
          </p:grpSpPr>
          <p:sp>
            <p:nvSpPr>
              <p:cNvPr id="16470"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33" name="Freeform 16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8" name="Group 170"/>
          <p:cNvGrpSpPr>
            <a:grpSpLocks/>
          </p:cNvGrpSpPr>
          <p:nvPr/>
        </p:nvGrpSpPr>
        <p:grpSpPr bwMode="auto">
          <a:xfrm>
            <a:off x="490538" y="5419725"/>
            <a:ext cx="2152650" cy="2152650"/>
            <a:chOff x="1943" y="626"/>
            <a:chExt cx="1228" cy="1228"/>
          </a:xfrm>
        </p:grpSpPr>
        <p:sp>
          <p:nvSpPr>
            <p:cNvPr id="16460" name="Oval 171"/>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6461" name="Group 172"/>
            <p:cNvGrpSpPr>
              <a:grpSpLocks/>
            </p:cNvGrpSpPr>
            <p:nvPr/>
          </p:nvGrpSpPr>
          <p:grpSpPr bwMode="auto">
            <a:xfrm>
              <a:off x="2070" y="1330"/>
              <a:ext cx="975" cy="325"/>
              <a:chOff x="2696" y="1315"/>
              <a:chExt cx="2472" cy="824"/>
            </a:xfrm>
          </p:grpSpPr>
          <p:sp>
            <p:nvSpPr>
              <p:cNvPr id="16465" name="Oval 173"/>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6466" name="Oval 174"/>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6462" name="Group 175"/>
            <p:cNvGrpSpPr>
              <a:grpSpLocks/>
            </p:cNvGrpSpPr>
            <p:nvPr/>
          </p:nvGrpSpPr>
          <p:grpSpPr bwMode="auto">
            <a:xfrm>
              <a:off x="2236" y="890"/>
              <a:ext cx="644" cy="645"/>
              <a:chOff x="2880" y="1515"/>
              <a:chExt cx="644" cy="645"/>
            </a:xfrm>
          </p:grpSpPr>
          <p:sp>
            <p:nvSpPr>
              <p:cNvPr id="16463" name="Oval 176"/>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41" name="Freeform 177"/>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1" name="Group 30"/>
          <p:cNvGrpSpPr>
            <a:grpSpLocks/>
          </p:cNvGrpSpPr>
          <p:nvPr/>
        </p:nvGrpSpPr>
        <p:grpSpPr bwMode="auto">
          <a:xfrm>
            <a:off x="285720" y="214290"/>
            <a:ext cx="8591549" cy="661987"/>
            <a:chOff x="152" y="158"/>
            <a:chExt cx="5412" cy="417"/>
          </a:xfrm>
          <a:solidFill>
            <a:srgbClr val="F1850F"/>
          </a:solidFill>
        </p:grpSpPr>
        <p:sp>
          <p:nvSpPr>
            <p:cNvPr id="11295" name="AutoShape 31"/>
            <p:cNvSpPr>
              <a:spLocks noChangeArrowheads="1"/>
            </p:cNvSpPr>
            <p:nvPr/>
          </p:nvSpPr>
          <p:spPr bwMode="auto">
            <a:xfrm>
              <a:off x="152" y="203"/>
              <a:ext cx="5352" cy="372"/>
            </a:xfrm>
            <a:prstGeom prst="roundRect">
              <a:avLst>
                <a:gd name="adj" fmla="val 11829"/>
              </a:avLst>
            </a:prstGeom>
            <a:grpFill/>
            <a:ln w="9525">
              <a:noFill/>
              <a:round/>
              <a:headEnd/>
              <a:tailEnd/>
            </a:ln>
            <a:effectLst/>
          </p:spPr>
          <p:txBody>
            <a:bodyPr wrap="none" anchor="ctr"/>
            <a:lstStyle/>
            <a:p>
              <a:pPr>
                <a:defRPr/>
              </a:pPr>
              <a:endParaRPr lang="es-ES_tradnl" dirty="0"/>
            </a:p>
          </p:txBody>
        </p:sp>
        <p:sp>
          <p:nvSpPr>
            <p:cNvPr id="11296" name="Freeform 32"/>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pFill/>
            <a:ln w="9525">
              <a:noFill/>
              <a:round/>
              <a:headEnd/>
              <a:tailEnd/>
            </a:ln>
          </p:spPr>
          <p:txBody>
            <a:bodyPr/>
            <a:lstStyle/>
            <a:p>
              <a:pPr>
                <a:defRPr/>
              </a:pPr>
              <a:endParaRPr lang="es-ES_tradnl" dirty="0"/>
            </a:p>
          </p:txBody>
        </p:sp>
        <p:sp>
          <p:nvSpPr>
            <p:cNvPr id="11297" name="AutoShape 33"/>
            <p:cNvSpPr>
              <a:spLocks noChangeArrowheads="1"/>
            </p:cNvSpPr>
            <p:nvPr/>
          </p:nvSpPr>
          <p:spPr bwMode="auto">
            <a:xfrm>
              <a:off x="204" y="159"/>
              <a:ext cx="5352" cy="82"/>
            </a:xfrm>
            <a:prstGeom prst="roundRect">
              <a:avLst>
                <a:gd name="adj" fmla="val 16667"/>
              </a:avLst>
            </a:prstGeom>
            <a:grpFill/>
            <a:ln w="9525">
              <a:noFill/>
              <a:round/>
              <a:headEnd/>
              <a:tailEnd/>
            </a:ln>
            <a:effectLst/>
          </p:spPr>
          <p:txBody>
            <a:bodyPr wrap="none" anchor="ctr"/>
            <a:lstStyle/>
            <a:p>
              <a:pPr>
                <a:defRPr/>
              </a:pPr>
              <a:endParaRPr lang="es-ES_tradnl" dirty="0"/>
            </a:p>
          </p:txBody>
        </p:sp>
      </p:grpSp>
      <p:sp>
        <p:nvSpPr>
          <p:cNvPr id="16398" name="82 CuadroTexto"/>
          <p:cNvSpPr txBox="1">
            <a:spLocks noChangeArrowheads="1"/>
          </p:cNvSpPr>
          <p:nvPr/>
        </p:nvSpPr>
        <p:spPr bwMode="auto">
          <a:xfrm>
            <a:off x="2286000" y="1000125"/>
            <a:ext cx="6643688" cy="830263"/>
          </a:xfrm>
          <a:prstGeom prst="rect">
            <a:avLst/>
          </a:prstGeom>
          <a:noFill/>
          <a:ln w="9525">
            <a:noFill/>
            <a:miter lim="800000"/>
            <a:headEnd/>
            <a:tailEnd/>
          </a:ln>
        </p:spPr>
        <p:txBody>
          <a:bodyPr>
            <a:spAutoFit/>
          </a:bodyPr>
          <a:lstStyle/>
          <a:p>
            <a:r>
              <a:rPr lang="es-EC"/>
              <a:t> </a:t>
            </a:r>
            <a:endParaRPr lang="es-ES"/>
          </a:p>
          <a:p>
            <a:r>
              <a:rPr lang="es-EC"/>
              <a:t>	</a:t>
            </a:r>
            <a:endParaRPr lang="es-ES" sz="1800"/>
          </a:p>
        </p:txBody>
      </p:sp>
      <p:sp>
        <p:nvSpPr>
          <p:cNvPr id="85" name="Text Box 71"/>
          <p:cNvSpPr txBox="1">
            <a:spLocks noChangeArrowheads="1"/>
          </p:cNvSpPr>
          <p:nvPr/>
        </p:nvSpPr>
        <p:spPr bwMode="auto">
          <a:xfrm>
            <a:off x="131763" y="1076325"/>
            <a:ext cx="1039812"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16400" name="Text Box 69"/>
          <p:cNvSpPr txBox="1">
            <a:spLocks noChangeArrowheads="1"/>
          </p:cNvSpPr>
          <p:nvPr/>
        </p:nvSpPr>
        <p:spPr bwMode="auto">
          <a:xfrm>
            <a:off x="131763" y="3143250"/>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III: Estudio Organizacional</a:t>
            </a:r>
          </a:p>
        </p:txBody>
      </p:sp>
      <p:sp>
        <p:nvSpPr>
          <p:cNvPr id="16401" name="Text Box 71"/>
          <p:cNvSpPr txBox="1">
            <a:spLocks noChangeArrowheads="1"/>
          </p:cNvSpPr>
          <p:nvPr/>
        </p:nvSpPr>
        <p:spPr bwMode="auto">
          <a:xfrm>
            <a:off x="1000125" y="6211888"/>
            <a:ext cx="1285875" cy="461962"/>
          </a:xfrm>
          <a:prstGeom prst="rect">
            <a:avLst/>
          </a:prstGeom>
          <a:noFill/>
          <a:ln w="9525">
            <a:noFill/>
            <a:miter lim="800000"/>
            <a:headEnd/>
            <a:tailEnd/>
          </a:ln>
        </p:spPr>
        <p:txBody>
          <a:bodyPr anchor="ctr">
            <a:spAutoFit/>
          </a:bodyPr>
          <a:lstStyle/>
          <a:p>
            <a:pPr algn="ctr">
              <a:spcBef>
                <a:spcPct val="50000"/>
              </a:spcBef>
            </a:pPr>
            <a:r>
              <a:rPr lang="en-GB" sz="1200">
                <a:solidFill>
                  <a:schemeClr val="bg1"/>
                </a:solidFill>
              </a:rPr>
              <a:t>Conclusiones, Recomendaciones</a:t>
            </a:r>
          </a:p>
        </p:txBody>
      </p:sp>
      <p:sp>
        <p:nvSpPr>
          <p:cNvPr id="16402" name="Text Box 70"/>
          <p:cNvSpPr txBox="1">
            <a:spLocks noChangeArrowheads="1"/>
          </p:cNvSpPr>
          <p:nvPr/>
        </p:nvSpPr>
        <p:spPr bwMode="auto">
          <a:xfrm>
            <a:off x="854075" y="4211638"/>
            <a:ext cx="1039813"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IV: Estudio Técnico </a:t>
            </a:r>
          </a:p>
        </p:txBody>
      </p:sp>
      <p:grpSp>
        <p:nvGrpSpPr>
          <p:cNvPr id="22" name="Group 162"/>
          <p:cNvGrpSpPr>
            <a:grpSpLocks/>
          </p:cNvGrpSpPr>
          <p:nvPr/>
        </p:nvGrpSpPr>
        <p:grpSpPr bwMode="auto">
          <a:xfrm>
            <a:off x="-428625" y="4705350"/>
            <a:ext cx="2852738" cy="2154238"/>
            <a:chOff x="1943" y="626"/>
            <a:chExt cx="1627" cy="1229"/>
          </a:xfrm>
        </p:grpSpPr>
        <p:sp>
          <p:nvSpPr>
            <p:cNvPr id="16453"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6454" name="Group 164"/>
            <p:cNvGrpSpPr>
              <a:grpSpLocks/>
            </p:cNvGrpSpPr>
            <p:nvPr/>
          </p:nvGrpSpPr>
          <p:grpSpPr bwMode="auto">
            <a:xfrm>
              <a:off x="2322" y="1411"/>
              <a:ext cx="1248" cy="444"/>
              <a:chOff x="3334" y="1520"/>
              <a:chExt cx="3166" cy="1126"/>
            </a:xfrm>
          </p:grpSpPr>
          <p:sp>
            <p:nvSpPr>
              <p:cNvPr id="16458" name="Oval 165"/>
              <p:cNvSpPr>
                <a:spLocks noChangeArrowheads="1"/>
              </p:cNvSpPr>
              <p:nvPr/>
            </p:nvSpPr>
            <p:spPr bwMode="auto">
              <a:xfrm>
                <a:off x="4027" y="1822"/>
                <a:ext cx="2473"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6459"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6455" name="Group 167"/>
            <p:cNvGrpSpPr>
              <a:grpSpLocks/>
            </p:cNvGrpSpPr>
            <p:nvPr/>
          </p:nvGrpSpPr>
          <p:grpSpPr bwMode="auto">
            <a:xfrm>
              <a:off x="2236" y="890"/>
              <a:ext cx="644" cy="645"/>
              <a:chOff x="2880" y="1515"/>
              <a:chExt cx="644" cy="645"/>
            </a:xfrm>
          </p:grpSpPr>
          <p:sp>
            <p:nvSpPr>
              <p:cNvPr id="16456"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98" name="Freeform 169"/>
              <p:cNvSpPr>
                <a:spLocks/>
              </p:cNvSpPr>
              <p:nvPr/>
            </p:nvSpPr>
            <p:spPr bwMode="auto">
              <a:xfrm>
                <a:off x="2888" y="1515"/>
                <a:ext cx="627"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sp>
        <p:nvSpPr>
          <p:cNvPr id="102" name="Rectangle 34"/>
          <p:cNvSpPr txBox="1">
            <a:spLocks noChangeArrowheads="1"/>
          </p:cNvSpPr>
          <p:nvPr/>
        </p:nvSpPr>
        <p:spPr bwMode="auto">
          <a:xfrm>
            <a:off x="500063" y="285750"/>
            <a:ext cx="8229600" cy="561975"/>
          </a:xfrm>
          <a:prstGeom prst="rect">
            <a:avLst/>
          </a:prstGeom>
          <a:noFill/>
          <a:ln w="9525">
            <a:noFill/>
            <a:miter lim="800000"/>
            <a:headEnd/>
            <a:tailEnd/>
          </a:ln>
          <a:effectLst>
            <a:outerShdw dist="17961" dir="2700000" algn="ctr" rotWithShape="0">
              <a:srgbClr val="474747"/>
            </a:outerShdw>
          </a:effectLst>
        </p:spPr>
        <p:txBody>
          <a:bodyPr anchor="ctr"/>
          <a:lstStyle/>
          <a:p>
            <a:pPr marL="0" lvl="1">
              <a:defRPr/>
            </a:pPr>
            <a:r>
              <a:rPr lang="es-EC" b="1" kern="0" dirty="0">
                <a:solidFill>
                  <a:schemeClr val="bg1"/>
                </a:solidFill>
                <a:latin typeface="Arial" pitchFamily="34" charset="0"/>
                <a:cs typeface="Arial" pitchFamily="34" charset="0"/>
              </a:rPr>
              <a:t>CAP. 2: DEMANDA INTERNA</a:t>
            </a:r>
            <a:endParaRPr lang="en-GB" kern="0" dirty="0">
              <a:solidFill>
                <a:schemeClr val="bg1"/>
              </a:solidFill>
            </a:endParaRPr>
          </a:p>
        </p:txBody>
      </p:sp>
      <p:grpSp>
        <p:nvGrpSpPr>
          <p:cNvPr id="16405" name="Group 552"/>
          <p:cNvGrpSpPr>
            <a:grpSpLocks/>
          </p:cNvGrpSpPr>
          <p:nvPr/>
        </p:nvGrpSpPr>
        <p:grpSpPr bwMode="auto">
          <a:xfrm>
            <a:off x="285750" y="1500188"/>
            <a:ext cx="2152650" cy="2152650"/>
            <a:chOff x="1943" y="626"/>
            <a:chExt cx="1228" cy="1228"/>
          </a:xfrm>
        </p:grpSpPr>
        <p:sp>
          <p:nvSpPr>
            <p:cNvPr id="16446" name="Oval 553"/>
            <p:cNvSpPr>
              <a:spLocks noChangeArrowheads="1"/>
            </p:cNvSpPr>
            <p:nvPr/>
          </p:nvSpPr>
          <p:spPr bwMode="auto">
            <a:xfrm>
              <a:off x="1943" y="626"/>
              <a:ext cx="1228" cy="1228"/>
            </a:xfrm>
            <a:prstGeom prst="ellipse">
              <a:avLst/>
            </a:prstGeom>
            <a:gradFill rotWithShape="1">
              <a:gsLst>
                <a:gs pos="0">
                  <a:srgbClr val="BC8116">
                    <a:alpha val="62000"/>
                  </a:srgbClr>
                </a:gs>
                <a:gs pos="100000">
                  <a:srgbClr val="573C0A">
                    <a:alpha val="0"/>
                  </a:srgbClr>
                </a:gs>
              </a:gsLst>
              <a:path path="shape">
                <a:fillToRect l="50000" t="50000" r="50000" b="50000"/>
              </a:path>
            </a:gradFill>
            <a:ln w="9525">
              <a:noFill/>
              <a:round/>
              <a:headEnd/>
              <a:tailEnd/>
            </a:ln>
          </p:spPr>
          <p:txBody>
            <a:bodyPr wrap="none" anchor="ctr"/>
            <a:lstStyle/>
            <a:p>
              <a:endParaRPr lang="es-MX"/>
            </a:p>
          </p:txBody>
        </p:sp>
        <p:grpSp>
          <p:nvGrpSpPr>
            <p:cNvPr id="16447" name="Group 554"/>
            <p:cNvGrpSpPr>
              <a:grpSpLocks/>
            </p:cNvGrpSpPr>
            <p:nvPr/>
          </p:nvGrpSpPr>
          <p:grpSpPr bwMode="auto">
            <a:xfrm>
              <a:off x="2070" y="1330"/>
              <a:ext cx="975" cy="325"/>
              <a:chOff x="2696" y="1315"/>
              <a:chExt cx="2472" cy="824"/>
            </a:xfrm>
          </p:grpSpPr>
          <p:sp>
            <p:nvSpPr>
              <p:cNvPr id="16451" name="Oval 555"/>
              <p:cNvSpPr>
                <a:spLocks noChangeArrowheads="1"/>
              </p:cNvSpPr>
              <p:nvPr/>
            </p:nvSpPr>
            <p:spPr bwMode="auto">
              <a:xfrm>
                <a:off x="2696" y="1315"/>
                <a:ext cx="2472" cy="824"/>
              </a:xfrm>
              <a:prstGeom prst="ellipse">
                <a:avLst/>
              </a:prstGeom>
              <a:gradFill rotWithShape="1">
                <a:gsLst>
                  <a:gs pos="0">
                    <a:srgbClr val="BC8116">
                      <a:alpha val="60999"/>
                    </a:srgbClr>
                  </a:gs>
                  <a:gs pos="100000">
                    <a:srgbClr val="573C0A">
                      <a:alpha val="0"/>
                    </a:srgbClr>
                  </a:gs>
                </a:gsLst>
                <a:path path="shape">
                  <a:fillToRect l="50000" t="50000" r="50000" b="50000"/>
                </a:path>
              </a:gradFill>
              <a:ln w="9525">
                <a:noFill/>
                <a:round/>
                <a:headEnd/>
                <a:tailEnd/>
              </a:ln>
            </p:spPr>
            <p:txBody>
              <a:bodyPr wrap="none" anchor="ctr"/>
              <a:lstStyle/>
              <a:p>
                <a:endParaRPr lang="es-MX"/>
              </a:p>
            </p:txBody>
          </p:sp>
          <p:sp>
            <p:nvSpPr>
              <p:cNvPr id="16452" name="Oval 556"/>
              <p:cNvSpPr>
                <a:spLocks noChangeArrowheads="1"/>
              </p:cNvSpPr>
              <p:nvPr/>
            </p:nvSpPr>
            <p:spPr bwMode="auto">
              <a:xfrm>
                <a:off x="3334" y="1520"/>
                <a:ext cx="1249" cy="451"/>
              </a:xfrm>
              <a:prstGeom prst="ellipse">
                <a:avLst/>
              </a:prstGeom>
              <a:gradFill rotWithShape="1">
                <a:gsLst>
                  <a:gs pos="0">
                    <a:srgbClr val="F08820">
                      <a:alpha val="92998"/>
                    </a:srgbClr>
                  </a:gs>
                  <a:gs pos="100000">
                    <a:srgbClr val="6F3F0F">
                      <a:alpha val="0"/>
                    </a:srgbClr>
                  </a:gs>
                </a:gsLst>
                <a:path path="shape">
                  <a:fillToRect l="50000" t="50000" r="50000" b="50000"/>
                </a:path>
              </a:gradFill>
              <a:ln w="9525">
                <a:noFill/>
                <a:round/>
                <a:headEnd/>
                <a:tailEnd/>
              </a:ln>
            </p:spPr>
            <p:txBody>
              <a:bodyPr wrap="none" anchor="ctr"/>
              <a:lstStyle/>
              <a:p>
                <a:endParaRPr lang="es-MX"/>
              </a:p>
            </p:txBody>
          </p:sp>
        </p:grpSp>
        <p:grpSp>
          <p:nvGrpSpPr>
            <p:cNvPr id="16448" name="Group 557"/>
            <p:cNvGrpSpPr>
              <a:grpSpLocks/>
            </p:cNvGrpSpPr>
            <p:nvPr/>
          </p:nvGrpSpPr>
          <p:grpSpPr bwMode="auto">
            <a:xfrm>
              <a:off x="2236" y="890"/>
              <a:ext cx="644" cy="645"/>
              <a:chOff x="2880" y="1515"/>
              <a:chExt cx="644" cy="645"/>
            </a:xfrm>
          </p:grpSpPr>
          <p:sp>
            <p:nvSpPr>
              <p:cNvPr id="16449" name="Oval 558"/>
              <p:cNvSpPr>
                <a:spLocks noChangeArrowheads="1"/>
              </p:cNvSpPr>
              <p:nvPr/>
            </p:nvSpPr>
            <p:spPr bwMode="auto">
              <a:xfrm>
                <a:off x="2880" y="1516"/>
                <a:ext cx="644" cy="644"/>
              </a:xfrm>
              <a:prstGeom prst="ellipse">
                <a:avLst/>
              </a:prstGeom>
              <a:gradFill rotWithShape="1">
                <a:gsLst>
                  <a:gs pos="0">
                    <a:srgbClr val="BC8116"/>
                  </a:gs>
                  <a:gs pos="100000">
                    <a:srgbClr val="F08820"/>
                  </a:gs>
                </a:gsLst>
                <a:lin ang="5400000" scaled="1"/>
              </a:gradFill>
              <a:ln w="9525" algn="ctr">
                <a:noFill/>
                <a:round/>
                <a:headEnd/>
                <a:tailEnd/>
              </a:ln>
            </p:spPr>
            <p:txBody>
              <a:bodyPr wrap="none" anchor="ctr"/>
              <a:lstStyle/>
              <a:p>
                <a:endParaRPr lang="es-MX"/>
              </a:p>
            </p:txBody>
          </p:sp>
          <p:sp>
            <p:nvSpPr>
              <p:cNvPr id="115" name="Freeform 55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MX" dirty="0"/>
              </a:p>
            </p:txBody>
          </p:sp>
        </p:grpSp>
      </p:grpSp>
      <p:sp>
        <p:nvSpPr>
          <p:cNvPr id="16406" name="Text Box 68"/>
          <p:cNvSpPr txBox="1">
            <a:spLocks noChangeArrowheads="1"/>
          </p:cNvSpPr>
          <p:nvPr/>
        </p:nvSpPr>
        <p:spPr bwMode="auto">
          <a:xfrm>
            <a:off x="889000" y="2211388"/>
            <a:ext cx="1039813" cy="646112"/>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 Estudio de mercado</a:t>
            </a:r>
          </a:p>
        </p:txBody>
      </p:sp>
      <p:pic>
        <p:nvPicPr>
          <p:cNvPr id="17431" name="Picture 4" descr="http://www.in-quito.com/quito-ecuador-map.gif"/>
          <p:cNvPicPr>
            <a:picLocks noChangeAspect="1" noChangeArrowheads="1"/>
          </p:cNvPicPr>
          <p:nvPr/>
        </p:nvPicPr>
        <p:blipFill>
          <a:blip r:embed="rId3"/>
          <a:srcRect/>
          <a:stretch>
            <a:fillRect/>
          </a:stretch>
        </p:blipFill>
        <p:spPr bwMode="auto">
          <a:xfrm>
            <a:off x="2571750" y="3357563"/>
            <a:ext cx="3857625" cy="2928937"/>
          </a:xfrm>
          <a:prstGeom prst="rect">
            <a:avLst/>
          </a:prstGeom>
          <a:noFill/>
          <a:ln w="9525">
            <a:noFill/>
            <a:miter lim="800000"/>
            <a:headEnd/>
            <a:tailEnd/>
          </a:ln>
        </p:spPr>
      </p:pic>
      <p:graphicFrame>
        <p:nvGraphicFramePr>
          <p:cNvPr id="104" name="103 Tabla"/>
          <p:cNvGraphicFramePr>
            <a:graphicFrameLocks noGrp="1"/>
          </p:cNvGraphicFramePr>
          <p:nvPr/>
        </p:nvGraphicFramePr>
        <p:xfrm>
          <a:off x="2643188" y="928688"/>
          <a:ext cx="5715041" cy="2301871"/>
        </p:xfrm>
        <a:graphic>
          <a:graphicData uri="http://schemas.openxmlformats.org/drawingml/2006/table">
            <a:tbl>
              <a:tblPr>
                <a:tableStyleId>{8A107856-5554-42FB-B03E-39F5DBC370BA}</a:tableStyleId>
              </a:tblPr>
              <a:tblGrid>
                <a:gridCol w="1434299"/>
                <a:gridCol w="879087"/>
                <a:gridCol w="1133885"/>
                <a:gridCol w="1133885"/>
                <a:gridCol w="1133885"/>
              </a:tblGrid>
              <a:tr h="327042">
                <a:tc>
                  <a:txBody>
                    <a:bodyPr/>
                    <a:lstStyle/>
                    <a:p>
                      <a:pPr>
                        <a:lnSpc>
                          <a:spcPct val="150000"/>
                        </a:lnSpc>
                        <a:spcAft>
                          <a:spcPts val="0"/>
                        </a:spcAft>
                      </a:pPr>
                      <a:r>
                        <a:rPr lang="es-ES" sz="1400" dirty="0"/>
                        <a:t>Año</a:t>
                      </a:r>
                      <a:endParaRPr lang="es-ES" sz="1200" dirty="0">
                        <a:latin typeface="Calibri"/>
                        <a:ea typeface="Calibri"/>
                        <a:cs typeface="Times New Roman"/>
                      </a:endParaRPr>
                    </a:p>
                  </a:txBody>
                  <a:tcPr marL="68580" marR="68580" marT="0" marB="0" anchor="ctr"/>
                </a:tc>
                <a:tc>
                  <a:txBody>
                    <a:bodyPr/>
                    <a:lstStyle/>
                    <a:p>
                      <a:pPr>
                        <a:lnSpc>
                          <a:spcPct val="150000"/>
                        </a:lnSpc>
                        <a:spcAft>
                          <a:spcPts val="0"/>
                        </a:spcAft>
                      </a:pPr>
                      <a:r>
                        <a:rPr lang="es-ES" sz="1400"/>
                        <a:t>2006</a:t>
                      </a:r>
                      <a:endParaRPr lang="es-ES" sz="1200">
                        <a:latin typeface="Calibri"/>
                        <a:ea typeface="Calibri"/>
                        <a:cs typeface="Times New Roman"/>
                      </a:endParaRPr>
                    </a:p>
                  </a:txBody>
                  <a:tcPr marL="68580" marR="68580" marT="0" marB="0" anchor="ctr"/>
                </a:tc>
                <a:tc>
                  <a:txBody>
                    <a:bodyPr/>
                    <a:lstStyle/>
                    <a:p>
                      <a:pPr>
                        <a:lnSpc>
                          <a:spcPct val="150000"/>
                        </a:lnSpc>
                        <a:spcAft>
                          <a:spcPts val="0"/>
                        </a:spcAft>
                      </a:pPr>
                      <a:r>
                        <a:rPr lang="es-ES" sz="1400"/>
                        <a:t>2007</a:t>
                      </a:r>
                      <a:endParaRPr lang="es-ES" sz="1200">
                        <a:latin typeface="Calibri"/>
                        <a:ea typeface="Calibri"/>
                        <a:cs typeface="Times New Roman"/>
                      </a:endParaRPr>
                    </a:p>
                  </a:txBody>
                  <a:tcPr marL="68580" marR="68580" marT="0" marB="0" anchor="ctr"/>
                </a:tc>
                <a:tc>
                  <a:txBody>
                    <a:bodyPr/>
                    <a:lstStyle/>
                    <a:p>
                      <a:pPr>
                        <a:lnSpc>
                          <a:spcPct val="150000"/>
                        </a:lnSpc>
                        <a:spcAft>
                          <a:spcPts val="0"/>
                        </a:spcAft>
                      </a:pPr>
                      <a:r>
                        <a:rPr lang="es-ES" sz="1400"/>
                        <a:t>2008</a:t>
                      </a:r>
                      <a:endParaRPr lang="es-ES" sz="1200">
                        <a:latin typeface="Calibri"/>
                        <a:ea typeface="Calibri"/>
                        <a:cs typeface="Times New Roman"/>
                      </a:endParaRPr>
                    </a:p>
                  </a:txBody>
                  <a:tcPr marL="68580" marR="68580" marT="0" marB="0" anchor="ctr"/>
                </a:tc>
                <a:tc>
                  <a:txBody>
                    <a:bodyPr/>
                    <a:lstStyle/>
                    <a:p>
                      <a:pPr>
                        <a:lnSpc>
                          <a:spcPct val="150000"/>
                        </a:lnSpc>
                        <a:spcAft>
                          <a:spcPts val="0"/>
                        </a:spcAft>
                      </a:pPr>
                      <a:r>
                        <a:rPr lang="es-ES" sz="1400"/>
                        <a:t>2009</a:t>
                      </a:r>
                      <a:endParaRPr lang="es-ES" sz="1200">
                        <a:latin typeface="Calibri"/>
                        <a:ea typeface="Calibri"/>
                        <a:cs typeface="Times New Roman"/>
                      </a:endParaRPr>
                    </a:p>
                  </a:txBody>
                  <a:tcPr marL="68580" marR="68580" marT="0" marB="0" anchor="ctr"/>
                </a:tc>
              </a:tr>
              <a:tr h="1060429">
                <a:tc>
                  <a:txBody>
                    <a:bodyPr/>
                    <a:lstStyle/>
                    <a:p>
                      <a:pPr>
                        <a:lnSpc>
                          <a:spcPct val="150000"/>
                        </a:lnSpc>
                        <a:spcAft>
                          <a:spcPts val="0"/>
                        </a:spcAft>
                      </a:pPr>
                      <a:r>
                        <a:rPr lang="es-ES" sz="1400" dirty="0"/>
                        <a:t>Demanda interna (miles kg) Consumo </a:t>
                      </a:r>
                      <a:endParaRPr lang="es-ES" sz="1200" dirty="0">
                        <a:latin typeface="Calibri"/>
                        <a:ea typeface="Calibri"/>
                        <a:cs typeface="Times New Roman"/>
                      </a:endParaRPr>
                    </a:p>
                  </a:txBody>
                  <a:tcPr marL="68580" marR="68580" marT="0" marB="0" anchor="ctr"/>
                </a:tc>
                <a:tc>
                  <a:txBody>
                    <a:bodyPr/>
                    <a:lstStyle/>
                    <a:p>
                      <a:pPr>
                        <a:lnSpc>
                          <a:spcPct val="150000"/>
                        </a:lnSpc>
                        <a:spcAft>
                          <a:spcPts val="0"/>
                        </a:spcAft>
                      </a:pPr>
                      <a:r>
                        <a:rPr lang="es-ES" sz="1400"/>
                        <a:t>10545</a:t>
                      </a:r>
                      <a:endParaRPr lang="es-ES" sz="1200">
                        <a:latin typeface="Calibri"/>
                        <a:ea typeface="Calibri"/>
                        <a:cs typeface="Times New Roman"/>
                      </a:endParaRPr>
                    </a:p>
                  </a:txBody>
                  <a:tcPr marL="68580" marR="68580" marT="0" marB="0" anchor="ctr"/>
                </a:tc>
                <a:tc>
                  <a:txBody>
                    <a:bodyPr/>
                    <a:lstStyle/>
                    <a:p>
                      <a:pPr>
                        <a:lnSpc>
                          <a:spcPct val="150000"/>
                        </a:lnSpc>
                        <a:spcAft>
                          <a:spcPts val="0"/>
                        </a:spcAft>
                      </a:pPr>
                      <a:r>
                        <a:rPr lang="es-ES" sz="1400"/>
                        <a:t>18354</a:t>
                      </a:r>
                      <a:endParaRPr lang="es-ES" sz="1200">
                        <a:latin typeface="Calibri"/>
                        <a:ea typeface="Calibri"/>
                        <a:cs typeface="Times New Roman"/>
                      </a:endParaRPr>
                    </a:p>
                  </a:txBody>
                  <a:tcPr marL="68580" marR="68580" marT="0" marB="0" anchor="ctr"/>
                </a:tc>
                <a:tc>
                  <a:txBody>
                    <a:bodyPr/>
                    <a:lstStyle/>
                    <a:p>
                      <a:pPr>
                        <a:lnSpc>
                          <a:spcPct val="150000"/>
                        </a:lnSpc>
                        <a:spcAft>
                          <a:spcPts val="0"/>
                        </a:spcAft>
                      </a:pPr>
                      <a:r>
                        <a:rPr lang="es-ES" sz="1400"/>
                        <a:t>17866</a:t>
                      </a:r>
                      <a:endParaRPr lang="es-ES" sz="1200">
                        <a:latin typeface="Calibri"/>
                        <a:ea typeface="Calibri"/>
                        <a:cs typeface="Times New Roman"/>
                      </a:endParaRPr>
                    </a:p>
                  </a:txBody>
                  <a:tcPr marL="68580" marR="68580" marT="0" marB="0" anchor="ctr"/>
                </a:tc>
                <a:tc>
                  <a:txBody>
                    <a:bodyPr/>
                    <a:lstStyle/>
                    <a:p>
                      <a:pPr>
                        <a:lnSpc>
                          <a:spcPct val="150000"/>
                        </a:lnSpc>
                        <a:spcAft>
                          <a:spcPts val="0"/>
                        </a:spcAft>
                      </a:pPr>
                      <a:r>
                        <a:rPr lang="es-ES" sz="1400"/>
                        <a:t>24651</a:t>
                      </a:r>
                      <a:endParaRPr lang="es-ES" sz="1200">
                        <a:latin typeface="Calibri"/>
                        <a:ea typeface="Calibri"/>
                        <a:cs typeface="Times New Roman"/>
                      </a:endParaRPr>
                    </a:p>
                  </a:txBody>
                  <a:tcPr marL="68580" marR="68580" marT="0" marB="0" anchor="ctr"/>
                </a:tc>
              </a:tr>
              <a:tr h="327042">
                <a:tc>
                  <a:txBody>
                    <a:bodyPr/>
                    <a:lstStyle/>
                    <a:p>
                      <a:pPr>
                        <a:lnSpc>
                          <a:spcPct val="150000"/>
                        </a:lnSpc>
                        <a:spcAft>
                          <a:spcPts val="0"/>
                        </a:spcAft>
                      </a:pPr>
                      <a:r>
                        <a:rPr lang="es-ES" sz="1400" dirty="0"/>
                        <a:t>kg/ persona/ año</a:t>
                      </a:r>
                      <a:endParaRPr lang="es-ES" sz="1200" dirty="0">
                        <a:latin typeface="Calibri"/>
                        <a:ea typeface="Calibri"/>
                        <a:cs typeface="Times New Roman"/>
                      </a:endParaRPr>
                    </a:p>
                  </a:txBody>
                  <a:tcPr marL="68580" marR="68580" marT="0" marB="0" anchor="ctr"/>
                </a:tc>
                <a:tc>
                  <a:txBody>
                    <a:bodyPr/>
                    <a:lstStyle/>
                    <a:p>
                      <a:pPr>
                        <a:lnSpc>
                          <a:spcPct val="150000"/>
                        </a:lnSpc>
                        <a:spcAft>
                          <a:spcPts val="0"/>
                        </a:spcAft>
                      </a:pPr>
                      <a:r>
                        <a:rPr lang="es-ES" sz="1400"/>
                        <a:t>0.90</a:t>
                      </a:r>
                      <a:endParaRPr lang="es-ES" sz="1200">
                        <a:latin typeface="Calibri"/>
                        <a:ea typeface="Calibri"/>
                        <a:cs typeface="Times New Roman"/>
                      </a:endParaRPr>
                    </a:p>
                  </a:txBody>
                  <a:tcPr marL="68580" marR="68580" marT="0" marB="0" anchor="ctr"/>
                </a:tc>
                <a:tc>
                  <a:txBody>
                    <a:bodyPr/>
                    <a:lstStyle/>
                    <a:p>
                      <a:pPr>
                        <a:lnSpc>
                          <a:spcPct val="150000"/>
                        </a:lnSpc>
                        <a:spcAft>
                          <a:spcPts val="0"/>
                        </a:spcAft>
                      </a:pPr>
                      <a:r>
                        <a:rPr lang="es-ES" sz="1400"/>
                        <a:t>1.54</a:t>
                      </a:r>
                      <a:endParaRPr lang="es-ES" sz="1200">
                        <a:latin typeface="Calibri"/>
                        <a:ea typeface="Calibri"/>
                        <a:cs typeface="Times New Roman"/>
                      </a:endParaRPr>
                    </a:p>
                  </a:txBody>
                  <a:tcPr marL="68580" marR="68580" marT="0" marB="0" anchor="ctr"/>
                </a:tc>
                <a:tc>
                  <a:txBody>
                    <a:bodyPr/>
                    <a:lstStyle/>
                    <a:p>
                      <a:pPr>
                        <a:lnSpc>
                          <a:spcPct val="150000"/>
                        </a:lnSpc>
                        <a:spcAft>
                          <a:spcPts val="0"/>
                        </a:spcAft>
                      </a:pPr>
                      <a:r>
                        <a:rPr lang="es-ES" sz="1400"/>
                        <a:t>1.47</a:t>
                      </a:r>
                      <a:endParaRPr lang="es-ES" sz="1200">
                        <a:latin typeface="Calibri"/>
                        <a:ea typeface="Calibri"/>
                        <a:cs typeface="Times New Roman"/>
                      </a:endParaRPr>
                    </a:p>
                  </a:txBody>
                  <a:tcPr marL="68580" marR="68580" marT="0" marB="0" anchor="ctr"/>
                </a:tc>
                <a:tc>
                  <a:txBody>
                    <a:bodyPr/>
                    <a:lstStyle/>
                    <a:p>
                      <a:pPr>
                        <a:lnSpc>
                          <a:spcPct val="150000"/>
                        </a:lnSpc>
                        <a:spcAft>
                          <a:spcPts val="0"/>
                        </a:spcAft>
                      </a:pPr>
                      <a:endParaRPr lang="es-ES" sz="1400" dirty="0" smtClean="0"/>
                    </a:p>
                    <a:p>
                      <a:pPr>
                        <a:lnSpc>
                          <a:spcPct val="150000"/>
                        </a:lnSpc>
                        <a:spcAft>
                          <a:spcPts val="0"/>
                        </a:spcAft>
                      </a:pPr>
                      <a:r>
                        <a:rPr lang="es-ES" sz="1400" dirty="0" smtClean="0"/>
                        <a:t>1.98</a:t>
                      </a:r>
                    </a:p>
                    <a:p>
                      <a:pPr>
                        <a:lnSpc>
                          <a:spcPct val="150000"/>
                        </a:lnSpc>
                        <a:spcAft>
                          <a:spcPts val="0"/>
                        </a:spcAft>
                      </a:pPr>
                      <a:endParaRPr lang="es-ES" sz="1200" dirty="0">
                        <a:latin typeface="Calibri"/>
                        <a:ea typeface="Calibri"/>
                        <a:cs typeface="Times New Roman"/>
                      </a:endParaRPr>
                    </a:p>
                  </a:txBody>
                  <a:tcPr marL="68580" marR="68580" marT="0" marB="0" anchor="ctr"/>
                </a:tc>
              </a:tr>
            </a:tbl>
          </a:graphicData>
        </a:graphic>
      </p:graphicFrame>
      <p:graphicFrame>
        <p:nvGraphicFramePr>
          <p:cNvPr id="105" name="104 Tabla"/>
          <p:cNvGraphicFramePr>
            <a:graphicFrameLocks noGrp="1"/>
          </p:cNvGraphicFramePr>
          <p:nvPr/>
        </p:nvGraphicFramePr>
        <p:xfrm>
          <a:off x="6643688" y="3786188"/>
          <a:ext cx="1714512" cy="1113476"/>
        </p:xfrm>
        <a:graphic>
          <a:graphicData uri="http://schemas.openxmlformats.org/drawingml/2006/table">
            <a:tbl>
              <a:tblPr>
                <a:tableStyleId>{8A107856-5554-42FB-B03E-39F5DBC370BA}</a:tableStyleId>
              </a:tblPr>
              <a:tblGrid>
                <a:gridCol w="879283"/>
                <a:gridCol w="835229"/>
              </a:tblGrid>
              <a:tr h="500066">
                <a:tc>
                  <a:txBody>
                    <a:bodyPr/>
                    <a:lstStyle/>
                    <a:p>
                      <a:pPr algn="ctr">
                        <a:lnSpc>
                          <a:spcPct val="115000"/>
                        </a:lnSpc>
                        <a:spcAft>
                          <a:spcPts val="0"/>
                        </a:spcAft>
                      </a:pPr>
                      <a:endParaRPr lang="es-EC" sz="1200" dirty="0" smtClean="0"/>
                    </a:p>
                    <a:p>
                      <a:pPr algn="ctr">
                        <a:lnSpc>
                          <a:spcPct val="115000"/>
                        </a:lnSpc>
                        <a:spcAft>
                          <a:spcPts val="0"/>
                        </a:spcAft>
                      </a:pPr>
                      <a:r>
                        <a:rPr lang="es-EC" sz="1200" dirty="0" smtClean="0"/>
                        <a:t>Kg</a:t>
                      </a:r>
                      <a:endParaRPr lang="es-ES" sz="1100" dirty="0">
                        <a:latin typeface="Calibri"/>
                        <a:ea typeface="Calibri"/>
                        <a:cs typeface="Times New Roman"/>
                      </a:endParaRPr>
                    </a:p>
                  </a:txBody>
                  <a:tcPr marL="68580" marR="68580" marT="0" marB="0"/>
                </a:tc>
                <a:tc>
                  <a:txBody>
                    <a:bodyPr/>
                    <a:lstStyle/>
                    <a:p>
                      <a:pPr algn="ctr">
                        <a:lnSpc>
                          <a:spcPct val="115000"/>
                        </a:lnSpc>
                        <a:spcAft>
                          <a:spcPts val="0"/>
                        </a:spcAft>
                      </a:pPr>
                      <a:endParaRPr lang="es-EC" sz="1200" dirty="0" smtClean="0"/>
                    </a:p>
                    <a:p>
                      <a:pPr algn="ctr">
                        <a:lnSpc>
                          <a:spcPct val="115000"/>
                        </a:lnSpc>
                        <a:spcAft>
                          <a:spcPts val="0"/>
                        </a:spcAft>
                      </a:pPr>
                      <a:r>
                        <a:rPr lang="es-EC" sz="1200" dirty="0" smtClean="0"/>
                        <a:t>Toneladas</a:t>
                      </a:r>
                      <a:endParaRPr lang="es-ES" sz="1100" dirty="0">
                        <a:latin typeface="Calibri"/>
                        <a:ea typeface="Calibri"/>
                        <a:cs typeface="Times New Roman"/>
                      </a:endParaRPr>
                    </a:p>
                  </a:txBody>
                  <a:tcPr marL="68580" marR="68580" marT="0" marB="0"/>
                </a:tc>
              </a:tr>
              <a:tr h="500066">
                <a:tc>
                  <a:txBody>
                    <a:bodyPr/>
                    <a:lstStyle/>
                    <a:p>
                      <a:pPr>
                        <a:lnSpc>
                          <a:spcPct val="115000"/>
                        </a:lnSpc>
                        <a:spcAft>
                          <a:spcPts val="0"/>
                        </a:spcAft>
                      </a:pPr>
                      <a:r>
                        <a:rPr lang="es-EC" sz="1200" dirty="0"/>
                        <a:t>   </a:t>
                      </a:r>
                      <a:endParaRPr lang="es-EC" sz="1200" dirty="0" smtClean="0"/>
                    </a:p>
                    <a:p>
                      <a:pPr>
                        <a:lnSpc>
                          <a:spcPct val="115000"/>
                        </a:lnSpc>
                        <a:spcAft>
                          <a:spcPts val="0"/>
                        </a:spcAft>
                      </a:pPr>
                      <a:r>
                        <a:rPr lang="es-EC" sz="1200" dirty="0" smtClean="0"/>
                        <a:t>   </a:t>
                      </a:r>
                      <a:r>
                        <a:rPr lang="es-EC" sz="1200" dirty="0"/>
                        <a:t>24.651 </a:t>
                      </a:r>
                      <a:endParaRPr lang="es-ES" sz="1100" dirty="0">
                        <a:latin typeface="Calibri"/>
                        <a:ea typeface="Calibri"/>
                        <a:cs typeface="Times New Roman"/>
                      </a:endParaRPr>
                    </a:p>
                  </a:txBody>
                  <a:tcPr marL="68580" marR="68580" marT="0" marB="0"/>
                </a:tc>
                <a:tc>
                  <a:txBody>
                    <a:bodyPr/>
                    <a:lstStyle/>
                    <a:p>
                      <a:pPr algn="r">
                        <a:lnSpc>
                          <a:spcPct val="115000"/>
                        </a:lnSpc>
                        <a:spcAft>
                          <a:spcPts val="0"/>
                        </a:spcAft>
                      </a:pPr>
                      <a:endParaRPr lang="es-EC" sz="1200" dirty="0" smtClean="0"/>
                    </a:p>
                    <a:p>
                      <a:pPr algn="r">
                        <a:lnSpc>
                          <a:spcPct val="115000"/>
                        </a:lnSpc>
                        <a:spcAft>
                          <a:spcPts val="0"/>
                        </a:spcAft>
                      </a:pPr>
                      <a:r>
                        <a:rPr lang="es-EC" sz="1200" dirty="0" smtClean="0"/>
                        <a:t>25</a:t>
                      </a:r>
                    </a:p>
                    <a:p>
                      <a:pPr algn="r">
                        <a:lnSpc>
                          <a:spcPct val="115000"/>
                        </a:lnSpc>
                        <a:spcAft>
                          <a:spcPts val="0"/>
                        </a:spcAft>
                      </a:pPr>
                      <a:endParaRPr lang="es-ES" sz="1100" dirty="0">
                        <a:latin typeface="Calibri"/>
                        <a:ea typeface="Calibri"/>
                        <a:cs typeface="Times New Roman"/>
                      </a:endParaRPr>
                    </a:p>
                  </a:txBody>
                  <a:tcPr marL="68580" marR="68580" marT="0" marB="0"/>
                </a:tc>
              </a:tr>
            </a:tbl>
          </a:graphicData>
        </a:graphic>
      </p:graphicFrame>
      <p:sp>
        <p:nvSpPr>
          <p:cNvPr id="16445" name="Text Box 70"/>
          <p:cNvSpPr txBox="1">
            <a:spLocks noChangeArrowheads="1"/>
          </p:cNvSpPr>
          <p:nvPr/>
        </p:nvSpPr>
        <p:spPr bwMode="auto">
          <a:xfrm>
            <a:off x="68263" y="5283200"/>
            <a:ext cx="1039812"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V: Estudio Financiero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4.16667E-6 0 L 4.16667E-6 1.12338 " pathEditMode="relative" rAng="0" ptsTypes="AA">
                                      <p:cBhvr>
                                        <p:cTn id="10" dur="1500" fill="hold"/>
                                        <p:tgtEl>
                                          <p:spTgt spid="5"/>
                                        </p:tgtEl>
                                        <p:attrNameLst>
                                          <p:attrName>ppt_x</p:attrName>
                                          <p:attrName>ppt_y</p:attrName>
                                        </p:attrNameLst>
                                      </p:cBhvr>
                                      <p:rCtr x="0" y="562"/>
                                    </p:animMotion>
                                  </p:childTnLst>
                                </p:cTn>
                              </p:par>
                              <p:par>
                                <p:cTn id="11" presetID="42" presetClass="path" presetSubtype="0" accel="50000" decel="50000" fill="hold" nodeType="withEffect">
                                  <p:stCondLst>
                                    <p:cond delay="0"/>
                                  </p:stCondLst>
                                  <p:childTnLst>
                                    <p:animMotion origin="layout" path="M -4.72222E-6 -1.12338 L -4.72222E-6 -4.07407E-6 " pathEditMode="relative" rAng="0" ptsTypes="AA">
                                      <p:cBhvr>
                                        <p:cTn id="12" dur="1500" spd="-100000" fill="hold"/>
                                        <p:tgtEl>
                                          <p:spTgt spid="4"/>
                                        </p:tgtEl>
                                        <p:attrNameLst>
                                          <p:attrName>ppt_x</p:attrName>
                                          <p:attrName>ppt_y</p:attrName>
                                        </p:attrNameLst>
                                      </p:cBhvr>
                                      <p:rCtr x="0" y="562"/>
                                    </p:animMotion>
                                  </p:childTnLst>
                                </p:cTn>
                              </p:par>
                              <p:par>
                                <p:cTn id="13" presetID="10" presetClass="entr" presetSubtype="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7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9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11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13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xit" presetSubtype="0" fill="hold" nodeType="with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xit" presetSubtype="0" fill="hold" grpId="0" nodeType="withEffect">
                                  <p:stCondLst>
                                    <p:cond delay="0"/>
                                  </p:stCondLst>
                                  <p:childTnLst>
                                    <p:animEffect transition="out" filter="fade">
                                      <p:cBhvr>
                                        <p:cTn id="35" dur="500"/>
                                        <p:tgtEl>
                                          <p:spTgt spid="11336"/>
                                        </p:tgtEl>
                                      </p:cBhvr>
                                    </p:animEffect>
                                    <p:set>
                                      <p:cBhvr>
                                        <p:cTn id="36" dur="1" fill="hold">
                                          <p:stCondLst>
                                            <p:cond delay="499"/>
                                          </p:stCondLst>
                                        </p:cTn>
                                        <p:tgtEl>
                                          <p:spTgt spid="1133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1337"/>
                                        </p:tgtEl>
                                        <p:attrNameLst>
                                          <p:attrName>style.visibility</p:attrName>
                                        </p:attrNameLst>
                                      </p:cBhvr>
                                      <p:to>
                                        <p:strVal val="visible"/>
                                      </p:to>
                                    </p:set>
                                    <p:animEffect transition="in" filter="fade">
                                      <p:cBhvr>
                                        <p:cTn id="39" dur="500"/>
                                        <p:tgtEl>
                                          <p:spTgt spid="11337"/>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par>
                                <p:cTn id="43" presetID="10" presetClass="entr" presetSubtype="0" fill="hold" nodeType="withEffect">
                                  <p:stCondLst>
                                    <p:cond delay="110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wipe(left)">
                                      <p:cBhvr>
                                        <p:cTn id="48" dur="500"/>
                                        <p:tgtEl>
                                          <p:spTgt spid="102"/>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7431"/>
                                        </p:tgtEl>
                                        <p:attrNameLst>
                                          <p:attrName>style.visibility</p:attrName>
                                        </p:attrNameLst>
                                      </p:cBhvr>
                                      <p:to>
                                        <p:strVal val="visible"/>
                                      </p:to>
                                    </p:set>
                                    <p:animEffect transition="in" filter="randombar(horizontal)">
                                      <p:cBhvr>
                                        <p:cTn id="53" dur="500"/>
                                        <p:tgtEl>
                                          <p:spTgt spid="17431"/>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randombar(horizontal)">
                                      <p:cBhvr>
                                        <p:cTn id="58" dur="500"/>
                                        <p:tgtEl>
                                          <p:spTgt spid="104"/>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105"/>
                                        </p:tgtEl>
                                        <p:attrNameLst>
                                          <p:attrName>style.visibility</p:attrName>
                                        </p:attrNameLst>
                                      </p:cBhvr>
                                      <p:to>
                                        <p:strVal val="visible"/>
                                      </p:to>
                                    </p:set>
                                    <p:animEffect transition="in" filter="randombar(horizontal)">
                                      <p:cBhvr>
                                        <p:cTn id="63"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6" grpId="0" animBg="1"/>
      <p:bldP spid="11337" grpId="0" animBg="1"/>
      <p:bldP spid="85" grpId="0"/>
      <p:bldP spid="10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36" name="Rectangle 72"/>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29BE6">
                  <a:alpha val="79999"/>
                </a:srgbClr>
              </a:gs>
            </a:gsLst>
            <a:lin ang="5400000" scaled="1"/>
          </a:gradFill>
          <a:ln w="9525">
            <a:noFill/>
            <a:miter lim="800000"/>
            <a:headEnd/>
            <a:tailEnd/>
          </a:ln>
        </p:spPr>
        <p:txBody>
          <a:bodyPr wrap="none" anchor="ctr"/>
          <a:lstStyle/>
          <a:p>
            <a:endParaRPr lang="es-ES_tradnl"/>
          </a:p>
        </p:txBody>
      </p:sp>
      <p:sp>
        <p:nvSpPr>
          <p:cNvPr id="11337" name="Rectangle 73"/>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9CE1C">
                  <a:alpha val="60001"/>
                </a:srgbClr>
              </a:gs>
            </a:gsLst>
            <a:lin ang="5400000" scaled="1"/>
          </a:gradFill>
          <a:ln w="9525">
            <a:noFill/>
            <a:miter lim="800000"/>
            <a:headEnd/>
            <a:tailEnd/>
          </a:ln>
        </p:spPr>
        <p:txBody>
          <a:bodyPr wrap="none" anchor="ctr"/>
          <a:lstStyle/>
          <a:p>
            <a:endParaRPr lang="es-ES_tradnl"/>
          </a:p>
        </p:txBody>
      </p:sp>
      <p:grpSp>
        <p:nvGrpSpPr>
          <p:cNvPr id="2" name="Group 2"/>
          <p:cNvGrpSpPr>
            <a:grpSpLocks/>
          </p:cNvGrpSpPr>
          <p:nvPr/>
        </p:nvGrpSpPr>
        <p:grpSpPr bwMode="auto">
          <a:xfrm>
            <a:off x="-3175" y="-12700"/>
            <a:ext cx="1766888" cy="6870700"/>
            <a:chOff x="2336" y="-8"/>
            <a:chExt cx="1252" cy="4337"/>
          </a:xfrm>
        </p:grpSpPr>
        <p:sp>
          <p:nvSpPr>
            <p:cNvPr id="17611" name="Freeform 3"/>
            <p:cNvSpPr>
              <a:spLocks/>
            </p:cNvSpPr>
            <p:nvPr/>
          </p:nvSpPr>
          <p:spPr bwMode="auto">
            <a:xfrm>
              <a:off x="2336" y="-8"/>
              <a:ext cx="872" cy="4337"/>
            </a:xfrm>
            <a:custGeom>
              <a:avLst/>
              <a:gdLst>
                <a:gd name="T0" fmla="*/ 3390520 w 369"/>
                <a:gd name="T1" fmla="*/ 0 h 1836"/>
                <a:gd name="T2" fmla="*/ 3107293 w 369"/>
                <a:gd name="T3" fmla="*/ 11115941 h 1836"/>
                <a:gd name="T4" fmla="*/ 0 w 369"/>
                <a:gd name="T5" fmla="*/ 23462209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18A5D8"/>
              </a:solidFill>
              <a:miter lim="800000"/>
              <a:headEnd/>
              <a:tailEnd/>
            </a:ln>
          </p:spPr>
          <p:txBody>
            <a:bodyPr/>
            <a:lstStyle/>
            <a:p>
              <a:endParaRPr lang="es-ES"/>
            </a:p>
          </p:txBody>
        </p:sp>
        <p:sp>
          <p:nvSpPr>
            <p:cNvPr id="17612" name="Freeform 4"/>
            <p:cNvSpPr>
              <a:spLocks/>
            </p:cNvSpPr>
            <p:nvPr/>
          </p:nvSpPr>
          <p:spPr bwMode="auto">
            <a:xfrm>
              <a:off x="2343" y="-8"/>
              <a:ext cx="893" cy="4337"/>
            </a:xfrm>
            <a:custGeom>
              <a:avLst/>
              <a:gdLst>
                <a:gd name="T0" fmla="*/ 3362837 w 378"/>
                <a:gd name="T1" fmla="*/ 0 h 1836"/>
                <a:gd name="T2" fmla="*/ 3183299 w 378"/>
                <a:gd name="T3" fmla="*/ 11115941 h 1836"/>
                <a:gd name="T4" fmla="*/ 393903 w 378"/>
                <a:gd name="T5" fmla="*/ 23462209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199DCC"/>
              </a:solidFill>
              <a:miter lim="800000"/>
              <a:headEnd/>
              <a:tailEnd/>
            </a:ln>
          </p:spPr>
          <p:txBody>
            <a:bodyPr/>
            <a:lstStyle/>
            <a:p>
              <a:endParaRPr lang="es-ES"/>
            </a:p>
          </p:txBody>
        </p:sp>
        <p:sp>
          <p:nvSpPr>
            <p:cNvPr id="17613" name="Freeform 5"/>
            <p:cNvSpPr>
              <a:spLocks/>
            </p:cNvSpPr>
            <p:nvPr/>
          </p:nvSpPr>
          <p:spPr bwMode="auto">
            <a:xfrm>
              <a:off x="2350" y="-8"/>
              <a:ext cx="917" cy="4337"/>
            </a:xfrm>
            <a:custGeom>
              <a:avLst/>
              <a:gdLst>
                <a:gd name="T0" fmla="*/ 3381520 w 388"/>
                <a:gd name="T1" fmla="*/ 0 h 1836"/>
                <a:gd name="T2" fmla="*/ 3290104 w 388"/>
                <a:gd name="T3" fmla="*/ 11115941 h 1836"/>
                <a:gd name="T4" fmla="*/ 798119 w 388"/>
                <a:gd name="T5" fmla="*/ 23462209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1A96C3"/>
              </a:solidFill>
              <a:miter lim="800000"/>
              <a:headEnd/>
              <a:tailEnd/>
            </a:ln>
          </p:spPr>
          <p:txBody>
            <a:bodyPr/>
            <a:lstStyle/>
            <a:p>
              <a:endParaRPr lang="es-ES"/>
            </a:p>
          </p:txBody>
        </p:sp>
        <p:sp>
          <p:nvSpPr>
            <p:cNvPr id="17614" name="Freeform 6"/>
            <p:cNvSpPr>
              <a:spLocks/>
            </p:cNvSpPr>
            <p:nvPr/>
          </p:nvSpPr>
          <p:spPr bwMode="auto">
            <a:xfrm>
              <a:off x="2355" y="-8"/>
              <a:ext cx="940" cy="4337"/>
            </a:xfrm>
            <a:custGeom>
              <a:avLst/>
              <a:gdLst>
                <a:gd name="T0" fmla="*/ 3354863 w 398"/>
                <a:gd name="T1" fmla="*/ 0 h 1836"/>
                <a:gd name="T2" fmla="*/ 3369985 w 398"/>
                <a:gd name="T3" fmla="*/ 11115941 h 1836"/>
                <a:gd name="T4" fmla="*/ 1198670 w 398"/>
                <a:gd name="T5" fmla="*/ 23462209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1A8FBA"/>
              </a:solidFill>
              <a:miter lim="800000"/>
              <a:headEnd/>
              <a:tailEnd/>
            </a:ln>
          </p:spPr>
          <p:txBody>
            <a:bodyPr/>
            <a:lstStyle/>
            <a:p>
              <a:endParaRPr lang="es-ES"/>
            </a:p>
          </p:txBody>
        </p:sp>
        <p:sp>
          <p:nvSpPr>
            <p:cNvPr id="17615" name="Freeform 7"/>
            <p:cNvSpPr>
              <a:spLocks/>
            </p:cNvSpPr>
            <p:nvPr/>
          </p:nvSpPr>
          <p:spPr bwMode="auto">
            <a:xfrm>
              <a:off x="2360" y="-8"/>
              <a:ext cx="964" cy="4337"/>
            </a:xfrm>
            <a:custGeom>
              <a:avLst/>
              <a:gdLst>
                <a:gd name="T0" fmla="*/ 3382712 w 408"/>
                <a:gd name="T1" fmla="*/ 0 h 1836"/>
                <a:gd name="T2" fmla="*/ 3469547 w 408"/>
                <a:gd name="T3" fmla="*/ 11115941 h 1836"/>
                <a:gd name="T4" fmla="*/ 1599416 w 408"/>
                <a:gd name="T5" fmla="*/ 23462209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1888B2"/>
              </a:solidFill>
              <a:miter lim="800000"/>
              <a:headEnd/>
              <a:tailEnd/>
            </a:ln>
          </p:spPr>
          <p:txBody>
            <a:bodyPr/>
            <a:lstStyle/>
            <a:p>
              <a:endParaRPr lang="es-ES"/>
            </a:p>
          </p:txBody>
        </p:sp>
        <p:sp>
          <p:nvSpPr>
            <p:cNvPr id="17616" name="Freeform 8"/>
            <p:cNvSpPr>
              <a:spLocks/>
            </p:cNvSpPr>
            <p:nvPr/>
          </p:nvSpPr>
          <p:spPr bwMode="auto">
            <a:xfrm>
              <a:off x="2365" y="-8"/>
              <a:ext cx="987" cy="4337"/>
            </a:xfrm>
            <a:custGeom>
              <a:avLst/>
              <a:gdLst>
                <a:gd name="T0" fmla="*/ 3356284 w 418"/>
                <a:gd name="T1" fmla="*/ 0 h 1836"/>
                <a:gd name="T2" fmla="*/ 3550289 w 418"/>
                <a:gd name="T3" fmla="*/ 11115941 h 1836"/>
                <a:gd name="T4" fmla="*/ 1998361 w 418"/>
                <a:gd name="T5" fmla="*/ 23462209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1A82AA"/>
              </a:solidFill>
              <a:miter lim="800000"/>
              <a:headEnd/>
              <a:tailEnd/>
            </a:ln>
          </p:spPr>
          <p:txBody>
            <a:bodyPr/>
            <a:lstStyle/>
            <a:p>
              <a:endParaRPr lang="es-ES"/>
            </a:p>
          </p:txBody>
        </p:sp>
        <p:sp>
          <p:nvSpPr>
            <p:cNvPr id="17617" name="Freeform 9"/>
            <p:cNvSpPr>
              <a:spLocks/>
            </p:cNvSpPr>
            <p:nvPr/>
          </p:nvSpPr>
          <p:spPr bwMode="auto">
            <a:xfrm>
              <a:off x="2372" y="-8"/>
              <a:ext cx="1039" cy="4337"/>
            </a:xfrm>
            <a:custGeom>
              <a:avLst/>
              <a:gdLst>
                <a:gd name="T0" fmla="*/ 3346761 w 440"/>
                <a:gd name="T1" fmla="*/ 0 h 1836"/>
                <a:gd name="T2" fmla="*/ 3638689 w 440"/>
                <a:gd name="T3" fmla="*/ 11115941 h 1836"/>
                <a:gd name="T4" fmla="*/ 2392543 w 440"/>
                <a:gd name="T5" fmla="*/ 23462209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187CA2"/>
              </a:solidFill>
              <a:miter lim="800000"/>
              <a:headEnd/>
              <a:tailEnd/>
            </a:ln>
          </p:spPr>
          <p:txBody>
            <a:bodyPr/>
            <a:lstStyle/>
            <a:p>
              <a:endParaRPr lang="es-ES"/>
            </a:p>
          </p:txBody>
        </p:sp>
        <p:sp>
          <p:nvSpPr>
            <p:cNvPr id="17618" name="Freeform 10"/>
            <p:cNvSpPr>
              <a:spLocks/>
            </p:cNvSpPr>
            <p:nvPr/>
          </p:nvSpPr>
          <p:spPr bwMode="auto">
            <a:xfrm>
              <a:off x="2376" y="-8"/>
              <a:ext cx="1094" cy="4337"/>
            </a:xfrm>
            <a:custGeom>
              <a:avLst/>
              <a:gdLst>
                <a:gd name="T0" fmla="*/ 3384130 w 463"/>
                <a:gd name="T1" fmla="*/ 0 h 1836"/>
                <a:gd name="T2" fmla="*/ 3769931 w 463"/>
                <a:gd name="T3" fmla="*/ 11115941 h 1836"/>
                <a:gd name="T4" fmla="*/ 2821653 w 463"/>
                <a:gd name="T5" fmla="*/ 23462209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15769B"/>
              </a:solidFill>
              <a:miter lim="800000"/>
              <a:headEnd/>
              <a:tailEnd/>
            </a:ln>
          </p:spPr>
          <p:txBody>
            <a:bodyPr/>
            <a:lstStyle/>
            <a:p>
              <a:endParaRPr lang="es-ES"/>
            </a:p>
          </p:txBody>
        </p:sp>
        <p:sp>
          <p:nvSpPr>
            <p:cNvPr id="17619" name="Freeform 11"/>
            <p:cNvSpPr>
              <a:spLocks/>
            </p:cNvSpPr>
            <p:nvPr/>
          </p:nvSpPr>
          <p:spPr bwMode="auto">
            <a:xfrm>
              <a:off x="2381" y="-8"/>
              <a:ext cx="1148" cy="4337"/>
            </a:xfrm>
            <a:custGeom>
              <a:avLst/>
              <a:gdLst>
                <a:gd name="T0" fmla="*/ 3375080 w 486"/>
                <a:gd name="T1" fmla="*/ 0 h 1836"/>
                <a:gd name="T2" fmla="*/ 3855901 w 486"/>
                <a:gd name="T3" fmla="*/ 11115941 h 1836"/>
                <a:gd name="T4" fmla="*/ 3216959 w 486"/>
                <a:gd name="T5" fmla="*/ 23462209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157194"/>
              </a:solidFill>
              <a:miter lim="800000"/>
              <a:headEnd/>
              <a:tailEnd/>
            </a:ln>
          </p:spPr>
          <p:txBody>
            <a:bodyPr/>
            <a:lstStyle/>
            <a:p>
              <a:endParaRPr lang="es-ES"/>
            </a:p>
          </p:txBody>
        </p:sp>
        <p:sp>
          <p:nvSpPr>
            <p:cNvPr id="17620" name="Freeform 12"/>
            <p:cNvSpPr>
              <a:spLocks/>
            </p:cNvSpPr>
            <p:nvPr/>
          </p:nvSpPr>
          <p:spPr bwMode="auto">
            <a:xfrm>
              <a:off x="2386" y="-8"/>
              <a:ext cx="1202" cy="4337"/>
            </a:xfrm>
            <a:custGeom>
              <a:avLst/>
              <a:gdLst>
                <a:gd name="T0" fmla="*/ 3360032 w 509"/>
                <a:gd name="T1" fmla="*/ 0 h 1836"/>
                <a:gd name="T2" fmla="*/ 3937360 w 509"/>
                <a:gd name="T3" fmla="*/ 11115941 h 1836"/>
                <a:gd name="T4" fmla="*/ 3601584 w 509"/>
                <a:gd name="T5" fmla="*/ 23462209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36B8D"/>
              </a:solidFill>
              <a:miter lim="800000"/>
              <a:headEnd/>
              <a:tailEnd/>
            </a:ln>
          </p:spPr>
          <p:txBody>
            <a:bodyPr/>
            <a:lstStyle/>
            <a:p>
              <a:endParaRPr lang="es-ES"/>
            </a:p>
          </p:txBody>
        </p:sp>
      </p:grpSp>
      <p:grpSp>
        <p:nvGrpSpPr>
          <p:cNvPr id="3" name="Group 13"/>
          <p:cNvGrpSpPr>
            <a:grpSpLocks/>
          </p:cNvGrpSpPr>
          <p:nvPr/>
        </p:nvGrpSpPr>
        <p:grpSpPr bwMode="auto">
          <a:xfrm>
            <a:off x="-3175" y="-12700"/>
            <a:ext cx="1766888" cy="6870700"/>
            <a:chOff x="2336" y="-8"/>
            <a:chExt cx="1252" cy="4337"/>
          </a:xfrm>
        </p:grpSpPr>
        <p:sp>
          <p:nvSpPr>
            <p:cNvPr id="17601" name="Freeform 14"/>
            <p:cNvSpPr>
              <a:spLocks/>
            </p:cNvSpPr>
            <p:nvPr/>
          </p:nvSpPr>
          <p:spPr bwMode="auto">
            <a:xfrm>
              <a:off x="2336" y="-8"/>
              <a:ext cx="872" cy="4337"/>
            </a:xfrm>
            <a:custGeom>
              <a:avLst/>
              <a:gdLst>
                <a:gd name="T0" fmla="*/ 3390520 w 369"/>
                <a:gd name="T1" fmla="*/ 0 h 1836"/>
                <a:gd name="T2" fmla="*/ 3107293 w 369"/>
                <a:gd name="T3" fmla="*/ 11115941 h 1836"/>
                <a:gd name="T4" fmla="*/ 0 w 369"/>
                <a:gd name="T5" fmla="*/ 23462209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53B848"/>
              </a:solidFill>
              <a:miter lim="800000"/>
              <a:headEnd/>
              <a:tailEnd/>
            </a:ln>
          </p:spPr>
          <p:txBody>
            <a:bodyPr/>
            <a:lstStyle/>
            <a:p>
              <a:endParaRPr lang="es-ES"/>
            </a:p>
          </p:txBody>
        </p:sp>
        <p:sp>
          <p:nvSpPr>
            <p:cNvPr id="17602" name="Freeform 15"/>
            <p:cNvSpPr>
              <a:spLocks/>
            </p:cNvSpPr>
            <p:nvPr/>
          </p:nvSpPr>
          <p:spPr bwMode="auto">
            <a:xfrm>
              <a:off x="2343" y="-8"/>
              <a:ext cx="893" cy="4337"/>
            </a:xfrm>
            <a:custGeom>
              <a:avLst/>
              <a:gdLst>
                <a:gd name="T0" fmla="*/ 3362837 w 378"/>
                <a:gd name="T1" fmla="*/ 0 h 1836"/>
                <a:gd name="T2" fmla="*/ 3183299 w 378"/>
                <a:gd name="T3" fmla="*/ 11115941 h 1836"/>
                <a:gd name="T4" fmla="*/ 393903 w 378"/>
                <a:gd name="T5" fmla="*/ 23462209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4FB147"/>
              </a:solidFill>
              <a:miter lim="800000"/>
              <a:headEnd/>
              <a:tailEnd/>
            </a:ln>
          </p:spPr>
          <p:txBody>
            <a:bodyPr/>
            <a:lstStyle/>
            <a:p>
              <a:endParaRPr lang="es-ES"/>
            </a:p>
          </p:txBody>
        </p:sp>
        <p:sp>
          <p:nvSpPr>
            <p:cNvPr id="17603" name="Freeform 16"/>
            <p:cNvSpPr>
              <a:spLocks/>
            </p:cNvSpPr>
            <p:nvPr/>
          </p:nvSpPr>
          <p:spPr bwMode="auto">
            <a:xfrm>
              <a:off x="2350" y="-8"/>
              <a:ext cx="917" cy="4337"/>
            </a:xfrm>
            <a:custGeom>
              <a:avLst/>
              <a:gdLst>
                <a:gd name="T0" fmla="*/ 3381520 w 388"/>
                <a:gd name="T1" fmla="*/ 0 h 1836"/>
                <a:gd name="T2" fmla="*/ 3290104 w 388"/>
                <a:gd name="T3" fmla="*/ 11115941 h 1836"/>
                <a:gd name="T4" fmla="*/ 798119 w 388"/>
                <a:gd name="T5" fmla="*/ 23462209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48AC47"/>
              </a:solidFill>
              <a:miter lim="800000"/>
              <a:headEnd/>
              <a:tailEnd/>
            </a:ln>
          </p:spPr>
          <p:txBody>
            <a:bodyPr/>
            <a:lstStyle/>
            <a:p>
              <a:endParaRPr lang="es-ES"/>
            </a:p>
          </p:txBody>
        </p:sp>
        <p:sp>
          <p:nvSpPr>
            <p:cNvPr id="17604" name="Freeform 17"/>
            <p:cNvSpPr>
              <a:spLocks/>
            </p:cNvSpPr>
            <p:nvPr/>
          </p:nvSpPr>
          <p:spPr bwMode="auto">
            <a:xfrm>
              <a:off x="2355" y="-8"/>
              <a:ext cx="940" cy="4337"/>
            </a:xfrm>
            <a:custGeom>
              <a:avLst/>
              <a:gdLst>
                <a:gd name="T0" fmla="*/ 3354863 w 398"/>
                <a:gd name="T1" fmla="*/ 0 h 1836"/>
                <a:gd name="T2" fmla="*/ 3369985 w 398"/>
                <a:gd name="T3" fmla="*/ 11115941 h 1836"/>
                <a:gd name="T4" fmla="*/ 1198670 w 398"/>
                <a:gd name="T5" fmla="*/ 23462209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43A746"/>
              </a:solidFill>
              <a:miter lim="800000"/>
              <a:headEnd/>
              <a:tailEnd/>
            </a:ln>
          </p:spPr>
          <p:txBody>
            <a:bodyPr/>
            <a:lstStyle/>
            <a:p>
              <a:endParaRPr lang="es-ES"/>
            </a:p>
          </p:txBody>
        </p:sp>
        <p:sp>
          <p:nvSpPr>
            <p:cNvPr id="17605" name="Freeform 18"/>
            <p:cNvSpPr>
              <a:spLocks/>
            </p:cNvSpPr>
            <p:nvPr/>
          </p:nvSpPr>
          <p:spPr bwMode="auto">
            <a:xfrm>
              <a:off x="2360" y="-8"/>
              <a:ext cx="964" cy="4337"/>
            </a:xfrm>
            <a:custGeom>
              <a:avLst/>
              <a:gdLst>
                <a:gd name="T0" fmla="*/ 3382712 w 408"/>
                <a:gd name="T1" fmla="*/ 0 h 1836"/>
                <a:gd name="T2" fmla="*/ 3469547 w 408"/>
                <a:gd name="T3" fmla="*/ 11115941 h 1836"/>
                <a:gd name="T4" fmla="*/ 1599416 w 408"/>
                <a:gd name="T5" fmla="*/ 23462209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3CA246"/>
              </a:solidFill>
              <a:miter lim="800000"/>
              <a:headEnd/>
              <a:tailEnd/>
            </a:ln>
          </p:spPr>
          <p:txBody>
            <a:bodyPr/>
            <a:lstStyle/>
            <a:p>
              <a:endParaRPr lang="es-ES"/>
            </a:p>
          </p:txBody>
        </p:sp>
        <p:sp>
          <p:nvSpPr>
            <p:cNvPr id="17606" name="Freeform 19"/>
            <p:cNvSpPr>
              <a:spLocks/>
            </p:cNvSpPr>
            <p:nvPr/>
          </p:nvSpPr>
          <p:spPr bwMode="auto">
            <a:xfrm>
              <a:off x="2365" y="-8"/>
              <a:ext cx="987" cy="4337"/>
            </a:xfrm>
            <a:custGeom>
              <a:avLst/>
              <a:gdLst>
                <a:gd name="T0" fmla="*/ 3356284 w 418"/>
                <a:gd name="T1" fmla="*/ 0 h 1836"/>
                <a:gd name="T2" fmla="*/ 3550289 w 418"/>
                <a:gd name="T3" fmla="*/ 11115941 h 1836"/>
                <a:gd name="T4" fmla="*/ 1998361 w 418"/>
                <a:gd name="T5" fmla="*/ 23462209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369E46"/>
              </a:solidFill>
              <a:miter lim="800000"/>
              <a:headEnd/>
              <a:tailEnd/>
            </a:ln>
          </p:spPr>
          <p:txBody>
            <a:bodyPr/>
            <a:lstStyle/>
            <a:p>
              <a:endParaRPr lang="es-ES"/>
            </a:p>
          </p:txBody>
        </p:sp>
        <p:sp>
          <p:nvSpPr>
            <p:cNvPr id="17607" name="Freeform 20"/>
            <p:cNvSpPr>
              <a:spLocks/>
            </p:cNvSpPr>
            <p:nvPr/>
          </p:nvSpPr>
          <p:spPr bwMode="auto">
            <a:xfrm>
              <a:off x="2372" y="-8"/>
              <a:ext cx="1039" cy="4337"/>
            </a:xfrm>
            <a:custGeom>
              <a:avLst/>
              <a:gdLst>
                <a:gd name="T0" fmla="*/ 3346761 w 440"/>
                <a:gd name="T1" fmla="*/ 0 h 1836"/>
                <a:gd name="T2" fmla="*/ 3638689 w 440"/>
                <a:gd name="T3" fmla="*/ 11115941 h 1836"/>
                <a:gd name="T4" fmla="*/ 2392543 w 440"/>
                <a:gd name="T5" fmla="*/ 23462209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2F9946"/>
              </a:solidFill>
              <a:miter lim="800000"/>
              <a:headEnd/>
              <a:tailEnd/>
            </a:ln>
          </p:spPr>
          <p:txBody>
            <a:bodyPr/>
            <a:lstStyle/>
            <a:p>
              <a:endParaRPr lang="es-ES"/>
            </a:p>
          </p:txBody>
        </p:sp>
        <p:sp>
          <p:nvSpPr>
            <p:cNvPr id="17608" name="Freeform 21"/>
            <p:cNvSpPr>
              <a:spLocks/>
            </p:cNvSpPr>
            <p:nvPr/>
          </p:nvSpPr>
          <p:spPr bwMode="auto">
            <a:xfrm>
              <a:off x="2376" y="-8"/>
              <a:ext cx="1094" cy="4337"/>
            </a:xfrm>
            <a:custGeom>
              <a:avLst/>
              <a:gdLst>
                <a:gd name="T0" fmla="*/ 3384130 w 463"/>
                <a:gd name="T1" fmla="*/ 0 h 1836"/>
                <a:gd name="T2" fmla="*/ 3769931 w 463"/>
                <a:gd name="T3" fmla="*/ 11115941 h 1836"/>
                <a:gd name="T4" fmla="*/ 2821653 w 463"/>
                <a:gd name="T5" fmla="*/ 23462209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2A9545"/>
              </a:solidFill>
              <a:miter lim="800000"/>
              <a:headEnd/>
              <a:tailEnd/>
            </a:ln>
          </p:spPr>
          <p:txBody>
            <a:bodyPr/>
            <a:lstStyle/>
            <a:p>
              <a:endParaRPr lang="es-ES"/>
            </a:p>
          </p:txBody>
        </p:sp>
        <p:sp>
          <p:nvSpPr>
            <p:cNvPr id="17609" name="Freeform 22"/>
            <p:cNvSpPr>
              <a:spLocks/>
            </p:cNvSpPr>
            <p:nvPr/>
          </p:nvSpPr>
          <p:spPr bwMode="auto">
            <a:xfrm>
              <a:off x="2381" y="-8"/>
              <a:ext cx="1148" cy="4337"/>
            </a:xfrm>
            <a:custGeom>
              <a:avLst/>
              <a:gdLst>
                <a:gd name="T0" fmla="*/ 3375080 w 486"/>
                <a:gd name="T1" fmla="*/ 0 h 1836"/>
                <a:gd name="T2" fmla="*/ 3855901 w 486"/>
                <a:gd name="T3" fmla="*/ 11115941 h 1836"/>
                <a:gd name="T4" fmla="*/ 3216959 w 486"/>
                <a:gd name="T5" fmla="*/ 23462209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219145"/>
              </a:solidFill>
              <a:miter lim="800000"/>
              <a:headEnd/>
              <a:tailEnd/>
            </a:ln>
          </p:spPr>
          <p:txBody>
            <a:bodyPr/>
            <a:lstStyle/>
            <a:p>
              <a:endParaRPr lang="es-ES"/>
            </a:p>
          </p:txBody>
        </p:sp>
        <p:sp>
          <p:nvSpPr>
            <p:cNvPr id="17610" name="Freeform 23"/>
            <p:cNvSpPr>
              <a:spLocks/>
            </p:cNvSpPr>
            <p:nvPr/>
          </p:nvSpPr>
          <p:spPr bwMode="auto">
            <a:xfrm>
              <a:off x="2386" y="-8"/>
              <a:ext cx="1202" cy="4337"/>
            </a:xfrm>
            <a:custGeom>
              <a:avLst/>
              <a:gdLst>
                <a:gd name="T0" fmla="*/ 3360032 w 509"/>
                <a:gd name="T1" fmla="*/ 0 h 1836"/>
                <a:gd name="T2" fmla="*/ 3937360 w 509"/>
                <a:gd name="T3" fmla="*/ 11115941 h 1836"/>
                <a:gd name="T4" fmla="*/ 3601584 w 509"/>
                <a:gd name="T5" fmla="*/ 23462209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A8D44"/>
              </a:solidFill>
              <a:miter lim="800000"/>
              <a:headEnd/>
              <a:tailEnd/>
            </a:ln>
          </p:spPr>
          <p:txBody>
            <a:bodyPr/>
            <a:lstStyle/>
            <a:p>
              <a:endParaRPr lang="es-ES"/>
            </a:p>
          </p:txBody>
        </p:sp>
      </p:grpSp>
      <p:grpSp>
        <p:nvGrpSpPr>
          <p:cNvPr id="4" name="Group 24"/>
          <p:cNvGrpSpPr>
            <a:grpSpLocks/>
          </p:cNvGrpSpPr>
          <p:nvPr/>
        </p:nvGrpSpPr>
        <p:grpSpPr bwMode="auto">
          <a:xfrm rot="10800000">
            <a:off x="1720850" y="-171450"/>
            <a:ext cx="330200" cy="8253413"/>
            <a:chOff x="-1293" y="0"/>
            <a:chExt cx="1050" cy="4320"/>
          </a:xfrm>
        </p:grpSpPr>
        <p:sp>
          <p:nvSpPr>
            <p:cNvPr id="11289" name="Rectangle 25"/>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17600" name="Rectangle 26"/>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5" name="Group 27"/>
          <p:cNvGrpSpPr>
            <a:grpSpLocks/>
          </p:cNvGrpSpPr>
          <p:nvPr/>
        </p:nvGrpSpPr>
        <p:grpSpPr bwMode="auto">
          <a:xfrm>
            <a:off x="0" y="-1111250"/>
            <a:ext cx="1763713" cy="8253413"/>
            <a:chOff x="-1293" y="0"/>
            <a:chExt cx="1050" cy="4320"/>
          </a:xfrm>
        </p:grpSpPr>
        <p:sp>
          <p:nvSpPr>
            <p:cNvPr id="11292" name="Rectangle 28"/>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17598" name="Rectangle 29"/>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6" name="Group 146"/>
          <p:cNvGrpSpPr>
            <a:grpSpLocks/>
          </p:cNvGrpSpPr>
          <p:nvPr/>
        </p:nvGrpSpPr>
        <p:grpSpPr bwMode="auto">
          <a:xfrm>
            <a:off x="276225" y="1500188"/>
            <a:ext cx="2152650" cy="2152650"/>
            <a:chOff x="1943" y="626"/>
            <a:chExt cx="1228" cy="1228"/>
          </a:xfrm>
        </p:grpSpPr>
        <p:sp>
          <p:nvSpPr>
            <p:cNvPr id="17590" name="Oval 147"/>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7591" name="Group 148"/>
            <p:cNvGrpSpPr>
              <a:grpSpLocks/>
            </p:cNvGrpSpPr>
            <p:nvPr/>
          </p:nvGrpSpPr>
          <p:grpSpPr bwMode="auto">
            <a:xfrm>
              <a:off x="2070" y="1330"/>
              <a:ext cx="975" cy="325"/>
              <a:chOff x="2696" y="1315"/>
              <a:chExt cx="2472" cy="824"/>
            </a:xfrm>
          </p:grpSpPr>
          <p:sp>
            <p:nvSpPr>
              <p:cNvPr id="17595" name="Oval 149"/>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7596" name="Oval 150"/>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7592" name="Group 151"/>
            <p:cNvGrpSpPr>
              <a:grpSpLocks/>
            </p:cNvGrpSpPr>
            <p:nvPr/>
          </p:nvGrpSpPr>
          <p:grpSpPr bwMode="auto">
            <a:xfrm>
              <a:off x="2236" y="890"/>
              <a:ext cx="644" cy="645"/>
              <a:chOff x="2880" y="1515"/>
              <a:chExt cx="644" cy="645"/>
            </a:xfrm>
          </p:grpSpPr>
          <p:sp>
            <p:nvSpPr>
              <p:cNvPr id="17593" name="Oval 152"/>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17" name="Freeform 153"/>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9" name="Group 97"/>
          <p:cNvGrpSpPr>
            <a:grpSpLocks/>
          </p:cNvGrpSpPr>
          <p:nvPr/>
        </p:nvGrpSpPr>
        <p:grpSpPr bwMode="auto">
          <a:xfrm>
            <a:off x="-442913" y="412750"/>
            <a:ext cx="2152651" cy="2152650"/>
            <a:chOff x="1943" y="626"/>
            <a:chExt cx="1228" cy="1228"/>
          </a:xfrm>
        </p:grpSpPr>
        <p:sp>
          <p:nvSpPr>
            <p:cNvPr id="17583" name="Oval 96"/>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7584" name="Group 89"/>
            <p:cNvGrpSpPr>
              <a:grpSpLocks/>
            </p:cNvGrpSpPr>
            <p:nvPr/>
          </p:nvGrpSpPr>
          <p:grpSpPr bwMode="auto">
            <a:xfrm>
              <a:off x="2070" y="1330"/>
              <a:ext cx="975" cy="325"/>
              <a:chOff x="2696" y="1315"/>
              <a:chExt cx="2472" cy="824"/>
            </a:xfrm>
          </p:grpSpPr>
          <p:sp>
            <p:nvSpPr>
              <p:cNvPr id="17588" name="Oval 90"/>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7589" name="Oval 91"/>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7585" name="Group 92"/>
            <p:cNvGrpSpPr>
              <a:grpSpLocks/>
            </p:cNvGrpSpPr>
            <p:nvPr/>
          </p:nvGrpSpPr>
          <p:grpSpPr bwMode="auto">
            <a:xfrm>
              <a:off x="2236" y="890"/>
              <a:ext cx="644" cy="645"/>
              <a:chOff x="2880" y="1515"/>
              <a:chExt cx="644" cy="645"/>
            </a:xfrm>
          </p:grpSpPr>
          <p:sp>
            <p:nvSpPr>
              <p:cNvPr id="17586" name="Oval 93"/>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358" name="Freeform 94"/>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2" name="Group 154"/>
          <p:cNvGrpSpPr>
            <a:grpSpLocks/>
          </p:cNvGrpSpPr>
          <p:nvPr/>
        </p:nvGrpSpPr>
        <p:grpSpPr bwMode="auto">
          <a:xfrm>
            <a:off x="-500063" y="2500313"/>
            <a:ext cx="2152651" cy="2152650"/>
            <a:chOff x="1943" y="626"/>
            <a:chExt cx="1228" cy="1228"/>
          </a:xfrm>
        </p:grpSpPr>
        <p:sp>
          <p:nvSpPr>
            <p:cNvPr id="17576" name="Oval 155"/>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7577" name="Group 156"/>
            <p:cNvGrpSpPr>
              <a:grpSpLocks/>
            </p:cNvGrpSpPr>
            <p:nvPr/>
          </p:nvGrpSpPr>
          <p:grpSpPr bwMode="auto">
            <a:xfrm>
              <a:off x="2070" y="1330"/>
              <a:ext cx="975" cy="325"/>
              <a:chOff x="2696" y="1315"/>
              <a:chExt cx="2472" cy="824"/>
            </a:xfrm>
          </p:grpSpPr>
          <p:sp>
            <p:nvSpPr>
              <p:cNvPr id="17581" name="Oval 157"/>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7582" name="Oval 158"/>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7578" name="Group 159"/>
            <p:cNvGrpSpPr>
              <a:grpSpLocks/>
            </p:cNvGrpSpPr>
            <p:nvPr/>
          </p:nvGrpSpPr>
          <p:grpSpPr bwMode="auto">
            <a:xfrm>
              <a:off x="2236" y="890"/>
              <a:ext cx="644" cy="645"/>
              <a:chOff x="2880" y="1515"/>
              <a:chExt cx="644" cy="645"/>
            </a:xfrm>
          </p:grpSpPr>
          <p:sp>
            <p:nvSpPr>
              <p:cNvPr id="17579" name="Oval 160"/>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25" name="Freeform 161"/>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5" name="Group 162"/>
          <p:cNvGrpSpPr>
            <a:grpSpLocks/>
          </p:cNvGrpSpPr>
          <p:nvPr/>
        </p:nvGrpSpPr>
        <p:grpSpPr bwMode="auto">
          <a:xfrm>
            <a:off x="276225" y="3500438"/>
            <a:ext cx="2152650" cy="2152650"/>
            <a:chOff x="1943" y="626"/>
            <a:chExt cx="1228" cy="1228"/>
          </a:xfrm>
        </p:grpSpPr>
        <p:sp>
          <p:nvSpPr>
            <p:cNvPr id="17569"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7570" name="Group 164"/>
            <p:cNvGrpSpPr>
              <a:grpSpLocks/>
            </p:cNvGrpSpPr>
            <p:nvPr/>
          </p:nvGrpSpPr>
          <p:grpSpPr bwMode="auto">
            <a:xfrm>
              <a:off x="2070" y="1330"/>
              <a:ext cx="975" cy="325"/>
              <a:chOff x="2696" y="1315"/>
              <a:chExt cx="2472" cy="824"/>
            </a:xfrm>
          </p:grpSpPr>
          <p:sp>
            <p:nvSpPr>
              <p:cNvPr id="17574" name="Oval 165"/>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7575"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7571" name="Group 167"/>
            <p:cNvGrpSpPr>
              <a:grpSpLocks/>
            </p:cNvGrpSpPr>
            <p:nvPr/>
          </p:nvGrpSpPr>
          <p:grpSpPr bwMode="auto">
            <a:xfrm>
              <a:off x="2236" y="890"/>
              <a:ext cx="644" cy="645"/>
              <a:chOff x="2880" y="1515"/>
              <a:chExt cx="644" cy="645"/>
            </a:xfrm>
          </p:grpSpPr>
          <p:sp>
            <p:nvSpPr>
              <p:cNvPr id="17572"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33" name="Freeform 16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8" name="Group 170"/>
          <p:cNvGrpSpPr>
            <a:grpSpLocks/>
          </p:cNvGrpSpPr>
          <p:nvPr/>
        </p:nvGrpSpPr>
        <p:grpSpPr bwMode="auto">
          <a:xfrm>
            <a:off x="490538" y="5419725"/>
            <a:ext cx="2152650" cy="2152650"/>
            <a:chOff x="1943" y="626"/>
            <a:chExt cx="1228" cy="1228"/>
          </a:xfrm>
        </p:grpSpPr>
        <p:sp>
          <p:nvSpPr>
            <p:cNvPr id="17562" name="Oval 171"/>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7563" name="Group 172"/>
            <p:cNvGrpSpPr>
              <a:grpSpLocks/>
            </p:cNvGrpSpPr>
            <p:nvPr/>
          </p:nvGrpSpPr>
          <p:grpSpPr bwMode="auto">
            <a:xfrm>
              <a:off x="2070" y="1330"/>
              <a:ext cx="975" cy="325"/>
              <a:chOff x="2696" y="1315"/>
              <a:chExt cx="2472" cy="824"/>
            </a:xfrm>
          </p:grpSpPr>
          <p:sp>
            <p:nvSpPr>
              <p:cNvPr id="17567" name="Oval 173"/>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7568" name="Oval 174"/>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7564" name="Group 175"/>
            <p:cNvGrpSpPr>
              <a:grpSpLocks/>
            </p:cNvGrpSpPr>
            <p:nvPr/>
          </p:nvGrpSpPr>
          <p:grpSpPr bwMode="auto">
            <a:xfrm>
              <a:off x="2236" y="890"/>
              <a:ext cx="644" cy="645"/>
              <a:chOff x="2880" y="1515"/>
              <a:chExt cx="644" cy="645"/>
            </a:xfrm>
          </p:grpSpPr>
          <p:sp>
            <p:nvSpPr>
              <p:cNvPr id="17565" name="Oval 176"/>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41" name="Freeform 177"/>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1" name="Group 30"/>
          <p:cNvGrpSpPr>
            <a:grpSpLocks/>
          </p:cNvGrpSpPr>
          <p:nvPr/>
        </p:nvGrpSpPr>
        <p:grpSpPr bwMode="auto">
          <a:xfrm>
            <a:off x="285720" y="214290"/>
            <a:ext cx="8591549" cy="661987"/>
            <a:chOff x="152" y="158"/>
            <a:chExt cx="5412" cy="417"/>
          </a:xfrm>
          <a:solidFill>
            <a:srgbClr val="F1850F"/>
          </a:solidFill>
        </p:grpSpPr>
        <p:sp>
          <p:nvSpPr>
            <p:cNvPr id="11295" name="AutoShape 31"/>
            <p:cNvSpPr>
              <a:spLocks noChangeArrowheads="1"/>
            </p:cNvSpPr>
            <p:nvPr/>
          </p:nvSpPr>
          <p:spPr bwMode="auto">
            <a:xfrm>
              <a:off x="152" y="203"/>
              <a:ext cx="5352" cy="372"/>
            </a:xfrm>
            <a:prstGeom prst="roundRect">
              <a:avLst>
                <a:gd name="adj" fmla="val 11829"/>
              </a:avLst>
            </a:prstGeom>
            <a:grpFill/>
            <a:ln w="9525">
              <a:noFill/>
              <a:round/>
              <a:headEnd/>
              <a:tailEnd/>
            </a:ln>
            <a:effectLst/>
          </p:spPr>
          <p:txBody>
            <a:bodyPr wrap="none" anchor="ctr"/>
            <a:lstStyle/>
            <a:p>
              <a:pPr>
                <a:defRPr/>
              </a:pPr>
              <a:endParaRPr lang="es-ES_tradnl" dirty="0"/>
            </a:p>
          </p:txBody>
        </p:sp>
        <p:sp>
          <p:nvSpPr>
            <p:cNvPr id="11296" name="Freeform 32"/>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pFill/>
            <a:ln w="9525">
              <a:noFill/>
              <a:round/>
              <a:headEnd/>
              <a:tailEnd/>
            </a:ln>
          </p:spPr>
          <p:txBody>
            <a:bodyPr/>
            <a:lstStyle/>
            <a:p>
              <a:pPr>
                <a:defRPr/>
              </a:pPr>
              <a:endParaRPr lang="es-ES_tradnl" dirty="0"/>
            </a:p>
          </p:txBody>
        </p:sp>
        <p:sp>
          <p:nvSpPr>
            <p:cNvPr id="11297" name="AutoShape 33"/>
            <p:cNvSpPr>
              <a:spLocks noChangeArrowheads="1"/>
            </p:cNvSpPr>
            <p:nvPr/>
          </p:nvSpPr>
          <p:spPr bwMode="auto">
            <a:xfrm>
              <a:off x="204" y="159"/>
              <a:ext cx="5352" cy="82"/>
            </a:xfrm>
            <a:prstGeom prst="roundRect">
              <a:avLst>
                <a:gd name="adj" fmla="val 16667"/>
              </a:avLst>
            </a:prstGeom>
            <a:grpFill/>
            <a:ln w="9525">
              <a:noFill/>
              <a:round/>
              <a:headEnd/>
              <a:tailEnd/>
            </a:ln>
            <a:effectLst/>
          </p:spPr>
          <p:txBody>
            <a:bodyPr wrap="none" anchor="ctr"/>
            <a:lstStyle/>
            <a:p>
              <a:pPr>
                <a:defRPr/>
              </a:pPr>
              <a:endParaRPr lang="es-ES_tradnl" dirty="0"/>
            </a:p>
          </p:txBody>
        </p:sp>
      </p:grpSp>
      <p:sp>
        <p:nvSpPr>
          <p:cNvPr id="17422" name="82 CuadroTexto"/>
          <p:cNvSpPr txBox="1">
            <a:spLocks noChangeArrowheads="1"/>
          </p:cNvSpPr>
          <p:nvPr/>
        </p:nvSpPr>
        <p:spPr bwMode="auto">
          <a:xfrm>
            <a:off x="2286000" y="1000125"/>
            <a:ext cx="6643688" cy="830263"/>
          </a:xfrm>
          <a:prstGeom prst="rect">
            <a:avLst/>
          </a:prstGeom>
          <a:noFill/>
          <a:ln w="9525">
            <a:noFill/>
            <a:miter lim="800000"/>
            <a:headEnd/>
            <a:tailEnd/>
          </a:ln>
        </p:spPr>
        <p:txBody>
          <a:bodyPr>
            <a:spAutoFit/>
          </a:bodyPr>
          <a:lstStyle/>
          <a:p>
            <a:r>
              <a:rPr lang="es-EC"/>
              <a:t> </a:t>
            </a:r>
            <a:endParaRPr lang="es-ES"/>
          </a:p>
          <a:p>
            <a:r>
              <a:rPr lang="es-EC"/>
              <a:t>	</a:t>
            </a:r>
            <a:endParaRPr lang="es-ES" sz="1800"/>
          </a:p>
        </p:txBody>
      </p:sp>
      <p:sp>
        <p:nvSpPr>
          <p:cNvPr id="85" name="Text Box 71"/>
          <p:cNvSpPr txBox="1">
            <a:spLocks noChangeArrowheads="1"/>
          </p:cNvSpPr>
          <p:nvPr/>
        </p:nvSpPr>
        <p:spPr bwMode="auto">
          <a:xfrm>
            <a:off x="131763" y="1076325"/>
            <a:ext cx="1039812"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17424" name="Text Box 69"/>
          <p:cNvSpPr txBox="1">
            <a:spLocks noChangeArrowheads="1"/>
          </p:cNvSpPr>
          <p:nvPr/>
        </p:nvSpPr>
        <p:spPr bwMode="auto">
          <a:xfrm>
            <a:off x="131763" y="3143250"/>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III: Estudio Organizacional</a:t>
            </a:r>
          </a:p>
        </p:txBody>
      </p:sp>
      <p:sp>
        <p:nvSpPr>
          <p:cNvPr id="17425" name="Text Box 71"/>
          <p:cNvSpPr txBox="1">
            <a:spLocks noChangeArrowheads="1"/>
          </p:cNvSpPr>
          <p:nvPr/>
        </p:nvSpPr>
        <p:spPr bwMode="auto">
          <a:xfrm>
            <a:off x="1000125" y="6211888"/>
            <a:ext cx="1285875" cy="461962"/>
          </a:xfrm>
          <a:prstGeom prst="rect">
            <a:avLst/>
          </a:prstGeom>
          <a:noFill/>
          <a:ln w="9525">
            <a:noFill/>
            <a:miter lim="800000"/>
            <a:headEnd/>
            <a:tailEnd/>
          </a:ln>
        </p:spPr>
        <p:txBody>
          <a:bodyPr anchor="ctr">
            <a:spAutoFit/>
          </a:bodyPr>
          <a:lstStyle/>
          <a:p>
            <a:pPr algn="ctr">
              <a:spcBef>
                <a:spcPct val="50000"/>
              </a:spcBef>
            </a:pPr>
            <a:r>
              <a:rPr lang="en-GB" sz="1200">
                <a:solidFill>
                  <a:schemeClr val="bg1"/>
                </a:solidFill>
              </a:rPr>
              <a:t>Conclusiones, Recomendaciones</a:t>
            </a:r>
          </a:p>
        </p:txBody>
      </p:sp>
      <p:sp>
        <p:nvSpPr>
          <p:cNvPr id="17426" name="Text Box 70"/>
          <p:cNvSpPr txBox="1">
            <a:spLocks noChangeArrowheads="1"/>
          </p:cNvSpPr>
          <p:nvPr/>
        </p:nvSpPr>
        <p:spPr bwMode="auto">
          <a:xfrm>
            <a:off x="854075" y="4211638"/>
            <a:ext cx="1039813"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IV: Estudio Técnico </a:t>
            </a:r>
          </a:p>
        </p:txBody>
      </p:sp>
      <p:grpSp>
        <p:nvGrpSpPr>
          <p:cNvPr id="22" name="Group 162"/>
          <p:cNvGrpSpPr>
            <a:grpSpLocks/>
          </p:cNvGrpSpPr>
          <p:nvPr/>
        </p:nvGrpSpPr>
        <p:grpSpPr bwMode="auto">
          <a:xfrm>
            <a:off x="-428625" y="4705350"/>
            <a:ext cx="2852738" cy="2154238"/>
            <a:chOff x="1943" y="626"/>
            <a:chExt cx="1627" cy="1229"/>
          </a:xfrm>
        </p:grpSpPr>
        <p:sp>
          <p:nvSpPr>
            <p:cNvPr id="17555"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7556" name="Group 164"/>
            <p:cNvGrpSpPr>
              <a:grpSpLocks/>
            </p:cNvGrpSpPr>
            <p:nvPr/>
          </p:nvGrpSpPr>
          <p:grpSpPr bwMode="auto">
            <a:xfrm>
              <a:off x="2322" y="1411"/>
              <a:ext cx="1248" cy="444"/>
              <a:chOff x="3334" y="1520"/>
              <a:chExt cx="3166" cy="1126"/>
            </a:xfrm>
          </p:grpSpPr>
          <p:sp>
            <p:nvSpPr>
              <p:cNvPr id="17560" name="Oval 165"/>
              <p:cNvSpPr>
                <a:spLocks noChangeArrowheads="1"/>
              </p:cNvSpPr>
              <p:nvPr/>
            </p:nvSpPr>
            <p:spPr bwMode="auto">
              <a:xfrm>
                <a:off x="4027" y="1822"/>
                <a:ext cx="2473"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7561"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7557" name="Group 167"/>
            <p:cNvGrpSpPr>
              <a:grpSpLocks/>
            </p:cNvGrpSpPr>
            <p:nvPr/>
          </p:nvGrpSpPr>
          <p:grpSpPr bwMode="auto">
            <a:xfrm>
              <a:off x="2236" y="890"/>
              <a:ext cx="644" cy="645"/>
              <a:chOff x="2880" y="1515"/>
              <a:chExt cx="644" cy="645"/>
            </a:xfrm>
          </p:grpSpPr>
          <p:sp>
            <p:nvSpPr>
              <p:cNvPr id="17558"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98" name="Freeform 169"/>
              <p:cNvSpPr>
                <a:spLocks/>
              </p:cNvSpPr>
              <p:nvPr/>
            </p:nvSpPr>
            <p:spPr bwMode="auto">
              <a:xfrm>
                <a:off x="2888" y="1515"/>
                <a:ext cx="627"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sp>
        <p:nvSpPr>
          <p:cNvPr id="102" name="Rectangle 34"/>
          <p:cNvSpPr txBox="1">
            <a:spLocks noChangeArrowheads="1"/>
          </p:cNvSpPr>
          <p:nvPr/>
        </p:nvSpPr>
        <p:spPr bwMode="auto">
          <a:xfrm>
            <a:off x="500063" y="285750"/>
            <a:ext cx="8229600" cy="561975"/>
          </a:xfrm>
          <a:prstGeom prst="rect">
            <a:avLst/>
          </a:prstGeom>
          <a:noFill/>
          <a:ln w="9525">
            <a:noFill/>
            <a:miter lim="800000"/>
            <a:headEnd/>
            <a:tailEnd/>
          </a:ln>
          <a:effectLst>
            <a:outerShdw dist="17961" dir="2700000" algn="ctr" rotWithShape="0">
              <a:srgbClr val="474747"/>
            </a:outerShdw>
          </a:effectLst>
        </p:spPr>
        <p:txBody>
          <a:bodyPr anchor="ctr"/>
          <a:lstStyle/>
          <a:p>
            <a:pPr marL="0" lvl="1">
              <a:defRPr/>
            </a:pPr>
            <a:r>
              <a:rPr lang="es-EC" b="1" kern="0" dirty="0">
                <a:solidFill>
                  <a:schemeClr val="bg1"/>
                </a:solidFill>
                <a:latin typeface="Arial" pitchFamily="34" charset="0"/>
                <a:cs typeface="Arial" pitchFamily="34" charset="0"/>
              </a:rPr>
              <a:t>CAP. 2: DEMANDA EXTERNA</a:t>
            </a:r>
            <a:endParaRPr lang="en-GB" kern="0" dirty="0">
              <a:solidFill>
                <a:schemeClr val="bg1"/>
              </a:solidFill>
            </a:endParaRPr>
          </a:p>
        </p:txBody>
      </p:sp>
      <p:grpSp>
        <p:nvGrpSpPr>
          <p:cNvPr id="17429" name="Group 552"/>
          <p:cNvGrpSpPr>
            <a:grpSpLocks/>
          </p:cNvGrpSpPr>
          <p:nvPr/>
        </p:nvGrpSpPr>
        <p:grpSpPr bwMode="auto">
          <a:xfrm>
            <a:off x="285750" y="1500188"/>
            <a:ext cx="2152650" cy="2152650"/>
            <a:chOff x="1943" y="626"/>
            <a:chExt cx="1228" cy="1228"/>
          </a:xfrm>
        </p:grpSpPr>
        <p:sp>
          <p:nvSpPr>
            <p:cNvPr id="17548" name="Oval 553"/>
            <p:cNvSpPr>
              <a:spLocks noChangeArrowheads="1"/>
            </p:cNvSpPr>
            <p:nvPr/>
          </p:nvSpPr>
          <p:spPr bwMode="auto">
            <a:xfrm>
              <a:off x="1943" y="626"/>
              <a:ext cx="1228" cy="1228"/>
            </a:xfrm>
            <a:prstGeom prst="ellipse">
              <a:avLst/>
            </a:prstGeom>
            <a:gradFill rotWithShape="1">
              <a:gsLst>
                <a:gs pos="0">
                  <a:srgbClr val="BC8116">
                    <a:alpha val="62000"/>
                  </a:srgbClr>
                </a:gs>
                <a:gs pos="100000">
                  <a:srgbClr val="573C0A">
                    <a:alpha val="0"/>
                  </a:srgbClr>
                </a:gs>
              </a:gsLst>
              <a:path path="shape">
                <a:fillToRect l="50000" t="50000" r="50000" b="50000"/>
              </a:path>
            </a:gradFill>
            <a:ln w="9525">
              <a:noFill/>
              <a:round/>
              <a:headEnd/>
              <a:tailEnd/>
            </a:ln>
          </p:spPr>
          <p:txBody>
            <a:bodyPr wrap="none" anchor="ctr"/>
            <a:lstStyle/>
            <a:p>
              <a:endParaRPr lang="es-MX"/>
            </a:p>
          </p:txBody>
        </p:sp>
        <p:grpSp>
          <p:nvGrpSpPr>
            <p:cNvPr id="17549" name="Group 554"/>
            <p:cNvGrpSpPr>
              <a:grpSpLocks/>
            </p:cNvGrpSpPr>
            <p:nvPr/>
          </p:nvGrpSpPr>
          <p:grpSpPr bwMode="auto">
            <a:xfrm>
              <a:off x="2070" y="1330"/>
              <a:ext cx="975" cy="325"/>
              <a:chOff x="2696" y="1315"/>
              <a:chExt cx="2472" cy="824"/>
            </a:xfrm>
          </p:grpSpPr>
          <p:sp>
            <p:nvSpPr>
              <p:cNvPr id="17553" name="Oval 555"/>
              <p:cNvSpPr>
                <a:spLocks noChangeArrowheads="1"/>
              </p:cNvSpPr>
              <p:nvPr/>
            </p:nvSpPr>
            <p:spPr bwMode="auto">
              <a:xfrm>
                <a:off x="2696" y="1315"/>
                <a:ext cx="2472" cy="824"/>
              </a:xfrm>
              <a:prstGeom prst="ellipse">
                <a:avLst/>
              </a:prstGeom>
              <a:gradFill rotWithShape="1">
                <a:gsLst>
                  <a:gs pos="0">
                    <a:srgbClr val="BC8116">
                      <a:alpha val="60999"/>
                    </a:srgbClr>
                  </a:gs>
                  <a:gs pos="100000">
                    <a:srgbClr val="573C0A">
                      <a:alpha val="0"/>
                    </a:srgbClr>
                  </a:gs>
                </a:gsLst>
                <a:path path="shape">
                  <a:fillToRect l="50000" t="50000" r="50000" b="50000"/>
                </a:path>
              </a:gradFill>
              <a:ln w="9525">
                <a:noFill/>
                <a:round/>
                <a:headEnd/>
                <a:tailEnd/>
              </a:ln>
            </p:spPr>
            <p:txBody>
              <a:bodyPr wrap="none" anchor="ctr"/>
              <a:lstStyle/>
              <a:p>
                <a:endParaRPr lang="es-MX"/>
              </a:p>
            </p:txBody>
          </p:sp>
          <p:sp>
            <p:nvSpPr>
              <p:cNvPr id="17554" name="Oval 556"/>
              <p:cNvSpPr>
                <a:spLocks noChangeArrowheads="1"/>
              </p:cNvSpPr>
              <p:nvPr/>
            </p:nvSpPr>
            <p:spPr bwMode="auto">
              <a:xfrm>
                <a:off x="3334" y="1520"/>
                <a:ext cx="1249" cy="451"/>
              </a:xfrm>
              <a:prstGeom prst="ellipse">
                <a:avLst/>
              </a:prstGeom>
              <a:gradFill rotWithShape="1">
                <a:gsLst>
                  <a:gs pos="0">
                    <a:srgbClr val="F08820">
                      <a:alpha val="92998"/>
                    </a:srgbClr>
                  </a:gs>
                  <a:gs pos="100000">
                    <a:srgbClr val="6F3F0F">
                      <a:alpha val="0"/>
                    </a:srgbClr>
                  </a:gs>
                </a:gsLst>
                <a:path path="shape">
                  <a:fillToRect l="50000" t="50000" r="50000" b="50000"/>
                </a:path>
              </a:gradFill>
              <a:ln w="9525">
                <a:noFill/>
                <a:round/>
                <a:headEnd/>
                <a:tailEnd/>
              </a:ln>
            </p:spPr>
            <p:txBody>
              <a:bodyPr wrap="none" anchor="ctr"/>
              <a:lstStyle/>
              <a:p>
                <a:endParaRPr lang="es-MX"/>
              </a:p>
            </p:txBody>
          </p:sp>
        </p:grpSp>
        <p:grpSp>
          <p:nvGrpSpPr>
            <p:cNvPr id="17550" name="Group 557"/>
            <p:cNvGrpSpPr>
              <a:grpSpLocks/>
            </p:cNvGrpSpPr>
            <p:nvPr/>
          </p:nvGrpSpPr>
          <p:grpSpPr bwMode="auto">
            <a:xfrm>
              <a:off x="2236" y="890"/>
              <a:ext cx="644" cy="645"/>
              <a:chOff x="2880" y="1515"/>
              <a:chExt cx="644" cy="645"/>
            </a:xfrm>
          </p:grpSpPr>
          <p:sp>
            <p:nvSpPr>
              <p:cNvPr id="17551" name="Oval 558"/>
              <p:cNvSpPr>
                <a:spLocks noChangeArrowheads="1"/>
              </p:cNvSpPr>
              <p:nvPr/>
            </p:nvSpPr>
            <p:spPr bwMode="auto">
              <a:xfrm>
                <a:off x="2880" y="1516"/>
                <a:ext cx="644" cy="644"/>
              </a:xfrm>
              <a:prstGeom prst="ellipse">
                <a:avLst/>
              </a:prstGeom>
              <a:gradFill rotWithShape="1">
                <a:gsLst>
                  <a:gs pos="0">
                    <a:srgbClr val="BC8116"/>
                  </a:gs>
                  <a:gs pos="100000">
                    <a:srgbClr val="F08820"/>
                  </a:gs>
                </a:gsLst>
                <a:lin ang="5400000" scaled="1"/>
              </a:gradFill>
              <a:ln w="9525" algn="ctr">
                <a:noFill/>
                <a:round/>
                <a:headEnd/>
                <a:tailEnd/>
              </a:ln>
            </p:spPr>
            <p:txBody>
              <a:bodyPr wrap="none" anchor="ctr"/>
              <a:lstStyle/>
              <a:p>
                <a:endParaRPr lang="es-MX"/>
              </a:p>
            </p:txBody>
          </p:sp>
          <p:sp>
            <p:nvSpPr>
              <p:cNvPr id="115" name="Freeform 55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MX" dirty="0"/>
              </a:p>
            </p:txBody>
          </p:sp>
        </p:grpSp>
      </p:grpSp>
      <p:sp>
        <p:nvSpPr>
          <p:cNvPr id="17430" name="Text Box 68"/>
          <p:cNvSpPr txBox="1">
            <a:spLocks noChangeArrowheads="1"/>
          </p:cNvSpPr>
          <p:nvPr/>
        </p:nvSpPr>
        <p:spPr bwMode="auto">
          <a:xfrm>
            <a:off x="889000" y="2211388"/>
            <a:ext cx="1039813" cy="646112"/>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 Estudio de mercado</a:t>
            </a:r>
          </a:p>
        </p:txBody>
      </p:sp>
      <p:graphicFrame>
        <p:nvGraphicFramePr>
          <p:cNvPr id="101" name="100 Tabla"/>
          <p:cNvGraphicFramePr>
            <a:graphicFrameLocks noGrp="1"/>
          </p:cNvGraphicFramePr>
          <p:nvPr/>
        </p:nvGraphicFramePr>
        <p:xfrm>
          <a:off x="2428875" y="1071563"/>
          <a:ext cx="5929313" cy="4276725"/>
        </p:xfrm>
        <a:graphic>
          <a:graphicData uri="http://schemas.openxmlformats.org/drawingml/2006/table">
            <a:tbl>
              <a:tblPr>
                <a:tableStyleId>{8A107856-5554-42FB-B03E-39F5DBC370BA}</a:tableStyleId>
              </a:tblPr>
              <a:tblGrid>
                <a:gridCol w="1077360"/>
                <a:gridCol w="637502"/>
                <a:gridCol w="778309"/>
                <a:gridCol w="901029"/>
                <a:gridCol w="870673"/>
                <a:gridCol w="733740"/>
                <a:gridCol w="930740"/>
              </a:tblGrid>
              <a:tr h="116197">
                <a:tc gridSpan="7">
                  <a:txBody>
                    <a:bodyPr/>
                    <a:lstStyle/>
                    <a:p>
                      <a:pPr>
                        <a:lnSpc>
                          <a:spcPct val="115000"/>
                        </a:lnSpc>
                        <a:spcAft>
                          <a:spcPts val="0"/>
                        </a:spcAft>
                      </a:pPr>
                      <a:r>
                        <a:rPr lang="es-EC" sz="1000" dirty="0"/>
                        <a:t>Demanda estimada por país/tonelada</a:t>
                      </a:r>
                      <a:endParaRPr lang="es-ES" sz="1000" dirty="0">
                        <a:latin typeface="Calibri"/>
                        <a:ea typeface="Calibri"/>
                        <a:cs typeface="Times New Roman"/>
                      </a:endParaRPr>
                    </a:p>
                  </a:txBody>
                  <a:tcPr marL="65175" marR="65175"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16366">
                <a:tc>
                  <a:txBody>
                    <a:bodyPr/>
                    <a:lstStyle/>
                    <a:p>
                      <a:pPr>
                        <a:lnSpc>
                          <a:spcPct val="115000"/>
                        </a:lnSpc>
                        <a:spcAft>
                          <a:spcPts val="0"/>
                        </a:spcAft>
                      </a:pPr>
                      <a:r>
                        <a:rPr lang="es-EC" sz="900"/>
                        <a:t>Importadores</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2004</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2005</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2006</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2007</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2008</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Demanda Estimada*</a:t>
                      </a:r>
                      <a:endParaRPr lang="es-ES" sz="1000">
                        <a:latin typeface="Calibri"/>
                        <a:ea typeface="Calibri"/>
                        <a:cs typeface="Times New Roman"/>
                      </a:endParaRPr>
                    </a:p>
                  </a:txBody>
                  <a:tcPr marL="65175" marR="65175" marT="0" marB="0" anchor="ctr"/>
                </a:tc>
              </a:tr>
              <a:tr h="216366">
                <a:tc>
                  <a:txBody>
                    <a:bodyPr/>
                    <a:lstStyle/>
                    <a:p>
                      <a:pPr>
                        <a:lnSpc>
                          <a:spcPct val="115000"/>
                        </a:lnSpc>
                        <a:spcAft>
                          <a:spcPts val="0"/>
                        </a:spcAft>
                      </a:pPr>
                      <a:r>
                        <a:rPr lang="es-EC" sz="900"/>
                        <a:t>Estados Unidos</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7,50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2,68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3,61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37,94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24,98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16,88 </a:t>
                      </a:r>
                      <a:endParaRPr lang="es-ES" sz="1000">
                        <a:latin typeface="Calibri"/>
                        <a:ea typeface="Calibri"/>
                        <a:cs typeface="Times New Roman"/>
                      </a:endParaRPr>
                    </a:p>
                  </a:txBody>
                  <a:tcPr marL="65175" marR="65175" marT="0" marB="0" anchor="ctr"/>
                </a:tc>
              </a:tr>
              <a:tr h="216366">
                <a:tc>
                  <a:txBody>
                    <a:bodyPr/>
                    <a:lstStyle/>
                    <a:p>
                      <a:pPr>
                        <a:lnSpc>
                          <a:spcPct val="115000"/>
                        </a:lnSpc>
                        <a:spcAft>
                          <a:spcPts val="0"/>
                        </a:spcAft>
                      </a:pPr>
                      <a:r>
                        <a:rPr lang="es-EC" sz="900"/>
                        <a:t>Alemania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0,80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0,18 </a:t>
                      </a:r>
                      <a:endParaRPr lang="es-ES" sz="1000">
                        <a:latin typeface="Calibri"/>
                        <a:ea typeface="Calibri"/>
                        <a:cs typeface="Times New Roman"/>
                      </a:endParaRPr>
                    </a:p>
                  </a:txBody>
                  <a:tcPr marL="65175" marR="65175" marT="0" marB="0" anchor="ctr"/>
                </a:tc>
              </a:tr>
              <a:tr h="216366">
                <a:tc>
                  <a:txBody>
                    <a:bodyPr/>
                    <a:lstStyle/>
                    <a:p>
                      <a:pPr>
                        <a:lnSpc>
                          <a:spcPct val="115000"/>
                        </a:lnSpc>
                        <a:spcAft>
                          <a:spcPts val="0"/>
                        </a:spcAft>
                      </a:pPr>
                      <a:r>
                        <a:rPr lang="es-EC" sz="900"/>
                        <a:t>España</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16,18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7,57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17,57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2,54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12,59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12,42 </a:t>
                      </a:r>
                      <a:endParaRPr lang="es-ES" sz="1000">
                        <a:latin typeface="Calibri"/>
                        <a:ea typeface="Calibri"/>
                        <a:cs typeface="Times New Roman"/>
                      </a:endParaRPr>
                    </a:p>
                  </a:txBody>
                  <a:tcPr marL="65175" marR="65175" marT="0" marB="0" anchor="ctr"/>
                </a:tc>
              </a:tr>
              <a:tr h="216366">
                <a:tc>
                  <a:txBody>
                    <a:bodyPr/>
                    <a:lstStyle/>
                    <a:p>
                      <a:pPr>
                        <a:lnSpc>
                          <a:spcPct val="115000"/>
                        </a:lnSpc>
                        <a:spcAft>
                          <a:spcPts val="0"/>
                        </a:spcAft>
                      </a:pPr>
                      <a:r>
                        <a:rPr lang="es-EC" sz="900"/>
                        <a:t>Holanda</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0,03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0,01 </a:t>
                      </a:r>
                      <a:endParaRPr lang="es-ES" sz="1000">
                        <a:latin typeface="Calibri"/>
                        <a:ea typeface="Calibri"/>
                        <a:cs typeface="Times New Roman"/>
                      </a:endParaRPr>
                    </a:p>
                  </a:txBody>
                  <a:tcPr marL="65175" marR="65175" marT="0" marB="0" anchor="ctr"/>
                </a:tc>
              </a:tr>
              <a:tr h="216366">
                <a:tc>
                  <a:txBody>
                    <a:bodyPr/>
                    <a:lstStyle/>
                    <a:p>
                      <a:pPr>
                        <a:lnSpc>
                          <a:spcPct val="115000"/>
                        </a:lnSpc>
                        <a:spcAft>
                          <a:spcPts val="0"/>
                        </a:spcAft>
                      </a:pPr>
                      <a:r>
                        <a:rPr lang="es-EC" sz="900"/>
                        <a:t>Francia</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dirty="0"/>
                        <a:t>                      - </a:t>
                      </a:r>
                      <a:endParaRPr lang="es-ES" sz="1000" dirty="0">
                        <a:latin typeface="Calibri"/>
                        <a:ea typeface="Calibri"/>
                        <a:cs typeface="Times New Roman"/>
                      </a:endParaRPr>
                    </a:p>
                  </a:txBody>
                  <a:tcPr marL="65175" marR="65175" marT="0" marB="0" anchor="ctr"/>
                </a:tc>
                <a:tc>
                  <a:txBody>
                    <a:bodyPr/>
                    <a:lstStyle/>
                    <a:p>
                      <a:pPr>
                        <a:lnSpc>
                          <a:spcPct val="115000"/>
                        </a:lnSpc>
                        <a:spcAft>
                          <a:spcPts val="0"/>
                        </a:spcAft>
                      </a:pPr>
                      <a:r>
                        <a:rPr lang="es-EC" sz="900"/>
                        <a:t>                       -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0,01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0,00 </a:t>
                      </a:r>
                      <a:endParaRPr lang="es-ES" sz="1000">
                        <a:latin typeface="Calibri"/>
                        <a:ea typeface="Calibri"/>
                        <a:cs typeface="Times New Roman"/>
                      </a:endParaRPr>
                    </a:p>
                  </a:txBody>
                  <a:tcPr marL="65175" marR="65175" marT="0" marB="0" anchor="ctr"/>
                </a:tc>
              </a:tr>
              <a:tr h="216366">
                <a:tc>
                  <a:txBody>
                    <a:bodyPr/>
                    <a:lstStyle/>
                    <a:p>
                      <a:pPr>
                        <a:lnSpc>
                          <a:spcPct val="115000"/>
                        </a:lnSpc>
                        <a:spcAft>
                          <a:spcPts val="0"/>
                        </a:spcAft>
                      </a:pPr>
                      <a:r>
                        <a:rPr lang="es-EC" sz="900"/>
                        <a:t>Canadá</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0,05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0,25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0,07 </a:t>
                      </a:r>
                      <a:endParaRPr lang="es-ES" sz="1000">
                        <a:latin typeface="Calibri"/>
                        <a:ea typeface="Calibri"/>
                        <a:cs typeface="Times New Roman"/>
                      </a:endParaRPr>
                    </a:p>
                  </a:txBody>
                  <a:tcPr marL="65175" marR="65175" marT="0" marB="0" anchor="ctr"/>
                </a:tc>
              </a:tr>
              <a:tr h="216366">
                <a:tc>
                  <a:txBody>
                    <a:bodyPr/>
                    <a:lstStyle/>
                    <a:p>
                      <a:pPr>
                        <a:lnSpc>
                          <a:spcPct val="115000"/>
                        </a:lnSpc>
                        <a:spcAft>
                          <a:spcPts val="0"/>
                        </a:spcAft>
                      </a:pPr>
                      <a:r>
                        <a:rPr lang="es-EC" sz="900"/>
                        <a:t>Japón</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0,01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0,00 </a:t>
                      </a:r>
                      <a:endParaRPr lang="es-ES" sz="1000">
                        <a:latin typeface="Calibri"/>
                        <a:ea typeface="Calibri"/>
                        <a:cs typeface="Times New Roman"/>
                      </a:endParaRPr>
                    </a:p>
                  </a:txBody>
                  <a:tcPr marL="65175" marR="65175" marT="0" marB="0" anchor="ctr"/>
                </a:tc>
              </a:tr>
              <a:tr h="216366">
                <a:tc>
                  <a:txBody>
                    <a:bodyPr/>
                    <a:lstStyle/>
                    <a:p>
                      <a:pPr>
                        <a:lnSpc>
                          <a:spcPct val="115000"/>
                        </a:lnSpc>
                        <a:spcAft>
                          <a:spcPts val="0"/>
                        </a:spcAft>
                      </a:pPr>
                      <a:r>
                        <a:rPr lang="es-EC" sz="900"/>
                        <a:t>Chile</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2,29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0,50 </a:t>
                      </a:r>
                      <a:endParaRPr lang="es-ES" sz="1000">
                        <a:latin typeface="Calibri"/>
                        <a:ea typeface="Calibri"/>
                        <a:cs typeface="Times New Roman"/>
                      </a:endParaRPr>
                    </a:p>
                  </a:txBody>
                  <a:tcPr marL="65175" marR="65175" marT="0" marB="0" anchor="ctr"/>
                </a:tc>
              </a:tr>
              <a:tr h="216366">
                <a:tc>
                  <a:txBody>
                    <a:bodyPr/>
                    <a:lstStyle/>
                    <a:p>
                      <a:pPr>
                        <a:lnSpc>
                          <a:spcPct val="115000"/>
                        </a:lnSpc>
                        <a:spcAft>
                          <a:spcPts val="0"/>
                        </a:spcAft>
                      </a:pPr>
                      <a:r>
                        <a:rPr lang="es-EC" sz="900"/>
                        <a:t>Italia</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0,14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0,03 </a:t>
                      </a:r>
                      <a:endParaRPr lang="es-ES" sz="1000">
                        <a:latin typeface="Calibri"/>
                        <a:ea typeface="Calibri"/>
                        <a:cs typeface="Times New Roman"/>
                      </a:endParaRPr>
                    </a:p>
                  </a:txBody>
                  <a:tcPr marL="65175" marR="65175" marT="0" marB="0" anchor="ctr"/>
                </a:tc>
              </a:tr>
              <a:tr h="216366">
                <a:tc>
                  <a:txBody>
                    <a:bodyPr/>
                    <a:lstStyle/>
                    <a:p>
                      <a:pPr>
                        <a:lnSpc>
                          <a:spcPct val="115000"/>
                        </a:lnSpc>
                        <a:spcAft>
                          <a:spcPts val="0"/>
                        </a:spcAft>
                      </a:pPr>
                      <a:r>
                        <a:rPr lang="es-EC" sz="900"/>
                        <a:t>Arabia Saudita</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0,11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0,02 </a:t>
                      </a:r>
                      <a:endParaRPr lang="es-ES" sz="1000">
                        <a:latin typeface="Calibri"/>
                        <a:ea typeface="Calibri"/>
                        <a:cs typeface="Times New Roman"/>
                      </a:endParaRPr>
                    </a:p>
                  </a:txBody>
                  <a:tcPr marL="65175" marR="65175" marT="0" marB="0" anchor="ctr"/>
                </a:tc>
              </a:tr>
              <a:tr h="216366">
                <a:tc>
                  <a:txBody>
                    <a:bodyPr/>
                    <a:lstStyle/>
                    <a:p>
                      <a:pPr>
                        <a:lnSpc>
                          <a:spcPct val="115000"/>
                        </a:lnSpc>
                        <a:spcAft>
                          <a:spcPts val="0"/>
                        </a:spcAft>
                      </a:pPr>
                      <a:r>
                        <a:rPr lang="es-EC" sz="900"/>
                        <a:t>Reino Unido</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0,02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0,11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0,42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0,12 </a:t>
                      </a:r>
                      <a:endParaRPr lang="es-ES" sz="1000">
                        <a:latin typeface="Calibri"/>
                        <a:ea typeface="Calibri"/>
                        <a:cs typeface="Times New Roman"/>
                      </a:endParaRPr>
                    </a:p>
                  </a:txBody>
                  <a:tcPr marL="65175" marR="65175" marT="0" marB="0" anchor="ctr"/>
                </a:tc>
              </a:tr>
              <a:tr h="216366">
                <a:tc>
                  <a:txBody>
                    <a:bodyPr/>
                    <a:lstStyle/>
                    <a:p>
                      <a:pPr>
                        <a:lnSpc>
                          <a:spcPct val="115000"/>
                        </a:lnSpc>
                        <a:spcAft>
                          <a:spcPts val="0"/>
                        </a:spcAft>
                      </a:pPr>
                      <a:r>
                        <a:rPr lang="es-EC" sz="900"/>
                        <a:t>Total</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26,04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10,64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21,42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41,70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a:t>             37,60 </a:t>
                      </a:r>
                      <a:endParaRPr lang="es-ES" sz="1000">
                        <a:latin typeface="Calibri"/>
                        <a:ea typeface="Calibri"/>
                        <a:cs typeface="Times New Roman"/>
                      </a:endParaRPr>
                    </a:p>
                  </a:txBody>
                  <a:tcPr marL="65175" marR="65175" marT="0" marB="0" anchor="ctr"/>
                </a:tc>
                <a:tc>
                  <a:txBody>
                    <a:bodyPr/>
                    <a:lstStyle/>
                    <a:p>
                      <a:pPr>
                        <a:lnSpc>
                          <a:spcPct val="115000"/>
                        </a:lnSpc>
                        <a:spcAft>
                          <a:spcPts val="0"/>
                        </a:spcAft>
                      </a:pPr>
                      <a:r>
                        <a:rPr lang="es-EC" sz="900" dirty="0"/>
                        <a:t>                             30,23 </a:t>
                      </a:r>
                      <a:endParaRPr lang="es-ES" sz="1000" dirty="0">
                        <a:latin typeface="Calibri"/>
                        <a:ea typeface="Calibri"/>
                        <a:cs typeface="Times New Roman"/>
                      </a:endParaRPr>
                    </a:p>
                  </a:txBody>
                  <a:tcPr marL="65175" marR="65175" marT="0" marB="0" anchor="ctr"/>
                </a:tc>
              </a:tr>
            </a:tbl>
          </a:graphicData>
        </a:graphic>
      </p:graphicFrame>
      <p:sp>
        <p:nvSpPr>
          <p:cNvPr id="17547" name="Text Box 70"/>
          <p:cNvSpPr txBox="1">
            <a:spLocks noChangeArrowheads="1"/>
          </p:cNvSpPr>
          <p:nvPr/>
        </p:nvSpPr>
        <p:spPr bwMode="auto">
          <a:xfrm>
            <a:off x="68263" y="5283200"/>
            <a:ext cx="1039812"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V: Estudio Financiero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4.16667E-6 0 L 4.16667E-6 1.12338 " pathEditMode="relative" rAng="0" ptsTypes="AA">
                                      <p:cBhvr>
                                        <p:cTn id="10" dur="1500" fill="hold"/>
                                        <p:tgtEl>
                                          <p:spTgt spid="5"/>
                                        </p:tgtEl>
                                        <p:attrNameLst>
                                          <p:attrName>ppt_x</p:attrName>
                                          <p:attrName>ppt_y</p:attrName>
                                        </p:attrNameLst>
                                      </p:cBhvr>
                                      <p:rCtr x="0" y="562"/>
                                    </p:animMotion>
                                  </p:childTnLst>
                                </p:cTn>
                              </p:par>
                              <p:par>
                                <p:cTn id="11" presetID="42" presetClass="path" presetSubtype="0" accel="50000" decel="50000" fill="hold" nodeType="withEffect">
                                  <p:stCondLst>
                                    <p:cond delay="0"/>
                                  </p:stCondLst>
                                  <p:childTnLst>
                                    <p:animMotion origin="layout" path="M -4.72222E-6 -1.12338 L -4.72222E-6 -4.07407E-6 " pathEditMode="relative" rAng="0" ptsTypes="AA">
                                      <p:cBhvr>
                                        <p:cTn id="12" dur="1500" spd="-100000" fill="hold"/>
                                        <p:tgtEl>
                                          <p:spTgt spid="4"/>
                                        </p:tgtEl>
                                        <p:attrNameLst>
                                          <p:attrName>ppt_x</p:attrName>
                                          <p:attrName>ppt_y</p:attrName>
                                        </p:attrNameLst>
                                      </p:cBhvr>
                                      <p:rCtr x="0" y="562"/>
                                    </p:animMotion>
                                  </p:childTnLst>
                                </p:cTn>
                              </p:par>
                              <p:par>
                                <p:cTn id="13" presetID="10" presetClass="entr" presetSubtype="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7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9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11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13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xit" presetSubtype="0" fill="hold" nodeType="with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xit" presetSubtype="0" fill="hold" grpId="0" nodeType="withEffect">
                                  <p:stCondLst>
                                    <p:cond delay="0"/>
                                  </p:stCondLst>
                                  <p:childTnLst>
                                    <p:animEffect transition="out" filter="fade">
                                      <p:cBhvr>
                                        <p:cTn id="35" dur="500"/>
                                        <p:tgtEl>
                                          <p:spTgt spid="11336"/>
                                        </p:tgtEl>
                                      </p:cBhvr>
                                    </p:animEffect>
                                    <p:set>
                                      <p:cBhvr>
                                        <p:cTn id="36" dur="1" fill="hold">
                                          <p:stCondLst>
                                            <p:cond delay="499"/>
                                          </p:stCondLst>
                                        </p:cTn>
                                        <p:tgtEl>
                                          <p:spTgt spid="1133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1337"/>
                                        </p:tgtEl>
                                        <p:attrNameLst>
                                          <p:attrName>style.visibility</p:attrName>
                                        </p:attrNameLst>
                                      </p:cBhvr>
                                      <p:to>
                                        <p:strVal val="visible"/>
                                      </p:to>
                                    </p:set>
                                    <p:animEffect transition="in" filter="fade">
                                      <p:cBhvr>
                                        <p:cTn id="39" dur="500"/>
                                        <p:tgtEl>
                                          <p:spTgt spid="11337"/>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par>
                                <p:cTn id="43" presetID="10" presetClass="entr" presetSubtype="0" fill="hold" nodeType="withEffect">
                                  <p:stCondLst>
                                    <p:cond delay="110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wipe(left)">
                                      <p:cBhvr>
                                        <p:cTn id="48" dur="500"/>
                                        <p:tgtEl>
                                          <p:spTgt spid="102"/>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randombar(horizontal)">
                                      <p:cBhvr>
                                        <p:cTn id="53"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6" grpId="0" animBg="1"/>
      <p:bldP spid="11337" grpId="0" animBg="1"/>
      <p:bldP spid="85" grpId="0"/>
      <p:bldP spid="10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2"/>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29BE6">
                  <a:alpha val="79999"/>
                </a:srgbClr>
              </a:gs>
            </a:gsLst>
            <a:lin ang="5400000" scaled="1"/>
          </a:gradFill>
          <a:ln w="9525">
            <a:noFill/>
            <a:miter lim="800000"/>
            <a:headEnd/>
            <a:tailEnd/>
          </a:ln>
        </p:spPr>
        <p:txBody>
          <a:bodyPr wrap="none" anchor="ctr"/>
          <a:lstStyle/>
          <a:p>
            <a:endParaRPr lang="es-ES_tradnl"/>
          </a:p>
        </p:txBody>
      </p:sp>
      <p:sp>
        <p:nvSpPr>
          <p:cNvPr id="11337" name="Rectangle 73"/>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9CE1C">
                  <a:alpha val="60001"/>
                </a:srgbClr>
              </a:gs>
            </a:gsLst>
            <a:lin ang="5400000" scaled="1"/>
          </a:gradFill>
          <a:ln w="9525">
            <a:noFill/>
            <a:miter lim="800000"/>
            <a:headEnd/>
            <a:tailEnd/>
          </a:ln>
        </p:spPr>
        <p:txBody>
          <a:bodyPr wrap="none" anchor="ctr"/>
          <a:lstStyle/>
          <a:p>
            <a:endParaRPr lang="es-ES_tradnl"/>
          </a:p>
        </p:txBody>
      </p:sp>
      <p:grpSp>
        <p:nvGrpSpPr>
          <p:cNvPr id="18436" name="Group 2"/>
          <p:cNvGrpSpPr>
            <a:grpSpLocks/>
          </p:cNvGrpSpPr>
          <p:nvPr/>
        </p:nvGrpSpPr>
        <p:grpSpPr bwMode="auto">
          <a:xfrm>
            <a:off x="-3175" y="-12700"/>
            <a:ext cx="1766888" cy="6870700"/>
            <a:chOff x="2336" y="-8"/>
            <a:chExt cx="1252" cy="4337"/>
          </a:xfrm>
        </p:grpSpPr>
        <p:sp>
          <p:nvSpPr>
            <p:cNvPr id="18596" name="Freeform 3"/>
            <p:cNvSpPr>
              <a:spLocks/>
            </p:cNvSpPr>
            <p:nvPr/>
          </p:nvSpPr>
          <p:spPr bwMode="auto">
            <a:xfrm>
              <a:off x="2336" y="-8"/>
              <a:ext cx="872" cy="4337"/>
            </a:xfrm>
            <a:custGeom>
              <a:avLst/>
              <a:gdLst>
                <a:gd name="T0" fmla="*/ 3390520 w 369"/>
                <a:gd name="T1" fmla="*/ 0 h 1836"/>
                <a:gd name="T2" fmla="*/ 3107293 w 369"/>
                <a:gd name="T3" fmla="*/ 11115941 h 1836"/>
                <a:gd name="T4" fmla="*/ 0 w 369"/>
                <a:gd name="T5" fmla="*/ 23462209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18A5D8"/>
              </a:solidFill>
              <a:miter lim="800000"/>
              <a:headEnd/>
              <a:tailEnd/>
            </a:ln>
          </p:spPr>
          <p:txBody>
            <a:bodyPr/>
            <a:lstStyle/>
            <a:p>
              <a:endParaRPr lang="es-ES"/>
            </a:p>
          </p:txBody>
        </p:sp>
        <p:sp>
          <p:nvSpPr>
            <p:cNvPr id="18597" name="Freeform 4"/>
            <p:cNvSpPr>
              <a:spLocks/>
            </p:cNvSpPr>
            <p:nvPr/>
          </p:nvSpPr>
          <p:spPr bwMode="auto">
            <a:xfrm>
              <a:off x="2343" y="-8"/>
              <a:ext cx="893" cy="4337"/>
            </a:xfrm>
            <a:custGeom>
              <a:avLst/>
              <a:gdLst>
                <a:gd name="T0" fmla="*/ 3362837 w 378"/>
                <a:gd name="T1" fmla="*/ 0 h 1836"/>
                <a:gd name="T2" fmla="*/ 3183299 w 378"/>
                <a:gd name="T3" fmla="*/ 11115941 h 1836"/>
                <a:gd name="T4" fmla="*/ 393903 w 378"/>
                <a:gd name="T5" fmla="*/ 23462209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199DCC"/>
              </a:solidFill>
              <a:miter lim="800000"/>
              <a:headEnd/>
              <a:tailEnd/>
            </a:ln>
          </p:spPr>
          <p:txBody>
            <a:bodyPr/>
            <a:lstStyle/>
            <a:p>
              <a:endParaRPr lang="es-ES"/>
            </a:p>
          </p:txBody>
        </p:sp>
        <p:sp>
          <p:nvSpPr>
            <p:cNvPr id="18598" name="Freeform 5"/>
            <p:cNvSpPr>
              <a:spLocks/>
            </p:cNvSpPr>
            <p:nvPr/>
          </p:nvSpPr>
          <p:spPr bwMode="auto">
            <a:xfrm>
              <a:off x="2350" y="-8"/>
              <a:ext cx="917" cy="4337"/>
            </a:xfrm>
            <a:custGeom>
              <a:avLst/>
              <a:gdLst>
                <a:gd name="T0" fmla="*/ 3381520 w 388"/>
                <a:gd name="T1" fmla="*/ 0 h 1836"/>
                <a:gd name="T2" fmla="*/ 3290104 w 388"/>
                <a:gd name="T3" fmla="*/ 11115941 h 1836"/>
                <a:gd name="T4" fmla="*/ 798119 w 388"/>
                <a:gd name="T5" fmla="*/ 23462209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1A96C3"/>
              </a:solidFill>
              <a:miter lim="800000"/>
              <a:headEnd/>
              <a:tailEnd/>
            </a:ln>
          </p:spPr>
          <p:txBody>
            <a:bodyPr/>
            <a:lstStyle/>
            <a:p>
              <a:endParaRPr lang="es-ES"/>
            </a:p>
          </p:txBody>
        </p:sp>
        <p:sp>
          <p:nvSpPr>
            <p:cNvPr id="18599" name="Freeform 6"/>
            <p:cNvSpPr>
              <a:spLocks/>
            </p:cNvSpPr>
            <p:nvPr/>
          </p:nvSpPr>
          <p:spPr bwMode="auto">
            <a:xfrm>
              <a:off x="2355" y="-8"/>
              <a:ext cx="940" cy="4337"/>
            </a:xfrm>
            <a:custGeom>
              <a:avLst/>
              <a:gdLst>
                <a:gd name="T0" fmla="*/ 3354863 w 398"/>
                <a:gd name="T1" fmla="*/ 0 h 1836"/>
                <a:gd name="T2" fmla="*/ 3369985 w 398"/>
                <a:gd name="T3" fmla="*/ 11115941 h 1836"/>
                <a:gd name="T4" fmla="*/ 1198670 w 398"/>
                <a:gd name="T5" fmla="*/ 23462209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1A8FBA"/>
              </a:solidFill>
              <a:miter lim="800000"/>
              <a:headEnd/>
              <a:tailEnd/>
            </a:ln>
          </p:spPr>
          <p:txBody>
            <a:bodyPr/>
            <a:lstStyle/>
            <a:p>
              <a:endParaRPr lang="es-ES"/>
            </a:p>
          </p:txBody>
        </p:sp>
        <p:sp>
          <p:nvSpPr>
            <p:cNvPr id="18600" name="Freeform 7"/>
            <p:cNvSpPr>
              <a:spLocks/>
            </p:cNvSpPr>
            <p:nvPr/>
          </p:nvSpPr>
          <p:spPr bwMode="auto">
            <a:xfrm>
              <a:off x="2360" y="-8"/>
              <a:ext cx="964" cy="4337"/>
            </a:xfrm>
            <a:custGeom>
              <a:avLst/>
              <a:gdLst>
                <a:gd name="T0" fmla="*/ 3382712 w 408"/>
                <a:gd name="T1" fmla="*/ 0 h 1836"/>
                <a:gd name="T2" fmla="*/ 3469547 w 408"/>
                <a:gd name="T3" fmla="*/ 11115941 h 1836"/>
                <a:gd name="T4" fmla="*/ 1599416 w 408"/>
                <a:gd name="T5" fmla="*/ 23462209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1888B2"/>
              </a:solidFill>
              <a:miter lim="800000"/>
              <a:headEnd/>
              <a:tailEnd/>
            </a:ln>
          </p:spPr>
          <p:txBody>
            <a:bodyPr/>
            <a:lstStyle/>
            <a:p>
              <a:endParaRPr lang="es-ES"/>
            </a:p>
          </p:txBody>
        </p:sp>
        <p:sp>
          <p:nvSpPr>
            <p:cNvPr id="18601" name="Freeform 8"/>
            <p:cNvSpPr>
              <a:spLocks/>
            </p:cNvSpPr>
            <p:nvPr/>
          </p:nvSpPr>
          <p:spPr bwMode="auto">
            <a:xfrm>
              <a:off x="2365" y="-8"/>
              <a:ext cx="987" cy="4337"/>
            </a:xfrm>
            <a:custGeom>
              <a:avLst/>
              <a:gdLst>
                <a:gd name="T0" fmla="*/ 3356284 w 418"/>
                <a:gd name="T1" fmla="*/ 0 h 1836"/>
                <a:gd name="T2" fmla="*/ 3550289 w 418"/>
                <a:gd name="T3" fmla="*/ 11115941 h 1836"/>
                <a:gd name="T4" fmla="*/ 1998361 w 418"/>
                <a:gd name="T5" fmla="*/ 23462209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1A82AA"/>
              </a:solidFill>
              <a:miter lim="800000"/>
              <a:headEnd/>
              <a:tailEnd/>
            </a:ln>
          </p:spPr>
          <p:txBody>
            <a:bodyPr/>
            <a:lstStyle/>
            <a:p>
              <a:endParaRPr lang="es-ES"/>
            </a:p>
          </p:txBody>
        </p:sp>
        <p:sp>
          <p:nvSpPr>
            <p:cNvPr id="18602" name="Freeform 9"/>
            <p:cNvSpPr>
              <a:spLocks/>
            </p:cNvSpPr>
            <p:nvPr/>
          </p:nvSpPr>
          <p:spPr bwMode="auto">
            <a:xfrm>
              <a:off x="2372" y="-8"/>
              <a:ext cx="1039" cy="4337"/>
            </a:xfrm>
            <a:custGeom>
              <a:avLst/>
              <a:gdLst>
                <a:gd name="T0" fmla="*/ 3346761 w 440"/>
                <a:gd name="T1" fmla="*/ 0 h 1836"/>
                <a:gd name="T2" fmla="*/ 3638689 w 440"/>
                <a:gd name="T3" fmla="*/ 11115941 h 1836"/>
                <a:gd name="T4" fmla="*/ 2392543 w 440"/>
                <a:gd name="T5" fmla="*/ 23462209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187CA2"/>
              </a:solidFill>
              <a:miter lim="800000"/>
              <a:headEnd/>
              <a:tailEnd/>
            </a:ln>
          </p:spPr>
          <p:txBody>
            <a:bodyPr/>
            <a:lstStyle/>
            <a:p>
              <a:endParaRPr lang="es-ES"/>
            </a:p>
          </p:txBody>
        </p:sp>
        <p:sp>
          <p:nvSpPr>
            <p:cNvPr id="18603" name="Freeform 10"/>
            <p:cNvSpPr>
              <a:spLocks/>
            </p:cNvSpPr>
            <p:nvPr/>
          </p:nvSpPr>
          <p:spPr bwMode="auto">
            <a:xfrm>
              <a:off x="2376" y="-8"/>
              <a:ext cx="1094" cy="4337"/>
            </a:xfrm>
            <a:custGeom>
              <a:avLst/>
              <a:gdLst>
                <a:gd name="T0" fmla="*/ 3384130 w 463"/>
                <a:gd name="T1" fmla="*/ 0 h 1836"/>
                <a:gd name="T2" fmla="*/ 3769931 w 463"/>
                <a:gd name="T3" fmla="*/ 11115941 h 1836"/>
                <a:gd name="T4" fmla="*/ 2821653 w 463"/>
                <a:gd name="T5" fmla="*/ 23462209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15769B"/>
              </a:solidFill>
              <a:miter lim="800000"/>
              <a:headEnd/>
              <a:tailEnd/>
            </a:ln>
          </p:spPr>
          <p:txBody>
            <a:bodyPr/>
            <a:lstStyle/>
            <a:p>
              <a:endParaRPr lang="es-ES"/>
            </a:p>
          </p:txBody>
        </p:sp>
        <p:sp>
          <p:nvSpPr>
            <p:cNvPr id="18604" name="Freeform 11"/>
            <p:cNvSpPr>
              <a:spLocks/>
            </p:cNvSpPr>
            <p:nvPr/>
          </p:nvSpPr>
          <p:spPr bwMode="auto">
            <a:xfrm>
              <a:off x="2381" y="-8"/>
              <a:ext cx="1148" cy="4337"/>
            </a:xfrm>
            <a:custGeom>
              <a:avLst/>
              <a:gdLst>
                <a:gd name="T0" fmla="*/ 3375080 w 486"/>
                <a:gd name="T1" fmla="*/ 0 h 1836"/>
                <a:gd name="T2" fmla="*/ 3855901 w 486"/>
                <a:gd name="T3" fmla="*/ 11115941 h 1836"/>
                <a:gd name="T4" fmla="*/ 3216959 w 486"/>
                <a:gd name="T5" fmla="*/ 23462209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157194"/>
              </a:solidFill>
              <a:miter lim="800000"/>
              <a:headEnd/>
              <a:tailEnd/>
            </a:ln>
          </p:spPr>
          <p:txBody>
            <a:bodyPr/>
            <a:lstStyle/>
            <a:p>
              <a:endParaRPr lang="es-ES"/>
            </a:p>
          </p:txBody>
        </p:sp>
        <p:sp>
          <p:nvSpPr>
            <p:cNvPr id="18605" name="Freeform 12"/>
            <p:cNvSpPr>
              <a:spLocks/>
            </p:cNvSpPr>
            <p:nvPr/>
          </p:nvSpPr>
          <p:spPr bwMode="auto">
            <a:xfrm>
              <a:off x="2386" y="-8"/>
              <a:ext cx="1202" cy="4337"/>
            </a:xfrm>
            <a:custGeom>
              <a:avLst/>
              <a:gdLst>
                <a:gd name="T0" fmla="*/ 3360032 w 509"/>
                <a:gd name="T1" fmla="*/ 0 h 1836"/>
                <a:gd name="T2" fmla="*/ 3937360 w 509"/>
                <a:gd name="T3" fmla="*/ 11115941 h 1836"/>
                <a:gd name="T4" fmla="*/ 3601584 w 509"/>
                <a:gd name="T5" fmla="*/ 23462209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36B8D"/>
              </a:solidFill>
              <a:miter lim="800000"/>
              <a:headEnd/>
              <a:tailEnd/>
            </a:ln>
          </p:spPr>
          <p:txBody>
            <a:bodyPr/>
            <a:lstStyle/>
            <a:p>
              <a:endParaRPr lang="es-ES"/>
            </a:p>
          </p:txBody>
        </p:sp>
      </p:grpSp>
      <p:grpSp>
        <p:nvGrpSpPr>
          <p:cNvPr id="3" name="Group 13"/>
          <p:cNvGrpSpPr>
            <a:grpSpLocks/>
          </p:cNvGrpSpPr>
          <p:nvPr/>
        </p:nvGrpSpPr>
        <p:grpSpPr bwMode="auto">
          <a:xfrm>
            <a:off x="-3175" y="-12700"/>
            <a:ext cx="1766888" cy="6870700"/>
            <a:chOff x="2336" y="-8"/>
            <a:chExt cx="1252" cy="4337"/>
          </a:xfrm>
        </p:grpSpPr>
        <p:sp>
          <p:nvSpPr>
            <p:cNvPr id="18586" name="Freeform 14"/>
            <p:cNvSpPr>
              <a:spLocks/>
            </p:cNvSpPr>
            <p:nvPr/>
          </p:nvSpPr>
          <p:spPr bwMode="auto">
            <a:xfrm>
              <a:off x="2336" y="-8"/>
              <a:ext cx="872" cy="4337"/>
            </a:xfrm>
            <a:custGeom>
              <a:avLst/>
              <a:gdLst>
                <a:gd name="T0" fmla="*/ 3390520 w 369"/>
                <a:gd name="T1" fmla="*/ 0 h 1836"/>
                <a:gd name="T2" fmla="*/ 3107293 w 369"/>
                <a:gd name="T3" fmla="*/ 11115941 h 1836"/>
                <a:gd name="T4" fmla="*/ 0 w 369"/>
                <a:gd name="T5" fmla="*/ 23462209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53B848"/>
              </a:solidFill>
              <a:miter lim="800000"/>
              <a:headEnd/>
              <a:tailEnd/>
            </a:ln>
          </p:spPr>
          <p:txBody>
            <a:bodyPr/>
            <a:lstStyle/>
            <a:p>
              <a:endParaRPr lang="es-ES"/>
            </a:p>
          </p:txBody>
        </p:sp>
        <p:sp>
          <p:nvSpPr>
            <p:cNvPr id="18587" name="Freeform 15"/>
            <p:cNvSpPr>
              <a:spLocks/>
            </p:cNvSpPr>
            <p:nvPr/>
          </p:nvSpPr>
          <p:spPr bwMode="auto">
            <a:xfrm>
              <a:off x="2343" y="-8"/>
              <a:ext cx="893" cy="4337"/>
            </a:xfrm>
            <a:custGeom>
              <a:avLst/>
              <a:gdLst>
                <a:gd name="T0" fmla="*/ 3362837 w 378"/>
                <a:gd name="T1" fmla="*/ 0 h 1836"/>
                <a:gd name="T2" fmla="*/ 3183299 w 378"/>
                <a:gd name="T3" fmla="*/ 11115941 h 1836"/>
                <a:gd name="T4" fmla="*/ 393903 w 378"/>
                <a:gd name="T5" fmla="*/ 23462209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4FB147"/>
              </a:solidFill>
              <a:miter lim="800000"/>
              <a:headEnd/>
              <a:tailEnd/>
            </a:ln>
          </p:spPr>
          <p:txBody>
            <a:bodyPr/>
            <a:lstStyle/>
            <a:p>
              <a:endParaRPr lang="es-ES"/>
            </a:p>
          </p:txBody>
        </p:sp>
        <p:sp>
          <p:nvSpPr>
            <p:cNvPr id="18588" name="Freeform 16"/>
            <p:cNvSpPr>
              <a:spLocks/>
            </p:cNvSpPr>
            <p:nvPr/>
          </p:nvSpPr>
          <p:spPr bwMode="auto">
            <a:xfrm>
              <a:off x="2350" y="-8"/>
              <a:ext cx="917" cy="4337"/>
            </a:xfrm>
            <a:custGeom>
              <a:avLst/>
              <a:gdLst>
                <a:gd name="T0" fmla="*/ 3381520 w 388"/>
                <a:gd name="T1" fmla="*/ 0 h 1836"/>
                <a:gd name="T2" fmla="*/ 3290104 w 388"/>
                <a:gd name="T3" fmla="*/ 11115941 h 1836"/>
                <a:gd name="T4" fmla="*/ 798119 w 388"/>
                <a:gd name="T5" fmla="*/ 23462209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48AC47"/>
              </a:solidFill>
              <a:miter lim="800000"/>
              <a:headEnd/>
              <a:tailEnd/>
            </a:ln>
          </p:spPr>
          <p:txBody>
            <a:bodyPr/>
            <a:lstStyle/>
            <a:p>
              <a:endParaRPr lang="es-ES"/>
            </a:p>
          </p:txBody>
        </p:sp>
        <p:sp>
          <p:nvSpPr>
            <p:cNvPr id="18589" name="Freeform 17"/>
            <p:cNvSpPr>
              <a:spLocks/>
            </p:cNvSpPr>
            <p:nvPr/>
          </p:nvSpPr>
          <p:spPr bwMode="auto">
            <a:xfrm>
              <a:off x="2355" y="-8"/>
              <a:ext cx="940" cy="4337"/>
            </a:xfrm>
            <a:custGeom>
              <a:avLst/>
              <a:gdLst>
                <a:gd name="T0" fmla="*/ 3354863 w 398"/>
                <a:gd name="T1" fmla="*/ 0 h 1836"/>
                <a:gd name="T2" fmla="*/ 3369985 w 398"/>
                <a:gd name="T3" fmla="*/ 11115941 h 1836"/>
                <a:gd name="T4" fmla="*/ 1198670 w 398"/>
                <a:gd name="T5" fmla="*/ 23462209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43A746"/>
              </a:solidFill>
              <a:miter lim="800000"/>
              <a:headEnd/>
              <a:tailEnd/>
            </a:ln>
          </p:spPr>
          <p:txBody>
            <a:bodyPr/>
            <a:lstStyle/>
            <a:p>
              <a:endParaRPr lang="es-ES"/>
            </a:p>
          </p:txBody>
        </p:sp>
        <p:sp>
          <p:nvSpPr>
            <p:cNvPr id="18590" name="Freeform 18"/>
            <p:cNvSpPr>
              <a:spLocks/>
            </p:cNvSpPr>
            <p:nvPr/>
          </p:nvSpPr>
          <p:spPr bwMode="auto">
            <a:xfrm>
              <a:off x="2360" y="-8"/>
              <a:ext cx="964" cy="4337"/>
            </a:xfrm>
            <a:custGeom>
              <a:avLst/>
              <a:gdLst>
                <a:gd name="T0" fmla="*/ 3382712 w 408"/>
                <a:gd name="T1" fmla="*/ 0 h 1836"/>
                <a:gd name="T2" fmla="*/ 3469547 w 408"/>
                <a:gd name="T3" fmla="*/ 11115941 h 1836"/>
                <a:gd name="T4" fmla="*/ 1599416 w 408"/>
                <a:gd name="T5" fmla="*/ 23462209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3CA246"/>
              </a:solidFill>
              <a:miter lim="800000"/>
              <a:headEnd/>
              <a:tailEnd/>
            </a:ln>
          </p:spPr>
          <p:txBody>
            <a:bodyPr/>
            <a:lstStyle/>
            <a:p>
              <a:endParaRPr lang="es-ES"/>
            </a:p>
          </p:txBody>
        </p:sp>
        <p:sp>
          <p:nvSpPr>
            <p:cNvPr id="18591" name="Freeform 19"/>
            <p:cNvSpPr>
              <a:spLocks/>
            </p:cNvSpPr>
            <p:nvPr/>
          </p:nvSpPr>
          <p:spPr bwMode="auto">
            <a:xfrm>
              <a:off x="2365" y="-8"/>
              <a:ext cx="987" cy="4337"/>
            </a:xfrm>
            <a:custGeom>
              <a:avLst/>
              <a:gdLst>
                <a:gd name="T0" fmla="*/ 3356284 w 418"/>
                <a:gd name="T1" fmla="*/ 0 h 1836"/>
                <a:gd name="T2" fmla="*/ 3550289 w 418"/>
                <a:gd name="T3" fmla="*/ 11115941 h 1836"/>
                <a:gd name="T4" fmla="*/ 1998361 w 418"/>
                <a:gd name="T5" fmla="*/ 23462209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369E46"/>
              </a:solidFill>
              <a:miter lim="800000"/>
              <a:headEnd/>
              <a:tailEnd/>
            </a:ln>
          </p:spPr>
          <p:txBody>
            <a:bodyPr/>
            <a:lstStyle/>
            <a:p>
              <a:endParaRPr lang="es-ES"/>
            </a:p>
          </p:txBody>
        </p:sp>
        <p:sp>
          <p:nvSpPr>
            <p:cNvPr id="18592" name="Freeform 20"/>
            <p:cNvSpPr>
              <a:spLocks/>
            </p:cNvSpPr>
            <p:nvPr/>
          </p:nvSpPr>
          <p:spPr bwMode="auto">
            <a:xfrm>
              <a:off x="2372" y="-8"/>
              <a:ext cx="1039" cy="4337"/>
            </a:xfrm>
            <a:custGeom>
              <a:avLst/>
              <a:gdLst>
                <a:gd name="T0" fmla="*/ 3346761 w 440"/>
                <a:gd name="T1" fmla="*/ 0 h 1836"/>
                <a:gd name="T2" fmla="*/ 3638689 w 440"/>
                <a:gd name="T3" fmla="*/ 11115941 h 1836"/>
                <a:gd name="T4" fmla="*/ 2392543 w 440"/>
                <a:gd name="T5" fmla="*/ 23462209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2F9946"/>
              </a:solidFill>
              <a:miter lim="800000"/>
              <a:headEnd/>
              <a:tailEnd/>
            </a:ln>
          </p:spPr>
          <p:txBody>
            <a:bodyPr/>
            <a:lstStyle/>
            <a:p>
              <a:endParaRPr lang="es-ES"/>
            </a:p>
          </p:txBody>
        </p:sp>
        <p:sp>
          <p:nvSpPr>
            <p:cNvPr id="18593" name="Freeform 21"/>
            <p:cNvSpPr>
              <a:spLocks/>
            </p:cNvSpPr>
            <p:nvPr/>
          </p:nvSpPr>
          <p:spPr bwMode="auto">
            <a:xfrm>
              <a:off x="2376" y="-8"/>
              <a:ext cx="1094" cy="4337"/>
            </a:xfrm>
            <a:custGeom>
              <a:avLst/>
              <a:gdLst>
                <a:gd name="T0" fmla="*/ 3384130 w 463"/>
                <a:gd name="T1" fmla="*/ 0 h 1836"/>
                <a:gd name="T2" fmla="*/ 3769931 w 463"/>
                <a:gd name="T3" fmla="*/ 11115941 h 1836"/>
                <a:gd name="T4" fmla="*/ 2821653 w 463"/>
                <a:gd name="T5" fmla="*/ 23462209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2A9545"/>
              </a:solidFill>
              <a:miter lim="800000"/>
              <a:headEnd/>
              <a:tailEnd/>
            </a:ln>
          </p:spPr>
          <p:txBody>
            <a:bodyPr/>
            <a:lstStyle/>
            <a:p>
              <a:endParaRPr lang="es-ES"/>
            </a:p>
          </p:txBody>
        </p:sp>
        <p:sp>
          <p:nvSpPr>
            <p:cNvPr id="18594" name="Freeform 22"/>
            <p:cNvSpPr>
              <a:spLocks/>
            </p:cNvSpPr>
            <p:nvPr/>
          </p:nvSpPr>
          <p:spPr bwMode="auto">
            <a:xfrm>
              <a:off x="2381" y="-8"/>
              <a:ext cx="1148" cy="4337"/>
            </a:xfrm>
            <a:custGeom>
              <a:avLst/>
              <a:gdLst>
                <a:gd name="T0" fmla="*/ 3375080 w 486"/>
                <a:gd name="T1" fmla="*/ 0 h 1836"/>
                <a:gd name="T2" fmla="*/ 3855901 w 486"/>
                <a:gd name="T3" fmla="*/ 11115941 h 1836"/>
                <a:gd name="T4" fmla="*/ 3216959 w 486"/>
                <a:gd name="T5" fmla="*/ 23462209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219145"/>
              </a:solidFill>
              <a:miter lim="800000"/>
              <a:headEnd/>
              <a:tailEnd/>
            </a:ln>
          </p:spPr>
          <p:txBody>
            <a:bodyPr/>
            <a:lstStyle/>
            <a:p>
              <a:endParaRPr lang="es-ES"/>
            </a:p>
          </p:txBody>
        </p:sp>
        <p:sp>
          <p:nvSpPr>
            <p:cNvPr id="18595" name="Freeform 23"/>
            <p:cNvSpPr>
              <a:spLocks/>
            </p:cNvSpPr>
            <p:nvPr/>
          </p:nvSpPr>
          <p:spPr bwMode="auto">
            <a:xfrm>
              <a:off x="2386" y="-8"/>
              <a:ext cx="1202" cy="4337"/>
            </a:xfrm>
            <a:custGeom>
              <a:avLst/>
              <a:gdLst>
                <a:gd name="T0" fmla="*/ 3360032 w 509"/>
                <a:gd name="T1" fmla="*/ 0 h 1836"/>
                <a:gd name="T2" fmla="*/ 3937360 w 509"/>
                <a:gd name="T3" fmla="*/ 11115941 h 1836"/>
                <a:gd name="T4" fmla="*/ 3601584 w 509"/>
                <a:gd name="T5" fmla="*/ 23462209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A8D44"/>
              </a:solidFill>
              <a:miter lim="800000"/>
              <a:headEnd/>
              <a:tailEnd/>
            </a:ln>
          </p:spPr>
          <p:txBody>
            <a:bodyPr/>
            <a:lstStyle/>
            <a:p>
              <a:endParaRPr lang="es-ES"/>
            </a:p>
          </p:txBody>
        </p:sp>
      </p:grpSp>
      <p:grpSp>
        <p:nvGrpSpPr>
          <p:cNvPr id="18438" name="Group 24"/>
          <p:cNvGrpSpPr>
            <a:grpSpLocks/>
          </p:cNvGrpSpPr>
          <p:nvPr/>
        </p:nvGrpSpPr>
        <p:grpSpPr bwMode="auto">
          <a:xfrm rot="10800000">
            <a:off x="1720850" y="-171450"/>
            <a:ext cx="330200" cy="8253413"/>
            <a:chOff x="-1293" y="0"/>
            <a:chExt cx="1050" cy="4320"/>
          </a:xfrm>
        </p:grpSpPr>
        <p:sp>
          <p:nvSpPr>
            <p:cNvPr id="11289" name="Rectangle 25"/>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18585" name="Rectangle 26"/>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18439" name="Group 27"/>
          <p:cNvGrpSpPr>
            <a:grpSpLocks/>
          </p:cNvGrpSpPr>
          <p:nvPr/>
        </p:nvGrpSpPr>
        <p:grpSpPr bwMode="auto">
          <a:xfrm>
            <a:off x="0" y="-1111250"/>
            <a:ext cx="1763713" cy="8253413"/>
            <a:chOff x="-1293" y="0"/>
            <a:chExt cx="1050" cy="4320"/>
          </a:xfrm>
        </p:grpSpPr>
        <p:sp>
          <p:nvSpPr>
            <p:cNvPr id="11292" name="Rectangle 28"/>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18583" name="Rectangle 29"/>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6" name="Group 146"/>
          <p:cNvGrpSpPr>
            <a:grpSpLocks/>
          </p:cNvGrpSpPr>
          <p:nvPr/>
        </p:nvGrpSpPr>
        <p:grpSpPr bwMode="auto">
          <a:xfrm>
            <a:off x="276225" y="1500188"/>
            <a:ext cx="2152650" cy="2152650"/>
            <a:chOff x="1943" y="626"/>
            <a:chExt cx="1228" cy="1228"/>
          </a:xfrm>
        </p:grpSpPr>
        <p:sp>
          <p:nvSpPr>
            <p:cNvPr id="18575" name="Oval 147"/>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8576" name="Group 148"/>
            <p:cNvGrpSpPr>
              <a:grpSpLocks/>
            </p:cNvGrpSpPr>
            <p:nvPr/>
          </p:nvGrpSpPr>
          <p:grpSpPr bwMode="auto">
            <a:xfrm>
              <a:off x="2070" y="1330"/>
              <a:ext cx="975" cy="325"/>
              <a:chOff x="2696" y="1315"/>
              <a:chExt cx="2472" cy="824"/>
            </a:xfrm>
          </p:grpSpPr>
          <p:sp>
            <p:nvSpPr>
              <p:cNvPr id="18580" name="Oval 149"/>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8581" name="Oval 150"/>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8577" name="Group 151"/>
            <p:cNvGrpSpPr>
              <a:grpSpLocks/>
            </p:cNvGrpSpPr>
            <p:nvPr/>
          </p:nvGrpSpPr>
          <p:grpSpPr bwMode="auto">
            <a:xfrm>
              <a:off x="2236" y="890"/>
              <a:ext cx="644" cy="645"/>
              <a:chOff x="2880" y="1515"/>
              <a:chExt cx="644" cy="645"/>
            </a:xfrm>
          </p:grpSpPr>
          <p:sp>
            <p:nvSpPr>
              <p:cNvPr id="18578" name="Oval 152"/>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17" name="Freeform 153"/>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9" name="Group 97"/>
          <p:cNvGrpSpPr>
            <a:grpSpLocks/>
          </p:cNvGrpSpPr>
          <p:nvPr/>
        </p:nvGrpSpPr>
        <p:grpSpPr bwMode="auto">
          <a:xfrm>
            <a:off x="-442913" y="412750"/>
            <a:ext cx="2152651" cy="2152650"/>
            <a:chOff x="1943" y="626"/>
            <a:chExt cx="1228" cy="1228"/>
          </a:xfrm>
        </p:grpSpPr>
        <p:sp>
          <p:nvSpPr>
            <p:cNvPr id="18568" name="Oval 96"/>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8569" name="Group 89"/>
            <p:cNvGrpSpPr>
              <a:grpSpLocks/>
            </p:cNvGrpSpPr>
            <p:nvPr/>
          </p:nvGrpSpPr>
          <p:grpSpPr bwMode="auto">
            <a:xfrm>
              <a:off x="2070" y="1330"/>
              <a:ext cx="975" cy="325"/>
              <a:chOff x="2696" y="1315"/>
              <a:chExt cx="2472" cy="824"/>
            </a:xfrm>
          </p:grpSpPr>
          <p:sp>
            <p:nvSpPr>
              <p:cNvPr id="18573" name="Oval 90"/>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8574" name="Oval 91"/>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8570" name="Group 92"/>
            <p:cNvGrpSpPr>
              <a:grpSpLocks/>
            </p:cNvGrpSpPr>
            <p:nvPr/>
          </p:nvGrpSpPr>
          <p:grpSpPr bwMode="auto">
            <a:xfrm>
              <a:off x="2236" y="890"/>
              <a:ext cx="644" cy="645"/>
              <a:chOff x="2880" y="1515"/>
              <a:chExt cx="644" cy="645"/>
            </a:xfrm>
          </p:grpSpPr>
          <p:sp>
            <p:nvSpPr>
              <p:cNvPr id="18571" name="Oval 93"/>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358" name="Freeform 94"/>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2" name="Group 154"/>
          <p:cNvGrpSpPr>
            <a:grpSpLocks/>
          </p:cNvGrpSpPr>
          <p:nvPr/>
        </p:nvGrpSpPr>
        <p:grpSpPr bwMode="auto">
          <a:xfrm>
            <a:off x="-500063" y="2500313"/>
            <a:ext cx="2152651" cy="2152650"/>
            <a:chOff x="1943" y="626"/>
            <a:chExt cx="1228" cy="1228"/>
          </a:xfrm>
        </p:grpSpPr>
        <p:sp>
          <p:nvSpPr>
            <p:cNvPr id="18561" name="Oval 155"/>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8562" name="Group 156"/>
            <p:cNvGrpSpPr>
              <a:grpSpLocks/>
            </p:cNvGrpSpPr>
            <p:nvPr/>
          </p:nvGrpSpPr>
          <p:grpSpPr bwMode="auto">
            <a:xfrm>
              <a:off x="2070" y="1330"/>
              <a:ext cx="975" cy="325"/>
              <a:chOff x="2696" y="1315"/>
              <a:chExt cx="2472" cy="824"/>
            </a:xfrm>
          </p:grpSpPr>
          <p:sp>
            <p:nvSpPr>
              <p:cNvPr id="18566" name="Oval 157"/>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8567" name="Oval 158"/>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8563" name="Group 159"/>
            <p:cNvGrpSpPr>
              <a:grpSpLocks/>
            </p:cNvGrpSpPr>
            <p:nvPr/>
          </p:nvGrpSpPr>
          <p:grpSpPr bwMode="auto">
            <a:xfrm>
              <a:off x="2236" y="890"/>
              <a:ext cx="644" cy="645"/>
              <a:chOff x="2880" y="1515"/>
              <a:chExt cx="644" cy="645"/>
            </a:xfrm>
          </p:grpSpPr>
          <p:sp>
            <p:nvSpPr>
              <p:cNvPr id="18564" name="Oval 160"/>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25" name="Freeform 161"/>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5" name="Group 162"/>
          <p:cNvGrpSpPr>
            <a:grpSpLocks/>
          </p:cNvGrpSpPr>
          <p:nvPr/>
        </p:nvGrpSpPr>
        <p:grpSpPr bwMode="auto">
          <a:xfrm>
            <a:off x="276225" y="3500438"/>
            <a:ext cx="2152650" cy="2152650"/>
            <a:chOff x="1943" y="626"/>
            <a:chExt cx="1228" cy="1228"/>
          </a:xfrm>
        </p:grpSpPr>
        <p:sp>
          <p:nvSpPr>
            <p:cNvPr id="18554"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8555" name="Group 164"/>
            <p:cNvGrpSpPr>
              <a:grpSpLocks/>
            </p:cNvGrpSpPr>
            <p:nvPr/>
          </p:nvGrpSpPr>
          <p:grpSpPr bwMode="auto">
            <a:xfrm>
              <a:off x="2070" y="1330"/>
              <a:ext cx="975" cy="325"/>
              <a:chOff x="2696" y="1315"/>
              <a:chExt cx="2472" cy="824"/>
            </a:xfrm>
          </p:grpSpPr>
          <p:sp>
            <p:nvSpPr>
              <p:cNvPr id="18559" name="Oval 165"/>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8560"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8556" name="Group 167"/>
            <p:cNvGrpSpPr>
              <a:grpSpLocks/>
            </p:cNvGrpSpPr>
            <p:nvPr/>
          </p:nvGrpSpPr>
          <p:grpSpPr bwMode="auto">
            <a:xfrm>
              <a:off x="2236" y="890"/>
              <a:ext cx="644" cy="645"/>
              <a:chOff x="2880" y="1515"/>
              <a:chExt cx="644" cy="645"/>
            </a:xfrm>
          </p:grpSpPr>
          <p:sp>
            <p:nvSpPr>
              <p:cNvPr id="18557"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33" name="Freeform 16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8" name="Group 170"/>
          <p:cNvGrpSpPr>
            <a:grpSpLocks/>
          </p:cNvGrpSpPr>
          <p:nvPr/>
        </p:nvGrpSpPr>
        <p:grpSpPr bwMode="auto">
          <a:xfrm>
            <a:off x="490538" y="5419725"/>
            <a:ext cx="2152650" cy="2152650"/>
            <a:chOff x="1943" y="626"/>
            <a:chExt cx="1228" cy="1228"/>
          </a:xfrm>
        </p:grpSpPr>
        <p:sp>
          <p:nvSpPr>
            <p:cNvPr id="18547" name="Oval 171"/>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8548" name="Group 172"/>
            <p:cNvGrpSpPr>
              <a:grpSpLocks/>
            </p:cNvGrpSpPr>
            <p:nvPr/>
          </p:nvGrpSpPr>
          <p:grpSpPr bwMode="auto">
            <a:xfrm>
              <a:off x="2070" y="1330"/>
              <a:ext cx="975" cy="325"/>
              <a:chOff x="2696" y="1315"/>
              <a:chExt cx="2472" cy="824"/>
            </a:xfrm>
          </p:grpSpPr>
          <p:sp>
            <p:nvSpPr>
              <p:cNvPr id="18552" name="Oval 173"/>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8553" name="Oval 174"/>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8549" name="Group 175"/>
            <p:cNvGrpSpPr>
              <a:grpSpLocks/>
            </p:cNvGrpSpPr>
            <p:nvPr/>
          </p:nvGrpSpPr>
          <p:grpSpPr bwMode="auto">
            <a:xfrm>
              <a:off x="2236" y="890"/>
              <a:ext cx="644" cy="645"/>
              <a:chOff x="2880" y="1515"/>
              <a:chExt cx="644" cy="645"/>
            </a:xfrm>
          </p:grpSpPr>
          <p:sp>
            <p:nvSpPr>
              <p:cNvPr id="18550" name="Oval 176"/>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41" name="Freeform 177"/>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1" name="Group 30"/>
          <p:cNvGrpSpPr>
            <a:grpSpLocks/>
          </p:cNvGrpSpPr>
          <p:nvPr/>
        </p:nvGrpSpPr>
        <p:grpSpPr bwMode="auto">
          <a:xfrm>
            <a:off x="285720" y="214290"/>
            <a:ext cx="8591549" cy="661987"/>
            <a:chOff x="152" y="158"/>
            <a:chExt cx="5412" cy="417"/>
          </a:xfrm>
          <a:solidFill>
            <a:srgbClr val="F1850F"/>
          </a:solidFill>
        </p:grpSpPr>
        <p:sp>
          <p:nvSpPr>
            <p:cNvPr id="11295" name="AutoShape 31"/>
            <p:cNvSpPr>
              <a:spLocks noChangeArrowheads="1"/>
            </p:cNvSpPr>
            <p:nvPr/>
          </p:nvSpPr>
          <p:spPr bwMode="auto">
            <a:xfrm>
              <a:off x="152" y="203"/>
              <a:ext cx="5352" cy="372"/>
            </a:xfrm>
            <a:prstGeom prst="roundRect">
              <a:avLst>
                <a:gd name="adj" fmla="val 11829"/>
              </a:avLst>
            </a:prstGeom>
            <a:grpFill/>
            <a:ln w="9525">
              <a:noFill/>
              <a:round/>
              <a:headEnd/>
              <a:tailEnd/>
            </a:ln>
            <a:effectLst/>
          </p:spPr>
          <p:txBody>
            <a:bodyPr wrap="none" anchor="ctr"/>
            <a:lstStyle/>
            <a:p>
              <a:pPr>
                <a:defRPr/>
              </a:pPr>
              <a:endParaRPr lang="es-ES_tradnl" dirty="0"/>
            </a:p>
          </p:txBody>
        </p:sp>
        <p:sp>
          <p:nvSpPr>
            <p:cNvPr id="11296" name="Freeform 32"/>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pFill/>
            <a:ln w="9525">
              <a:noFill/>
              <a:round/>
              <a:headEnd/>
              <a:tailEnd/>
            </a:ln>
          </p:spPr>
          <p:txBody>
            <a:bodyPr/>
            <a:lstStyle/>
            <a:p>
              <a:pPr>
                <a:defRPr/>
              </a:pPr>
              <a:endParaRPr lang="es-ES_tradnl" dirty="0"/>
            </a:p>
          </p:txBody>
        </p:sp>
        <p:sp>
          <p:nvSpPr>
            <p:cNvPr id="11297" name="AutoShape 33"/>
            <p:cNvSpPr>
              <a:spLocks noChangeArrowheads="1"/>
            </p:cNvSpPr>
            <p:nvPr/>
          </p:nvSpPr>
          <p:spPr bwMode="auto">
            <a:xfrm>
              <a:off x="204" y="159"/>
              <a:ext cx="5352" cy="82"/>
            </a:xfrm>
            <a:prstGeom prst="roundRect">
              <a:avLst>
                <a:gd name="adj" fmla="val 16667"/>
              </a:avLst>
            </a:prstGeom>
            <a:grpFill/>
            <a:ln w="9525">
              <a:noFill/>
              <a:round/>
              <a:headEnd/>
              <a:tailEnd/>
            </a:ln>
            <a:effectLst/>
          </p:spPr>
          <p:txBody>
            <a:bodyPr wrap="none" anchor="ctr"/>
            <a:lstStyle/>
            <a:p>
              <a:pPr>
                <a:defRPr/>
              </a:pPr>
              <a:endParaRPr lang="es-ES_tradnl" dirty="0"/>
            </a:p>
          </p:txBody>
        </p:sp>
      </p:grpSp>
      <p:sp>
        <p:nvSpPr>
          <p:cNvPr id="18446" name="82 CuadroTexto"/>
          <p:cNvSpPr txBox="1">
            <a:spLocks noChangeArrowheads="1"/>
          </p:cNvSpPr>
          <p:nvPr/>
        </p:nvSpPr>
        <p:spPr bwMode="auto">
          <a:xfrm>
            <a:off x="2286000" y="1000125"/>
            <a:ext cx="6643688" cy="830263"/>
          </a:xfrm>
          <a:prstGeom prst="rect">
            <a:avLst/>
          </a:prstGeom>
          <a:noFill/>
          <a:ln w="9525">
            <a:noFill/>
            <a:miter lim="800000"/>
            <a:headEnd/>
            <a:tailEnd/>
          </a:ln>
        </p:spPr>
        <p:txBody>
          <a:bodyPr>
            <a:spAutoFit/>
          </a:bodyPr>
          <a:lstStyle/>
          <a:p>
            <a:r>
              <a:rPr lang="es-EC"/>
              <a:t> </a:t>
            </a:r>
            <a:endParaRPr lang="es-ES"/>
          </a:p>
          <a:p>
            <a:r>
              <a:rPr lang="es-EC"/>
              <a:t>	</a:t>
            </a:r>
            <a:endParaRPr lang="es-ES" sz="1800"/>
          </a:p>
        </p:txBody>
      </p:sp>
      <p:sp>
        <p:nvSpPr>
          <p:cNvPr id="85" name="Text Box 71"/>
          <p:cNvSpPr txBox="1">
            <a:spLocks noChangeArrowheads="1"/>
          </p:cNvSpPr>
          <p:nvPr/>
        </p:nvSpPr>
        <p:spPr bwMode="auto">
          <a:xfrm>
            <a:off x="131763" y="1076325"/>
            <a:ext cx="1039812"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18448" name="Text Box 69"/>
          <p:cNvSpPr txBox="1">
            <a:spLocks noChangeArrowheads="1"/>
          </p:cNvSpPr>
          <p:nvPr/>
        </p:nvSpPr>
        <p:spPr bwMode="auto">
          <a:xfrm>
            <a:off x="131763" y="3143250"/>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III: Estudio Organizacional</a:t>
            </a:r>
          </a:p>
        </p:txBody>
      </p:sp>
      <p:sp>
        <p:nvSpPr>
          <p:cNvPr id="18449" name="Text Box 71"/>
          <p:cNvSpPr txBox="1">
            <a:spLocks noChangeArrowheads="1"/>
          </p:cNvSpPr>
          <p:nvPr/>
        </p:nvSpPr>
        <p:spPr bwMode="auto">
          <a:xfrm>
            <a:off x="1000125" y="6211888"/>
            <a:ext cx="1285875" cy="461962"/>
          </a:xfrm>
          <a:prstGeom prst="rect">
            <a:avLst/>
          </a:prstGeom>
          <a:noFill/>
          <a:ln w="9525">
            <a:noFill/>
            <a:miter lim="800000"/>
            <a:headEnd/>
            <a:tailEnd/>
          </a:ln>
        </p:spPr>
        <p:txBody>
          <a:bodyPr anchor="ctr">
            <a:spAutoFit/>
          </a:bodyPr>
          <a:lstStyle/>
          <a:p>
            <a:pPr algn="ctr">
              <a:spcBef>
                <a:spcPct val="50000"/>
              </a:spcBef>
            </a:pPr>
            <a:r>
              <a:rPr lang="en-GB" sz="1200">
                <a:solidFill>
                  <a:schemeClr val="bg1"/>
                </a:solidFill>
              </a:rPr>
              <a:t>Conclusiones, Recomendaciones</a:t>
            </a:r>
          </a:p>
        </p:txBody>
      </p:sp>
      <p:sp>
        <p:nvSpPr>
          <p:cNvPr id="18450" name="Text Box 70"/>
          <p:cNvSpPr txBox="1">
            <a:spLocks noChangeArrowheads="1"/>
          </p:cNvSpPr>
          <p:nvPr/>
        </p:nvSpPr>
        <p:spPr bwMode="auto">
          <a:xfrm>
            <a:off x="854075" y="4211638"/>
            <a:ext cx="1039813"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IV: Estudio Técnico </a:t>
            </a:r>
          </a:p>
        </p:txBody>
      </p:sp>
      <p:grpSp>
        <p:nvGrpSpPr>
          <p:cNvPr id="22" name="Group 162"/>
          <p:cNvGrpSpPr>
            <a:grpSpLocks/>
          </p:cNvGrpSpPr>
          <p:nvPr/>
        </p:nvGrpSpPr>
        <p:grpSpPr bwMode="auto">
          <a:xfrm>
            <a:off x="-428625" y="4705350"/>
            <a:ext cx="2852738" cy="2154238"/>
            <a:chOff x="1943" y="626"/>
            <a:chExt cx="1627" cy="1229"/>
          </a:xfrm>
        </p:grpSpPr>
        <p:sp>
          <p:nvSpPr>
            <p:cNvPr id="18540"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8541" name="Group 164"/>
            <p:cNvGrpSpPr>
              <a:grpSpLocks/>
            </p:cNvGrpSpPr>
            <p:nvPr/>
          </p:nvGrpSpPr>
          <p:grpSpPr bwMode="auto">
            <a:xfrm>
              <a:off x="2322" y="1411"/>
              <a:ext cx="1248" cy="444"/>
              <a:chOff x="3334" y="1520"/>
              <a:chExt cx="3166" cy="1126"/>
            </a:xfrm>
          </p:grpSpPr>
          <p:sp>
            <p:nvSpPr>
              <p:cNvPr id="18545" name="Oval 165"/>
              <p:cNvSpPr>
                <a:spLocks noChangeArrowheads="1"/>
              </p:cNvSpPr>
              <p:nvPr/>
            </p:nvSpPr>
            <p:spPr bwMode="auto">
              <a:xfrm>
                <a:off x="4027" y="1822"/>
                <a:ext cx="2473"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8546"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8542" name="Group 167"/>
            <p:cNvGrpSpPr>
              <a:grpSpLocks/>
            </p:cNvGrpSpPr>
            <p:nvPr/>
          </p:nvGrpSpPr>
          <p:grpSpPr bwMode="auto">
            <a:xfrm>
              <a:off x="2236" y="890"/>
              <a:ext cx="644" cy="645"/>
              <a:chOff x="2880" y="1515"/>
              <a:chExt cx="644" cy="645"/>
            </a:xfrm>
          </p:grpSpPr>
          <p:sp>
            <p:nvSpPr>
              <p:cNvPr id="18543"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98" name="Freeform 169"/>
              <p:cNvSpPr>
                <a:spLocks/>
              </p:cNvSpPr>
              <p:nvPr/>
            </p:nvSpPr>
            <p:spPr bwMode="auto">
              <a:xfrm>
                <a:off x="2888" y="1515"/>
                <a:ext cx="627"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sp>
        <p:nvSpPr>
          <p:cNvPr id="102" name="Rectangle 34"/>
          <p:cNvSpPr txBox="1">
            <a:spLocks noChangeArrowheads="1"/>
          </p:cNvSpPr>
          <p:nvPr/>
        </p:nvSpPr>
        <p:spPr bwMode="auto">
          <a:xfrm>
            <a:off x="500063" y="285750"/>
            <a:ext cx="8229600" cy="561975"/>
          </a:xfrm>
          <a:prstGeom prst="rect">
            <a:avLst/>
          </a:prstGeom>
          <a:noFill/>
          <a:ln w="9525">
            <a:noFill/>
            <a:miter lim="800000"/>
            <a:headEnd/>
            <a:tailEnd/>
          </a:ln>
          <a:effectLst>
            <a:outerShdw dist="17961" dir="2700000" algn="ctr" rotWithShape="0">
              <a:srgbClr val="474747"/>
            </a:outerShdw>
          </a:effectLst>
        </p:spPr>
        <p:txBody>
          <a:bodyPr anchor="ctr"/>
          <a:lstStyle/>
          <a:p>
            <a:pPr marL="0" lvl="1">
              <a:defRPr/>
            </a:pPr>
            <a:r>
              <a:rPr lang="es-EC" b="1" kern="0" dirty="0">
                <a:solidFill>
                  <a:schemeClr val="bg1"/>
                </a:solidFill>
                <a:latin typeface="Arial" pitchFamily="34" charset="0"/>
                <a:cs typeface="Arial" pitchFamily="34" charset="0"/>
              </a:rPr>
              <a:t>CAP. 2: OFERTA</a:t>
            </a:r>
            <a:endParaRPr lang="en-GB" kern="0" dirty="0">
              <a:solidFill>
                <a:schemeClr val="bg1"/>
              </a:solidFill>
            </a:endParaRPr>
          </a:p>
        </p:txBody>
      </p:sp>
      <p:grpSp>
        <p:nvGrpSpPr>
          <p:cNvPr id="18453" name="Group 552"/>
          <p:cNvGrpSpPr>
            <a:grpSpLocks/>
          </p:cNvGrpSpPr>
          <p:nvPr/>
        </p:nvGrpSpPr>
        <p:grpSpPr bwMode="auto">
          <a:xfrm>
            <a:off x="285750" y="1500188"/>
            <a:ext cx="2152650" cy="2152650"/>
            <a:chOff x="1943" y="626"/>
            <a:chExt cx="1228" cy="1228"/>
          </a:xfrm>
        </p:grpSpPr>
        <p:sp>
          <p:nvSpPr>
            <p:cNvPr id="18533" name="Oval 553"/>
            <p:cNvSpPr>
              <a:spLocks noChangeArrowheads="1"/>
            </p:cNvSpPr>
            <p:nvPr/>
          </p:nvSpPr>
          <p:spPr bwMode="auto">
            <a:xfrm>
              <a:off x="1943" y="626"/>
              <a:ext cx="1228" cy="1228"/>
            </a:xfrm>
            <a:prstGeom prst="ellipse">
              <a:avLst/>
            </a:prstGeom>
            <a:gradFill rotWithShape="1">
              <a:gsLst>
                <a:gs pos="0">
                  <a:srgbClr val="BC8116">
                    <a:alpha val="62000"/>
                  </a:srgbClr>
                </a:gs>
                <a:gs pos="100000">
                  <a:srgbClr val="573C0A">
                    <a:alpha val="0"/>
                  </a:srgbClr>
                </a:gs>
              </a:gsLst>
              <a:path path="shape">
                <a:fillToRect l="50000" t="50000" r="50000" b="50000"/>
              </a:path>
            </a:gradFill>
            <a:ln w="9525">
              <a:noFill/>
              <a:round/>
              <a:headEnd/>
              <a:tailEnd/>
            </a:ln>
          </p:spPr>
          <p:txBody>
            <a:bodyPr wrap="none" anchor="ctr"/>
            <a:lstStyle/>
            <a:p>
              <a:endParaRPr lang="es-MX"/>
            </a:p>
          </p:txBody>
        </p:sp>
        <p:grpSp>
          <p:nvGrpSpPr>
            <p:cNvPr id="18534" name="Group 554"/>
            <p:cNvGrpSpPr>
              <a:grpSpLocks/>
            </p:cNvGrpSpPr>
            <p:nvPr/>
          </p:nvGrpSpPr>
          <p:grpSpPr bwMode="auto">
            <a:xfrm>
              <a:off x="2070" y="1330"/>
              <a:ext cx="975" cy="325"/>
              <a:chOff x="2696" y="1315"/>
              <a:chExt cx="2472" cy="824"/>
            </a:xfrm>
          </p:grpSpPr>
          <p:sp>
            <p:nvSpPr>
              <p:cNvPr id="18538" name="Oval 555"/>
              <p:cNvSpPr>
                <a:spLocks noChangeArrowheads="1"/>
              </p:cNvSpPr>
              <p:nvPr/>
            </p:nvSpPr>
            <p:spPr bwMode="auto">
              <a:xfrm>
                <a:off x="2696" y="1315"/>
                <a:ext cx="2472" cy="824"/>
              </a:xfrm>
              <a:prstGeom prst="ellipse">
                <a:avLst/>
              </a:prstGeom>
              <a:gradFill rotWithShape="1">
                <a:gsLst>
                  <a:gs pos="0">
                    <a:srgbClr val="BC8116">
                      <a:alpha val="60999"/>
                    </a:srgbClr>
                  </a:gs>
                  <a:gs pos="100000">
                    <a:srgbClr val="573C0A">
                      <a:alpha val="0"/>
                    </a:srgbClr>
                  </a:gs>
                </a:gsLst>
                <a:path path="shape">
                  <a:fillToRect l="50000" t="50000" r="50000" b="50000"/>
                </a:path>
              </a:gradFill>
              <a:ln w="9525">
                <a:noFill/>
                <a:round/>
                <a:headEnd/>
                <a:tailEnd/>
              </a:ln>
            </p:spPr>
            <p:txBody>
              <a:bodyPr wrap="none" anchor="ctr"/>
              <a:lstStyle/>
              <a:p>
                <a:endParaRPr lang="es-MX"/>
              </a:p>
            </p:txBody>
          </p:sp>
          <p:sp>
            <p:nvSpPr>
              <p:cNvPr id="18539" name="Oval 556"/>
              <p:cNvSpPr>
                <a:spLocks noChangeArrowheads="1"/>
              </p:cNvSpPr>
              <p:nvPr/>
            </p:nvSpPr>
            <p:spPr bwMode="auto">
              <a:xfrm>
                <a:off x="3334" y="1520"/>
                <a:ext cx="1249" cy="451"/>
              </a:xfrm>
              <a:prstGeom prst="ellipse">
                <a:avLst/>
              </a:prstGeom>
              <a:gradFill rotWithShape="1">
                <a:gsLst>
                  <a:gs pos="0">
                    <a:srgbClr val="F08820">
                      <a:alpha val="92998"/>
                    </a:srgbClr>
                  </a:gs>
                  <a:gs pos="100000">
                    <a:srgbClr val="6F3F0F">
                      <a:alpha val="0"/>
                    </a:srgbClr>
                  </a:gs>
                </a:gsLst>
                <a:path path="shape">
                  <a:fillToRect l="50000" t="50000" r="50000" b="50000"/>
                </a:path>
              </a:gradFill>
              <a:ln w="9525">
                <a:noFill/>
                <a:round/>
                <a:headEnd/>
                <a:tailEnd/>
              </a:ln>
            </p:spPr>
            <p:txBody>
              <a:bodyPr wrap="none" anchor="ctr"/>
              <a:lstStyle/>
              <a:p>
                <a:endParaRPr lang="es-MX"/>
              </a:p>
            </p:txBody>
          </p:sp>
        </p:grpSp>
        <p:grpSp>
          <p:nvGrpSpPr>
            <p:cNvPr id="18535" name="Group 557"/>
            <p:cNvGrpSpPr>
              <a:grpSpLocks/>
            </p:cNvGrpSpPr>
            <p:nvPr/>
          </p:nvGrpSpPr>
          <p:grpSpPr bwMode="auto">
            <a:xfrm>
              <a:off x="2236" y="890"/>
              <a:ext cx="644" cy="645"/>
              <a:chOff x="2880" y="1515"/>
              <a:chExt cx="644" cy="645"/>
            </a:xfrm>
          </p:grpSpPr>
          <p:sp>
            <p:nvSpPr>
              <p:cNvPr id="18536" name="Oval 558"/>
              <p:cNvSpPr>
                <a:spLocks noChangeArrowheads="1"/>
              </p:cNvSpPr>
              <p:nvPr/>
            </p:nvSpPr>
            <p:spPr bwMode="auto">
              <a:xfrm>
                <a:off x="2880" y="1516"/>
                <a:ext cx="644" cy="644"/>
              </a:xfrm>
              <a:prstGeom prst="ellipse">
                <a:avLst/>
              </a:prstGeom>
              <a:gradFill rotWithShape="1">
                <a:gsLst>
                  <a:gs pos="0">
                    <a:srgbClr val="BC8116"/>
                  </a:gs>
                  <a:gs pos="100000">
                    <a:srgbClr val="F08820"/>
                  </a:gs>
                </a:gsLst>
                <a:lin ang="5400000" scaled="1"/>
              </a:gradFill>
              <a:ln w="9525" algn="ctr">
                <a:noFill/>
                <a:round/>
                <a:headEnd/>
                <a:tailEnd/>
              </a:ln>
            </p:spPr>
            <p:txBody>
              <a:bodyPr wrap="none" anchor="ctr"/>
              <a:lstStyle/>
              <a:p>
                <a:endParaRPr lang="es-MX"/>
              </a:p>
            </p:txBody>
          </p:sp>
          <p:sp>
            <p:nvSpPr>
              <p:cNvPr id="115" name="Freeform 55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MX" dirty="0"/>
              </a:p>
            </p:txBody>
          </p:sp>
        </p:grpSp>
      </p:grpSp>
      <p:sp>
        <p:nvSpPr>
          <p:cNvPr id="18454" name="Text Box 68"/>
          <p:cNvSpPr txBox="1">
            <a:spLocks noChangeArrowheads="1"/>
          </p:cNvSpPr>
          <p:nvPr/>
        </p:nvSpPr>
        <p:spPr bwMode="auto">
          <a:xfrm>
            <a:off x="889000" y="2211388"/>
            <a:ext cx="1039813" cy="646112"/>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 Estudio de mercado</a:t>
            </a:r>
          </a:p>
        </p:txBody>
      </p:sp>
      <p:graphicFrame>
        <p:nvGraphicFramePr>
          <p:cNvPr id="100" name="99 Tabla"/>
          <p:cNvGraphicFramePr>
            <a:graphicFrameLocks noGrp="1"/>
          </p:cNvGraphicFramePr>
          <p:nvPr/>
        </p:nvGraphicFramePr>
        <p:xfrm>
          <a:off x="2286000" y="1214438"/>
          <a:ext cx="3808413" cy="3292475"/>
        </p:xfrm>
        <a:graphic>
          <a:graphicData uri="http://schemas.openxmlformats.org/drawingml/2006/table">
            <a:tbl>
              <a:tblPr>
                <a:tableStyleId>{5DA37D80-6434-44D0-A028-1B22A696006F}</a:tableStyleId>
              </a:tblPr>
              <a:tblGrid>
                <a:gridCol w="762000"/>
                <a:gridCol w="925195"/>
                <a:gridCol w="975995"/>
                <a:gridCol w="1144905"/>
              </a:tblGrid>
              <a:tr h="521335">
                <a:tc>
                  <a:txBody>
                    <a:bodyPr/>
                    <a:lstStyle/>
                    <a:p>
                      <a:pPr algn="ctr">
                        <a:lnSpc>
                          <a:spcPct val="150000"/>
                        </a:lnSpc>
                        <a:spcAft>
                          <a:spcPts val="0"/>
                        </a:spcAft>
                      </a:pPr>
                      <a:r>
                        <a:rPr lang="es-EC" sz="1200" dirty="0"/>
                        <a:t>Año</a:t>
                      </a:r>
                      <a:endParaRPr lang="es-ES" sz="1100" dirty="0">
                        <a:latin typeface="Calibri"/>
                        <a:ea typeface="Calibri"/>
                        <a:cs typeface="Times New Roman"/>
                      </a:endParaRPr>
                    </a:p>
                  </a:txBody>
                  <a:tcPr marL="68580" marR="68580" marT="0" marB="0"/>
                </a:tc>
                <a:tc>
                  <a:txBody>
                    <a:bodyPr/>
                    <a:lstStyle/>
                    <a:p>
                      <a:pPr algn="ctr">
                        <a:lnSpc>
                          <a:spcPct val="150000"/>
                        </a:lnSpc>
                        <a:spcAft>
                          <a:spcPts val="0"/>
                        </a:spcAft>
                      </a:pPr>
                      <a:r>
                        <a:rPr lang="es-EC" sz="1200" dirty="0"/>
                        <a:t>Superficie cosechada</a:t>
                      </a:r>
                      <a:br>
                        <a:rPr lang="es-EC" sz="1200" dirty="0"/>
                      </a:br>
                      <a:r>
                        <a:rPr lang="es-EC" sz="1200" dirty="0"/>
                        <a:t> (en Has.)</a:t>
                      </a:r>
                      <a:endParaRPr lang="es-ES" sz="1100" dirty="0">
                        <a:latin typeface="Calibri"/>
                        <a:ea typeface="Calibri"/>
                        <a:cs typeface="Times New Roman"/>
                      </a:endParaRPr>
                    </a:p>
                  </a:txBody>
                  <a:tcPr marL="68580" marR="68580" marT="0" marB="0"/>
                </a:tc>
                <a:tc>
                  <a:txBody>
                    <a:bodyPr/>
                    <a:lstStyle/>
                    <a:p>
                      <a:pPr algn="ctr">
                        <a:lnSpc>
                          <a:spcPct val="150000"/>
                        </a:lnSpc>
                        <a:spcAft>
                          <a:spcPts val="0"/>
                        </a:spcAft>
                      </a:pPr>
                      <a:r>
                        <a:rPr lang="es-EC" sz="1200"/>
                        <a:t>Producción </a:t>
                      </a:r>
                      <a:br>
                        <a:rPr lang="es-EC" sz="1200"/>
                      </a:br>
                      <a:r>
                        <a:rPr lang="es-EC" sz="1200"/>
                        <a:t>bruta</a:t>
                      </a:r>
                      <a:br>
                        <a:rPr lang="es-EC" sz="1200"/>
                      </a:br>
                      <a:r>
                        <a:rPr lang="es-EC" sz="1200"/>
                        <a:t> (en TM)</a:t>
                      </a:r>
                      <a:endParaRPr lang="es-ES" sz="1100">
                        <a:latin typeface="Calibri"/>
                        <a:ea typeface="Calibri"/>
                        <a:cs typeface="Times New Roman"/>
                      </a:endParaRPr>
                    </a:p>
                  </a:txBody>
                  <a:tcPr marL="68580" marR="68580" marT="0" marB="0"/>
                </a:tc>
                <a:tc>
                  <a:txBody>
                    <a:bodyPr/>
                    <a:lstStyle/>
                    <a:p>
                      <a:pPr algn="ctr">
                        <a:lnSpc>
                          <a:spcPct val="150000"/>
                        </a:lnSpc>
                        <a:spcAft>
                          <a:spcPts val="0"/>
                        </a:spcAft>
                      </a:pPr>
                      <a:r>
                        <a:rPr lang="es-EC" sz="1200"/>
                        <a:t>Rendimientos </a:t>
                      </a:r>
                      <a:br>
                        <a:rPr lang="es-EC" sz="1200"/>
                      </a:br>
                      <a:r>
                        <a:rPr lang="es-EC" sz="1200"/>
                        <a:t>(TM/Has )</a:t>
                      </a:r>
                      <a:endParaRPr lang="es-ES" sz="1100">
                        <a:latin typeface="Calibri"/>
                        <a:ea typeface="Calibri"/>
                        <a:cs typeface="Times New Roman"/>
                      </a:endParaRPr>
                    </a:p>
                  </a:txBody>
                  <a:tcPr marL="68580" marR="68580" marT="0" marB="0"/>
                </a:tc>
              </a:tr>
              <a:tr h="190500">
                <a:tc>
                  <a:txBody>
                    <a:bodyPr/>
                    <a:lstStyle/>
                    <a:p>
                      <a:pPr algn="r">
                        <a:lnSpc>
                          <a:spcPct val="150000"/>
                        </a:lnSpc>
                        <a:spcAft>
                          <a:spcPts val="0"/>
                        </a:spcAft>
                      </a:pPr>
                      <a:r>
                        <a:rPr lang="es-EC" sz="1200"/>
                        <a:t>2000</a:t>
                      </a:r>
                      <a:endParaRPr lang="es-ES" sz="1100">
                        <a:latin typeface="Calibri"/>
                        <a:ea typeface="Calibri"/>
                        <a:cs typeface="Times New Roman"/>
                      </a:endParaRPr>
                    </a:p>
                  </a:txBody>
                  <a:tcPr marL="68580" marR="68580" marT="0" marB="0"/>
                </a:tc>
                <a:tc>
                  <a:txBody>
                    <a:bodyPr/>
                    <a:lstStyle/>
                    <a:p>
                      <a:pPr algn="r">
                        <a:lnSpc>
                          <a:spcPct val="150000"/>
                        </a:lnSpc>
                        <a:spcAft>
                          <a:spcPts val="0"/>
                        </a:spcAft>
                      </a:pPr>
                      <a:r>
                        <a:rPr lang="es-EC" sz="1200" dirty="0"/>
                        <a:t>2888</a:t>
                      </a:r>
                      <a:endParaRPr lang="es-ES" sz="1100" dirty="0">
                        <a:latin typeface="Calibri"/>
                        <a:ea typeface="Calibri"/>
                        <a:cs typeface="Times New Roman"/>
                      </a:endParaRPr>
                    </a:p>
                  </a:txBody>
                  <a:tcPr marL="68580" marR="68580" marT="0" marB="0"/>
                </a:tc>
                <a:tc>
                  <a:txBody>
                    <a:bodyPr/>
                    <a:lstStyle/>
                    <a:p>
                      <a:pPr algn="r">
                        <a:lnSpc>
                          <a:spcPct val="150000"/>
                        </a:lnSpc>
                        <a:spcAft>
                          <a:spcPts val="0"/>
                        </a:spcAft>
                      </a:pPr>
                      <a:r>
                        <a:rPr lang="es-EC" sz="1200"/>
                        <a:t>14031</a:t>
                      </a:r>
                      <a:endParaRPr lang="es-ES" sz="1100">
                        <a:latin typeface="Calibri"/>
                        <a:ea typeface="Calibri"/>
                        <a:cs typeface="Times New Roman"/>
                      </a:endParaRPr>
                    </a:p>
                  </a:txBody>
                  <a:tcPr marL="68580" marR="68580" marT="0" marB="0"/>
                </a:tc>
                <a:tc>
                  <a:txBody>
                    <a:bodyPr/>
                    <a:lstStyle/>
                    <a:p>
                      <a:pPr algn="r">
                        <a:lnSpc>
                          <a:spcPct val="150000"/>
                        </a:lnSpc>
                        <a:spcAft>
                          <a:spcPts val="0"/>
                        </a:spcAft>
                      </a:pPr>
                      <a:r>
                        <a:rPr lang="es-EC" sz="1200"/>
                        <a:t>4,86</a:t>
                      </a:r>
                      <a:endParaRPr lang="es-ES" sz="1100">
                        <a:latin typeface="Calibri"/>
                        <a:ea typeface="Calibri"/>
                        <a:cs typeface="Times New Roman"/>
                      </a:endParaRPr>
                    </a:p>
                  </a:txBody>
                  <a:tcPr marL="68580" marR="68580" marT="0" marB="0"/>
                </a:tc>
              </a:tr>
              <a:tr h="190500">
                <a:tc>
                  <a:txBody>
                    <a:bodyPr/>
                    <a:lstStyle/>
                    <a:p>
                      <a:pPr algn="r">
                        <a:lnSpc>
                          <a:spcPct val="150000"/>
                        </a:lnSpc>
                        <a:spcAft>
                          <a:spcPts val="0"/>
                        </a:spcAft>
                      </a:pPr>
                      <a:r>
                        <a:rPr lang="es-EC" sz="1200"/>
                        <a:t>2001</a:t>
                      </a:r>
                      <a:endParaRPr lang="es-ES" sz="1100">
                        <a:latin typeface="Calibri"/>
                        <a:ea typeface="Calibri"/>
                        <a:cs typeface="Times New Roman"/>
                      </a:endParaRPr>
                    </a:p>
                  </a:txBody>
                  <a:tcPr marL="68580" marR="68580" marT="0" marB="0"/>
                </a:tc>
                <a:tc>
                  <a:txBody>
                    <a:bodyPr/>
                    <a:lstStyle/>
                    <a:p>
                      <a:pPr algn="r">
                        <a:lnSpc>
                          <a:spcPct val="150000"/>
                        </a:lnSpc>
                        <a:spcAft>
                          <a:spcPts val="0"/>
                        </a:spcAft>
                      </a:pPr>
                      <a:r>
                        <a:rPr lang="es-EC" sz="1200"/>
                        <a:t>3020</a:t>
                      </a:r>
                      <a:endParaRPr lang="es-ES" sz="1100">
                        <a:latin typeface="Calibri"/>
                        <a:ea typeface="Calibri"/>
                        <a:cs typeface="Times New Roman"/>
                      </a:endParaRPr>
                    </a:p>
                  </a:txBody>
                  <a:tcPr marL="68580" marR="68580" marT="0" marB="0"/>
                </a:tc>
                <a:tc>
                  <a:txBody>
                    <a:bodyPr/>
                    <a:lstStyle/>
                    <a:p>
                      <a:pPr algn="r">
                        <a:lnSpc>
                          <a:spcPct val="150000"/>
                        </a:lnSpc>
                        <a:spcAft>
                          <a:spcPts val="0"/>
                        </a:spcAft>
                      </a:pPr>
                      <a:r>
                        <a:rPr lang="es-EC" sz="1200"/>
                        <a:t>18135</a:t>
                      </a:r>
                      <a:endParaRPr lang="es-ES" sz="1100">
                        <a:latin typeface="Calibri"/>
                        <a:ea typeface="Calibri"/>
                        <a:cs typeface="Times New Roman"/>
                      </a:endParaRPr>
                    </a:p>
                  </a:txBody>
                  <a:tcPr marL="68580" marR="68580" marT="0" marB="0"/>
                </a:tc>
                <a:tc>
                  <a:txBody>
                    <a:bodyPr/>
                    <a:lstStyle/>
                    <a:p>
                      <a:pPr algn="r">
                        <a:lnSpc>
                          <a:spcPct val="150000"/>
                        </a:lnSpc>
                        <a:spcAft>
                          <a:spcPts val="0"/>
                        </a:spcAft>
                      </a:pPr>
                      <a:r>
                        <a:rPr lang="es-EC" sz="1200"/>
                        <a:t>6</a:t>
                      </a:r>
                      <a:endParaRPr lang="es-ES" sz="1100">
                        <a:latin typeface="Calibri"/>
                        <a:ea typeface="Calibri"/>
                        <a:cs typeface="Times New Roman"/>
                      </a:endParaRPr>
                    </a:p>
                  </a:txBody>
                  <a:tcPr marL="68580" marR="68580" marT="0" marB="0"/>
                </a:tc>
              </a:tr>
              <a:tr h="190500">
                <a:tc>
                  <a:txBody>
                    <a:bodyPr/>
                    <a:lstStyle/>
                    <a:p>
                      <a:pPr algn="r">
                        <a:lnSpc>
                          <a:spcPct val="150000"/>
                        </a:lnSpc>
                        <a:spcAft>
                          <a:spcPts val="0"/>
                        </a:spcAft>
                      </a:pPr>
                      <a:r>
                        <a:rPr lang="es-EC" sz="1200"/>
                        <a:t>2002</a:t>
                      </a:r>
                      <a:endParaRPr lang="es-ES" sz="1100">
                        <a:latin typeface="Calibri"/>
                        <a:ea typeface="Calibri"/>
                        <a:cs typeface="Times New Roman"/>
                      </a:endParaRPr>
                    </a:p>
                  </a:txBody>
                  <a:tcPr marL="68580" marR="68580" marT="0" marB="0"/>
                </a:tc>
                <a:tc>
                  <a:txBody>
                    <a:bodyPr/>
                    <a:lstStyle/>
                    <a:p>
                      <a:pPr algn="r">
                        <a:lnSpc>
                          <a:spcPct val="150000"/>
                        </a:lnSpc>
                        <a:spcAft>
                          <a:spcPts val="0"/>
                        </a:spcAft>
                      </a:pPr>
                      <a:r>
                        <a:rPr lang="es-EC" sz="1200"/>
                        <a:t>2389</a:t>
                      </a:r>
                      <a:endParaRPr lang="es-ES" sz="1100">
                        <a:latin typeface="Calibri"/>
                        <a:ea typeface="Calibri"/>
                        <a:cs typeface="Times New Roman"/>
                      </a:endParaRPr>
                    </a:p>
                  </a:txBody>
                  <a:tcPr marL="68580" marR="68580" marT="0" marB="0"/>
                </a:tc>
                <a:tc>
                  <a:txBody>
                    <a:bodyPr/>
                    <a:lstStyle/>
                    <a:p>
                      <a:pPr algn="r">
                        <a:lnSpc>
                          <a:spcPct val="150000"/>
                        </a:lnSpc>
                        <a:spcAft>
                          <a:spcPts val="0"/>
                        </a:spcAft>
                      </a:pPr>
                      <a:r>
                        <a:rPr lang="es-EC" sz="1200"/>
                        <a:t>22389</a:t>
                      </a:r>
                      <a:endParaRPr lang="es-ES" sz="1100">
                        <a:latin typeface="Calibri"/>
                        <a:ea typeface="Calibri"/>
                        <a:cs typeface="Times New Roman"/>
                      </a:endParaRPr>
                    </a:p>
                  </a:txBody>
                  <a:tcPr marL="68580" marR="68580" marT="0" marB="0"/>
                </a:tc>
                <a:tc>
                  <a:txBody>
                    <a:bodyPr/>
                    <a:lstStyle/>
                    <a:p>
                      <a:pPr algn="r">
                        <a:lnSpc>
                          <a:spcPct val="150000"/>
                        </a:lnSpc>
                        <a:spcAft>
                          <a:spcPts val="0"/>
                        </a:spcAft>
                      </a:pPr>
                      <a:r>
                        <a:rPr lang="es-EC" sz="1200"/>
                        <a:t>9,37</a:t>
                      </a:r>
                      <a:endParaRPr lang="es-ES" sz="1100">
                        <a:latin typeface="Calibri"/>
                        <a:ea typeface="Calibri"/>
                        <a:cs typeface="Times New Roman"/>
                      </a:endParaRPr>
                    </a:p>
                  </a:txBody>
                  <a:tcPr marL="68580" marR="68580" marT="0" marB="0"/>
                </a:tc>
              </a:tr>
              <a:tr h="190500">
                <a:tc>
                  <a:txBody>
                    <a:bodyPr/>
                    <a:lstStyle/>
                    <a:p>
                      <a:pPr algn="r">
                        <a:lnSpc>
                          <a:spcPct val="150000"/>
                        </a:lnSpc>
                        <a:spcAft>
                          <a:spcPts val="0"/>
                        </a:spcAft>
                      </a:pPr>
                      <a:r>
                        <a:rPr lang="es-EC" sz="1200"/>
                        <a:t>2003</a:t>
                      </a:r>
                      <a:endParaRPr lang="es-ES" sz="1100">
                        <a:latin typeface="Calibri"/>
                        <a:ea typeface="Calibri"/>
                        <a:cs typeface="Times New Roman"/>
                      </a:endParaRPr>
                    </a:p>
                  </a:txBody>
                  <a:tcPr marL="68580" marR="68580" marT="0" marB="0"/>
                </a:tc>
                <a:tc>
                  <a:txBody>
                    <a:bodyPr/>
                    <a:lstStyle/>
                    <a:p>
                      <a:pPr algn="r">
                        <a:lnSpc>
                          <a:spcPct val="150000"/>
                        </a:lnSpc>
                        <a:spcAft>
                          <a:spcPts val="0"/>
                        </a:spcAft>
                      </a:pPr>
                      <a:r>
                        <a:rPr lang="es-EC" sz="1200"/>
                        <a:t>3373</a:t>
                      </a:r>
                      <a:endParaRPr lang="es-ES" sz="1100">
                        <a:latin typeface="Calibri"/>
                        <a:ea typeface="Calibri"/>
                        <a:cs typeface="Times New Roman"/>
                      </a:endParaRPr>
                    </a:p>
                  </a:txBody>
                  <a:tcPr marL="68580" marR="68580" marT="0" marB="0"/>
                </a:tc>
                <a:tc>
                  <a:txBody>
                    <a:bodyPr/>
                    <a:lstStyle/>
                    <a:p>
                      <a:pPr algn="r">
                        <a:lnSpc>
                          <a:spcPct val="150000"/>
                        </a:lnSpc>
                        <a:spcAft>
                          <a:spcPts val="0"/>
                        </a:spcAft>
                      </a:pPr>
                      <a:r>
                        <a:rPr lang="es-EC" sz="1200"/>
                        <a:t>22389</a:t>
                      </a:r>
                      <a:endParaRPr lang="es-ES" sz="1100">
                        <a:latin typeface="Calibri"/>
                        <a:ea typeface="Calibri"/>
                        <a:cs typeface="Times New Roman"/>
                      </a:endParaRPr>
                    </a:p>
                  </a:txBody>
                  <a:tcPr marL="68580" marR="68580" marT="0" marB="0"/>
                </a:tc>
                <a:tc>
                  <a:txBody>
                    <a:bodyPr/>
                    <a:lstStyle/>
                    <a:p>
                      <a:pPr algn="r">
                        <a:lnSpc>
                          <a:spcPct val="150000"/>
                        </a:lnSpc>
                        <a:spcAft>
                          <a:spcPts val="0"/>
                        </a:spcAft>
                      </a:pPr>
                      <a:r>
                        <a:rPr lang="es-EC" sz="1200"/>
                        <a:t>6,64</a:t>
                      </a:r>
                      <a:endParaRPr lang="es-ES" sz="1100">
                        <a:latin typeface="Calibri"/>
                        <a:ea typeface="Calibri"/>
                        <a:cs typeface="Times New Roman"/>
                      </a:endParaRPr>
                    </a:p>
                  </a:txBody>
                  <a:tcPr marL="68580" marR="68580" marT="0" marB="0"/>
                </a:tc>
              </a:tr>
              <a:tr h="190500">
                <a:tc>
                  <a:txBody>
                    <a:bodyPr/>
                    <a:lstStyle/>
                    <a:p>
                      <a:pPr algn="r">
                        <a:lnSpc>
                          <a:spcPct val="150000"/>
                        </a:lnSpc>
                        <a:spcAft>
                          <a:spcPts val="0"/>
                        </a:spcAft>
                      </a:pPr>
                      <a:r>
                        <a:rPr lang="es-EC" sz="1200"/>
                        <a:t>2004</a:t>
                      </a:r>
                      <a:endParaRPr lang="es-ES" sz="1100">
                        <a:latin typeface="Calibri"/>
                        <a:ea typeface="Calibri"/>
                        <a:cs typeface="Times New Roman"/>
                      </a:endParaRPr>
                    </a:p>
                  </a:txBody>
                  <a:tcPr marL="68580" marR="68580" marT="0" marB="0"/>
                </a:tc>
                <a:tc>
                  <a:txBody>
                    <a:bodyPr/>
                    <a:lstStyle/>
                    <a:p>
                      <a:pPr algn="r">
                        <a:lnSpc>
                          <a:spcPct val="150000"/>
                        </a:lnSpc>
                        <a:spcAft>
                          <a:spcPts val="0"/>
                        </a:spcAft>
                      </a:pPr>
                      <a:r>
                        <a:rPr lang="es-EC" sz="1200"/>
                        <a:t>3451</a:t>
                      </a:r>
                      <a:endParaRPr lang="es-ES" sz="1100">
                        <a:latin typeface="Calibri"/>
                        <a:ea typeface="Calibri"/>
                        <a:cs typeface="Times New Roman"/>
                      </a:endParaRPr>
                    </a:p>
                  </a:txBody>
                  <a:tcPr marL="68580" marR="68580" marT="0" marB="0"/>
                </a:tc>
                <a:tc>
                  <a:txBody>
                    <a:bodyPr/>
                    <a:lstStyle/>
                    <a:p>
                      <a:pPr algn="r">
                        <a:lnSpc>
                          <a:spcPct val="150000"/>
                        </a:lnSpc>
                        <a:spcAft>
                          <a:spcPts val="0"/>
                        </a:spcAft>
                      </a:pPr>
                      <a:r>
                        <a:rPr lang="es-EC" sz="1200"/>
                        <a:t>23511</a:t>
                      </a:r>
                      <a:endParaRPr lang="es-ES" sz="1100">
                        <a:latin typeface="Calibri"/>
                        <a:ea typeface="Calibri"/>
                        <a:cs typeface="Times New Roman"/>
                      </a:endParaRPr>
                    </a:p>
                  </a:txBody>
                  <a:tcPr marL="68580" marR="68580" marT="0" marB="0"/>
                </a:tc>
                <a:tc>
                  <a:txBody>
                    <a:bodyPr/>
                    <a:lstStyle/>
                    <a:p>
                      <a:pPr algn="r">
                        <a:lnSpc>
                          <a:spcPct val="150000"/>
                        </a:lnSpc>
                        <a:spcAft>
                          <a:spcPts val="0"/>
                        </a:spcAft>
                      </a:pPr>
                      <a:r>
                        <a:rPr lang="es-EC" sz="1200"/>
                        <a:t>6,81</a:t>
                      </a:r>
                      <a:endParaRPr lang="es-ES" sz="1100">
                        <a:latin typeface="Calibri"/>
                        <a:ea typeface="Calibri"/>
                        <a:cs typeface="Times New Roman"/>
                      </a:endParaRPr>
                    </a:p>
                  </a:txBody>
                  <a:tcPr marL="68580" marR="68580" marT="0" marB="0"/>
                </a:tc>
              </a:tr>
              <a:tr h="190500">
                <a:tc>
                  <a:txBody>
                    <a:bodyPr/>
                    <a:lstStyle/>
                    <a:p>
                      <a:pPr algn="r">
                        <a:lnSpc>
                          <a:spcPct val="150000"/>
                        </a:lnSpc>
                        <a:spcAft>
                          <a:spcPts val="0"/>
                        </a:spcAft>
                      </a:pPr>
                      <a:r>
                        <a:rPr lang="es-EC" sz="1200"/>
                        <a:t>2005</a:t>
                      </a:r>
                      <a:endParaRPr lang="es-ES" sz="1100">
                        <a:latin typeface="Calibri"/>
                        <a:ea typeface="Calibri"/>
                        <a:cs typeface="Times New Roman"/>
                      </a:endParaRPr>
                    </a:p>
                  </a:txBody>
                  <a:tcPr marL="68580" marR="68580" marT="0" marB="0"/>
                </a:tc>
                <a:tc>
                  <a:txBody>
                    <a:bodyPr/>
                    <a:lstStyle/>
                    <a:p>
                      <a:pPr algn="r">
                        <a:lnSpc>
                          <a:spcPct val="150000"/>
                        </a:lnSpc>
                        <a:spcAft>
                          <a:spcPts val="0"/>
                        </a:spcAft>
                      </a:pPr>
                      <a:r>
                        <a:rPr lang="es-EC" sz="1200"/>
                        <a:t>3254</a:t>
                      </a:r>
                      <a:endParaRPr lang="es-ES" sz="1100">
                        <a:latin typeface="Calibri"/>
                        <a:ea typeface="Calibri"/>
                        <a:cs typeface="Times New Roman"/>
                      </a:endParaRPr>
                    </a:p>
                  </a:txBody>
                  <a:tcPr marL="68580" marR="68580" marT="0" marB="0"/>
                </a:tc>
                <a:tc>
                  <a:txBody>
                    <a:bodyPr/>
                    <a:lstStyle/>
                    <a:p>
                      <a:pPr algn="r">
                        <a:lnSpc>
                          <a:spcPct val="150000"/>
                        </a:lnSpc>
                        <a:spcAft>
                          <a:spcPts val="0"/>
                        </a:spcAft>
                      </a:pPr>
                      <a:r>
                        <a:rPr lang="es-EC" sz="1200"/>
                        <a:t>18342</a:t>
                      </a:r>
                      <a:endParaRPr lang="es-ES" sz="1100">
                        <a:latin typeface="Calibri"/>
                        <a:ea typeface="Calibri"/>
                        <a:cs typeface="Times New Roman"/>
                      </a:endParaRPr>
                    </a:p>
                  </a:txBody>
                  <a:tcPr marL="68580" marR="68580" marT="0" marB="0"/>
                </a:tc>
                <a:tc>
                  <a:txBody>
                    <a:bodyPr/>
                    <a:lstStyle/>
                    <a:p>
                      <a:pPr algn="r">
                        <a:lnSpc>
                          <a:spcPct val="150000"/>
                        </a:lnSpc>
                        <a:spcAft>
                          <a:spcPts val="0"/>
                        </a:spcAft>
                      </a:pPr>
                      <a:r>
                        <a:rPr lang="es-EC" sz="1200"/>
                        <a:t>5,64</a:t>
                      </a:r>
                      <a:endParaRPr lang="es-ES" sz="1100">
                        <a:latin typeface="Calibri"/>
                        <a:ea typeface="Calibri"/>
                        <a:cs typeface="Times New Roman"/>
                      </a:endParaRPr>
                    </a:p>
                  </a:txBody>
                  <a:tcPr marL="68580" marR="68580" marT="0" marB="0"/>
                </a:tc>
              </a:tr>
              <a:tr h="190500">
                <a:tc>
                  <a:txBody>
                    <a:bodyPr/>
                    <a:lstStyle/>
                    <a:p>
                      <a:pPr algn="r">
                        <a:lnSpc>
                          <a:spcPct val="150000"/>
                        </a:lnSpc>
                        <a:spcAft>
                          <a:spcPts val="0"/>
                        </a:spcAft>
                      </a:pPr>
                      <a:r>
                        <a:rPr lang="es-EC" sz="1200"/>
                        <a:t>2006</a:t>
                      </a:r>
                      <a:endParaRPr lang="es-ES" sz="1100">
                        <a:latin typeface="Calibri"/>
                        <a:ea typeface="Calibri"/>
                        <a:cs typeface="Times New Roman"/>
                      </a:endParaRPr>
                    </a:p>
                  </a:txBody>
                  <a:tcPr marL="68580" marR="68580" marT="0" marB="0"/>
                </a:tc>
                <a:tc>
                  <a:txBody>
                    <a:bodyPr/>
                    <a:lstStyle/>
                    <a:p>
                      <a:pPr algn="r">
                        <a:lnSpc>
                          <a:spcPct val="150000"/>
                        </a:lnSpc>
                        <a:spcAft>
                          <a:spcPts val="0"/>
                        </a:spcAft>
                      </a:pPr>
                      <a:r>
                        <a:rPr lang="es-EC" sz="1200"/>
                        <a:t>4741</a:t>
                      </a:r>
                      <a:endParaRPr lang="es-ES" sz="1100">
                        <a:latin typeface="Calibri"/>
                        <a:ea typeface="Calibri"/>
                        <a:cs typeface="Times New Roman"/>
                      </a:endParaRPr>
                    </a:p>
                  </a:txBody>
                  <a:tcPr marL="68580" marR="68580" marT="0" marB="0"/>
                </a:tc>
                <a:tc>
                  <a:txBody>
                    <a:bodyPr/>
                    <a:lstStyle/>
                    <a:p>
                      <a:pPr algn="r">
                        <a:lnSpc>
                          <a:spcPct val="150000"/>
                        </a:lnSpc>
                        <a:spcAft>
                          <a:spcPts val="0"/>
                        </a:spcAft>
                      </a:pPr>
                      <a:r>
                        <a:rPr lang="es-EC" sz="1200"/>
                        <a:t>21580</a:t>
                      </a:r>
                      <a:endParaRPr lang="es-ES" sz="1100">
                        <a:latin typeface="Calibri"/>
                        <a:ea typeface="Calibri"/>
                        <a:cs typeface="Times New Roman"/>
                      </a:endParaRPr>
                    </a:p>
                  </a:txBody>
                  <a:tcPr marL="68580" marR="68580" marT="0" marB="0"/>
                </a:tc>
                <a:tc>
                  <a:txBody>
                    <a:bodyPr/>
                    <a:lstStyle/>
                    <a:p>
                      <a:pPr algn="r">
                        <a:lnSpc>
                          <a:spcPct val="150000"/>
                        </a:lnSpc>
                        <a:spcAft>
                          <a:spcPts val="0"/>
                        </a:spcAft>
                      </a:pPr>
                      <a:r>
                        <a:rPr lang="es-EC" sz="1200"/>
                        <a:t>4,55</a:t>
                      </a:r>
                      <a:endParaRPr lang="es-ES" sz="1100">
                        <a:latin typeface="Calibri"/>
                        <a:ea typeface="Calibri"/>
                        <a:cs typeface="Times New Roman"/>
                      </a:endParaRPr>
                    </a:p>
                  </a:txBody>
                  <a:tcPr marL="68580" marR="68580" marT="0" marB="0"/>
                </a:tc>
              </a:tr>
              <a:tr h="190500">
                <a:tc>
                  <a:txBody>
                    <a:bodyPr/>
                    <a:lstStyle/>
                    <a:p>
                      <a:pPr algn="r">
                        <a:lnSpc>
                          <a:spcPct val="150000"/>
                        </a:lnSpc>
                        <a:spcAft>
                          <a:spcPts val="0"/>
                        </a:spcAft>
                      </a:pPr>
                      <a:r>
                        <a:rPr lang="es-EC" sz="1200"/>
                        <a:t>2007</a:t>
                      </a:r>
                      <a:endParaRPr lang="es-ES" sz="1100">
                        <a:latin typeface="Calibri"/>
                        <a:ea typeface="Calibri"/>
                        <a:cs typeface="Times New Roman"/>
                      </a:endParaRPr>
                    </a:p>
                  </a:txBody>
                  <a:tcPr marL="68580" marR="68580" marT="0" marB="0"/>
                </a:tc>
                <a:tc>
                  <a:txBody>
                    <a:bodyPr/>
                    <a:lstStyle/>
                    <a:p>
                      <a:pPr algn="r">
                        <a:lnSpc>
                          <a:spcPct val="150000"/>
                        </a:lnSpc>
                        <a:spcAft>
                          <a:spcPts val="0"/>
                        </a:spcAft>
                      </a:pPr>
                      <a:r>
                        <a:rPr lang="es-EC" sz="1200"/>
                        <a:t>4825</a:t>
                      </a:r>
                      <a:endParaRPr lang="es-ES" sz="1100">
                        <a:latin typeface="Calibri"/>
                        <a:ea typeface="Calibri"/>
                        <a:cs typeface="Times New Roman"/>
                      </a:endParaRPr>
                    </a:p>
                  </a:txBody>
                  <a:tcPr marL="68580" marR="68580" marT="0" marB="0"/>
                </a:tc>
                <a:tc>
                  <a:txBody>
                    <a:bodyPr/>
                    <a:lstStyle/>
                    <a:p>
                      <a:pPr algn="r">
                        <a:lnSpc>
                          <a:spcPct val="150000"/>
                        </a:lnSpc>
                        <a:spcAft>
                          <a:spcPts val="0"/>
                        </a:spcAft>
                      </a:pPr>
                      <a:r>
                        <a:rPr lang="es-EC" sz="1200"/>
                        <a:t>24589</a:t>
                      </a:r>
                      <a:endParaRPr lang="es-ES" sz="1100">
                        <a:latin typeface="Calibri"/>
                        <a:ea typeface="Calibri"/>
                        <a:cs typeface="Times New Roman"/>
                      </a:endParaRPr>
                    </a:p>
                  </a:txBody>
                  <a:tcPr marL="68580" marR="68580" marT="0" marB="0"/>
                </a:tc>
                <a:tc>
                  <a:txBody>
                    <a:bodyPr/>
                    <a:lstStyle/>
                    <a:p>
                      <a:pPr algn="r">
                        <a:lnSpc>
                          <a:spcPct val="150000"/>
                        </a:lnSpc>
                        <a:spcAft>
                          <a:spcPts val="0"/>
                        </a:spcAft>
                      </a:pPr>
                      <a:r>
                        <a:rPr lang="es-EC" sz="1200"/>
                        <a:t>9,64</a:t>
                      </a:r>
                      <a:endParaRPr lang="es-ES" sz="1100">
                        <a:latin typeface="Calibri"/>
                        <a:ea typeface="Calibri"/>
                        <a:cs typeface="Times New Roman"/>
                      </a:endParaRPr>
                    </a:p>
                  </a:txBody>
                  <a:tcPr marL="68580" marR="68580" marT="0" marB="0"/>
                </a:tc>
              </a:tr>
              <a:tr h="190500">
                <a:tc>
                  <a:txBody>
                    <a:bodyPr/>
                    <a:lstStyle/>
                    <a:p>
                      <a:pPr algn="r">
                        <a:lnSpc>
                          <a:spcPct val="150000"/>
                        </a:lnSpc>
                        <a:spcAft>
                          <a:spcPts val="0"/>
                        </a:spcAft>
                      </a:pPr>
                      <a:r>
                        <a:rPr lang="es-EC" sz="1200"/>
                        <a:t>2008</a:t>
                      </a:r>
                      <a:endParaRPr lang="es-ES" sz="1100">
                        <a:latin typeface="Calibri"/>
                        <a:ea typeface="Calibri"/>
                        <a:cs typeface="Times New Roman"/>
                      </a:endParaRPr>
                    </a:p>
                  </a:txBody>
                  <a:tcPr marL="68580" marR="68580" marT="0" marB="0"/>
                </a:tc>
                <a:tc>
                  <a:txBody>
                    <a:bodyPr/>
                    <a:lstStyle/>
                    <a:p>
                      <a:pPr algn="r">
                        <a:lnSpc>
                          <a:spcPct val="150000"/>
                        </a:lnSpc>
                        <a:spcAft>
                          <a:spcPts val="0"/>
                        </a:spcAft>
                      </a:pPr>
                      <a:r>
                        <a:rPr lang="es-EC" sz="1200"/>
                        <a:t>4562</a:t>
                      </a:r>
                      <a:endParaRPr lang="es-ES" sz="1100">
                        <a:latin typeface="Calibri"/>
                        <a:ea typeface="Calibri"/>
                        <a:cs typeface="Times New Roman"/>
                      </a:endParaRPr>
                    </a:p>
                  </a:txBody>
                  <a:tcPr marL="68580" marR="68580" marT="0" marB="0"/>
                </a:tc>
                <a:tc>
                  <a:txBody>
                    <a:bodyPr/>
                    <a:lstStyle/>
                    <a:p>
                      <a:pPr algn="r">
                        <a:lnSpc>
                          <a:spcPct val="150000"/>
                        </a:lnSpc>
                        <a:spcAft>
                          <a:spcPts val="0"/>
                        </a:spcAft>
                      </a:pPr>
                      <a:r>
                        <a:rPr lang="es-EC" sz="1200"/>
                        <a:t>19856</a:t>
                      </a:r>
                      <a:endParaRPr lang="es-ES" sz="1100">
                        <a:latin typeface="Calibri"/>
                        <a:ea typeface="Calibri"/>
                        <a:cs typeface="Times New Roman"/>
                      </a:endParaRPr>
                    </a:p>
                  </a:txBody>
                  <a:tcPr marL="68580" marR="68580" marT="0" marB="0"/>
                </a:tc>
                <a:tc>
                  <a:txBody>
                    <a:bodyPr/>
                    <a:lstStyle/>
                    <a:p>
                      <a:pPr algn="r">
                        <a:lnSpc>
                          <a:spcPct val="150000"/>
                        </a:lnSpc>
                        <a:spcAft>
                          <a:spcPts val="0"/>
                        </a:spcAft>
                      </a:pPr>
                      <a:r>
                        <a:rPr lang="es-EC" sz="1200" dirty="0"/>
                        <a:t>7,12</a:t>
                      </a:r>
                      <a:endParaRPr lang="es-ES" sz="1100" dirty="0">
                        <a:latin typeface="Calibri"/>
                        <a:ea typeface="Calibri"/>
                        <a:cs typeface="Times New Roman"/>
                      </a:endParaRPr>
                    </a:p>
                  </a:txBody>
                  <a:tcPr marL="68580" marR="68580" marT="0" marB="0"/>
                </a:tc>
              </a:tr>
            </a:tbl>
          </a:graphicData>
        </a:graphic>
      </p:graphicFrame>
      <p:graphicFrame>
        <p:nvGraphicFramePr>
          <p:cNvPr id="101" name="100 Tabla"/>
          <p:cNvGraphicFramePr>
            <a:graphicFrameLocks noGrp="1"/>
          </p:cNvGraphicFramePr>
          <p:nvPr/>
        </p:nvGraphicFramePr>
        <p:xfrm>
          <a:off x="3714750" y="4887913"/>
          <a:ext cx="3929063" cy="663575"/>
        </p:xfrm>
        <a:graphic>
          <a:graphicData uri="http://schemas.openxmlformats.org/drawingml/2006/table">
            <a:tbl>
              <a:tblPr>
                <a:tableStyleId>{8A107856-5554-42FB-B03E-39F5DBC370BA}</a:tableStyleId>
              </a:tblPr>
              <a:tblGrid>
                <a:gridCol w="684559"/>
                <a:gridCol w="545994"/>
                <a:gridCol w="811046"/>
                <a:gridCol w="1077370"/>
                <a:gridCol w="810411"/>
              </a:tblGrid>
              <a:tr h="340033">
                <a:tc>
                  <a:txBody>
                    <a:bodyPr/>
                    <a:lstStyle/>
                    <a:p>
                      <a:pPr>
                        <a:lnSpc>
                          <a:spcPct val="150000"/>
                        </a:lnSpc>
                        <a:spcAft>
                          <a:spcPts val="0"/>
                        </a:spcAft>
                      </a:pPr>
                      <a:r>
                        <a:rPr lang="es-EC" sz="900" dirty="0"/>
                        <a:t>Hectáreas</a:t>
                      </a:r>
                      <a:endParaRPr lang="es-ES" sz="1100" dirty="0">
                        <a:latin typeface="Calibri"/>
                        <a:ea typeface="Calibri"/>
                        <a:cs typeface="Times New Roman"/>
                      </a:endParaRPr>
                    </a:p>
                  </a:txBody>
                  <a:tcPr marL="68580" marR="68580" marT="0" marB="0" anchor="ctr"/>
                </a:tc>
                <a:tc>
                  <a:txBody>
                    <a:bodyPr/>
                    <a:lstStyle/>
                    <a:p>
                      <a:pPr>
                        <a:lnSpc>
                          <a:spcPct val="150000"/>
                        </a:lnSpc>
                        <a:spcAft>
                          <a:spcPts val="0"/>
                        </a:spcAft>
                      </a:pPr>
                      <a:r>
                        <a:rPr lang="es-EC" sz="900"/>
                        <a:t>Plantas</a:t>
                      </a:r>
                      <a:endParaRPr lang="es-ES" sz="1100">
                        <a:latin typeface="Calibri"/>
                        <a:ea typeface="Calibri"/>
                        <a:cs typeface="Times New Roman"/>
                      </a:endParaRPr>
                    </a:p>
                  </a:txBody>
                  <a:tcPr marL="68580" marR="68580" marT="0" marB="0" anchor="ctr"/>
                </a:tc>
                <a:tc>
                  <a:txBody>
                    <a:bodyPr/>
                    <a:lstStyle/>
                    <a:p>
                      <a:pPr>
                        <a:lnSpc>
                          <a:spcPct val="150000"/>
                        </a:lnSpc>
                        <a:spcAft>
                          <a:spcPts val="0"/>
                        </a:spcAft>
                      </a:pPr>
                      <a:r>
                        <a:rPr lang="es-EC" sz="900"/>
                        <a:t>Frutos/ Ha</a:t>
                      </a:r>
                      <a:endParaRPr lang="es-ES" sz="1100">
                        <a:latin typeface="Calibri"/>
                        <a:ea typeface="Calibri"/>
                        <a:cs typeface="Times New Roman"/>
                      </a:endParaRPr>
                    </a:p>
                  </a:txBody>
                  <a:tcPr marL="68580" marR="68580" marT="0" marB="0" anchor="ctr"/>
                </a:tc>
                <a:tc>
                  <a:txBody>
                    <a:bodyPr/>
                    <a:lstStyle/>
                    <a:p>
                      <a:pPr>
                        <a:lnSpc>
                          <a:spcPct val="150000"/>
                        </a:lnSpc>
                        <a:spcAft>
                          <a:spcPts val="0"/>
                        </a:spcAft>
                      </a:pPr>
                      <a:r>
                        <a:rPr lang="es-EC" sz="900"/>
                        <a:t>Peso Promedio </a:t>
                      </a:r>
                      <a:br>
                        <a:rPr lang="es-EC" sz="900"/>
                      </a:br>
                      <a:r>
                        <a:rPr lang="es-EC" sz="900"/>
                        <a:t>  fruto (gr)</a:t>
                      </a:r>
                      <a:endParaRPr lang="es-ES" sz="1100">
                        <a:latin typeface="Calibri"/>
                        <a:ea typeface="Calibri"/>
                        <a:cs typeface="Times New Roman"/>
                      </a:endParaRPr>
                    </a:p>
                  </a:txBody>
                  <a:tcPr marL="68580" marR="68580" marT="0" marB="0" anchor="ctr"/>
                </a:tc>
                <a:tc>
                  <a:txBody>
                    <a:bodyPr/>
                    <a:lstStyle/>
                    <a:p>
                      <a:pPr>
                        <a:lnSpc>
                          <a:spcPct val="150000"/>
                        </a:lnSpc>
                        <a:spcAft>
                          <a:spcPts val="0"/>
                        </a:spcAft>
                      </a:pPr>
                      <a:r>
                        <a:rPr lang="es-EC" sz="900" dirty="0"/>
                        <a:t>Toneladas /ha</a:t>
                      </a:r>
                      <a:endParaRPr lang="es-ES" sz="1100" dirty="0">
                        <a:latin typeface="Calibri"/>
                        <a:ea typeface="Calibri"/>
                        <a:cs typeface="Times New Roman"/>
                      </a:endParaRPr>
                    </a:p>
                  </a:txBody>
                  <a:tcPr marL="68580" marR="68580" marT="0" marB="0" anchor="ctr"/>
                </a:tc>
              </a:tr>
              <a:tr h="110874">
                <a:tc>
                  <a:txBody>
                    <a:bodyPr/>
                    <a:lstStyle/>
                    <a:p>
                      <a:pPr algn="r">
                        <a:lnSpc>
                          <a:spcPct val="150000"/>
                        </a:lnSpc>
                        <a:spcAft>
                          <a:spcPts val="0"/>
                        </a:spcAft>
                      </a:pPr>
                      <a:r>
                        <a:rPr lang="es-EC" sz="1100" dirty="0"/>
                        <a:t>1,5</a:t>
                      </a:r>
                      <a:endParaRPr lang="es-ES" sz="1100" dirty="0">
                        <a:latin typeface="Calibri"/>
                        <a:ea typeface="Calibri"/>
                        <a:cs typeface="Times New Roman"/>
                      </a:endParaRPr>
                    </a:p>
                  </a:txBody>
                  <a:tcPr marL="68580" marR="68580" marT="0" marB="0"/>
                </a:tc>
                <a:tc>
                  <a:txBody>
                    <a:bodyPr/>
                    <a:lstStyle/>
                    <a:p>
                      <a:pPr algn="r">
                        <a:lnSpc>
                          <a:spcPct val="150000"/>
                        </a:lnSpc>
                        <a:spcAft>
                          <a:spcPts val="0"/>
                        </a:spcAft>
                      </a:pPr>
                      <a:r>
                        <a:rPr lang="es-EC" sz="1100" dirty="0"/>
                        <a:t>2610</a:t>
                      </a:r>
                      <a:endParaRPr lang="es-ES" sz="1100" dirty="0">
                        <a:latin typeface="Calibri"/>
                        <a:ea typeface="Calibri"/>
                        <a:cs typeface="Times New Roman"/>
                      </a:endParaRPr>
                    </a:p>
                  </a:txBody>
                  <a:tcPr marL="68580" marR="68580" marT="0" marB="0"/>
                </a:tc>
                <a:tc>
                  <a:txBody>
                    <a:bodyPr/>
                    <a:lstStyle/>
                    <a:p>
                      <a:pPr>
                        <a:lnSpc>
                          <a:spcPct val="150000"/>
                        </a:lnSpc>
                        <a:spcAft>
                          <a:spcPts val="0"/>
                        </a:spcAft>
                      </a:pPr>
                      <a:r>
                        <a:rPr lang="es-EC" sz="1100"/>
                        <a:t>    469.800 </a:t>
                      </a:r>
                      <a:endParaRPr lang="es-ES" sz="1100">
                        <a:latin typeface="Calibri"/>
                        <a:ea typeface="Calibri"/>
                        <a:cs typeface="Times New Roman"/>
                      </a:endParaRPr>
                    </a:p>
                  </a:txBody>
                  <a:tcPr marL="68580" marR="68580" marT="0" marB="0"/>
                </a:tc>
                <a:tc>
                  <a:txBody>
                    <a:bodyPr/>
                    <a:lstStyle/>
                    <a:p>
                      <a:pPr>
                        <a:lnSpc>
                          <a:spcPct val="150000"/>
                        </a:lnSpc>
                        <a:spcAft>
                          <a:spcPts val="0"/>
                        </a:spcAft>
                      </a:pPr>
                      <a:r>
                        <a:rPr lang="es-EC" sz="1100" dirty="0"/>
                        <a:t>        4.027.000 </a:t>
                      </a:r>
                      <a:endParaRPr lang="es-ES" sz="1100" dirty="0">
                        <a:latin typeface="Calibri"/>
                        <a:ea typeface="Calibri"/>
                        <a:cs typeface="Times New Roman"/>
                      </a:endParaRPr>
                    </a:p>
                  </a:txBody>
                  <a:tcPr marL="68580" marR="68580" marT="0" marB="0"/>
                </a:tc>
                <a:tc>
                  <a:txBody>
                    <a:bodyPr/>
                    <a:lstStyle/>
                    <a:p>
                      <a:pPr>
                        <a:lnSpc>
                          <a:spcPct val="150000"/>
                        </a:lnSpc>
                        <a:spcAft>
                          <a:spcPts val="0"/>
                        </a:spcAft>
                      </a:pPr>
                      <a:r>
                        <a:rPr lang="es-EC" sz="1100" dirty="0"/>
                        <a:t>        54 </a:t>
                      </a:r>
                      <a:endParaRPr lang="es-ES" sz="1100" dirty="0">
                        <a:latin typeface="Calibri"/>
                        <a:ea typeface="Calibri"/>
                        <a:cs typeface="Times New Roman"/>
                      </a:endParaRPr>
                    </a:p>
                  </a:txBody>
                  <a:tcPr marL="68580" marR="68580" marT="0" marB="0"/>
                </a:tc>
              </a:tr>
            </a:tbl>
          </a:graphicData>
        </a:graphic>
      </p:graphicFrame>
      <p:sp>
        <p:nvSpPr>
          <p:cNvPr id="18532" name="Text Box 70"/>
          <p:cNvSpPr txBox="1">
            <a:spLocks noChangeArrowheads="1"/>
          </p:cNvSpPr>
          <p:nvPr/>
        </p:nvSpPr>
        <p:spPr bwMode="auto">
          <a:xfrm>
            <a:off x="68263" y="5283200"/>
            <a:ext cx="1039812"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V: Estudio Financiero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499"/>
                                          </p:stCondLst>
                                        </p:cTn>
                                        <p:tgtEl>
                                          <p:spTgt spid="6"/>
                                        </p:tgtEl>
                                        <p:attrNameLst>
                                          <p:attrName>style.visibility</p:attrName>
                                        </p:attrNameLst>
                                      </p:cBhvr>
                                      <p:to>
                                        <p:strVal val="visible"/>
                                      </p:to>
                                    </p:set>
                                  </p:childTnLst>
                                </p:cTn>
                              </p:par>
                            </p:childTnLst>
                          </p:cTn>
                        </p:par>
                        <p:par>
                          <p:cTn id="11" fill="hold">
                            <p:stCondLst>
                              <p:cond delay="1500"/>
                            </p:stCondLst>
                            <p:childTnLst>
                              <p:par>
                                <p:cTn id="12" presetID="1" presetClass="entr" presetSubtype="0" fill="hold" nodeType="afterEffect">
                                  <p:stCondLst>
                                    <p:cond delay="699"/>
                                  </p:stCondLst>
                                  <p:childTnLst>
                                    <p:set>
                                      <p:cBhvr>
                                        <p:cTn id="13" dur="1" fill="hold">
                                          <p:stCondLst>
                                            <p:cond delay="499"/>
                                          </p:stCondLst>
                                        </p:cTn>
                                        <p:tgtEl>
                                          <p:spTgt spid="9"/>
                                        </p:tgtEl>
                                        <p:attrNameLst>
                                          <p:attrName>style.visibility</p:attrName>
                                        </p:attrNameLst>
                                      </p:cBhvr>
                                      <p:to>
                                        <p:strVal val="visible"/>
                                      </p:to>
                                    </p:set>
                                  </p:childTnLst>
                                </p:cTn>
                              </p:par>
                            </p:childTnLst>
                          </p:cTn>
                        </p:par>
                        <p:par>
                          <p:cTn id="14" fill="hold">
                            <p:stCondLst>
                              <p:cond delay="2699"/>
                            </p:stCondLst>
                            <p:childTnLst>
                              <p:par>
                                <p:cTn id="15" presetID="1" presetClass="entr" presetSubtype="0" fill="hold" nodeType="afterEffect">
                                  <p:stCondLst>
                                    <p:cond delay="899"/>
                                  </p:stCondLst>
                                  <p:childTnLst>
                                    <p:set>
                                      <p:cBhvr>
                                        <p:cTn id="16" dur="1" fill="hold">
                                          <p:stCondLst>
                                            <p:cond delay="499"/>
                                          </p:stCondLst>
                                        </p:cTn>
                                        <p:tgtEl>
                                          <p:spTgt spid="12"/>
                                        </p:tgtEl>
                                        <p:attrNameLst>
                                          <p:attrName>style.visibility</p:attrName>
                                        </p:attrNameLst>
                                      </p:cBhvr>
                                      <p:to>
                                        <p:strVal val="visible"/>
                                      </p:to>
                                    </p:set>
                                  </p:childTnLst>
                                </p:cTn>
                              </p:par>
                            </p:childTnLst>
                          </p:cTn>
                        </p:par>
                        <p:par>
                          <p:cTn id="17" fill="hold">
                            <p:stCondLst>
                              <p:cond delay="4098"/>
                            </p:stCondLst>
                            <p:childTnLst>
                              <p:par>
                                <p:cTn id="18" presetID="1" presetClass="entr" presetSubtype="0" fill="hold" nodeType="afterEffect">
                                  <p:stCondLst>
                                    <p:cond delay="1100"/>
                                  </p:stCondLst>
                                  <p:childTnLst>
                                    <p:set>
                                      <p:cBhvr>
                                        <p:cTn id="19" dur="1" fill="hold">
                                          <p:stCondLst>
                                            <p:cond delay="499"/>
                                          </p:stCondLst>
                                        </p:cTn>
                                        <p:tgtEl>
                                          <p:spTgt spid="15"/>
                                        </p:tgtEl>
                                        <p:attrNameLst>
                                          <p:attrName>style.visibility</p:attrName>
                                        </p:attrNameLst>
                                      </p:cBhvr>
                                      <p:to>
                                        <p:strVal val="visible"/>
                                      </p:to>
                                    </p:set>
                                  </p:childTnLst>
                                </p:cTn>
                              </p:par>
                            </p:childTnLst>
                          </p:cTn>
                        </p:par>
                        <p:par>
                          <p:cTn id="20" fill="hold">
                            <p:stCondLst>
                              <p:cond delay="5698"/>
                            </p:stCondLst>
                            <p:childTnLst>
                              <p:par>
                                <p:cTn id="21" presetID="1" presetClass="entr" presetSubtype="0" fill="hold" nodeType="afterEffect">
                                  <p:stCondLst>
                                    <p:cond delay="1299"/>
                                  </p:stCondLst>
                                  <p:childTnLst>
                                    <p:set>
                                      <p:cBhvr>
                                        <p:cTn id="22" dur="1" fill="hold">
                                          <p:stCondLst>
                                            <p:cond delay="499"/>
                                          </p:stCondLst>
                                        </p:cTn>
                                        <p:tgtEl>
                                          <p:spTgt spid="18"/>
                                        </p:tgtEl>
                                        <p:attrNameLst>
                                          <p:attrName>style.visibility</p:attrName>
                                        </p:attrNameLst>
                                      </p:cBhvr>
                                      <p:to>
                                        <p:strVal val="visible"/>
                                      </p:to>
                                    </p:set>
                                  </p:childTnLst>
                                </p:cTn>
                              </p:par>
                            </p:childTnLst>
                          </p:cTn>
                        </p:par>
                        <p:par>
                          <p:cTn id="23" fill="hold">
                            <p:stCondLst>
                              <p:cond delay="7497"/>
                            </p:stCondLst>
                            <p:childTnLst>
                              <p:par>
                                <p:cTn id="24" presetID="1" presetClass="entr" presetSubtype="0" fill="hold" nodeType="afterEffect">
                                  <p:stCondLst>
                                    <p:cond delay="0"/>
                                  </p:stCondLst>
                                  <p:childTnLst>
                                    <p:set>
                                      <p:cBhvr>
                                        <p:cTn id="25" dur="1" fill="hold">
                                          <p:stCondLst>
                                            <p:cond delay="499"/>
                                          </p:stCondLst>
                                        </p:cTn>
                                        <p:tgtEl>
                                          <p:spTgt spid="3"/>
                                        </p:tgtEl>
                                        <p:attrNameLst>
                                          <p:attrName>style.visibility</p:attrName>
                                        </p:attrNameLst>
                                      </p:cBhvr>
                                      <p:to>
                                        <p:strVal val="visible"/>
                                      </p:to>
                                    </p:set>
                                  </p:childTnLst>
                                </p:cTn>
                              </p:par>
                            </p:childTnLst>
                          </p:cTn>
                        </p:par>
                        <p:par>
                          <p:cTn id="26" fill="hold">
                            <p:stCondLst>
                              <p:cond delay="7997"/>
                            </p:stCondLst>
                            <p:childTnLst>
                              <p:par>
                                <p:cTn id="27" presetID="1" presetClass="entr" presetSubtype="0" fill="hold" grpId="0" nodeType="afterEffect">
                                  <p:stCondLst>
                                    <p:cond delay="0"/>
                                  </p:stCondLst>
                                  <p:childTnLst>
                                    <p:set>
                                      <p:cBhvr>
                                        <p:cTn id="28" dur="1" fill="hold">
                                          <p:stCondLst>
                                            <p:cond delay="499"/>
                                          </p:stCondLst>
                                        </p:cTn>
                                        <p:tgtEl>
                                          <p:spTgt spid="11337"/>
                                        </p:tgtEl>
                                        <p:attrNameLst>
                                          <p:attrName>style.visibility</p:attrName>
                                        </p:attrNameLst>
                                      </p:cBhvr>
                                      <p:to>
                                        <p:strVal val="visible"/>
                                      </p:to>
                                    </p:set>
                                  </p:childTnLst>
                                </p:cTn>
                              </p:par>
                            </p:childTnLst>
                          </p:cTn>
                        </p:par>
                        <p:par>
                          <p:cTn id="29" fill="hold">
                            <p:stCondLst>
                              <p:cond delay="8497"/>
                            </p:stCondLst>
                            <p:childTnLst>
                              <p:par>
                                <p:cTn id="30" presetID="1" presetClass="entr" presetSubtype="0" fill="hold" grpId="0" nodeType="afterEffect">
                                  <p:stCondLst>
                                    <p:cond delay="500"/>
                                  </p:stCondLst>
                                  <p:childTnLst>
                                    <p:set>
                                      <p:cBhvr>
                                        <p:cTn id="31" dur="1" fill="hold">
                                          <p:stCondLst>
                                            <p:cond delay="499"/>
                                          </p:stCondLst>
                                        </p:cTn>
                                        <p:tgtEl>
                                          <p:spTgt spid="85"/>
                                        </p:tgtEl>
                                        <p:attrNameLst>
                                          <p:attrName>style.visibility</p:attrName>
                                        </p:attrNameLst>
                                      </p:cBhvr>
                                      <p:to>
                                        <p:strVal val="visible"/>
                                      </p:to>
                                    </p:set>
                                  </p:childTnLst>
                                </p:cTn>
                              </p:par>
                            </p:childTnLst>
                          </p:cTn>
                        </p:par>
                        <p:par>
                          <p:cTn id="32" fill="hold">
                            <p:stCondLst>
                              <p:cond delay="9497"/>
                            </p:stCondLst>
                            <p:childTnLst>
                              <p:par>
                                <p:cTn id="33" presetID="1" presetClass="entr" presetSubtype="0" fill="hold" nodeType="afterEffect">
                                  <p:stCondLst>
                                    <p:cond delay="1100"/>
                                  </p:stCondLst>
                                  <p:childTnLst>
                                    <p:set>
                                      <p:cBhvr>
                                        <p:cTn id="34" dur="1" fill="hold">
                                          <p:stCondLst>
                                            <p:cond delay="499"/>
                                          </p:stCondLst>
                                        </p:cTn>
                                        <p:tgtEl>
                                          <p:spTgt spid="22"/>
                                        </p:tgtEl>
                                        <p:attrNameLst>
                                          <p:attrName>style.visibility</p:attrName>
                                        </p:attrNameLst>
                                      </p:cBhvr>
                                      <p:to>
                                        <p:strVal val="visible"/>
                                      </p:to>
                                    </p:set>
                                  </p:childTnLst>
                                </p:cTn>
                              </p:par>
                            </p:childTnLst>
                          </p:cTn>
                        </p:par>
                        <p:par>
                          <p:cTn id="35" fill="hold">
                            <p:stCondLst>
                              <p:cond delay="11097"/>
                            </p:stCondLst>
                            <p:childTnLst>
                              <p:par>
                                <p:cTn id="36" presetID="22" presetClass="entr" presetSubtype="8" fill="hold" grpId="0" nodeType="afterEffect">
                                  <p:stCondLst>
                                    <p:cond delay="0"/>
                                  </p:stCondLst>
                                  <p:childTnLst>
                                    <p:set>
                                      <p:cBhvr>
                                        <p:cTn id="37" dur="1" fill="hold">
                                          <p:stCondLst>
                                            <p:cond delay="0"/>
                                          </p:stCondLst>
                                        </p:cTn>
                                        <p:tgtEl>
                                          <p:spTgt spid="102"/>
                                        </p:tgtEl>
                                        <p:attrNameLst>
                                          <p:attrName>style.visibility</p:attrName>
                                        </p:attrNameLst>
                                      </p:cBhvr>
                                      <p:to>
                                        <p:strVal val="visible"/>
                                      </p:to>
                                    </p:set>
                                    <p:animEffect transition="in" filter="wipe(left)">
                                      <p:cBhvr>
                                        <p:cTn id="38" dur="500"/>
                                        <p:tgtEl>
                                          <p:spTgt spid="102"/>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00"/>
                                        </p:tgtEl>
                                        <p:attrNameLst>
                                          <p:attrName>style.visibility</p:attrName>
                                        </p:attrNameLst>
                                      </p:cBhvr>
                                      <p:to>
                                        <p:strVal val="visible"/>
                                      </p:to>
                                    </p:set>
                                    <p:animEffect transition="in" filter="randombar(horizontal)">
                                      <p:cBhvr>
                                        <p:cTn id="43" dur="500"/>
                                        <p:tgtEl>
                                          <p:spTgt spid="100"/>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01"/>
                                        </p:tgtEl>
                                        <p:attrNameLst>
                                          <p:attrName>style.visibility</p:attrName>
                                        </p:attrNameLst>
                                      </p:cBhvr>
                                      <p:to>
                                        <p:strVal val="visible"/>
                                      </p:to>
                                    </p:set>
                                    <p:animEffect transition="in" filter="randombar(horizontal)">
                                      <p:cBhvr>
                                        <p:cTn id="48"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7" grpId="0" animBg="1" autoUpdateAnimBg="0"/>
      <p:bldP spid="85" grpId="0" autoUpdateAnimBg="0"/>
      <p:bldP spid="10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36" name="Rectangle 72"/>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29BE6">
                  <a:alpha val="79999"/>
                </a:srgbClr>
              </a:gs>
            </a:gsLst>
            <a:lin ang="5400000" scaled="1"/>
          </a:gradFill>
          <a:ln w="9525">
            <a:noFill/>
            <a:miter lim="800000"/>
            <a:headEnd/>
            <a:tailEnd/>
          </a:ln>
        </p:spPr>
        <p:txBody>
          <a:bodyPr wrap="none" anchor="ctr"/>
          <a:lstStyle/>
          <a:p>
            <a:endParaRPr lang="es-ES_tradnl"/>
          </a:p>
        </p:txBody>
      </p:sp>
      <p:sp>
        <p:nvSpPr>
          <p:cNvPr id="11337" name="Rectangle 73"/>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9CE1C">
                  <a:alpha val="60001"/>
                </a:srgbClr>
              </a:gs>
            </a:gsLst>
            <a:lin ang="5400000" scaled="1"/>
          </a:gradFill>
          <a:ln w="9525">
            <a:noFill/>
            <a:miter lim="800000"/>
            <a:headEnd/>
            <a:tailEnd/>
          </a:ln>
        </p:spPr>
        <p:txBody>
          <a:bodyPr wrap="none" anchor="ctr"/>
          <a:lstStyle/>
          <a:p>
            <a:endParaRPr lang="es-ES_tradnl"/>
          </a:p>
        </p:txBody>
      </p:sp>
      <p:grpSp>
        <p:nvGrpSpPr>
          <p:cNvPr id="2" name="Group 2"/>
          <p:cNvGrpSpPr>
            <a:grpSpLocks/>
          </p:cNvGrpSpPr>
          <p:nvPr/>
        </p:nvGrpSpPr>
        <p:grpSpPr bwMode="auto">
          <a:xfrm>
            <a:off x="-3175" y="-12700"/>
            <a:ext cx="1766888" cy="6870700"/>
            <a:chOff x="2336" y="-8"/>
            <a:chExt cx="1252" cy="4337"/>
          </a:xfrm>
        </p:grpSpPr>
        <p:sp>
          <p:nvSpPr>
            <p:cNvPr id="19545" name="Freeform 3"/>
            <p:cNvSpPr>
              <a:spLocks/>
            </p:cNvSpPr>
            <p:nvPr/>
          </p:nvSpPr>
          <p:spPr bwMode="auto">
            <a:xfrm>
              <a:off x="2336" y="-8"/>
              <a:ext cx="872" cy="4337"/>
            </a:xfrm>
            <a:custGeom>
              <a:avLst/>
              <a:gdLst>
                <a:gd name="T0" fmla="*/ 3390520 w 369"/>
                <a:gd name="T1" fmla="*/ 0 h 1836"/>
                <a:gd name="T2" fmla="*/ 3107293 w 369"/>
                <a:gd name="T3" fmla="*/ 11115941 h 1836"/>
                <a:gd name="T4" fmla="*/ 0 w 369"/>
                <a:gd name="T5" fmla="*/ 23462209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18A5D8"/>
              </a:solidFill>
              <a:miter lim="800000"/>
              <a:headEnd/>
              <a:tailEnd/>
            </a:ln>
          </p:spPr>
          <p:txBody>
            <a:bodyPr/>
            <a:lstStyle/>
            <a:p>
              <a:endParaRPr lang="es-ES"/>
            </a:p>
          </p:txBody>
        </p:sp>
        <p:sp>
          <p:nvSpPr>
            <p:cNvPr id="19546" name="Freeform 4"/>
            <p:cNvSpPr>
              <a:spLocks/>
            </p:cNvSpPr>
            <p:nvPr/>
          </p:nvSpPr>
          <p:spPr bwMode="auto">
            <a:xfrm>
              <a:off x="2343" y="-8"/>
              <a:ext cx="893" cy="4337"/>
            </a:xfrm>
            <a:custGeom>
              <a:avLst/>
              <a:gdLst>
                <a:gd name="T0" fmla="*/ 3362837 w 378"/>
                <a:gd name="T1" fmla="*/ 0 h 1836"/>
                <a:gd name="T2" fmla="*/ 3183299 w 378"/>
                <a:gd name="T3" fmla="*/ 11115941 h 1836"/>
                <a:gd name="T4" fmla="*/ 393903 w 378"/>
                <a:gd name="T5" fmla="*/ 23462209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199DCC"/>
              </a:solidFill>
              <a:miter lim="800000"/>
              <a:headEnd/>
              <a:tailEnd/>
            </a:ln>
          </p:spPr>
          <p:txBody>
            <a:bodyPr/>
            <a:lstStyle/>
            <a:p>
              <a:endParaRPr lang="es-ES"/>
            </a:p>
          </p:txBody>
        </p:sp>
        <p:sp>
          <p:nvSpPr>
            <p:cNvPr id="19547" name="Freeform 5"/>
            <p:cNvSpPr>
              <a:spLocks/>
            </p:cNvSpPr>
            <p:nvPr/>
          </p:nvSpPr>
          <p:spPr bwMode="auto">
            <a:xfrm>
              <a:off x="2350" y="-8"/>
              <a:ext cx="917" cy="4337"/>
            </a:xfrm>
            <a:custGeom>
              <a:avLst/>
              <a:gdLst>
                <a:gd name="T0" fmla="*/ 3381520 w 388"/>
                <a:gd name="T1" fmla="*/ 0 h 1836"/>
                <a:gd name="T2" fmla="*/ 3290104 w 388"/>
                <a:gd name="T3" fmla="*/ 11115941 h 1836"/>
                <a:gd name="T4" fmla="*/ 798119 w 388"/>
                <a:gd name="T5" fmla="*/ 23462209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1A96C3"/>
              </a:solidFill>
              <a:miter lim="800000"/>
              <a:headEnd/>
              <a:tailEnd/>
            </a:ln>
          </p:spPr>
          <p:txBody>
            <a:bodyPr/>
            <a:lstStyle/>
            <a:p>
              <a:endParaRPr lang="es-ES"/>
            </a:p>
          </p:txBody>
        </p:sp>
        <p:sp>
          <p:nvSpPr>
            <p:cNvPr id="19548" name="Freeform 6"/>
            <p:cNvSpPr>
              <a:spLocks/>
            </p:cNvSpPr>
            <p:nvPr/>
          </p:nvSpPr>
          <p:spPr bwMode="auto">
            <a:xfrm>
              <a:off x="2355" y="-8"/>
              <a:ext cx="940" cy="4337"/>
            </a:xfrm>
            <a:custGeom>
              <a:avLst/>
              <a:gdLst>
                <a:gd name="T0" fmla="*/ 3354863 w 398"/>
                <a:gd name="T1" fmla="*/ 0 h 1836"/>
                <a:gd name="T2" fmla="*/ 3369985 w 398"/>
                <a:gd name="T3" fmla="*/ 11115941 h 1836"/>
                <a:gd name="T4" fmla="*/ 1198670 w 398"/>
                <a:gd name="T5" fmla="*/ 23462209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1A8FBA"/>
              </a:solidFill>
              <a:miter lim="800000"/>
              <a:headEnd/>
              <a:tailEnd/>
            </a:ln>
          </p:spPr>
          <p:txBody>
            <a:bodyPr/>
            <a:lstStyle/>
            <a:p>
              <a:endParaRPr lang="es-ES"/>
            </a:p>
          </p:txBody>
        </p:sp>
        <p:sp>
          <p:nvSpPr>
            <p:cNvPr id="19549" name="Freeform 7"/>
            <p:cNvSpPr>
              <a:spLocks/>
            </p:cNvSpPr>
            <p:nvPr/>
          </p:nvSpPr>
          <p:spPr bwMode="auto">
            <a:xfrm>
              <a:off x="2360" y="-8"/>
              <a:ext cx="964" cy="4337"/>
            </a:xfrm>
            <a:custGeom>
              <a:avLst/>
              <a:gdLst>
                <a:gd name="T0" fmla="*/ 3382712 w 408"/>
                <a:gd name="T1" fmla="*/ 0 h 1836"/>
                <a:gd name="T2" fmla="*/ 3469547 w 408"/>
                <a:gd name="T3" fmla="*/ 11115941 h 1836"/>
                <a:gd name="T4" fmla="*/ 1599416 w 408"/>
                <a:gd name="T5" fmla="*/ 23462209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1888B2"/>
              </a:solidFill>
              <a:miter lim="800000"/>
              <a:headEnd/>
              <a:tailEnd/>
            </a:ln>
          </p:spPr>
          <p:txBody>
            <a:bodyPr/>
            <a:lstStyle/>
            <a:p>
              <a:endParaRPr lang="es-ES"/>
            </a:p>
          </p:txBody>
        </p:sp>
        <p:sp>
          <p:nvSpPr>
            <p:cNvPr id="19550" name="Freeform 8"/>
            <p:cNvSpPr>
              <a:spLocks/>
            </p:cNvSpPr>
            <p:nvPr/>
          </p:nvSpPr>
          <p:spPr bwMode="auto">
            <a:xfrm>
              <a:off x="2365" y="-8"/>
              <a:ext cx="987" cy="4337"/>
            </a:xfrm>
            <a:custGeom>
              <a:avLst/>
              <a:gdLst>
                <a:gd name="T0" fmla="*/ 3356284 w 418"/>
                <a:gd name="T1" fmla="*/ 0 h 1836"/>
                <a:gd name="T2" fmla="*/ 3550289 w 418"/>
                <a:gd name="T3" fmla="*/ 11115941 h 1836"/>
                <a:gd name="T4" fmla="*/ 1998361 w 418"/>
                <a:gd name="T5" fmla="*/ 23462209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1A82AA"/>
              </a:solidFill>
              <a:miter lim="800000"/>
              <a:headEnd/>
              <a:tailEnd/>
            </a:ln>
          </p:spPr>
          <p:txBody>
            <a:bodyPr/>
            <a:lstStyle/>
            <a:p>
              <a:endParaRPr lang="es-ES"/>
            </a:p>
          </p:txBody>
        </p:sp>
        <p:sp>
          <p:nvSpPr>
            <p:cNvPr id="19551" name="Freeform 9"/>
            <p:cNvSpPr>
              <a:spLocks/>
            </p:cNvSpPr>
            <p:nvPr/>
          </p:nvSpPr>
          <p:spPr bwMode="auto">
            <a:xfrm>
              <a:off x="2372" y="-8"/>
              <a:ext cx="1039" cy="4337"/>
            </a:xfrm>
            <a:custGeom>
              <a:avLst/>
              <a:gdLst>
                <a:gd name="T0" fmla="*/ 3346761 w 440"/>
                <a:gd name="T1" fmla="*/ 0 h 1836"/>
                <a:gd name="T2" fmla="*/ 3638689 w 440"/>
                <a:gd name="T3" fmla="*/ 11115941 h 1836"/>
                <a:gd name="T4" fmla="*/ 2392543 w 440"/>
                <a:gd name="T5" fmla="*/ 23462209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187CA2"/>
              </a:solidFill>
              <a:miter lim="800000"/>
              <a:headEnd/>
              <a:tailEnd/>
            </a:ln>
          </p:spPr>
          <p:txBody>
            <a:bodyPr/>
            <a:lstStyle/>
            <a:p>
              <a:endParaRPr lang="es-ES"/>
            </a:p>
          </p:txBody>
        </p:sp>
        <p:sp>
          <p:nvSpPr>
            <p:cNvPr id="19552" name="Freeform 10"/>
            <p:cNvSpPr>
              <a:spLocks/>
            </p:cNvSpPr>
            <p:nvPr/>
          </p:nvSpPr>
          <p:spPr bwMode="auto">
            <a:xfrm>
              <a:off x="2376" y="-8"/>
              <a:ext cx="1094" cy="4337"/>
            </a:xfrm>
            <a:custGeom>
              <a:avLst/>
              <a:gdLst>
                <a:gd name="T0" fmla="*/ 3384130 w 463"/>
                <a:gd name="T1" fmla="*/ 0 h 1836"/>
                <a:gd name="T2" fmla="*/ 3769931 w 463"/>
                <a:gd name="T3" fmla="*/ 11115941 h 1836"/>
                <a:gd name="T4" fmla="*/ 2821653 w 463"/>
                <a:gd name="T5" fmla="*/ 23462209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15769B"/>
              </a:solidFill>
              <a:miter lim="800000"/>
              <a:headEnd/>
              <a:tailEnd/>
            </a:ln>
          </p:spPr>
          <p:txBody>
            <a:bodyPr/>
            <a:lstStyle/>
            <a:p>
              <a:endParaRPr lang="es-ES"/>
            </a:p>
          </p:txBody>
        </p:sp>
        <p:sp>
          <p:nvSpPr>
            <p:cNvPr id="19553" name="Freeform 11"/>
            <p:cNvSpPr>
              <a:spLocks/>
            </p:cNvSpPr>
            <p:nvPr/>
          </p:nvSpPr>
          <p:spPr bwMode="auto">
            <a:xfrm>
              <a:off x="2381" y="-8"/>
              <a:ext cx="1148" cy="4337"/>
            </a:xfrm>
            <a:custGeom>
              <a:avLst/>
              <a:gdLst>
                <a:gd name="T0" fmla="*/ 3375080 w 486"/>
                <a:gd name="T1" fmla="*/ 0 h 1836"/>
                <a:gd name="T2" fmla="*/ 3855901 w 486"/>
                <a:gd name="T3" fmla="*/ 11115941 h 1836"/>
                <a:gd name="T4" fmla="*/ 3216959 w 486"/>
                <a:gd name="T5" fmla="*/ 23462209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157194"/>
              </a:solidFill>
              <a:miter lim="800000"/>
              <a:headEnd/>
              <a:tailEnd/>
            </a:ln>
          </p:spPr>
          <p:txBody>
            <a:bodyPr/>
            <a:lstStyle/>
            <a:p>
              <a:endParaRPr lang="es-ES"/>
            </a:p>
          </p:txBody>
        </p:sp>
        <p:sp>
          <p:nvSpPr>
            <p:cNvPr id="19554" name="Freeform 12"/>
            <p:cNvSpPr>
              <a:spLocks/>
            </p:cNvSpPr>
            <p:nvPr/>
          </p:nvSpPr>
          <p:spPr bwMode="auto">
            <a:xfrm>
              <a:off x="2386" y="-8"/>
              <a:ext cx="1202" cy="4337"/>
            </a:xfrm>
            <a:custGeom>
              <a:avLst/>
              <a:gdLst>
                <a:gd name="T0" fmla="*/ 3360032 w 509"/>
                <a:gd name="T1" fmla="*/ 0 h 1836"/>
                <a:gd name="T2" fmla="*/ 3937360 w 509"/>
                <a:gd name="T3" fmla="*/ 11115941 h 1836"/>
                <a:gd name="T4" fmla="*/ 3601584 w 509"/>
                <a:gd name="T5" fmla="*/ 23462209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36B8D"/>
              </a:solidFill>
              <a:miter lim="800000"/>
              <a:headEnd/>
              <a:tailEnd/>
            </a:ln>
          </p:spPr>
          <p:txBody>
            <a:bodyPr/>
            <a:lstStyle/>
            <a:p>
              <a:endParaRPr lang="es-ES"/>
            </a:p>
          </p:txBody>
        </p:sp>
      </p:grpSp>
      <p:grpSp>
        <p:nvGrpSpPr>
          <p:cNvPr id="3" name="Group 13"/>
          <p:cNvGrpSpPr>
            <a:grpSpLocks/>
          </p:cNvGrpSpPr>
          <p:nvPr/>
        </p:nvGrpSpPr>
        <p:grpSpPr bwMode="auto">
          <a:xfrm>
            <a:off x="-3175" y="-12700"/>
            <a:ext cx="1766888" cy="6870700"/>
            <a:chOff x="2336" y="-8"/>
            <a:chExt cx="1252" cy="4337"/>
          </a:xfrm>
        </p:grpSpPr>
        <p:sp>
          <p:nvSpPr>
            <p:cNvPr id="19535" name="Freeform 14"/>
            <p:cNvSpPr>
              <a:spLocks/>
            </p:cNvSpPr>
            <p:nvPr/>
          </p:nvSpPr>
          <p:spPr bwMode="auto">
            <a:xfrm>
              <a:off x="2336" y="-8"/>
              <a:ext cx="872" cy="4337"/>
            </a:xfrm>
            <a:custGeom>
              <a:avLst/>
              <a:gdLst>
                <a:gd name="T0" fmla="*/ 3390520 w 369"/>
                <a:gd name="T1" fmla="*/ 0 h 1836"/>
                <a:gd name="T2" fmla="*/ 3107293 w 369"/>
                <a:gd name="T3" fmla="*/ 11115941 h 1836"/>
                <a:gd name="T4" fmla="*/ 0 w 369"/>
                <a:gd name="T5" fmla="*/ 23462209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53B848"/>
              </a:solidFill>
              <a:miter lim="800000"/>
              <a:headEnd/>
              <a:tailEnd/>
            </a:ln>
          </p:spPr>
          <p:txBody>
            <a:bodyPr/>
            <a:lstStyle/>
            <a:p>
              <a:endParaRPr lang="es-ES"/>
            </a:p>
          </p:txBody>
        </p:sp>
        <p:sp>
          <p:nvSpPr>
            <p:cNvPr id="19536" name="Freeform 15"/>
            <p:cNvSpPr>
              <a:spLocks/>
            </p:cNvSpPr>
            <p:nvPr/>
          </p:nvSpPr>
          <p:spPr bwMode="auto">
            <a:xfrm>
              <a:off x="2343" y="-8"/>
              <a:ext cx="893" cy="4337"/>
            </a:xfrm>
            <a:custGeom>
              <a:avLst/>
              <a:gdLst>
                <a:gd name="T0" fmla="*/ 3362837 w 378"/>
                <a:gd name="T1" fmla="*/ 0 h 1836"/>
                <a:gd name="T2" fmla="*/ 3183299 w 378"/>
                <a:gd name="T3" fmla="*/ 11115941 h 1836"/>
                <a:gd name="T4" fmla="*/ 393903 w 378"/>
                <a:gd name="T5" fmla="*/ 23462209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4FB147"/>
              </a:solidFill>
              <a:miter lim="800000"/>
              <a:headEnd/>
              <a:tailEnd/>
            </a:ln>
          </p:spPr>
          <p:txBody>
            <a:bodyPr/>
            <a:lstStyle/>
            <a:p>
              <a:endParaRPr lang="es-ES"/>
            </a:p>
          </p:txBody>
        </p:sp>
        <p:sp>
          <p:nvSpPr>
            <p:cNvPr id="19537" name="Freeform 16"/>
            <p:cNvSpPr>
              <a:spLocks/>
            </p:cNvSpPr>
            <p:nvPr/>
          </p:nvSpPr>
          <p:spPr bwMode="auto">
            <a:xfrm>
              <a:off x="2350" y="-8"/>
              <a:ext cx="917" cy="4337"/>
            </a:xfrm>
            <a:custGeom>
              <a:avLst/>
              <a:gdLst>
                <a:gd name="T0" fmla="*/ 3381520 w 388"/>
                <a:gd name="T1" fmla="*/ 0 h 1836"/>
                <a:gd name="T2" fmla="*/ 3290104 w 388"/>
                <a:gd name="T3" fmla="*/ 11115941 h 1836"/>
                <a:gd name="T4" fmla="*/ 798119 w 388"/>
                <a:gd name="T5" fmla="*/ 23462209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48AC47"/>
              </a:solidFill>
              <a:miter lim="800000"/>
              <a:headEnd/>
              <a:tailEnd/>
            </a:ln>
          </p:spPr>
          <p:txBody>
            <a:bodyPr/>
            <a:lstStyle/>
            <a:p>
              <a:endParaRPr lang="es-ES"/>
            </a:p>
          </p:txBody>
        </p:sp>
        <p:sp>
          <p:nvSpPr>
            <p:cNvPr id="19538" name="Freeform 17"/>
            <p:cNvSpPr>
              <a:spLocks/>
            </p:cNvSpPr>
            <p:nvPr/>
          </p:nvSpPr>
          <p:spPr bwMode="auto">
            <a:xfrm>
              <a:off x="2355" y="-8"/>
              <a:ext cx="940" cy="4337"/>
            </a:xfrm>
            <a:custGeom>
              <a:avLst/>
              <a:gdLst>
                <a:gd name="T0" fmla="*/ 3354863 w 398"/>
                <a:gd name="T1" fmla="*/ 0 h 1836"/>
                <a:gd name="T2" fmla="*/ 3369985 w 398"/>
                <a:gd name="T3" fmla="*/ 11115941 h 1836"/>
                <a:gd name="T4" fmla="*/ 1198670 w 398"/>
                <a:gd name="T5" fmla="*/ 23462209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43A746"/>
              </a:solidFill>
              <a:miter lim="800000"/>
              <a:headEnd/>
              <a:tailEnd/>
            </a:ln>
          </p:spPr>
          <p:txBody>
            <a:bodyPr/>
            <a:lstStyle/>
            <a:p>
              <a:endParaRPr lang="es-ES"/>
            </a:p>
          </p:txBody>
        </p:sp>
        <p:sp>
          <p:nvSpPr>
            <p:cNvPr id="19539" name="Freeform 18"/>
            <p:cNvSpPr>
              <a:spLocks/>
            </p:cNvSpPr>
            <p:nvPr/>
          </p:nvSpPr>
          <p:spPr bwMode="auto">
            <a:xfrm>
              <a:off x="2360" y="-8"/>
              <a:ext cx="964" cy="4337"/>
            </a:xfrm>
            <a:custGeom>
              <a:avLst/>
              <a:gdLst>
                <a:gd name="T0" fmla="*/ 3382712 w 408"/>
                <a:gd name="T1" fmla="*/ 0 h 1836"/>
                <a:gd name="T2" fmla="*/ 3469547 w 408"/>
                <a:gd name="T3" fmla="*/ 11115941 h 1836"/>
                <a:gd name="T4" fmla="*/ 1599416 w 408"/>
                <a:gd name="T5" fmla="*/ 23462209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3CA246"/>
              </a:solidFill>
              <a:miter lim="800000"/>
              <a:headEnd/>
              <a:tailEnd/>
            </a:ln>
          </p:spPr>
          <p:txBody>
            <a:bodyPr/>
            <a:lstStyle/>
            <a:p>
              <a:endParaRPr lang="es-ES"/>
            </a:p>
          </p:txBody>
        </p:sp>
        <p:sp>
          <p:nvSpPr>
            <p:cNvPr id="19540" name="Freeform 19"/>
            <p:cNvSpPr>
              <a:spLocks/>
            </p:cNvSpPr>
            <p:nvPr/>
          </p:nvSpPr>
          <p:spPr bwMode="auto">
            <a:xfrm>
              <a:off x="2365" y="-8"/>
              <a:ext cx="987" cy="4337"/>
            </a:xfrm>
            <a:custGeom>
              <a:avLst/>
              <a:gdLst>
                <a:gd name="T0" fmla="*/ 3356284 w 418"/>
                <a:gd name="T1" fmla="*/ 0 h 1836"/>
                <a:gd name="T2" fmla="*/ 3550289 w 418"/>
                <a:gd name="T3" fmla="*/ 11115941 h 1836"/>
                <a:gd name="T4" fmla="*/ 1998361 w 418"/>
                <a:gd name="T5" fmla="*/ 23462209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369E46"/>
              </a:solidFill>
              <a:miter lim="800000"/>
              <a:headEnd/>
              <a:tailEnd/>
            </a:ln>
          </p:spPr>
          <p:txBody>
            <a:bodyPr/>
            <a:lstStyle/>
            <a:p>
              <a:endParaRPr lang="es-ES"/>
            </a:p>
          </p:txBody>
        </p:sp>
        <p:sp>
          <p:nvSpPr>
            <p:cNvPr id="19541" name="Freeform 20"/>
            <p:cNvSpPr>
              <a:spLocks/>
            </p:cNvSpPr>
            <p:nvPr/>
          </p:nvSpPr>
          <p:spPr bwMode="auto">
            <a:xfrm>
              <a:off x="2372" y="-8"/>
              <a:ext cx="1039" cy="4337"/>
            </a:xfrm>
            <a:custGeom>
              <a:avLst/>
              <a:gdLst>
                <a:gd name="T0" fmla="*/ 3346761 w 440"/>
                <a:gd name="T1" fmla="*/ 0 h 1836"/>
                <a:gd name="T2" fmla="*/ 3638689 w 440"/>
                <a:gd name="T3" fmla="*/ 11115941 h 1836"/>
                <a:gd name="T4" fmla="*/ 2392543 w 440"/>
                <a:gd name="T5" fmla="*/ 23462209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2F9946"/>
              </a:solidFill>
              <a:miter lim="800000"/>
              <a:headEnd/>
              <a:tailEnd/>
            </a:ln>
          </p:spPr>
          <p:txBody>
            <a:bodyPr/>
            <a:lstStyle/>
            <a:p>
              <a:endParaRPr lang="es-ES"/>
            </a:p>
          </p:txBody>
        </p:sp>
        <p:sp>
          <p:nvSpPr>
            <p:cNvPr id="19542" name="Freeform 21"/>
            <p:cNvSpPr>
              <a:spLocks/>
            </p:cNvSpPr>
            <p:nvPr/>
          </p:nvSpPr>
          <p:spPr bwMode="auto">
            <a:xfrm>
              <a:off x="2376" y="-8"/>
              <a:ext cx="1094" cy="4337"/>
            </a:xfrm>
            <a:custGeom>
              <a:avLst/>
              <a:gdLst>
                <a:gd name="T0" fmla="*/ 3384130 w 463"/>
                <a:gd name="T1" fmla="*/ 0 h 1836"/>
                <a:gd name="T2" fmla="*/ 3769931 w 463"/>
                <a:gd name="T3" fmla="*/ 11115941 h 1836"/>
                <a:gd name="T4" fmla="*/ 2821653 w 463"/>
                <a:gd name="T5" fmla="*/ 23462209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2A9545"/>
              </a:solidFill>
              <a:miter lim="800000"/>
              <a:headEnd/>
              <a:tailEnd/>
            </a:ln>
          </p:spPr>
          <p:txBody>
            <a:bodyPr/>
            <a:lstStyle/>
            <a:p>
              <a:endParaRPr lang="es-ES"/>
            </a:p>
          </p:txBody>
        </p:sp>
        <p:sp>
          <p:nvSpPr>
            <p:cNvPr id="19543" name="Freeform 22"/>
            <p:cNvSpPr>
              <a:spLocks/>
            </p:cNvSpPr>
            <p:nvPr/>
          </p:nvSpPr>
          <p:spPr bwMode="auto">
            <a:xfrm>
              <a:off x="2381" y="-8"/>
              <a:ext cx="1148" cy="4337"/>
            </a:xfrm>
            <a:custGeom>
              <a:avLst/>
              <a:gdLst>
                <a:gd name="T0" fmla="*/ 3375080 w 486"/>
                <a:gd name="T1" fmla="*/ 0 h 1836"/>
                <a:gd name="T2" fmla="*/ 3855901 w 486"/>
                <a:gd name="T3" fmla="*/ 11115941 h 1836"/>
                <a:gd name="T4" fmla="*/ 3216959 w 486"/>
                <a:gd name="T5" fmla="*/ 23462209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219145"/>
              </a:solidFill>
              <a:miter lim="800000"/>
              <a:headEnd/>
              <a:tailEnd/>
            </a:ln>
          </p:spPr>
          <p:txBody>
            <a:bodyPr/>
            <a:lstStyle/>
            <a:p>
              <a:endParaRPr lang="es-ES"/>
            </a:p>
          </p:txBody>
        </p:sp>
        <p:sp>
          <p:nvSpPr>
            <p:cNvPr id="19544" name="Freeform 23"/>
            <p:cNvSpPr>
              <a:spLocks/>
            </p:cNvSpPr>
            <p:nvPr/>
          </p:nvSpPr>
          <p:spPr bwMode="auto">
            <a:xfrm>
              <a:off x="2386" y="-8"/>
              <a:ext cx="1202" cy="4337"/>
            </a:xfrm>
            <a:custGeom>
              <a:avLst/>
              <a:gdLst>
                <a:gd name="T0" fmla="*/ 3360032 w 509"/>
                <a:gd name="T1" fmla="*/ 0 h 1836"/>
                <a:gd name="T2" fmla="*/ 3937360 w 509"/>
                <a:gd name="T3" fmla="*/ 11115941 h 1836"/>
                <a:gd name="T4" fmla="*/ 3601584 w 509"/>
                <a:gd name="T5" fmla="*/ 23462209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A8D44"/>
              </a:solidFill>
              <a:miter lim="800000"/>
              <a:headEnd/>
              <a:tailEnd/>
            </a:ln>
          </p:spPr>
          <p:txBody>
            <a:bodyPr/>
            <a:lstStyle/>
            <a:p>
              <a:endParaRPr lang="es-ES"/>
            </a:p>
          </p:txBody>
        </p:sp>
      </p:grpSp>
      <p:grpSp>
        <p:nvGrpSpPr>
          <p:cNvPr id="4" name="Group 24"/>
          <p:cNvGrpSpPr>
            <a:grpSpLocks/>
          </p:cNvGrpSpPr>
          <p:nvPr/>
        </p:nvGrpSpPr>
        <p:grpSpPr bwMode="auto">
          <a:xfrm rot="10800000">
            <a:off x="1720850" y="-171450"/>
            <a:ext cx="330200" cy="8253413"/>
            <a:chOff x="-1293" y="0"/>
            <a:chExt cx="1050" cy="4320"/>
          </a:xfrm>
        </p:grpSpPr>
        <p:sp>
          <p:nvSpPr>
            <p:cNvPr id="11289" name="Rectangle 25"/>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19534" name="Rectangle 26"/>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5" name="Group 27"/>
          <p:cNvGrpSpPr>
            <a:grpSpLocks/>
          </p:cNvGrpSpPr>
          <p:nvPr/>
        </p:nvGrpSpPr>
        <p:grpSpPr bwMode="auto">
          <a:xfrm>
            <a:off x="0" y="-1111250"/>
            <a:ext cx="1763713" cy="8253413"/>
            <a:chOff x="-1293" y="0"/>
            <a:chExt cx="1050" cy="4320"/>
          </a:xfrm>
        </p:grpSpPr>
        <p:sp>
          <p:nvSpPr>
            <p:cNvPr id="11292" name="Rectangle 28"/>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19532" name="Rectangle 29"/>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6" name="Group 146"/>
          <p:cNvGrpSpPr>
            <a:grpSpLocks/>
          </p:cNvGrpSpPr>
          <p:nvPr/>
        </p:nvGrpSpPr>
        <p:grpSpPr bwMode="auto">
          <a:xfrm>
            <a:off x="276225" y="1500188"/>
            <a:ext cx="2152650" cy="2152650"/>
            <a:chOff x="1943" y="626"/>
            <a:chExt cx="1228" cy="1228"/>
          </a:xfrm>
        </p:grpSpPr>
        <p:sp>
          <p:nvSpPr>
            <p:cNvPr id="19524" name="Oval 147"/>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9525" name="Group 148"/>
            <p:cNvGrpSpPr>
              <a:grpSpLocks/>
            </p:cNvGrpSpPr>
            <p:nvPr/>
          </p:nvGrpSpPr>
          <p:grpSpPr bwMode="auto">
            <a:xfrm>
              <a:off x="2070" y="1330"/>
              <a:ext cx="975" cy="325"/>
              <a:chOff x="2696" y="1315"/>
              <a:chExt cx="2472" cy="824"/>
            </a:xfrm>
          </p:grpSpPr>
          <p:sp>
            <p:nvSpPr>
              <p:cNvPr id="19529" name="Oval 149"/>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9530" name="Oval 150"/>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9526" name="Group 151"/>
            <p:cNvGrpSpPr>
              <a:grpSpLocks/>
            </p:cNvGrpSpPr>
            <p:nvPr/>
          </p:nvGrpSpPr>
          <p:grpSpPr bwMode="auto">
            <a:xfrm>
              <a:off x="2236" y="890"/>
              <a:ext cx="644" cy="645"/>
              <a:chOff x="2880" y="1515"/>
              <a:chExt cx="644" cy="645"/>
            </a:xfrm>
          </p:grpSpPr>
          <p:sp>
            <p:nvSpPr>
              <p:cNvPr id="19527" name="Oval 152"/>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17" name="Freeform 153"/>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9" name="Group 97"/>
          <p:cNvGrpSpPr>
            <a:grpSpLocks/>
          </p:cNvGrpSpPr>
          <p:nvPr/>
        </p:nvGrpSpPr>
        <p:grpSpPr bwMode="auto">
          <a:xfrm>
            <a:off x="-442913" y="412750"/>
            <a:ext cx="2152651" cy="2152650"/>
            <a:chOff x="1943" y="626"/>
            <a:chExt cx="1228" cy="1228"/>
          </a:xfrm>
        </p:grpSpPr>
        <p:sp>
          <p:nvSpPr>
            <p:cNvPr id="19517" name="Oval 96"/>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9518" name="Group 89"/>
            <p:cNvGrpSpPr>
              <a:grpSpLocks/>
            </p:cNvGrpSpPr>
            <p:nvPr/>
          </p:nvGrpSpPr>
          <p:grpSpPr bwMode="auto">
            <a:xfrm>
              <a:off x="2070" y="1330"/>
              <a:ext cx="975" cy="325"/>
              <a:chOff x="2696" y="1315"/>
              <a:chExt cx="2472" cy="824"/>
            </a:xfrm>
          </p:grpSpPr>
          <p:sp>
            <p:nvSpPr>
              <p:cNvPr id="19522" name="Oval 90"/>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9523" name="Oval 91"/>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9519" name="Group 92"/>
            <p:cNvGrpSpPr>
              <a:grpSpLocks/>
            </p:cNvGrpSpPr>
            <p:nvPr/>
          </p:nvGrpSpPr>
          <p:grpSpPr bwMode="auto">
            <a:xfrm>
              <a:off x="2236" y="890"/>
              <a:ext cx="644" cy="645"/>
              <a:chOff x="2880" y="1515"/>
              <a:chExt cx="644" cy="645"/>
            </a:xfrm>
          </p:grpSpPr>
          <p:sp>
            <p:nvSpPr>
              <p:cNvPr id="19520" name="Oval 93"/>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358" name="Freeform 94"/>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2" name="Group 154"/>
          <p:cNvGrpSpPr>
            <a:grpSpLocks/>
          </p:cNvGrpSpPr>
          <p:nvPr/>
        </p:nvGrpSpPr>
        <p:grpSpPr bwMode="auto">
          <a:xfrm>
            <a:off x="-500063" y="2500313"/>
            <a:ext cx="2152651" cy="2152650"/>
            <a:chOff x="1943" y="626"/>
            <a:chExt cx="1228" cy="1228"/>
          </a:xfrm>
        </p:grpSpPr>
        <p:sp>
          <p:nvSpPr>
            <p:cNvPr id="19510" name="Oval 155"/>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9511" name="Group 156"/>
            <p:cNvGrpSpPr>
              <a:grpSpLocks/>
            </p:cNvGrpSpPr>
            <p:nvPr/>
          </p:nvGrpSpPr>
          <p:grpSpPr bwMode="auto">
            <a:xfrm>
              <a:off x="2070" y="1330"/>
              <a:ext cx="975" cy="325"/>
              <a:chOff x="2696" y="1315"/>
              <a:chExt cx="2472" cy="824"/>
            </a:xfrm>
          </p:grpSpPr>
          <p:sp>
            <p:nvSpPr>
              <p:cNvPr id="19515" name="Oval 157"/>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9516" name="Oval 158"/>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9512" name="Group 159"/>
            <p:cNvGrpSpPr>
              <a:grpSpLocks/>
            </p:cNvGrpSpPr>
            <p:nvPr/>
          </p:nvGrpSpPr>
          <p:grpSpPr bwMode="auto">
            <a:xfrm>
              <a:off x="2236" y="890"/>
              <a:ext cx="644" cy="645"/>
              <a:chOff x="2880" y="1515"/>
              <a:chExt cx="644" cy="645"/>
            </a:xfrm>
          </p:grpSpPr>
          <p:sp>
            <p:nvSpPr>
              <p:cNvPr id="19513" name="Oval 160"/>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25" name="Freeform 161"/>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5" name="Group 162"/>
          <p:cNvGrpSpPr>
            <a:grpSpLocks/>
          </p:cNvGrpSpPr>
          <p:nvPr/>
        </p:nvGrpSpPr>
        <p:grpSpPr bwMode="auto">
          <a:xfrm>
            <a:off x="276225" y="3500438"/>
            <a:ext cx="2152650" cy="2152650"/>
            <a:chOff x="1943" y="626"/>
            <a:chExt cx="1228" cy="1228"/>
          </a:xfrm>
        </p:grpSpPr>
        <p:sp>
          <p:nvSpPr>
            <p:cNvPr id="19503"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9504" name="Group 164"/>
            <p:cNvGrpSpPr>
              <a:grpSpLocks/>
            </p:cNvGrpSpPr>
            <p:nvPr/>
          </p:nvGrpSpPr>
          <p:grpSpPr bwMode="auto">
            <a:xfrm>
              <a:off x="2070" y="1330"/>
              <a:ext cx="975" cy="325"/>
              <a:chOff x="2696" y="1315"/>
              <a:chExt cx="2472" cy="824"/>
            </a:xfrm>
          </p:grpSpPr>
          <p:sp>
            <p:nvSpPr>
              <p:cNvPr id="19508" name="Oval 165"/>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9509"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9505" name="Group 167"/>
            <p:cNvGrpSpPr>
              <a:grpSpLocks/>
            </p:cNvGrpSpPr>
            <p:nvPr/>
          </p:nvGrpSpPr>
          <p:grpSpPr bwMode="auto">
            <a:xfrm>
              <a:off x="2236" y="890"/>
              <a:ext cx="644" cy="645"/>
              <a:chOff x="2880" y="1515"/>
              <a:chExt cx="644" cy="645"/>
            </a:xfrm>
          </p:grpSpPr>
          <p:sp>
            <p:nvSpPr>
              <p:cNvPr id="19506"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33" name="Freeform 16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8" name="Group 170"/>
          <p:cNvGrpSpPr>
            <a:grpSpLocks/>
          </p:cNvGrpSpPr>
          <p:nvPr/>
        </p:nvGrpSpPr>
        <p:grpSpPr bwMode="auto">
          <a:xfrm>
            <a:off x="490538" y="5419725"/>
            <a:ext cx="2152650" cy="2152650"/>
            <a:chOff x="1943" y="626"/>
            <a:chExt cx="1228" cy="1228"/>
          </a:xfrm>
        </p:grpSpPr>
        <p:sp>
          <p:nvSpPr>
            <p:cNvPr id="19496" name="Oval 171"/>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9497" name="Group 172"/>
            <p:cNvGrpSpPr>
              <a:grpSpLocks/>
            </p:cNvGrpSpPr>
            <p:nvPr/>
          </p:nvGrpSpPr>
          <p:grpSpPr bwMode="auto">
            <a:xfrm>
              <a:off x="2070" y="1330"/>
              <a:ext cx="975" cy="325"/>
              <a:chOff x="2696" y="1315"/>
              <a:chExt cx="2472" cy="824"/>
            </a:xfrm>
          </p:grpSpPr>
          <p:sp>
            <p:nvSpPr>
              <p:cNvPr id="19501" name="Oval 173"/>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9502" name="Oval 174"/>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9498" name="Group 175"/>
            <p:cNvGrpSpPr>
              <a:grpSpLocks/>
            </p:cNvGrpSpPr>
            <p:nvPr/>
          </p:nvGrpSpPr>
          <p:grpSpPr bwMode="auto">
            <a:xfrm>
              <a:off x="2236" y="890"/>
              <a:ext cx="644" cy="645"/>
              <a:chOff x="2880" y="1515"/>
              <a:chExt cx="644" cy="645"/>
            </a:xfrm>
          </p:grpSpPr>
          <p:sp>
            <p:nvSpPr>
              <p:cNvPr id="19499" name="Oval 176"/>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41" name="Freeform 177"/>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1" name="Group 30"/>
          <p:cNvGrpSpPr>
            <a:grpSpLocks/>
          </p:cNvGrpSpPr>
          <p:nvPr/>
        </p:nvGrpSpPr>
        <p:grpSpPr bwMode="auto">
          <a:xfrm>
            <a:off x="214282" y="142852"/>
            <a:ext cx="8591549" cy="661987"/>
            <a:chOff x="152" y="158"/>
            <a:chExt cx="5412" cy="417"/>
          </a:xfrm>
          <a:solidFill>
            <a:srgbClr val="F1850F"/>
          </a:solidFill>
        </p:grpSpPr>
        <p:sp>
          <p:nvSpPr>
            <p:cNvPr id="11295" name="AutoShape 31"/>
            <p:cNvSpPr>
              <a:spLocks noChangeArrowheads="1"/>
            </p:cNvSpPr>
            <p:nvPr/>
          </p:nvSpPr>
          <p:spPr bwMode="auto">
            <a:xfrm>
              <a:off x="152" y="203"/>
              <a:ext cx="5352" cy="372"/>
            </a:xfrm>
            <a:prstGeom prst="roundRect">
              <a:avLst>
                <a:gd name="adj" fmla="val 11829"/>
              </a:avLst>
            </a:prstGeom>
            <a:grpFill/>
            <a:ln w="9525">
              <a:noFill/>
              <a:round/>
              <a:headEnd/>
              <a:tailEnd/>
            </a:ln>
            <a:effectLst/>
          </p:spPr>
          <p:txBody>
            <a:bodyPr wrap="none" anchor="ctr"/>
            <a:lstStyle/>
            <a:p>
              <a:pPr>
                <a:defRPr/>
              </a:pPr>
              <a:endParaRPr lang="es-ES_tradnl" dirty="0"/>
            </a:p>
          </p:txBody>
        </p:sp>
        <p:sp>
          <p:nvSpPr>
            <p:cNvPr id="11296" name="Freeform 32"/>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pFill/>
            <a:ln w="9525">
              <a:noFill/>
              <a:round/>
              <a:headEnd/>
              <a:tailEnd/>
            </a:ln>
          </p:spPr>
          <p:txBody>
            <a:bodyPr/>
            <a:lstStyle/>
            <a:p>
              <a:pPr>
                <a:defRPr/>
              </a:pPr>
              <a:endParaRPr lang="es-ES_tradnl" dirty="0"/>
            </a:p>
          </p:txBody>
        </p:sp>
        <p:sp>
          <p:nvSpPr>
            <p:cNvPr id="11297" name="AutoShape 33"/>
            <p:cNvSpPr>
              <a:spLocks noChangeArrowheads="1"/>
            </p:cNvSpPr>
            <p:nvPr/>
          </p:nvSpPr>
          <p:spPr bwMode="auto">
            <a:xfrm>
              <a:off x="204" y="159"/>
              <a:ext cx="5352" cy="82"/>
            </a:xfrm>
            <a:prstGeom prst="roundRect">
              <a:avLst>
                <a:gd name="adj" fmla="val 16667"/>
              </a:avLst>
            </a:prstGeom>
            <a:grpFill/>
            <a:ln w="9525">
              <a:noFill/>
              <a:round/>
              <a:headEnd/>
              <a:tailEnd/>
            </a:ln>
            <a:effectLst/>
          </p:spPr>
          <p:txBody>
            <a:bodyPr wrap="none" anchor="ctr"/>
            <a:lstStyle/>
            <a:p>
              <a:pPr>
                <a:defRPr/>
              </a:pPr>
              <a:endParaRPr lang="es-ES_tradnl" dirty="0"/>
            </a:p>
          </p:txBody>
        </p:sp>
      </p:grpSp>
      <p:sp>
        <p:nvSpPr>
          <p:cNvPr id="19470" name="82 CuadroTexto"/>
          <p:cNvSpPr txBox="1">
            <a:spLocks noChangeArrowheads="1"/>
          </p:cNvSpPr>
          <p:nvPr/>
        </p:nvSpPr>
        <p:spPr bwMode="auto">
          <a:xfrm>
            <a:off x="2286000" y="1000125"/>
            <a:ext cx="6643688" cy="830263"/>
          </a:xfrm>
          <a:prstGeom prst="rect">
            <a:avLst/>
          </a:prstGeom>
          <a:noFill/>
          <a:ln w="9525">
            <a:noFill/>
            <a:miter lim="800000"/>
            <a:headEnd/>
            <a:tailEnd/>
          </a:ln>
        </p:spPr>
        <p:txBody>
          <a:bodyPr>
            <a:spAutoFit/>
          </a:bodyPr>
          <a:lstStyle/>
          <a:p>
            <a:r>
              <a:rPr lang="es-EC"/>
              <a:t> </a:t>
            </a:r>
            <a:endParaRPr lang="es-ES"/>
          </a:p>
          <a:p>
            <a:r>
              <a:rPr lang="es-EC"/>
              <a:t>	</a:t>
            </a:r>
            <a:endParaRPr lang="es-ES" sz="1800"/>
          </a:p>
        </p:txBody>
      </p:sp>
      <p:sp>
        <p:nvSpPr>
          <p:cNvPr id="85" name="Text Box 71"/>
          <p:cNvSpPr txBox="1">
            <a:spLocks noChangeArrowheads="1"/>
          </p:cNvSpPr>
          <p:nvPr/>
        </p:nvSpPr>
        <p:spPr bwMode="auto">
          <a:xfrm>
            <a:off x="131763" y="1076325"/>
            <a:ext cx="1039812"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19472" name="Text Box 69"/>
          <p:cNvSpPr txBox="1">
            <a:spLocks noChangeArrowheads="1"/>
          </p:cNvSpPr>
          <p:nvPr/>
        </p:nvSpPr>
        <p:spPr bwMode="auto">
          <a:xfrm>
            <a:off x="131763" y="3143250"/>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III: Estudio Organizacional</a:t>
            </a:r>
          </a:p>
        </p:txBody>
      </p:sp>
      <p:sp>
        <p:nvSpPr>
          <p:cNvPr id="19473" name="Text Box 71"/>
          <p:cNvSpPr txBox="1">
            <a:spLocks noChangeArrowheads="1"/>
          </p:cNvSpPr>
          <p:nvPr/>
        </p:nvSpPr>
        <p:spPr bwMode="auto">
          <a:xfrm>
            <a:off x="1000125" y="6211888"/>
            <a:ext cx="1285875" cy="461962"/>
          </a:xfrm>
          <a:prstGeom prst="rect">
            <a:avLst/>
          </a:prstGeom>
          <a:noFill/>
          <a:ln w="9525">
            <a:noFill/>
            <a:miter lim="800000"/>
            <a:headEnd/>
            <a:tailEnd/>
          </a:ln>
        </p:spPr>
        <p:txBody>
          <a:bodyPr anchor="ctr">
            <a:spAutoFit/>
          </a:bodyPr>
          <a:lstStyle/>
          <a:p>
            <a:pPr algn="ctr">
              <a:spcBef>
                <a:spcPct val="50000"/>
              </a:spcBef>
            </a:pPr>
            <a:r>
              <a:rPr lang="en-GB" sz="1200">
                <a:solidFill>
                  <a:schemeClr val="bg1"/>
                </a:solidFill>
              </a:rPr>
              <a:t>Conclusiones, Recomendaciones</a:t>
            </a:r>
          </a:p>
        </p:txBody>
      </p:sp>
      <p:sp>
        <p:nvSpPr>
          <p:cNvPr id="19474" name="Text Box 70"/>
          <p:cNvSpPr txBox="1">
            <a:spLocks noChangeArrowheads="1"/>
          </p:cNvSpPr>
          <p:nvPr/>
        </p:nvSpPr>
        <p:spPr bwMode="auto">
          <a:xfrm>
            <a:off x="854075" y="4211638"/>
            <a:ext cx="1039813"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IV: Estudio Técnico </a:t>
            </a:r>
          </a:p>
        </p:txBody>
      </p:sp>
      <p:grpSp>
        <p:nvGrpSpPr>
          <p:cNvPr id="22" name="Group 162"/>
          <p:cNvGrpSpPr>
            <a:grpSpLocks/>
          </p:cNvGrpSpPr>
          <p:nvPr/>
        </p:nvGrpSpPr>
        <p:grpSpPr bwMode="auto">
          <a:xfrm>
            <a:off x="-428625" y="4705350"/>
            <a:ext cx="2852738" cy="2154238"/>
            <a:chOff x="1943" y="626"/>
            <a:chExt cx="1627" cy="1229"/>
          </a:xfrm>
        </p:grpSpPr>
        <p:sp>
          <p:nvSpPr>
            <p:cNvPr id="19489"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9490" name="Group 164"/>
            <p:cNvGrpSpPr>
              <a:grpSpLocks/>
            </p:cNvGrpSpPr>
            <p:nvPr/>
          </p:nvGrpSpPr>
          <p:grpSpPr bwMode="auto">
            <a:xfrm>
              <a:off x="2322" y="1411"/>
              <a:ext cx="1248" cy="444"/>
              <a:chOff x="3334" y="1520"/>
              <a:chExt cx="3166" cy="1126"/>
            </a:xfrm>
          </p:grpSpPr>
          <p:sp>
            <p:nvSpPr>
              <p:cNvPr id="19494" name="Oval 165"/>
              <p:cNvSpPr>
                <a:spLocks noChangeArrowheads="1"/>
              </p:cNvSpPr>
              <p:nvPr/>
            </p:nvSpPr>
            <p:spPr bwMode="auto">
              <a:xfrm>
                <a:off x="4027" y="1822"/>
                <a:ext cx="2473"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9495"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9491" name="Group 167"/>
            <p:cNvGrpSpPr>
              <a:grpSpLocks/>
            </p:cNvGrpSpPr>
            <p:nvPr/>
          </p:nvGrpSpPr>
          <p:grpSpPr bwMode="auto">
            <a:xfrm>
              <a:off x="2236" y="890"/>
              <a:ext cx="644" cy="645"/>
              <a:chOff x="2880" y="1515"/>
              <a:chExt cx="644" cy="645"/>
            </a:xfrm>
          </p:grpSpPr>
          <p:sp>
            <p:nvSpPr>
              <p:cNvPr id="19492"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98" name="Freeform 169"/>
              <p:cNvSpPr>
                <a:spLocks/>
              </p:cNvSpPr>
              <p:nvPr/>
            </p:nvSpPr>
            <p:spPr bwMode="auto">
              <a:xfrm>
                <a:off x="2888" y="1515"/>
                <a:ext cx="627"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sp>
        <p:nvSpPr>
          <p:cNvPr id="102" name="Rectangle 34"/>
          <p:cNvSpPr txBox="1">
            <a:spLocks noChangeArrowheads="1"/>
          </p:cNvSpPr>
          <p:nvPr/>
        </p:nvSpPr>
        <p:spPr bwMode="auto">
          <a:xfrm>
            <a:off x="500063" y="285750"/>
            <a:ext cx="8229600" cy="561975"/>
          </a:xfrm>
          <a:prstGeom prst="rect">
            <a:avLst/>
          </a:prstGeom>
          <a:noFill/>
          <a:ln w="9525">
            <a:noFill/>
            <a:miter lim="800000"/>
            <a:headEnd/>
            <a:tailEnd/>
          </a:ln>
          <a:effectLst>
            <a:outerShdw dist="17961" dir="2700000" algn="ctr" rotWithShape="0">
              <a:srgbClr val="474747"/>
            </a:outerShdw>
          </a:effectLst>
        </p:spPr>
        <p:txBody>
          <a:bodyPr anchor="ctr"/>
          <a:lstStyle/>
          <a:p>
            <a:pPr marL="0" lvl="1">
              <a:defRPr/>
            </a:pPr>
            <a:r>
              <a:rPr lang="es-EC" b="1" kern="0" dirty="0">
                <a:solidFill>
                  <a:schemeClr val="bg1"/>
                </a:solidFill>
                <a:latin typeface="Arial" pitchFamily="34" charset="0"/>
                <a:cs typeface="Arial" pitchFamily="34" charset="0"/>
              </a:rPr>
              <a:t>CAP. 2: </a:t>
            </a:r>
            <a:r>
              <a:rPr lang="es-EC" sz="2000" b="1" kern="0" dirty="0">
                <a:solidFill>
                  <a:schemeClr val="bg1"/>
                </a:solidFill>
                <a:latin typeface="Arial" pitchFamily="34" charset="0"/>
                <a:cs typeface="Arial" pitchFamily="34" charset="0"/>
              </a:rPr>
              <a:t>PRODUCCION NACIONAL VS. INTERNACIONAL</a:t>
            </a:r>
            <a:endParaRPr lang="en-GB" kern="0" dirty="0">
              <a:solidFill>
                <a:schemeClr val="bg1"/>
              </a:solidFill>
            </a:endParaRPr>
          </a:p>
        </p:txBody>
      </p:sp>
      <p:grpSp>
        <p:nvGrpSpPr>
          <p:cNvPr id="19477" name="Group 552"/>
          <p:cNvGrpSpPr>
            <a:grpSpLocks/>
          </p:cNvGrpSpPr>
          <p:nvPr/>
        </p:nvGrpSpPr>
        <p:grpSpPr bwMode="auto">
          <a:xfrm>
            <a:off x="285750" y="1500188"/>
            <a:ext cx="2152650" cy="2152650"/>
            <a:chOff x="1943" y="626"/>
            <a:chExt cx="1228" cy="1228"/>
          </a:xfrm>
        </p:grpSpPr>
        <p:sp>
          <p:nvSpPr>
            <p:cNvPr id="19482" name="Oval 553"/>
            <p:cNvSpPr>
              <a:spLocks noChangeArrowheads="1"/>
            </p:cNvSpPr>
            <p:nvPr/>
          </p:nvSpPr>
          <p:spPr bwMode="auto">
            <a:xfrm>
              <a:off x="1943" y="626"/>
              <a:ext cx="1228" cy="1228"/>
            </a:xfrm>
            <a:prstGeom prst="ellipse">
              <a:avLst/>
            </a:prstGeom>
            <a:gradFill rotWithShape="1">
              <a:gsLst>
                <a:gs pos="0">
                  <a:srgbClr val="BC8116">
                    <a:alpha val="62000"/>
                  </a:srgbClr>
                </a:gs>
                <a:gs pos="100000">
                  <a:srgbClr val="573C0A">
                    <a:alpha val="0"/>
                  </a:srgbClr>
                </a:gs>
              </a:gsLst>
              <a:path path="shape">
                <a:fillToRect l="50000" t="50000" r="50000" b="50000"/>
              </a:path>
            </a:gradFill>
            <a:ln w="9525">
              <a:noFill/>
              <a:round/>
              <a:headEnd/>
              <a:tailEnd/>
            </a:ln>
          </p:spPr>
          <p:txBody>
            <a:bodyPr wrap="none" anchor="ctr"/>
            <a:lstStyle/>
            <a:p>
              <a:endParaRPr lang="es-MX"/>
            </a:p>
          </p:txBody>
        </p:sp>
        <p:grpSp>
          <p:nvGrpSpPr>
            <p:cNvPr id="19483" name="Group 554"/>
            <p:cNvGrpSpPr>
              <a:grpSpLocks/>
            </p:cNvGrpSpPr>
            <p:nvPr/>
          </p:nvGrpSpPr>
          <p:grpSpPr bwMode="auto">
            <a:xfrm>
              <a:off x="2070" y="1330"/>
              <a:ext cx="975" cy="325"/>
              <a:chOff x="2696" y="1315"/>
              <a:chExt cx="2472" cy="824"/>
            </a:xfrm>
          </p:grpSpPr>
          <p:sp>
            <p:nvSpPr>
              <p:cNvPr id="19487" name="Oval 555"/>
              <p:cNvSpPr>
                <a:spLocks noChangeArrowheads="1"/>
              </p:cNvSpPr>
              <p:nvPr/>
            </p:nvSpPr>
            <p:spPr bwMode="auto">
              <a:xfrm>
                <a:off x="2696" y="1315"/>
                <a:ext cx="2472" cy="824"/>
              </a:xfrm>
              <a:prstGeom prst="ellipse">
                <a:avLst/>
              </a:prstGeom>
              <a:gradFill rotWithShape="1">
                <a:gsLst>
                  <a:gs pos="0">
                    <a:srgbClr val="BC8116">
                      <a:alpha val="60999"/>
                    </a:srgbClr>
                  </a:gs>
                  <a:gs pos="100000">
                    <a:srgbClr val="573C0A">
                      <a:alpha val="0"/>
                    </a:srgbClr>
                  </a:gs>
                </a:gsLst>
                <a:path path="shape">
                  <a:fillToRect l="50000" t="50000" r="50000" b="50000"/>
                </a:path>
              </a:gradFill>
              <a:ln w="9525">
                <a:noFill/>
                <a:round/>
                <a:headEnd/>
                <a:tailEnd/>
              </a:ln>
            </p:spPr>
            <p:txBody>
              <a:bodyPr wrap="none" anchor="ctr"/>
              <a:lstStyle/>
              <a:p>
                <a:endParaRPr lang="es-MX"/>
              </a:p>
            </p:txBody>
          </p:sp>
          <p:sp>
            <p:nvSpPr>
              <p:cNvPr id="19488" name="Oval 556"/>
              <p:cNvSpPr>
                <a:spLocks noChangeArrowheads="1"/>
              </p:cNvSpPr>
              <p:nvPr/>
            </p:nvSpPr>
            <p:spPr bwMode="auto">
              <a:xfrm>
                <a:off x="3334" y="1520"/>
                <a:ext cx="1249" cy="451"/>
              </a:xfrm>
              <a:prstGeom prst="ellipse">
                <a:avLst/>
              </a:prstGeom>
              <a:gradFill rotWithShape="1">
                <a:gsLst>
                  <a:gs pos="0">
                    <a:srgbClr val="F08820">
                      <a:alpha val="92998"/>
                    </a:srgbClr>
                  </a:gs>
                  <a:gs pos="100000">
                    <a:srgbClr val="6F3F0F">
                      <a:alpha val="0"/>
                    </a:srgbClr>
                  </a:gs>
                </a:gsLst>
                <a:path path="shape">
                  <a:fillToRect l="50000" t="50000" r="50000" b="50000"/>
                </a:path>
              </a:gradFill>
              <a:ln w="9525">
                <a:noFill/>
                <a:round/>
                <a:headEnd/>
                <a:tailEnd/>
              </a:ln>
            </p:spPr>
            <p:txBody>
              <a:bodyPr wrap="none" anchor="ctr"/>
              <a:lstStyle/>
              <a:p>
                <a:endParaRPr lang="es-MX"/>
              </a:p>
            </p:txBody>
          </p:sp>
        </p:grpSp>
        <p:grpSp>
          <p:nvGrpSpPr>
            <p:cNvPr id="19484" name="Group 557"/>
            <p:cNvGrpSpPr>
              <a:grpSpLocks/>
            </p:cNvGrpSpPr>
            <p:nvPr/>
          </p:nvGrpSpPr>
          <p:grpSpPr bwMode="auto">
            <a:xfrm>
              <a:off x="2236" y="890"/>
              <a:ext cx="644" cy="645"/>
              <a:chOff x="2880" y="1515"/>
              <a:chExt cx="644" cy="645"/>
            </a:xfrm>
          </p:grpSpPr>
          <p:sp>
            <p:nvSpPr>
              <p:cNvPr id="19485" name="Oval 558"/>
              <p:cNvSpPr>
                <a:spLocks noChangeArrowheads="1"/>
              </p:cNvSpPr>
              <p:nvPr/>
            </p:nvSpPr>
            <p:spPr bwMode="auto">
              <a:xfrm>
                <a:off x="2880" y="1516"/>
                <a:ext cx="644" cy="644"/>
              </a:xfrm>
              <a:prstGeom prst="ellipse">
                <a:avLst/>
              </a:prstGeom>
              <a:gradFill rotWithShape="1">
                <a:gsLst>
                  <a:gs pos="0">
                    <a:srgbClr val="BC8116"/>
                  </a:gs>
                  <a:gs pos="100000">
                    <a:srgbClr val="F08820"/>
                  </a:gs>
                </a:gsLst>
                <a:lin ang="5400000" scaled="1"/>
              </a:gradFill>
              <a:ln w="9525" algn="ctr">
                <a:noFill/>
                <a:round/>
                <a:headEnd/>
                <a:tailEnd/>
              </a:ln>
            </p:spPr>
            <p:txBody>
              <a:bodyPr wrap="none" anchor="ctr"/>
              <a:lstStyle/>
              <a:p>
                <a:endParaRPr lang="es-MX"/>
              </a:p>
            </p:txBody>
          </p:sp>
          <p:sp>
            <p:nvSpPr>
              <p:cNvPr id="115" name="Freeform 55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MX" dirty="0"/>
              </a:p>
            </p:txBody>
          </p:sp>
        </p:grpSp>
      </p:grpSp>
      <p:sp>
        <p:nvSpPr>
          <p:cNvPr id="19478" name="Text Box 68"/>
          <p:cNvSpPr txBox="1">
            <a:spLocks noChangeArrowheads="1"/>
          </p:cNvSpPr>
          <p:nvPr/>
        </p:nvSpPr>
        <p:spPr bwMode="auto">
          <a:xfrm>
            <a:off x="889000" y="2211388"/>
            <a:ext cx="1039813" cy="646112"/>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 Estudio de mercado</a:t>
            </a:r>
          </a:p>
        </p:txBody>
      </p:sp>
      <p:pic>
        <p:nvPicPr>
          <p:cNvPr id="102402" name="Imagen 7"/>
          <p:cNvPicPr>
            <a:picLocks noChangeAspect="1" noChangeArrowheads="1"/>
          </p:cNvPicPr>
          <p:nvPr/>
        </p:nvPicPr>
        <p:blipFill>
          <a:blip r:embed="rId3"/>
          <a:srcRect l="32428" t="52686" r="16493" b="24808"/>
          <a:stretch>
            <a:fillRect/>
          </a:stretch>
        </p:blipFill>
        <p:spPr bwMode="auto">
          <a:xfrm>
            <a:off x="2428875" y="928688"/>
            <a:ext cx="5683250" cy="1714500"/>
          </a:xfrm>
          <a:prstGeom prst="rect">
            <a:avLst/>
          </a:prstGeom>
          <a:ln>
            <a:noFill/>
          </a:ln>
          <a:effectLst>
            <a:outerShdw blurRad="292100" dist="139700" dir="2700000" algn="tl" rotWithShape="0">
              <a:srgbClr val="333333">
                <a:alpha val="65000"/>
              </a:srgbClr>
            </a:outerShdw>
          </a:effectLst>
        </p:spPr>
      </p:pic>
      <p:pic>
        <p:nvPicPr>
          <p:cNvPr id="102404" name="Picture 4" descr="http://virtual.ues.edu.sv/bvues/images/referencia/bibliotecas/mapa-continentes.jpg"/>
          <p:cNvPicPr>
            <a:picLocks noChangeAspect="1" noChangeArrowheads="1"/>
          </p:cNvPicPr>
          <p:nvPr/>
        </p:nvPicPr>
        <p:blipFill>
          <a:blip r:embed="rId4" cstate="print"/>
          <a:srcRect/>
          <a:stretch>
            <a:fillRect/>
          </a:stretch>
        </p:blipFill>
        <p:spPr bwMode="auto">
          <a:xfrm>
            <a:off x="2857488" y="3071810"/>
            <a:ext cx="5066928" cy="2571768"/>
          </a:xfrm>
          <a:prstGeom prst="rect">
            <a:avLst/>
          </a:prstGeom>
          <a:ln>
            <a:noFill/>
          </a:ln>
          <a:effectLst>
            <a:softEdge rad="112500"/>
          </a:effectLst>
        </p:spPr>
      </p:pic>
      <p:sp>
        <p:nvSpPr>
          <p:cNvPr id="19481" name="Text Box 70"/>
          <p:cNvSpPr txBox="1">
            <a:spLocks noChangeArrowheads="1"/>
          </p:cNvSpPr>
          <p:nvPr/>
        </p:nvSpPr>
        <p:spPr bwMode="auto">
          <a:xfrm>
            <a:off x="68263" y="5283200"/>
            <a:ext cx="1039812"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V: Estudio Financiero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4.16667E-6 0 L 4.16667E-6 1.12338 " pathEditMode="relative" rAng="0" ptsTypes="AA">
                                      <p:cBhvr>
                                        <p:cTn id="10" dur="1500" fill="hold"/>
                                        <p:tgtEl>
                                          <p:spTgt spid="5"/>
                                        </p:tgtEl>
                                        <p:attrNameLst>
                                          <p:attrName>ppt_x</p:attrName>
                                          <p:attrName>ppt_y</p:attrName>
                                        </p:attrNameLst>
                                      </p:cBhvr>
                                      <p:rCtr x="0" y="562"/>
                                    </p:animMotion>
                                  </p:childTnLst>
                                </p:cTn>
                              </p:par>
                              <p:par>
                                <p:cTn id="11" presetID="42" presetClass="path" presetSubtype="0" accel="50000" decel="50000" fill="hold" nodeType="withEffect">
                                  <p:stCondLst>
                                    <p:cond delay="0"/>
                                  </p:stCondLst>
                                  <p:childTnLst>
                                    <p:animMotion origin="layout" path="M -4.72222E-6 -1.12338 L -4.72222E-6 -4.07407E-6 " pathEditMode="relative" rAng="0" ptsTypes="AA">
                                      <p:cBhvr>
                                        <p:cTn id="12" dur="1500" spd="-100000" fill="hold"/>
                                        <p:tgtEl>
                                          <p:spTgt spid="4"/>
                                        </p:tgtEl>
                                        <p:attrNameLst>
                                          <p:attrName>ppt_x</p:attrName>
                                          <p:attrName>ppt_y</p:attrName>
                                        </p:attrNameLst>
                                      </p:cBhvr>
                                      <p:rCtr x="0" y="562"/>
                                    </p:animMotion>
                                  </p:childTnLst>
                                </p:cTn>
                              </p:par>
                              <p:par>
                                <p:cTn id="13" presetID="10" presetClass="entr" presetSubtype="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7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9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11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13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xit" presetSubtype="0" fill="hold" nodeType="with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xit" presetSubtype="0" fill="hold" grpId="0" nodeType="withEffect">
                                  <p:stCondLst>
                                    <p:cond delay="0"/>
                                  </p:stCondLst>
                                  <p:childTnLst>
                                    <p:animEffect transition="out" filter="fade">
                                      <p:cBhvr>
                                        <p:cTn id="35" dur="500"/>
                                        <p:tgtEl>
                                          <p:spTgt spid="11336"/>
                                        </p:tgtEl>
                                      </p:cBhvr>
                                    </p:animEffect>
                                    <p:set>
                                      <p:cBhvr>
                                        <p:cTn id="36" dur="1" fill="hold">
                                          <p:stCondLst>
                                            <p:cond delay="499"/>
                                          </p:stCondLst>
                                        </p:cTn>
                                        <p:tgtEl>
                                          <p:spTgt spid="1133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1337"/>
                                        </p:tgtEl>
                                        <p:attrNameLst>
                                          <p:attrName>style.visibility</p:attrName>
                                        </p:attrNameLst>
                                      </p:cBhvr>
                                      <p:to>
                                        <p:strVal val="visible"/>
                                      </p:to>
                                    </p:set>
                                    <p:animEffect transition="in" filter="fade">
                                      <p:cBhvr>
                                        <p:cTn id="39" dur="500"/>
                                        <p:tgtEl>
                                          <p:spTgt spid="11337"/>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par>
                                <p:cTn id="43" presetID="10" presetClass="entr" presetSubtype="0" fill="hold" nodeType="withEffect">
                                  <p:stCondLst>
                                    <p:cond delay="110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wipe(left)">
                                      <p:cBhvr>
                                        <p:cTn id="48" dur="500"/>
                                        <p:tgtEl>
                                          <p:spTgt spid="102"/>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102404"/>
                                        </p:tgtEl>
                                        <p:attrNameLst>
                                          <p:attrName>style.visibility</p:attrName>
                                        </p:attrNameLst>
                                      </p:cBhvr>
                                      <p:to>
                                        <p:strVal val="visible"/>
                                      </p:to>
                                    </p:set>
                                    <p:animEffect transition="in" filter="box(in)">
                                      <p:cBhvr>
                                        <p:cTn id="53" dur="500"/>
                                        <p:tgtEl>
                                          <p:spTgt spid="102404"/>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nodeType="clickEffect">
                                  <p:stCondLst>
                                    <p:cond delay="0"/>
                                  </p:stCondLst>
                                  <p:childTnLst>
                                    <p:set>
                                      <p:cBhvr>
                                        <p:cTn id="57" dur="1" fill="hold">
                                          <p:stCondLst>
                                            <p:cond delay="0"/>
                                          </p:stCondLst>
                                        </p:cTn>
                                        <p:tgtEl>
                                          <p:spTgt spid="102404"/>
                                        </p:tgtEl>
                                        <p:attrNameLst>
                                          <p:attrName>style.visibility</p:attrName>
                                        </p:attrNameLst>
                                      </p:cBhvr>
                                      <p:to>
                                        <p:strVal val="visible"/>
                                      </p:to>
                                    </p:set>
                                    <p:animEffect transition="in" filter="box(in)">
                                      <p:cBhvr>
                                        <p:cTn id="58" dur="500"/>
                                        <p:tgtEl>
                                          <p:spTgt spid="102404"/>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102402"/>
                                        </p:tgtEl>
                                        <p:attrNameLst>
                                          <p:attrName>style.visibility</p:attrName>
                                        </p:attrNameLst>
                                      </p:cBhvr>
                                      <p:to>
                                        <p:strVal val="visible"/>
                                      </p:to>
                                    </p:set>
                                    <p:animEffect transition="in" filter="randombar(horizontal)">
                                      <p:cBhvr>
                                        <p:cTn id="63" dur="500"/>
                                        <p:tgtEl>
                                          <p:spTgt spid="102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6" grpId="0" animBg="1"/>
      <p:bldP spid="11337" grpId="0" animBg="1"/>
      <p:bldP spid="85" grpId="0"/>
      <p:bldP spid="10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36" name="Rectangle 72"/>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29BE6">
                  <a:alpha val="79999"/>
                </a:srgbClr>
              </a:gs>
            </a:gsLst>
            <a:lin ang="5400000" scaled="1"/>
          </a:gradFill>
          <a:ln w="9525">
            <a:noFill/>
            <a:miter lim="800000"/>
            <a:headEnd/>
            <a:tailEnd/>
          </a:ln>
        </p:spPr>
        <p:txBody>
          <a:bodyPr wrap="none" anchor="ctr"/>
          <a:lstStyle/>
          <a:p>
            <a:endParaRPr lang="es-ES_tradnl"/>
          </a:p>
        </p:txBody>
      </p:sp>
      <p:sp>
        <p:nvSpPr>
          <p:cNvPr id="11337" name="Rectangle 73"/>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9CE1C">
                  <a:alpha val="60001"/>
                </a:srgbClr>
              </a:gs>
            </a:gsLst>
            <a:lin ang="5400000" scaled="1"/>
          </a:gradFill>
          <a:ln w="9525">
            <a:noFill/>
            <a:miter lim="800000"/>
            <a:headEnd/>
            <a:tailEnd/>
          </a:ln>
        </p:spPr>
        <p:txBody>
          <a:bodyPr wrap="none" anchor="ctr"/>
          <a:lstStyle/>
          <a:p>
            <a:endParaRPr lang="es-ES_tradnl"/>
          </a:p>
        </p:txBody>
      </p:sp>
      <p:grpSp>
        <p:nvGrpSpPr>
          <p:cNvPr id="2" name="Group 2"/>
          <p:cNvGrpSpPr>
            <a:grpSpLocks/>
          </p:cNvGrpSpPr>
          <p:nvPr/>
        </p:nvGrpSpPr>
        <p:grpSpPr bwMode="auto">
          <a:xfrm>
            <a:off x="-3175" y="-12700"/>
            <a:ext cx="1766888" cy="6870700"/>
            <a:chOff x="2336" y="-8"/>
            <a:chExt cx="1252" cy="4337"/>
          </a:xfrm>
        </p:grpSpPr>
        <p:sp>
          <p:nvSpPr>
            <p:cNvPr id="20570" name="Freeform 3"/>
            <p:cNvSpPr>
              <a:spLocks/>
            </p:cNvSpPr>
            <p:nvPr/>
          </p:nvSpPr>
          <p:spPr bwMode="auto">
            <a:xfrm>
              <a:off x="2336" y="-8"/>
              <a:ext cx="872" cy="4337"/>
            </a:xfrm>
            <a:custGeom>
              <a:avLst/>
              <a:gdLst>
                <a:gd name="T0" fmla="*/ 3390520 w 369"/>
                <a:gd name="T1" fmla="*/ 0 h 1836"/>
                <a:gd name="T2" fmla="*/ 3107293 w 369"/>
                <a:gd name="T3" fmla="*/ 11115941 h 1836"/>
                <a:gd name="T4" fmla="*/ 0 w 369"/>
                <a:gd name="T5" fmla="*/ 23462209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18A5D8"/>
              </a:solidFill>
              <a:miter lim="800000"/>
              <a:headEnd/>
              <a:tailEnd/>
            </a:ln>
          </p:spPr>
          <p:txBody>
            <a:bodyPr/>
            <a:lstStyle/>
            <a:p>
              <a:endParaRPr lang="es-ES"/>
            </a:p>
          </p:txBody>
        </p:sp>
        <p:sp>
          <p:nvSpPr>
            <p:cNvPr id="20571" name="Freeform 4"/>
            <p:cNvSpPr>
              <a:spLocks/>
            </p:cNvSpPr>
            <p:nvPr/>
          </p:nvSpPr>
          <p:spPr bwMode="auto">
            <a:xfrm>
              <a:off x="2343" y="-8"/>
              <a:ext cx="893" cy="4337"/>
            </a:xfrm>
            <a:custGeom>
              <a:avLst/>
              <a:gdLst>
                <a:gd name="T0" fmla="*/ 3362837 w 378"/>
                <a:gd name="T1" fmla="*/ 0 h 1836"/>
                <a:gd name="T2" fmla="*/ 3183299 w 378"/>
                <a:gd name="T3" fmla="*/ 11115941 h 1836"/>
                <a:gd name="T4" fmla="*/ 393903 w 378"/>
                <a:gd name="T5" fmla="*/ 23462209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199DCC"/>
              </a:solidFill>
              <a:miter lim="800000"/>
              <a:headEnd/>
              <a:tailEnd/>
            </a:ln>
          </p:spPr>
          <p:txBody>
            <a:bodyPr/>
            <a:lstStyle/>
            <a:p>
              <a:endParaRPr lang="es-ES"/>
            </a:p>
          </p:txBody>
        </p:sp>
        <p:sp>
          <p:nvSpPr>
            <p:cNvPr id="20572" name="Freeform 5"/>
            <p:cNvSpPr>
              <a:spLocks/>
            </p:cNvSpPr>
            <p:nvPr/>
          </p:nvSpPr>
          <p:spPr bwMode="auto">
            <a:xfrm>
              <a:off x="2350" y="-8"/>
              <a:ext cx="917" cy="4337"/>
            </a:xfrm>
            <a:custGeom>
              <a:avLst/>
              <a:gdLst>
                <a:gd name="T0" fmla="*/ 3381520 w 388"/>
                <a:gd name="T1" fmla="*/ 0 h 1836"/>
                <a:gd name="T2" fmla="*/ 3290104 w 388"/>
                <a:gd name="T3" fmla="*/ 11115941 h 1836"/>
                <a:gd name="T4" fmla="*/ 798119 w 388"/>
                <a:gd name="T5" fmla="*/ 23462209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1A96C3"/>
              </a:solidFill>
              <a:miter lim="800000"/>
              <a:headEnd/>
              <a:tailEnd/>
            </a:ln>
          </p:spPr>
          <p:txBody>
            <a:bodyPr/>
            <a:lstStyle/>
            <a:p>
              <a:endParaRPr lang="es-ES"/>
            </a:p>
          </p:txBody>
        </p:sp>
        <p:sp>
          <p:nvSpPr>
            <p:cNvPr id="20573" name="Freeform 6"/>
            <p:cNvSpPr>
              <a:spLocks/>
            </p:cNvSpPr>
            <p:nvPr/>
          </p:nvSpPr>
          <p:spPr bwMode="auto">
            <a:xfrm>
              <a:off x="2355" y="-8"/>
              <a:ext cx="940" cy="4337"/>
            </a:xfrm>
            <a:custGeom>
              <a:avLst/>
              <a:gdLst>
                <a:gd name="T0" fmla="*/ 3354863 w 398"/>
                <a:gd name="T1" fmla="*/ 0 h 1836"/>
                <a:gd name="T2" fmla="*/ 3369985 w 398"/>
                <a:gd name="T3" fmla="*/ 11115941 h 1836"/>
                <a:gd name="T4" fmla="*/ 1198670 w 398"/>
                <a:gd name="T5" fmla="*/ 23462209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1A8FBA"/>
              </a:solidFill>
              <a:miter lim="800000"/>
              <a:headEnd/>
              <a:tailEnd/>
            </a:ln>
          </p:spPr>
          <p:txBody>
            <a:bodyPr/>
            <a:lstStyle/>
            <a:p>
              <a:endParaRPr lang="es-ES"/>
            </a:p>
          </p:txBody>
        </p:sp>
        <p:sp>
          <p:nvSpPr>
            <p:cNvPr id="20574" name="Freeform 7"/>
            <p:cNvSpPr>
              <a:spLocks/>
            </p:cNvSpPr>
            <p:nvPr/>
          </p:nvSpPr>
          <p:spPr bwMode="auto">
            <a:xfrm>
              <a:off x="2360" y="-8"/>
              <a:ext cx="964" cy="4337"/>
            </a:xfrm>
            <a:custGeom>
              <a:avLst/>
              <a:gdLst>
                <a:gd name="T0" fmla="*/ 3382712 w 408"/>
                <a:gd name="T1" fmla="*/ 0 h 1836"/>
                <a:gd name="T2" fmla="*/ 3469547 w 408"/>
                <a:gd name="T3" fmla="*/ 11115941 h 1836"/>
                <a:gd name="T4" fmla="*/ 1599416 w 408"/>
                <a:gd name="T5" fmla="*/ 23462209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1888B2"/>
              </a:solidFill>
              <a:miter lim="800000"/>
              <a:headEnd/>
              <a:tailEnd/>
            </a:ln>
          </p:spPr>
          <p:txBody>
            <a:bodyPr/>
            <a:lstStyle/>
            <a:p>
              <a:endParaRPr lang="es-ES"/>
            </a:p>
          </p:txBody>
        </p:sp>
        <p:sp>
          <p:nvSpPr>
            <p:cNvPr id="20575" name="Freeform 8"/>
            <p:cNvSpPr>
              <a:spLocks/>
            </p:cNvSpPr>
            <p:nvPr/>
          </p:nvSpPr>
          <p:spPr bwMode="auto">
            <a:xfrm>
              <a:off x="2365" y="-8"/>
              <a:ext cx="987" cy="4337"/>
            </a:xfrm>
            <a:custGeom>
              <a:avLst/>
              <a:gdLst>
                <a:gd name="T0" fmla="*/ 3356284 w 418"/>
                <a:gd name="T1" fmla="*/ 0 h 1836"/>
                <a:gd name="T2" fmla="*/ 3550289 w 418"/>
                <a:gd name="T3" fmla="*/ 11115941 h 1836"/>
                <a:gd name="T4" fmla="*/ 1998361 w 418"/>
                <a:gd name="T5" fmla="*/ 23462209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1A82AA"/>
              </a:solidFill>
              <a:miter lim="800000"/>
              <a:headEnd/>
              <a:tailEnd/>
            </a:ln>
          </p:spPr>
          <p:txBody>
            <a:bodyPr/>
            <a:lstStyle/>
            <a:p>
              <a:endParaRPr lang="es-ES"/>
            </a:p>
          </p:txBody>
        </p:sp>
        <p:sp>
          <p:nvSpPr>
            <p:cNvPr id="20576" name="Freeform 9"/>
            <p:cNvSpPr>
              <a:spLocks/>
            </p:cNvSpPr>
            <p:nvPr/>
          </p:nvSpPr>
          <p:spPr bwMode="auto">
            <a:xfrm>
              <a:off x="2372" y="-8"/>
              <a:ext cx="1039" cy="4337"/>
            </a:xfrm>
            <a:custGeom>
              <a:avLst/>
              <a:gdLst>
                <a:gd name="T0" fmla="*/ 3346761 w 440"/>
                <a:gd name="T1" fmla="*/ 0 h 1836"/>
                <a:gd name="T2" fmla="*/ 3638689 w 440"/>
                <a:gd name="T3" fmla="*/ 11115941 h 1836"/>
                <a:gd name="T4" fmla="*/ 2392543 w 440"/>
                <a:gd name="T5" fmla="*/ 23462209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187CA2"/>
              </a:solidFill>
              <a:miter lim="800000"/>
              <a:headEnd/>
              <a:tailEnd/>
            </a:ln>
          </p:spPr>
          <p:txBody>
            <a:bodyPr/>
            <a:lstStyle/>
            <a:p>
              <a:endParaRPr lang="es-ES"/>
            </a:p>
          </p:txBody>
        </p:sp>
        <p:sp>
          <p:nvSpPr>
            <p:cNvPr id="20577" name="Freeform 10"/>
            <p:cNvSpPr>
              <a:spLocks/>
            </p:cNvSpPr>
            <p:nvPr/>
          </p:nvSpPr>
          <p:spPr bwMode="auto">
            <a:xfrm>
              <a:off x="2376" y="-8"/>
              <a:ext cx="1094" cy="4337"/>
            </a:xfrm>
            <a:custGeom>
              <a:avLst/>
              <a:gdLst>
                <a:gd name="T0" fmla="*/ 3384130 w 463"/>
                <a:gd name="T1" fmla="*/ 0 h 1836"/>
                <a:gd name="T2" fmla="*/ 3769931 w 463"/>
                <a:gd name="T3" fmla="*/ 11115941 h 1836"/>
                <a:gd name="T4" fmla="*/ 2821653 w 463"/>
                <a:gd name="T5" fmla="*/ 23462209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15769B"/>
              </a:solidFill>
              <a:miter lim="800000"/>
              <a:headEnd/>
              <a:tailEnd/>
            </a:ln>
          </p:spPr>
          <p:txBody>
            <a:bodyPr/>
            <a:lstStyle/>
            <a:p>
              <a:endParaRPr lang="es-ES"/>
            </a:p>
          </p:txBody>
        </p:sp>
        <p:sp>
          <p:nvSpPr>
            <p:cNvPr id="20578" name="Freeform 11"/>
            <p:cNvSpPr>
              <a:spLocks/>
            </p:cNvSpPr>
            <p:nvPr/>
          </p:nvSpPr>
          <p:spPr bwMode="auto">
            <a:xfrm>
              <a:off x="2381" y="-8"/>
              <a:ext cx="1148" cy="4337"/>
            </a:xfrm>
            <a:custGeom>
              <a:avLst/>
              <a:gdLst>
                <a:gd name="T0" fmla="*/ 3375080 w 486"/>
                <a:gd name="T1" fmla="*/ 0 h 1836"/>
                <a:gd name="T2" fmla="*/ 3855901 w 486"/>
                <a:gd name="T3" fmla="*/ 11115941 h 1836"/>
                <a:gd name="T4" fmla="*/ 3216959 w 486"/>
                <a:gd name="T5" fmla="*/ 23462209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157194"/>
              </a:solidFill>
              <a:miter lim="800000"/>
              <a:headEnd/>
              <a:tailEnd/>
            </a:ln>
          </p:spPr>
          <p:txBody>
            <a:bodyPr/>
            <a:lstStyle/>
            <a:p>
              <a:endParaRPr lang="es-ES"/>
            </a:p>
          </p:txBody>
        </p:sp>
        <p:sp>
          <p:nvSpPr>
            <p:cNvPr id="20579" name="Freeform 12"/>
            <p:cNvSpPr>
              <a:spLocks/>
            </p:cNvSpPr>
            <p:nvPr/>
          </p:nvSpPr>
          <p:spPr bwMode="auto">
            <a:xfrm>
              <a:off x="2386" y="-8"/>
              <a:ext cx="1202" cy="4337"/>
            </a:xfrm>
            <a:custGeom>
              <a:avLst/>
              <a:gdLst>
                <a:gd name="T0" fmla="*/ 3360032 w 509"/>
                <a:gd name="T1" fmla="*/ 0 h 1836"/>
                <a:gd name="T2" fmla="*/ 3937360 w 509"/>
                <a:gd name="T3" fmla="*/ 11115941 h 1836"/>
                <a:gd name="T4" fmla="*/ 3601584 w 509"/>
                <a:gd name="T5" fmla="*/ 23462209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36B8D"/>
              </a:solidFill>
              <a:miter lim="800000"/>
              <a:headEnd/>
              <a:tailEnd/>
            </a:ln>
          </p:spPr>
          <p:txBody>
            <a:bodyPr/>
            <a:lstStyle/>
            <a:p>
              <a:endParaRPr lang="es-ES"/>
            </a:p>
          </p:txBody>
        </p:sp>
      </p:grpSp>
      <p:grpSp>
        <p:nvGrpSpPr>
          <p:cNvPr id="3" name="Group 13"/>
          <p:cNvGrpSpPr>
            <a:grpSpLocks/>
          </p:cNvGrpSpPr>
          <p:nvPr/>
        </p:nvGrpSpPr>
        <p:grpSpPr bwMode="auto">
          <a:xfrm>
            <a:off x="-3175" y="-12700"/>
            <a:ext cx="1766888" cy="6870700"/>
            <a:chOff x="2336" y="-8"/>
            <a:chExt cx="1252" cy="4337"/>
          </a:xfrm>
        </p:grpSpPr>
        <p:sp>
          <p:nvSpPr>
            <p:cNvPr id="20560" name="Freeform 14"/>
            <p:cNvSpPr>
              <a:spLocks/>
            </p:cNvSpPr>
            <p:nvPr/>
          </p:nvSpPr>
          <p:spPr bwMode="auto">
            <a:xfrm>
              <a:off x="2336" y="-8"/>
              <a:ext cx="872" cy="4337"/>
            </a:xfrm>
            <a:custGeom>
              <a:avLst/>
              <a:gdLst>
                <a:gd name="T0" fmla="*/ 3390520 w 369"/>
                <a:gd name="T1" fmla="*/ 0 h 1836"/>
                <a:gd name="T2" fmla="*/ 3107293 w 369"/>
                <a:gd name="T3" fmla="*/ 11115941 h 1836"/>
                <a:gd name="T4" fmla="*/ 0 w 369"/>
                <a:gd name="T5" fmla="*/ 23462209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53B848"/>
              </a:solidFill>
              <a:miter lim="800000"/>
              <a:headEnd/>
              <a:tailEnd/>
            </a:ln>
          </p:spPr>
          <p:txBody>
            <a:bodyPr/>
            <a:lstStyle/>
            <a:p>
              <a:endParaRPr lang="es-ES"/>
            </a:p>
          </p:txBody>
        </p:sp>
        <p:sp>
          <p:nvSpPr>
            <p:cNvPr id="20561" name="Freeform 15"/>
            <p:cNvSpPr>
              <a:spLocks/>
            </p:cNvSpPr>
            <p:nvPr/>
          </p:nvSpPr>
          <p:spPr bwMode="auto">
            <a:xfrm>
              <a:off x="2343" y="-8"/>
              <a:ext cx="893" cy="4337"/>
            </a:xfrm>
            <a:custGeom>
              <a:avLst/>
              <a:gdLst>
                <a:gd name="T0" fmla="*/ 3362837 w 378"/>
                <a:gd name="T1" fmla="*/ 0 h 1836"/>
                <a:gd name="T2" fmla="*/ 3183299 w 378"/>
                <a:gd name="T3" fmla="*/ 11115941 h 1836"/>
                <a:gd name="T4" fmla="*/ 393903 w 378"/>
                <a:gd name="T5" fmla="*/ 23462209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4FB147"/>
              </a:solidFill>
              <a:miter lim="800000"/>
              <a:headEnd/>
              <a:tailEnd/>
            </a:ln>
          </p:spPr>
          <p:txBody>
            <a:bodyPr/>
            <a:lstStyle/>
            <a:p>
              <a:endParaRPr lang="es-ES"/>
            </a:p>
          </p:txBody>
        </p:sp>
        <p:sp>
          <p:nvSpPr>
            <p:cNvPr id="20562" name="Freeform 16"/>
            <p:cNvSpPr>
              <a:spLocks/>
            </p:cNvSpPr>
            <p:nvPr/>
          </p:nvSpPr>
          <p:spPr bwMode="auto">
            <a:xfrm>
              <a:off x="2350" y="-8"/>
              <a:ext cx="917" cy="4337"/>
            </a:xfrm>
            <a:custGeom>
              <a:avLst/>
              <a:gdLst>
                <a:gd name="T0" fmla="*/ 3381520 w 388"/>
                <a:gd name="T1" fmla="*/ 0 h 1836"/>
                <a:gd name="T2" fmla="*/ 3290104 w 388"/>
                <a:gd name="T3" fmla="*/ 11115941 h 1836"/>
                <a:gd name="T4" fmla="*/ 798119 w 388"/>
                <a:gd name="T5" fmla="*/ 23462209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48AC47"/>
              </a:solidFill>
              <a:miter lim="800000"/>
              <a:headEnd/>
              <a:tailEnd/>
            </a:ln>
          </p:spPr>
          <p:txBody>
            <a:bodyPr/>
            <a:lstStyle/>
            <a:p>
              <a:endParaRPr lang="es-ES"/>
            </a:p>
          </p:txBody>
        </p:sp>
        <p:sp>
          <p:nvSpPr>
            <p:cNvPr id="20563" name="Freeform 17"/>
            <p:cNvSpPr>
              <a:spLocks/>
            </p:cNvSpPr>
            <p:nvPr/>
          </p:nvSpPr>
          <p:spPr bwMode="auto">
            <a:xfrm>
              <a:off x="2355" y="-8"/>
              <a:ext cx="940" cy="4337"/>
            </a:xfrm>
            <a:custGeom>
              <a:avLst/>
              <a:gdLst>
                <a:gd name="T0" fmla="*/ 3354863 w 398"/>
                <a:gd name="T1" fmla="*/ 0 h 1836"/>
                <a:gd name="T2" fmla="*/ 3369985 w 398"/>
                <a:gd name="T3" fmla="*/ 11115941 h 1836"/>
                <a:gd name="T4" fmla="*/ 1198670 w 398"/>
                <a:gd name="T5" fmla="*/ 23462209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43A746"/>
              </a:solidFill>
              <a:miter lim="800000"/>
              <a:headEnd/>
              <a:tailEnd/>
            </a:ln>
          </p:spPr>
          <p:txBody>
            <a:bodyPr/>
            <a:lstStyle/>
            <a:p>
              <a:endParaRPr lang="es-ES"/>
            </a:p>
          </p:txBody>
        </p:sp>
        <p:sp>
          <p:nvSpPr>
            <p:cNvPr id="20564" name="Freeform 18"/>
            <p:cNvSpPr>
              <a:spLocks/>
            </p:cNvSpPr>
            <p:nvPr/>
          </p:nvSpPr>
          <p:spPr bwMode="auto">
            <a:xfrm>
              <a:off x="2360" y="-8"/>
              <a:ext cx="964" cy="4337"/>
            </a:xfrm>
            <a:custGeom>
              <a:avLst/>
              <a:gdLst>
                <a:gd name="T0" fmla="*/ 3382712 w 408"/>
                <a:gd name="T1" fmla="*/ 0 h 1836"/>
                <a:gd name="T2" fmla="*/ 3469547 w 408"/>
                <a:gd name="T3" fmla="*/ 11115941 h 1836"/>
                <a:gd name="T4" fmla="*/ 1599416 w 408"/>
                <a:gd name="T5" fmla="*/ 23462209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3CA246"/>
              </a:solidFill>
              <a:miter lim="800000"/>
              <a:headEnd/>
              <a:tailEnd/>
            </a:ln>
          </p:spPr>
          <p:txBody>
            <a:bodyPr/>
            <a:lstStyle/>
            <a:p>
              <a:endParaRPr lang="es-ES"/>
            </a:p>
          </p:txBody>
        </p:sp>
        <p:sp>
          <p:nvSpPr>
            <p:cNvPr id="20565" name="Freeform 19"/>
            <p:cNvSpPr>
              <a:spLocks/>
            </p:cNvSpPr>
            <p:nvPr/>
          </p:nvSpPr>
          <p:spPr bwMode="auto">
            <a:xfrm>
              <a:off x="2365" y="-8"/>
              <a:ext cx="987" cy="4337"/>
            </a:xfrm>
            <a:custGeom>
              <a:avLst/>
              <a:gdLst>
                <a:gd name="T0" fmla="*/ 3356284 w 418"/>
                <a:gd name="T1" fmla="*/ 0 h 1836"/>
                <a:gd name="T2" fmla="*/ 3550289 w 418"/>
                <a:gd name="T3" fmla="*/ 11115941 h 1836"/>
                <a:gd name="T4" fmla="*/ 1998361 w 418"/>
                <a:gd name="T5" fmla="*/ 23462209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369E46"/>
              </a:solidFill>
              <a:miter lim="800000"/>
              <a:headEnd/>
              <a:tailEnd/>
            </a:ln>
          </p:spPr>
          <p:txBody>
            <a:bodyPr/>
            <a:lstStyle/>
            <a:p>
              <a:endParaRPr lang="es-ES"/>
            </a:p>
          </p:txBody>
        </p:sp>
        <p:sp>
          <p:nvSpPr>
            <p:cNvPr id="20566" name="Freeform 20"/>
            <p:cNvSpPr>
              <a:spLocks/>
            </p:cNvSpPr>
            <p:nvPr/>
          </p:nvSpPr>
          <p:spPr bwMode="auto">
            <a:xfrm>
              <a:off x="2372" y="-8"/>
              <a:ext cx="1039" cy="4337"/>
            </a:xfrm>
            <a:custGeom>
              <a:avLst/>
              <a:gdLst>
                <a:gd name="T0" fmla="*/ 3346761 w 440"/>
                <a:gd name="T1" fmla="*/ 0 h 1836"/>
                <a:gd name="T2" fmla="*/ 3638689 w 440"/>
                <a:gd name="T3" fmla="*/ 11115941 h 1836"/>
                <a:gd name="T4" fmla="*/ 2392543 w 440"/>
                <a:gd name="T5" fmla="*/ 23462209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2F9946"/>
              </a:solidFill>
              <a:miter lim="800000"/>
              <a:headEnd/>
              <a:tailEnd/>
            </a:ln>
          </p:spPr>
          <p:txBody>
            <a:bodyPr/>
            <a:lstStyle/>
            <a:p>
              <a:endParaRPr lang="es-ES"/>
            </a:p>
          </p:txBody>
        </p:sp>
        <p:sp>
          <p:nvSpPr>
            <p:cNvPr id="20567" name="Freeform 21"/>
            <p:cNvSpPr>
              <a:spLocks/>
            </p:cNvSpPr>
            <p:nvPr/>
          </p:nvSpPr>
          <p:spPr bwMode="auto">
            <a:xfrm>
              <a:off x="2376" y="-8"/>
              <a:ext cx="1094" cy="4337"/>
            </a:xfrm>
            <a:custGeom>
              <a:avLst/>
              <a:gdLst>
                <a:gd name="T0" fmla="*/ 3384130 w 463"/>
                <a:gd name="T1" fmla="*/ 0 h 1836"/>
                <a:gd name="T2" fmla="*/ 3769931 w 463"/>
                <a:gd name="T3" fmla="*/ 11115941 h 1836"/>
                <a:gd name="T4" fmla="*/ 2821653 w 463"/>
                <a:gd name="T5" fmla="*/ 23462209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2A9545"/>
              </a:solidFill>
              <a:miter lim="800000"/>
              <a:headEnd/>
              <a:tailEnd/>
            </a:ln>
          </p:spPr>
          <p:txBody>
            <a:bodyPr/>
            <a:lstStyle/>
            <a:p>
              <a:endParaRPr lang="es-ES"/>
            </a:p>
          </p:txBody>
        </p:sp>
        <p:sp>
          <p:nvSpPr>
            <p:cNvPr id="20568" name="Freeform 22"/>
            <p:cNvSpPr>
              <a:spLocks/>
            </p:cNvSpPr>
            <p:nvPr/>
          </p:nvSpPr>
          <p:spPr bwMode="auto">
            <a:xfrm>
              <a:off x="2381" y="-8"/>
              <a:ext cx="1148" cy="4337"/>
            </a:xfrm>
            <a:custGeom>
              <a:avLst/>
              <a:gdLst>
                <a:gd name="T0" fmla="*/ 3375080 w 486"/>
                <a:gd name="T1" fmla="*/ 0 h 1836"/>
                <a:gd name="T2" fmla="*/ 3855901 w 486"/>
                <a:gd name="T3" fmla="*/ 11115941 h 1836"/>
                <a:gd name="T4" fmla="*/ 3216959 w 486"/>
                <a:gd name="T5" fmla="*/ 23462209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219145"/>
              </a:solidFill>
              <a:miter lim="800000"/>
              <a:headEnd/>
              <a:tailEnd/>
            </a:ln>
          </p:spPr>
          <p:txBody>
            <a:bodyPr/>
            <a:lstStyle/>
            <a:p>
              <a:endParaRPr lang="es-ES"/>
            </a:p>
          </p:txBody>
        </p:sp>
        <p:sp>
          <p:nvSpPr>
            <p:cNvPr id="20569" name="Freeform 23"/>
            <p:cNvSpPr>
              <a:spLocks/>
            </p:cNvSpPr>
            <p:nvPr/>
          </p:nvSpPr>
          <p:spPr bwMode="auto">
            <a:xfrm>
              <a:off x="2386" y="-8"/>
              <a:ext cx="1202" cy="4337"/>
            </a:xfrm>
            <a:custGeom>
              <a:avLst/>
              <a:gdLst>
                <a:gd name="T0" fmla="*/ 3360032 w 509"/>
                <a:gd name="T1" fmla="*/ 0 h 1836"/>
                <a:gd name="T2" fmla="*/ 3937360 w 509"/>
                <a:gd name="T3" fmla="*/ 11115941 h 1836"/>
                <a:gd name="T4" fmla="*/ 3601584 w 509"/>
                <a:gd name="T5" fmla="*/ 23462209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A8D44"/>
              </a:solidFill>
              <a:miter lim="800000"/>
              <a:headEnd/>
              <a:tailEnd/>
            </a:ln>
          </p:spPr>
          <p:txBody>
            <a:bodyPr/>
            <a:lstStyle/>
            <a:p>
              <a:endParaRPr lang="es-ES"/>
            </a:p>
          </p:txBody>
        </p:sp>
      </p:grpSp>
      <p:grpSp>
        <p:nvGrpSpPr>
          <p:cNvPr id="4" name="Group 24"/>
          <p:cNvGrpSpPr>
            <a:grpSpLocks/>
          </p:cNvGrpSpPr>
          <p:nvPr/>
        </p:nvGrpSpPr>
        <p:grpSpPr bwMode="auto">
          <a:xfrm rot="10800000">
            <a:off x="1720850" y="-171450"/>
            <a:ext cx="330200" cy="8253413"/>
            <a:chOff x="-1293" y="0"/>
            <a:chExt cx="1050" cy="4320"/>
          </a:xfrm>
        </p:grpSpPr>
        <p:sp>
          <p:nvSpPr>
            <p:cNvPr id="11289" name="Rectangle 25"/>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20559" name="Rectangle 26"/>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5" name="Group 27"/>
          <p:cNvGrpSpPr>
            <a:grpSpLocks/>
          </p:cNvGrpSpPr>
          <p:nvPr/>
        </p:nvGrpSpPr>
        <p:grpSpPr bwMode="auto">
          <a:xfrm>
            <a:off x="0" y="-1111250"/>
            <a:ext cx="1763713" cy="8253413"/>
            <a:chOff x="-1293" y="0"/>
            <a:chExt cx="1050" cy="4320"/>
          </a:xfrm>
        </p:grpSpPr>
        <p:sp>
          <p:nvSpPr>
            <p:cNvPr id="11292" name="Rectangle 28"/>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20557" name="Rectangle 29"/>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6" name="Group 146"/>
          <p:cNvGrpSpPr>
            <a:grpSpLocks/>
          </p:cNvGrpSpPr>
          <p:nvPr/>
        </p:nvGrpSpPr>
        <p:grpSpPr bwMode="auto">
          <a:xfrm>
            <a:off x="276225" y="1500188"/>
            <a:ext cx="2152650" cy="2152650"/>
            <a:chOff x="1943" y="626"/>
            <a:chExt cx="1228" cy="1228"/>
          </a:xfrm>
        </p:grpSpPr>
        <p:sp>
          <p:nvSpPr>
            <p:cNvPr id="20549" name="Oval 147"/>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0550" name="Group 148"/>
            <p:cNvGrpSpPr>
              <a:grpSpLocks/>
            </p:cNvGrpSpPr>
            <p:nvPr/>
          </p:nvGrpSpPr>
          <p:grpSpPr bwMode="auto">
            <a:xfrm>
              <a:off x="2070" y="1330"/>
              <a:ext cx="975" cy="325"/>
              <a:chOff x="2696" y="1315"/>
              <a:chExt cx="2472" cy="824"/>
            </a:xfrm>
          </p:grpSpPr>
          <p:sp>
            <p:nvSpPr>
              <p:cNvPr id="20554" name="Oval 149"/>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0555" name="Oval 150"/>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0551" name="Group 151"/>
            <p:cNvGrpSpPr>
              <a:grpSpLocks/>
            </p:cNvGrpSpPr>
            <p:nvPr/>
          </p:nvGrpSpPr>
          <p:grpSpPr bwMode="auto">
            <a:xfrm>
              <a:off x="2236" y="890"/>
              <a:ext cx="644" cy="645"/>
              <a:chOff x="2880" y="1515"/>
              <a:chExt cx="644" cy="645"/>
            </a:xfrm>
          </p:grpSpPr>
          <p:sp>
            <p:nvSpPr>
              <p:cNvPr id="20552" name="Oval 152"/>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17" name="Freeform 153"/>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9" name="Group 97"/>
          <p:cNvGrpSpPr>
            <a:grpSpLocks/>
          </p:cNvGrpSpPr>
          <p:nvPr/>
        </p:nvGrpSpPr>
        <p:grpSpPr bwMode="auto">
          <a:xfrm>
            <a:off x="-442913" y="412750"/>
            <a:ext cx="2152651" cy="2152650"/>
            <a:chOff x="1943" y="626"/>
            <a:chExt cx="1228" cy="1228"/>
          </a:xfrm>
        </p:grpSpPr>
        <p:sp>
          <p:nvSpPr>
            <p:cNvPr id="20542" name="Oval 96"/>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0543" name="Group 89"/>
            <p:cNvGrpSpPr>
              <a:grpSpLocks/>
            </p:cNvGrpSpPr>
            <p:nvPr/>
          </p:nvGrpSpPr>
          <p:grpSpPr bwMode="auto">
            <a:xfrm>
              <a:off x="2070" y="1330"/>
              <a:ext cx="975" cy="325"/>
              <a:chOff x="2696" y="1315"/>
              <a:chExt cx="2472" cy="824"/>
            </a:xfrm>
          </p:grpSpPr>
          <p:sp>
            <p:nvSpPr>
              <p:cNvPr id="20547" name="Oval 90"/>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0548" name="Oval 91"/>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0544" name="Group 92"/>
            <p:cNvGrpSpPr>
              <a:grpSpLocks/>
            </p:cNvGrpSpPr>
            <p:nvPr/>
          </p:nvGrpSpPr>
          <p:grpSpPr bwMode="auto">
            <a:xfrm>
              <a:off x="2236" y="890"/>
              <a:ext cx="644" cy="645"/>
              <a:chOff x="2880" y="1515"/>
              <a:chExt cx="644" cy="645"/>
            </a:xfrm>
          </p:grpSpPr>
          <p:sp>
            <p:nvSpPr>
              <p:cNvPr id="20545" name="Oval 93"/>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358" name="Freeform 94"/>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2" name="Group 154"/>
          <p:cNvGrpSpPr>
            <a:grpSpLocks/>
          </p:cNvGrpSpPr>
          <p:nvPr/>
        </p:nvGrpSpPr>
        <p:grpSpPr bwMode="auto">
          <a:xfrm>
            <a:off x="-500063" y="2500313"/>
            <a:ext cx="2152651" cy="2152650"/>
            <a:chOff x="1943" y="626"/>
            <a:chExt cx="1228" cy="1228"/>
          </a:xfrm>
        </p:grpSpPr>
        <p:sp>
          <p:nvSpPr>
            <p:cNvPr id="20535" name="Oval 155"/>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0536" name="Group 156"/>
            <p:cNvGrpSpPr>
              <a:grpSpLocks/>
            </p:cNvGrpSpPr>
            <p:nvPr/>
          </p:nvGrpSpPr>
          <p:grpSpPr bwMode="auto">
            <a:xfrm>
              <a:off x="2070" y="1330"/>
              <a:ext cx="975" cy="325"/>
              <a:chOff x="2696" y="1315"/>
              <a:chExt cx="2472" cy="824"/>
            </a:xfrm>
          </p:grpSpPr>
          <p:sp>
            <p:nvSpPr>
              <p:cNvPr id="20540" name="Oval 157"/>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0541" name="Oval 158"/>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0537" name="Group 159"/>
            <p:cNvGrpSpPr>
              <a:grpSpLocks/>
            </p:cNvGrpSpPr>
            <p:nvPr/>
          </p:nvGrpSpPr>
          <p:grpSpPr bwMode="auto">
            <a:xfrm>
              <a:off x="2236" y="890"/>
              <a:ext cx="644" cy="645"/>
              <a:chOff x="2880" y="1515"/>
              <a:chExt cx="644" cy="645"/>
            </a:xfrm>
          </p:grpSpPr>
          <p:sp>
            <p:nvSpPr>
              <p:cNvPr id="20538" name="Oval 160"/>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25" name="Freeform 161"/>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5" name="Group 162"/>
          <p:cNvGrpSpPr>
            <a:grpSpLocks/>
          </p:cNvGrpSpPr>
          <p:nvPr/>
        </p:nvGrpSpPr>
        <p:grpSpPr bwMode="auto">
          <a:xfrm>
            <a:off x="276225" y="3500438"/>
            <a:ext cx="2152650" cy="2152650"/>
            <a:chOff x="1943" y="626"/>
            <a:chExt cx="1228" cy="1228"/>
          </a:xfrm>
        </p:grpSpPr>
        <p:sp>
          <p:nvSpPr>
            <p:cNvPr id="20528"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0529" name="Group 164"/>
            <p:cNvGrpSpPr>
              <a:grpSpLocks/>
            </p:cNvGrpSpPr>
            <p:nvPr/>
          </p:nvGrpSpPr>
          <p:grpSpPr bwMode="auto">
            <a:xfrm>
              <a:off x="2070" y="1330"/>
              <a:ext cx="975" cy="325"/>
              <a:chOff x="2696" y="1315"/>
              <a:chExt cx="2472" cy="824"/>
            </a:xfrm>
          </p:grpSpPr>
          <p:sp>
            <p:nvSpPr>
              <p:cNvPr id="20533" name="Oval 165"/>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0534"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0530" name="Group 167"/>
            <p:cNvGrpSpPr>
              <a:grpSpLocks/>
            </p:cNvGrpSpPr>
            <p:nvPr/>
          </p:nvGrpSpPr>
          <p:grpSpPr bwMode="auto">
            <a:xfrm>
              <a:off x="2236" y="890"/>
              <a:ext cx="644" cy="645"/>
              <a:chOff x="2880" y="1515"/>
              <a:chExt cx="644" cy="645"/>
            </a:xfrm>
          </p:grpSpPr>
          <p:sp>
            <p:nvSpPr>
              <p:cNvPr id="20531"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33" name="Freeform 16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8" name="Group 170"/>
          <p:cNvGrpSpPr>
            <a:grpSpLocks/>
          </p:cNvGrpSpPr>
          <p:nvPr/>
        </p:nvGrpSpPr>
        <p:grpSpPr bwMode="auto">
          <a:xfrm>
            <a:off x="490538" y="5419725"/>
            <a:ext cx="2152650" cy="2152650"/>
            <a:chOff x="1943" y="626"/>
            <a:chExt cx="1228" cy="1228"/>
          </a:xfrm>
        </p:grpSpPr>
        <p:sp>
          <p:nvSpPr>
            <p:cNvPr id="20521" name="Oval 171"/>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0522" name="Group 172"/>
            <p:cNvGrpSpPr>
              <a:grpSpLocks/>
            </p:cNvGrpSpPr>
            <p:nvPr/>
          </p:nvGrpSpPr>
          <p:grpSpPr bwMode="auto">
            <a:xfrm>
              <a:off x="2070" y="1330"/>
              <a:ext cx="975" cy="325"/>
              <a:chOff x="2696" y="1315"/>
              <a:chExt cx="2472" cy="824"/>
            </a:xfrm>
          </p:grpSpPr>
          <p:sp>
            <p:nvSpPr>
              <p:cNvPr id="20526" name="Oval 173"/>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0527" name="Oval 174"/>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0523" name="Group 175"/>
            <p:cNvGrpSpPr>
              <a:grpSpLocks/>
            </p:cNvGrpSpPr>
            <p:nvPr/>
          </p:nvGrpSpPr>
          <p:grpSpPr bwMode="auto">
            <a:xfrm>
              <a:off x="2236" y="890"/>
              <a:ext cx="644" cy="645"/>
              <a:chOff x="2880" y="1515"/>
              <a:chExt cx="644" cy="645"/>
            </a:xfrm>
          </p:grpSpPr>
          <p:sp>
            <p:nvSpPr>
              <p:cNvPr id="20524" name="Oval 176"/>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41" name="Freeform 177"/>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1" name="Group 30"/>
          <p:cNvGrpSpPr>
            <a:grpSpLocks/>
          </p:cNvGrpSpPr>
          <p:nvPr/>
        </p:nvGrpSpPr>
        <p:grpSpPr bwMode="auto">
          <a:xfrm>
            <a:off x="285720" y="214290"/>
            <a:ext cx="8591549" cy="661987"/>
            <a:chOff x="152" y="158"/>
            <a:chExt cx="5412" cy="417"/>
          </a:xfrm>
          <a:solidFill>
            <a:srgbClr val="F1850F"/>
          </a:solidFill>
        </p:grpSpPr>
        <p:sp>
          <p:nvSpPr>
            <p:cNvPr id="11295" name="AutoShape 31"/>
            <p:cNvSpPr>
              <a:spLocks noChangeArrowheads="1"/>
            </p:cNvSpPr>
            <p:nvPr/>
          </p:nvSpPr>
          <p:spPr bwMode="auto">
            <a:xfrm>
              <a:off x="152" y="203"/>
              <a:ext cx="5352" cy="372"/>
            </a:xfrm>
            <a:prstGeom prst="roundRect">
              <a:avLst>
                <a:gd name="adj" fmla="val 11829"/>
              </a:avLst>
            </a:prstGeom>
            <a:grpFill/>
            <a:ln w="9525">
              <a:noFill/>
              <a:round/>
              <a:headEnd/>
              <a:tailEnd/>
            </a:ln>
            <a:effectLst/>
          </p:spPr>
          <p:txBody>
            <a:bodyPr wrap="none" anchor="ctr"/>
            <a:lstStyle/>
            <a:p>
              <a:pPr>
                <a:defRPr/>
              </a:pPr>
              <a:endParaRPr lang="es-ES_tradnl" dirty="0"/>
            </a:p>
          </p:txBody>
        </p:sp>
        <p:sp>
          <p:nvSpPr>
            <p:cNvPr id="11296" name="Freeform 32"/>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pFill/>
            <a:ln w="9525">
              <a:noFill/>
              <a:round/>
              <a:headEnd/>
              <a:tailEnd/>
            </a:ln>
          </p:spPr>
          <p:txBody>
            <a:bodyPr/>
            <a:lstStyle/>
            <a:p>
              <a:pPr>
                <a:defRPr/>
              </a:pPr>
              <a:endParaRPr lang="es-ES_tradnl" dirty="0"/>
            </a:p>
          </p:txBody>
        </p:sp>
        <p:sp>
          <p:nvSpPr>
            <p:cNvPr id="11297" name="AutoShape 33"/>
            <p:cNvSpPr>
              <a:spLocks noChangeArrowheads="1"/>
            </p:cNvSpPr>
            <p:nvPr/>
          </p:nvSpPr>
          <p:spPr bwMode="auto">
            <a:xfrm>
              <a:off x="204" y="159"/>
              <a:ext cx="5352" cy="82"/>
            </a:xfrm>
            <a:prstGeom prst="roundRect">
              <a:avLst>
                <a:gd name="adj" fmla="val 16667"/>
              </a:avLst>
            </a:prstGeom>
            <a:grpFill/>
            <a:ln w="9525">
              <a:noFill/>
              <a:round/>
              <a:headEnd/>
              <a:tailEnd/>
            </a:ln>
            <a:effectLst/>
          </p:spPr>
          <p:txBody>
            <a:bodyPr wrap="none" anchor="ctr"/>
            <a:lstStyle/>
            <a:p>
              <a:pPr>
                <a:defRPr/>
              </a:pPr>
              <a:endParaRPr lang="es-ES_tradnl" dirty="0"/>
            </a:p>
          </p:txBody>
        </p:sp>
      </p:grpSp>
      <p:sp>
        <p:nvSpPr>
          <p:cNvPr id="20494" name="82 CuadroTexto"/>
          <p:cNvSpPr txBox="1">
            <a:spLocks noChangeArrowheads="1"/>
          </p:cNvSpPr>
          <p:nvPr/>
        </p:nvSpPr>
        <p:spPr bwMode="auto">
          <a:xfrm>
            <a:off x="2286000" y="1000125"/>
            <a:ext cx="6643688" cy="830263"/>
          </a:xfrm>
          <a:prstGeom prst="rect">
            <a:avLst/>
          </a:prstGeom>
          <a:noFill/>
          <a:ln w="9525">
            <a:noFill/>
            <a:miter lim="800000"/>
            <a:headEnd/>
            <a:tailEnd/>
          </a:ln>
        </p:spPr>
        <p:txBody>
          <a:bodyPr>
            <a:spAutoFit/>
          </a:bodyPr>
          <a:lstStyle/>
          <a:p>
            <a:r>
              <a:rPr lang="es-EC"/>
              <a:t> </a:t>
            </a:r>
            <a:endParaRPr lang="es-ES"/>
          </a:p>
          <a:p>
            <a:r>
              <a:rPr lang="es-EC"/>
              <a:t>	</a:t>
            </a:r>
            <a:endParaRPr lang="es-ES" sz="1800"/>
          </a:p>
        </p:txBody>
      </p:sp>
      <p:sp>
        <p:nvSpPr>
          <p:cNvPr id="85" name="Text Box 71"/>
          <p:cNvSpPr txBox="1">
            <a:spLocks noChangeArrowheads="1"/>
          </p:cNvSpPr>
          <p:nvPr/>
        </p:nvSpPr>
        <p:spPr bwMode="auto">
          <a:xfrm>
            <a:off x="131763" y="1076325"/>
            <a:ext cx="1039812"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20496" name="Text Box 69"/>
          <p:cNvSpPr txBox="1">
            <a:spLocks noChangeArrowheads="1"/>
          </p:cNvSpPr>
          <p:nvPr/>
        </p:nvSpPr>
        <p:spPr bwMode="auto">
          <a:xfrm>
            <a:off x="131763" y="3143250"/>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III: Estudio Organizacional</a:t>
            </a:r>
          </a:p>
        </p:txBody>
      </p:sp>
      <p:sp>
        <p:nvSpPr>
          <p:cNvPr id="20497" name="Text Box 71"/>
          <p:cNvSpPr txBox="1">
            <a:spLocks noChangeArrowheads="1"/>
          </p:cNvSpPr>
          <p:nvPr/>
        </p:nvSpPr>
        <p:spPr bwMode="auto">
          <a:xfrm>
            <a:off x="1000125" y="6211888"/>
            <a:ext cx="1285875" cy="461962"/>
          </a:xfrm>
          <a:prstGeom prst="rect">
            <a:avLst/>
          </a:prstGeom>
          <a:noFill/>
          <a:ln w="9525">
            <a:noFill/>
            <a:miter lim="800000"/>
            <a:headEnd/>
            <a:tailEnd/>
          </a:ln>
        </p:spPr>
        <p:txBody>
          <a:bodyPr anchor="ctr">
            <a:spAutoFit/>
          </a:bodyPr>
          <a:lstStyle/>
          <a:p>
            <a:pPr algn="ctr">
              <a:spcBef>
                <a:spcPct val="50000"/>
              </a:spcBef>
            </a:pPr>
            <a:r>
              <a:rPr lang="en-GB" sz="1200">
                <a:solidFill>
                  <a:schemeClr val="bg1"/>
                </a:solidFill>
              </a:rPr>
              <a:t>Conclusiones, Recomendaciones</a:t>
            </a:r>
          </a:p>
        </p:txBody>
      </p:sp>
      <p:sp>
        <p:nvSpPr>
          <p:cNvPr id="20498" name="Text Box 70"/>
          <p:cNvSpPr txBox="1">
            <a:spLocks noChangeArrowheads="1"/>
          </p:cNvSpPr>
          <p:nvPr/>
        </p:nvSpPr>
        <p:spPr bwMode="auto">
          <a:xfrm>
            <a:off x="854075" y="4211638"/>
            <a:ext cx="1039813"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IV: Estudio Técnico </a:t>
            </a:r>
          </a:p>
        </p:txBody>
      </p:sp>
      <p:grpSp>
        <p:nvGrpSpPr>
          <p:cNvPr id="22" name="Group 162"/>
          <p:cNvGrpSpPr>
            <a:grpSpLocks/>
          </p:cNvGrpSpPr>
          <p:nvPr/>
        </p:nvGrpSpPr>
        <p:grpSpPr bwMode="auto">
          <a:xfrm>
            <a:off x="-428625" y="4705350"/>
            <a:ext cx="2852738" cy="2154238"/>
            <a:chOff x="1943" y="626"/>
            <a:chExt cx="1627" cy="1229"/>
          </a:xfrm>
        </p:grpSpPr>
        <p:sp>
          <p:nvSpPr>
            <p:cNvPr id="20514"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0515" name="Group 164"/>
            <p:cNvGrpSpPr>
              <a:grpSpLocks/>
            </p:cNvGrpSpPr>
            <p:nvPr/>
          </p:nvGrpSpPr>
          <p:grpSpPr bwMode="auto">
            <a:xfrm>
              <a:off x="2322" y="1411"/>
              <a:ext cx="1248" cy="444"/>
              <a:chOff x="3334" y="1520"/>
              <a:chExt cx="3166" cy="1126"/>
            </a:xfrm>
          </p:grpSpPr>
          <p:sp>
            <p:nvSpPr>
              <p:cNvPr id="20519" name="Oval 165"/>
              <p:cNvSpPr>
                <a:spLocks noChangeArrowheads="1"/>
              </p:cNvSpPr>
              <p:nvPr/>
            </p:nvSpPr>
            <p:spPr bwMode="auto">
              <a:xfrm>
                <a:off x="4027" y="1822"/>
                <a:ext cx="2473"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0520"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0516" name="Group 167"/>
            <p:cNvGrpSpPr>
              <a:grpSpLocks/>
            </p:cNvGrpSpPr>
            <p:nvPr/>
          </p:nvGrpSpPr>
          <p:grpSpPr bwMode="auto">
            <a:xfrm>
              <a:off x="2236" y="890"/>
              <a:ext cx="644" cy="645"/>
              <a:chOff x="2880" y="1515"/>
              <a:chExt cx="644" cy="645"/>
            </a:xfrm>
          </p:grpSpPr>
          <p:sp>
            <p:nvSpPr>
              <p:cNvPr id="20517"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98" name="Freeform 169"/>
              <p:cNvSpPr>
                <a:spLocks/>
              </p:cNvSpPr>
              <p:nvPr/>
            </p:nvSpPr>
            <p:spPr bwMode="auto">
              <a:xfrm>
                <a:off x="2888" y="1515"/>
                <a:ext cx="627"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sp>
        <p:nvSpPr>
          <p:cNvPr id="102" name="Rectangle 34"/>
          <p:cNvSpPr txBox="1">
            <a:spLocks noChangeArrowheads="1"/>
          </p:cNvSpPr>
          <p:nvPr/>
        </p:nvSpPr>
        <p:spPr bwMode="auto">
          <a:xfrm>
            <a:off x="500063" y="285750"/>
            <a:ext cx="8229600" cy="561975"/>
          </a:xfrm>
          <a:prstGeom prst="rect">
            <a:avLst/>
          </a:prstGeom>
          <a:noFill/>
          <a:ln w="9525">
            <a:noFill/>
            <a:miter lim="800000"/>
            <a:headEnd/>
            <a:tailEnd/>
          </a:ln>
          <a:effectLst>
            <a:outerShdw dist="17961" dir="2700000" algn="ctr" rotWithShape="0">
              <a:srgbClr val="474747"/>
            </a:outerShdw>
          </a:effectLst>
        </p:spPr>
        <p:txBody>
          <a:bodyPr anchor="ctr"/>
          <a:lstStyle/>
          <a:p>
            <a:pPr marL="0" lvl="1">
              <a:defRPr/>
            </a:pPr>
            <a:r>
              <a:rPr lang="es-EC" b="1" kern="0" dirty="0">
                <a:solidFill>
                  <a:schemeClr val="bg1"/>
                </a:solidFill>
                <a:latin typeface="Arial" pitchFamily="34" charset="0"/>
                <a:cs typeface="Arial" pitchFamily="34" charset="0"/>
              </a:rPr>
              <a:t>CAP. 2: PLAZA</a:t>
            </a:r>
            <a:endParaRPr lang="en-GB" kern="0" dirty="0">
              <a:solidFill>
                <a:schemeClr val="bg1"/>
              </a:solidFill>
            </a:endParaRPr>
          </a:p>
        </p:txBody>
      </p:sp>
      <p:grpSp>
        <p:nvGrpSpPr>
          <p:cNvPr id="20501" name="Group 552"/>
          <p:cNvGrpSpPr>
            <a:grpSpLocks/>
          </p:cNvGrpSpPr>
          <p:nvPr/>
        </p:nvGrpSpPr>
        <p:grpSpPr bwMode="auto">
          <a:xfrm>
            <a:off x="285750" y="1500188"/>
            <a:ext cx="2152650" cy="2152650"/>
            <a:chOff x="1943" y="626"/>
            <a:chExt cx="1228" cy="1228"/>
          </a:xfrm>
        </p:grpSpPr>
        <p:sp>
          <p:nvSpPr>
            <p:cNvPr id="20507" name="Oval 553"/>
            <p:cNvSpPr>
              <a:spLocks noChangeArrowheads="1"/>
            </p:cNvSpPr>
            <p:nvPr/>
          </p:nvSpPr>
          <p:spPr bwMode="auto">
            <a:xfrm>
              <a:off x="1943" y="626"/>
              <a:ext cx="1228" cy="1228"/>
            </a:xfrm>
            <a:prstGeom prst="ellipse">
              <a:avLst/>
            </a:prstGeom>
            <a:gradFill rotWithShape="1">
              <a:gsLst>
                <a:gs pos="0">
                  <a:srgbClr val="BC8116">
                    <a:alpha val="62000"/>
                  </a:srgbClr>
                </a:gs>
                <a:gs pos="100000">
                  <a:srgbClr val="573C0A">
                    <a:alpha val="0"/>
                  </a:srgbClr>
                </a:gs>
              </a:gsLst>
              <a:path path="shape">
                <a:fillToRect l="50000" t="50000" r="50000" b="50000"/>
              </a:path>
            </a:gradFill>
            <a:ln w="9525">
              <a:noFill/>
              <a:round/>
              <a:headEnd/>
              <a:tailEnd/>
            </a:ln>
          </p:spPr>
          <p:txBody>
            <a:bodyPr wrap="none" anchor="ctr"/>
            <a:lstStyle/>
            <a:p>
              <a:endParaRPr lang="es-MX"/>
            </a:p>
          </p:txBody>
        </p:sp>
        <p:grpSp>
          <p:nvGrpSpPr>
            <p:cNvPr id="20508" name="Group 554"/>
            <p:cNvGrpSpPr>
              <a:grpSpLocks/>
            </p:cNvGrpSpPr>
            <p:nvPr/>
          </p:nvGrpSpPr>
          <p:grpSpPr bwMode="auto">
            <a:xfrm>
              <a:off x="2070" y="1330"/>
              <a:ext cx="975" cy="325"/>
              <a:chOff x="2696" y="1315"/>
              <a:chExt cx="2472" cy="824"/>
            </a:xfrm>
          </p:grpSpPr>
          <p:sp>
            <p:nvSpPr>
              <p:cNvPr id="20512" name="Oval 555"/>
              <p:cNvSpPr>
                <a:spLocks noChangeArrowheads="1"/>
              </p:cNvSpPr>
              <p:nvPr/>
            </p:nvSpPr>
            <p:spPr bwMode="auto">
              <a:xfrm>
                <a:off x="2696" y="1315"/>
                <a:ext cx="2472" cy="824"/>
              </a:xfrm>
              <a:prstGeom prst="ellipse">
                <a:avLst/>
              </a:prstGeom>
              <a:gradFill rotWithShape="1">
                <a:gsLst>
                  <a:gs pos="0">
                    <a:srgbClr val="BC8116">
                      <a:alpha val="60999"/>
                    </a:srgbClr>
                  </a:gs>
                  <a:gs pos="100000">
                    <a:srgbClr val="573C0A">
                      <a:alpha val="0"/>
                    </a:srgbClr>
                  </a:gs>
                </a:gsLst>
                <a:path path="shape">
                  <a:fillToRect l="50000" t="50000" r="50000" b="50000"/>
                </a:path>
              </a:gradFill>
              <a:ln w="9525">
                <a:noFill/>
                <a:round/>
                <a:headEnd/>
                <a:tailEnd/>
              </a:ln>
            </p:spPr>
            <p:txBody>
              <a:bodyPr wrap="none" anchor="ctr"/>
              <a:lstStyle/>
              <a:p>
                <a:endParaRPr lang="es-MX"/>
              </a:p>
            </p:txBody>
          </p:sp>
          <p:sp>
            <p:nvSpPr>
              <p:cNvPr id="20513" name="Oval 556"/>
              <p:cNvSpPr>
                <a:spLocks noChangeArrowheads="1"/>
              </p:cNvSpPr>
              <p:nvPr/>
            </p:nvSpPr>
            <p:spPr bwMode="auto">
              <a:xfrm>
                <a:off x="3334" y="1520"/>
                <a:ext cx="1249" cy="451"/>
              </a:xfrm>
              <a:prstGeom prst="ellipse">
                <a:avLst/>
              </a:prstGeom>
              <a:gradFill rotWithShape="1">
                <a:gsLst>
                  <a:gs pos="0">
                    <a:srgbClr val="F08820">
                      <a:alpha val="92998"/>
                    </a:srgbClr>
                  </a:gs>
                  <a:gs pos="100000">
                    <a:srgbClr val="6F3F0F">
                      <a:alpha val="0"/>
                    </a:srgbClr>
                  </a:gs>
                </a:gsLst>
                <a:path path="shape">
                  <a:fillToRect l="50000" t="50000" r="50000" b="50000"/>
                </a:path>
              </a:gradFill>
              <a:ln w="9525">
                <a:noFill/>
                <a:round/>
                <a:headEnd/>
                <a:tailEnd/>
              </a:ln>
            </p:spPr>
            <p:txBody>
              <a:bodyPr wrap="none" anchor="ctr"/>
              <a:lstStyle/>
              <a:p>
                <a:endParaRPr lang="es-MX"/>
              </a:p>
            </p:txBody>
          </p:sp>
        </p:grpSp>
        <p:grpSp>
          <p:nvGrpSpPr>
            <p:cNvPr id="20509" name="Group 557"/>
            <p:cNvGrpSpPr>
              <a:grpSpLocks/>
            </p:cNvGrpSpPr>
            <p:nvPr/>
          </p:nvGrpSpPr>
          <p:grpSpPr bwMode="auto">
            <a:xfrm>
              <a:off x="2236" y="890"/>
              <a:ext cx="644" cy="645"/>
              <a:chOff x="2880" y="1515"/>
              <a:chExt cx="644" cy="645"/>
            </a:xfrm>
          </p:grpSpPr>
          <p:sp>
            <p:nvSpPr>
              <p:cNvPr id="20510" name="Oval 558"/>
              <p:cNvSpPr>
                <a:spLocks noChangeArrowheads="1"/>
              </p:cNvSpPr>
              <p:nvPr/>
            </p:nvSpPr>
            <p:spPr bwMode="auto">
              <a:xfrm>
                <a:off x="2880" y="1516"/>
                <a:ext cx="644" cy="644"/>
              </a:xfrm>
              <a:prstGeom prst="ellipse">
                <a:avLst/>
              </a:prstGeom>
              <a:gradFill rotWithShape="1">
                <a:gsLst>
                  <a:gs pos="0">
                    <a:srgbClr val="BC8116"/>
                  </a:gs>
                  <a:gs pos="100000">
                    <a:srgbClr val="F08820"/>
                  </a:gs>
                </a:gsLst>
                <a:lin ang="5400000" scaled="1"/>
              </a:gradFill>
              <a:ln w="9525" algn="ctr">
                <a:noFill/>
                <a:round/>
                <a:headEnd/>
                <a:tailEnd/>
              </a:ln>
            </p:spPr>
            <p:txBody>
              <a:bodyPr wrap="none" anchor="ctr"/>
              <a:lstStyle/>
              <a:p>
                <a:endParaRPr lang="es-MX"/>
              </a:p>
            </p:txBody>
          </p:sp>
          <p:sp>
            <p:nvSpPr>
              <p:cNvPr id="115" name="Freeform 55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MX" dirty="0"/>
              </a:p>
            </p:txBody>
          </p:sp>
        </p:grpSp>
      </p:grpSp>
      <p:sp>
        <p:nvSpPr>
          <p:cNvPr id="20502" name="Text Box 68"/>
          <p:cNvSpPr txBox="1">
            <a:spLocks noChangeArrowheads="1"/>
          </p:cNvSpPr>
          <p:nvPr/>
        </p:nvSpPr>
        <p:spPr bwMode="auto">
          <a:xfrm>
            <a:off x="889000" y="2211388"/>
            <a:ext cx="1039813" cy="646112"/>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 Estudio de mercado</a:t>
            </a:r>
          </a:p>
        </p:txBody>
      </p:sp>
      <p:pic>
        <p:nvPicPr>
          <p:cNvPr id="23575" name="Picture 2" descr="http://ticblog.files.wordpress.com/2007/12/europa.jpg"/>
          <p:cNvPicPr>
            <a:picLocks noChangeAspect="1" noChangeArrowheads="1"/>
          </p:cNvPicPr>
          <p:nvPr/>
        </p:nvPicPr>
        <p:blipFill>
          <a:blip r:embed="rId3"/>
          <a:srcRect/>
          <a:stretch>
            <a:fillRect/>
          </a:stretch>
        </p:blipFill>
        <p:spPr bwMode="auto">
          <a:xfrm>
            <a:off x="6143625" y="928688"/>
            <a:ext cx="2500313" cy="2278062"/>
          </a:xfrm>
          <a:prstGeom prst="rect">
            <a:avLst/>
          </a:prstGeom>
          <a:noFill/>
          <a:ln w="9525">
            <a:noFill/>
            <a:miter lim="800000"/>
            <a:headEnd/>
            <a:tailEnd/>
          </a:ln>
        </p:spPr>
      </p:pic>
      <p:pic>
        <p:nvPicPr>
          <p:cNvPr id="23576" name="Picture 4" descr="http://www.salonhogar.net/RECURSOS_DE_CIUDADANIA/Ciudadania/ciudadania/practice/usa.gif"/>
          <p:cNvPicPr>
            <a:picLocks noChangeAspect="1" noChangeArrowheads="1"/>
          </p:cNvPicPr>
          <p:nvPr/>
        </p:nvPicPr>
        <p:blipFill>
          <a:blip r:embed="rId4"/>
          <a:srcRect/>
          <a:stretch>
            <a:fillRect/>
          </a:stretch>
        </p:blipFill>
        <p:spPr bwMode="auto">
          <a:xfrm>
            <a:off x="2500313" y="928688"/>
            <a:ext cx="2857500" cy="2127250"/>
          </a:xfrm>
          <a:prstGeom prst="rect">
            <a:avLst/>
          </a:prstGeom>
          <a:noFill/>
          <a:ln w="9525">
            <a:noFill/>
            <a:miter lim="800000"/>
            <a:headEnd/>
            <a:tailEnd/>
          </a:ln>
        </p:spPr>
      </p:pic>
      <p:pic>
        <p:nvPicPr>
          <p:cNvPr id="23577" name="Picture 6" descr="http://www.viaje.info/wp-content/uploads/2008/08/mapa_politico_de_asia.gif"/>
          <p:cNvPicPr>
            <a:picLocks noChangeAspect="1" noChangeArrowheads="1"/>
          </p:cNvPicPr>
          <p:nvPr/>
        </p:nvPicPr>
        <p:blipFill>
          <a:blip r:embed="rId5"/>
          <a:srcRect/>
          <a:stretch>
            <a:fillRect/>
          </a:stretch>
        </p:blipFill>
        <p:spPr bwMode="auto">
          <a:xfrm>
            <a:off x="3929063" y="3429000"/>
            <a:ext cx="2667000" cy="2286000"/>
          </a:xfrm>
          <a:prstGeom prst="rect">
            <a:avLst/>
          </a:prstGeom>
          <a:noFill/>
          <a:ln w="9525">
            <a:noFill/>
            <a:miter lim="800000"/>
            <a:headEnd/>
            <a:tailEnd/>
          </a:ln>
        </p:spPr>
      </p:pic>
      <p:sp>
        <p:nvSpPr>
          <p:cNvPr id="20506" name="Text Box 70"/>
          <p:cNvSpPr txBox="1">
            <a:spLocks noChangeArrowheads="1"/>
          </p:cNvSpPr>
          <p:nvPr/>
        </p:nvSpPr>
        <p:spPr bwMode="auto">
          <a:xfrm>
            <a:off x="68263" y="5283200"/>
            <a:ext cx="1039812"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V: Estudio Financiero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4.16667E-6 0 L 4.16667E-6 1.12338 " pathEditMode="relative" rAng="0" ptsTypes="AA">
                                      <p:cBhvr>
                                        <p:cTn id="10" dur="1500" fill="hold"/>
                                        <p:tgtEl>
                                          <p:spTgt spid="5"/>
                                        </p:tgtEl>
                                        <p:attrNameLst>
                                          <p:attrName>ppt_x</p:attrName>
                                          <p:attrName>ppt_y</p:attrName>
                                        </p:attrNameLst>
                                      </p:cBhvr>
                                      <p:rCtr x="0" y="562"/>
                                    </p:animMotion>
                                  </p:childTnLst>
                                </p:cTn>
                              </p:par>
                              <p:par>
                                <p:cTn id="11" presetID="42" presetClass="path" presetSubtype="0" accel="50000" decel="50000" fill="hold" nodeType="withEffect">
                                  <p:stCondLst>
                                    <p:cond delay="0"/>
                                  </p:stCondLst>
                                  <p:childTnLst>
                                    <p:animMotion origin="layout" path="M -4.72222E-6 -1.12338 L -4.72222E-6 -4.07407E-6 " pathEditMode="relative" rAng="0" ptsTypes="AA">
                                      <p:cBhvr>
                                        <p:cTn id="12" dur="1500" spd="-100000" fill="hold"/>
                                        <p:tgtEl>
                                          <p:spTgt spid="4"/>
                                        </p:tgtEl>
                                        <p:attrNameLst>
                                          <p:attrName>ppt_x</p:attrName>
                                          <p:attrName>ppt_y</p:attrName>
                                        </p:attrNameLst>
                                      </p:cBhvr>
                                      <p:rCtr x="0" y="562"/>
                                    </p:animMotion>
                                  </p:childTnLst>
                                </p:cTn>
                              </p:par>
                              <p:par>
                                <p:cTn id="13" presetID="10" presetClass="entr" presetSubtype="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7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9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11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13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xit" presetSubtype="0" fill="hold" nodeType="with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xit" presetSubtype="0" fill="hold" grpId="0" nodeType="withEffect">
                                  <p:stCondLst>
                                    <p:cond delay="0"/>
                                  </p:stCondLst>
                                  <p:childTnLst>
                                    <p:animEffect transition="out" filter="fade">
                                      <p:cBhvr>
                                        <p:cTn id="35" dur="500"/>
                                        <p:tgtEl>
                                          <p:spTgt spid="11336"/>
                                        </p:tgtEl>
                                      </p:cBhvr>
                                    </p:animEffect>
                                    <p:set>
                                      <p:cBhvr>
                                        <p:cTn id="36" dur="1" fill="hold">
                                          <p:stCondLst>
                                            <p:cond delay="499"/>
                                          </p:stCondLst>
                                        </p:cTn>
                                        <p:tgtEl>
                                          <p:spTgt spid="1133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1337"/>
                                        </p:tgtEl>
                                        <p:attrNameLst>
                                          <p:attrName>style.visibility</p:attrName>
                                        </p:attrNameLst>
                                      </p:cBhvr>
                                      <p:to>
                                        <p:strVal val="visible"/>
                                      </p:to>
                                    </p:set>
                                    <p:animEffect transition="in" filter="fade">
                                      <p:cBhvr>
                                        <p:cTn id="39" dur="500"/>
                                        <p:tgtEl>
                                          <p:spTgt spid="11337"/>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par>
                                <p:cTn id="43" presetID="10" presetClass="entr" presetSubtype="0" fill="hold" nodeType="withEffect">
                                  <p:stCondLst>
                                    <p:cond delay="110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wipe(left)">
                                      <p:cBhvr>
                                        <p:cTn id="48" dur="500"/>
                                        <p:tgtEl>
                                          <p:spTgt spid="102"/>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23576"/>
                                        </p:tgtEl>
                                        <p:attrNameLst>
                                          <p:attrName>style.visibility</p:attrName>
                                        </p:attrNameLst>
                                      </p:cBhvr>
                                      <p:to>
                                        <p:strVal val="visible"/>
                                      </p:to>
                                    </p:set>
                                    <p:animEffect transition="in" filter="blinds(horizontal)">
                                      <p:cBhvr>
                                        <p:cTn id="53" dur="500"/>
                                        <p:tgtEl>
                                          <p:spTgt spid="23576"/>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23575"/>
                                        </p:tgtEl>
                                        <p:attrNameLst>
                                          <p:attrName>style.visibility</p:attrName>
                                        </p:attrNameLst>
                                      </p:cBhvr>
                                      <p:to>
                                        <p:strVal val="visible"/>
                                      </p:to>
                                    </p:set>
                                    <p:animEffect transition="in" filter="randombar(horizontal)">
                                      <p:cBhvr>
                                        <p:cTn id="58" dur="500"/>
                                        <p:tgtEl>
                                          <p:spTgt spid="23575"/>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23577"/>
                                        </p:tgtEl>
                                        <p:attrNameLst>
                                          <p:attrName>style.visibility</p:attrName>
                                        </p:attrNameLst>
                                      </p:cBhvr>
                                      <p:to>
                                        <p:strVal val="visible"/>
                                      </p:to>
                                    </p:set>
                                    <p:animEffect transition="in" filter="randombar(horizontal)">
                                      <p:cBhvr>
                                        <p:cTn id="63" dur="500"/>
                                        <p:tgtEl>
                                          <p:spTgt spid="23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6" grpId="0" animBg="1"/>
      <p:bldP spid="11337" grpId="0" animBg="1"/>
      <p:bldP spid="85" grpId="0"/>
      <p:bldP spid="10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36" name="Rectangle 72"/>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29BE6">
                  <a:alpha val="79999"/>
                </a:srgbClr>
              </a:gs>
            </a:gsLst>
            <a:lin ang="5400000" scaled="1"/>
          </a:gradFill>
          <a:ln w="9525">
            <a:noFill/>
            <a:miter lim="800000"/>
            <a:headEnd/>
            <a:tailEnd/>
          </a:ln>
        </p:spPr>
        <p:txBody>
          <a:bodyPr wrap="none" anchor="ctr"/>
          <a:lstStyle/>
          <a:p>
            <a:endParaRPr lang="es-ES_tradnl"/>
          </a:p>
        </p:txBody>
      </p:sp>
      <p:sp>
        <p:nvSpPr>
          <p:cNvPr id="11337" name="Rectangle 73"/>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9CE1C">
                  <a:alpha val="60001"/>
                </a:srgbClr>
              </a:gs>
            </a:gsLst>
            <a:lin ang="5400000" scaled="1"/>
          </a:gradFill>
          <a:ln w="9525">
            <a:noFill/>
            <a:miter lim="800000"/>
            <a:headEnd/>
            <a:tailEnd/>
          </a:ln>
        </p:spPr>
        <p:txBody>
          <a:bodyPr wrap="none" anchor="ctr"/>
          <a:lstStyle/>
          <a:p>
            <a:endParaRPr lang="es-ES_tradnl"/>
          </a:p>
        </p:txBody>
      </p:sp>
      <p:grpSp>
        <p:nvGrpSpPr>
          <p:cNvPr id="2" name="Group 2"/>
          <p:cNvGrpSpPr>
            <a:grpSpLocks/>
          </p:cNvGrpSpPr>
          <p:nvPr/>
        </p:nvGrpSpPr>
        <p:grpSpPr bwMode="auto">
          <a:xfrm>
            <a:off x="-3175" y="-12700"/>
            <a:ext cx="1766888" cy="6870700"/>
            <a:chOff x="2336" y="-8"/>
            <a:chExt cx="1252" cy="4337"/>
          </a:xfrm>
        </p:grpSpPr>
        <p:sp>
          <p:nvSpPr>
            <p:cNvPr id="21640" name="Freeform 3"/>
            <p:cNvSpPr>
              <a:spLocks/>
            </p:cNvSpPr>
            <p:nvPr/>
          </p:nvSpPr>
          <p:spPr bwMode="auto">
            <a:xfrm>
              <a:off x="2336" y="-8"/>
              <a:ext cx="872" cy="4337"/>
            </a:xfrm>
            <a:custGeom>
              <a:avLst/>
              <a:gdLst>
                <a:gd name="T0" fmla="*/ 3390520 w 369"/>
                <a:gd name="T1" fmla="*/ 0 h 1836"/>
                <a:gd name="T2" fmla="*/ 3107293 w 369"/>
                <a:gd name="T3" fmla="*/ 11115941 h 1836"/>
                <a:gd name="T4" fmla="*/ 0 w 369"/>
                <a:gd name="T5" fmla="*/ 23462209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18A5D8"/>
              </a:solidFill>
              <a:miter lim="800000"/>
              <a:headEnd/>
              <a:tailEnd/>
            </a:ln>
          </p:spPr>
          <p:txBody>
            <a:bodyPr/>
            <a:lstStyle/>
            <a:p>
              <a:endParaRPr lang="es-ES"/>
            </a:p>
          </p:txBody>
        </p:sp>
        <p:sp>
          <p:nvSpPr>
            <p:cNvPr id="21641" name="Freeform 4"/>
            <p:cNvSpPr>
              <a:spLocks/>
            </p:cNvSpPr>
            <p:nvPr/>
          </p:nvSpPr>
          <p:spPr bwMode="auto">
            <a:xfrm>
              <a:off x="2343" y="-8"/>
              <a:ext cx="893" cy="4337"/>
            </a:xfrm>
            <a:custGeom>
              <a:avLst/>
              <a:gdLst>
                <a:gd name="T0" fmla="*/ 3362837 w 378"/>
                <a:gd name="T1" fmla="*/ 0 h 1836"/>
                <a:gd name="T2" fmla="*/ 3183299 w 378"/>
                <a:gd name="T3" fmla="*/ 11115941 h 1836"/>
                <a:gd name="T4" fmla="*/ 393903 w 378"/>
                <a:gd name="T5" fmla="*/ 23462209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199DCC"/>
              </a:solidFill>
              <a:miter lim="800000"/>
              <a:headEnd/>
              <a:tailEnd/>
            </a:ln>
          </p:spPr>
          <p:txBody>
            <a:bodyPr/>
            <a:lstStyle/>
            <a:p>
              <a:endParaRPr lang="es-ES"/>
            </a:p>
          </p:txBody>
        </p:sp>
        <p:sp>
          <p:nvSpPr>
            <p:cNvPr id="21642" name="Freeform 5"/>
            <p:cNvSpPr>
              <a:spLocks/>
            </p:cNvSpPr>
            <p:nvPr/>
          </p:nvSpPr>
          <p:spPr bwMode="auto">
            <a:xfrm>
              <a:off x="2350" y="-8"/>
              <a:ext cx="917" cy="4337"/>
            </a:xfrm>
            <a:custGeom>
              <a:avLst/>
              <a:gdLst>
                <a:gd name="T0" fmla="*/ 3381520 w 388"/>
                <a:gd name="T1" fmla="*/ 0 h 1836"/>
                <a:gd name="T2" fmla="*/ 3290104 w 388"/>
                <a:gd name="T3" fmla="*/ 11115941 h 1836"/>
                <a:gd name="T4" fmla="*/ 798119 w 388"/>
                <a:gd name="T5" fmla="*/ 23462209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1A96C3"/>
              </a:solidFill>
              <a:miter lim="800000"/>
              <a:headEnd/>
              <a:tailEnd/>
            </a:ln>
          </p:spPr>
          <p:txBody>
            <a:bodyPr/>
            <a:lstStyle/>
            <a:p>
              <a:endParaRPr lang="es-ES"/>
            </a:p>
          </p:txBody>
        </p:sp>
        <p:sp>
          <p:nvSpPr>
            <p:cNvPr id="21643" name="Freeform 6"/>
            <p:cNvSpPr>
              <a:spLocks/>
            </p:cNvSpPr>
            <p:nvPr/>
          </p:nvSpPr>
          <p:spPr bwMode="auto">
            <a:xfrm>
              <a:off x="2355" y="-8"/>
              <a:ext cx="940" cy="4337"/>
            </a:xfrm>
            <a:custGeom>
              <a:avLst/>
              <a:gdLst>
                <a:gd name="T0" fmla="*/ 3354863 w 398"/>
                <a:gd name="T1" fmla="*/ 0 h 1836"/>
                <a:gd name="T2" fmla="*/ 3369985 w 398"/>
                <a:gd name="T3" fmla="*/ 11115941 h 1836"/>
                <a:gd name="T4" fmla="*/ 1198670 w 398"/>
                <a:gd name="T5" fmla="*/ 23462209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1A8FBA"/>
              </a:solidFill>
              <a:miter lim="800000"/>
              <a:headEnd/>
              <a:tailEnd/>
            </a:ln>
          </p:spPr>
          <p:txBody>
            <a:bodyPr/>
            <a:lstStyle/>
            <a:p>
              <a:endParaRPr lang="es-ES"/>
            </a:p>
          </p:txBody>
        </p:sp>
        <p:sp>
          <p:nvSpPr>
            <p:cNvPr id="21644" name="Freeform 7"/>
            <p:cNvSpPr>
              <a:spLocks/>
            </p:cNvSpPr>
            <p:nvPr/>
          </p:nvSpPr>
          <p:spPr bwMode="auto">
            <a:xfrm>
              <a:off x="2360" y="-8"/>
              <a:ext cx="964" cy="4337"/>
            </a:xfrm>
            <a:custGeom>
              <a:avLst/>
              <a:gdLst>
                <a:gd name="T0" fmla="*/ 3382712 w 408"/>
                <a:gd name="T1" fmla="*/ 0 h 1836"/>
                <a:gd name="T2" fmla="*/ 3469547 w 408"/>
                <a:gd name="T3" fmla="*/ 11115941 h 1836"/>
                <a:gd name="T4" fmla="*/ 1599416 w 408"/>
                <a:gd name="T5" fmla="*/ 23462209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1888B2"/>
              </a:solidFill>
              <a:miter lim="800000"/>
              <a:headEnd/>
              <a:tailEnd/>
            </a:ln>
          </p:spPr>
          <p:txBody>
            <a:bodyPr/>
            <a:lstStyle/>
            <a:p>
              <a:endParaRPr lang="es-ES"/>
            </a:p>
          </p:txBody>
        </p:sp>
        <p:sp>
          <p:nvSpPr>
            <p:cNvPr id="21645" name="Freeform 8"/>
            <p:cNvSpPr>
              <a:spLocks/>
            </p:cNvSpPr>
            <p:nvPr/>
          </p:nvSpPr>
          <p:spPr bwMode="auto">
            <a:xfrm>
              <a:off x="2365" y="-8"/>
              <a:ext cx="987" cy="4337"/>
            </a:xfrm>
            <a:custGeom>
              <a:avLst/>
              <a:gdLst>
                <a:gd name="T0" fmla="*/ 3356284 w 418"/>
                <a:gd name="T1" fmla="*/ 0 h 1836"/>
                <a:gd name="T2" fmla="*/ 3550289 w 418"/>
                <a:gd name="T3" fmla="*/ 11115941 h 1836"/>
                <a:gd name="T4" fmla="*/ 1998361 w 418"/>
                <a:gd name="T5" fmla="*/ 23462209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1A82AA"/>
              </a:solidFill>
              <a:miter lim="800000"/>
              <a:headEnd/>
              <a:tailEnd/>
            </a:ln>
          </p:spPr>
          <p:txBody>
            <a:bodyPr/>
            <a:lstStyle/>
            <a:p>
              <a:endParaRPr lang="es-ES"/>
            </a:p>
          </p:txBody>
        </p:sp>
        <p:sp>
          <p:nvSpPr>
            <p:cNvPr id="21646" name="Freeform 9"/>
            <p:cNvSpPr>
              <a:spLocks/>
            </p:cNvSpPr>
            <p:nvPr/>
          </p:nvSpPr>
          <p:spPr bwMode="auto">
            <a:xfrm>
              <a:off x="2372" y="-8"/>
              <a:ext cx="1039" cy="4337"/>
            </a:xfrm>
            <a:custGeom>
              <a:avLst/>
              <a:gdLst>
                <a:gd name="T0" fmla="*/ 3346761 w 440"/>
                <a:gd name="T1" fmla="*/ 0 h 1836"/>
                <a:gd name="T2" fmla="*/ 3638689 w 440"/>
                <a:gd name="T3" fmla="*/ 11115941 h 1836"/>
                <a:gd name="T4" fmla="*/ 2392543 w 440"/>
                <a:gd name="T5" fmla="*/ 23462209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187CA2"/>
              </a:solidFill>
              <a:miter lim="800000"/>
              <a:headEnd/>
              <a:tailEnd/>
            </a:ln>
          </p:spPr>
          <p:txBody>
            <a:bodyPr/>
            <a:lstStyle/>
            <a:p>
              <a:endParaRPr lang="es-ES"/>
            </a:p>
          </p:txBody>
        </p:sp>
        <p:sp>
          <p:nvSpPr>
            <p:cNvPr id="21647" name="Freeform 10"/>
            <p:cNvSpPr>
              <a:spLocks/>
            </p:cNvSpPr>
            <p:nvPr/>
          </p:nvSpPr>
          <p:spPr bwMode="auto">
            <a:xfrm>
              <a:off x="2376" y="-8"/>
              <a:ext cx="1094" cy="4337"/>
            </a:xfrm>
            <a:custGeom>
              <a:avLst/>
              <a:gdLst>
                <a:gd name="T0" fmla="*/ 3384130 w 463"/>
                <a:gd name="T1" fmla="*/ 0 h 1836"/>
                <a:gd name="T2" fmla="*/ 3769931 w 463"/>
                <a:gd name="T3" fmla="*/ 11115941 h 1836"/>
                <a:gd name="T4" fmla="*/ 2821653 w 463"/>
                <a:gd name="T5" fmla="*/ 23462209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15769B"/>
              </a:solidFill>
              <a:miter lim="800000"/>
              <a:headEnd/>
              <a:tailEnd/>
            </a:ln>
          </p:spPr>
          <p:txBody>
            <a:bodyPr/>
            <a:lstStyle/>
            <a:p>
              <a:endParaRPr lang="es-ES"/>
            </a:p>
          </p:txBody>
        </p:sp>
        <p:sp>
          <p:nvSpPr>
            <p:cNvPr id="21648" name="Freeform 11"/>
            <p:cNvSpPr>
              <a:spLocks/>
            </p:cNvSpPr>
            <p:nvPr/>
          </p:nvSpPr>
          <p:spPr bwMode="auto">
            <a:xfrm>
              <a:off x="2381" y="-8"/>
              <a:ext cx="1148" cy="4337"/>
            </a:xfrm>
            <a:custGeom>
              <a:avLst/>
              <a:gdLst>
                <a:gd name="T0" fmla="*/ 3375080 w 486"/>
                <a:gd name="T1" fmla="*/ 0 h 1836"/>
                <a:gd name="T2" fmla="*/ 3855901 w 486"/>
                <a:gd name="T3" fmla="*/ 11115941 h 1836"/>
                <a:gd name="T4" fmla="*/ 3216959 w 486"/>
                <a:gd name="T5" fmla="*/ 23462209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157194"/>
              </a:solidFill>
              <a:miter lim="800000"/>
              <a:headEnd/>
              <a:tailEnd/>
            </a:ln>
          </p:spPr>
          <p:txBody>
            <a:bodyPr/>
            <a:lstStyle/>
            <a:p>
              <a:endParaRPr lang="es-ES"/>
            </a:p>
          </p:txBody>
        </p:sp>
        <p:sp>
          <p:nvSpPr>
            <p:cNvPr id="21649" name="Freeform 12"/>
            <p:cNvSpPr>
              <a:spLocks/>
            </p:cNvSpPr>
            <p:nvPr/>
          </p:nvSpPr>
          <p:spPr bwMode="auto">
            <a:xfrm>
              <a:off x="2386" y="-8"/>
              <a:ext cx="1202" cy="4337"/>
            </a:xfrm>
            <a:custGeom>
              <a:avLst/>
              <a:gdLst>
                <a:gd name="T0" fmla="*/ 3360032 w 509"/>
                <a:gd name="T1" fmla="*/ 0 h 1836"/>
                <a:gd name="T2" fmla="*/ 3937360 w 509"/>
                <a:gd name="T3" fmla="*/ 11115941 h 1836"/>
                <a:gd name="T4" fmla="*/ 3601584 w 509"/>
                <a:gd name="T5" fmla="*/ 23462209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36B8D"/>
              </a:solidFill>
              <a:miter lim="800000"/>
              <a:headEnd/>
              <a:tailEnd/>
            </a:ln>
          </p:spPr>
          <p:txBody>
            <a:bodyPr/>
            <a:lstStyle/>
            <a:p>
              <a:endParaRPr lang="es-ES"/>
            </a:p>
          </p:txBody>
        </p:sp>
      </p:grpSp>
      <p:grpSp>
        <p:nvGrpSpPr>
          <p:cNvPr id="3" name="Group 13"/>
          <p:cNvGrpSpPr>
            <a:grpSpLocks/>
          </p:cNvGrpSpPr>
          <p:nvPr/>
        </p:nvGrpSpPr>
        <p:grpSpPr bwMode="auto">
          <a:xfrm>
            <a:off x="-3175" y="-12700"/>
            <a:ext cx="1766888" cy="6870700"/>
            <a:chOff x="2336" y="-8"/>
            <a:chExt cx="1252" cy="4337"/>
          </a:xfrm>
        </p:grpSpPr>
        <p:sp>
          <p:nvSpPr>
            <p:cNvPr id="21630" name="Freeform 14"/>
            <p:cNvSpPr>
              <a:spLocks/>
            </p:cNvSpPr>
            <p:nvPr/>
          </p:nvSpPr>
          <p:spPr bwMode="auto">
            <a:xfrm>
              <a:off x="2336" y="-8"/>
              <a:ext cx="872" cy="4337"/>
            </a:xfrm>
            <a:custGeom>
              <a:avLst/>
              <a:gdLst>
                <a:gd name="T0" fmla="*/ 3390520 w 369"/>
                <a:gd name="T1" fmla="*/ 0 h 1836"/>
                <a:gd name="T2" fmla="*/ 3107293 w 369"/>
                <a:gd name="T3" fmla="*/ 11115941 h 1836"/>
                <a:gd name="T4" fmla="*/ 0 w 369"/>
                <a:gd name="T5" fmla="*/ 23462209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53B848"/>
              </a:solidFill>
              <a:miter lim="800000"/>
              <a:headEnd/>
              <a:tailEnd/>
            </a:ln>
          </p:spPr>
          <p:txBody>
            <a:bodyPr/>
            <a:lstStyle/>
            <a:p>
              <a:endParaRPr lang="es-ES"/>
            </a:p>
          </p:txBody>
        </p:sp>
        <p:sp>
          <p:nvSpPr>
            <p:cNvPr id="21631" name="Freeform 15"/>
            <p:cNvSpPr>
              <a:spLocks/>
            </p:cNvSpPr>
            <p:nvPr/>
          </p:nvSpPr>
          <p:spPr bwMode="auto">
            <a:xfrm>
              <a:off x="2343" y="-8"/>
              <a:ext cx="893" cy="4337"/>
            </a:xfrm>
            <a:custGeom>
              <a:avLst/>
              <a:gdLst>
                <a:gd name="T0" fmla="*/ 3362837 w 378"/>
                <a:gd name="T1" fmla="*/ 0 h 1836"/>
                <a:gd name="T2" fmla="*/ 3183299 w 378"/>
                <a:gd name="T3" fmla="*/ 11115941 h 1836"/>
                <a:gd name="T4" fmla="*/ 393903 w 378"/>
                <a:gd name="T5" fmla="*/ 23462209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4FB147"/>
              </a:solidFill>
              <a:miter lim="800000"/>
              <a:headEnd/>
              <a:tailEnd/>
            </a:ln>
          </p:spPr>
          <p:txBody>
            <a:bodyPr/>
            <a:lstStyle/>
            <a:p>
              <a:endParaRPr lang="es-ES"/>
            </a:p>
          </p:txBody>
        </p:sp>
        <p:sp>
          <p:nvSpPr>
            <p:cNvPr id="21632" name="Freeform 16"/>
            <p:cNvSpPr>
              <a:spLocks/>
            </p:cNvSpPr>
            <p:nvPr/>
          </p:nvSpPr>
          <p:spPr bwMode="auto">
            <a:xfrm>
              <a:off x="2350" y="-8"/>
              <a:ext cx="917" cy="4337"/>
            </a:xfrm>
            <a:custGeom>
              <a:avLst/>
              <a:gdLst>
                <a:gd name="T0" fmla="*/ 3381520 w 388"/>
                <a:gd name="T1" fmla="*/ 0 h 1836"/>
                <a:gd name="T2" fmla="*/ 3290104 w 388"/>
                <a:gd name="T3" fmla="*/ 11115941 h 1836"/>
                <a:gd name="T4" fmla="*/ 798119 w 388"/>
                <a:gd name="T5" fmla="*/ 23462209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48AC47"/>
              </a:solidFill>
              <a:miter lim="800000"/>
              <a:headEnd/>
              <a:tailEnd/>
            </a:ln>
          </p:spPr>
          <p:txBody>
            <a:bodyPr/>
            <a:lstStyle/>
            <a:p>
              <a:endParaRPr lang="es-ES"/>
            </a:p>
          </p:txBody>
        </p:sp>
        <p:sp>
          <p:nvSpPr>
            <p:cNvPr id="21633" name="Freeform 17"/>
            <p:cNvSpPr>
              <a:spLocks/>
            </p:cNvSpPr>
            <p:nvPr/>
          </p:nvSpPr>
          <p:spPr bwMode="auto">
            <a:xfrm>
              <a:off x="2355" y="-8"/>
              <a:ext cx="940" cy="4337"/>
            </a:xfrm>
            <a:custGeom>
              <a:avLst/>
              <a:gdLst>
                <a:gd name="T0" fmla="*/ 3354863 w 398"/>
                <a:gd name="T1" fmla="*/ 0 h 1836"/>
                <a:gd name="T2" fmla="*/ 3369985 w 398"/>
                <a:gd name="T3" fmla="*/ 11115941 h 1836"/>
                <a:gd name="T4" fmla="*/ 1198670 w 398"/>
                <a:gd name="T5" fmla="*/ 23462209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43A746"/>
              </a:solidFill>
              <a:miter lim="800000"/>
              <a:headEnd/>
              <a:tailEnd/>
            </a:ln>
          </p:spPr>
          <p:txBody>
            <a:bodyPr/>
            <a:lstStyle/>
            <a:p>
              <a:endParaRPr lang="es-ES"/>
            </a:p>
          </p:txBody>
        </p:sp>
        <p:sp>
          <p:nvSpPr>
            <p:cNvPr id="21634" name="Freeform 18"/>
            <p:cNvSpPr>
              <a:spLocks/>
            </p:cNvSpPr>
            <p:nvPr/>
          </p:nvSpPr>
          <p:spPr bwMode="auto">
            <a:xfrm>
              <a:off x="2360" y="-8"/>
              <a:ext cx="964" cy="4337"/>
            </a:xfrm>
            <a:custGeom>
              <a:avLst/>
              <a:gdLst>
                <a:gd name="T0" fmla="*/ 3382712 w 408"/>
                <a:gd name="T1" fmla="*/ 0 h 1836"/>
                <a:gd name="T2" fmla="*/ 3469547 w 408"/>
                <a:gd name="T3" fmla="*/ 11115941 h 1836"/>
                <a:gd name="T4" fmla="*/ 1599416 w 408"/>
                <a:gd name="T5" fmla="*/ 23462209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3CA246"/>
              </a:solidFill>
              <a:miter lim="800000"/>
              <a:headEnd/>
              <a:tailEnd/>
            </a:ln>
          </p:spPr>
          <p:txBody>
            <a:bodyPr/>
            <a:lstStyle/>
            <a:p>
              <a:endParaRPr lang="es-ES"/>
            </a:p>
          </p:txBody>
        </p:sp>
        <p:sp>
          <p:nvSpPr>
            <p:cNvPr id="21635" name="Freeform 19"/>
            <p:cNvSpPr>
              <a:spLocks/>
            </p:cNvSpPr>
            <p:nvPr/>
          </p:nvSpPr>
          <p:spPr bwMode="auto">
            <a:xfrm>
              <a:off x="2365" y="-8"/>
              <a:ext cx="987" cy="4337"/>
            </a:xfrm>
            <a:custGeom>
              <a:avLst/>
              <a:gdLst>
                <a:gd name="T0" fmla="*/ 3356284 w 418"/>
                <a:gd name="T1" fmla="*/ 0 h 1836"/>
                <a:gd name="T2" fmla="*/ 3550289 w 418"/>
                <a:gd name="T3" fmla="*/ 11115941 h 1836"/>
                <a:gd name="T4" fmla="*/ 1998361 w 418"/>
                <a:gd name="T5" fmla="*/ 23462209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369E46"/>
              </a:solidFill>
              <a:miter lim="800000"/>
              <a:headEnd/>
              <a:tailEnd/>
            </a:ln>
          </p:spPr>
          <p:txBody>
            <a:bodyPr/>
            <a:lstStyle/>
            <a:p>
              <a:endParaRPr lang="es-ES"/>
            </a:p>
          </p:txBody>
        </p:sp>
        <p:sp>
          <p:nvSpPr>
            <p:cNvPr id="21636" name="Freeform 20"/>
            <p:cNvSpPr>
              <a:spLocks/>
            </p:cNvSpPr>
            <p:nvPr/>
          </p:nvSpPr>
          <p:spPr bwMode="auto">
            <a:xfrm>
              <a:off x="2372" y="-8"/>
              <a:ext cx="1039" cy="4337"/>
            </a:xfrm>
            <a:custGeom>
              <a:avLst/>
              <a:gdLst>
                <a:gd name="T0" fmla="*/ 3346761 w 440"/>
                <a:gd name="T1" fmla="*/ 0 h 1836"/>
                <a:gd name="T2" fmla="*/ 3638689 w 440"/>
                <a:gd name="T3" fmla="*/ 11115941 h 1836"/>
                <a:gd name="T4" fmla="*/ 2392543 w 440"/>
                <a:gd name="T5" fmla="*/ 23462209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2F9946"/>
              </a:solidFill>
              <a:miter lim="800000"/>
              <a:headEnd/>
              <a:tailEnd/>
            </a:ln>
          </p:spPr>
          <p:txBody>
            <a:bodyPr/>
            <a:lstStyle/>
            <a:p>
              <a:endParaRPr lang="es-ES"/>
            </a:p>
          </p:txBody>
        </p:sp>
        <p:sp>
          <p:nvSpPr>
            <p:cNvPr id="21637" name="Freeform 21"/>
            <p:cNvSpPr>
              <a:spLocks/>
            </p:cNvSpPr>
            <p:nvPr/>
          </p:nvSpPr>
          <p:spPr bwMode="auto">
            <a:xfrm>
              <a:off x="2376" y="-8"/>
              <a:ext cx="1094" cy="4337"/>
            </a:xfrm>
            <a:custGeom>
              <a:avLst/>
              <a:gdLst>
                <a:gd name="T0" fmla="*/ 3384130 w 463"/>
                <a:gd name="T1" fmla="*/ 0 h 1836"/>
                <a:gd name="T2" fmla="*/ 3769931 w 463"/>
                <a:gd name="T3" fmla="*/ 11115941 h 1836"/>
                <a:gd name="T4" fmla="*/ 2821653 w 463"/>
                <a:gd name="T5" fmla="*/ 23462209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2A9545"/>
              </a:solidFill>
              <a:miter lim="800000"/>
              <a:headEnd/>
              <a:tailEnd/>
            </a:ln>
          </p:spPr>
          <p:txBody>
            <a:bodyPr/>
            <a:lstStyle/>
            <a:p>
              <a:endParaRPr lang="es-ES"/>
            </a:p>
          </p:txBody>
        </p:sp>
        <p:sp>
          <p:nvSpPr>
            <p:cNvPr id="21638" name="Freeform 22"/>
            <p:cNvSpPr>
              <a:spLocks/>
            </p:cNvSpPr>
            <p:nvPr/>
          </p:nvSpPr>
          <p:spPr bwMode="auto">
            <a:xfrm>
              <a:off x="2381" y="-8"/>
              <a:ext cx="1148" cy="4337"/>
            </a:xfrm>
            <a:custGeom>
              <a:avLst/>
              <a:gdLst>
                <a:gd name="T0" fmla="*/ 3375080 w 486"/>
                <a:gd name="T1" fmla="*/ 0 h 1836"/>
                <a:gd name="T2" fmla="*/ 3855901 w 486"/>
                <a:gd name="T3" fmla="*/ 11115941 h 1836"/>
                <a:gd name="T4" fmla="*/ 3216959 w 486"/>
                <a:gd name="T5" fmla="*/ 23462209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219145"/>
              </a:solidFill>
              <a:miter lim="800000"/>
              <a:headEnd/>
              <a:tailEnd/>
            </a:ln>
          </p:spPr>
          <p:txBody>
            <a:bodyPr/>
            <a:lstStyle/>
            <a:p>
              <a:endParaRPr lang="es-ES"/>
            </a:p>
          </p:txBody>
        </p:sp>
        <p:sp>
          <p:nvSpPr>
            <p:cNvPr id="21639" name="Freeform 23"/>
            <p:cNvSpPr>
              <a:spLocks/>
            </p:cNvSpPr>
            <p:nvPr/>
          </p:nvSpPr>
          <p:spPr bwMode="auto">
            <a:xfrm>
              <a:off x="2386" y="-8"/>
              <a:ext cx="1202" cy="4337"/>
            </a:xfrm>
            <a:custGeom>
              <a:avLst/>
              <a:gdLst>
                <a:gd name="T0" fmla="*/ 3360032 w 509"/>
                <a:gd name="T1" fmla="*/ 0 h 1836"/>
                <a:gd name="T2" fmla="*/ 3937360 w 509"/>
                <a:gd name="T3" fmla="*/ 11115941 h 1836"/>
                <a:gd name="T4" fmla="*/ 3601584 w 509"/>
                <a:gd name="T5" fmla="*/ 23462209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A8D44"/>
              </a:solidFill>
              <a:miter lim="800000"/>
              <a:headEnd/>
              <a:tailEnd/>
            </a:ln>
          </p:spPr>
          <p:txBody>
            <a:bodyPr/>
            <a:lstStyle/>
            <a:p>
              <a:endParaRPr lang="es-ES"/>
            </a:p>
          </p:txBody>
        </p:sp>
      </p:grpSp>
      <p:grpSp>
        <p:nvGrpSpPr>
          <p:cNvPr id="4" name="Group 24"/>
          <p:cNvGrpSpPr>
            <a:grpSpLocks/>
          </p:cNvGrpSpPr>
          <p:nvPr/>
        </p:nvGrpSpPr>
        <p:grpSpPr bwMode="auto">
          <a:xfrm rot="10800000">
            <a:off x="1720850" y="-171450"/>
            <a:ext cx="330200" cy="8253413"/>
            <a:chOff x="-1293" y="0"/>
            <a:chExt cx="1050" cy="4320"/>
          </a:xfrm>
        </p:grpSpPr>
        <p:sp>
          <p:nvSpPr>
            <p:cNvPr id="11289" name="Rectangle 25"/>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21629" name="Rectangle 26"/>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5" name="Group 27"/>
          <p:cNvGrpSpPr>
            <a:grpSpLocks/>
          </p:cNvGrpSpPr>
          <p:nvPr/>
        </p:nvGrpSpPr>
        <p:grpSpPr bwMode="auto">
          <a:xfrm>
            <a:off x="0" y="-1111250"/>
            <a:ext cx="1763713" cy="8253413"/>
            <a:chOff x="-1293" y="0"/>
            <a:chExt cx="1050" cy="4320"/>
          </a:xfrm>
        </p:grpSpPr>
        <p:sp>
          <p:nvSpPr>
            <p:cNvPr id="11292" name="Rectangle 28"/>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21627" name="Rectangle 29"/>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6" name="Group 146"/>
          <p:cNvGrpSpPr>
            <a:grpSpLocks/>
          </p:cNvGrpSpPr>
          <p:nvPr/>
        </p:nvGrpSpPr>
        <p:grpSpPr bwMode="auto">
          <a:xfrm>
            <a:off x="276225" y="1500188"/>
            <a:ext cx="2152650" cy="2152650"/>
            <a:chOff x="1943" y="626"/>
            <a:chExt cx="1228" cy="1228"/>
          </a:xfrm>
        </p:grpSpPr>
        <p:sp>
          <p:nvSpPr>
            <p:cNvPr id="21619" name="Oval 147"/>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1620" name="Group 148"/>
            <p:cNvGrpSpPr>
              <a:grpSpLocks/>
            </p:cNvGrpSpPr>
            <p:nvPr/>
          </p:nvGrpSpPr>
          <p:grpSpPr bwMode="auto">
            <a:xfrm>
              <a:off x="2070" y="1330"/>
              <a:ext cx="975" cy="325"/>
              <a:chOff x="2696" y="1315"/>
              <a:chExt cx="2472" cy="824"/>
            </a:xfrm>
          </p:grpSpPr>
          <p:sp>
            <p:nvSpPr>
              <p:cNvPr id="21624" name="Oval 149"/>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1625" name="Oval 150"/>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1621" name="Group 151"/>
            <p:cNvGrpSpPr>
              <a:grpSpLocks/>
            </p:cNvGrpSpPr>
            <p:nvPr/>
          </p:nvGrpSpPr>
          <p:grpSpPr bwMode="auto">
            <a:xfrm>
              <a:off x="2236" y="890"/>
              <a:ext cx="644" cy="645"/>
              <a:chOff x="2880" y="1515"/>
              <a:chExt cx="644" cy="645"/>
            </a:xfrm>
          </p:grpSpPr>
          <p:sp>
            <p:nvSpPr>
              <p:cNvPr id="21622" name="Oval 152"/>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17" name="Freeform 153"/>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9" name="Group 97"/>
          <p:cNvGrpSpPr>
            <a:grpSpLocks/>
          </p:cNvGrpSpPr>
          <p:nvPr/>
        </p:nvGrpSpPr>
        <p:grpSpPr bwMode="auto">
          <a:xfrm>
            <a:off x="-442913" y="412750"/>
            <a:ext cx="2152651" cy="2152650"/>
            <a:chOff x="1943" y="626"/>
            <a:chExt cx="1228" cy="1228"/>
          </a:xfrm>
        </p:grpSpPr>
        <p:sp>
          <p:nvSpPr>
            <p:cNvPr id="21612" name="Oval 96"/>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1613" name="Group 89"/>
            <p:cNvGrpSpPr>
              <a:grpSpLocks/>
            </p:cNvGrpSpPr>
            <p:nvPr/>
          </p:nvGrpSpPr>
          <p:grpSpPr bwMode="auto">
            <a:xfrm>
              <a:off x="2070" y="1330"/>
              <a:ext cx="975" cy="325"/>
              <a:chOff x="2696" y="1315"/>
              <a:chExt cx="2472" cy="824"/>
            </a:xfrm>
          </p:grpSpPr>
          <p:sp>
            <p:nvSpPr>
              <p:cNvPr id="21617" name="Oval 90"/>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1618" name="Oval 91"/>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1614" name="Group 92"/>
            <p:cNvGrpSpPr>
              <a:grpSpLocks/>
            </p:cNvGrpSpPr>
            <p:nvPr/>
          </p:nvGrpSpPr>
          <p:grpSpPr bwMode="auto">
            <a:xfrm>
              <a:off x="2236" y="890"/>
              <a:ext cx="644" cy="645"/>
              <a:chOff x="2880" y="1515"/>
              <a:chExt cx="644" cy="645"/>
            </a:xfrm>
          </p:grpSpPr>
          <p:sp>
            <p:nvSpPr>
              <p:cNvPr id="21615" name="Oval 93"/>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358" name="Freeform 94"/>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2" name="Group 154"/>
          <p:cNvGrpSpPr>
            <a:grpSpLocks/>
          </p:cNvGrpSpPr>
          <p:nvPr/>
        </p:nvGrpSpPr>
        <p:grpSpPr bwMode="auto">
          <a:xfrm>
            <a:off x="-500063" y="2500313"/>
            <a:ext cx="2152651" cy="2152650"/>
            <a:chOff x="1943" y="626"/>
            <a:chExt cx="1228" cy="1228"/>
          </a:xfrm>
        </p:grpSpPr>
        <p:sp>
          <p:nvSpPr>
            <p:cNvPr id="21605" name="Oval 155"/>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1606" name="Group 156"/>
            <p:cNvGrpSpPr>
              <a:grpSpLocks/>
            </p:cNvGrpSpPr>
            <p:nvPr/>
          </p:nvGrpSpPr>
          <p:grpSpPr bwMode="auto">
            <a:xfrm>
              <a:off x="2070" y="1330"/>
              <a:ext cx="975" cy="325"/>
              <a:chOff x="2696" y="1315"/>
              <a:chExt cx="2472" cy="824"/>
            </a:xfrm>
          </p:grpSpPr>
          <p:sp>
            <p:nvSpPr>
              <p:cNvPr id="21610" name="Oval 157"/>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1611" name="Oval 158"/>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1607" name="Group 159"/>
            <p:cNvGrpSpPr>
              <a:grpSpLocks/>
            </p:cNvGrpSpPr>
            <p:nvPr/>
          </p:nvGrpSpPr>
          <p:grpSpPr bwMode="auto">
            <a:xfrm>
              <a:off x="2236" y="890"/>
              <a:ext cx="644" cy="645"/>
              <a:chOff x="2880" y="1515"/>
              <a:chExt cx="644" cy="645"/>
            </a:xfrm>
          </p:grpSpPr>
          <p:sp>
            <p:nvSpPr>
              <p:cNvPr id="21608" name="Oval 160"/>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25" name="Freeform 161"/>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5" name="Group 162"/>
          <p:cNvGrpSpPr>
            <a:grpSpLocks/>
          </p:cNvGrpSpPr>
          <p:nvPr/>
        </p:nvGrpSpPr>
        <p:grpSpPr bwMode="auto">
          <a:xfrm>
            <a:off x="276225" y="3500438"/>
            <a:ext cx="2152650" cy="2152650"/>
            <a:chOff x="1943" y="626"/>
            <a:chExt cx="1228" cy="1228"/>
          </a:xfrm>
        </p:grpSpPr>
        <p:sp>
          <p:nvSpPr>
            <p:cNvPr id="21598"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1599" name="Group 164"/>
            <p:cNvGrpSpPr>
              <a:grpSpLocks/>
            </p:cNvGrpSpPr>
            <p:nvPr/>
          </p:nvGrpSpPr>
          <p:grpSpPr bwMode="auto">
            <a:xfrm>
              <a:off x="2070" y="1330"/>
              <a:ext cx="975" cy="325"/>
              <a:chOff x="2696" y="1315"/>
              <a:chExt cx="2472" cy="824"/>
            </a:xfrm>
          </p:grpSpPr>
          <p:sp>
            <p:nvSpPr>
              <p:cNvPr id="21603" name="Oval 165"/>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1604"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1600" name="Group 167"/>
            <p:cNvGrpSpPr>
              <a:grpSpLocks/>
            </p:cNvGrpSpPr>
            <p:nvPr/>
          </p:nvGrpSpPr>
          <p:grpSpPr bwMode="auto">
            <a:xfrm>
              <a:off x="2236" y="890"/>
              <a:ext cx="644" cy="645"/>
              <a:chOff x="2880" y="1515"/>
              <a:chExt cx="644" cy="645"/>
            </a:xfrm>
          </p:grpSpPr>
          <p:sp>
            <p:nvSpPr>
              <p:cNvPr id="21601"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33" name="Freeform 16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8" name="Group 170"/>
          <p:cNvGrpSpPr>
            <a:grpSpLocks/>
          </p:cNvGrpSpPr>
          <p:nvPr/>
        </p:nvGrpSpPr>
        <p:grpSpPr bwMode="auto">
          <a:xfrm>
            <a:off x="490538" y="5419725"/>
            <a:ext cx="2152650" cy="2152650"/>
            <a:chOff x="1943" y="626"/>
            <a:chExt cx="1228" cy="1228"/>
          </a:xfrm>
        </p:grpSpPr>
        <p:sp>
          <p:nvSpPr>
            <p:cNvPr id="21591" name="Oval 171"/>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1592" name="Group 172"/>
            <p:cNvGrpSpPr>
              <a:grpSpLocks/>
            </p:cNvGrpSpPr>
            <p:nvPr/>
          </p:nvGrpSpPr>
          <p:grpSpPr bwMode="auto">
            <a:xfrm>
              <a:off x="2070" y="1330"/>
              <a:ext cx="975" cy="325"/>
              <a:chOff x="2696" y="1315"/>
              <a:chExt cx="2472" cy="824"/>
            </a:xfrm>
          </p:grpSpPr>
          <p:sp>
            <p:nvSpPr>
              <p:cNvPr id="21596" name="Oval 173"/>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1597" name="Oval 174"/>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1593" name="Group 175"/>
            <p:cNvGrpSpPr>
              <a:grpSpLocks/>
            </p:cNvGrpSpPr>
            <p:nvPr/>
          </p:nvGrpSpPr>
          <p:grpSpPr bwMode="auto">
            <a:xfrm>
              <a:off x="2236" y="890"/>
              <a:ext cx="644" cy="645"/>
              <a:chOff x="2880" y="1515"/>
              <a:chExt cx="644" cy="645"/>
            </a:xfrm>
          </p:grpSpPr>
          <p:sp>
            <p:nvSpPr>
              <p:cNvPr id="21594" name="Oval 176"/>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41" name="Freeform 177"/>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1" name="Group 30"/>
          <p:cNvGrpSpPr>
            <a:grpSpLocks/>
          </p:cNvGrpSpPr>
          <p:nvPr/>
        </p:nvGrpSpPr>
        <p:grpSpPr bwMode="auto">
          <a:xfrm>
            <a:off x="285720" y="214290"/>
            <a:ext cx="8591549" cy="661987"/>
            <a:chOff x="152" y="158"/>
            <a:chExt cx="5412" cy="417"/>
          </a:xfrm>
          <a:solidFill>
            <a:srgbClr val="F1850F"/>
          </a:solidFill>
        </p:grpSpPr>
        <p:sp>
          <p:nvSpPr>
            <p:cNvPr id="11295" name="AutoShape 31"/>
            <p:cNvSpPr>
              <a:spLocks noChangeArrowheads="1"/>
            </p:cNvSpPr>
            <p:nvPr/>
          </p:nvSpPr>
          <p:spPr bwMode="auto">
            <a:xfrm>
              <a:off x="152" y="203"/>
              <a:ext cx="5352" cy="372"/>
            </a:xfrm>
            <a:prstGeom prst="roundRect">
              <a:avLst>
                <a:gd name="adj" fmla="val 11829"/>
              </a:avLst>
            </a:prstGeom>
            <a:grpFill/>
            <a:ln w="9525">
              <a:noFill/>
              <a:round/>
              <a:headEnd/>
              <a:tailEnd/>
            </a:ln>
            <a:effectLst/>
          </p:spPr>
          <p:txBody>
            <a:bodyPr wrap="none" anchor="ctr"/>
            <a:lstStyle/>
            <a:p>
              <a:pPr>
                <a:defRPr/>
              </a:pPr>
              <a:endParaRPr lang="es-ES_tradnl" dirty="0"/>
            </a:p>
          </p:txBody>
        </p:sp>
        <p:sp>
          <p:nvSpPr>
            <p:cNvPr id="11296" name="Freeform 32"/>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pFill/>
            <a:ln w="9525">
              <a:noFill/>
              <a:round/>
              <a:headEnd/>
              <a:tailEnd/>
            </a:ln>
          </p:spPr>
          <p:txBody>
            <a:bodyPr/>
            <a:lstStyle/>
            <a:p>
              <a:pPr>
                <a:defRPr/>
              </a:pPr>
              <a:endParaRPr lang="es-ES_tradnl" dirty="0"/>
            </a:p>
          </p:txBody>
        </p:sp>
        <p:sp>
          <p:nvSpPr>
            <p:cNvPr id="11297" name="AutoShape 33"/>
            <p:cNvSpPr>
              <a:spLocks noChangeArrowheads="1"/>
            </p:cNvSpPr>
            <p:nvPr/>
          </p:nvSpPr>
          <p:spPr bwMode="auto">
            <a:xfrm>
              <a:off x="204" y="159"/>
              <a:ext cx="5352" cy="82"/>
            </a:xfrm>
            <a:prstGeom prst="roundRect">
              <a:avLst>
                <a:gd name="adj" fmla="val 16667"/>
              </a:avLst>
            </a:prstGeom>
            <a:grpFill/>
            <a:ln w="9525">
              <a:noFill/>
              <a:round/>
              <a:headEnd/>
              <a:tailEnd/>
            </a:ln>
            <a:effectLst/>
          </p:spPr>
          <p:txBody>
            <a:bodyPr wrap="none" anchor="ctr"/>
            <a:lstStyle/>
            <a:p>
              <a:pPr>
                <a:defRPr/>
              </a:pPr>
              <a:endParaRPr lang="es-ES_tradnl" dirty="0"/>
            </a:p>
          </p:txBody>
        </p:sp>
      </p:grpSp>
      <p:sp>
        <p:nvSpPr>
          <p:cNvPr id="21518" name="82 CuadroTexto"/>
          <p:cNvSpPr txBox="1">
            <a:spLocks noChangeArrowheads="1"/>
          </p:cNvSpPr>
          <p:nvPr/>
        </p:nvSpPr>
        <p:spPr bwMode="auto">
          <a:xfrm>
            <a:off x="2286000" y="1000125"/>
            <a:ext cx="6643688" cy="830263"/>
          </a:xfrm>
          <a:prstGeom prst="rect">
            <a:avLst/>
          </a:prstGeom>
          <a:noFill/>
          <a:ln w="9525">
            <a:noFill/>
            <a:miter lim="800000"/>
            <a:headEnd/>
            <a:tailEnd/>
          </a:ln>
        </p:spPr>
        <p:txBody>
          <a:bodyPr>
            <a:spAutoFit/>
          </a:bodyPr>
          <a:lstStyle/>
          <a:p>
            <a:r>
              <a:rPr lang="es-EC"/>
              <a:t> </a:t>
            </a:r>
            <a:endParaRPr lang="es-ES"/>
          </a:p>
          <a:p>
            <a:r>
              <a:rPr lang="es-EC"/>
              <a:t>	</a:t>
            </a:r>
            <a:endParaRPr lang="es-ES" sz="1800"/>
          </a:p>
        </p:txBody>
      </p:sp>
      <p:sp>
        <p:nvSpPr>
          <p:cNvPr id="85" name="Text Box 71"/>
          <p:cNvSpPr txBox="1">
            <a:spLocks noChangeArrowheads="1"/>
          </p:cNvSpPr>
          <p:nvPr/>
        </p:nvSpPr>
        <p:spPr bwMode="auto">
          <a:xfrm>
            <a:off x="131763" y="1076325"/>
            <a:ext cx="1039812"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21520" name="Text Box 69"/>
          <p:cNvSpPr txBox="1">
            <a:spLocks noChangeArrowheads="1"/>
          </p:cNvSpPr>
          <p:nvPr/>
        </p:nvSpPr>
        <p:spPr bwMode="auto">
          <a:xfrm>
            <a:off x="131763" y="3143250"/>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III: Estudio Organizacional</a:t>
            </a:r>
          </a:p>
        </p:txBody>
      </p:sp>
      <p:sp>
        <p:nvSpPr>
          <p:cNvPr id="21521" name="Text Box 71"/>
          <p:cNvSpPr txBox="1">
            <a:spLocks noChangeArrowheads="1"/>
          </p:cNvSpPr>
          <p:nvPr/>
        </p:nvSpPr>
        <p:spPr bwMode="auto">
          <a:xfrm>
            <a:off x="1000125" y="6211888"/>
            <a:ext cx="1285875" cy="461962"/>
          </a:xfrm>
          <a:prstGeom prst="rect">
            <a:avLst/>
          </a:prstGeom>
          <a:noFill/>
          <a:ln w="9525">
            <a:noFill/>
            <a:miter lim="800000"/>
            <a:headEnd/>
            <a:tailEnd/>
          </a:ln>
        </p:spPr>
        <p:txBody>
          <a:bodyPr anchor="ctr">
            <a:spAutoFit/>
          </a:bodyPr>
          <a:lstStyle/>
          <a:p>
            <a:pPr algn="ctr">
              <a:spcBef>
                <a:spcPct val="50000"/>
              </a:spcBef>
            </a:pPr>
            <a:r>
              <a:rPr lang="en-GB" sz="1200">
                <a:solidFill>
                  <a:schemeClr val="bg1"/>
                </a:solidFill>
              </a:rPr>
              <a:t>Conclusiones, Recomendaciones</a:t>
            </a:r>
          </a:p>
        </p:txBody>
      </p:sp>
      <p:sp>
        <p:nvSpPr>
          <p:cNvPr id="21522" name="Text Box 70"/>
          <p:cNvSpPr txBox="1">
            <a:spLocks noChangeArrowheads="1"/>
          </p:cNvSpPr>
          <p:nvPr/>
        </p:nvSpPr>
        <p:spPr bwMode="auto">
          <a:xfrm>
            <a:off x="854075" y="4211638"/>
            <a:ext cx="1039813"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IV: Estudio Técnico </a:t>
            </a:r>
          </a:p>
        </p:txBody>
      </p:sp>
      <p:grpSp>
        <p:nvGrpSpPr>
          <p:cNvPr id="22" name="Group 162"/>
          <p:cNvGrpSpPr>
            <a:grpSpLocks/>
          </p:cNvGrpSpPr>
          <p:nvPr/>
        </p:nvGrpSpPr>
        <p:grpSpPr bwMode="auto">
          <a:xfrm>
            <a:off x="-428625" y="4705350"/>
            <a:ext cx="2852738" cy="2154238"/>
            <a:chOff x="1943" y="626"/>
            <a:chExt cx="1627" cy="1229"/>
          </a:xfrm>
        </p:grpSpPr>
        <p:sp>
          <p:nvSpPr>
            <p:cNvPr id="21584"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1585" name="Group 164"/>
            <p:cNvGrpSpPr>
              <a:grpSpLocks/>
            </p:cNvGrpSpPr>
            <p:nvPr/>
          </p:nvGrpSpPr>
          <p:grpSpPr bwMode="auto">
            <a:xfrm>
              <a:off x="2322" y="1411"/>
              <a:ext cx="1248" cy="444"/>
              <a:chOff x="3334" y="1520"/>
              <a:chExt cx="3166" cy="1126"/>
            </a:xfrm>
          </p:grpSpPr>
          <p:sp>
            <p:nvSpPr>
              <p:cNvPr id="21589" name="Oval 165"/>
              <p:cNvSpPr>
                <a:spLocks noChangeArrowheads="1"/>
              </p:cNvSpPr>
              <p:nvPr/>
            </p:nvSpPr>
            <p:spPr bwMode="auto">
              <a:xfrm>
                <a:off x="4027" y="1822"/>
                <a:ext cx="2473"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1590"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1586" name="Group 167"/>
            <p:cNvGrpSpPr>
              <a:grpSpLocks/>
            </p:cNvGrpSpPr>
            <p:nvPr/>
          </p:nvGrpSpPr>
          <p:grpSpPr bwMode="auto">
            <a:xfrm>
              <a:off x="2236" y="890"/>
              <a:ext cx="644" cy="645"/>
              <a:chOff x="2880" y="1515"/>
              <a:chExt cx="644" cy="645"/>
            </a:xfrm>
          </p:grpSpPr>
          <p:sp>
            <p:nvSpPr>
              <p:cNvPr id="21587"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98" name="Freeform 169"/>
              <p:cNvSpPr>
                <a:spLocks/>
              </p:cNvSpPr>
              <p:nvPr/>
            </p:nvSpPr>
            <p:spPr bwMode="auto">
              <a:xfrm>
                <a:off x="2888" y="1515"/>
                <a:ext cx="627"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sp>
        <p:nvSpPr>
          <p:cNvPr id="102" name="Rectangle 34"/>
          <p:cNvSpPr txBox="1">
            <a:spLocks noChangeArrowheads="1"/>
          </p:cNvSpPr>
          <p:nvPr/>
        </p:nvSpPr>
        <p:spPr bwMode="auto">
          <a:xfrm>
            <a:off x="500063" y="285750"/>
            <a:ext cx="8229600" cy="561975"/>
          </a:xfrm>
          <a:prstGeom prst="rect">
            <a:avLst/>
          </a:prstGeom>
          <a:noFill/>
          <a:ln w="9525">
            <a:noFill/>
            <a:miter lim="800000"/>
            <a:headEnd/>
            <a:tailEnd/>
          </a:ln>
          <a:effectLst>
            <a:outerShdw dist="17961" dir="2700000" algn="ctr" rotWithShape="0">
              <a:srgbClr val="474747"/>
            </a:outerShdw>
          </a:effectLst>
        </p:spPr>
        <p:txBody>
          <a:bodyPr anchor="ctr"/>
          <a:lstStyle/>
          <a:p>
            <a:pPr marL="0" lvl="1">
              <a:defRPr/>
            </a:pPr>
            <a:r>
              <a:rPr lang="es-EC" b="1" kern="0" dirty="0">
                <a:solidFill>
                  <a:schemeClr val="bg1"/>
                </a:solidFill>
                <a:latin typeface="Arial" pitchFamily="34" charset="0"/>
                <a:cs typeface="Arial" pitchFamily="34" charset="0"/>
              </a:rPr>
              <a:t>CAP. 2: PRECIO  INTERNO</a:t>
            </a:r>
            <a:endParaRPr lang="en-GB" kern="0" dirty="0">
              <a:solidFill>
                <a:schemeClr val="bg1"/>
              </a:solidFill>
            </a:endParaRPr>
          </a:p>
        </p:txBody>
      </p:sp>
      <p:grpSp>
        <p:nvGrpSpPr>
          <p:cNvPr id="21525" name="Group 552"/>
          <p:cNvGrpSpPr>
            <a:grpSpLocks/>
          </p:cNvGrpSpPr>
          <p:nvPr/>
        </p:nvGrpSpPr>
        <p:grpSpPr bwMode="auto">
          <a:xfrm>
            <a:off x="285750" y="1500188"/>
            <a:ext cx="2152650" cy="2152650"/>
            <a:chOff x="1943" y="626"/>
            <a:chExt cx="1228" cy="1228"/>
          </a:xfrm>
        </p:grpSpPr>
        <p:sp>
          <p:nvSpPr>
            <p:cNvPr id="21577" name="Oval 553"/>
            <p:cNvSpPr>
              <a:spLocks noChangeArrowheads="1"/>
            </p:cNvSpPr>
            <p:nvPr/>
          </p:nvSpPr>
          <p:spPr bwMode="auto">
            <a:xfrm>
              <a:off x="1943" y="626"/>
              <a:ext cx="1228" cy="1228"/>
            </a:xfrm>
            <a:prstGeom prst="ellipse">
              <a:avLst/>
            </a:prstGeom>
            <a:gradFill rotWithShape="1">
              <a:gsLst>
                <a:gs pos="0">
                  <a:srgbClr val="BC8116">
                    <a:alpha val="62000"/>
                  </a:srgbClr>
                </a:gs>
                <a:gs pos="100000">
                  <a:srgbClr val="573C0A">
                    <a:alpha val="0"/>
                  </a:srgbClr>
                </a:gs>
              </a:gsLst>
              <a:path path="shape">
                <a:fillToRect l="50000" t="50000" r="50000" b="50000"/>
              </a:path>
            </a:gradFill>
            <a:ln w="9525">
              <a:noFill/>
              <a:round/>
              <a:headEnd/>
              <a:tailEnd/>
            </a:ln>
          </p:spPr>
          <p:txBody>
            <a:bodyPr wrap="none" anchor="ctr"/>
            <a:lstStyle/>
            <a:p>
              <a:endParaRPr lang="es-MX"/>
            </a:p>
          </p:txBody>
        </p:sp>
        <p:grpSp>
          <p:nvGrpSpPr>
            <p:cNvPr id="21578" name="Group 554"/>
            <p:cNvGrpSpPr>
              <a:grpSpLocks/>
            </p:cNvGrpSpPr>
            <p:nvPr/>
          </p:nvGrpSpPr>
          <p:grpSpPr bwMode="auto">
            <a:xfrm>
              <a:off x="2070" y="1330"/>
              <a:ext cx="975" cy="325"/>
              <a:chOff x="2696" y="1315"/>
              <a:chExt cx="2472" cy="824"/>
            </a:xfrm>
          </p:grpSpPr>
          <p:sp>
            <p:nvSpPr>
              <p:cNvPr id="21582" name="Oval 555"/>
              <p:cNvSpPr>
                <a:spLocks noChangeArrowheads="1"/>
              </p:cNvSpPr>
              <p:nvPr/>
            </p:nvSpPr>
            <p:spPr bwMode="auto">
              <a:xfrm>
                <a:off x="2696" y="1315"/>
                <a:ext cx="2472" cy="824"/>
              </a:xfrm>
              <a:prstGeom prst="ellipse">
                <a:avLst/>
              </a:prstGeom>
              <a:gradFill rotWithShape="1">
                <a:gsLst>
                  <a:gs pos="0">
                    <a:srgbClr val="BC8116">
                      <a:alpha val="60999"/>
                    </a:srgbClr>
                  </a:gs>
                  <a:gs pos="100000">
                    <a:srgbClr val="573C0A">
                      <a:alpha val="0"/>
                    </a:srgbClr>
                  </a:gs>
                </a:gsLst>
                <a:path path="shape">
                  <a:fillToRect l="50000" t="50000" r="50000" b="50000"/>
                </a:path>
              </a:gradFill>
              <a:ln w="9525">
                <a:noFill/>
                <a:round/>
                <a:headEnd/>
                <a:tailEnd/>
              </a:ln>
            </p:spPr>
            <p:txBody>
              <a:bodyPr wrap="none" anchor="ctr"/>
              <a:lstStyle/>
              <a:p>
                <a:endParaRPr lang="es-MX"/>
              </a:p>
            </p:txBody>
          </p:sp>
          <p:sp>
            <p:nvSpPr>
              <p:cNvPr id="21583" name="Oval 556"/>
              <p:cNvSpPr>
                <a:spLocks noChangeArrowheads="1"/>
              </p:cNvSpPr>
              <p:nvPr/>
            </p:nvSpPr>
            <p:spPr bwMode="auto">
              <a:xfrm>
                <a:off x="3334" y="1520"/>
                <a:ext cx="1249" cy="451"/>
              </a:xfrm>
              <a:prstGeom prst="ellipse">
                <a:avLst/>
              </a:prstGeom>
              <a:gradFill rotWithShape="1">
                <a:gsLst>
                  <a:gs pos="0">
                    <a:srgbClr val="F08820">
                      <a:alpha val="92998"/>
                    </a:srgbClr>
                  </a:gs>
                  <a:gs pos="100000">
                    <a:srgbClr val="6F3F0F">
                      <a:alpha val="0"/>
                    </a:srgbClr>
                  </a:gs>
                </a:gsLst>
                <a:path path="shape">
                  <a:fillToRect l="50000" t="50000" r="50000" b="50000"/>
                </a:path>
              </a:gradFill>
              <a:ln w="9525">
                <a:noFill/>
                <a:round/>
                <a:headEnd/>
                <a:tailEnd/>
              </a:ln>
            </p:spPr>
            <p:txBody>
              <a:bodyPr wrap="none" anchor="ctr"/>
              <a:lstStyle/>
              <a:p>
                <a:endParaRPr lang="es-MX"/>
              </a:p>
            </p:txBody>
          </p:sp>
        </p:grpSp>
        <p:grpSp>
          <p:nvGrpSpPr>
            <p:cNvPr id="21579" name="Group 557"/>
            <p:cNvGrpSpPr>
              <a:grpSpLocks/>
            </p:cNvGrpSpPr>
            <p:nvPr/>
          </p:nvGrpSpPr>
          <p:grpSpPr bwMode="auto">
            <a:xfrm>
              <a:off x="2236" y="890"/>
              <a:ext cx="644" cy="645"/>
              <a:chOff x="2880" y="1515"/>
              <a:chExt cx="644" cy="645"/>
            </a:xfrm>
          </p:grpSpPr>
          <p:sp>
            <p:nvSpPr>
              <p:cNvPr id="21580" name="Oval 558"/>
              <p:cNvSpPr>
                <a:spLocks noChangeArrowheads="1"/>
              </p:cNvSpPr>
              <p:nvPr/>
            </p:nvSpPr>
            <p:spPr bwMode="auto">
              <a:xfrm>
                <a:off x="2880" y="1516"/>
                <a:ext cx="644" cy="644"/>
              </a:xfrm>
              <a:prstGeom prst="ellipse">
                <a:avLst/>
              </a:prstGeom>
              <a:gradFill rotWithShape="1">
                <a:gsLst>
                  <a:gs pos="0">
                    <a:srgbClr val="BC8116"/>
                  </a:gs>
                  <a:gs pos="100000">
                    <a:srgbClr val="F08820"/>
                  </a:gs>
                </a:gsLst>
                <a:lin ang="5400000" scaled="1"/>
              </a:gradFill>
              <a:ln w="9525" algn="ctr">
                <a:noFill/>
                <a:round/>
                <a:headEnd/>
                <a:tailEnd/>
              </a:ln>
            </p:spPr>
            <p:txBody>
              <a:bodyPr wrap="none" anchor="ctr"/>
              <a:lstStyle/>
              <a:p>
                <a:endParaRPr lang="es-MX"/>
              </a:p>
            </p:txBody>
          </p:sp>
          <p:sp>
            <p:nvSpPr>
              <p:cNvPr id="115" name="Freeform 55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MX" dirty="0"/>
              </a:p>
            </p:txBody>
          </p:sp>
        </p:grpSp>
      </p:grpSp>
      <p:sp>
        <p:nvSpPr>
          <p:cNvPr id="21526" name="Text Box 68"/>
          <p:cNvSpPr txBox="1">
            <a:spLocks noChangeArrowheads="1"/>
          </p:cNvSpPr>
          <p:nvPr/>
        </p:nvSpPr>
        <p:spPr bwMode="auto">
          <a:xfrm>
            <a:off x="889000" y="2211388"/>
            <a:ext cx="1039813" cy="646112"/>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 Estudio de mercado</a:t>
            </a:r>
          </a:p>
        </p:txBody>
      </p:sp>
      <p:graphicFrame>
        <p:nvGraphicFramePr>
          <p:cNvPr id="100" name="99 Tabla"/>
          <p:cNvGraphicFramePr>
            <a:graphicFrameLocks noGrp="1"/>
          </p:cNvGraphicFramePr>
          <p:nvPr/>
        </p:nvGraphicFramePr>
        <p:xfrm>
          <a:off x="2428875" y="1357313"/>
          <a:ext cx="5568950" cy="1050925"/>
        </p:xfrm>
        <a:graphic>
          <a:graphicData uri="http://schemas.openxmlformats.org/drawingml/2006/table">
            <a:tbl>
              <a:tblPr>
                <a:tableStyleId>{8A107856-5554-42FB-B03E-39F5DBC370BA}</a:tableStyleId>
              </a:tblPr>
              <a:tblGrid>
                <a:gridCol w="1329055"/>
                <a:gridCol w="705485"/>
                <a:gridCol w="885825"/>
                <a:gridCol w="974725"/>
                <a:gridCol w="677545"/>
                <a:gridCol w="996315"/>
              </a:tblGrid>
              <a:tr h="178435">
                <a:tc gridSpan="6">
                  <a:txBody>
                    <a:bodyPr/>
                    <a:lstStyle/>
                    <a:p>
                      <a:pPr algn="ctr">
                        <a:lnSpc>
                          <a:spcPct val="115000"/>
                        </a:lnSpc>
                        <a:spcAft>
                          <a:spcPts val="0"/>
                        </a:spcAft>
                      </a:pPr>
                      <a:r>
                        <a:rPr lang="es-ES" sz="1200" dirty="0"/>
                        <a:t>TOMATE DE ARBOL INTERNO </a:t>
                      </a:r>
                      <a:r>
                        <a:rPr lang="es-ES" sz="1200" dirty="0" smtClean="0"/>
                        <a:t>(Caja</a:t>
                      </a:r>
                      <a:r>
                        <a:rPr lang="es-ES" sz="1200" baseline="0" dirty="0" smtClean="0"/>
                        <a:t> </a:t>
                      </a:r>
                      <a:r>
                        <a:rPr lang="es-ES" sz="1200" dirty="0" smtClean="0"/>
                        <a:t>) </a:t>
                      </a:r>
                      <a:endParaRPr lang="es-ES" sz="1100" dirty="0">
                        <a:latin typeface="Calibri"/>
                        <a:ea typeface="Calibri"/>
                        <a:cs typeface="Times New Roman"/>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78435">
                <a:tc>
                  <a:txBody>
                    <a:bodyPr/>
                    <a:lstStyle/>
                    <a:p>
                      <a:pPr>
                        <a:lnSpc>
                          <a:spcPct val="115000"/>
                        </a:lnSpc>
                        <a:spcAft>
                          <a:spcPts val="0"/>
                        </a:spcAft>
                      </a:pPr>
                      <a:r>
                        <a:rPr lang="es-ES" sz="1200" dirty="0"/>
                        <a:t>Nivel de precios </a:t>
                      </a:r>
                      <a:endParaRPr lang="es-ES" sz="1100" dirty="0">
                        <a:latin typeface="Calibri"/>
                        <a:ea typeface="Calibri"/>
                        <a:cs typeface="Times New Roman"/>
                      </a:endParaRPr>
                    </a:p>
                  </a:txBody>
                  <a:tcPr marL="68580" marR="68580" marT="0" marB="0"/>
                </a:tc>
                <a:tc>
                  <a:txBody>
                    <a:bodyPr/>
                    <a:lstStyle/>
                    <a:p>
                      <a:pPr algn="ctr">
                        <a:lnSpc>
                          <a:spcPct val="115000"/>
                        </a:lnSpc>
                        <a:spcAft>
                          <a:spcPts val="0"/>
                        </a:spcAft>
                      </a:pPr>
                      <a:r>
                        <a:rPr lang="es-ES" sz="1200"/>
                        <a:t>2006</a:t>
                      </a:r>
                      <a:endParaRPr lang="es-ES" sz="1100">
                        <a:latin typeface="Calibri"/>
                        <a:ea typeface="Calibri"/>
                        <a:cs typeface="Times New Roman"/>
                      </a:endParaRPr>
                    </a:p>
                  </a:txBody>
                  <a:tcPr marL="68580" marR="68580" marT="0" marB="0"/>
                </a:tc>
                <a:tc>
                  <a:txBody>
                    <a:bodyPr/>
                    <a:lstStyle/>
                    <a:p>
                      <a:pPr algn="ctr">
                        <a:lnSpc>
                          <a:spcPct val="115000"/>
                        </a:lnSpc>
                        <a:spcAft>
                          <a:spcPts val="0"/>
                        </a:spcAft>
                      </a:pPr>
                      <a:r>
                        <a:rPr lang="es-ES" sz="1200"/>
                        <a:t>2007</a:t>
                      </a:r>
                      <a:endParaRPr lang="es-ES" sz="1100">
                        <a:latin typeface="Calibri"/>
                        <a:ea typeface="Calibri"/>
                        <a:cs typeface="Times New Roman"/>
                      </a:endParaRPr>
                    </a:p>
                  </a:txBody>
                  <a:tcPr marL="68580" marR="68580" marT="0" marB="0"/>
                </a:tc>
                <a:tc>
                  <a:txBody>
                    <a:bodyPr/>
                    <a:lstStyle/>
                    <a:p>
                      <a:pPr algn="ctr">
                        <a:lnSpc>
                          <a:spcPct val="115000"/>
                        </a:lnSpc>
                        <a:spcAft>
                          <a:spcPts val="0"/>
                        </a:spcAft>
                      </a:pPr>
                      <a:r>
                        <a:rPr lang="es-ES" sz="1200"/>
                        <a:t>2008</a:t>
                      </a:r>
                      <a:endParaRPr lang="es-ES" sz="1100">
                        <a:latin typeface="Calibri"/>
                        <a:ea typeface="Calibri"/>
                        <a:cs typeface="Times New Roman"/>
                      </a:endParaRPr>
                    </a:p>
                  </a:txBody>
                  <a:tcPr marL="68580" marR="68580" marT="0" marB="0"/>
                </a:tc>
                <a:tc>
                  <a:txBody>
                    <a:bodyPr/>
                    <a:lstStyle/>
                    <a:p>
                      <a:pPr algn="ctr">
                        <a:lnSpc>
                          <a:spcPct val="115000"/>
                        </a:lnSpc>
                        <a:spcAft>
                          <a:spcPts val="0"/>
                        </a:spcAft>
                      </a:pPr>
                      <a:r>
                        <a:rPr lang="es-ES" sz="1200"/>
                        <a:t>2009</a:t>
                      </a:r>
                      <a:endParaRPr lang="es-ES" sz="1100">
                        <a:latin typeface="Calibri"/>
                        <a:ea typeface="Calibri"/>
                        <a:cs typeface="Times New Roman"/>
                      </a:endParaRPr>
                    </a:p>
                  </a:txBody>
                  <a:tcPr marL="68580" marR="68580" marT="0" marB="0"/>
                </a:tc>
                <a:tc>
                  <a:txBody>
                    <a:bodyPr/>
                    <a:lstStyle/>
                    <a:p>
                      <a:pPr algn="ctr">
                        <a:lnSpc>
                          <a:spcPct val="115000"/>
                        </a:lnSpc>
                        <a:spcAft>
                          <a:spcPts val="0"/>
                        </a:spcAft>
                      </a:pPr>
                      <a:r>
                        <a:rPr lang="es-ES" sz="1200"/>
                        <a:t>2010 (Promedio )</a:t>
                      </a:r>
                      <a:endParaRPr lang="es-ES" sz="1100">
                        <a:latin typeface="Calibri"/>
                        <a:ea typeface="Calibri"/>
                        <a:cs typeface="Times New Roman"/>
                      </a:endParaRPr>
                    </a:p>
                  </a:txBody>
                  <a:tcPr marL="68580" marR="68580" marT="0" marB="0"/>
                </a:tc>
              </a:tr>
              <a:tr h="178435">
                <a:tc>
                  <a:txBody>
                    <a:bodyPr/>
                    <a:lstStyle/>
                    <a:p>
                      <a:pPr>
                        <a:lnSpc>
                          <a:spcPct val="115000"/>
                        </a:lnSpc>
                        <a:spcAft>
                          <a:spcPts val="0"/>
                        </a:spcAft>
                      </a:pPr>
                      <a:r>
                        <a:rPr lang="es-ES" sz="1200"/>
                        <a:t>Mayorista</a:t>
                      </a:r>
                      <a:endParaRPr lang="es-ES" sz="1100">
                        <a:latin typeface="Calibri"/>
                        <a:ea typeface="Calibri"/>
                        <a:cs typeface="Times New Roman"/>
                      </a:endParaRPr>
                    </a:p>
                  </a:txBody>
                  <a:tcPr marL="68580" marR="68580" marT="0" marB="0"/>
                </a:tc>
                <a:tc>
                  <a:txBody>
                    <a:bodyPr/>
                    <a:lstStyle/>
                    <a:p>
                      <a:pPr>
                        <a:lnSpc>
                          <a:spcPct val="115000"/>
                        </a:lnSpc>
                        <a:spcAft>
                          <a:spcPts val="0"/>
                        </a:spcAft>
                      </a:pPr>
                      <a:r>
                        <a:rPr lang="es-ES" sz="1200"/>
                        <a:t>$   1 .58</a:t>
                      </a:r>
                      <a:endParaRPr lang="es-ES" sz="1100">
                        <a:latin typeface="Calibri"/>
                        <a:ea typeface="Calibri"/>
                        <a:cs typeface="Times New Roman"/>
                      </a:endParaRPr>
                    </a:p>
                  </a:txBody>
                  <a:tcPr marL="68580" marR="68580" marT="0" marB="0"/>
                </a:tc>
                <a:tc>
                  <a:txBody>
                    <a:bodyPr/>
                    <a:lstStyle/>
                    <a:p>
                      <a:pPr>
                        <a:lnSpc>
                          <a:spcPct val="115000"/>
                        </a:lnSpc>
                        <a:spcAft>
                          <a:spcPts val="0"/>
                        </a:spcAft>
                      </a:pPr>
                      <a:r>
                        <a:rPr lang="es-ES" sz="1200"/>
                        <a:t>$        2.54</a:t>
                      </a:r>
                      <a:endParaRPr lang="es-ES" sz="1100">
                        <a:latin typeface="Calibri"/>
                        <a:ea typeface="Calibri"/>
                        <a:cs typeface="Times New Roman"/>
                      </a:endParaRPr>
                    </a:p>
                  </a:txBody>
                  <a:tcPr marL="68580" marR="68580" marT="0" marB="0"/>
                </a:tc>
                <a:tc>
                  <a:txBody>
                    <a:bodyPr/>
                    <a:lstStyle/>
                    <a:p>
                      <a:pPr>
                        <a:lnSpc>
                          <a:spcPct val="115000"/>
                        </a:lnSpc>
                        <a:spcAft>
                          <a:spcPts val="0"/>
                        </a:spcAft>
                      </a:pPr>
                      <a:r>
                        <a:rPr lang="es-ES" sz="1200"/>
                        <a:t>$         2.61</a:t>
                      </a:r>
                      <a:endParaRPr lang="es-ES" sz="1100">
                        <a:latin typeface="Calibri"/>
                        <a:ea typeface="Calibri"/>
                        <a:cs typeface="Times New Roman"/>
                      </a:endParaRPr>
                    </a:p>
                  </a:txBody>
                  <a:tcPr marL="68580" marR="68580" marT="0" marB="0"/>
                </a:tc>
                <a:tc>
                  <a:txBody>
                    <a:bodyPr/>
                    <a:lstStyle/>
                    <a:p>
                      <a:pPr>
                        <a:lnSpc>
                          <a:spcPct val="115000"/>
                        </a:lnSpc>
                        <a:spcAft>
                          <a:spcPts val="0"/>
                        </a:spcAft>
                      </a:pPr>
                      <a:r>
                        <a:rPr lang="es-ES" sz="1200"/>
                        <a:t>$   2.53</a:t>
                      </a:r>
                      <a:endParaRPr lang="es-ES" sz="1100">
                        <a:latin typeface="Calibri"/>
                        <a:ea typeface="Calibri"/>
                        <a:cs typeface="Times New Roman"/>
                      </a:endParaRPr>
                    </a:p>
                  </a:txBody>
                  <a:tcPr marL="68580" marR="68580" marT="0" marB="0"/>
                </a:tc>
                <a:tc>
                  <a:txBody>
                    <a:bodyPr/>
                    <a:lstStyle/>
                    <a:p>
                      <a:pPr>
                        <a:lnSpc>
                          <a:spcPct val="115000"/>
                        </a:lnSpc>
                        <a:spcAft>
                          <a:spcPts val="0"/>
                        </a:spcAft>
                      </a:pPr>
                      <a:r>
                        <a:rPr lang="es-ES" sz="1200"/>
                        <a:t>$        2.32</a:t>
                      </a:r>
                      <a:endParaRPr lang="es-ES" sz="1100">
                        <a:latin typeface="Calibri"/>
                        <a:ea typeface="Calibri"/>
                        <a:cs typeface="Times New Roman"/>
                      </a:endParaRPr>
                    </a:p>
                  </a:txBody>
                  <a:tcPr marL="68580" marR="68580" marT="0" marB="0"/>
                </a:tc>
              </a:tr>
              <a:tr h="178435">
                <a:tc>
                  <a:txBody>
                    <a:bodyPr/>
                    <a:lstStyle/>
                    <a:p>
                      <a:pPr>
                        <a:lnSpc>
                          <a:spcPct val="115000"/>
                        </a:lnSpc>
                        <a:spcAft>
                          <a:spcPts val="0"/>
                        </a:spcAft>
                      </a:pPr>
                      <a:r>
                        <a:rPr lang="es-ES" sz="1200"/>
                        <a:t>Supermercados</a:t>
                      </a:r>
                      <a:endParaRPr lang="es-ES" sz="1100">
                        <a:latin typeface="Calibri"/>
                        <a:ea typeface="Calibri"/>
                        <a:cs typeface="Times New Roman"/>
                      </a:endParaRPr>
                    </a:p>
                  </a:txBody>
                  <a:tcPr marL="68580" marR="68580" marT="0" marB="0"/>
                </a:tc>
                <a:tc>
                  <a:txBody>
                    <a:bodyPr/>
                    <a:lstStyle/>
                    <a:p>
                      <a:pPr>
                        <a:lnSpc>
                          <a:spcPct val="115000"/>
                        </a:lnSpc>
                        <a:spcAft>
                          <a:spcPts val="0"/>
                        </a:spcAft>
                      </a:pPr>
                      <a:r>
                        <a:rPr lang="es-ES" sz="1200"/>
                        <a:t>$   1 .88</a:t>
                      </a:r>
                      <a:endParaRPr lang="es-ES" sz="1100">
                        <a:latin typeface="Calibri"/>
                        <a:ea typeface="Calibri"/>
                        <a:cs typeface="Times New Roman"/>
                      </a:endParaRPr>
                    </a:p>
                  </a:txBody>
                  <a:tcPr marL="68580" marR="68580" marT="0" marB="0"/>
                </a:tc>
                <a:tc>
                  <a:txBody>
                    <a:bodyPr/>
                    <a:lstStyle/>
                    <a:p>
                      <a:pPr>
                        <a:lnSpc>
                          <a:spcPct val="115000"/>
                        </a:lnSpc>
                        <a:spcAft>
                          <a:spcPts val="0"/>
                        </a:spcAft>
                      </a:pPr>
                      <a:r>
                        <a:rPr lang="es-ES" sz="1200" dirty="0"/>
                        <a:t>$        1.97</a:t>
                      </a:r>
                      <a:endParaRPr lang="es-ES" sz="1100" dirty="0">
                        <a:latin typeface="Calibri"/>
                        <a:ea typeface="Calibri"/>
                        <a:cs typeface="Times New Roman"/>
                      </a:endParaRPr>
                    </a:p>
                  </a:txBody>
                  <a:tcPr marL="68580" marR="68580" marT="0" marB="0"/>
                </a:tc>
                <a:tc>
                  <a:txBody>
                    <a:bodyPr/>
                    <a:lstStyle/>
                    <a:p>
                      <a:pPr>
                        <a:lnSpc>
                          <a:spcPct val="115000"/>
                        </a:lnSpc>
                        <a:spcAft>
                          <a:spcPts val="0"/>
                        </a:spcAft>
                      </a:pPr>
                      <a:r>
                        <a:rPr lang="es-ES" sz="1200"/>
                        <a:t>$         2.98</a:t>
                      </a:r>
                      <a:endParaRPr lang="es-ES" sz="1100">
                        <a:latin typeface="Calibri"/>
                        <a:ea typeface="Calibri"/>
                        <a:cs typeface="Times New Roman"/>
                      </a:endParaRPr>
                    </a:p>
                  </a:txBody>
                  <a:tcPr marL="68580" marR="68580" marT="0" marB="0"/>
                </a:tc>
                <a:tc>
                  <a:txBody>
                    <a:bodyPr/>
                    <a:lstStyle/>
                    <a:p>
                      <a:pPr>
                        <a:lnSpc>
                          <a:spcPct val="115000"/>
                        </a:lnSpc>
                        <a:spcAft>
                          <a:spcPts val="0"/>
                        </a:spcAft>
                      </a:pPr>
                      <a:r>
                        <a:rPr lang="es-ES" sz="1200"/>
                        <a:t>$   2.05</a:t>
                      </a:r>
                      <a:endParaRPr lang="es-ES" sz="1100">
                        <a:latin typeface="Calibri"/>
                        <a:ea typeface="Calibri"/>
                        <a:cs typeface="Times New Roman"/>
                      </a:endParaRPr>
                    </a:p>
                  </a:txBody>
                  <a:tcPr marL="68580" marR="68580" marT="0" marB="0"/>
                </a:tc>
                <a:tc>
                  <a:txBody>
                    <a:bodyPr/>
                    <a:lstStyle/>
                    <a:p>
                      <a:pPr>
                        <a:lnSpc>
                          <a:spcPct val="115000"/>
                        </a:lnSpc>
                        <a:spcAft>
                          <a:spcPts val="0"/>
                        </a:spcAft>
                      </a:pPr>
                      <a:r>
                        <a:rPr lang="es-ES" sz="1200" dirty="0"/>
                        <a:t>$        2.22</a:t>
                      </a:r>
                      <a:endParaRPr lang="es-ES" sz="1100" dirty="0">
                        <a:latin typeface="Calibri"/>
                        <a:ea typeface="Calibri"/>
                        <a:cs typeface="Times New Roman"/>
                      </a:endParaRPr>
                    </a:p>
                  </a:txBody>
                  <a:tcPr marL="68580" marR="68580" marT="0" marB="0"/>
                </a:tc>
              </a:tr>
            </a:tbl>
          </a:graphicData>
        </a:graphic>
      </p:graphicFrame>
      <p:graphicFrame>
        <p:nvGraphicFramePr>
          <p:cNvPr id="101" name="100 Tabla"/>
          <p:cNvGraphicFramePr>
            <a:graphicFrameLocks noGrp="1"/>
          </p:cNvGraphicFramePr>
          <p:nvPr/>
        </p:nvGraphicFramePr>
        <p:xfrm>
          <a:off x="3714750" y="2643188"/>
          <a:ext cx="2820988" cy="841375"/>
        </p:xfrm>
        <a:graphic>
          <a:graphicData uri="http://schemas.openxmlformats.org/drawingml/2006/table">
            <a:tbl>
              <a:tblPr>
                <a:tableStyleId>{8A107856-5554-42FB-B03E-39F5DBC370BA}</a:tableStyleId>
              </a:tblPr>
              <a:tblGrid>
                <a:gridCol w="1633855"/>
                <a:gridCol w="1186815"/>
              </a:tblGrid>
              <a:tr h="191770">
                <a:tc gridSpan="2">
                  <a:txBody>
                    <a:bodyPr/>
                    <a:lstStyle/>
                    <a:p>
                      <a:pPr algn="ctr">
                        <a:lnSpc>
                          <a:spcPct val="115000"/>
                        </a:lnSpc>
                        <a:spcAft>
                          <a:spcPts val="0"/>
                        </a:spcAft>
                      </a:pPr>
                      <a:r>
                        <a:rPr lang="es-ES" sz="1200"/>
                        <a:t>JukmExport Cía. Ltda.</a:t>
                      </a:r>
                      <a:endParaRPr lang="es-ES" sz="1100">
                        <a:latin typeface="Calibri"/>
                        <a:ea typeface="Calibri"/>
                        <a:cs typeface="Times New Roman"/>
                      </a:endParaRPr>
                    </a:p>
                  </a:txBody>
                  <a:tcPr marL="68580" marR="68580" marT="0" marB="0"/>
                </a:tc>
                <a:tc hMerge="1">
                  <a:txBody>
                    <a:bodyPr/>
                    <a:lstStyle/>
                    <a:p>
                      <a:endParaRPr lang="es-ES"/>
                    </a:p>
                  </a:txBody>
                  <a:tcPr/>
                </a:tc>
              </a:tr>
              <a:tr h="191770">
                <a:tc>
                  <a:txBody>
                    <a:bodyPr/>
                    <a:lstStyle/>
                    <a:p>
                      <a:pPr>
                        <a:lnSpc>
                          <a:spcPct val="115000"/>
                        </a:lnSpc>
                        <a:spcAft>
                          <a:spcPts val="1000"/>
                        </a:spcAft>
                      </a:pPr>
                      <a:r>
                        <a:rPr lang="es-ES" sz="1200"/>
                        <a:t>Nivel de precios </a:t>
                      </a:r>
                      <a:endParaRPr lang="es-ES" sz="1100">
                        <a:latin typeface="Calibri"/>
                        <a:ea typeface="Calibri"/>
                        <a:cs typeface="Times New Roman"/>
                      </a:endParaRPr>
                    </a:p>
                  </a:txBody>
                  <a:tcPr marL="68580" marR="68580" marT="0" marB="0"/>
                </a:tc>
                <a:tc>
                  <a:txBody>
                    <a:bodyPr/>
                    <a:lstStyle/>
                    <a:p>
                      <a:pPr algn="ctr">
                        <a:lnSpc>
                          <a:spcPct val="115000"/>
                        </a:lnSpc>
                        <a:spcAft>
                          <a:spcPts val="1000"/>
                        </a:spcAft>
                      </a:pPr>
                      <a:r>
                        <a:rPr lang="es-ES" sz="1200"/>
                        <a:t>2010</a:t>
                      </a:r>
                      <a:endParaRPr lang="es-ES" sz="1100">
                        <a:latin typeface="Calibri"/>
                        <a:ea typeface="Calibri"/>
                        <a:cs typeface="Times New Roman"/>
                      </a:endParaRPr>
                    </a:p>
                  </a:txBody>
                  <a:tcPr marL="68580" marR="68580" marT="0" marB="0"/>
                </a:tc>
              </a:tr>
              <a:tr h="191770">
                <a:tc>
                  <a:txBody>
                    <a:bodyPr/>
                    <a:lstStyle/>
                    <a:p>
                      <a:pPr>
                        <a:lnSpc>
                          <a:spcPct val="115000"/>
                        </a:lnSpc>
                        <a:spcAft>
                          <a:spcPts val="1000"/>
                        </a:spcAft>
                      </a:pPr>
                      <a:r>
                        <a:rPr lang="es-ES" sz="1200"/>
                        <a:t>Mayorista</a:t>
                      </a:r>
                      <a:endParaRPr lang="es-ES" sz="1100">
                        <a:latin typeface="Calibri"/>
                        <a:ea typeface="Calibri"/>
                        <a:cs typeface="Times New Roman"/>
                      </a:endParaRPr>
                    </a:p>
                  </a:txBody>
                  <a:tcPr marL="68580" marR="68580" marT="0" marB="0"/>
                </a:tc>
                <a:tc>
                  <a:txBody>
                    <a:bodyPr/>
                    <a:lstStyle/>
                    <a:p>
                      <a:pPr>
                        <a:lnSpc>
                          <a:spcPct val="115000"/>
                        </a:lnSpc>
                        <a:spcAft>
                          <a:spcPts val="1000"/>
                        </a:spcAft>
                      </a:pPr>
                      <a:r>
                        <a:rPr lang="es-ES" sz="1200"/>
                        <a:t> $            2.32 </a:t>
                      </a:r>
                      <a:endParaRPr lang="es-ES" sz="1100">
                        <a:latin typeface="Calibri"/>
                        <a:ea typeface="Calibri"/>
                        <a:cs typeface="Times New Roman"/>
                      </a:endParaRPr>
                    </a:p>
                  </a:txBody>
                  <a:tcPr marL="68580" marR="68580" marT="0" marB="0"/>
                </a:tc>
              </a:tr>
              <a:tr h="191770">
                <a:tc>
                  <a:txBody>
                    <a:bodyPr/>
                    <a:lstStyle/>
                    <a:p>
                      <a:pPr>
                        <a:lnSpc>
                          <a:spcPct val="115000"/>
                        </a:lnSpc>
                        <a:spcAft>
                          <a:spcPts val="1000"/>
                        </a:spcAft>
                      </a:pPr>
                      <a:r>
                        <a:rPr lang="es-ES" sz="1200"/>
                        <a:t>Supermercados</a:t>
                      </a:r>
                      <a:endParaRPr lang="es-ES" sz="1100">
                        <a:latin typeface="Calibri"/>
                        <a:ea typeface="Calibri"/>
                        <a:cs typeface="Times New Roman"/>
                      </a:endParaRPr>
                    </a:p>
                  </a:txBody>
                  <a:tcPr marL="68580" marR="68580" marT="0" marB="0"/>
                </a:tc>
                <a:tc>
                  <a:txBody>
                    <a:bodyPr/>
                    <a:lstStyle/>
                    <a:p>
                      <a:pPr>
                        <a:lnSpc>
                          <a:spcPct val="115000"/>
                        </a:lnSpc>
                        <a:spcAft>
                          <a:spcPts val="1000"/>
                        </a:spcAft>
                      </a:pPr>
                      <a:r>
                        <a:rPr lang="es-ES" sz="1200" dirty="0"/>
                        <a:t> $            2.22 </a:t>
                      </a:r>
                      <a:endParaRPr lang="es-ES" sz="1100" dirty="0">
                        <a:latin typeface="Calibri"/>
                        <a:ea typeface="Calibri"/>
                        <a:cs typeface="Times New Roman"/>
                      </a:endParaRPr>
                    </a:p>
                  </a:txBody>
                  <a:tcPr marL="68580" marR="68580" marT="0" marB="0"/>
                </a:tc>
              </a:tr>
            </a:tbl>
          </a:graphicData>
        </a:graphic>
      </p:graphicFrame>
      <p:pic>
        <p:nvPicPr>
          <p:cNvPr id="26695" name="Picture 2" descr="http://www.in-quito.com/quito-ecuador-map.gif"/>
          <p:cNvPicPr>
            <a:picLocks noChangeAspect="1" noChangeArrowheads="1"/>
          </p:cNvPicPr>
          <p:nvPr/>
        </p:nvPicPr>
        <p:blipFill>
          <a:blip r:embed="rId3"/>
          <a:srcRect/>
          <a:stretch>
            <a:fillRect/>
          </a:stretch>
        </p:blipFill>
        <p:spPr bwMode="auto">
          <a:xfrm>
            <a:off x="3214688" y="3643313"/>
            <a:ext cx="2859087" cy="2357437"/>
          </a:xfrm>
          <a:prstGeom prst="rect">
            <a:avLst/>
          </a:prstGeom>
          <a:noFill/>
          <a:ln w="9525">
            <a:noFill/>
            <a:miter lim="800000"/>
            <a:headEnd/>
            <a:tailEnd/>
          </a:ln>
        </p:spPr>
      </p:pic>
      <p:sp>
        <p:nvSpPr>
          <p:cNvPr id="21576" name="Text Box 70"/>
          <p:cNvSpPr txBox="1">
            <a:spLocks noChangeArrowheads="1"/>
          </p:cNvSpPr>
          <p:nvPr/>
        </p:nvSpPr>
        <p:spPr bwMode="auto">
          <a:xfrm>
            <a:off x="68263" y="5283200"/>
            <a:ext cx="1039812"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V: Estudio Financiero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4.16667E-6 0 L 4.16667E-6 1.12338 " pathEditMode="relative" rAng="0" ptsTypes="AA">
                                      <p:cBhvr>
                                        <p:cTn id="10" dur="1500" fill="hold"/>
                                        <p:tgtEl>
                                          <p:spTgt spid="5"/>
                                        </p:tgtEl>
                                        <p:attrNameLst>
                                          <p:attrName>ppt_x</p:attrName>
                                          <p:attrName>ppt_y</p:attrName>
                                        </p:attrNameLst>
                                      </p:cBhvr>
                                      <p:rCtr x="0" y="562"/>
                                    </p:animMotion>
                                  </p:childTnLst>
                                </p:cTn>
                              </p:par>
                              <p:par>
                                <p:cTn id="11" presetID="42" presetClass="path" presetSubtype="0" accel="50000" decel="50000" fill="hold" nodeType="withEffect">
                                  <p:stCondLst>
                                    <p:cond delay="0"/>
                                  </p:stCondLst>
                                  <p:childTnLst>
                                    <p:animMotion origin="layout" path="M -4.72222E-6 -1.12338 L -4.72222E-6 -4.07407E-6 " pathEditMode="relative" rAng="0" ptsTypes="AA">
                                      <p:cBhvr>
                                        <p:cTn id="12" dur="1500" spd="-100000" fill="hold"/>
                                        <p:tgtEl>
                                          <p:spTgt spid="4"/>
                                        </p:tgtEl>
                                        <p:attrNameLst>
                                          <p:attrName>ppt_x</p:attrName>
                                          <p:attrName>ppt_y</p:attrName>
                                        </p:attrNameLst>
                                      </p:cBhvr>
                                      <p:rCtr x="0" y="562"/>
                                    </p:animMotion>
                                  </p:childTnLst>
                                </p:cTn>
                              </p:par>
                              <p:par>
                                <p:cTn id="13" presetID="10" presetClass="entr" presetSubtype="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7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9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11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13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xit" presetSubtype="0" fill="hold" nodeType="with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xit" presetSubtype="0" fill="hold" grpId="0" nodeType="withEffect">
                                  <p:stCondLst>
                                    <p:cond delay="0"/>
                                  </p:stCondLst>
                                  <p:childTnLst>
                                    <p:animEffect transition="out" filter="fade">
                                      <p:cBhvr>
                                        <p:cTn id="35" dur="500"/>
                                        <p:tgtEl>
                                          <p:spTgt spid="11336"/>
                                        </p:tgtEl>
                                      </p:cBhvr>
                                    </p:animEffect>
                                    <p:set>
                                      <p:cBhvr>
                                        <p:cTn id="36" dur="1" fill="hold">
                                          <p:stCondLst>
                                            <p:cond delay="499"/>
                                          </p:stCondLst>
                                        </p:cTn>
                                        <p:tgtEl>
                                          <p:spTgt spid="1133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1337"/>
                                        </p:tgtEl>
                                        <p:attrNameLst>
                                          <p:attrName>style.visibility</p:attrName>
                                        </p:attrNameLst>
                                      </p:cBhvr>
                                      <p:to>
                                        <p:strVal val="visible"/>
                                      </p:to>
                                    </p:set>
                                    <p:animEffect transition="in" filter="fade">
                                      <p:cBhvr>
                                        <p:cTn id="39" dur="500"/>
                                        <p:tgtEl>
                                          <p:spTgt spid="11337"/>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par>
                                <p:cTn id="43" presetID="10" presetClass="entr" presetSubtype="0" fill="hold" nodeType="withEffect">
                                  <p:stCondLst>
                                    <p:cond delay="110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wipe(left)">
                                      <p:cBhvr>
                                        <p:cTn id="48" dur="500"/>
                                        <p:tgtEl>
                                          <p:spTgt spid="102"/>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26695"/>
                                        </p:tgtEl>
                                        <p:attrNameLst>
                                          <p:attrName>style.visibility</p:attrName>
                                        </p:attrNameLst>
                                      </p:cBhvr>
                                      <p:to>
                                        <p:strVal val="visible"/>
                                      </p:to>
                                    </p:set>
                                    <p:animEffect transition="in" filter="box(in)">
                                      <p:cBhvr>
                                        <p:cTn id="53" dur="500"/>
                                        <p:tgtEl>
                                          <p:spTgt spid="26695"/>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randombar(horizontal)">
                                      <p:cBhvr>
                                        <p:cTn id="58" dur="500"/>
                                        <p:tgtEl>
                                          <p:spTgt spid="100"/>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101"/>
                                        </p:tgtEl>
                                        <p:attrNameLst>
                                          <p:attrName>style.visibility</p:attrName>
                                        </p:attrNameLst>
                                      </p:cBhvr>
                                      <p:to>
                                        <p:strVal val="visible"/>
                                      </p:to>
                                    </p:set>
                                    <p:animEffect transition="in" filter="randombar(horizontal)">
                                      <p:cBhvr>
                                        <p:cTn id="63"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6" grpId="0" animBg="1"/>
      <p:bldP spid="11337" grpId="0" animBg="1"/>
      <p:bldP spid="85" grpId="0"/>
      <p:bldP spid="10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36" name="Rectangle 72"/>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29BE6">
                  <a:alpha val="79999"/>
                </a:srgbClr>
              </a:gs>
            </a:gsLst>
            <a:lin ang="5400000" scaled="1"/>
          </a:gradFill>
          <a:ln w="9525">
            <a:noFill/>
            <a:miter lim="800000"/>
            <a:headEnd/>
            <a:tailEnd/>
          </a:ln>
        </p:spPr>
        <p:txBody>
          <a:bodyPr wrap="none" anchor="ctr"/>
          <a:lstStyle/>
          <a:p>
            <a:endParaRPr lang="es-ES_tradnl"/>
          </a:p>
        </p:txBody>
      </p:sp>
      <p:sp>
        <p:nvSpPr>
          <p:cNvPr id="11337" name="Rectangle 73"/>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9CE1C">
                  <a:alpha val="60001"/>
                </a:srgbClr>
              </a:gs>
            </a:gsLst>
            <a:lin ang="5400000" scaled="1"/>
          </a:gradFill>
          <a:ln w="9525">
            <a:noFill/>
            <a:miter lim="800000"/>
            <a:headEnd/>
            <a:tailEnd/>
          </a:ln>
        </p:spPr>
        <p:txBody>
          <a:bodyPr wrap="none" anchor="ctr"/>
          <a:lstStyle/>
          <a:p>
            <a:endParaRPr lang="es-ES_tradnl"/>
          </a:p>
        </p:txBody>
      </p:sp>
      <p:grpSp>
        <p:nvGrpSpPr>
          <p:cNvPr id="2" name="Group 2"/>
          <p:cNvGrpSpPr>
            <a:grpSpLocks/>
          </p:cNvGrpSpPr>
          <p:nvPr/>
        </p:nvGrpSpPr>
        <p:grpSpPr bwMode="auto">
          <a:xfrm>
            <a:off x="-3175" y="-12700"/>
            <a:ext cx="1766888" cy="6870700"/>
            <a:chOff x="2336" y="-8"/>
            <a:chExt cx="1252" cy="4337"/>
          </a:xfrm>
        </p:grpSpPr>
        <p:sp>
          <p:nvSpPr>
            <p:cNvPr id="22674" name="Freeform 3"/>
            <p:cNvSpPr>
              <a:spLocks/>
            </p:cNvSpPr>
            <p:nvPr/>
          </p:nvSpPr>
          <p:spPr bwMode="auto">
            <a:xfrm>
              <a:off x="2336" y="-8"/>
              <a:ext cx="872" cy="4337"/>
            </a:xfrm>
            <a:custGeom>
              <a:avLst/>
              <a:gdLst>
                <a:gd name="T0" fmla="*/ 3390520 w 369"/>
                <a:gd name="T1" fmla="*/ 0 h 1836"/>
                <a:gd name="T2" fmla="*/ 3107293 w 369"/>
                <a:gd name="T3" fmla="*/ 11115941 h 1836"/>
                <a:gd name="T4" fmla="*/ 0 w 369"/>
                <a:gd name="T5" fmla="*/ 23462209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18A5D8"/>
              </a:solidFill>
              <a:miter lim="800000"/>
              <a:headEnd/>
              <a:tailEnd/>
            </a:ln>
          </p:spPr>
          <p:txBody>
            <a:bodyPr/>
            <a:lstStyle/>
            <a:p>
              <a:endParaRPr lang="es-ES"/>
            </a:p>
          </p:txBody>
        </p:sp>
        <p:sp>
          <p:nvSpPr>
            <p:cNvPr id="22675" name="Freeform 4"/>
            <p:cNvSpPr>
              <a:spLocks/>
            </p:cNvSpPr>
            <p:nvPr/>
          </p:nvSpPr>
          <p:spPr bwMode="auto">
            <a:xfrm>
              <a:off x="2343" y="-8"/>
              <a:ext cx="893" cy="4337"/>
            </a:xfrm>
            <a:custGeom>
              <a:avLst/>
              <a:gdLst>
                <a:gd name="T0" fmla="*/ 3362837 w 378"/>
                <a:gd name="T1" fmla="*/ 0 h 1836"/>
                <a:gd name="T2" fmla="*/ 3183299 w 378"/>
                <a:gd name="T3" fmla="*/ 11115941 h 1836"/>
                <a:gd name="T4" fmla="*/ 393903 w 378"/>
                <a:gd name="T5" fmla="*/ 23462209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199DCC"/>
              </a:solidFill>
              <a:miter lim="800000"/>
              <a:headEnd/>
              <a:tailEnd/>
            </a:ln>
          </p:spPr>
          <p:txBody>
            <a:bodyPr/>
            <a:lstStyle/>
            <a:p>
              <a:endParaRPr lang="es-ES"/>
            </a:p>
          </p:txBody>
        </p:sp>
        <p:sp>
          <p:nvSpPr>
            <p:cNvPr id="22676" name="Freeform 5"/>
            <p:cNvSpPr>
              <a:spLocks/>
            </p:cNvSpPr>
            <p:nvPr/>
          </p:nvSpPr>
          <p:spPr bwMode="auto">
            <a:xfrm>
              <a:off x="2350" y="-8"/>
              <a:ext cx="917" cy="4337"/>
            </a:xfrm>
            <a:custGeom>
              <a:avLst/>
              <a:gdLst>
                <a:gd name="T0" fmla="*/ 3381520 w 388"/>
                <a:gd name="T1" fmla="*/ 0 h 1836"/>
                <a:gd name="T2" fmla="*/ 3290104 w 388"/>
                <a:gd name="T3" fmla="*/ 11115941 h 1836"/>
                <a:gd name="T4" fmla="*/ 798119 w 388"/>
                <a:gd name="T5" fmla="*/ 23462209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1A96C3"/>
              </a:solidFill>
              <a:miter lim="800000"/>
              <a:headEnd/>
              <a:tailEnd/>
            </a:ln>
          </p:spPr>
          <p:txBody>
            <a:bodyPr/>
            <a:lstStyle/>
            <a:p>
              <a:endParaRPr lang="es-ES"/>
            </a:p>
          </p:txBody>
        </p:sp>
        <p:sp>
          <p:nvSpPr>
            <p:cNvPr id="22677" name="Freeform 6"/>
            <p:cNvSpPr>
              <a:spLocks/>
            </p:cNvSpPr>
            <p:nvPr/>
          </p:nvSpPr>
          <p:spPr bwMode="auto">
            <a:xfrm>
              <a:off x="2355" y="-8"/>
              <a:ext cx="940" cy="4337"/>
            </a:xfrm>
            <a:custGeom>
              <a:avLst/>
              <a:gdLst>
                <a:gd name="T0" fmla="*/ 3354863 w 398"/>
                <a:gd name="T1" fmla="*/ 0 h 1836"/>
                <a:gd name="T2" fmla="*/ 3369985 w 398"/>
                <a:gd name="T3" fmla="*/ 11115941 h 1836"/>
                <a:gd name="T4" fmla="*/ 1198670 w 398"/>
                <a:gd name="T5" fmla="*/ 23462209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1A8FBA"/>
              </a:solidFill>
              <a:miter lim="800000"/>
              <a:headEnd/>
              <a:tailEnd/>
            </a:ln>
          </p:spPr>
          <p:txBody>
            <a:bodyPr/>
            <a:lstStyle/>
            <a:p>
              <a:endParaRPr lang="es-ES"/>
            </a:p>
          </p:txBody>
        </p:sp>
        <p:sp>
          <p:nvSpPr>
            <p:cNvPr id="22678" name="Freeform 7"/>
            <p:cNvSpPr>
              <a:spLocks/>
            </p:cNvSpPr>
            <p:nvPr/>
          </p:nvSpPr>
          <p:spPr bwMode="auto">
            <a:xfrm>
              <a:off x="2360" y="-8"/>
              <a:ext cx="964" cy="4337"/>
            </a:xfrm>
            <a:custGeom>
              <a:avLst/>
              <a:gdLst>
                <a:gd name="T0" fmla="*/ 3382712 w 408"/>
                <a:gd name="T1" fmla="*/ 0 h 1836"/>
                <a:gd name="T2" fmla="*/ 3469547 w 408"/>
                <a:gd name="T3" fmla="*/ 11115941 h 1836"/>
                <a:gd name="T4" fmla="*/ 1599416 w 408"/>
                <a:gd name="T5" fmla="*/ 23462209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1888B2"/>
              </a:solidFill>
              <a:miter lim="800000"/>
              <a:headEnd/>
              <a:tailEnd/>
            </a:ln>
          </p:spPr>
          <p:txBody>
            <a:bodyPr/>
            <a:lstStyle/>
            <a:p>
              <a:endParaRPr lang="es-ES"/>
            </a:p>
          </p:txBody>
        </p:sp>
        <p:sp>
          <p:nvSpPr>
            <p:cNvPr id="22679" name="Freeform 8"/>
            <p:cNvSpPr>
              <a:spLocks/>
            </p:cNvSpPr>
            <p:nvPr/>
          </p:nvSpPr>
          <p:spPr bwMode="auto">
            <a:xfrm>
              <a:off x="2365" y="-8"/>
              <a:ext cx="987" cy="4337"/>
            </a:xfrm>
            <a:custGeom>
              <a:avLst/>
              <a:gdLst>
                <a:gd name="T0" fmla="*/ 3356284 w 418"/>
                <a:gd name="T1" fmla="*/ 0 h 1836"/>
                <a:gd name="T2" fmla="*/ 3550289 w 418"/>
                <a:gd name="T3" fmla="*/ 11115941 h 1836"/>
                <a:gd name="T4" fmla="*/ 1998361 w 418"/>
                <a:gd name="T5" fmla="*/ 23462209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1A82AA"/>
              </a:solidFill>
              <a:miter lim="800000"/>
              <a:headEnd/>
              <a:tailEnd/>
            </a:ln>
          </p:spPr>
          <p:txBody>
            <a:bodyPr/>
            <a:lstStyle/>
            <a:p>
              <a:endParaRPr lang="es-ES"/>
            </a:p>
          </p:txBody>
        </p:sp>
        <p:sp>
          <p:nvSpPr>
            <p:cNvPr id="22680" name="Freeform 9"/>
            <p:cNvSpPr>
              <a:spLocks/>
            </p:cNvSpPr>
            <p:nvPr/>
          </p:nvSpPr>
          <p:spPr bwMode="auto">
            <a:xfrm>
              <a:off x="2372" y="-8"/>
              <a:ext cx="1039" cy="4337"/>
            </a:xfrm>
            <a:custGeom>
              <a:avLst/>
              <a:gdLst>
                <a:gd name="T0" fmla="*/ 3346761 w 440"/>
                <a:gd name="T1" fmla="*/ 0 h 1836"/>
                <a:gd name="T2" fmla="*/ 3638689 w 440"/>
                <a:gd name="T3" fmla="*/ 11115941 h 1836"/>
                <a:gd name="T4" fmla="*/ 2392543 w 440"/>
                <a:gd name="T5" fmla="*/ 23462209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187CA2"/>
              </a:solidFill>
              <a:miter lim="800000"/>
              <a:headEnd/>
              <a:tailEnd/>
            </a:ln>
          </p:spPr>
          <p:txBody>
            <a:bodyPr/>
            <a:lstStyle/>
            <a:p>
              <a:endParaRPr lang="es-ES"/>
            </a:p>
          </p:txBody>
        </p:sp>
        <p:sp>
          <p:nvSpPr>
            <p:cNvPr id="22681" name="Freeform 10"/>
            <p:cNvSpPr>
              <a:spLocks/>
            </p:cNvSpPr>
            <p:nvPr/>
          </p:nvSpPr>
          <p:spPr bwMode="auto">
            <a:xfrm>
              <a:off x="2376" y="-8"/>
              <a:ext cx="1094" cy="4337"/>
            </a:xfrm>
            <a:custGeom>
              <a:avLst/>
              <a:gdLst>
                <a:gd name="T0" fmla="*/ 3384130 w 463"/>
                <a:gd name="T1" fmla="*/ 0 h 1836"/>
                <a:gd name="T2" fmla="*/ 3769931 w 463"/>
                <a:gd name="T3" fmla="*/ 11115941 h 1836"/>
                <a:gd name="T4" fmla="*/ 2821653 w 463"/>
                <a:gd name="T5" fmla="*/ 23462209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15769B"/>
              </a:solidFill>
              <a:miter lim="800000"/>
              <a:headEnd/>
              <a:tailEnd/>
            </a:ln>
          </p:spPr>
          <p:txBody>
            <a:bodyPr/>
            <a:lstStyle/>
            <a:p>
              <a:endParaRPr lang="es-ES"/>
            </a:p>
          </p:txBody>
        </p:sp>
        <p:sp>
          <p:nvSpPr>
            <p:cNvPr id="22682" name="Freeform 11"/>
            <p:cNvSpPr>
              <a:spLocks/>
            </p:cNvSpPr>
            <p:nvPr/>
          </p:nvSpPr>
          <p:spPr bwMode="auto">
            <a:xfrm>
              <a:off x="2381" y="-8"/>
              <a:ext cx="1148" cy="4337"/>
            </a:xfrm>
            <a:custGeom>
              <a:avLst/>
              <a:gdLst>
                <a:gd name="T0" fmla="*/ 3375080 w 486"/>
                <a:gd name="T1" fmla="*/ 0 h 1836"/>
                <a:gd name="T2" fmla="*/ 3855901 w 486"/>
                <a:gd name="T3" fmla="*/ 11115941 h 1836"/>
                <a:gd name="T4" fmla="*/ 3216959 w 486"/>
                <a:gd name="T5" fmla="*/ 23462209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157194"/>
              </a:solidFill>
              <a:miter lim="800000"/>
              <a:headEnd/>
              <a:tailEnd/>
            </a:ln>
          </p:spPr>
          <p:txBody>
            <a:bodyPr/>
            <a:lstStyle/>
            <a:p>
              <a:endParaRPr lang="es-ES"/>
            </a:p>
          </p:txBody>
        </p:sp>
        <p:sp>
          <p:nvSpPr>
            <p:cNvPr id="22683" name="Freeform 12"/>
            <p:cNvSpPr>
              <a:spLocks/>
            </p:cNvSpPr>
            <p:nvPr/>
          </p:nvSpPr>
          <p:spPr bwMode="auto">
            <a:xfrm>
              <a:off x="2386" y="-8"/>
              <a:ext cx="1202" cy="4337"/>
            </a:xfrm>
            <a:custGeom>
              <a:avLst/>
              <a:gdLst>
                <a:gd name="T0" fmla="*/ 3360032 w 509"/>
                <a:gd name="T1" fmla="*/ 0 h 1836"/>
                <a:gd name="T2" fmla="*/ 3937360 w 509"/>
                <a:gd name="T3" fmla="*/ 11115941 h 1836"/>
                <a:gd name="T4" fmla="*/ 3601584 w 509"/>
                <a:gd name="T5" fmla="*/ 23462209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36B8D"/>
              </a:solidFill>
              <a:miter lim="800000"/>
              <a:headEnd/>
              <a:tailEnd/>
            </a:ln>
          </p:spPr>
          <p:txBody>
            <a:bodyPr/>
            <a:lstStyle/>
            <a:p>
              <a:endParaRPr lang="es-ES"/>
            </a:p>
          </p:txBody>
        </p:sp>
      </p:grpSp>
      <p:grpSp>
        <p:nvGrpSpPr>
          <p:cNvPr id="3" name="Group 13"/>
          <p:cNvGrpSpPr>
            <a:grpSpLocks/>
          </p:cNvGrpSpPr>
          <p:nvPr/>
        </p:nvGrpSpPr>
        <p:grpSpPr bwMode="auto">
          <a:xfrm>
            <a:off x="-3175" y="-12700"/>
            <a:ext cx="1766888" cy="6870700"/>
            <a:chOff x="2336" y="-8"/>
            <a:chExt cx="1252" cy="4337"/>
          </a:xfrm>
        </p:grpSpPr>
        <p:sp>
          <p:nvSpPr>
            <p:cNvPr id="22664" name="Freeform 14"/>
            <p:cNvSpPr>
              <a:spLocks/>
            </p:cNvSpPr>
            <p:nvPr/>
          </p:nvSpPr>
          <p:spPr bwMode="auto">
            <a:xfrm>
              <a:off x="2336" y="-8"/>
              <a:ext cx="872" cy="4337"/>
            </a:xfrm>
            <a:custGeom>
              <a:avLst/>
              <a:gdLst>
                <a:gd name="T0" fmla="*/ 3390520 w 369"/>
                <a:gd name="T1" fmla="*/ 0 h 1836"/>
                <a:gd name="T2" fmla="*/ 3107293 w 369"/>
                <a:gd name="T3" fmla="*/ 11115941 h 1836"/>
                <a:gd name="T4" fmla="*/ 0 w 369"/>
                <a:gd name="T5" fmla="*/ 23462209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53B848"/>
              </a:solidFill>
              <a:miter lim="800000"/>
              <a:headEnd/>
              <a:tailEnd/>
            </a:ln>
          </p:spPr>
          <p:txBody>
            <a:bodyPr/>
            <a:lstStyle/>
            <a:p>
              <a:endParaRPr lang="es-ES"/>
            </a:p>
          </p:txBody>
        </p:sp>
        <p:sp>
          <p:nvSpPr>
            <p:cNvPr id="22665" name="Freeform 15"/>
            <p:cNvSpPr>
              <a:spLocks/>
            </p:cNvSpPr>
            <p:nvPr/>
          </p:nvSpPr>
          <p:spPr bwMode="auto">
            <a:xfrm>
              <a:off x="2343" y="-8"/>
              <a:ext cx="893" cy="4337"/>
            </a:xfrm>
            <a:custGeom>
              <a:avLst/>
              <a:gdLst>
                <a:gd name="T0" fmla="*/ 3362837 w 378"/>
                <a:gd name="T1" fmla="*/ 0 h 1836"/>
                <a:gd name="T2" fmla="*/ 3183299 w 378"/>
                <a:gd name="T3" fmla="*/ 11115941 h 1836"/>
                <a:gd name="T4" fmla="*/ 393903 w 378"/>
                <a:gd name="T5" fmla="*/ 23462209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4FB147"/>
              </a:solidFill>
              <a:miter lim="800000"/>
              <a:headEnd/>
              <a:tailEnd/>
            </a:ln>
          </p:spPr>
          <p:txBody>
            <a:bodyPr/>
            <a:lstStyle/>
            <a:p>
              <a:endParaRPr lang="es-ES"/>
            </a:p>
          </p:txBody>
        </p:sp>
        <p:sp>
          <p:nvSpPr>
            <p:cNvPr id="22666" name="Freeform 16"/>
            <p:cNvSpPr>
              <a:spLocks/>
            </p:cNvSpPr>
            <p:nvPr/>
          </p:nvSpPr>
          <p:spPr bwMode="auto">
            <a:xfrm>
              <a:off x="2350" y="-8"/>
              <a:ext cx="917" cy="4337"/>
            </a:xfrm>
            <a:custGeom>
              <a:avLst/>
              <a:gdLst>
                <a:gd name="T0" fmla="*/ 3381520 w 388"/>
                <a:gd name="T1" fmla="*/ 0 h 1836"/>
                <a:gd name="T2" fmla="*/ 3290104 w 388"/>
                <a:gd name="T3" fmla="*/ 11115941 h 1836"/>
                <a:gd name="T4" fmla="*/ 798119 w 388"/>
                <a:gd name="T5" fmla="*/ 23462209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48AC47"/>
              </a:solidFill>
              <a:miter lim="800000"/>
              <a:headEnd/>
              <a:tailEnd/>
            </a:ln>
          </p:spPr>
          <p:txBody>
            <a:bodyPr/>
            <a:lstStyle/>
            <a:p>
              <a:endParaRPr lang="es-ES"/>
            </a:p>
          </p:txBody>
        </p:sp>
        <p:sp>
          <p:nvSpPr>
            <p:cNvPr id="22667" name="Freeform 17"/>
            <p:cNvSpPr>
              <a:spLocks/>
            </p:cNvSpPr>
            <p:nvPr/>
          </p:nvSpPr>
          <p:spPr bwMode="auto">
            <a:xfrm>
              <a:off x="2355" y="-8"/>
              <a:ext cx="940" cy="4337"/>
            </a:xfrm>
            <a:custGeom>
              <a:avLst/>
              <a:gdLst>
                <a:gd name="T0" fmla="*/ 3354863 w 398"/>
                <a:gd name="T1" fmla="*/ 0 h 1836"/>
                <a:gd name="T2" fmla="*/ 3369985 w 398"/>
                <a:gd name="T3" fmla="*/ 11115941 h 1836"/>
                <a:gd name="T4" fmla="*/ 1198670 w 398"/>
                <a:gd name="T5" fmla="*/ 23462209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43A746"/>
              </a:solidFill>
              <a:miter lim="800000"/>
              <a:headEnd/>
              <a:tailEnd/>
            </a:ln>
          </p:spPr>
          <p:txBody>
            <a:bodyPr/>
            <a:lstStyle/>
            <a:p>
              <a:endParaRPr lang="es-ES"/>
            </a:p>
          </p:txBody>
        </p:sp>
        <p:sp>
          <p:nvSpPr>
            <p:cNvPr id="22668" name="Freeform 18"/>
            <p:cNvSpPr>
              <a:spLocks/>
            </p:cNvSpPr>
            <p:nvPr/>
          </p:nvSpPr>
          <p:spPr bwMode="auto">
            <a:xfrm>
              <a:off x="2360" y="-8"/>
              <a:ext cx="964" cy="4337"/>
            </a:xfrm>
            <a:custGeom>
              <a:avLst/>
              <a:gdLst>
                <a:gd name="T0" fmla="*/ 3382712 w 408"/>
                <a:gd name="T1" fmla="*/ 0 h 1836"/>
                <a:gd name="T2" fmla="*/ 3469547 w 408"/>
                <a:gd name="T3" fmla="*/ 11115941 h 1836"/>
                <a:gd name="T4" fmla="*/ 1599416 w 408"/>
                <a:gd name="T5" fmla="*/ 23462209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3CA246"/>
              </a:solidFill>
              <a:miter lim="800000"/>
              <a:headEnd/>
              <a:tailEnd/>
            </a:ln>
          </p:spPr>
          <p:txBody>
            <a:bodyPr/>
            <a:lstStyle/>
            <a:p>
              <a:endParaRPr lang="es-ES"/>
            </a:p>
          </p:txBody>
        </p:sp>
        <p:sp>
          <p:nvSpPr>
            <p:cNvPr id="22669" name="Freeform 19"/>
            <p:cNvSpPr>
              <a:spLocks/>
            </p:cNvSpPr>
            <p:nvPr/>
          </p:nvSpPr>
          <p:spPr bwMode="auto">
            <a:xfrm>
              <a:off x="2365" y="-8"/>
              <a:ext cx="987" cy="4337"/>
            </a:xfrm>
            <a:custGeom>
              <a:avLst/>
              <a:gdLst>
                <a:gd name="T0" fmla="*/ 3356284 w 418"/>
                <a:gd name="T1" fmla="*/ 0 h 1836"/>
                <a:gd name="T2" fmla="*/ 3550289 w 418"/>
                <a:gd name="T3" fmla="*/ 11115941 h 1836"/>
                <a:gd name="T4" fmla="*/ 1998361 w 418"/>
                <a:gd name="T5" fmla="*/ 23462209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369E46"/>
              </a:solidFill>
              <a:miter lim="800000"/>
              <a:headEnd/>
              <a:tailEnd/>
            </a:ln>
          </p:spPr>
          <p:txBody>
            <a:bodyPr/>
            <a:lstStyle/>
            <a:p>
              <a:endParaRPr lang="es-ES"/>
            </a:p>
          </p:txBody>
        </p:sp>
        <p:sp>
          <p:nvSpPr>
            <p:cNvPr id="22670" name="Freeform 20"/>
            <p:cNvSpPr>
              <a:spLocks/>
            </p:cNvSpPr>
            <p:nvPr/>
          </p:nvSpPr>
          <p:spPr bwMode="auto">
            <a:xfrm>
              <a:off x="2372" y="-8"/>
              <a:ext cx="1039" cy="4337"/>
            </a:xfrm>
            <a:custGeom>
              <a:avLst/>
              <a:gdLst>
                <a:gd name="T0" fmla="*/ 3346761 w 440"/>
                <a:gd name="T1" fmla="*/ 0 h 1836"/>
                <a:gd name="T2" fmla="*/ 3638689 w 440"/>
                <a:gd name="T3" fmla="*/ 11115941 h 1836"/>
                <a:gd name="T4" fmla="*/ 2392543 w 440"/>
                <a:gd name="T5" fmla="*/ 23462209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2F9946"/>
              </a:solidFill>
              <a:miter lim="800000"/>
              <a:headEnd/>
              <a:tailEnd/>
            </a:ln>
          </p:spPr>
          <p:txBody>
            <a:bodyPr/>
            <a:lstStyle/>
            <a:p>
              <a:endParaRPr lang="es-ES"/>
            </a:p>
          </p:txBody>
        </p:sp>
        <p:sp>
          <p:nvSpPr>
            <p:cNvPr id="22671" name="Freeform 21"/>
            <p:cNvSpPr>
              <a:spLocks/>
            </p:cNvSpPr>
            <p:nvPr/>
          </p:nvSpPr>
          <p:spPr bwMode="auto">
            <a:xfrm>
              <a:off x="2376" y="-8"/>
              <a:ext cx="1094" cy="4337"/>
            </a:xfrm>
            <a:custGeom>
              <a:avLst/>
              <a:gdLst>
                <a:gd name="T0" fmla="*/ 3384130 w 463"/>
                <a:gd name="T1" fmla="*/ 0 h 1836"/>
                <a:gd name="T2" fmla="*/ 3769931 w 463"/>
                <a:gd name="T3" fmla="*/ 11115941 h 1836"/>
                <a:gd name="T4" fmla="*/ 2821653 w 463"/>
                <a:gd name="T5" fmla="*/ 23462209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2A9545"/>
              </a:solidFill>
              <a:miter lim="800000"/>
              <a:headEnd/>
              <a:tailEnd/>
            </a:ln>
          </p:spPr>
          <p:txBody>
            <a:bodyPr/>
            <a:lstStyle/>
            <a:p>
              <a:endParaRPr lang="es-ES"/>
            </a:p>
          </p:txBody>
        </p:sp>
        <p:sp>
          <p:nvSpPr>
            <p:cNvPr id="22672" name="Freeform 22"/>
            <p:cNvSpPr>
              <a:spLocks/>
            </p:cNvSpPr>
            <p:nvPr/>
          </p:nvSpPr>
          <p:spPr bwMode="auto">
            <a:xfrm>
              <a:off x="2381" y="-8"/>
              <a:ext cx="1148" cy="4337"/>
            </a:xfrm>
            <a:custGeom>
              <a:avLst/>
              <a:gdLst>
                <a:gd name="T0" fmla="*/ 3375080 w 486"/>
                <a:gd name="T1" fmla="*/ 0 h 1836"/>
                <a:gd name="T2" fmla="*/ 3855901 w 486"/>
                <a:gd name="T3" fmla="*/ 11115941 h 1836"/>
                <a:gd name="T4" fmla="*/ 3216959 w 486"/>
                <a:gd name="T5" fmla="*/ 23462209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219145"/>
              </a:solidFill>
              <a:miter lim="800000"/>
              <a:headEnd/>
              <a:tailEnd/>
            </a:ln>
          </p:spPr>
          <p:txBody>
            <a:bodyPr/>
            <a:lstStyle/>
            <a:p>
              <a:endParaRPr lang="es-ES"/>
            </a:p>
          </p:txBody>
        </p:sp>
        <p:sp>
          <p:nvSpPr>
            <p:cNvPr id="22673" name="Freeform 23"/>
            <p:cNvSpPr>
              <a:spLocks/>
            </p:cNvSpPr>
            <p:nvPr/>
          </p:nvSpPr>
          <p:spPr bwMode="auto">
            <a:xfrm>
              <a:off x="2386" y="-8"/>
              <a:ext cx="1202" cy="4337"/>
            </a:xfrm>
            <a:custGeom>
              <a:avLst/>
              <a:gdLst>
                <a:gd name="T0" fmla="*/ 3360032 w 509"/>
                <a:gd name="T1" fmla="*/ 0 h 1836"/>
                <a:gd name="T2" fmla="*/ 3937360 w 509"/>
                <a:gd name="T3" fmla="*/ 11115941 h 1836"/>
                <a:gd name="T4" fmla="*/ 3601584 w 509"/>
                <a:gd name="T5" fmla="*/ 23462209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A8D44"/>
              </a:solidFill>
              <a:miter lim="800000"/>
              <a:headEnd/>
              <a:tailEnd/>
            </a:ln>
          </p:spPr>
          <p:txBody>
            <a:bodyPr/>
            <a:lstStyle/>
            <a:p>
              <a:endParaRPr lang="es-ES"/>
            </a:p>
          </p:txBody>
        </p:sp>
      </p:grpSp>
      <p:grpSp>
        <p:nvGrpSpPr>
          <p:cNvPr id="4" name="Group 24"/>
          <p:cNvGrpSpPr>
            <a:grpSpLocks/>
          </p:cNvGrpSpPr>
          <p:nvPr/>
        </p:nvGrpSpPr>
        <p:grpSpPr bwMode="auto">
          <a:xfrm rot="10800000">
            <a:off x="1720850" y="-171450"/>
            <a:ext cx="330200" cy="8253413"/>
            <a:chOff x="-1293" y="0"/>
            <a:chExt cx="1050" cy="4320"/>
          </a:xfrm>
        </p:grpSpPr>
        <p:sp>
          <p:nvSpPr>
            <p:cNvPr id="11289" name="Rectangle 25"/>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22663" name="Rectangle 26"/>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5" name="Group 27"/>
          <p:cNvGrpSpPr>
            <a:grpSpLocks/>
          </p:cNvGrpSpPr>
          <p:nvPr/>
        </p:nvGrpSpPr>
        <p:grpSpPr bwMode="auto">
          <a:xfrm>
            <a:off x="0" y="-1111250"/>
            <a:ext cx="1763713" cy="8253413"/>
            <a:chOff x="-1293" y="0"/>
            <a:chExt cx="1050" cy="4320"/>
          </a:xfrm>
        </p:grpSpPr>
        <p:sp>
          <p:nvSpPr>
            <p:cNvPr id="11292" name="Rectangle 28"/>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22661" name="Rectangle 29"/>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6" name="Group 146"/>
          <p:cNvGrpSpPr>
            <a:grpSpLocks/>
          </p:cNvGrpSpPr>
          <p:nvPr/>
        </p:nvGrpSpPr>
        <p:grpSpPr bwMode="auto">
          <a:xfrm>
            <a:off x="276225" y="1500188"/>
            <a:ext cx="2152650" cy="2152650"/>
            <a:chOff x="1943" y="626"/>
            <a:chExt cx="1228" cy="1228"/>
          </a:xfrm>
        </p:grpSpPr>
        <p:sp>
          <p:nvSpPr>
            <p:cNvPr id="22653" name="Oval 147"/>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2654" name="Group 148"/>
            <p:cNvGrpSpPr>
              <a:grpSpLocks/>
            </p:cNvGrpSpPr>
            <p:nvPr/>
          </p:nvGrpSpPr>
          <p:grpSpPr bwMode="auto">
            <a:xfrm>
              <a:off x="2070" y="1330"/>
              <a:ext cx="975" cy="325"/>
              <a:chOff x="2696" y="1315"/>
              <a:chExt cx="2472" cy="824"/>
            </a:xfrm>
          </p:grpSpPr>
          <p:sp>
            <p:nvSpPr>
              <p:cNvPr id="22658" name="Oval 149"/>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2659" name="Oval 150"/>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2655" name="Group 151"/>
            <p:cNvGrpSpPr>
              <a:grpSpLocks/>
            </p:cNvGrpSpPr>
            <p:nvPr/>
          </p:nvGrpSpPr>
          <p:grpSpPr bwMode="auto">
            <a:xfrm>
              <a:off x="2236" y="890"/>
              <a:ext cx="644" cy="645"/>
              <a:chOff x="2880" y="1515"/>
              <a:chExt cx="644" cy="645"/>
            </a:xfrm>
          </p:grpSpPr>
          <p:sp>
            <p:nvSpPr>
              <p:cNvPr id="22656" name="Oval 152"/>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17" name="Freeform 153"/>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9" name="Group 97"/>
          <p:cNvGrpSpPr>
            <a:grpSpLocks/>
          </p:cNvGrpSpPr>
          <p:nvPr/>
        </p:nvGrpSpPr>
        <p:grpSpPr bwMode="auto">
          <a:xfrm>
            <a:off x="-442913" y="412750"/>
            <a:ext cx="2152651" cy="2152650"/>
            <a:chOff x="1943" y="626"/>
            <a:chExt cx="1228" cy="1228"/>
          </a:xfrm>
        </p:grpSpPr>
        <p:sp>
          <p:nvSpPr>
            <p:cNvPr id="22646" name="Oval 96"/>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2647" name="Group 89"/>
            <p:cNvGrpSpPr>
              <a:grpSpLocks/>
            </p:cNvGrpSpPr>
            <p:nvPr/>
          </p:nvGrpSpPr>
          <p:grpSpPr bwMode="auto">
            <a:xfrm>
              <a:off x="2070" y="1330"/>
              <a:ext cx="975" cy="325"/>
              <a:chOff x="2696" y="1315"/>
              <a:chExt cx="2472" cy="824"/>
            </a:xfrm>
          </p:grpSpPr>
          <p:sp>
            <p:nvSpPr>
              <p:cNvPr id="22651" name="Oval 90"/>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2652" name="Oval 91"/>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2648" name="Group 92"/>
            <p:cNvGrpSpPr>
              <a:grpSpLocks/>
            </p:cNvGrpSpPr>
            <p:nvPr/>
          </p:nvGrpSpPr>
          <p:grpSpPr bwMode="auto">
            <a:xfrm>
              <a:off x="2236" y="890"/>
              <a:ext cx="644" cy="645"/>
              <a:chOff x="2880" y="1515"/>
              <a:chExt cx="644" cy="645"/>
            </a:xfrm>
          </p:grpSpPr>
          <p:sp>
            <p:nvSpPr>
              <p:cNvPr id="22649" name="Oval 93"/>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358" name="Freeform 94"/>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2" name="Group 154"/>
          <p:cNvGrpSpPr>
            <a:grpSpLocks/>
          </p:cNvGrpSpPr>
          <p:nvPr/>
        </p:nvGrpSpPr>
        <p:grpSpPr bwMode="auto">
          <a:xfrm>
            <a:off x="-500063" y="2500313"/>
            <a:ext cx="2152651" cy="2152650"/>
            <a:chOff x="1943" y="626"/>
            <a:chExt cx="1228" cy="1228"/>
          </a:xfrm>
        </p:grpSpPr>
        <p:sp>
          <p:nvSpPr>
            <p:cNvPr id="22639" name="Oval 155"/>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2640" name="Group 156"/>
            <p:cNvGrpSpPr>
              <a:grpSpLocks/>
            </p:cNvGrpSpPr>
            <p:nvPr/>
          </p:nvGrpSpPr>
          <p:grpSpPr bwMode="auto">
            <a:xfrm>
              <a:off x="2070" y="1330"/>
              <a:ext cx="975" cy="325"/>
              <a:chOff x="2696" y="1315"/>
              <a:chExt cx="2472" cy="824"/>
            </a:xfrm>
          </p:grpSpPr>
          <p:sp>
            <p:nvSpPr>
              <p:cNvPr id="22644" name="Oval 157"/>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2645" name="Oval 158"/>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2641" name="Group 159"/>
            <p:cNvGrpSpPr>
              <a:grpSpLocks/>
            </p:cNvGrpSpPr>
            <p:nvPr/>
          </p:nvGrpSpPr>
          <p:grpSpPr bwMode="auto">
            <a:xfrm>
              <a:off x="2236" y="890"/>
              <a:ext cx="644" cy="645"/>
              <a:chOff x="2880" y="1515"/>
              <a:chExt cx="644" cy="645"/>
            </a:xfrm>
          </p:grpSpPr>
          <p:sp>
            <p:nvSpPr>
              <p:cNvPr id="22642" name="Oval 160"/>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25" name="Freeform 161"/>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5" name="Group 162"/>
          <p:cNvGrpSpPr>
            <a:grpSpLocks/>
          </p:cNvGrpSpPr>
          <p:nvPr/>
        </p:nvGrpSpPr>
        <p:grpSpPr bwMode="auto">
          <a:xfrm>
            <a:off x="276225" y="3500438"/>
            <a:ext cx="2152650" cy="2152650"/>
            <a:chOff x="1943" y="626"/>
            <a:chExt cx="1228" cy="1228"/>
          </a:xfrm>
        </p:grpSpPr>
        <p:sp>
          <p:nvSpPr>
            <p:cNvPr id="22632"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2633" name="Group 164"/>
            <p:cNvGrpSpPr>
              <a:grpSpLocks/>
            </p:cNvGrpSpPr>
            <p:nvPr/>
          </p:nvGrpSpPr>
          <p:grpSpPr bwMode="auto">
            <a:xfrm>
              <a:off x="2070" y="1330"/>
              <a:ext cx="975" cy="325"/>
              <a:chOff x="2696" y="1315"/>
              <a:chExt cx="2472" cy="824"/>
            </a:xfrm>
          </p:grpSpPr>
          <p:sp>
            <p:nvSpPr>
              <p:cNvPr id="22637" name="Oval 165"/>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2638"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2634" name="Group 167"/>
            <p:cNvGrpSpPr>
              <a:grpSpLocks/>
            </p:cNvGrpSpPr>
            <p:nvPr/>
          </p:nvGrpSpPr>
          <p:grpSpPr bwMode="auto">
            <a:xfrm>
              <a:off x="2236" y="890"/>
              <a:ext cx="644" cy="645"/>
              <a:chOff x="2880" y="1515"/>
              <a:chExt cx="644" cy="645"/>
            </a:xfrm>
          </p:grpSpPr>
          <p:sp>
            <p:nvSpPr>
              <p:cNvPr id="22635"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33" name="Freeform 16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8" name="Group 170"/>
          <p:cNvGrpSpPr>
            <a:grpSpLocks/>
          </p:cNvGrpSpPr>
          <p:nvPr/>
        </p:nvGrpSpPr>
        <p:grpSpPr bwMode="auto">
          <a:xfrm>
            <a:off x="490538" y="5419725"/>
            <a:ext cx="2152650" cy="2152650"/>
            <a:chOff x="1943" y="626"/>
            <a:chExt cx="1228" cy="1228"/>
          </a:xfrm>
        </p:grpSpPr>
        <p:sp>
          <p:nvSpPr>
            <p:cNvPr id="22625" name="Oval 171"/>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2626" name="Group 172"/>
            <p:cNvGrpSpPr>
              <a:grpSpLocks/>
            </p:cNvGrpSpPr>
            <p:nvPr/>
          </p:nvGrpSpPr>
          <p:grpSpPr bwMode="auto">
            <a:xfrm>
              <a:off x="2070" y="1330"/>
              <a:ext cx="975" cy="325"/>
              <a:chOff x="2696" y="1315"/>
              <a:chExt cx="2472" cy="824"/>
            </a:xfrm>
          </p:grpSpPr>
          <p:sp>
            <p:nvSpPr>
              <p:cNvPr id="22630" name="Oval 173"/>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2631" name="Oval 174"/>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2627" name="Group 175"/>
            <p:cNvGrpSpPr>
              <a:grpSpLocks/>
            </p:cNvGrpSpPr>
            <p:nvPr/>
          </p:nvGrpSpPr>
          <p:grpSpPr bwMode="auto">
            <a:xfrm>
              <a:off x="2236" y="890"/>
              <a:ext cx="644" cy="645"/>
              <a:chOff x="2880" y="1515"/>
              <a:chExt cx="644" cy="645"/>
            </a:xfrm>
          </p:grpSpPr>
          <p:sp>
            <p:nvSpPr>
              <p:cNvPr id="22628" name="Oval 176"/>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41" name="Freeform 177"/>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1" name="Group 30"/>
          <p:cNvGrpSpPr>
            <a:grpSpLocks/>
          </p:cNvGrpSpPr>
          <p:nvPr/>
        </p:nvGrpSpPr>
        <p:grpSpPr bwMode="auto">
          <a:xfrm>
            <a:off x="285720" y="214290"/>
            <a:ext cx="8591549" cy="661987"/>
            <a:chOff x="152" y="158"/>
            <a:chExt cx="5412" cy="417"/>
          </a:xfrm>
          <a:solidFill>
            <a:srgbClr val="F1850F"/>
          </a:solidFill>
        </p:grpSpPr>
        <p:sp>
          <p:nvSpPr>
            <p:cNvPr id="11295" name="AutoShape 31"/>
            <p:cNvSpPr>
              <a:spLocks noChangeArrowheads="1"/>
            </p:cNvSpPr>
            <p:nvPr/>
          </p:nvSpPr>
          <p:spPr bwMode="auto">
            <a:xfrm>
              <a:off x="152" y="203"/>
              <a:ext cx="5352" cy="372"/>
            </a:xfrm>
            <a:prstGeom prst="roundRect">
              <a:avLst>
                <a:gd name="adj" fmla="val 11829"/>
              </a:avLst>
            </a:prstGeom>
            <a:grpFill/>
            <a:ln w="9525">
              <a:noFill/>
              <a:round/>
              <a:headEnd/>
              <a:tailEnd/>
            </a:ln>
            <a:effectLst/>
          </p:spPr>
          <p:txBody>
            <a:bodyPr wrap="none" anchor="ctr"/>
            <a:lstStyle/>
            <a:p>
              <a:pPr>
                <a:defRPr/>
              </a:pPr>
              <a:endParaRPr lang="es-ES_tradnl" dirty="0"/>
            </a:p>
          </p:txBody>
        </p:sp>
        <p:sp>
          <p:nvSpPr>
            <p:cNvPr id="11296" name="Freeform 32"/>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pFill/>
            <a:ln w="9525">
              <a:noFill/>
              <a:round/>
              <a:headEnd/>
              <a:tailEnd/>
            </a:ln>
          </p:spPr>
          <p:txBody>
            <a:bodyPr/>
            <a:lstStyle/>
            <a:p>
              <a:pPr>
                <a:defRPr/>
              </a:pPr>
              <a:endParaRPr lang="es-ES_tradnl" dirty="0"/>
            </a:p>
          </p:txBody>
        </p:sp>
        <p:sp>
          <p:nvSpPr>
            <p:cNvPr id="11297" name="AutoShape 33"/>
            <p:cNvSpPr>
              <a:spLocks noChangeArrowheads="1"/>
            </p:cNvSpPr>
            <p:nvPr/>
          </p:nvSpPr>
          <p:spPr bwMode="auto">
            <a:xfrm>
              <a:off x="204" y="159"/>
              <a:ext cx="5352" cy="82"/>
            </a:xfrm>
            <a:prstGeom prst="roundRect">
              <a:avLst>
                <a:gd name="adj" fmla="val 16667"/>
              </a:avLst>
            </a:prstGeom>
            <a:grpFill/>
            <a:ln w="9525">
              <a:noFill/>
              <a:round/>
              <a:headEnd/>
              <a:tailEnd/>
            </a:ln>
            <a:effectLst/>
          </p:spPr>
          <p:txBody>
            <a:bodyPr wrap="none" anchor="ctr"/>
            <a:lstStyle/>
            <a:p>
              <a:pPr>
                <a:defRPr/>
              </a:pPr>
              <a:endParaRPr lang="es-ES_tradnl" dirty="0"/>
            </a:p>
          </p:txBody>
        </p:sp>
      </p:grpSp>
      <p:sp>
        <p:nvSpPr>
          <p:cNvPr id="22542" name="82 CuadroTexto"/>
          <p:cNvSpPr txBox="1">
            <a:spLocks noChangeArrowheads="1"/>
          </p:cNvSpPr>
          <p:nvPr/>
        </p:nvSpPr>
        <p:spPr bwMode="auto">
          <a:xfrm>
            <a:off x="2286000" y="1000125"/>
            <a:ext cx="6643688" cy="830263"/>
          </a:xfrm>
          <a:prstGeom prst="rect">
            <a:avLst/>
          </a:prstGeom>
          <a:noFill/>
          <a:ln w="9525">
            <a:noFill/>
            <a:miter lim="800000"/>
            <a:headEnd/>
            <a:tailEnd/>
          </a:ln>
        </p:spPr>
        <p:txBody>
          <a:bodyPr>
            <a:spAutoFit/>
          </a:bodyPr>
          <a:lstStyle/>
          <a:p>
            <a:r>
              <a:rPr lang="es-EC"/>
              <a:t> </a:t>
            </a:r>
            <a:endParaRPr lang="es-ES"/>
          </a:p>
          <a:p>
            <a:r>
              <a:rPr lang="es-EC"/>
              <a:t>	</a:t>
            </a:r>
            <a:endParaRPr lang="es-ES" sz="1800"/>
          </a:p>
        </p:txBody>
      </p:sp>
      <p:sp>
        <p:nvSpPr>
          <p:cNvPr id="85" name="Text Box 71"/>
          <p:cNvSpPr txBox="1">
            <a:spLocks noChangeArrowheads="1"/>
          </p:cNvSpPr>
          <p:nvPr/>
        </p:nvSpPr>
        <p:spPr bwMode="auto">
          <a:xfrm>
            <a:off x="131763" y="1076325"/>
            <a:ext cx="1039812"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22544" name="Text Box 69"/>
          <p:cNvSpPr txBox="1">
            <a:spLocks noChangeArrowheads="1"/>
          </p:cNvSpPr>
          <p:nvPr/>
        </p:nvSpPr>
        <p:spPr bwMode="auto">
          <a:xfrm>
            <a:off x="131763" y="3143250"/>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III: Estudio Organizacional</a:t>
            </a:r>
          </a:p>
        </p:txBody>
      </p:sp>
      <p:sp>
        <p:nvSpPr>
          <p:cNvPr id="22545" name="Text Box 71"/>
          <p:cNvSpPr txBox="1">
            <a:spLocks noChangeArrowheads="1"/>
          </p:cNvSpPr>
          <p:nvPr/>
        </p:nvSpPr>
        <p:spPr bwMode="auto">
          <a:xfrm>
            <a:off x="1000125" y="6211888"/>
            <a:ext cx="1285875" cy="461962"/>
          </a:xfrm>
          <a:prstGeom prst="rect">
            <a:avLst/>
          </a:prstGeom>
          <a:noFill/>
          <a:ln w="9525">
            <a:noFill/>
            <a:miter lim="800000"/>
            <a:headEnd/>
            <a:tailEnd/>
          </a:ln>
        </p:spPr>
        <p:txBody>
          <a:bodyPr anchor="ctr">
            <a:spAutoFit/>
          </a:bodyPr>
          <a:lstStyle/>
          <a:p>
            <a:pPr algn="ctr">
              <a:spcBef>
                <a:spcPct val="50000"/>
              </a:spcBef>
            </a:pPr>
            <a:r>
              <a:rPr lang="en-GB" sz="1200">
                <a:solidFill>
                  <a:schemeClr val="bg1"/>
                </a:solidFill>
              </a:rPr>
              <a:t>Conclusiones, Recomendaciones</a:t>
            </a:r>
          </a:p>
        </p:txBody>
      </p:sp>
      <p:sp>
        <p:nvSpPr>
          <p:cNvPr id="22546" name="Text Box 70"/>
          <p:cNvSpPr txBox="1">
            <a:spLocks noChangeArrowheads="1"/>
          </p:cNvSpPr>
          <p:nvPr/>
        </p:nvSpPr>
        <p:spPr bwMode="auto">
          <a:xfrm>
            <a:off x="854075" y="4211638"/>
            <a:ext cx="1039813"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IV: Estudio Técnico </a:t>
            </a:r>
          </a:p>
        </p:txBody>
      </p:sp>
      <p:grpSp>
        <p:nvGrpSpPr>
          <p:cNvPr id="22" name="Group 162"/>
          <p:cNvGrpSpPr>
            <a:grpSpLocks/>
          </p:cNvGrpSpPr>
          <p:nvPr/>
        </p:nvGrpSpPr>
        <p:grpSpPr bwMode="auto">
          <a:xfrm>
            <a:off x="-428625" y="4705350"/>
            <a:ext cx="2852738" cy="2154238"/>
            <a:chOff x="1943" y="626"/>
            <a:chExt cx="1627" cy="1229"/>
          </a:xfrm>
        </p:grpSpPr>
        <p:sp>
          <p:nvSpPr>
            <p:cNvPr id="22618"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2619" name="Group 164"/>
            <p:cNvGrpSpPr>
              <a:grpSpLocks/>
            </p:cNvGrpSpPr>
            <p:nvPr/>
          </p:nvGrpSpPr>
          <p:grpSpPr bwMode="auto">
            <a:xfrm>
              <a:off x="2322" y="1411"/>
              <a:ext cx="1248" cy="444"/>
              <a:chOff x="3334" y="1520"/>
              <a:chExt cx="3166" cy="1126"/>
            </a:xfrm>
          </p:grpSpPr>
          <p:sp>
            <p:nvSpPr>
              <p:cNvPr id="22623" name="Oval 165"/>
              <p:cNvSpPr>
                <a:spLocks noChangeArrowheads="1"/>
              </p:cNvSpPr>
              <p:nvPr/>
            </p:nvSpPr>
            <p:spPr bwMode="auto">
              <a:xfrm>
                <a:off x="4027" y="1822"/>
                <a:ext cx="2473"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2624"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2620" name="Group 167"/>
            <p:cNvGrpSpPr>
              <a:grpSpLocks/>
            </p:cNvGrpSpPr>
            <p:nvPr/>
          </p:nvGrpSpPr>
          <p:grpSpPr bwMode="auto">
            <a:xfrm>
              <a:off x="2236" y="890"/>
              <a:ext cx="644" cy="645"/>
              <a:chOff x="2880" y="1515"/>
              <a:chExt cx="644" cy="645"/>
            </a:xfrm>
          </p:grpSpPr>
          <p:sp>
            <p:nvSpPr>
              <p:cNvPr id="22621"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98" name="Freeform 169"/>
              <p:cNvSpPr>
                <a:spLocks/>
              </p:cNvSpPr>
              <p:nvPr/>
            </p:nvSpPr>
            <p:spPr bwMode="auto">
              <a:xfrm>
                <a:off x="2888" y="1515"/>
                <a:ext cx="627"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sp>
        <p:nvSpPr>
          <p:cNvPr id="102" name="Rectangle 34"/>
          <p:cNvSpPr txBox="1">
            <a:spLocks noChangeArrowheads="1"/>
          </p:cNvSpPr>
          <p:nvPr/>
        </p:nvSpPr>
        <p:spPr bwMode="auto">
          <a:xfrm>
            <a:off x="500063" y="285750"/>
            <a:ext cx="8229600" cy="561975"/>
          </a:xfrm>
          <a:prstGeom prst="rect">
            <a:avLst/>
          </a:prstGeom>
          <a:noFill/>
          <a:ln w="9525">
            <a:noFill/>
            <a:miter lim="800000"/>
            <a:headEnd/>
            <a:tailEnd/>
          </a:ln>
          <a:effectLst>
            <a:outerShdw dist="17961" dir="2700000" algn="ctr" rotWithShape="0">
              <a:srgbClr val="474747"/>
            </a:outerShdw>
          </a:effectLst>
        </p:spPr>
        <p:txBody>
          <a:bodyPr anchor="ctr"/>
          <a:lstStyle/>
          <a:p>
            <a:pPr marL="0" lvl="1">
              <a:defRPr/>
            </a:pPr>
            <a:r>
              <a:rPr lang="es-EC" b="1" kern="0" dirty="0">
                <a:solidFill>
                  <a:schemeClr val="bg1"/>
                </a:solidFill>
                <a:latin typeface="Arial" pitchFamily="34" charset="0"/>
                <a:cs typeface="Arial" pitchFamily="34" charset="0"/>
              </a:rPr>
              <a:t>CAP. 2: PRECIO  EXTERNO</a:t>
            </a:r>
            <a:endParaRPr lang="en-GB" kern="0" dirty="0">
              <a:solidFill>
                <a:schemeClr val="bg1"/>
              </a:solidFill>
            </a:endParaRPr>
          </a:p>
        </p:txBody>
      </p:sp>
      <p:grpSp>
        <p:nvGrpSpPr>
          <p:cNvPr id="22549" name="Group 552"/>
          <p:cNvGrpSpPr>
            <a:grpSpLocks/>
          </p:cNvGrpSpPr>
          <p:nvPr/>
        </p:nvGrpSpPr>
        <p:grpSpPr bwMode="auto">
          <a:xfrm>
            <a:off x="285750" y="1500188"/>
            <a:ext cx="2152650" cy="2152650"/>
            <a:chOff x="1943" y="626"/>
            <a:chExt cx="1228" cy="1228"/>
          </a:xfrm>
        </p:grpSpPr>
        <p:sp>
          <p:nvSpPr>
            <p:cNvPr id="22611" name="Oval 553"/>
            <p:cNvSpPr>
              <a:spLocks noChangeArrowheads="1"/>
            </p:cNvSpPr>
            <p:nvPr/>
          </p:nvSpPr>
          <p:spPr bwMode="auto">
            <a:xfrm>
              <a:off x="1943" y="626"/>
              <a:ext cx="1228" cy="1228"/>
            </a:xfrm>
            <a:prstGeom prst="ellipse">
              <a:avLst/>
            </a:prstGeom>
            <a:gradFill rotWithShape="1">
              <a:gsLst>
                <a:gs pos="0">
                  <a:srgbClr val="BC8116">
                    <a:alpha val="62000"/>
                  </a:srgbClr>
                </a:gs>
                <a:gs pos="100000">
                  <a:srgbClr val="573C0A">
                    <a:alpha val="0"/>
                  </a:srgbClr>
                </a:gs>
              </a:gsLst>
              <a:path path="shape">
                <a:fillToRect l="50000" t="50000" r="50000" b="50000"/>
              </a:path>
            </a:gradFill>
            <a:ln w="9525">
              <a:noFill/>
              <a:round/>
              <a:headEnd/>
              <a:tailEnd/>
            </a:ln>
          </p:spPr>
          <p:txBody>
            <a:bodyPr wrap="none" anchor="ctr"/>
            <a:lstStyle/>
            <a:p>
              <a:endParaRPr lang="es-MX"/>
            </a:p>
          </p:txBody>
        </p:sp>
        <p:grpSp>
          <p:nvGrpSpPr>
            <p:cNvPr id="22612" name="Group 554"/>
            <p:cNvGrpSpPr>
              <a:grpSpLocks/>
            </p:cNvGrpSpPr>
            <p:nvPr/>
          </p:nvGrpSpPr>
          <p:grpSpPr bwMode="auto">
            <a:xfrm>
              <a:off x="2070" y="1330"/>
              <a:ext cx="975" cy="325"/>
              <a:chOff x="2696" y="1315"/>
              <a:chExt cx="2472" cy="824"/>
            </a:xfrm>
          </p:grpSpPr>
          <p:sp>
            <p:nvSpPr>
              <p:cNvPr id="22616" name="Oval 555"/>
              <p:cNvSpPr>
                <a:spLocks noChangeArrowheads="1"/>
              </p:cNvSpPr>
              <p:nvPr/>
            </p:nvSpPr>
            <p:spPr bwMode="auto">
              <a:xfrm>
                <a:off x="2696" y="1315"/>
                <a:ext cx="2472" cy="824"/>
              </a:xfrm>
              <a:prstGeom prst="ellipse">
                <a:avLst/>
              </a:prstGeom>
              <a:gradFill rotWithShape="1">
                <a:gsLst>
                  <a:gs pos="0">
                    <a:srgbClr val="BC8116">
                      <a:alpha val="60999"/>
                    </a:srgbClr>
                  </a:gs>
                  <a:gs pos="100000">
                    <a:srgbClr val="573C0A">
                      <a:alpha val="0"/>
                    </a:srgbClr>
                  </a:gs>
                </a:gsLst>
                <a:path path="shape">
                  <a:fillToRect l="50000" t="50000" r="50000" b="50000"/>
                </a:path>
              </a:gradFill>
              <a:ln w="9525">
                <a:noFill/>
                <a:round/>
                <a:headEnd/>
                <a:tailEnd/>
              </a:ln>
            </p:spPr>
            <p:txBody>
              <a:bodyPr wrap="none" anchor="ctr"/>
              <a:lstStyle/>
              <a:p>
                <a:endParaRPr lang="es-MX"/>
              </a:p>
            </p:txBody>
          </p:sp>
          <p:sp>
            <p:nvSpPr>
              <p:cNvPr id="22617" name="Oval 556"/>
              <p:cNvSpPr>
                <a:spLocks noChangeArrowheads="1"/>
              </p:cNvSpPr>
              <p:nvPr/>
            </p:nvSpPr>
            <p:spPr bwMode="auto">
              <a:xfrm>
                <a:off x="3334" y="1520"/>
                <a:ext cx="1249" cy="451"/>
              </a:xfrm>
              <a:prstGeom prst="ellipse">
                <a:avLst/>
              </a:prstGeom>
              <a:gradFill rotWithShape="1">
                <a:gsLst>
                  <a:gs pos="0">
                    <a:srgbClr val="F08820">
                      <a:alpha val="92998"/>
                    </a:srgbClr>
                  </a:gs>
                  <a:gs pos="100000">
                    <a:srgbClr val="6F3F0F">
                      <a:alpha val="0"/>
                    </a:srgbClr>
                  </a:gs>
                </a:gsLst>
                <a:path path="shape">
                  <a:fillToRect l="50000" t="50000" r="50000" b="50000"/>
                </a:path>
              </a:gradFill>
              <a:ln w="9525">
                <a:noFill/>
                <a:round/>
                <a:headEnd/>
                <a:tailEnd/>
              </a:ln>
            </p:spPr>
            <p:txBody>
              <a:bodyPr wrap="none" anchor="ctr"/>
              <a:lstStyle/>
              <a:p>
                <a:endParaRPr lang="es-MX"/>
              </a:p>
            </p:txBody>
          </p:sp>
        </p:grpSp>
        <p:grpSp>
          <p:nvGrpSpPr>
            <p:cNvPr id="22613" name="Group 557"/>
            <p:cNvGrpSpPr>
              <a:grpSpLocks/>
            </p:cNvGrpSpPr>
            <p:nvPr/>
          </p:nvGrpSpPr>
          <p:grpSpPr bwMode="auto">
            <a:xfrm>
              <a:off x="2236" y="890"/>
              <a:ext cx="644" cy="645"/>
              <a:chOff x="2880" y="1515"/>
              <a:chExt cx="644" cy="645"/>
            </a:xfrm>
          </p:grpSpPr>
          <p:sp>
            <p:nvSpPr>
              <p:cNvPr id="22614" name="Oval 558"/>
              <p:cNvSpPr>
                <a:spLocks noChangeArrowheads="1"/>
              </p:cNvSpPr>
              <p:nvPr/>
            </p:nvSpPr>
            <p:spPr bwMode="auto">
              <a:xfrm>
                <a:off x="2880" y="1516"/>
                <a:ext cx="644" cy="644"/>
              </a:xfrm>
              <a:prstGeom prst="ellipse">
                <a:avLst/>
              </a:prstGeom>
              <a:gradFill rotWithShape="1">
                <a:gsLst>
                  <a:gs pos="0">
                    <a:srgbClr val="BC8116"/>
                  </a:gs>
                  <a:gs pos="100000">
                    <a:srgbClr val="F08820"/>
                  </a:gs>
                </a:gsLst>
                <a:lin ang="5400000" scaled="1"/>
              </a:gradFill>
              <a:ln w="9525" algn="ctr">
                <a:noFill/>
                <a:round/>
                <a:headEnd/>
                <a:tailEnd/>
              </a:ln>
            </p:spPr>
            <p:txBody>
              <a:bodyPr wrap="none" anchor="ctr"/>
              <a:lstStyle/>
              <a:p>
                <a:endParaRPr lang="es-MX"/>
              </a:p>
            </p:txBody>
          </p:sp>
          <p:sp>
            <p:nvSpPr>
              <p:cNvPr id="115" name="Freeform 55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MX" dirty="0"/>
              </a:p>
            </p:txBody>
          </p:sp>
        </p:grpSp>
      </p:grpSp>
      <p:sp>
        <p:nvSpPr>
          <p:cNvPr id="22550" name="Text Box 68"/>
          <p:cNvSpPr txBox="1">
            <a:spLocks noChangeArrowheads="1"/>
          </p:cNvSpPr>
          <p:nvPr/>
        </p:nvSpPr>
        <p:spPr bwMode="auto">
          <a:xfrm>
            <a:off x="889000" y="2211388"/>
            <a:ext cx="1039813" cy="646112"/>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 Estudio de mercado</a:t>
            </a:r>
          </a:p>
        </p:txBody>
      </p:sp>
      <p:graphicFrame>
        <p:nvGraphicFramePr>
          <p:cNvPr id="104" name="103 Tabla"/>
          <p:cNvGraphicFramePr>
            <a:graphicFrameLocks noGrp="1"/>
          </p:cNvGraphicFramePr>
          <p:nvPr/>
        </p:nvGraphicFramePr>
        <p:xfrm>
          <a:off x="2643188" y="1357313"/>
          <a:ext cx="5568950" cy="1262062"/>
        </p:xfrm>
        <a:graphic>
          <a:graphicData uri="http://schemas.openxmlformats.org/drawingml/2006/table">
            <a:tbl>
              <a:tblPr>
                <a:tableStyleId>{8A107856-5554-42FB-B03E-39F5DBC370BA}</a:tableStyleId>
              </a:tblPr>
              <a:tblGrid>
                <a:gridCol w="862965"/>
                <a:gridCol w="795655"/>
                <a:gridCol w="930275"/>
                <a:gridCol w="900430"/>
                <a:gridCol w="989965"/>
                <a:gridCol w="1089660"/>
              </a:tblGrid>
              <a:tr h="182245">
                <a:tc gridSpan="6">
                  <a:txBody>
                    <a:bodyPr/>
                    <a:lstStyle/>
                    <a:p>
                      <a:pPr>
                        <a:lnSpc>
                          <a:spcPct val="115000"/>
                        </a:lnSpc>
                        <a:spcAft>
                          <a:spcPts val="0"/>
                        </a:spcAft>
                      </a:pPr>
                      <a:r>
                        <a:rPr lang="es-ES" sz="1200" dirty="0"/>
                        <a:t>TOMATE DE ARBOL EXTERNO (kg)</a:t>
                      </a:r>
                      <a:endParaRPr lang="es-ES" sz="1100" dirty="0">
                        <a:latin typeface="Calibri"/>
                        <a:ea typeface="Calibri"/>
                        <a:cs typeface="Times New Roman"/>
                      </a:endParaRPr>
                    </a:p>
                  </a:txBody>
                  <a:tcPr marL="68580" marR="6858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82245">
                <a:tc>
                  <a:txBody>
                    <a:bodyPr/>
                    <a:lstStyle/>
                    <a:p>
                      <a:pPr>
                        <a:lnSpc>
                          <a:spcPct val="115000"/>
                        </a:lnSpc>
                        <a:spcAft>
                          <a:spcPts val="0"/>
                        </a:spcAft>
                      </a:pPr>
                      <a:r>
                        <a:rPr lang="es-ES" sz="1200"/>
                        <a:t>Países </a:t>
                      </a:r>
                      <a:endParaRPr lang="es-ES" sz="1100">
                        <a:latin typeface="Calibri"/>
                        <a:ea typeface="Calibri"/>
                        <a:cs typeface="Times New Roman"/>
                      </a:endParaRPr>
                    </a:p>
                  </a:txBody>
                  <a:tcPr marL="68580" marR="68580" marT="0" marB="0" anchor="ctr"/>
                </a:tc>
                <a:tc>
                  <a:txBody>
                    <a:bodyPr/>
                    <a:lstStyle/>
                    <a:p>
                      <a:pPr>
                        <a:lnSpc>
                          <a:spcPct val="115000"/>
                        </a:lnSpc>
                        <a:spcAft>
                          <a:spcPts val="0"/>
                        </a:spcAft>
                      </a:pPr>
                      <a:r>
                        <a:rPr lang="es-ES" sz="1200"/>
                        <a:t>2006</a:t>
                      </a:r>
                      <a:endParaRPr lang="es-ES" sz="1100">
                        <a:latin typeface="Calibri"/>
                        <a:ea typeface="Calibri"/>
                        <a:cs typeface="Times New Roman"/>
                      </a:endParaRPr>
                    </a:p>
                  </a:txBody>
                  <a:tcPr marL="68580" marR="68580" marT="0" marB="0" anchor="ctr"/>
                </a:tc>
                <a:tc>
                  <a:txBody>
                    <a:bodyPr/>
                    <a:lstStyle/>
                    <a:p>
                      <a:pPr>
                        <a:lnSpc>
                          <a:spcPct val="115000"/>
                        </a:lnSpc>
                        <a:spcAft>
                          <a:spcPts val="0"/>
                        </a:spcAft>
                      </a:pPr>
                      <a:r>
                        <a:rPr lang="es-ES" sz="1200"/>
                        <a:t>2007</a:t>
                      </a:r>
                      <a:endParaRPr lang="es-ES" sz="1100">
                        <a:latin typeface="Calibri"/>
                        <a:ea typeface="Calibri"/>
                        <a:cs typeface="Times New Roman"/>
                      </a:endParaRPr>
                    </a:p>
                  </a:txBody>
                  <a:tcPr marL="68580" marR="68580" marT="0" marB="0" anchor="ctr"/>
                </a:tc>
                <a:tc>
                  <a:txBody>
                    <a:bodyPr/>
                    <a:lstStyle/>
                    <a:p>
                      <a:pPr>
                        <a:lnSpc>
                          <a:spcPct val="115000"/>
                        </a:lnSpc>
                        <a:spcAft>
                          <a:spcPts val="0"/>
                        </a:spcAft>
                      </a:pPr>
                      <a:r>
                        <a:rPr lang="es-ES" sz="1200"/>
                        <a:t>2008</a:t>
                      </a:r>
                      <a:endParaRPr lang="es-ES" sz="1100">
                        <a:latin typeface="Calibri"/>
                        <a:ea typeface="Calibri"/>
                        <a:cs typeface="Times New Roman"/>
                      </a:endParaRPr>
                    </a:p>
                  </a:txBody>
                  <a:tcPr marL="68580" marR="68580" marT="0" marB="0" anchor="ctr"/>
                </a:tc>
                <a:tc>
                  <a:txBody>
                    <a:bodyPr/>
                    <a:lstStyle/>
                    <a:p>
                      <a:pPr>
                        <a:lnSpc>
                          <a:spcPct val="115000"/>
                        </a:lnSpc>
                        <a:spcAft>
                          <a:spcPts val="0"/>
                        </a:spcAft>
                      </a:pPr>
                      <a:r>
                        <a:rPr lang="es-ES" sz="1200"/>
                        <a:t>2009</a:t>
                      </a:r>
                      <a:endParaRPr lang="es-ES" sz="1100">
                        <a:latin typeface="Calibri"/>
                        <a:ea typeface="Calibri"/>
                        <a:cs typeface="Times New Roman"/>
                      </a:endParaRPr>
                    </a:p>
                  </a:txBody>
                  <a:tcPr marL="68580" marR="68580" marT="0" marB="0" anchor="ctr"/>
                </a:tc>
                <a:tc>
                  <a:txBody>
                    <a:bodyPr/>
                    <a:lstStyle/>
                    <a:p>
                      <a:pPr>
                        <a:lnSpc>
                          <a:spcPct val="115000"/>
                        </a:lnSpc>
                        <a:spcAft>
                          <a:spcPts val="0"/>
                        </a:spcAft>
                      </a:pPr>
                      <a:r>
                        <a:rPr lang="es-ES" sz="1200"/>
                        <a:t>2010</a:t>
                      </a:r>
                      <a:endParaRPr lang="es-ES" sz="1100">
                        <a:latin typeface="Calibri"/>
                        <a:ea typeface="Calibri"/>
                        <a:cs typeface="Times New Roman"/>
                      </a:endParaRPr>
                    </a:p>
                  </a:txBody>
                  <a:tcPr marL="68580" marR="68580" marT="0" marB="0" anchor="ctr"/>
                </a:tc>
              </a:tr>
              <a:tr h="182245">
                <a:tc>
                  <a:txBody>
                    <a:bodyPr/>
                    <a:lstStyle/>
                    <a:p>
                      <a:pPr>
                        <a:lnSpc>
                          <a:spcPct val="115000"/>
                        </a:lnSpc>
                        <a:spcAft>
                          <a:spcPts val="0"/>
                        </a:spcAft>
                      </a:pPr>
                      <a:r>
                        <a:rPr lang="es-ES" sz="1200"/>
                        <a:t>Estados Unidos </a:t>
                      </a:r>
                      <a:endParaRPr lang="es-ES" sz="1100">
                        <a:latin typeface="Calibri"/>
                        <a:ea typeface="Calibri"/>
                        <a:cs typeface="Times New Roman"/>
                      </a:endParaRPr>
                    </a:p>
                  </a:txBody>
                  <a:tcPr marL="68580" marR="68580" marT="0" marB="0" anchor="ctr"/>
                </a:tc>
                <a:tc>
                  <a:txBody>
                    <a:bodyPr/>
                    <a:lstStyle/>
                    <a:p>
                      <a:pPr>
                        <a:lnSpc>
                          <a:spcPct val="115000"/>
                        </a:lnSpc>
                        <a:spcAft>
                          <a:spcPts val="0"/>
                        </a:spcAft>
                      </a:pPr>
                      <a:r>
                        <a:rPr lang="es-ES" sz="1200"/>
                        <a:t> $     2.52 </a:t>
                      </a:r>
                      <a:endParaRPr lang="es-ES" sz="1100">
                        <a:latin typeface="Calibri"/>
                        <a:ea typeface="Calibri"/>
                        <a:cs typeface="Times New Roman"/>
                      </a:endParaRPr>
                    </a:p>
                  </a:txBody>
                  <a:tcPr marL="68580" marR="68580" marT="0" marB="0" anchor="ctr"/>
                </a:tc>
                <a:tc>
                  <a:txBody>
                    <a:bodyPr/>
                    <a:lstStyle/>
                    <a:p>
                      <a:pPr>
                        <a:lnSpc>
                          <a:spcPct val="115000"/>
                        </a:lnSpc>
                        <a:spcAft>
                          <a:spcPts val="0"/>
                        </a:spcAft>
                      </a:pPr>
                      <a:r>
                        <a:rPr lang="es-ES" sz="1200" dirty="0"/>
                        <a:t> $        2.44 </a:t>
                      </a:r>
                      <a:endParaRPr lang="es-ES" sz="1100" dirty="0">
                        <a:latin typeface="Calibri"/>
                        <a:ea typeface="Calibri"/>
                        <a:cs typeface="Times New Roman"/>
                      </a:endParaRPr>
                    </a:p>
                  </a:txBody>
                  <a:tcPr marL="68580" marR="68580" marT="0" marB="0" anchor="ctr"/>
                </a:tc>
                <a:tc>
                  <a:txBody>
                    <a:bodyPr/>
                    <a:lstStyle/>
                    <a:p>
                      <a:pPr>
                        <a:lnSpc>
                          <a:spcPct val="115000"/>
                        </a:lnSpc>
                        <a:spcAft>
                          <a:spcPts val="0"/>
                        </a:spcAft>
                      </a:pPr>
                      <a:r>
                        <a:rPr lang="es-ES" sz="1200"/>
                        <a:t> $        2.62 </a:t>
                      </a:r>
                      <a:endParaRPr lang="es-ES" sz="1100">
                        <a:latin typeface="Calibri"/>
                        <a:ea typeface="Calibri"/>
                        <a:cs typeface="Times New Roman"/>
                      </a:endParaRPr>
                    </a:p>
                  </a:txBody>
                  <a:tcPr marL="68580" marR="68580" marT="0" marB="0" anchor="ctr"/>
                </a:tc>
                <a:tc>
                  <a:txBody>
                    <a:bodyPr/>
                    <a:lstStyle/>
                    <a:p>
                      <a:pPr>
                        <a:lnSpc>
                          <a:spcPct val="115000"/>
                        </a:lnSpc>
                        <a:spcAft>
                          <a:spcPts val="0"/>
                        </a:spcAft>
                      </a:pPr>
                      <a:r>
                        <a:rPr lang="es-ES" sz="1200"/>
                        <a:t> $          1.95 </a:t>
                      </a:r>
                      <a:endParaRPr lang="es-ES" sz="1100">
                        <a:latin typeface="Calibri"/>
                        <a:ea typeface="Calibri"/>
                        <a:cs typeface="Times New Roman"/>
                      </a:endParaRPr>
                    </a:p>
                  </a:txBody>
                  <a:tcPr marL="68580" marR="68580" marT="0" marB="0" anchor="ctr"/>
                </a:tc>
                <a:tc>
                  <a:txBody>
                    <a:bodyPr/>
                    <a:lstStyle/>
                    <a:p>
                      <a:pPr>
                        <a:lnSpc>
                          <a:spcPct val="115000"/>
                        </a:lnSpc>
                        <a:spcAft>
                          <a:spcPts val="0"/>
                        </a:spcAft>
                      </a:pPr>
                      <a:r>
                        <a:rPr lang="es-ES" sz="1200"/>
                        <a:t> $          2.36 </a:t>
                      </a:r>
                      <a:endParaRPr lang="es-ES" sz="1100">
                        <a:latin typeface="Calibri"/>
                        <a:ea typeface="Calibri"/>
                        <a:cs typeface="Times New Roman"/>
                      </a:endParaRPr>
                    </a:p>
                  </a:txBody>
                  <a:tcPr marL="68580" marR="68580" marT="0" marB="0" anchor="ctr"/>
                </a:tc>
              </a:tr>
              <a:tr h="182245">
                <a:tc>
                  <a:txBody>
                    <a:bodyPr/>
                    <a:lstStyle/>
                    <a:p>
                      <a:pPr>
                        <a:lnSpc>
                          <a:spcPct val="115000"/>
                        </a:lnSpc>
                        <a:spcAft>
                          <a:spcPts val="0"/>
                        </a:spcAft>
                      </a:pPr>
                      <a:r>
                        <a:rPr lang="es-ES" sz="1200"/>
                        <a:t>Europa</a:t>
                      </a:r>
                      <a:endParaRPr lang="es-ES" sz="1100">
                        <a:latin typeface="Calibri"/>
                        <a:ea typeface="Calibri"/>
                        <a:cs typeface="Times New Roman"/>
                      </a:endParaRPr>
                    </a:p>
                  </a:txBody>
                  <a:tcPr marL="68580" marR="68580" marT="0" marB="0" anchor="ctr"/>
                </a:tc>
                <a:tc>
                  <a:txBody>
                    <a:bodyPr/>
                    <a:lstStyle/>
                    <a:p>
                      <a:pPr>
                        <a:lnSpc>
                          <a:spcPct val="115000"/>
                        </a:lnSpc>
                        <a:spcAft>
                          <a:spcPts val="0"/>
                        </a:spcAft>
                      </a:pPr>
                      <a:r>
                        <a:rPr lang="es-ES" sz="1200"/>
                        <a:t> $     1.95 </a:t>
                      </a:r>
                      <a:endParaRPr lang="es-ES" sz="1100">
                        <a:latin typeface="Calibri"/>
                        <a:ea typeface="Calibri"/>
                        <a:cs typeface="Times New Roman"/>
                      </a:endParaRPr>
                    </a:p>
                  </a:txBody>
                  <a:tcPr marL="68580" marR="68580" marT="0" marB="0" anchor="ctr"/>
                </a:tc>
                <a:tc>
                  <a:txBody>
                    <a:bodyPr/>
                    <a:lstStyle/>
                    <a:p>
                      <a:pPr>
                        <a:lnSpc>
                          <a:spcPct val="115000"/>
                        </a:lnSpc>
                        <a:spcAft>
                          <a:spcPts val="0"/>
                        </a:spcAft>
                      </a:pPr>
                      <a:r>
                        <a:rPr lang="es-ES" sz="1200"/>
                        <a:t> $        2.17 </a:t>
                      </a:r>
                      <a:endParaRPr lang="es-ES" sz="1100">
                        <a:latin typeface="Calibri"/>
                        <a:ea typeface="Calibri"/>
                        <a:cs typeface="Times New Roman"/>
                      </a:endParaRPr>
                    </a:p>
                  </a:txBody>
                  <a:tcPr marL="68580" marR="68580" marT="0" marB="0" anchor="ctr"/>
                </a:tc>
                <a:tc>
                  <a:txBody>
                    <a:bodyPr/>
                    <a:lstStyle/>
                    <a:p>
                      <a:pPr>
                        <a:lnSpc>
                          <a:spcPct val="115000"/>
                        </a:lnSpc>
                        <a:spcAft>
                          <a:spcPts val="0"/>
                        </a:spcAft>
                      </a:pPr>
                      <a:r>
                        <a:rPr lang="es-ES" sz="1200"/>
                        <a:t> $        2.55 </a:t>
                      </a:r>
                      <a:endParaRPr lang="es-ES" sz="1100">
                        <a:latin typeface="Calibri"/>
                        <a:ea typeface="Calibri"/>
                        <a:cs typeface="Times New Roman"/>
                      </a:endParaRPr>
                    </a:p>
                  </a:txBody>
                  <a:tcPr marL="68580" marR="68580" marT="0" marB="0" anchor="ctr"/>
                </a:tc>
                <a:tc>
                  <a:txBody>
                    <a:bodyPr/>
                    <a:lstStyle/>
                    <a:p>
                      <a:pPr>
                        <a:lnSpc>
                          <a:spcPct val="115000"/>
                        </a:lnSpc>
                        <a:spcAft>
                          <a:spcPts val="0"/>
                        </a:spcAft>
                      </a:pPr>
                      <a:r>
                        <a:rPr lang="es-ES" sz="1200"/>
                        <a:t> $          2.78 </a:t>
                      </a:r>
                      <a:endParaRPr lang="es-ES" sz="1100">
                        <a:latin typeface="Calibri"/>
                        <a:ea typeface="Calibri"/>
                        <a:cs typeface="Times New Roman"/>
                      </a:endParaRPr>
                    </a:p>
                  </a:txBody>
                  <a:tcPr marL="68580" marR="68580" marT="0" marB="0" anchor="ctr"/>
                </a:tc>
                <a:tc>
                  <a:txBody>
                    <a:bodyPr/>
                    <a:lstStyle/>
                    <a:p>
                      <a:pPr>
                        <a:lnSpc>
                          <a:spcPct val="115000"/>
                        </a:lnSpc>
                        <a:spcAft>
                          <a:spcPts val="0"/>
                        </a:spcAft>
                      </a:pPr>
                      <a:r>
                        <a:rPr lang="es-ES" sz="1200"/>
                        <a:t> $          2.53 </a:t>
                      </a:r>
                      <a:endParaRPr lang="es-ES" sz="1100">
                        <a:latin typeface="Calibri"/>
                        <a:ea typeface="Calibri"/>
                        <a:cs typeface="Times New Roman"/>
                      </a:endParaRPr>
                    </a:p>
                  </a:txBody>
                  <a:tcPr marL="68580" marR="68580" marT="0" marB="0" anchor="ctr"/>
                </a:tc>
              </a:tr>
              <a:tr h="182245">
                <a:tc>
                  <a:txBody>
                    <a:bodyPr/>
                    <a:lstStyle/>
                    <a:p>
                      <a:pPr>
                        <a:lnSpc>
                          <a:spcPct val="115000"/>
                        </a:lnSpc>
                        <a:spcAft>
                          <a:spcPts val="0"/>
                        </a:spcAft>
                      </a:pPr>
                      <a:r>
                        <a:rPr lang="es-ES" sz="1200"/>
                        <a:t>Asia</a:t>
                      </a:r>
                      <a:endParaRPr lang="es-ES" sz="1100">
                        <a:latin typeface="Calibri"/>
                        <a:ea typeface="Calibri"/>
                        <a:cs typeface="Times New Roman"/>
                      </a:endParaRPr>
                    </a:p>
                  </a:txBody>
                  <a:tcPr marL="68580" marR="68580" marT="0" marB="0" anchor="ctr"/>
                </a:tc>
                <a:tc>
                  <a:txBody>
                    <a:bodyPr/>
                    <a:lstStyle/>
                    <a:p>
                      <a:pPr>
                        <a:lnSpc>
                          <a:spcPct val="115000"/>
                        </a:lnSpc>
                        <a:spcAft>
                          <a:spcPts val="0"/>
                        </a:spcAft>
                      </a:pPr>
                      <a:r>
                        <a:rPr lang="es-ES" sz="1200"/>
                        <a:t> $     2.73 </a:t>
                      </a:r>
                      <a:endParaRPr lang="es-ES" sz="1100">
                        <a:latin typeface="Calibri"/>
                        <a:ea typeface="Calibri"/>
                        <a:cs typeface="Times New Roman"/>
                      </a:endParaRPr>
                    </a:p>
                  </a:txBody>
                  <a:tcPr marL="68580" marR="68580" marT="0" marB="0" anchor="ctr"/>
                </a:tc>
                <a:tc>
                  <a:txBody>
                    <a:bodyPr/>
                    <a:lstStyle/>
                    <a:p>
                      <a:pPr>
                        <a:lnSpc>
                          <a:spcPct val="115000"/>
                        </a:lnSpc>
                        <a:spcAft>
                          <a:spcPts val="0"/>
                        </a:spcAft>
                      </a:pPr>
                      <a:r>
                        <a:rPr lang="es-ES" sz="1200"/>
                        <a:t> $        2.62 </a:t>
                      </a:r>
                      <a:endParaRPr lang="es-ES" sz="1100">
                        <a:latin typeface="Calibri"/>
                        <a:ea typeface="Calibri"/>
                        <a:cs typeface="Times New Roman"/>
                      </a:endParaRPr>
                    </a:p>
                  </a:txBody>
                  <a:tcPr marL="68580" marR="68580" marT="0" marB="0" anchor="ctr"/>
                </a:tc>
                <a:tc>
                  <a:txBody>
                    <a:bodyPr/>
                    <a:lstStyle/>
                    <a:p>
                      <a:pPr>
                        <a:lnSpc>
                          <a:spcPct val="115000"/>
                        </a:lnSpc>
                        <a:spcAft>
                          <a:spcPts val="0"/>
                        </a:spcAft>
                      </a:pPr>
                      <a:r>
                        <a:rPr lang="es-ES" sz="1200"/>
                        <a:t> $        2.65 </a:t>
                      </a:r>
                      <a:endParaRPr lang="es-ES" sz="1100">
                        <a:latin typeface="Calibri"/>
                        <a:ea typeface="Calibri"/>
                        <a:cs typeface="Times New Roman"/>
                      </a:endParaRPr>
                    </a:p>
                  </a:txBody>
                  <a:tcPr marL="68580" marR="68580" marT="0" marB="0" anchor="ctr"/>
                </a:tc>
                <a:tc>
                  <a:txBody>
                    <a:bodyPr/>
                    <a:lstStyle/>
                    <a:p>
                      <a:pPr>
                        <a:lnSpc>
                          <a:spcPct val="115000"/>
                        </a:lnSpc>
                        <a:spcAft>
                          <a:spcPts val="0"/>
                        </a:spcAft>
                      </a:pPr>
                      <a:r>
                        <a:rPr lang="es-ES" sz="1200"/>
                        <a:t> $          2.16 </a:t>
                      </a:r>
                      <a:endParaRPr lang="es-ES" sz="1100">
                        <a:latin typeface="Calibri"/>
                        <a:ea typeface="Calibri"/>
                        <a:cs typeface="Times New Roman"/>
                      </a:endParaRPr>
                    </a:p>
                  </a:txBody>
                  <a:tcPr marL="68580" marR="68580" marT="0" marB="0" anchor="ctr"/>
                </a:tc>
                <a:tc>
                  <a:txBody>
                    <a:bodyPr/>
                    <a:lstStyle/>
                    <a:p>
                      <a:pPr>
                        <a:lnSpc>
                          <a:spcPct val="115000"/>
                        </a:lnSpc>
                        <a:spcAft>
                          <a:spcPts val="0"/>
                        </a:spcAft>
                      </a:pPr>
                      <a:r>
                        <a:rPr lang="es-ES" sz="1200" dirty="0"/>
                        <a:t> $          2.54 </a:t>
                      </a:r>
                      <a:endParaRPr lang="es-ES" sz="1100" dirty="0">
                        <a:latin typeface="Calibri"/>
                        <a:ea typeface="Calibri"/>
                        <a:cs typeface="Times New Roman"/>
                      </a:endParaRPr>
                    </a:p>
                  </a:txBody>
                  <a:tcPr marL="68580" marR="68580" marT="0" marB="0" anchor="ctr"/>
                </a:tc>
              </a:tr>
            </a:tbl>
          </a:graphicData>
        </a:graphic>
      </p:graphicFrame>
      <p:graphicFrame>
        <p:nvGraphicFramePr>
          <p:cNvPr id="105" name="104 Tabla"/>
          <p:cNvGraphicFramePr>
            <a:graphicFrameLocks noGrp="1"/>
          </p:cNvGraphicFramePr>
          <p:nvPr/>
        </p:nvGraphicFramePr>
        <p:xfrm>
          <a:off x="3786188" y="2928938"/>
          <a:ext cx="2820987" cy="1050925"/>
        </p:xfrm>
        <a:graphic>
          <a:graphicData uri="http://schemas.openxmlformats.org/drawingml/2006/table">
            <a:tbl>
              <a:tblPr>
                <a:tableStyleId>{8A107856-5554-42FB-B03E-39F5DBC370BA}</a:tableStyleId>
              </a:tblPr>
              <a:tblGrid>
                <a:gridCol w="1633855"/>
                <a:gridCol w="1186815"/>
              </a:tblGrid>
              <a:tr h="191770">
                <a:tc gridSpan="2">
                  <a:txBody>
                    <a:bodyPr/>
                    <a:lstStyle/>
                    <a:p>
                      <a:pPr algn="ctr">
                        <a:lnSpc>
                          <a:spcPct val="115000"/>
                        </a:lnSpc>
                        <a:spcAft>
                          <a:spcPts val="0"/>
                        </a:spcAft>
                      </a:pPr>
                      <a:r>
                        <a:rPr lang="es-ES" sz="1200" dirty="0"/>
                        <a:t>JukmExport Cía. Ltda.</a:t>
                      </a:r>
                      <a:endParaRPr lang="es-ES" sz="1100" dirty="0">
                        <a:latin typeface="Calibri"/>
                        <a:ea typeface="Calibri"/>
                        <a:cs typeface="Times New Roman"/>
                      </a:endParaRPr>
                    </a:p>
                  </a:txBody>
                  <a:tcPr marL="68580" marR="68580" marT="0" marB="0"/>
                </a:tc>
                <a:tc hMerge="1">
                  <a:txBody>
                    <a:bodyPr/>
                    <a:lstStyle/>
                    <a:p>
                      <a:endParaRPr lang="es-ES"/>
                    </a:p>
                  </a:txBody>
                  <a:tcPr/>
                </a:tc>
              </a:tr>
              <a:tr h="191770">
                <a:tc>
                  <a:txBody>
                    <a:bodyPr/>
                    <a:lstStyle/>
                    <a:p>
                      <a:pPr>
                        <a:lnSpc>
                          <a:spcPct val="115000"/>
                        </a:lnSpc>
                        <a:spcAft>
                          <a:spcPts val="0"/>
                        </a:spcAft>
                      </a:pPr>
                      <a:r>
                        <a:rPr lang="es-ES" sz="1200"/>
                        <a:t>Países</a:t>
                      </a:r>
                      <a:endParaRPr lang="es-ES" sz="1100">
                        <a:latin typeface="Calibri"/>
                        <a:ea typeface="Calibri"/>
                        <a:cs typeface="Times New Roman"/>
                      </a:endParaRPr>
                    </a:p>
                  </a:txBody>
                  <a:tcPr marL="68580" marR="68580" marT="0" marB="0"/>
                </a:tc>
                <a:tc>
                  <a:txBody>
                    <a:bodyPr/>
                    <a:lstStyle/>
                    <a:p>
                      <a:pPr algn="ctr">
                        <a:lnSpc>
                          <a:spcPct val="115000"/>
                        </a:lnSpc>
                        <a:spcAft>
                          <a:spcPts val="0"/>
                        </a:spcAft>
                      </a:pPr>
                      <a:r>
                        <a:rPr lang="es-ES" sz="1200"/>
                        <a:t>2010</a:t>
                      </a:r>
                      <a:endParaRPr lang="es-ES" sz="1100">
                        <a:latin typeface="Calibri"/>
                        <a:ea typeface="Calibri"/>
                        <a:cs typeface="Times New Roman"/>
                      </a:endParaRPr>
                    </a:p>
                  </a:txBody>
                  <a:tcPr marL="68580" marR="68580" marT="0" marB="0"/>
                </a:tc>
              </a:tr>
              <a:tr h="191770">
                <a:tc>
                  <a:txBody>
                    <a:bodyPr/>
                    <a:lstStyle/>
                    <a:p>
                      <a:pPr>
                        <a:lnSpc>
                          <a:spcPct val="115000"/>
                        </a:lnSpc>
                        <a:spcAft>
                          <a:spcPts val="0"/>
                        </a:spcAft>
                      </a:pPr>
                      <a:r>
                        <a:rPr lang="es-ES" sz="1200"/>
                        <a:t>Estados Unidos</a:t>
                      </a:r>
                      <a:endParaRPr lang="es-ES" sz="1100">
                        <a:latin typeface="Calibri"/>
                        <a:ea typeface="Calibri"/>
                        <a:cs typeface="Times New Roman"/>
                      </a:endParaRPr>
                    </a:p>
                  </a:txBody>
                  <a:tcPr marL="68580" marR="68580" marT="0" marB="0"/>
                </a:tc>
                <a:tc>
                  <a:txBody>
                    <a:bodyPr/>
                    <a:lstStyle/>
                    <a:p>
                      <a:pPr>
                        <a:lnSpc>
                          <a:spcPct val="115000"/>
                        </a:lnSpc>
                        <a:spcAft>
                          <a:spcPts val="0"/>
                        </a:spcAft>
                      </a:pPr>
                      <a:r>
                        <a:rPr lang="es-ES" sz="1200"/>
                        <a:t> $          7.08</a:t>
                      </a:r>
                      <a:endParaRPr lang="es-ES" sz="1100">
                        <a:latin typeface="Calibri"/>
                        <a:ea typeface="Calibri"/>
                        <a:cs typeface="Times New Roman"/>
                      </a:endParaRPr>
                    </a:p>
                  </a:txBody>
                  <a:tcPr marL="68580" marR="68580" marT="0" marB="0"/>
                </a:tc>
              </a:tr>
              <a:tr h="191770">
                <a:tc>
                  <a:txBody>
                    <a:bodyPr/>
                    <a:lstStyle/>
                    <a:p>
                      <a:pPr>
                        <a:lnSpc>
                          <a:spcPct val="115000"/>
                        </a:lnSpc>
                        <a:spcAft>
                          <a:spcPts val="0"/>
                        </a:spcAft>
                      </a:pPr>
                      <a:r>
                        <a:rPr lang="es-ES" sz="1200"/>
                        <a:t>Europa</a:t>
                      </a:r>
                      <a:endParaRPr lang="es-ES" sz="1100">
                        <a:latin typeface="Calibri"/>
                        <a:ea typeface="Calibri"/>
                        <a:cs typeface="Times New Roman"/>
                      </a:endParaRPr>
                    </a:p>
                  </a:txBody>
                  <a:tcPr marL="68580" marR="68580" marT="0" marB="0"/>
                </a:tc>
                <a:tc>
                  <a:txBody>
                    <a:bodyPr/>
                    <a:lstStyle/>
                    <a:p>
                      <a:pPr>
                        <a:lnSpc>
                          <a:spcPct val="115000"/>
                        </a:lnSpc>
                        <a:spcAft>
                          <a:spcPts val="0"/>
                        </a:spcAft>
                      </a:pPr>
                      <a:r>
                        <a:rPr lang="es-ES" sz="1200"/>
                        <a:t> $          7.58</a:t>
                      </a:r>
                      <a:endParaRPr lang="es-ES" sz="1100">
                        <a:latin typeface="Calibri"/>
                        <a:ea typeface="Calibri"/>
                        <a:cs typeface="Times New Roman"/>
                      </a:endParaRPr>
                    </a:p>
                  </a:txBody>
                  <a:tcPr marL="68580" marR="68580" marT="0" marB="0"/>
                </a:tc>
              </a:tr>
              <a:tr h="191770">
                <a:tc>
                  <a:txBody>
                    <a:bodyPr/>
                    <a:lstStyle/>
                    <a:p>
                      <a:pPr>
                        <a:lnSpc>
                          <a:spcPct val="115000"/>
                        </a:lnSpc>
                        <a:spcAft>
                          <a:spcPts val="0"/>
                        </a:spcAft>
                      </a:pPr>
                      <a:r>
                        <a:rPr lang="es-ES" sz="1200" dirty="0"/>
                        <a:t>Asia</a:t>
                      </a:r>
                      <a:endParaRPr lang="es-ES" sz="1100" dirty="0">
                        <a:latin typeface="Calibri"/>
                        <a:ea typeface="Calibri"/>
                        <a:cs typeface="Times New Roman"/>
                      </a:endParaRPr>
                    </a:p>
                  </a:txBody>
                  <a:tcPr marL="68580" marR="68580" marT="0" marB="0"/>
                </a:tc>
                <a:tc>
                  <a:txBody>
                    <a:bodyPr/>
                    <a:lstStyle/>
                    <a:p>
                      <a:pPr>
                        <a:lnSpc>
                          <a:spcPct val="115000"/>
                        </a:lnSpc>
                        <a:spcAft>
                          <a:spcPts val="0"/>
                        </a:spcAft>
                      </a:pPr>
                      <a:r>
                        <a:rPr lang="es-ES" sz="1200" dirty="0"/>
                        <a:t> $          7.62</a:t>
                      </a:r>
                      <a:endParaRPr lang="es-ES" sz="1100" dirty="0">
                        <a:latin typeface="Calibri"/>
                        <a:ea typeface="Calibri"/>
                        <a:cs typeface="Times New Roman"/>
                      </a:endParaRPr>
                    </a:p>
                  </a:txBody>
                  <a:tcPr marL="68580" marR="68580" marT="0" marB="0"/>
                </a:tc>
              </a:tr>
            </a:tbl>
          </a:graphicData>
        </a:graphic>
      </p:graphicFrame>
      <p:pic>
        <p:nvPicPr>
          <p:cNvPr id="27729" name="Picture 2" descr="http://www.kalipedia.com/kalipediamedia/historia/media/200707/17/hisuniversal/20070717klphisuni_123.Ees.SCO.png"/>
          <p:cNvPicPr>
            <a:picLocks noChangeAspect="1" noChangeArrowheads="1"/>
          </p:cNvPicPr>
          <p:nvPr/>
        </p:nvPicPr>
        <p:blipFill>
          <a:blip r:embed="rId3"/>
          <a:srcRect/>
          <a:stretch>
            <a:fillRect/>
          </a:stretch>
        </p:blipFill>
        <p:spPr bwMode="auto">
          <a:xfrm>
            <a:off x="3571875" y="4191000"/>
            <a:ext cx="3786188" cy="2381250"/>
          </a:xfrm>
          <a:prstGeom prst="rect">
            <a:avLst/>
          </a:prstGeom>
          <a:noFill/>
          <a:ln w="9525">
            <a:noFill/>
            <a:miter lim="800000"/>
            <a:headEnd/>
            <a:tailEnd/>
          </a:ln>
        </p:spPr>
      </p:pic>
      <p:sp>
        <p:nvSpPr>
          <p:cNvPr id="22610" name="Text Box 70"/>
          <p:cNvSpPr txBox="1">
            <a:spLocks noChangeArrowheads="1"/>
          </p:cNvSpPr>
          <p:nvPr/>
        </p:nvSpPr>
        <p:spPr bwMode="auto">
          <a:xfrm>
            <a:off x="68263" y="5283200"/>
            <a:ext cx="1039812"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V: Estudio Financiero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4.16667E-6 0 L 4.16667E-6 1.12338 " pathEditMode="relative" rAng="0" ptsTypes="AA">
                                      <p:cBhvr>
                                        <p:cTn id="10" dur="1500" fill="hold"/>
                                        <p:tgtEl>
                                          <p:spTgt spid="5"/>
                                        </p:tgtEl>
                                        <p:attrNameLst>
                                          <p:attrName>ppt_x</p:attrName>
                                          <p:attrName>ppt_y</p:attrName>
                                        </p:attrNameLst>
                                      </p:cBhvr>
                                      <p:rCtr x="0" y="562"/>
                                    </p:animMotion>
                                  </p:childTnLst>
                                </p:cTn>
                              </p:par>
                              <p:par>
                                <p:cTn id="11" presetID="42" presetClass="path" presetSubtype="0" accel="50000" decel="50000" fill="hold" nodeType="withEffect">
                                  <p:stCondLst>
                                    <p:cond delay="0"/>
                                  </p:stCondLst>
                                  <p:childTnLst>
                                    <p:animMotion origin="layout" path="M -4.72222E-6 -1.12338 L -4.72222E-6 -4.07407E-6 " pathEditMode="relative" rAng="0" ptsTypes="AA">
                                      <p:cBhvr>
                                        <p:cTn id="12" dur="1500" spd="-100000" fill="hold"/>
                                        <p:tgtEl>
                                          <p:spTgt spid="4"/>
                                        </p:tgtEl>
                                        <p:attrNameLst>
                                          <p:attrName>ppt_x</p:attrName>
                                          <p:attrName>ppt_y</p:attrName>
                                        </p:attrNameLst>
                                      </p:cBhvr>
                                      <p:rCtr x="0" y="562"/>
                                    </p:animMotion>
                                  </p:childTnLst>
                                </p:cTn>
                              </p:par>
                              <p:par>
                                <p:cTn id="13" presetID="10" presetClass="entr" presetSubtype="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7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9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11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13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xit" presetSubtype="0" fill="hold" nodeType="with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xit" presetSubtype="0" fill="hold" grpId="0" nodeType="withEffect">
                                  <p:stCondLst>
                                    <p:cond delay="0"/>
                                  </p:stCondLst>
                                  <p:childTnLst>
                                    <p:animEffect transition="out" filter="fade">
                                      <p:cBhvr>
                                        <p:cTn id="35" dur="500"/>
                                        <p:tgtEl>
                                          <p:spTgt spid="11336"/>
                                        </p:tgtEl>
                                      </p:cBhvr>
                                    </p:animEffect>
                                    <p:set>
                                      <p:cBhvr>
                                        <p:cTn id="36" dur="1" fill="hold">
                                          <p:stCondLst>
                                            <p:cond delay="499"/>
                                          </p:stCondLst>
                                        </p:cTn>
                                        <p:tgtEl>
                                          <p:spTgt spid="1133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1337"/>
                                        </p:tgtEl>
                                        <p:attrNameLst>
                                          <p:attrName>style.visibility</p:attrName>
                                        </p:attrNameLst>
                                      </p:cBhvr>
                                      <p:to>
                                        <p:strVal val="visible"/>
                                      </p:to>
                                    </p:set>
                                    <p:animEffect transition="in" filter="fade">
                                      <p:cBhvr>
                                        <p:cTn id="39" dur="500"/>
                                        <p:tgtEl>
                                          <p:spTgt spid="11337"/>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par>
                                <p:cTn id="43" presetID="10" presetClass="entr" presetSubtype="0" fill="hold" nodeType="withEffect">
                                  <p:stCondLst>
                                    <p:cond delay="110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wipe(left)">
                                      <p:cBhvr>
                                        <p:cTn id="48" dur="500"/>
                                        <p:tgtEl>
                                          <p:spTgt spid="102"/>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27729"/>
                                        </p:tgtEl>
                                        <p:attrNameLst>
                                          <p:attrName>style.visibility</p:attrName>
                                        </p:attrNameLst>
                                      </p:cBhvr>
                                      <p:to>
                                        <p:strVal val="visible"/>
                                      </p:to>
                                    </p:set>
                                    <p:animEffect transition="in" filter="box(in)">
                                      <p:cBhvr>
                                        <p:cTn id="53" dur="500"/>
                                        <p:tgtEl>
                                          <p:spTgt spid="27729"/>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randombar(horizontal)">
                                      <p:cBhvr>
                                        <p:cTn id="58" dur="500"/>
                                        <p:tgtEl>
                                          <p:spTgt spid="104"/>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105"/>
                                        </p:tgtEl>
                                        <p:attrNameLst>
                                          <p:attrName>style.visibility</p:attrName>
                                        </p:attrNameLst>
                                      </p:cBhvr>
                                      <p:to>
                                        <p:strVal val="visible"/>
                                      </p:to>
                                    </p:set>
                                    <p:animEffect transition="in" filter="randombar(horizontal)">
                                      <p:cBhvr>
                                        <p:cTn id="63"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6" grpId="0" animBg="1"/>
      <p:bldP spid="11337" grpId="0" animBg="1"/>
      <p:bldP spid="85" grpId="0"/>
      <p:bldP spid="10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36" name="Rectangle 72"/>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29BE6">
                  <a:alpha val="79999"/>
                </a:srgbClr>
              </a:gs>
            </a:gsLst>
            <a:lin ang="5400000" scaled="1"/>
          </a:gradFill>
          <a:ln w="9525">
            <a:noFill/>
            <a:miter lim="800000"/>
            <a:headEnd/>
            <a:tailEnd/>
          </a:ln>
        </p:spPr>
        <p:txBody>
          <a:bodyPr wrap="none" anchor="ctr"/>
          <a:lstStyle/>
          <a:p>
            <a:endParaRPr lang="es-ES_tradnl"/>
          </a:p>
        </p:txBody>
      </p:sp>
      <p:sp>
        <p:nvSpPr>
          <p:cNvPr id="11337" name="Rectangle 73"/>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9CE1C">
                  <a:alpha val="60001"/>
                </a:srgbClr>
              </a:gs>
            </a:gsLst>
            <a:lin ang="5400000" scaled="1"/>
          </a:gradFill>
          <a:ln w="9525">
            <a:noFill/>
            <a:miter lim="800000"/>
            <a:headEnd/>
            <a:tailEnd/>
          </a:ln>
        </p:spPr>
        <p:txBody>
          <a:bodyPr wrap="none" anchor="ctr"/>
          <a:lstStyle/>
          <a:p>
            <a:endParaRPr lang="es-ES_tradnl"/>
          </a:p>
        </p:txBody>
      </p:sp>
      <p:grpSp>
        <p:nvGrpSpPr>
          <p:cNvPr id="2" name="Group 2"/>
          <p:cNvGrpSpPr>
            <a:grpSpLocks/>
          </p:cNvGrpSpPr>
          <p:nvPr/>
        </p:nvGrpSpPr>
        <p:grpSpPr bwMode="auto">
          <a:xfrm>
            <a:off x="-3175" y="-12700"/>
            <a:ext cx="1766888" cy="6870700"/>
            <a:chOff x="2336" y="-8"/>
            <a:chExt cx="1252" cy="4337"/>
          </a:xfrm>
        </p:grpSpPr>
        <p:sp>
          <p:nvSpPr>
            <p:cNvPr id="23651" name="Freeform 3"/>
            <p:cNvSpPr>
              <a:spLocks/>
            </p:cNvSpPr>
            <p:nvPr/>
          </p:nvSpPr>
          <p:spPr bwMode="auto">
            <a:xfrm>
              <a:off x="2336" y="-8"/>
              <a:ext cx="872" cy="4337"/>
            </a:xfrm>
            <a:custGeom>
              <a:avLst/>
              <a:gdLst>
                <a:gd name="T0" fmla="*/ 3390520 w 369"/>
                <a:gd name="T1" fmla="*/ 0 h 1836"/>
                <a:gd name="T2" fmla="*/ 3107293 w 369"/>
                <a:gd name="T3" fmla="*/ 11115941 h 1836"/>
                <a:gd name="T4" fmla="*/ 0 w 369"/>
                <a:gd name="T5" fmla="*/ 23462209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18A5D8"/>
              </a:solidFill>
              <a:miter lim="800000"/>
              <a:headEnd/>
              <a:tailEnd/>
            </a:ln>
          </p:spPr>
          <p:txBody>
            <a:bodyPr/>
            <a:lstStyle/>
            <a:p>
              <a:endParaRPr lang="es-ES"/>
            </a:p>
          </p:txBody>
        </p:sp>
        <p:sp>
          <p:nvSpPr>
            <p:cNvPr id="23652" name="Freeform 4"/>
            <p:cNvSpPr>
              <a:spLocks/>
            </p:cNvSpPr>
            <p:nvPr/>
          </p:nvSpPr>
          <p:spPr bwMode="auto">
            <a:xfrm>
              <a:off x="2343" y="-8"/>
              <a:ext cx="893" cy="4337"/>
            </a:xfrm>
            <a:custGeom>
              <a:avLst/>
              <a:gdLst>
                <a:gd name="T0" fmla="*/ 3362837 w 378"/>
                <a:gd name="T1" fmla="*/ 0 h 1836"/>
                <a:gd name="T2" fmla="*/ 3183299 w 378"/>
                <a:gd name="T3" fmla="*/ 11115941 h 1836"/>
                <a:gd name="T4" fmla="*/ 393903 w 378"/>
                <a:gd name="T5" fmla="*/ 23462209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199DCC"/>
              </a:solidFill>
              <a:miter lim="800000"/>
              <a:headEnd/>
              <a:tailEnd/>
            </a:ln>
          </p:spPr>
          <p:txBody>
            <a:bodyPr/>
            <a:lstStyle/>
            <a:p>
              <a:endParaRPr lang="es-ES"/>
            </a:p>
          </p:txBody>
        </p:sp>
        <p:sp>
          <p:nvSpPr>
            <p:cNvPr id="23653" name="Freeform 5"/>
            <p:cNvSpPr>
              <a:spLocks/>
            </p:cNvSpPr>
            <p:nvPr/>
          </p:nvSpPr>
          <p:spPr bwMode="auto">
            <a:xfrm>
              <a:off x="2350" y="-8"/>
              <a:ext cx="917" cy="4337"/>
            </a:xfrm>
            <a:custGeom>
              <a:avLst/>
              <a:gdLst>
                <a:gd name="T0" fmla="*/ 3381520 w 388"/>
                <a:gd name="T1" fmla="*/ 0 h 1836"/>
                <a:gd name="T2" fmla="*/ 3290104 w 388"/>
                <a:gd name="T3" fmla="*/ 11115941 h 1836"/>
                <a:gd name="T4" fmla="*/ 798119 w 388"/>
                <a:gd name="T5" fmla="*/ 23462209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1A96C3"/>
              </a:solidFill>
              <a:miter lim="800000"/>
              <a:headEnd/>
              <a:tailEnd/>
            </a:ln>
          </p:spPr>
          <p:txBody>
            <a:bodyPr/>
            <a:lstStyle/>
            <a:p>
              <a:endParaRPr lang="es-ES"/>
            </a:p>
          </p:txBody>
        </p:sp>
        <p:sp>
          <p:nvSpPr>
            <p:cNvPr id="23654" name="Freeform 6"/>
            <p:cNvSpPr>
              <a:spLocks/>
            </p:cNvSpPr>
            <p:nvPr/>
          </p:nvSpPr>
          <p:spPr bwMode="auto">
            <a:xfrm>
              <a:off x="2355" y="-8"/>
              <a:ext cx="940" cy="4337"/>
            </a:xfrm>
            <a:custGeom>
              <a:avLst/>
              <a:gdLst>
                <a:gd name="T0" fmla="*/ 3354863 w 398"/>
                <a:gd name="T1" fmla="*/ 0 h 1836"/>
                <a:gd name="T2" fmla="*/ 3369985 w 398"/>
                <a:gd name="T3" fmla="*/ 11115941 h 1836"/>
                <a:gd name="T4" fmla="*/ 1198670 w 398"/>
                <a:gd name="T5" fmla="*/ 23462209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1A8FBA"/>
              </a:solidFill>
              <a:miter lim="800000"/>
              <a:headEnd/>
              <a:tailEnd/>
            </a:ln>
          </p:spPr>
          <p:txBody>
            <a:bodyPr/>
            <a:lstStyle/>
            <a:p>
              <a:endParaRPr lang="es-ES"/>
            </a:p>
          </p:txBody>
        </p:sp>
        <p:sp>
          <p:nvSpPr>
            <p:cNvPr id="23655" name="Freeform 7"/>
            <p:cNvSpPr>
              <a:spLocks/>
            </p:cNvSpPr>
            <p:nvPr/>
          </p:nvSpPr>
          <p:spPr bwMode="auto">
            <a:xfrm>
              <a:off x="2360" y="-8"/>
              <a:ext cx="964" cy="4337"/>
            </a:xfrm>
            <a:custGeom>
              <a:avLst/>
              <a:gdLst>
                <a:gd name="T0" fmla="*/ 3382712 w 408"/>
                <a:gd name="T1" fmla="*/ 0 h 1836"/>
                <a:gd name="T2" fmla="*/ 3469547 w 408"/>
                <a:gd name="T3" fmla="*/ 11115941 h 1836"/>
                <a:gd name="T4" fmla="*/ 1599416 w 408"/>
                <a:gd name="T5" fmla="*/ 23462209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1888B2"/>
              </a:solidFill>
              <a:miter lim="800000"/>
              <a:headEnd/>
              <a:tailEnd/>
            </a:ln>
          </p:spPr>
          <p:txBody>
            <a:bodyPr/>
            <a:lstStyle/>
            <a:p>
              <a:endParaRPr lang="es-ES"/>
            </a:p>
          </p:txBody>
        </p:sp>
        <p:sp>
          <p:nvSpPr>
            <p:cNvPr id="23656" name="Freeform 8"/>
            <p:cNvSpPr>
              <a:spLocks/>
            </p:cNvSpPr>
            <p:nvPr/>
          </p:nvSpPr>
          <p:spPr bwMode="auto">
            <a:xfrm>
              <a:off x="2365" y="-8"/>
              <a:ext cx="987" cy="4337"/>
            </a:xfrm>
            <a:custGeom>
              <a:avLst/>
              <a:gdLst>
                <a:gd name="T0" fmla="*/ 3356284 w 418"/>
                <a:gd name="T1" fmla="*/ 0 h 1836"/>
                <a:gd name="T2" fmla="*/ 3550289 w 418"/>
                <a:gd name="T3" fmla="*/ 11115941 h 1836"/>
                <a:gd name="T4" fmla="*/ 1998361 w 418"/>
                <a:gd name="T5" fmla="*/ 23462209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1A82AA"/>
              </a:solidFill>
              <a:miter lim="800000"/>
              <a:headEnd/>
              <a:tailEnd/>
            </a:ln>
          </p:spPr>
          <p:txBody>
            <a:bodyPr/>
            <a:lstStyle/>
            <a:p>
              <a:endParaRPr lang="es-ES"/>
            </a:p>
          </p:txBody>
        </p:sp>
        <p:sp>
          <p:nvSpPr>
            <p:cNvPr id="23657" name="Freeform 9"/>
            <p:cNvSpPr>
              <a:spLocks/>
            </p:cNvSpPr>
            <p:nvPr/>
          </p:nvSpPr>
          <p:spPr bwMode="auto">
            <a:xfrm>
              <a:off x="2372" y="-8"/>
              <a:ext cx="1039" cy="4337"/>
            </a:xfrm>
            <a:custGeom>
              <a:avLst/>
              <a:gdLst>
                <a:gd name="T0" fmla="*/ 3346761 w 440"/>
                <a:gd name="T1" fmla="*/ 0 h 1836"/>
                <a:gd name="T2" fmla="*/ 3638689 w 440"/>
                <a:gd name="T3" fmla="*/ 11115941 h 1836"/>
                <a:gd name="T4" fmla="*/ 2392543 w 440"/>
                <a:gd name="T5" fmla="*/ 23462209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187CA2"/>
              </a:solidFill>
              <a:miter lim="800000"/>
              <a:headEnd/>
              <a:tailEnd/>
            </a:ln>
          </p:spPr>
          <p:txBody>
            <a:bodyPr/>
            <a:lstStyle/>
            <a:p>
              <a:endParaRPr lang="es-ES"/>
            </a:p>
          </p:txBody>
        </p:sp>
        <p:sp>
          <p:nvSpPr>
            <p:cNvPr id="23658" name="Freeform 10"/>
            <p:cNvSpPr>
              <a:spLocks/>
            </p:cNvSpPr>
            <p:nvPr/>
          </p:nvSpPr>
          <p:spPr bwMode="auto">
            <a:xfrm>
              <a:off x="2376" y="-8"/>
              <a:ext cx="1094" cy="4337"/>
            </a:xfrm>
            <a:custGeom>
              <a:avLst/>
              <a:gdLst>
                <a:gd name="T0" fmla="*/ 3384130 w 463"/>
                <a:gd name="T1" fmla="*/ 0 h 1836"/>
                <a:gd name="T2" fmla="*/ 3769931 w 463"/>
                <a:gd name="T3" fmla="*/ 11115941 h 1836"/>
                <a:gd name="T4" fmla="*/ 2821653 w 463"/>
                <a:gd name="T5" fmla="*/ 23462209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15769B"/>
              </a:solidFill>
              <a:miter lim="800000"/>
              <a:headEnd/>
              <a:tailEnd/>
            </a:ln>
          </p:spPr>
          <p:txBody>
            <a:bodyPr/>
            <a:lstStyle/>
            <a:p>
              <a:endParaRPr lang="es-ES"/>
            </a:p>
          </p:txBody>
        </p:sp>
        <p:sp>
          <p:nvSpPr>
            <p:cNvPr id="23659" name="Freeform 11"/>
            <p:cNvSpPr>
              <a:spLocks/>
            </p:cNvSpPr>
            <p:nvPr/>
          </p:nvSpPr>
          <p:spPr bwMode="auto">
            <a:xfrm>
              <a:off x="2381" y="-8"/>
              <a:ext cx="1148" cy="4337"/>
            </a:xfrm>
            <a:custGeom>
              <a:avLst/>
              <a:gdLst>
                <a:gd name="T0" fmla="*/ 3375080 w 486"/>
                <a:gd name="T1" fmla="*/ 0 h 1836"/>
                <a:gd name="T2" fmla="*/ 3855901 w 486"/>
                <a:gd name="T3" fmla="*/ 11115941 h 1836"/>
                <a:gd name="T4" fmla="*/ 3216959 w 486"/>
                <a:gd name="T5" fmla="*/ 23462209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157194"/>
              </a:solidFill>
              <a:miter lim="800000"/>
              <a:headEnd/>
              <a:tailEnd/>
            </a:ln>
          </p:spPr>
          <p:txBody>
            <a:bodyPr/>
            <a:lstStyle/>
            <a:p>
              <a:endParaRPr lang="es-ES"/>
            </a:p>
          </p:txBody>
        </p:sp>
        <p:sp>
          <p:nvSpPr>
            <p:cNvPr id="23660" name="Freeform 12"/>
            <p:cNvSpPr>
              <a:spLocks/>
            </p:cNvSpPr>
            <p:nvPr/>
          </p:nvSpPr>
          <p:spPr bwMode="auto">
            <a:xfrm>
              <a:off x="2386" y="-8"/>
              <a:ext cx="1202" cy="4337"/>
            </a:xfrm>
            <a:custGeom>
              <a:avLst/>
              <a:gdLst>
                <a:gd name="T0" fmla="*/ 3360032 w 509"/>
                <a:gd name="T1" fmla="*/ 0 h 1836"/>
                <a:gd name="T2" fmla="*/ 3937360 w 509"/>
                <a:gd name="T3" fmla="*/ 11115941 h 1836"/>
                <a:gd name="T4" fmla="*/ 3601584 w 509"/>
                <a:gd name="T5" fmla="*/ 23462209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36B8D"/>
              </a:solidFill>
              <a:miter lim="800000"/>
              <a:headEnd/>
              <a:tailEnd/>
            </a:ln>
          </p:spPr>
          <p:txBody>
            <a:bodyPr/>
            <a:lstStyle/>
            <a:p>
              <a:endParaRPr lang="es-ES"/>
            </a:p>
          </p:txBody>
        </p:sp>
      </p:grpSp>
      <p:grpSp>
        <p:nvGrpSpPr>
          <p:cNvPr id="3" name="Group 13"/>
          <p:cNvGrpSpPr>
            <a:grpSpLocks/>
          </p:cNvGrpSpPr>
          <p:nvPr/>
        </p:nvGrpSpPr>
        <p:grpSpPr bwMode="auto">
          <a:xfrm>
            <a:off x="-3175" y="-12700"/>
            <a:ext cx="1766888" cy="6870700"/>
            <a:chOff x="2336" y="-8"/>
            <a:chExt cx="1252" cy="4337"/>
          </a:xfrm>
        </p:grpSpPr>
        <p:sp>
          <p:nvSpPr>
            <p:cNvPr id="23641" name="Freeform 14"/>
            <p:cNvSpPr>
              <a:spLocks/>
            </p:cNvSpPr>
            <p:nvPr/>
          </p:nvSpPr>
          <p:spPr bwMode="auto">
            <a:xfrm>
              <a:off x="2336" y="-8"/>
              <a:ext cx="872" cy="4337"/>
            </a:xfrm>
            <a:custGeom>
              <a:avLst/>
              <a:gdLst>
                <a:gd name="T0" fmla="*/ 3390520 w 369"/>
                <a:gd name="T1" fmla="*/ 0 h 1836"/>
                <a:gd name="T2" fmla="*/ 3107293 w 369"/>
                <a:gd name="T3" fmla="*/ 11115941 h 1836"/>
                <a:gd name="T4" fmla="*/ 0 w 369"/>
                <a:gd name="T5" fmla="*/ 23462209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53B848"/>
              </a:solidFill>
              <a:miter lim="800000"/>
              <a:headEnd/>
              <a:tailEnd/>
            </a:ln>
          </p:spPr>
          <p:txBody>
            <a:bodyPr/>
            <a:lstStyle/>
            <a:p>
              <a:endParaRPr lang="es-ES"/>
            </a:p>
          </p:txBody>
        </p:sp>
        <p:sp>
          <p:nvSpPr>
            <p:cNvPr id="23642" name="Freeform 15"/>
            <p:cNvSpPr>
              <a:spLocks/>
            </p:cNvSpPr>
            <p:nvPr/>
          </p:nvSpPr>
          <p:spPr bwMode="auto">
            <a:xfrm>
              <a:off x="2343" y="-8"/>
              <a:ext cx="893" cy="4337"/>
            </a:xfrm>
            <a:custGeom>
              <a:avLst/>
              <a:gdLst>
                <a:gd name="T0" fmla="*/ 3362837 w 378"/>
                <a:gd name="T1" fmla="*/ 0 h 1836"/>
                <a:gd name="T2" fmla="*/ 3183299 w 378"/>
                <a:gd name="T3" fmla="*/ 11115941 h 1836"/>
                <a:gd name="T4" fmla="*/ 393903 w 378"/>
                <a:gd name="T5" fmla="*/ 23462209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4FB147"/>
              </a:solidFill>
              <a:miter lim="800000"/>
              <a:headEnd/>
              <a:tailEnd/>
            </a:ln>
          </p:spPr>
          <p:txBody>
            <a:bodyPr/>
            <a:lstStyle/>
            <a:p>
              <a:endParaRPr lang="es-ES"/>
            </a:p>
          </p:txBody>
        </p:sp>
        <p:sp>
          <p:nvSpPr>
            <p:cNvPr id="23643" name="Freeform 16"/>
            <p:cNvSpPr>
              <a:spLocks/>
            </p:cNvSpPr>
            <p:nvPr/>
          </p:nvSpPr>
          <p:spPr bwMode="auto">
            <a:xfrm>
              <a:off x="2350" y="-8"/>
              <a:ext cx="917" cy="4337"/>
            </a:xfrm>
            <a:custGeom>
              <a:avLst/>
              <a:gdLst>
                <a:gd name="T0" fmla="*/ 3381520 w 388"/>
                <a:gd name="T1" fmla="*/ 0 h 1836"/>
                <a:gd name="T2" fmla="*/ 3290104 w 388"/>
                <a:gd name="T3" fmla="*/ 11115941 h 1836"/>
                <a:gd name="T4" fmla="*/ 798119 w 388"/>
                <a:gd name="T5" fmla="*/ 23462209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48AC47"/>
              </a:solidFill>
              <a:miter lim="800000"/>
              <a:headEnd/>
              <a:tailEnd/>
            </a:ln>
          </p:spPr>
          <p:txBody>
            <a:bodyPr/>
            <a:lstStyle/>
            <a:p>
              <a:endParaRPr lang="es-ES"/>
            </a:p>
          </p:txBody>
        </p:sp>
        <p:sp>
          <p:nvSpPr>
            <p:cNvPr id="23644" name="Freeform 17"/>
            <p:cNvSpPr>
              <a:spLocks/>
            </p:cNvSpPr>
            <p:nvPr/>
          </p:nvSpPr>
          <p:spPr bwMode="auto">
            <a:xfrm>
              <a:off x="2355" y="-8"/>
              <a:ext cx="940" cy="4337"/>
            </a:xfrm>
            <a:custGeom>
              <a:avLst/>
              <a:gdLst>
                <a:gd name="T0" fmla="*/ 3354863 w 398"/>
                <a:gd name="T1" fmla="*/ 0 h 1836"/>
                <a:gd name="T2" fmla="*/ 3369985 w 398"/>
                <a:gd name="T3" fmla="*/ 11115941 h 1836"/>
                <a:gd name="T4" fmla="*/ 1198670 w 398"/>
                <a:gd name="T5" fmla="*/ 23462209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43A746"/>
              </a:solidFill>
              <a:miter lim="800000"/>
              <a:headEnd/>
              <a:tailEnd/>
            </a:ln>
          </p:spPr>
          <p:txBody>
            <a:bodyPr/>
            <a:lstStyle/>
            <a:p>
              <a:endParaRPr lang="es-ES"/>
            </a:p>
          </p:txBody>
        </p:sp>
        <p:sp>
          <p:nvSpPr>
            <p:cNvPr id="23645" name="Freeform 18"/>
            <p:cNvSpPr>
              <a:spLocks/>
            </p:cNvSpPr>
            <p:nvPr/>
          </p:nvSpPr>
          <p:spPr bwMode="auto">
            <a:xfrm>
              <a:off x="2360" y="-8"/>
              <a:ext cx="964" cy="4337"/>
            </a:xfrm>
            <a:custGeom>
              <a:avLst/>
              <a:gdLst>
                <a:gd name="T0" fmla="*/ 3382712 w 408"/>
                <a:gd name="T1" fmla="*/ 0 h 1836"/>
                <a:gd name="T2" fmla="*/ 3469547 w 408"/>
                <a:gd name="T3" fmla="*/ 11115941 h 1836"/>
                <a:gd name="T4" fmla="*/ 1599416 w 408"/>
                <a:gd name="T5" fmla="*/ 23462209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3CA246"/>
              </a:solidFill>
              <a:miter lim="800000"/>
              <a:headEnd/>
              <a:tailEnd/>
            </a:ln>
          </p:spPr>
          <p:txBody>
            <a:bodyPr/>
            <a:lstStyle/>
            <a:p>
              <a:endParaRPr lang="es-ES"/>
            </a:p>
          </p:txBody>
        </p:sp>
        <p:sp>
          <p:nvSpPr>
            <p:cNvPr id="23646" name="Freeform 19"/>
            <p:cNvSpPr>
              <a:spLocks/>
            </p:cNvSpPr>
            <p:nvPr/>
          </p:nvSpPr>
          <p:spPr bwMode="auto">
            <a:xfrm>
              <a:off x="2365" y="-8"/>
              <a:ext cx="987" cy="4337"/>
            </a:xfrm>
            <a:custGeom>
              <a:avLst/>
              <a:gdLst>
                <a:gd name="T0" fmla="*/ 3356284 w 418"/>
                <a:gd name="T1" fmla="*/ 0 h 1836"/>
                <a:gd name="T2" fmla="*/ 3550289 w 418"/>
                <a:gd name="T3" fmla="*/ 11115941 h 1836"/>
                <a:gd name="T4" fmla="*/ 1998361 w 418"/>
                <a:gd name="T5" fmla="*/ 23462209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369E46"/>
              </a:solidFill>
              <a:miter lim="800000"/>
              <a:headEnd/>
              <a:tailEnd/>
            </a:ln>
          </p:spPr>
          <p:txBody>
            <a:bodyPr/>
            <a:lstStyle/>
            <a:p>
              <a:endParaRPr lang="es-ES"/>
            </a:p>
          </p:txBody>
        </p:sp>
        <p:sp>
          <p:nvSpPr>
            <p:cNvPr id="23647" name="Freeform 20"/>
            <p:cNvSpPr>
              <a:spLocks/>
            </p:cNvSpPr>
            <p:nvPr/>
          </p:nvSpPr>
          <p:spPr bwMode="auto">
            <a:xfrm>
              <a:off x="2372" y="-8"/>
              <a:ext cx="1039" cy="4337"/>
            </a:xfrm>
            <a:custGeom>
              <a:avLst/>
              <a:gdLst>
                <a:gd name="T0" fmla="*/ 3346761 w 440"/>
                <a:gd name="T1" fmla="*/ 0 h 1836"/>
                <a:gd name="T2" fmla="*/ 3638689 w 440"/>
                <a:gd name="T3" fmla="*/ 11115941 h 1836"/>
                <a:gd name="T4" fmla="*/ 2392543 w 440"/>
                <a:gd name="T5" fmla="*/ 23462209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2F9946"/>
              </a:solidFill>
              <a:miter lim="800000"/>
              <a:headEnd/>
              <a:tailEnd/>
            </a:ln>
          </p:spPr>
          <p:txBody>
            <a:bodyPr/>
            <a:lstStyle/>
            <a:p>
              <a:endParaRPr lang="es-ES"/>
            </a:p>
          </p:txBody>
        </p:sp>
        <p:sp>
          <p:nvSpPr>
            <p:cNvPr id="23648" name="Freeform 21"/>
            <p:cNvSpPr>
              <a:spLocks/>
            </p:cNvSpPr>
            <p:nvPr/>
          </p:nvSpPr>
          <p:spPr bwMode="auto">
            <a:xfrm>
              <a:off x="2376" y="-8"/>
              <a:ext cx="1094" cy="4337"/>
            </a:xfrm>
            <a:custGeom>
              <a:avLst/>
              <a:gdLst>
                <a:gd name="T0" fmla="*/ 3384130 w 463"/>
                <a:gd name="T1" fmla="*/ 0 h 1836"/>
                <a:gd name="T2" fmla="*/ 3769931 w 463"/>
                <a:gd name="T3" fmla="*/ 11115941 h 1836"/>
                <a:gd name="T4" fmla="*/ 2821653 w 463"/>
                <a:gd name="T5" fmla="*/ 23462209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2A9545"/>
              </a:solidFill>
              <a:miter lim="800000"/>
              <a:headEnd/>
              <a:tailEnd/>
            </a:ln>
          </p:spPr>
          <p:txBody>
            <a:bodyPr/>
            <a:lstStyle/>
            <a:p>
              <a:endParaRPr lang="es-ES"/>
            </a:p>
          </p:txBody>
        </p:sp>
        <p:sp>
          <p:nvSpPr>
            <p:cNvPr id="23649" name="Freeform 22"/>
            <p:cNvSpPr>
              <a:spLocks/>
            </p:cNvSpPr>
            <p:nvPr/>
          </p:nvSpPr>
          <p:spPr bwMode="auto">
            <a:xfrm>
              <a:off x="2381" y="-8"/>
              <a:ext cx="1148" cy="4337"/>
            </a:xfrm>
            <a:custGeom>
              <a:avLst/>
              <a:gdLst>
                <a:gd name="T0" fmla="*/ 3375080 w 486"/>
                <a:gd name="T1" fmla="*/ 0 h 1836"/>
                <a:gd name="T2" fmla="*/ 3855901 w 486"/>
                <a:gd name="T3" fmla="*/ 11115941 h 1836"/>
                <a:gd name="T4" fmla="*/ 3216959 w 486"/>
                <a:gd name="T5" fmla="*/ 23462209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219145"/>
              </a:solidFill>
              <a:miter lim="800000"/>
              <a:headEnd/>
              <a:tailEnd/>
            </a:ln>
          </p:spPr>
          <p:txBody>
            <a:bodyPr/>
            <a:lstStyle/>
            <a:p>
              <a:endParaRPr lang="es-ES"/>
            </a:p>
          </p:txBody>
        </p:sp>
        <p:sp>
          <p:nvSpPr>
            <p:cNvPr id="23650" name="Freeform 23"/>
            <p:cNvSpPr>
              <a:spLocks/>
            </p:cNvSpPr>
            <p:nvPr/>
          </p:nvSpPr>
          <p:spPr bwMode="auto">
            <a:xfrm>
              <a:off x="2386" y="-8"/>
              <a:ext cx="1202" cy="4337"/>
            </a:xfrm>
            <a:custGeom>
              <a:avLst/>
              <a:gdLst>
                <a:gd name="T0" fmla="*/ 3360032 w 509"/>
                <a:gd name="T1" fmla="*/ 0 h 1836"/>
                <a:gd name="T2" fmla="*/ 3937360 w 509"/>
                <a:gd name="T3" fmla="*/ 11115941 h 1836"/>
                <a:gd name="T4" fmla="*/ 3601584 w 509"/>
                <a:gd name="T5" fmla="*/ 23462209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A8D44"/>
              </a:solidFill>
              <a:miter lim="800000"/>
              <a:headEnd/>
              <a:tailEnd/>
            </a:ln>
          </p:spPr>
          <p:txBody>
            <a:bodyPr/>
            <a:lstStyle/>
            <a:p>
              <a:endParaRPr lang="es-ES"/>
            </a:p>
          </p:txBody>
        </p:sp>
      </p:grpSp>
      <p:grpSp>
        <p:nvGrpSpPr>
          <p:cNvPr id="4" name="Group 24"/>
          <p:cNvGrpSpPr>
            <a:grpSpLocks/>
          </p:cNvGrpSpPr>
          <p:nvPr/>
        </p:nvGrpSpPr>
        <p:grpSpPr bwMode="auto">
          <a:xfrm rot="10800000">
            <a:off x="1720850" y="-171450"/>
            <a:ext cx="330200" cy="8253413"/>
            <a:chOff x="-1293" y="0"/>
            <a:chExt cx="1050" cy="4320"/>
          </a:xfrm>
        </p:grpSpPr>
        <p:sp>
          <p:nvSpPr>
            <p:cNvPr id="11289" name="Rectangle 25"/>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23640" name="Rectangle 26"/>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5" name="Group 27"/>
          <p:cNvGrpSpPr>
            <a:grpSpLocks/>
          </p:cNvGrpSpPr>
          <p:nvPr/>
        </p:nvGrpSpPr>
        <p:grpSpPr bwMode="auto">
          <a:xfrm>
            <a:off x="0" y="-1111250"/>
            <a:ext cx="1763713" cy="8253413"/>
            <a:chOff x="-1293" y="0"/>
            <a:chExt cx="1050" cy="4320"/>
          </a:xfrm>
        </p:grpSpPr>
        <p:sp>
          <p:nvSpPr>
            <p:cNvPr id="11292" name="Rectangle 28"/>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23638" name="Rectangle 29"/>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6" name="Group 146"/>
          <p:cNvGrpSpPr>
            <a:grpSpLocks/>
          </p:cNvGrpSpPr>
          <p:nvPr/>
        </p:nvGrpSpPr>
        <p:grpSpPr bwMode="auto">
          <a:xfrm>
            <a:off x="276225" y="1500188"/>
            <a:ext cx="2152650" cy="2152650"/>
            <a:chOff x="1943" y="626"/>
            <a:chExt cx="1228" cy="1228"/>
          </a:xfrm>
        </p:grpSpPr>
        <p:sp>
          <p:nvSpPr>
            <p:cNvPr id="23630" name="Oval 147"/>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3631" name="Group 148"/>
            <p:cNvGrpSpPr>
              <a:grpSpLocks/>
            </p:cNvGrpSpPr>
            <p:nvPr/>
          </p:nvGrpSpPr>
          <p:grpSpPr bwMode="auto">
            <a:xfrm>
              <a:off x="2070" y="1330"/>
              <a:ext cx="975" cy="325"/>
              <a:chOff x="2696" y="1315"/>
              <a:chExt cx="2472" cy="824"/>
            </a:xfrm>
          </p:grpSpPr>
          <p:sp>
            <p:nvSpPr>
              <p:cNvPr id="23635" name="Oval 149"/>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3636" name="Oval 150"/>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3632" name="Group 151"/>
            <p:cNvGrpSpPr>
              <a:grpSpLocks/>
            </p:cNvGrpSpPr>
            <p:nvPr/>
          </p:nvGrpSpPr>
          <p:grpSpPr bwMode="auto">
            <a:xfrm>
              <a:off x="2236" y="890"/>
              <a:ext cx="644" cy="645"/>
              <a:chOff x="2880" y="1515"/>
              <a:chExt cx="644" cy="645"/>
            </a:xfrm>
          </p:grpSpPr>
          <p:sp>
            <p:nvSpPr>
              <p:cNvPr id="23633" name="Oval 152"/>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17" name="Freeform 153"/>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0" name="Group 97"/>
          <p:cNvGrpSpPr>
            <a:grpSpLocks/>
          </p:cNvGrpSpPr>
          <p:nvPr/>
        </p:nvGrpSpPr>
        <p:grpSpPr bwMode="auto">
          <a:xfrm>
            <a:off x="-442913" y="412750"/>
            <a:ext cx="2152651" cy="2152650"/>
            <a:chOff x="1943" y="626"/>
            <a:chExt cx="1228" cy="1228"/>
          </a:xfrm>
        </p:grpSpPr>
        <p:sp>
          <p:nvSpPr>
            <p:cNvPr id="23623" name="Oval 96"/>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3624" name="Group 89"/>
            <p:cNvGrpSpPr>
              <a:grpSpLocks/>
            </p:cNvGrpSpPr>
            <p:nvPr/>
          </p:nvGrpSpPr>
          <p:grpSpPr bwMode="auto">
            <a:xfrm>
              <a:off x="2070" y="1330"/>
              <a:ext cx="975" cy="325"/>
              <a:chOff x="2696" y="1315"/>
              <a:chExt cx="2472" cy="824"/>
            </a:xfrm>
          </p:grpSpPr>
          <p:sp>
            <p:nvSpPr>
              <p:cNvPr id="23628" name="Oval 90"/>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3629" name="Oval 91"/>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3625" name="Group 92"/>
            <p:cNvGrpSpPr>
              <a:grpSpLocks/>
            </p:cNvGrpSpPr>
            <p:nvPr/>
          </p:nvGrpSpPr>
          <p:grpSpPr bwMode="auto">
            <a:xfrm>
              <a:off x="2236" y="890"/>
              <a:ext cx="644" cy="645"/>
              <a:chOff x="2880" y="1515"/>
              <a:chExt cx="644" cy="645"/>
            </a:xfrm>
          </p:grpSpPr>
          <p:sp>
            <p:nvSpPr>
              <p:cNvPr id="23626" name="Oval 93"/>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358" name="Freeform 94"/>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3" name="Group 154"/>
          <p:cNvGrpSpPr>
            <a:grpSpLocks/>
          </p:cNvGrpSpPr>
          <p:nvPr/>
        </p:nvGrpSpPr>
        <p:grpSpPr bwMode="auto">
          <a:xfrm>
            <a:off x="-500063" y="2500313"/>
            <a:ext cx="2152651" cy="2152650"/>
            <a:chOff x="1943" y="626"/>
            <a:chExt cx="1228" cy="1228"/>
          </a:xfrm>
        </p:grpSpPr>
        <p:sp>
          <p:nvSpPr>
            <p:cNvPr id="23616" name="Oval 155"/>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3617" name="Group 156"/>
            <p:cNvGrpSpPr>
              <a:grpSpLocks/>
            </p:cNvGrpSpPr>
            <p:nvPr/>
          </p:nvGrpSpPr>
          <p:grpSpPr bwMode="auto">
            <a:xfrm>
              <a:off x="2070" y="1330"/>
              <a:ext cx="975" cy="325"/>
              <a:chOff x="2696" y="1315"/>
              <a:chExt cx="2472" cy="824"/>
            </a:xfrm>
          </p:grpSpPr>
          <p:sp>
            <p:nvSpPr>
              <p:cNvPr id="23621" name="Oval 157"/>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3622" name="Oval 158"/>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3618" name="Group 159"/>
            <p:cNvGrpSpPr>
              <a:grpSpLocks/>
            </p:cNvGrpSpPr>
            <p:nvPr/>
          </p:nvGrpSpPr>
          <p:grpSpPr bwMode="auto">
            <a:xfrm>
              <a:off x="2236" y="890"/>
              <a:ext cx="644" cy="645"/>
              <a:chOff x="2880" y="1515"/>
              <a:chExt cx="644" cy="645"/>
            </a:xfrm>
          </p:grpSpPr>
          <p:sp>
            <p:nvSpPr>
              <p:cNvPr id="23619" name="Oval 160"/>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25" name="Freeform 161"/>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6" name="Group 162"/>
          <p:cNvGrpSpPr>
            <a:grpSpLocks/>
          </p:cNvGrpSpPr>
          <p:nvPr/>
        </p:nvGrpSpPr>
        <p:grpSpPr bwMode="auto">
          <a:xfrm>
            <a:off x="276225" y="3500438"/>
            <a:ext cx="2152650" cy="2152650"/>
            <a:chOff x="1943" y="626"/>
            <a:chExt cx="1228" cy="1228"/>
          </a:xfrm>
        </p:grpSpPr>
        <p:sp>
          <p:nvSpPr>
            <p:cNvPr id="23609"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3610" name="Group 164"/>
            <p:cNvGrpSpPr>
              <a:grpSpLocks/>
            </p:cNvGrpSpPr>
            <p:nvPr/>
          </p:nvGrpSpPr>
          <p:grpSpPr bwMode="auto">
            <a:xfrm>
              <a:off x="2070" y="1330"/>
              <a:ext cx="975" cy="325"/>
              <a:chOff x="2696" y="1315"/>
              <a:chExt cx="2472" cy="824"/>
            </a:xfrm>
          </p:grpSpPr>
          <p:sp>
            <p:nvSpPr>
              <p:cNvPr id="23614" name="Oval 165"/>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3615"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3611" name="Group 167"/>
            <p:cNvGrpSpPr>
              <a:grpSpLocks/>
            </p:cNvGrpSpPr>
            <p:nvPr/>
          </p:nvGrpSpPr>
          <p:grpSpPr bwMode="auto">
            <a:xfrm>
              <a:off x="2236" y="890"/>
              <a:ext cx="644" cy="645"/>
              <a:chOff x="2880" y="1515"/>
              <a:chExt cx="644" cy="645"/>
            </a:xfrm>
          </p:grpSpPr>
          <p:sp>
            <p:nvSpPr>
              <p:cNvPr id="23612"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33" name="Freeform 16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9" name="Group 170"/>
          <p:cNvGrpSpPr>
            <a:grpSpLocks/>
          </p:cNvGrpSpPr>
          <p:nvPr/>
        </p:nvGrpSpPr>
        <p:grpSpPr bwMode="auto">
          <a:xfrm>
            <a:off x="490538" y="5419725"/>
            <a:ext cx="2152650" cy="2152650"/>
            <a:chOff x="1943" y="626"/>
            <a:chExt cx="1228" cy="1228"/>
          </a:xfrm>
        </p:grpSpPr>
        <p:sp>
          <p:nvSpPr>
            <p:cNvPr id="23602" name="Oval 171"/>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3603" name="Group 172"/>
            <p:cNvGrpSpPr>
              <a:grpSpLocks/>
            </p:cNvGrpSpPr>
            <p:nvPr/>
          </p:nvGrpSpPr>
          <p:grpSpPr bwMode="auto">
            <a:xfrm>
              <a:off x="2070" y="1330"/>
              <a:ext cx="975" cy="325"/>
              <a:chOff x="2696" y="1315"/>
              <a:chExt cx="2472" cy="824"/>
            </a:xfrm>
          </p:grpSpPr>
          <p:sp>
            <p:nvSpPr>
              <p:cNvPr id="23607" name="Oval 173"/>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3608" name="Oval 174"/>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3604" name="Group 175"/>
            <p:cNvGrpSpPr>
              <a:grpSpLocks/>
            </p:cNvGrpSpPr>
            <p:nvPr/>
          </p:nvGrpSpPr>
          <p:grpSpPr bwMode="auto">
            <a:xfrm>
              <a:off x="2236" y="890"/>
              <a:ext cx="644" cy="645"/>
              <a:chOff x="2880" y="1515"/>
              <a:chExt cx="644" cy="645"/>
            </a:xfrm>
          </p:grpSpPr>
          <p:sp>
            <p:nvSpPr>
              <p:cNvPr id="23605" name="Oval 176"/>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41" name="Freeform 177"/>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8704" name="Group 30"/>
          <p:cNvGrpSpPr>
            <a:grpSpLocks/>
          </p:cNvGrpSpPr>
          <p:nvPr/>
        </p:nvGrpSpPr>
        <p:grpSpPr bwMode="auto">
          <a:xfrm>
            <a:off x="285720" y="214290"/>
            <a:ext cx="8591549" cy="661987"/>
            <a:chOff x="152" y="158"/>
            <a:chExt cx="5412" cy="417"/>
          </a:xfrm>
          <a:solidFill>
            <a:srgbClr val="F1850F"/>
          </a:solidFill>
        </p:grpSpPr>
        <p:sp>
          <p:nvSpPr>
            <p:cNvPr id="11295" name="AutoShape 31"/>
            <p:cNvSpPr>
              <a:spLocks noChangeArrowheads="1"/>
            </p:cNvSpPr>
            <p:nvPr/>
          </p:nvSpPr>
          <p:spPr bwMode="auto">
            <a:xfrm>
              <a:off x="152" y="203"/>
              <a:ext cx="5352" cy="372"/>
            </a:xfrm>
            <a:prstGeom prst="roundRect">
              <a:avLst>
                <a:gd name="adj" fmla="val 11829"/>
              </a:avLst>
            </a:prstGeom>
            <a:grpFill/>
            <a:ln w="9525">
              <a:noFill/>
              <a:round/>
              <a:headEnd/>
              <a:tailEnd/>
            </a:ln>
            <a:effectLst/>
          </p:spPr>
          <p:txBody>
            <a:bodyPr wrap="none" anchor="ctr"/>
            <a:lstStyle/>
            <a:p>
              <a:pPr>
                <a:defRPr/>
              </a:pPr>
              <a:endParaRPr lang="es-ES_tradnl" dirty="0"/>
            </a:p>
          </p:txBody>
        </p:sp>
        <p:sp>
          <p:nvSpPr>
            <p:cNvPr id="11296" name="Freeform 32"/>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pFill/>
            <a:ln w="9525">
              <a:noFill/>
              <a:round/>
              <a:headEnd/>
              <a:tailEnd/>
            </a:ln>
          </p:spPr>
          <p:txBody>
            <a:bodyPr/>
            <a:lstStyle/>
            <a:p>
              <a:pPr>
                <a:defRPr/>
              </a:pPr>
              <a:endParaRPr lang="es-ES_tradnl" dirty="0"/>
            </a:p>
          </p:txBody>
        </p:sp>
        <p:sp>
          <p:nvSpPr>
            <p:cNvPr id="11297" name="AutoShape 33"/>
            <p:cNvSpPr>
              <a:spLocks noChangeArrowheads="1"/>
            </p:cNvSpPr>
            <p:nvPr/>
          </p:nvSpPr>
          <p:spPr bwMode="auto">
            <a:xfrm>
              <a:off x="204" y="159"/>
              <a:ext cx="5352" cy="82"/>
            </a:xfrm>
            <a:prstGeom prst="roundRect">
              <a:avLst>
                <a:gd name="adj" fmla="val 16667"/>
              </a:avLst>
            </a:prstGeom>
            <a:grpFill/>
            <a:ln w="9525">
              <a:noFill/>
              <a:round/>
              <a:headEnd/>
              <a:tailEnd/>
            </a:ln>
            <a:effectLst/>
          </p:spPr>
          <p:txBody>
            <a:bodyPr wrap="none" anchor="ctr"/>
            <a:lstStyle/>
            <a:p>
              <a:pPr>
                <a:defRPr/>
              </a:pPr>
              <a:endParaRPr lang="es-ES_tradnl" dirty="0"/>
            </a:p>
          </p:txBody>
        </p:sp>
      </p:grpSp>
      <p:sp>
        <p:nvSpPr>
          <p:cNvPr id="23566" name="82 CuadroTexto"/>
          <p:cNvSpPr txBox="1">
            <a:spLocks noChangeArrowheads="1"/>
          </p:cNvSpPr>
          <p:nvPr/>
        </p:nvSpPr>
        <p:spPr bwMode="auto">
          <a:xfrm>
            <a:off x="2286000" y="1000125"/>
            <a:ext cx="6643688" cy="830263"/>
          </a:xfrm>
          <a:prstGeom prst="rect">
            <a:avLst/>
          </a:prstGeom>
          <a:noFill/>
          <a:ln w="9525">
            <a:noFill/>
            <a:miter lim="800000"/>
            <a:headEnd/>
            <a:tailEnd/>
          </a:ln>
        </p:spPr>
        <p:txBody>
          <a:bodyPr>
            <a:spAutoFit/>
          </a:bodyPr>
          <a:lstStyle/>
          <a:p>
            <a:r>
              <a:rPr lang="es-EC"/>
              <a:t> </a:t>
            </a:r>
            <a:endParaRPr lang="es-ES"/>
          </a:p>
          <a:p>
            <a:r>
              <a:rPr lang="es-EC"/>
              <a:t>	</a:t>
            </a:r>
            <a:endParaRPr lang="es-ES" sz="1800"/>
          </a:p>
        </p:txBody>
      </p:sp>
      <p:sp>
        <p:nvSpPr>
          <p:cNvPr id="85" name="Text Box 71"/>
          <p:cNvSpPr txBox="1">
            <a:spLocks noChangeArrowheads="1"/>
          </p:cNvSpPr>
          <p:nvPr/>
        </p:nvSpPr>
        <p:spPr bwMode="auto">
          <a:xfrm>
            <a:off x="131763" y="1076325"/>
            <a:ext cx="1039812"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23568" name="Text Box 69"/>
          <p:cNvSpPr txBox="1">
            <a:spLocks noChangeArrowheads="1"/>
          </p:cNvSpPr>
          <p:nvPr/>
        </p:nvSpPr>
        <p:spPr bwMode="auto">
          <a:xfrm>
            <a:off x="131763" y="3143250"/>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III: Estudio Organizacional</a:t>
            </a:r>
          </a:p>
        </p:txBody>
      </p:sp>
      <p:sp>
        <p:nvSpPr>
          <p:cNvPr id="23569" name="Text Box 71"/>
          <p:cNvSpPr txBox="1">
            <a:spLocks noChangeArrowheads="1"/>
          </p:cNvSpPr>
          <p:nvPr/>
        </p:nvSpPr>
        <p:spPr bwMode="auto">
          <a:xfrm>
            <a:off x="1000125" y="6211888"/>
            <a:ext cx="1285875" cy="461962"/>
          </a:xfrm>
          <a:prstGeom prst="rect">
            <a:avLst/>
          </a:prstGeom>
          <a:noFill/>
          <a:ln w="9525">
            <a:noFill/>
            <a:miter lim="800000"/>
            <a:headEnd/>
            <a:tailEnd/>
          </a:ln>
        </p:spPr>
        <p:txBody>
          <a:bodyPr anchor="ctr">
            <a:spAutoFit/>
          </a:bodyPr>
          <a:lstStyle/>
          <a:p>
            <a:pPr algn="ctr">
              <a:spcBef>
                <a:spcPct val="50000"/>
              </a:spcBef>
            </a:pPr>
            <a:r>
              <a:rPr lang="en-GB" sz="1200">
                <a:solidFill>
                  <a:schemeClr val="bg1"/>
                </a:solidFill>
              </a:rPr>
              <a:t>Conclusiones, Recomendaciones</a:t>
            </a:r>
          </a:p>
        </p:txBody>
      </p:sp>
      <p:sp>
        <p:nvSpPr>
          <p:cNvPr id="23570" name="Text Box 70"/>
          <p:cNvSpPr txBox="1">
            <a:spLocks noChangeArrowheads="1"/>
          </p:cNvSpPr>
          <p:nvPr/>
        </p:nvSpPr>
        <p:spPr bwMode="auto">
          <a:xfrm>
            <a:off x="854075" y="4211638"/>
            <a:ext cx="1039813"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IV: Estudio Técnico </a:t>
            </a:r>
          </a:p>
        </p:txBody>
      </p:sp>
      <p:grpSp>
        <p:nvGrpSpPr>
          <p:cNvPr id="28705" name="Group 162"/>
          <p:cNvGrpSpPr>
            <a:grpSpLocks/>
          </p:cNvGrpSpPr>
          <p:nvPr/>
        </p:nvGrpSpPr>
        <p:grpSpPr bwMode="auto">
          <a:xfrm>
            <a:off x="-428625" y="4705350"/>
            <a:ext cx="2852738" cy="2154238"/>
            <a:chOff x="1943" y="626"/>
            <a:chExt cx="1627" cy="1229"/>
          </a:xfrm>
        </p:grpSpPr>
        <p:sp>
          <p:nvSpPr>
            <p:cNvPr id="23595"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3596" name="Group 164"/>
            <p:cNvGrpSpPr>
              <a:grpSpLocks/>
            </p:cNvGrpSpPr>
            <p:nvPr/>
          </p:nvGrpSpPr>
          <p:grpSpPr bwMode="auto">
            <a:xfrm>
              <a:off x="2322" y="1411"/>
              <a:ext cx="1248" cy="444"/>
              <a:chOff x="3334" y="1520"/>
              <a:chExt cx="3166" cy="1126"/>
            </a:xfrm>
          </p:grpSpPr>
          <p:sp>
            <p:nvSpPr>
              <p:cNvPr id="23600" name="Oval 165"/>
              <p:cNvSpPr>
                <a:spLocks noChangeArrowheads="1"/>
              </p:cNvSpPr>
              <p:nvPr/>
            </p:nvSpPr>
            <p:spPr bwMode="auto">
              <a:xfrm>
                <a:off x="4027" y="1822"/>
                <a:ext cx="2473"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3601"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3597" name="Group 167"/>
            <p:cNvGrpSpPr>
              <a:grpSpLocks/>
            </p:cNvGrpSpPr>
            <p:nvPr/>
          </p:nvGrpSpPr>
          <p:grpSpPr bwMode="auto">
            <a:xfrm>
              <a:off x="2236" y="890"/>
              <a:ext cx="644" cy="645"/>
              <a:chOff x="2880" y="1515"/>
              <a:chExt cx="644" cy="645"/>
            </a:xfrm>
          </p:grpSpPr>
          <p:sp>
            <p:nvSpPr>
              <p:cNvPr id="23598"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98" name="Freeform 169"/>
              <p:cNvSpPr>
                <a:spLocks/>
              </p:cNvSpPr>
              <p:nvPr/>
            </p:nvSpPr>
            <p:spPr bwMode="auto">
              <a:xfrm>
                <a:off x="2888" y="1515"/>
                <a:ext cx="627"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sp>
        <p:nvSpPr>
          <p:cNvPr id="102" name="Rectangle 34"/>
          <p:cNvSpPr txBox="1">
            <a:spLocks noChangeArrowheads="1"/>
          </p:cNvSpPr>
          <p:nvPr/>
        </p:nvSpPr>
        <p:spPr bwMode="auto">
          <a:xfrm>
            <a:off x="500063" y="285750"/>
            <a:ext cx="8229600" cy="561975"/>
          </a:xfrm>
          <a:prstGeom prst="rect">
            <a:avLst/>
          </a:prstGeom>
          <a:noFill/>
          <a:ln w="9525">
            <a:noFill/>
            <a:miter lim="800000"/>
            <a:headEnd/>
            <a:tailEnd/>
          </a:ln>
          <a:effectLst>
            <a:outerShdw dist="17961" dir="2700000" algn="ctr" rotWithShape="0">
              <a:srgbClr val="474747"/>
            </a:outerShdw>
          </a:effectLst>
        </p:spPr>
        <p:txBody>
          <a:bodyPr anchor="ctr"/>
          <a:lstStyle/>
          <a:p>
            <a:pPr marL="0" lvl="1">
              <a:defRPr/>
            </a:pPr>
            <a:r>
              <a:rPr lang="es-EC" b="1" kern="0" dirty="0">
                <a:solidFill>
                  <a:schemeClr val="bg1"/>
                </a:solidFill>
                <a:latin typeface="Arial" pitchFamily="34" charset="0"/>
                <a:cs typeface="Arial" pitchFamily="34" charset="0"/>
              </a:rPr>
              <a:t>CAP. 2: COMERCIALIZACION INTERNA</a:t>
            </a:r>
            <a:endParaRPr lang="en-GB" kern="0" dirty="0">
              <a:solidFill>
                <a:schemeClr val="bg1"/>
              </a:solidFill>
            </a:endParaRPr>
          </a:p>
        </p:txBody>
      </p:sp>
      <p:grpSp>
        <p:nvGrpSpPr>
          <p:cNvPr id="23573" name="Group 552"/>
          <p:cNvGrpSpPr>
            <a:grpSpLocks/>
          </p:cNvGrpSpPr>
          <p:nvPr/>
        </p:nvGrpSpPr>
        <p:grpSpPr bwMode="auto">
          <a:xfrm>
            <a:off x="285750" y="1500188"/>
            <a:ext cx="2152650" cy="2152650"/>
            <a:chOff x="1943" y="626"/>
            <a:chExt cx="1228" cy="1228"/>
          </a:xfrm>
        </p:grpSpPr>
        <p:sp>
          <p:nvSpPr>
            <p:cNvPr id="23588" name="Oval 553"/>
            <p:cNvSpPr>
              <a:spLocks noChangeArrowheads="1"/>
            </p:cNvSpPr>
            <p:nvPr/>
          </p:nvSpPr>
          <p:spPr bwMode="auto">
            <a:xfrm>
              <a:off x="1943" y="626"/>
              <a:ext cx="1228" cy="1228"/>
            </a:xfrm>
            <a:prstGeom prst="ellipse">
              <a:avLst/>
            </a:prstGeom>
            <a:gradFill rotWithShape="1">
              <a:gsLst>
                <a:gs pos="0">
                  <a:srgbClr val="BC8116">
                    <a:alpha val="62000"/>
                  </a:srgbClr>
                </a:gs>
                <a:gs pos="100000">
                  <a:srgbClr val="573C0A">
                    <a:alpha val="0"/>
                  </a:srgbClr>
                </a:gs>
              </a:gsLst>
              <a:path path="shape">
                <a:fillToRect l="50000" t="50000" r="50000" b="50000"/>
              </a:path>
            </a:gradFill>
            <a:ln w="9525">
              <a:noFill/>
              <a:round/>
              <a:headEnd/>
              <a:tailEnd/>
            </a:ln>
          </p:spPr>
          <p:txBody>
            <a:bodyPr wrap="none" anchor="ctr"/>
            <a:lstStyle/>
            <a:p>
              <a:endParaRPr lang="es-MX"/>
            </a:p>
          </p:txBody>
        </p:sp>
        <p:grpSp>
          <p:nvGrpSpPr>
            <p:cNvPr id="23589" name="Group 554"/>
            <p:cNvGrpSpPr>
              <a:grpSpLocks/>
            </p:cNvGrpSpPr>
            <p:nvPr/>
          </p:nvGrpSpPr>
          <p:grpSpPr bwMode="auto">
            <a:xfrm>
              <a:off x="2070" y="1330"/>
              <a:ext cx="975" cy="325"/>
              <a:chOff x="2696" y="1315"/>
              <a:chExt cx="2472" cy="824"/>
            </a:xfrm>
          </p:grpSpPr>
          <p:sp>
            <p:nvSpPr>
              <p:cNvPr id="23593" name="Oval 555"/>
              <p:cNvSpPr>
                <a:spLocks noChangeArrowheads="1"/>
              </p:cNvSpPr>
              <p:nvPr/>
            </p:nvSpPr>
            <p:spPr bwMode="auto">
              <a:xfrm>
                <a:off x="2696" y="1315"/>
                <a:ext cx="2472" cy="824"/>
              </a:xfrm>
              <a:prstGeom prst="ellipse">
                <a:avLst/>
              </a:prstGeom>
              <a:gradFill rotWithShape="1">
                <a:gsLst>
                  <a:gs pos="0">
                    <a:srgbClr val="BC8116">
                      <a:alpha val="60999"/>
                    </a:srgbClr>
                  </a:gs>
                  <a:gs pos="100000">
                    <a:srgbClr val="573C0A">
                      <a:alpha val="0"/>
                    </a:srgbClr>
                  </a:gs>
                </a:gsLst>
                <a:path path="shape">
                  <a:fillToRect l="50000" t="50000" r="50000" b="50000"/>
                </a:path>
              </a:gradFill>
              <a:ln w="9525">
                <a:noFill/>
                <a:round/>
                <a:headEnd/>
                <a:tailEnd/>
              </a:ln>
            </p:spPr>
            <p:txBody>
              <a:bodyPr wrap="none" anchor="ctr"/>
              <a:lstStyle/>
              <a:p>
                <a:endParaRPr lang="es-MX"/>
              </a:p>
            </p:txBody>
          </p:sp>
          <p:sp>
            <p:nvSpPr>
              <p:cNvPr id="23594" name="Oval 556"/>
              <p:cNvSpPr>
                <a:spLocks noChangeArrowheads="1"/>
              </p:cNvSpPr>
              <p:nvPr/>
            </p:nvSpPr>
            <p:spPr bwMode="auto">
              <a:xfrm>
                <a:off x="3334" y="1520"/>
                <a:ext cx="1249" cy="451"/>
              </a:xfrm>
              <a:prstGeom prst="ellipse">
                <a:avLst/>
              </a:prstGeom>
              <a:gradFill rotWithShape="1">
                <a:gsLst>
                  <a:gs pos="0">
                    <a:srgbClr val="F08820">
                      <a:alpha val="92998"/>
                    </a:srgbClr>
                  </a:gs>
                  <a:gs pos="100000">
                    <a:srgbClr val="6F3F0F">
                      <a:alpha val="0"/>
                    </a:srgbClr>
                  </a:gs>
                </a:gsLst>
                <a:path path="shape">
                  <a:fillToRect l="50000" t="50000" r="50000" b="50000"/>
                </a:path>
              </a:gradFill>
              <a:ln w="9525">
                <a:noFill/>
                <a:round/>
                <a:headEnd/>
                <a:tailEnd/>
              </a:ln>
            </p:spPr>
            <p:txBody>
              <a:bodyPr wrap="none" anchor="ctr"/>
              <a:lstStyle/>
              <a:p>
                <a:endParaRPr lang="es-MX"/>
              </a:p>
            </p:txBody>
          </p:sp>
        </p:grpSp>
        <p:grpSp>
          <p:nvGrpSpPr>
            <p:cNvPr id="23590" name="Group 557"/>
            <p:cNvGrpSpPr>
              <a:grpSpLocks/>
            </p:cNvGrpSpPr>
            <p:nvPr/>
          </p:nvGrpSpPr>
          <p:grpSpPr bwMode="auto">
            <a:xfrm>
              <a:off x="2236" y="890"/>
              <a:ext cx="644" cy="645"/>
              <a:chOff x="2880" y="1515"/>
              <a:chExt cx="644" cy="645"/>
            </a:xfrm>
          </p:grpSpPr>
          <p:sp>
            <p:nvSpPr>
              <p:cNvPr id="23591" name="Oval 558"/>
              <p:cNvSpPr>
                <a:spLocks noChangeArrowheads="1"/>
              </p:cNvSpPr>
              <p:nvPr/>
            </p:nvSpPr>
            <p:spPr bwMode="auto">
              <a:xfrm>
                <a:off x="2880" y="1516"/>
                <a:ext cx="644" cy="644"/>
              </a:xfrm>
              <a:prstGeom prst="ellipse">
                <a:avLst/>
              </a:prstGeom>
              <a:gradFill rotWithShape="1">
                <a:gsLst>
                  <a:gs pos="0">
                    <a:srgbClr val="BC8116"/>
                  </a:gs>
                  <a:gs pos="100000">
                    <a:srgbClr val="F08820"/>
                  </a:gs>
                </a:gsLst>
                <a:lin ang="5400000" scaled="1"/>
              </a:gradFill>
              <a:ln w="9525" algn="ctr">
                <a:noFill/>
                <a:round/>
                <a:headEnd/>
                <a:tailEnd/>
              </a:ln>
            </p:spPr>
            <p:txBody>
              <a:bodyPr wrap="none" anchor="ctr"/>
              <a:lstStyle/>
              <a:p>
                <a:endParaRPr lang="es-MX"/>
              </a:p>
            </p:txBody>
          </p:sp>
          <p:sp>
            <p:nvSpPr>
              <p:cNvPr id="115" name="Freeform 55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MX" dirty="0"/>
              </a:p>
            </p:txBody>
          </p:sp>
        </p:grpSp>
      </p:grpSp>
      <p:sp>
        <p:nvSpPr>
          <p:cNvPr id="23574" name="Text Box 68"/>
          <p:cNvSpPr txBox="1">
            <a:spLocks noChangeArrowheads="1"/>
          </p:cNvSpPr>
          <p:nvPr/>
        </p:nvSpPr>
        <p:spPr bwMode="auto">
          <a:xfrm>
            <a:off x="889000" y="2211388"/>
            <a:ext cx="1039813" cy="646112"/>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 Estudio de mercado</a:t>
            </a:r>
          </a:p>
        </p:txBody>
      </p:sp>
      <p:sp>
        <p:nvSpPr>
          <p:cNvPr id="23575" name="Text Box 70"/>
          <p:cNvSpPr txBox="1">
            <a:spLocks noChangeArrowheads="1"/>
          </p:cNvSpPr>
          <p:nvPr/>
        </p:nvSpPr>
        <p:spPr bwMode="auto">
          <a:xfrm>
            <a:off x="68263" y="5283200"/>
            <a:ext cx="1039812"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V: Estudio Financiero </a:t>
            </a:r>
          </a:p>
        </p:txBody>
      </p:sp>
      <p:pic>
        <p:nvPicPr>
          <p:cNvPr id="28770" name="Picture 98"/>
          <p:cNvPicPr>
            <a:picLocks noChangeAspect="1" noChangeArrowheads="1"/>
          </p:cNvPicPr>
          <p:nvPr/>
        </p:nvPicPr>
        <p:blipFill>
          <a:blip r:embed="rId3"/>
          <a:srcRect/>
          <a:stretch>
            <a:fillRect/>
          </a:stretch>
        </p:blipFill>
        <p:spPr bwMode="auto">
          <a:xfrm>
            <a:off x="2786063" y="1214438"/>
            <a:ext cx="1638300" cy="1657350"/>
          </a:xfrm>
          <a:prstGeom prst="rect">
            <a:avLst/>
          </a:prstGeom>
          <a:noFill/>
          <a:ln w="9525">
            <a:noFill/>
            <a:miter lim="800000"/>
            <a:headEnd/>
            <a:tailEnd/>
          </a:ln>
        </p:spPr>
      </p:pic>
      <p:pic>
        <p:nvPicPr>
          <p:cNvPr id="28771" name="Picture 99"/>
          <p:cNvPicPr>
            <a:picLocks noChangeAspect="1" noChangeArrowheads="1"/>
          </p:cNvPicPr>
          <p:nvPr/>
        </p:nvPicPr>
        <p:blipFill>
          <a:blip r:embed="rId4"/>
          <a:srcRect/>
          <a:stretch>
            <a:fillRect/>
          </a:stretch>
        </p:blipFill>
        <p:spPr bwMode="auto">
          <a:xfrm>
            <a:off x="3143250" y="2928938"/>
            <a:ext cx="571500" cy="609600"/>
          </a:xfrm>
          <a:prstGeom prst="rect">
            <a:avLst/>
          </a:prstGeom>
          <a:noFill/>
          <a:ln w="9525">
            <a:noFill/>
            <a:miter lim="800000"/>
            <a:headEnd/>
            <a:tailEnd/>
          </a:ln>
        </p:spPr>
      </p:pic>
      <p:pic>
        <p:nvPicPr>
          <p:cNvPr id="28772" name="Picture 100"/>
          <p:cNvPicPr>
            <a:picLocks noChangeAspect="1" noChangeArrowheads="1"/>
          </p:cNvPicPr>
          <p:nvPr/>
        </p:nvPicPr>
        <p:blipFill>
          <a:blip r:embed="rId5"/>
          <a:srcRect/>
          <a:stretch>
            <a:fillRect/>
          </a:stretch>
        </p:blipFill>
        <p:spPr bwMode="auto">
          <a:xfrm>
            <a:off x="2786063" y="3786188"/>
            <a:ext cx="1181100" cy="676275"/>
          </a:xfrm>
          <a:prstGeom prst="rect">
            <a:avLst/>
          </a:prstGeom>
          <a:noFill/>
          <a:ln w="9525">
            <a:noFill/>
            <a:miter lim="800000"/>
            <a:headEnd/>
            <a:tailEnd/>
          </a:ln>
        </p:spPr>
      </p:pic>
      <p:pic>
        <p:nvPicPr>
          <p:cNvPr id="28773" name="Picture 101"/>
          <p:cNvPicPr>
            <a:picLocks noChangeAspect="1" noChangeArrowheads="1"/>
          </p:cNvPicPr>
          <p:nvPr/>
        </p:nvPicPr>
        <p:blipFill>
          <a:blip r:embed="rId6"/>
          <a:srcRect/>
          <a:stretch>
            <a:fillRect/>
          </a:stretch>
        </p:blipFill>
        <p:spPr bwMode="auto">
          <a:xfrm>
            <a:off x="4286250" y="4214813"/>
            <a:ext cx="923925" cy="685800"/>
          </a:xfrm>
          <a:prstGeom prst="rect">
            <a:avLst/>
          </a:prstGeom>
          <a:noFill/>
          <a:ln w="9525">
            <a:noFill/>
            <a:miter lim="800000"/>
            <a:headEnd/>
            <a:tailEnd/>
          </a:ln>
        </p:spPr>
      </p:pic>
      <p:pic>
        <p:nvPicPr>
          <p:cNvPr id="28774" name="Picture 102"/>
          <p:cNvPicPr>
            <a:picLocks noChangeAspect="1" noChangeArrowheads="1"/>
          </p:cNvPicPr>
          <p:nvPr/>
        </p:nvPicPr>
        <p:blipFill>
          <a:blip r:embed="rId7"/>
          <a:srcRect/>
          <a:stretch>
            <a:fillRect/>
          </a:stretch>
        </p:blipFill>
        <p:spPr bwMode="auto">
          <a:xfrm>
            <a:off x="4357688" y="2928938"/>
            <a:ext cx="714375" cy="914400"/>
          </a:xfrm>
          <a:prstGeom prst="rect">
            <a:avLst/>
          </a:prstGeom>
          <a:noFill/>
          <a:ln w="9525">
            <a:noFill/>
            <a:miter lim="800000"/>
            <a:headEnd/>
            <a:tailEnd/>
          </a:ln>
        </p:spPr>
      </p:pic>
      <p:pic>
        <p:nvPicPr>
          <p:cNvPr id="28775" name="Picture 103"/>
          <p:cNvPicPr>
            <a:picLocks noChangeAspect="1" noChangeArrowheads="1"/>
          </p:cNvPicPr>
          <p:nvPr/>
        </p:nvPicPr>
        <p:blipFill>
          <a:blip r:embed="rId8"/>
          <a:srcRect/>
          <a:stretch>
            <a:fillRect/>
          </a:stretch>
        </p:blipFill>
        <p:spPr bwMode="auto">
          <a:xfrm>
            <a:off x="5214938" y="1714500"/>
            <a:ext cx="1247775" cy="952500"/>
          </a:xfrm>
          <a:prstGeom prst="rect">
            <a:avLst/>
          </a:prstGeom>
          <a:noFill/>
          <a:ln w="9525">
            <a:noFill/>
            <a:miter lim="800000"/>
            <a:headEnd/>
            <a:tailEnd/>
          </a:ln>
        </p:spPr>
      </p:pic>
      <p:pic>
        <p:nvPicPr>
          <p:cNvPr id="28776" name="Picture 104"/>
          <p:cNvPicPr>
            <a:picLocks noChangeAspect="1" noChangeArrowheads="1"/>
          </p:cNvPicPr>
          <p:nvPr/>
        </p:nvPicPr>
        <p:blipFill>
          <a:blip r:embed="rId9"/>
          <a:srcRect/>
          <a:stretch>
            <a:fillRect/>
          </a:stretch>
        </p:blipFill>
        <p:spPr bwMode="auto">
          <a:xfrm>
            <a:off x="6643688" y="1857375"/>
            <a:ext cx="590550" cy="581025"/>
          </a:xfrm>
          <a:prstGeom prst="rect">
            <a:avLst/>
          </a:prstGeom>
          <a:noFill/>
          <a:ln w="9525">
            <a:noFill/>
            <a:miter lim="800000"/>
            <a:headEnd/>
            <a:tailEnd/>
          </a:ln>
        </p:spPr>
      </p:pic>
      <p:pic>
        <p:nvPicPr>
          <p:cNvPr id="28777" name="Picture 105"/>
          <p:cNvPicPr>
            <a:picLocks noChangeAspect="1" noChangeArrowheads="1"/>
          </p:cNvPicPr>
          <p:nvPr/>
        </p:nvPicPr>
        <p:blipFill>
          <a:blip r:embed="rId10"/>
          <a:srcRect/>
          <a:stretch>
            <a:fillRect/>
          </a:stretch>
        </p:blipFill>
        <p:spPr bwMode="auto">
          <a:xfrm>
            <a:off x="7429500" y="1500188"/>
            <a:ext cx="1152525" cy="1076325"/>
          </a:xfrm>
          <a:prstGeom prst="rect">
            <a:avLst/>
          </a:prstGeom>
          <a:noFill/>
          <a:ln w="9525">
            <a:noFill/>
            <a:miter lim="800000"/>
            <a:headEnd/>
            <a:tailEnd/>
          </a:ln>
        </p:spPr>
      </p:pic>
      <p:pic>
        <p:nvPicPr>
          <p:cNvPr id="28778" name="Picture 106"/>
          <p:cNvPicPr>
            <a:picLocks noChangeAspect="1" noChangeArrowheads="1"/>
          </p:cNvPicPr>
          <p:nvPr/>
        </p:nvPicPr>
        <p:blipFill>
          <a:blip r:embed="rId11"/>
          <a:srcRect/>
          <a:stretch>
            <a:fillRect/>
          </a:stretch>
        </p:blipFill>
        <p:spPr bwMode="auto">
          <a:xfrm>
            <a:off x="5500688" y="4143375"/>
            <a:ext cx="1171575" cy="1057275"/>
          </a:xfrm>
          <a:prstGeom prst="rect">
            <a:avLst/>
          </a:prstGeom>
          <a:noFill/>
          <a:ln w="9525">
            <a:noFill/>
            <a:miter lim="800000"/>
            <a:headEnd/>
            <a:tailEnd/>
          </a:ln>
        </p:spPr>
      </p:pic>
      <p:pic>
        <p:nvPicPr>
          <p:cNvPr id="28779" name="Picture 107"/>
          <p:cNvPicPr>
            <a:picLocks noChangeAspect="1" noChangeArrowheads="1"/>
          </p:cNvPicPr>
          <p:nvPr/>
        </p:nvPicPr>
        <p:blipFill>
          <a:blip r:embed="rId12"/>
          <a:srcRect/>
          <a:stretch>
            <a:fillRect/>
          </a:stretch>
        </p:blipFill>
        <p:spPr bwMode="auto">
          <a:xfrm>
            <a:off x="6858000" y="4286250"/>
            <a:ext cx="619125" cy="552450"/>
          </a:xfrm>
          <a:prstGeom prst="rect">
            <a:avLst/>
          </a:prstGeom>
          <a:noFill/>
          <a:ln w="9525">
            <a:noFill/>
            <a:miter lim="800000"/>
            <a:headEnd/>
            <a:tailEnd/>
          </a:ln>
        </p:spPr>
      </p:pic>
      <p:pic>
        <p:nvPicPr>
          <p:cNvPr id="28780" name="Picture 108"/>
          <p:cNvPicPr>
            <a:picLocks noChangeAspect="1" noChangeArrowheads="1"/>
          </p:cNvPicPr>
          <p:nvPr/>
        </p:nvPicPr>
        <p:blipFill>
          <a:blip r:embed="rId13"/>
          <a:srcRect/>
          <a:stretch>
            <a:fillRect/>
          </a:stretch>
        </p:blipFill>
        <p:spPr bwMode="auto">
          <a:xfrm>
            <a:off x="7643813" y="4071938"/>
            <a:ext cx="1114425" cy="723900"/>
          </a:xfrm>
          <a:prstGeom prst="rect">
            <a:avLst/>
          </a:prstGeom>
          <a:noFill/>
          <a:ln w="9525">
            <a:noFill/>
            <a:miter lim="800000"/>
            <a:headEnd/>
            <a:tailEnd/>
          </a:ln>
        </p:spPr>
      </p:pic>
      <p:pic>
        <p:nvPicPr>
          <p:cNvPr id="28781" name="Picture 109"/>
          <p:cNvPicPr>
            <a:picLocks noChangeAspect="1" noChangeArrowheads="1"/>
          </p:cNvPicPr>
          <p:nvPr/>
        </p:nvPicPr>
        <p:blipFill>
          <a:blip r:embed="rId14"/>
          <a:srcRect/>
          <a:stretch>
            <a:fillRect/>
          </a:stretch>
        </p:blipFill>
        <p:spPr bwMode="auto">
          <a:xfrm>
            <a:off x="7786688" y="3000375"/>
            <a:ext cx="914400" cy="7048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704"/>
                                        </p:tgtEl>
                                        <p:attrNameLst>
                                          <p:attrName>style.visibility</p:attrName>
                                        </p:attrNameLst>
                                      </p:cBhvr>
                                      <p:to>
                                        <p:strVal val="visible"/>
                                      </p:to>
                                    </p:set>
                                    <p:animEffect transition="in" filter="wipe(left)">
                                      <p:cBhvr>
                                        <p:cTn id="7" dur="500"/>
                                        <p:tgtEl>
                                          <p:spTgt spid="28704"/>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4.16667E-6 0 L 4.16667E-6 1.12338 " pathEditMode="relative" rAng="0" ptsTypes="AA">
                                      <p:cBhvr>
                                        <p:cTn id="10" dur="1500" fill="hold"/>
                                        <p:tgtEl>
                                          <p:spTgt spid="5"/>
                                        </p:tgtEl>
                                        <p:attrNameLst>
                                          <p:attrName>ppt_x</p:attrName>
                                          <p:attrName>ppt_y</p:attrName>
                                        </p:attrNameLst>
                                      </p:cBhvr>
                                      <p:rCtr x="0" y="562"/>
                                    </p:animMotion>
                                  </p:childTnLst>
                                </p:cTn>
                              </p:par>
                              <p:par>
                                <p:cTn id="11" presetID="42" presetClass="path" presetSubtype="0" accel="50000" decel="50000" fill="hold" nodeType="withEffect">
                                  <p:stCondLst>
                                    <p:cond delay="0"/>
                                  </p:stCondLst>
                                  <p:childTnLst>
                                    <p:animMotion origin="layout" path="M -4.72222E-6 -1.12338 L -4.72222E-6 -4.07407E-6 " pathEditMode="relative" rAng="0" ptsTypes="AA">
                                      <p:cBhvr>
                                        <p:cTn id="12" dur="1500" spd="-100000" fill="hold"/>
                                        <p:tgtEl>
                                          <p:spTgt spid="4"/>
                                        </p:tgtEl>
                                        <p:attrNameLst>
                                          <p:attrName>ppt_x</p:attrName>
                                          <p:attrName>ppt_y</p:attrName>
                                        </p:attrNameLst>
                                      </p:cBhvr>
                                      <p:rCtr x="0" y="562"/>
                                    </p:animMotion>
                                  </p:childTnLst>
                                </p:cTn>
                              </p:par>
                              <p:par>
                                <p:cTn id="13" presetID="10" presetClass="entr" presetSubtype="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70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90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nodeType="withEffect">
                                  <p:stCondLst>
                                    <p:cond delay="110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nodeType="withEffect">
                                  <p:stCondLst>
                                    <p:cond delay="130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xit" presetSubtype="0" fill="hold" nodeType="with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xit" presetSubtype="0" fill="hold" grpId="0" nodeType="withEffect">
                                  <p:stCondLst>
                                    <p:cond delay="0"/>
                                  </p:stCondLst>
                                  <p:childTnLst>
                                    <p:animEffect transition="out" filter="fade">
                                      <p:cBhvr>
                                        <p:cTn id="35" dur="500"/>
                                        <p:tgtEl>
                                          <p:spTgt spid="11336"/>
                                        </p:tgtEl>
                                      </p:cBhvr>
                                    </p:animEffect>
                                    <p:set>
                                      <p:cBhvr>
                                        <p:cTn id="36" dur="1" fill="hold">
                                          <p:stCondLst>
                                            <p:cond delay="499"/>
                                          </p:stCondLst>
                                        </p:cTn>
                                        <p:tgtEl>
                                          <p:spTgt spid="1133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1337"/>
                                        </p:tgtEl>
                                        <p:attrNameLst>
                                          <p:attrName>style.visibility</p:attrName>
                                        </p:attrNameLst>
                                      </p:cBhvr>
                                      <p:to>
                                        <p:strVal val="visible"/>
                                      </p:to>
                                    </p:set>
                                    <p:animEffect transition="in" filter="fade">
                                      <p:cBhvr>
                                        <p:cTn id="39" dur="500"/>
                                        <p:tgtEl>
                                          <p:spTgt spid="11337"/>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par>
                                <p:cTn id="43" presetID="10" presetClass="entr" presetSubtype="0" fill="hold" nodeType="withEffect">
                                  <p:stCondLst>
                                    <p:cond delay="1100"/>
                                  </p:stCondLst>
                                  <p:childTnLst>
                                    <p:set>
                                      <p:cBhvr>
                                        <p:cTn id="44" dur="1" fill="hold">
                                          <p:stCondLst>
                                            <p:cond delay="0"/>
                                          </p:stCondLst>
                                        </p:cTn>
                                        <p:tgtEl>
                                          <p:spTgt spid="28705"/>
                                        </p:tgtEl>
                                        <p:attrNameLst>
                                          <p:attrName>style.visibility</p:attrName>
                                        </p:attrNameLst>
                                      </p:cBhvr>
                                      <p:to>
                                        <p:strVal val="visible"/>
                                      </p:to>
                                    </p:set>
                                    <p:animEffect transition="in" filter="fade">
                                      <p:cBhvr>
                                        <p:cTn id="45" dur="500"/>
                                        <p:tgtEl>
                                          <p:spTgt spid="28705"/>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wipe(left)">
                                      <p:cBhvr>
                                        <p:cTn id="48" dur="500"/>
                                        <p:tgtEl>
                                          <p:spTgt spid="102"/>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28770"/>
                                        </p:tgtEl>
                                        <p:attrNameLst>
                                          <p:attrName>style.visibility</p:attrName>
                                        </p:attrNameLst>
                                      </p:cBhvr>
                                      <p:to>
                                        <p:strVal val="visible"/>
                                      </p:to>
                                    </p:set>
                                    <p:animEffect transition="in" filter="box(in)">
                                      <p:cBhvr>
                                        <p:cTn id="53" dur="500"/>
                                        <p:tgtEl>
                                          <p:spTgt spid="28770"/>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nodeType="clickEffect">
                                  <p:stCondLst>
                                    <p:cond delay="0"/>
                                  </p:stCondLst>
                                  <p:childTnLst>
                                    <p:set>
                                      <p:cBhvr>
                                        <p:cTn id="57" dur="1" fill="hold">
                                          <p:stCondLst>
                                            <p:cond delay="0"/>
                                          </p:stCondLst>
                                        </p:cTn>
                                        <p:tgtEl>
                                          <p:spTgt spid="28771"/>
                                        </p:tgtEl>
                                        <p:attrNameLst>
                                          <p:attrName>style.visibility</p:attrName>
                                        </p:attrNameLst>
                                      </p:cBhvr>
                                      <p:to>
                                        <p:strVal val="visible"/>
                                      </p:to>
                                    </p:set>
                                    <p:animEffect transition="in" filter="box(in)">
                                      <p:cBhvr>
                                        <p:cTn id="58" dur="500"/>
                                        <p:tgtEl>
                                          <p:spTgt spid="28771"/>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nodeType="clickEffect">
                                  <p:stCondLst>
                                    <p:cond delay="0"/>
                                  </p:stCondLst>
                                  <p:childTnLst>
                                    <p:set>
                                      <p:cBhvr>
                                        <p:cTn id="62" dur="1" fill="hold">
                                          <p:stCondLst>
                                            <p:cond delay="0"/>
                                          </p:stCondLst>
                                        </p:cTn>
                                        <p:tgtEl>
                                          <p:spTgt spid="28772"/>
                                        </p:tgtEl>
                                        <p:attrNameLst>
                                          <p:attrName>style.visibility</p:attrName>
                                        </p:attrNameLst>
                                      </p:cBhvr>
                                      <p:to>
                                        <p:strVal val="visible"/>
                                      </p:to>
                                    </p:set>
                                    <p:animEffect transition="in" filter="box(in)">
                                      <p:cBhvr>
                                        <p:cTn id="63" dur="500"/>
                                        <p:tgtEl>
                                          <p:spTgt spid="28772"/>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nodeType="clickEffect">
                                  <p:stCondLst>
                                    <p:cond delay="0"/>
                                  </p:stCondLst>
                                  <p:childTnLst>
                                    <p:set>
                                      <p:cBhvr>
                                        <p:cTn id="67" dur="1" fill="hold">
                                          <p:stCondLst>
                                            <p:cond delay="0"/>
                                          </p:stCondLst>
                                        </p:cTn>
                                        <p:tgtEl>
                                          <p:spTgt spid="28773"/>
                                        </p:tgtEl>
                                        <p:attrNameLst>
                                          <p:attrName>style.visibility</p:attrName>
                                        </p:attrNameLst>
                                      </p:cBhvr>
                                      <p:to>
                                        <p:strVal val="visible"/>
                                      </p:to>
                                    </p:set>
                                    <p:animEffect transition="in" filter="box(in)">
                                      <p:cBhvr>
                                        <p:cTn id="68" dur="500"/>
                                        <p:tgtEl>
                                          <p:spTgt spid="28773"/>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nodeType="clickEffect">
                                  <p:stCondLst>
                                    <p:cond delay="0"/>
                                  </p:stCondLst>
                                  <p:childTnLst>
                                    <p:set>
                                      <p:cBhvr>
                                        <p:cTn id="72" dur="1" fill="hold">
                                          <p:stCondLst>
                                            <p:cond delay="0"/>
                                          </p:stCondLst>
                                        </p:cTn>
                                        <p:tgtEl>
                                          <p:spTgt spid="28774"/>
                                        </p:tgtEl>
                                        <p:attrNameLst>
                                          <p:attrName>style.visibility</p:attrName>
                                        </p:attrNameLst>
                                      </p:cBhvr>
                                      <p:to>
                                        <p:strVal val="visible"/>
                                      </p:to>
                                    </p:set>
                                    <p:animEffect transition="in" filter="box(in)">
                                      <p:cBhvr>
                                        <p:cTn id="73" dur="500"/>
                                        <p:tgtEl>
                                          <p:spTgt spid="28774"/>
                                        </p:tgtEl>
                                      </p:cBhvr>
                                    </p:animEffect>
                                  </p:childTnLst>
                                </p:cTn>
                              </p:par>
                            </p:childTnLst>
                          </p:cTn>
                        </p:par>
                      </p:childTnLst>
                    </p:cTn>
                  </p:par>
                  <p:par>
                    <p:cTn id="74" fill="hold">
                      <p:stCondLst>
                        <p:cond delay="indefinite"/>
                      </p:stCondLst>
                      <p:childTnLst>
                        <p:par>
                          <p:cTn id="75" fill="hold">
                            <p:stCondLst>
                              <p:cond delay="0"/>
                            </p:stCondLst>
                            <p:childTnLst>
                              <p:par>
                                <p:cTn id="76" presetID="4" presetClass="entr" presetSubtype="16" fill="hold" nodeType="clickEffect">
                                  <p:stCondLst>
                                    <p:cond delay="0"/>
                                  </p:stCondLst>
                                  <p:childTnLst>
                                    <p:set>
                                      <p:cBhvr>
                                        <p:cTn id="77" dur="1" fill="hold">
                                          <p:stCondLst>
                                            <p:cond delay="0"/>
                                          </p:stCondLst>
                                        </p:cTn>
                                        <p:tgtEl>
                                          <p:spTgt spid="28778"/>
                                        </p:tgtEl>
                                        <p:attrNameLst>
                                          <p:attrName>style.visibility</p:attrName>
                                        </p:attrNameLst>
                                      </p:cBhvr>
                                      <p:to>
                                        <p:strVal val="visible"/>
                                      </p:to>
                                    </p:set>
                                    <p:animEffect transition="in" filter="box(in)">
                                      <p:cBhvr>
                                        <p:cTn id="78" dur="500"/>
                                        <p:tgtEl>
                                          <p:spTgt spid="28778"/>
                                        </p:tgtEl>
                                      </p:cBhvr>
                                    </p:animEffect>
                                  </p:childTnLst>
                                </p:cTn>
                              </p:par>
                            </p:childTnLst>
                          </p:cTn>
                        </p:par>
                      </p:childTnLst>
                    </p:cTn>
                  </p:par>
                  <p:par>
                    <p:cTn id="79" fill="hold">
                      <p:stCondLst>
                        <p:cond delay="indefinite"/>
                      </p:stCondLst>
                      <p:childTnLst>
                        <p:par>
                          <p:cTn id="80" fill="hold">
                            <p:stCondLst>
                              <p:cond delay="0"/>
                            </p:stCondLst>
                            <p:childTnLst>
                              <p:par>
                                <p:cTn id="81" presetID="4" presetClass="entr" presetSubtype="16" fill="hold" nodeType="clickEffect">
                                  <p:stCondLst>
                                    <p:cond delay="0"/>
                                  </p:stCondLst>
                                  <p:childTnLst>
                                    <p:set>
                                      <p:cBhvr>
                                        <p:cTn id="82" dur="1" fill="hold">
                                          <p:stCondLst>
                                            <p:cond delay="0"/>
                                          </p:stCondLst>
                                        </p:cTn>
                                        <p:tgtEl>
                                          <p:spTgt spid="28779"/>
                                        </p:tgtEl>
                                        <p:attrNameLst>
                                          <p:attrName>style.visibility</p:attrName>
                                        </p:attrNameLst>
                                      </p:cBhvr>
                                      <p:to>
                                        <p:strVal val="visible"/>
                                      </p:to>
                                    </p:set>
                                    <p:animEffect transition="in" filter="box(in)">
                                      <p:cBhvr>
                                        <p:cTn id="83" dur="500"/>
                                        <p:tgtEl>
                                          <p:spTgt spid="28779"/>
                                        </p:tgtEl>
                                      </p:cBhvr>
                                    </p:animEffect>
                                  </p:childTnLst>
                                </p:cTn>
                              </p:par>
                            </p:childTnLst>
                          </p:cTn>
                        </p:par>
                      </p:childTnLst>
                    </p:cTn>
                  </p:par>
                  <p:par>
                    <p:cTn id="84" fill="hold">
                      <p:stCondLst>
                        <p:cond delay="indefinite"/>
                      </p:stCondLst>
                      <p:childTnLst>
                        <p:par>
                          <p:cTn id="85" fill="hold">
                            <p:stCondLst>
                              <p:cond delay="0"/>
                            </p:stCondLst>
                            <p:childTnLst>
                              <p:par>
                                <p:cTn id="86" presetID="4" presetClass="entr" presetSubtype="16" fill="hold" nodeType="clickEffect">
                                  <p:stCondLst>
                                    <p:cond delay="0"/>
                                  </p:stCondLst>
                                  <p:childTnLst>
                                    <p:set>
                                      <p:cBhvr>
                                        <p:cTn id="87" dur="1" fill="hold">
                                          <p:stCondLst>
                                            <p:cond delay="0"/>
                                          </p:stCondLst>
                                        </p:cTn>
                                        <p:tgtEl>
                                          <p:spTgt spid="28780"/>
                                        </p:tgtEl>
                                        <p:attrNameLst>
                                          <p:attrName>style.visibility</p:attrName>
                                        </p:attrNameLst>
                                      </p:cBhvr>
                                      <p:to>
                                        <p:strVal val="visible"/>
                                      </p:to>
                                    </p:set>
                                    <p:animEffect transition="in" filter="box(in)">
                                      <p:cBhvr>
                                        <p:cTn id="88" dur="500"/>
                                        <p:tgtEl>
                                          <p:spTgt spid="28780"/>
                                        </p:tgtEl>
                                      </p:cBhvr>
                                    </p:animEffect>
                                  </p:childTnLst>
                                </p:cTn>
                              </p:par>
                            </p:childTnLst>
                          </p:cTn>
                        </p:par>
                      </p:childTnLst>
                    </p:cTn>
                  </p:par>
                  <p:par>
                    <p:cTn id="89" fill="hold">
                      <p:stCondLst>
                        <p:cond delay="indefinite"/>
                      </p:stCondLst>
                      <p:childTnLst>
                        <p:par>
                          <p:cTn id="90" fill="hold">
                            <p:stCondLst>
                              <p:cond delay="0"/>
                            </p:stCondLst>
                            <p:childTnLst>
                              <p:par>
                                <p:cTn id="91" presetID="4" presetClass="entr" presetSubtype="16" fill="hold" nodeType="clickEffect">
                                  <p:stCondLst>
                                    <p:cond delay="0"/>
                                  </p:stCondLst>
                                  <p:childTnLst>
                                    <p:set>
                                      <p:cBhvr>
                                        <p:cTn id="92" dur="1" fill="hold">
                                          <p:stCondLst>
                                            <p:cond delay="0"/>
                                          </p:stCondLst>
                                        </p:cTn>
                                        <p:tgtEl>
                                          <p:spTgt spid="28781"/>
                                        </p:tgtEl>
                                        <p:attrNameLst>
                                          <p:attrName>style.visibility</p:attrName>
                                        </p:attrNameLst>
                                      </p:cBhvr>
                                      <p:to>
                                        <p:strVal val="visible"/>
                                      </p:to>
                                    </p:set>
                                    <p:animEffect transition="in" filter="box(in)">
                                      <p:cBhvr>
                                        <p:cTn id="93" dur="500"/>
                                        <p:tgtEl>
                                          <p:spTgt spid="28781"/>
                                        </p:tgtEl>
                                      </p:cBhvr>
                                    </p:animEffect>
                                  </p:childTnLst>
                                </p:cTn>
                              </p:par>
                            </p:childTnLst>
                          </p:cTn>
                        </p:par>
                      </p:childTnLst>
                    </p:cTn>
                  </p:par>
                  <p:par>
                    <p:cTn id="94" fill="hold">
                      <p:stCondLst>
                        <p:cond delay="indefinite"/>
                      </p:stCondLst>
                      <p:childTnLst>
                        <p:par>
                          <p:cTn id="95" fill="hold">
                            <p:stCondLst>
                              <p:cond delay="0"/>
                            </p:stCondLst>
                            <p:childTnLst>
                              <p:par>
                                <p:cTn id="96" presetID="4" presetClass="entr" presetSubtype="16" fill="hold" nodeType="clickEffect">
                                  <p:stCondLst>
                                    <p:cond delay="0"/>
                                  </p:stCondLst>
                                  <p:childTnLst>
                                    <p:set>
                                      <p:cBhvr>
                                        <p:cTn id="97" dur="1" fill="hold">
                                          <p:stCondLst>
                                            <p:cond delay="0"/>
                                          </p:stCondLst>
                                        </p:cTn>
                                        <p:tgtEl>
                                          <p:spTgt spid="28775"/>
                                        </p:tgtEl>
                                        <p:attrNameLst>
                                          <p:attrName>style.visibility</p:attrName>
                                        </p:attrNameLst>
                                      </p:cBhvr>
                                      <p:to>
                                        <p:strVal val="visible"/>
                                      </p:to>
                                    </p:set>
                                    <p:animEffect transition="in" filter="box(in)">
                                      <p:cBhvr>
                                        <p:cTn id="98" dur="500"/>
                                        <p:tgtEl>
                                          <p:spTgt spid="28775"/>
                                        </p:tgtEl>
                                      </p:cBhvr>
                                    </p:animEffect>
                                  </p:childTnLst>
                                </p:cTn>
                              </p:par>
                            </p:childTnLst>
                          </p:cTn>
                        </p:par>
                      </p:childTnLst>
                    </p:cTn>
                  </p:par>
                  <p:par>
                    <p:cTn id="99" fill="hold">
                      <p:stCondLst>
                        <p:cond delay="indefinite"/>
                      </p:stCondLst>
                      <p:childTnLst>
                        <p:par>
                          <p:cTn id="100" fill="hold">
                            <p:stCondLst>
                              <p:cond delay="0"/>
                            </p:stCondLst>
                            <p:childTnLst>
                              <p:par>
                                <p:cTn id="101" presetID="4" presetClass="entr" presetSubtype="16" fill="hold" nodeType="clickEffect">
                                  <p:stCondLst>
                                    <p:cond delay="0"/>
                                  </p:stCondLst>
                                  <p:childTnLst>
                                    <p:set>
                                      <p:cBhvr>
                                        <p:cTn id="102" dur="1" fill="hold">
                                          <p:stCondLst>
                                            <p:cond delay="0"/>
                                          </p:stCondLst>
                                        </p:cTn>
                                        <p:tgtEl>
                                          <p:spTgt spid="28776"/>
                                        </p:tgtEl>
                                        <p:attrNameLst>
                                          <p:attrName>style.visibility</p:attrName>
                                        </p:attrNameLst>
                                      </p:cBhvr>
                                      <p:to>
                                        <p:strVal val="visible"/>
                                      </p:to>
                                    </p:set>
                                    <p:animEffect transition="in" filter="box(in)">
                                      <p:cBhvr>
                                        <p:cTn id="103" dur="500"/>
                                        <p:tgtEl>
                                          <p:spTgt spid="28776"/>
                                        </p:tgtEl>
                                      </p:cBhvr>
                                    </p:animEffect>
                                  </p:childTnLst>
                                </p:cTn>
                              </p:par>
                            </p:childTnLst>
                          </p:cTn>
                        </p:par>
                      </p:childTnLst>
                    </p:cTn>
                  </p:par>
                  <p:par>
                    <p:cTn id="104" fill="hold">
                      <p:stCondLst>
                        <p:cond delay="indefinite"/>
                      </p:stCondLst>
                      <p:childTnLst>
                        <p:par>
                          <p:cTn id="105" fill="hold">
                            <p:stCondLst>
                              <p:cond delay="0"/>
                            </p:stCondLst>
                            <p:childTnLst>
                              <p:par>
                                <p:cTn id="106" presetID="4" presetClass="entr" presetSubtype="16" fill="hold" nodeType="clickEffect">
                                  <p:stCondLst>
                                    <p:cond delay="0"/>
                                  </p:stCondLst>
                                  <p:childTnLst>
                                    <p:set>
                                      <p:cBhvr>
                                        <p:cTn id="107" dur="1" fill="hold">
                                          <p:stCondLst>
                                            <p:cond delay="0"/>
                                          </p:stCondLst>
                                        </p:cTn>
                                        <p:tgtEl>
                                          <p:spTgt spid="28777"/>
                                        </p:tgtEl>
                                        <p:attrNameLst>
                                          <p:attrName>style.visibility</p:attrName>
                                        </p:attrNameLst>
                                      </p:cBhvr>
                                      <p:to>
                                        <p:strVal val="visible"/>
                                      </p:to>
                                    </p:set>
                                    <p:animEffect transition="in" filter="box(in)">
                                      <p:cBhvr>
                                        <p:cTn id="108" dur="500"/>
                                        <p:tgtEl>
                                          <p:spTgt spid="28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6" grpId="0" animBg="1"/>
      <p:bldP spid="11337" grpId="0" animBg="1"/>
      <p:bldP spid="85" grpId="0"/>
      <p:bldP spid="102"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36" name="Rectangle 72"/>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29BE6">
                  <a:alpha val="79999"/>
                </a:srgbClr>
              </a:gs>
            </a:gsLst>
            <a:lin ang="5400000" scaled="1"/>
          </a:gradFill>
          <a:ln w="9525">
            <a:noFill/>
            <a:miter lim="800000"/>
            <a:headEnd/>
            <a:tailEnd/>
          </a:ln>
        </p:spPr>
        <p:txBody>
          <a:bodyPr wrap="none" anchor="ctr"/>
          <a:lstStyle/>
          <a:p>
            <a:endParaRPr lang="es-ES_tradnl"/>
          </a:p>
        </p:txBody>
      </p:sp>
      <p:sp>
        <p:nvSpPr>
          <p:cNvPr id="11337" name="Rectangle 73"/>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9CE1C">
                  <a:alpha val="60001"/>
                </a:srgbClr>
              </a:gs>
            </a:gsLst>
            <a:lin ang="5400000" scaled="1"/>
          </a:gradFill>
          <a:ln w="9525">
            <a:noFill/>
            <a:miter lim="800000"/>
            <a:headEnd/>
            <a:tailEnd/>
          </a:ln>
        </p:spPr>
        <p:txBody>
          <a:bodyPr wrap="none" anchor="ctr"/>
          <a:lstStyle/>
          <a:p>
            <a:endParaRPr lang="es-ES_tradnl"/>
          </a:p>
        </p:txBody>
      </p:sp>
      <p:grpSp>
        <p:nvGrpSpPr>
          <p:cNvPr id="2" name="Group 2"/>
          <p:cNvGrpSpPr>
            <a:grpSpLocks/>
          </p:cNvGrpSpPr>
          <p:nvPr/>
        </p:nvGrpSpPr>
        <p:grpSpPr bwMode="auto">
          <a:xfrm>
            <a:off x="-3175" y="-12700"/>
            <a:ext cx="1766888" cy="6870700"/>
            <a:chOff x="2336" y="-8"/>
            <a:chExt cx="1252" cy="4337"/>
          </a:xfrm>
        </p:grpSpPr>
        <p:sp>
          <p:nvSpPr>
            <p:cNvPr id="6232" name="Freeform 3"/>
            <p:cNvSpPr>
              <a:spLocks/>
            </p:cNvSpPr>
            <p:nvPr/>
          </p:nvSpPr>
          <p:spPr bwMode="auto">
            <a:xfrm>
              <a:off x="2336" y="-8"/>
              <a:ext cx="872" cy="4337"/>
            </a:xfrm>
            <a:custGeom>
              <a:avLst/>
              <a:gdLst>
                <a:gd name="T0" fmla="*/ 1434750 w 369"/>
                <a:gd name="T1" fmla="*/ 0 h 1836"/>
                <a:gd name="T2" fmla="*/ 1314898 w 369"/>
                <a:gd name="T3" fmla="*/ 4705756 h 1836"/>
                <a:gd name="T4" fmla="*/ 0 w 369"/>
                <a:gd name="T5" fmla="*/ 9932356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18A5D8"/>
              </a:solidFill>
              <a:miter lim="800000"/>
              <a:headEnd/>
              <a:tailEnd/>
            </a:ln>
          </p:spPr>
          <p:txBody>
            <a:bodyPr/>
            <a:lstStyle/>
            <a:p>
              <a:endParaRPr lang="es-ES"/>
            </a:p>
          </p:txBody>
        </p:sp>
        <p:sp>
          <p:nvSpPr>
            <p:cNvPr id="6233" name="Freeform 4"/>
            <p:cNvSpPr>
              <a:spLocks/>
            </p:cNvSpPr>
            <p:nvPr/>
          </p:nvSpPr>
          <p:spPr bwMode="auto">
            <a:xfrm>
              <a:off x="2343" y="-8"/>
              <a:ext cx="893" cy="4337"/>
            </a:xfrm>
            <a:custGeom>
              <a:avLst/>
              <a:gdLst>
                <a:gd name="T0" fmla="*/ 1423463 w 378"/>
                <a:gd name="T1" fmla="*/ 0 h 1836"/>
                <a:gd name="T2" fmla="*/ 1347466 w 378"/>
                <a:gd name="T3" fmla="*/ 4705756 h 1836"/>
                <a:gd name="T4" fmla="*/ 166736 w 378"/>
                <a:gd name="T5" fmla="*/ 9932356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199DCC"/>
              </a:solidFill>
              <a:miter lim="800000"/>
              <a:headEnd/>
              <a:tailEnd/>
            </a:ln>
          </p:spPr>
          <p:txBody>
            <a:bodyPr/>
            <a:lstStyle/>
            <a:p>
              <a:endParaRPr lang="es-ES"/>
            </a:p>
          </p:txBody>
        </p:sp>
        <p:sp>
          <p:nvSpPr>
            <p:cNvPr id="6234" name="Freeform 5"/>
            <p:cNvSpPr>
              <a:spLocks/>
            </p:cNvSpPr>
            <p:nvPr/>
          </p:nvSpPr>
          <p:spPr bwMode="auto">
            <a:xfrm>
              <a:off x="2350" y="-8"/>
              <a:ext cx="917" cy="4337"/>
            </a:xfrm>
            <a:custGeom>
              <a:avLst/>
              <a:gdLst>
                <a:gd name="T0" fmla="*/ 1430785 w 388"/>
                <a:gd name="T1" fmla="*/ 0 h 1836"/>
                <a:gd name="T2" fmla="*/ 1392105 w 388"/>
                <a:gd name="T3" fmla="*/ 4705756 h 1836"/>
                <a:gd name="T4" fmla="*/ 337699 w 388"/>
                <a:gd name="T5" fmla="*/ 9932356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1A96C3"/>
              </a:solidFill>
              <a:miter lim="800000"/>
              <a:headEnd/>
              <a:tailEnd/>
            </a:ln>
          </p:spPr>
          <p:txBody>
            <a:bodyPr/>
            <a:lstStyle/>
            <a:p>
              <a:endParaRPr lang="es-ES"/>
            </a:p>
          </p:txBody>
        </p:sp>
        <p:sp>
          <p:nvSpPr>
            <p:cNvPr id="6235" name="Freeform 6"/>
            <p:cNvSpPr>
              <a:spLocks/>
            </p:cNvSpPr>
            <p:nvPr/>
          </p:nvSpPr>
          <p:spPr bwMode="auto">
            <a:xfrm>
              <a:off x="2355" y="-8"/>
              <a:ext cx="940" cy="4337"/>
            </a:xfrm>
            <a:custGeom>
              <a:avLst/>
              <a:gdLst>
                <a:gd name="T0" fmla="*/ 1420463 w 398"/>
                <a:gd name="T1" fmla="*/ 0 h 1836"/>
                <a:gd name="T2" fmla="*/ 1426866 w 398"/>
                <a:gd name="T3" fmla="*/ 4705756 h 1836"/>
                <a:gd name="T4" fmla="*/ 507522 w 398"/>
                <a:gd name="T5" fmla="*/ 9932356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1A8FBA"/>
              </a:solidFill>
              <a:miter lim="800000"/>
              <a:headEnd/>
              <a:tailEnd/>
            </a:ln>
          </p:spPr>
          <p:txBody>
            <a:bodyPr/>
            <a:lstStyle/>
            <a:p>
              <a:endParaRPr lang="es-ES"/>
            </a:p>
          </p:txBody>
        </p:sp>
        <p:sp>
          <p:nvSpPr>
            <p:cNvPr id="6236" name="Freeform 7"/>
            <p:cNvSpPr>
              <a:spLocks/>
            </p:cNvSpPr>
            <p:nvPr/>
          </p:nvSpPr>
          <p:spPr bwMode="auto">
            <a:xfrm>
              <a:off x="2360" y="-8"/>
              <a:ext cx="964" cy="4337"/>
            </a:xfrm>
            <a:custGeom>
              <a:avLst/>
              <a:gdLst>
                <a:gd name="T0" fmla="*/ 1431687 w 408"/>
                <a:gd name="T1" fmla="*/ 0 h 1836"/>
                <a:gd name="T2" fmla="*/ 1468439 w 408"/>
                <a:gd name="T3" fmla="*/ 4705756 h 1836"/>
                <a:gd name="T4" fmla="*/ 676931 w 408"/>
                <a:gd name="T5" fmla="*/ 9932356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1888B2"/>
              </a:solidFill>
              <a:miter lim="800000"/>
              <a:headEnd/>
              <a:tailEnd/>
            </a:ln>
          </p:spPr>
          <p:txBody>
            <a:bodyPr/>
            <a:lstStyle/>
            <a:p>
              <a:endParaRPr lang="es-ES"/>
            </a:p>
          </p:txBody>
        </p:sp>
        <p:sp>
          <p:nvSpPr>
            <p:cNvPr id="6237" name="Freeform 8"/>
            <p:cNvSpPr>
              <a:spLocks/>
            </p:cNvSpPr>
            <p:nvPr/>
          </p:nvSpPr>
          <p:spPr bwMode="auto">
            <a:xfrm>
              <a:off x="2365" y="-8"/>
              <a:ext cx="987" cy="4337"/>
            </a:xfrm>
            <a:custGeom>
              <a:avLst/>
              <a:gdLst>
                <a:gd name="T0" fmla="*/ 1421405 w 418"/>
                <a:gd name="T1" fmla="*/ 0 h 1836"/>
                <a:gd name="T2" fmla="*/ 1503567 w 418"/>
                <a:gd name="T3" fmla="*/ 4705756 h 1836"/>
                <a:gd name="T4" fmla="*/ 846317 w 418"/>
                <a:gd name="T5" fmla="*/ 9932356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1A82AA"/>
              </a:solidFill>
              <a:miter lim="800000"/>
              <a:headEnd/>
              <a:tailEnd/>
            </a:ln>
          </p:spPr>
          <p:txBody>
            <a:bodyPr/>
            <a:lstStyle/>
            <a:p>
              <a:endParaRPr lang="es-ES"/>
            </a:p>
          </p:txBody>
        </p:sp>
        <p:sp>
          <p:nvSpPr>
            <p:cNvPr id="6238" name="Freeform 9"/>
            <p:cNvSpPr>
              <a:spLocks/>
            </p:cNvSpPr>
            <p:nvPr/>
          </p:nvSpPr>
          <p:spPr bwMode="auto">
            <a:xfrm>
              <a:off x="2372" y="-8"/>
              <a:ext cx="1039" cy="4337"/>
            </a:xfrm>
            <a:custGeom>
              <a:avLst/>
              <a:gdLst>
                <a:gd name="T0" fmla="*/ 1417300 w 440"/>
                <a:gd name="T1" fmla="*/ 0 h 1836"/>
                <a:gd name="T2" fmla="*/ 1540927 w 440"/>
                <a:gd name="T3" fmla="*/ 4705756 h 1836"/>
                <a:gd name="T4" fmla="*/ 1013204 w 440"/>
                <a:gd name="T5" fmla="*/ 9932356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187CA2"/>
              </a:solidFill>
              <a:miter lim="800000"/>
              <a:headEnd/>
              <a:tailEnd/>
            </a:ln>
          </p:spPr>
          <p:txBody>
            <a:bodyPr/>
            <a:lstStyle/>
            <a:p>
              <a:endParaRPr lang="es-ES"/>
            </a:p>
          </p:txBody>
        </p:sp>
        <p:sp>
          <p:nvSpPr>
            <p:cNvPr id="6239" name="Freeform 10"/>
            <p:cNvSpPr>
              <a:spLocks/>
            </p:cNvSpPr>
            <p:nvPr/>
          </p:nvSpPr>
          <p:spPr bwMode="auto">
            <a:xfrm>
              <a:off x="2376" y="-8"/>
              <a:ext cx="1094" cy="4337"/>
            </a:xfrm>
            <a:custGeom>
              <a:avLst/>
              <a:gdLst>
                <a:gd name="T0" fmla="*/ 1432223 w 463"/>
                <a:gd name="T1" fmla="*/ 0 h 1836"/>
                <a:gd name="T2" fmla="*/ 1595501 w 463"/>
                <a:gd name="T3" fmla="*/ 4705756 h 1836"/>
                <a:gd name="T4" fmla="*/ 1194173 w 463"/>
                <a:gd name="T5" fmla="*/ 9932356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15769B"/>
              </a:solidFill>
              <a:miter lim="800000"/>
              <a:headEnd/>
              <a:tailEnd/>
            </a:ln>
          </p:spPr>
          <p:txBody>
            <a:bodyPr/>
            <a:lstStyle/>
            <a:p>
              <a:endParaRPr lang="es-ES"/>
            </a:p>
          </p:txBody>
        </p:sp>
        <p:sp>
          <p:nvSpPr>
            <p:cNvPr id="6240" name="Freeform 11"/>
            <p:cNvSpPr>
              <a:spLocks/>
            </p:cNvSpPr>
            <p:nvPr/>
          </p:nvSpPr>
          <p:spPr bwMode="auto">
            <a:xfrm>
              <a:off x="2381" y="-8"/>
              <a:ext cx="1148" cy="4337"/>
            </a:xfrm>
            <a:custGeom>
              <a:avLst/>
              <a:gdLst>
                <a:gd name="T0" fmla="*/ 1428823 w 486"/>
                <a:gd name="T1" fmla="*/ 0 h 1836"/>
                <a:gd name="T2" fmla="*/ 1632376 w 486"/>
                <a:gd name="T3" fmla="*/ 4705756 h 1836"/>
                <a:gd name="T4" fmla="*/ 1361883 w 486"/>
                <a:gd name="T5" fmla="*/ 9932356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157194"/>
              </a:solidFill>
              <a:miter lim="800000"/>
              <a:headEnd/>
              <a:tailEnd/>
            </a:ln>
          </p:spPr>
          <p:txBody>
            <a:bodyPr/>
            <a:lstStyle/>
            <a:p>
              <a:endParaRPr lang="es-ES"/>
            </a:p>
          </p:txBody>
        </p:sp>
        <p:sp>
          <p:nvSpPr>
            <p:cNvPr id="6241" name="Freeform 12"/>
            <p:cNvSpPr>
              <a:spLocks/>
            </p:cNvSpPr>
            <p:nvPr/>
          </p:nvSpPr>
          <p:spPr bwMode="auto">
            <a:xfrm>
              <a:off x="2386" y="-8"/>
              <a:ext cx="1202" cy="4337"/>
            </a:xfrm>
            <a:custGeom>
              <a:avLst/>
              <a:gdLst>
                <a:gd name="T0" fmla="*/ 1422842 w 509"/>
                <a:gd name="T1" fmla="*/ 0 h 1836"/>
                <a:gd name="T2" fmla="*/ 1667318 w 509"/>
                <a:gd name="T3" fmla="*/ 4705756 h 1836"/>
                <a:gd name="T4" fmla="*/ 1525130 w 509"/>
                <a:gd name="T5" fmla="*/ 9932356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36B8D"/>
              </a:solidFill>
              <a:miter lim="800000"/>
              <a:headEnd/>
              <a:tailEnd/>
            </a:ln>
          </p:spPr>
          <p:txBody>
            <a:bodyPr/>
            <a:lstStyle/>
            <a:p>
              <a:endParaRPr lang="es-ES"/>
            </a:p>
          </p:txBody>
        </p:sp>
      </p:grpSp>
      <p:grpSp>
        <p:nvGrpSpPr>
          <p:cNvPr id="3" name="Group 13"/>
          <p:cNvGrpSpPr>
            <a:grpSpLocks/>
          </p:cNvGrpSpPr>
          <p:nvPr/>
        </p:nvGrpSpPr>
        <p:grpSpPr bwMode="auto">
          <a:xfrm>
            <a:off x="-3175" y="-12700"/>
            <a:ext cx="1766888" cy="6870700"/>
            <a:chOff x="2336" y="-8"/>
            <a:chExt cx="1252" cy="4337"/>
          </a:xfrm>
        </p:grpSpPr>
        <p:sp>
          <p:nvSpPr>
            <p:cNvPr id="6222" name="Freeform 14"/>
            <p:cNvSpPr>
              <a:spLocks/>
            </p:cNvSpPr>
            <p:nvPr/>
          </p:nvSpPr>
          <p:spPr bwMode="auto">
            <a:xfrm>
              <a:off x="2336" y="-8"/>
              <a:ext cx="872" cy="4337"/>
            </a:xfrm>
            <a:custGeom>
              <a:avLst/>
              <a:gdLst>
                <a:gd name="T0" fmla="*/ 1434750 w 369"/>
                <a:gd name="T1" fmla="*/ 0 h 1836"/>
                <a:gd name="T2" fmla="*/ 1314898 w 369"/>
                <a:gd name="T3" fmla="*/ 4705756 h 1836"/>
                <a:gd name="T4" fmla="*/ 0 w 369"/>
                <a:gd name="T5" fmla="*/ 9932356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53B848"/>
              </a:solidFill>
              <a:miter lim="800000"/>
              <a:headEnd/>
              <a:tailEnd/>
            </a:ln>
          </p:spPr>
          <p:txBody>
            <a:bodyPr/>
            <a:lstStyle/>
            <a:p>
              <a:endParaRPr lang="es-ES"/>
            </a:p>
          </p:txBody>
        </p:sp>
        <p:sp>
          <p:nvSpPr>
            <p:cNvPr id="6223" name="Freeform 15"/>
            <p:cNvSpPr>
              <a:spLocks/>
            </p:cNvSpPr>
            <p:nvPr/>
          </p:nvSpPr>
          <p:spPr bwMode="auto">
            <a:xfrm>
              <a:off x="2343" y="-8"/>
              <a:ext cx="893" cy="4337"/>
            </a:xfrm>
            <a:custGeom>
              <a:avLst/>
              <a:gdLst>
                <a:gd name="T0" fmla="*/ 1423463 w 378"/>
                <a:gd name="T1" fmla="*/ 0 h 1836"/>
                <a:gd name="T2" fmla="*/ 1347466 w 378"/>
                <a:gd name="T3" fmla="*/ 4705756 h 1836"/>
                <a:gd name="T4" fmla="*/ 166736 w 378"/>
                <a:gd name="T5" fmla="*/ 9932356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4FB147"/>
              </a:solidFill>
              <a:miter lim="800000"/>
              <a:headEnd/>
              <a:tailEnd/>
            </a:ln>
          </p:spPr>
          <p:txBody>
            <a:bodyPr/>
            <a:lstStyle/>
            <a:p>
              <a:endParaRPr lang="es-ES"/>
            </a:p>
          </p:txBody>
        </p:sp>
        <p:sp>
          <p:nvSpPr>
            <p:cNvPr id="6224" name="Freeform 16"/>
            <p:cNvSpPr>
              <a:spLocks/>
            </p:cNvSpPr>
            <p:nvPr/>
          </p:nvSpPr>
          <p:spPr bwMode="auto">
            <a:xfrm>
              <a:off x="2350" y="-8"/>
              <a:ext cx="917" cy="4337"/>
            </a:xfrm>
            <a:custGeom>
              <a:avLst/>
              <a:gdLst>
                <a:gd name="T0" fmla="*/ 1430785 w 388"/>
                <a:gd name="T1" fmla="*/ 0 h 1836"/>
                <a:gd name="T2" fmla="*/ 1392105 w 388"/>
                <a:gd name="T3" fmla="*/ 4705756 h 1836"/>
                <a:gd name="T4" fmla="*/ 337699 w 388"/>
                <a:gd name="T5" fmla="*/ 9932356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48AC47"/>
              </a:solidFill>
              <a:miter lim="800000"/>
              <a:headEnd/>
              <a:tailEnd/>
            </a:ln>
          </p:spPr>
          <p:txBody>
            <a:bodyPr/>
            <a:lstStyle/>
            <a:p>
              <a:endParaRPr lang="es-ES"/>
            </a:p>
          </p:txBody>
        </p:sp>
        <p:sp>
          <p:nvSpPr>
            <p:cNvPr id="6225" name="Freeform 17"/>
            <p:cNvSpPr>
              <a:spLocks/>
            </p:cNvSpPr>
            <p:nvPr/>
          </p:nvSpPr>
          <p:spPr bwMode="auto">
            <a:xfrm>
              <a:off x="2355" y="-8"/>
              <a:ext cx="940" cy="4337"/>
            </a:xfrm>
            <a:custGeom>
              <a:avLst/>
              <a:gdLst>
                <a:gd name="T0" fmla="*/ 1420463 w 398"/>
                <a:gd name="T1" fmla="*/ 0 h 1836"/>
                <a:gd name="T2" fmla="*/ 1426866 w 398"/>
                <a:gd name="T3" fmla="*/ 4705756 h 1836"/>
                <a:gd name="T4" fmla="*/ 507522 w 398"/>
                <a:gd name="T5" fmla="*/ 9932356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43A746"/>
              </a:solidFill>
              <a:miter lim="800000"/>
              <a:headEnd/>
              <a:tailEnd/>
            </a:ln>
          </p:spPr>
          <p:txBody>
            <a:bodyPr/>
            <a:lstStyle/>
            <a:p>
              <a:endParaRPr lang="es-ES"/>
            </a:p>
          </p:txBody>
        </p:sp>
        <p:sp>
          <p:nvSpPr>
            <p:cNvPr id="6226" name="Freeform 18"/>
            <p:cNvSpPr>
              <a:spLocks/>
            </p:cNvSpPr>
            <p:nvPr/>
          </p:nvSpPr>
          <p:spPr bwMode="auto">
            <a:xfrm>
              <a:off x="2360" y="-8"/>
              <a:ext cx="964" cy="4337"/>
            </a:xfrm>
            <a:custGeom>
              <a:avLst/>
              <a:gdLst>
                <a:gd name="T0" fmla="*/ 1431687 w 408"/>
                <a:gd name="T1" fmla="*/ 0 h 1836"/>
                <a:gd name="T2" fmla="*/ 1468439 w 408"/>
                <a:gd name="T3" fmla="*/ 4705756 h 1836"/>
                <a:gd name="T4" fmla="*/ 676931 w 408"/>
                <a:gd name="T5" fmla="*/ 9932356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3CA246"/>
              </a:solidFill>
              <a:miter lim="800000"/>
              <a:headEnd/>
              <a:tailEnd/>
            </a:ln>
          </p:spPr>
          <p:txBody>
            <a:bodyPr/>
            <a:lstStyle/>
            <a:p>
              <a:endParaRPr lang="es-ES"/>
            </a:p>
          </p:txBody>
        </p:sp>
        <p:sp>
          <p:nvSpPr>
            <p:cNvPr id="6227" name="Freeform 19"/>
            <p:cNvSpPr>
              <a:spLocks/>
            </p:cNvSpPr>
            <p:nvPr/>
          </p:nvSpPr>
          <p:spPr bwMode="auto">
            <a:xfrm>
              <a:off x="2365" y="-8"/>
              <a:ext cx="987" cy="4337"/>
            </a:xfrm>
            <a:custGeom>
              <a:avLst/>
              <a:gdLst>
                <a:gd name="T0" fmla="*/ 1421405 w 418"/>
                <a:gd name="T1" fmla="*/ 0 h 1836"/>
                <a:gd name="T2" fmla="*/ 1503567 w 418"/>
                <a:gd name="T3" fmla="*/ 4705756 h 1836"/>
                <a:gd name="T4" fmla="*/ 846317 w 418"/>
                <a:gd name="T5" fmla="*/ 9932356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369E46"/>
              </a:solidFill>
              <a:miter lim="800000"/>
              <a:headEnd/>
              <a:tailEnd/>
            </a:ln>
          </p:spPr>
          <p:txBody>
            <a:bodyPr/>
            <a:lstStyle/>
            <a:p>
              <a:endParaRPr lang="es-ES"/>
            </a:p>
          </p:txBody>
        </p:sp>
        <p:sp>
          <p:nvSpPr>
            <p:cNvPr id="6228" name="Freeform 20"/>
            <p:cNvSpPr>
              <a:spLocks/>
            </p:cNvSpPr>
            <p:nvPr/>
          </p:nvSpPr>
          <p:spPr bwMode="auto">
            <a:xfrm>
              <a:off x="2372" y="-8"/>
              <a:ext cx="1039" cy="4337"/>
            </a:xfrm>
            <a:custGeom>
              <a:avLst/>
              <a:gdLst>
                <a:gd name="T0" fmla="*/ 1417300 w 440"/>
                <a:gd name="T1" fmla="*/ 0 h 1836"/>
                <a:gd name="T2" fmla="*/ 1540927 w 440"/>
                <a:gd name="T3" fmla="*/ 4705756 h 1836"/>
                <a:gd name="T4" fmla="*/ 1013204 w 440"/>
                <a:gd name="T5" fmla="*/ 9932356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2F9946"/>
              </a:solidFill>
              <a:miter lim="800000"/>
              <a:headEnd/>
              <a:tailEnd/>
            </a:ln>
          </p:spPr>
          <p:txBody>
            <a:bodyPr/>
            <a:lstStyle/>
            <a:p>
              <a:endParaRPr lang="es-ES"/>
            </a:p>
          </p:txBody>
        </p:sp>
        <p:sp>
          <p:nvSpPr>
            <p:cNvPr id="6229" name="Freeform 21"/>
            <p:cNvSpPr>
              <a:spLocks/>
            </p:cNvSpPr>
            <p:nvPr/>
          </p:nvSpPr>
          <p:spPr bwMode="auto">
            <a:xfrm>
              <a:off x="2376" y="-8"/>
              <a:ext cx="1094" cy="4337"/>
            </a:xfrm>
            <a:custGeom>
              <a:avLst/>
              <a:gdLst>
                <a:gd name="T0" fmla="*/ 1432223 w 463"/>
                <a:gd name="T1" fmla="*/ 0 h 1836"/>
                <a:gd name="T2" fmla="*/ 1595501 w 463"/>
                <a:gd name="T3" fmla="*/ 4705756 h 1836"/>
                <a:gd name="T4" fmla="*/ 1194173 w 463"/>
                <a:gd name="T5" fmla="*/ 9932356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2A9545"/>
              </a:solidFill>
              <a:miter lim="800000"/>
              <a:headEnd/>
              <a:tailEnd/>
            </a:ln>
          </p:spPr>
          <p:txBody>
            <a:bodyPr/>
            <a:lstStyle/>
            <a:p>
              <a:endParaRPr lang="es-ES"/>
            </a:p>
          </p:txBody>
        </p:sp>
        <p:sp>
          <p:nvSpPr>
            <p:cNvPr id="6230" name="Freeform 22"/>
            <p:cNvSpPr>
              <a:spLocks/>
            </p:cNvSpPr>
            <p:nvPr/>
          </p:nvSpPr>
          <p:spPr bwMode="auto">
            <a:xfrm>
              <a:off x="2381" y="-8"/>
              <a:ext cx="1148" cy="4337"/>
            </a:xfrm>
            <a:custGeom>
              <a:avLst/>
              <a:gdLst>
                <a:gd name="T0" fmla="*/ 1428823 w 486"/>
                <a:gd name="T1" fmla="*/ 0 h 1836"/>
                <a:gd name="T2" fmla="*/ 1632376 w 486"/>
                <a:gd name="T3" fmla="*/ 4705756 h 1836"/>
                <a:gd name="T4" fmla="*/ 1361883 w 486"/>
                <a:gd name="T5" fmla="*/ 9932356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219145"/>
              </a:solidFill>
              <a:miter lim="800000"/>
              <a:headEnd/>
              <a:tailEnd/>
            </a:ln>
          </p:spPr>
          <p:txBody>
            <a:bodyPr/>
            <a:lstStyle/>
            <a:p>
              <a:endParaRPr lang="es-ES"/>
            </a:p>
          </p:txBody>
        </p:sp>
        <p:sp>
          <p:nvSpPr>
            <p:cNvPr id="6231" name="Freeform 23"/>
            <p:cNvSpPr>
              <a:spLocks/>
            </p:cNvSpPr>
            <p:nvPr/>
          </p:nvSpPr>
          <p:spPr bwMode="auto">
            <a:xfrm>
              <a:off x="2386" y="-8"/>
              <a:ext cx="1202" cy="4337"/>
            </a:xfrm>
            <a:custGeom>
              <a:avLst/>
              <a:gdLst>
                <a:gd name="T0" fmla="*/ 1422842 w 509"/>
                <a:gd name="T1" fmla="*/ 0 h 1836"/>
                <a:gd name="T2" fmla="*/ 1667318 w 509"/>
                <a:gd name="T3" fmla="*/ 4705756 h 1836"/>
                <a:gd name="T4" fmla="*/ 1525130 w 509"/>
                <a:gd name="T5" fmla="*/ 9932356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A8D44"/>
              </a:solidFill>
              <a:miter lim="800000"/>
              <a:headEnd/>
              <a:tailEnd/>
            </a:ln>
          </p:spPr>
          <p:txBody>
            <a:bodyPr/>
            <a:lstStyle/>
            <a:p>
              <a:endParaRPr lang="es-ES"/>
            </a:p>
          </p:txBody>
        </p:sp>
      </p:grpSp>
      <p:grpSp>
        <p:nvGrpSpPr>
          <p:cNvPr id="4" name="Group 24"/>
          <p:cNvGrpSpPr>
            <a:grpSpLocks/>
          </p:cNvGrpSpPr>
          <p:nvPr/>
        </p:nvGrpSpPr>
        <p:grpSpPr bwMode="auto">
          <a:xfrm rot="10800000">
            <a:off x="1720850" y="-171450"/>
            <a:ext cx="330200" cy="8253413"/>
            <a:chOff x="-1293" y="0"/>
            <a:chExt cx="1050" cy="4320"/>
          </a:xfrm>
        </p:grpSpPr>
        <p:sp>
          <p:nvSpPr>
            <p:cNvPr id="11289" name="Rectangle 25"/>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6221" name="Rectangle 26"/>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5" name="Group 27"/>
          <p:cNvGrpSpPr>
            <a:grpSpLocks/>
          </p:cNvGrpSpPr>
          <p:nvPr/>
        </p:nvGrpSpPr>
        <p:grpSpPr bwMode="auto">
          <a:xfrm>
            <a:off x="0" y="-1111250"/>
            <a:ext cx="1763713" cy="8253413"/>
            <a:chOff x="-1293" y="0"/>
            <a:chExt cx="1050" cy="4320"/>
          </a:xfrm>
        </p:grpSpPr>
        <p:sp>
          <p:nvSpPr>
            <p:cNvPr id="11292" name="Rectangle 28"/>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6219" name="Rectangle 29"/>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6" name="Group 146"/>
          <p:cNvGrpSpPr>
            <a:grpSpLocks/>
          </p:cNvGrpSpPr>
          <p:nvPr/>
        </p:nvGrpSpPr>
        <p:grpSpPr bwMode="auto">
          <a:xfrm>
            <a:off x="276225" y="1500188"/>
            <a:ext cx="2152650" cy="2152650"/>
            <a:chOff x="1943" y="626"/>
            <a:chExt cx="1228" cy="1228"/>
          </a:xfrm>
        </p:grpSpPr>
        <p:sp>
          <p:nvSpPr>
            <p:cNvPr id="6211" name="Oval 147"/>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6212" name="Group 148"/>
            <p:cNvGrpSpPr>
              <a:grpSpLocks/>
            </p:cNvGrpSpPr>
            <p:nvPr/>
          </p:nvGrpSpPr>
          <p:grpSpPr bwMode="auto">
            <a:xfrm>
              <a:off x="2070" y="1330"/>
              <a:ext cx="975" cy="325"/>
              <a:chOff x="2696" y="1315"/>
              <a:chExt cx="2472" cy="824"/>
            </a:xfrm>
          </p:grpSpPr>
          <p:sp>
            <p:nvSpPr>
              <p:cNvPr id="6216" name="Oval 149"/>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6217" name="Oval 150"/>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6213" name="Group 151"/>
            <p:cNvGrpSpPr>
              <a:grpSpLocks/>
            </p:cNvGrpSpPr>
            <p:nvPr/>
          </p:nvGrpSpPr>
          <p:grpSpPr bwMode="auto">
            <a:xfrm>
              <a:off x="2236" y="890"/>
              <a:ext cx="644" cy="645"/>
              <a:chOff x="2880" y="1515"/>
              <a:chExt cx="644" cy="645"/>
            </a:xfrm>
          </p:grpSpPr>
          <p:sp>
            <p:nvSpPr>
              <p:cNvPr id="6214" name="Oval 152"/>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17" name="Freeform 153"/>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9" name="Group 97"/>
          <p:cNvGrpSpPr>
            <a:grpSpLocks/>
          </p:cNvGrpSpPr>
          <p:nvPr/>
        </p:nvGrpSpPr>
        <p:grpSpPr bwMode="auto">
          <a:xfrm>
            <a:off x="-442913" y="412750"/>
            <a:ext cx="2152651" cy="2152650"/>
            <a:chOff x="1943" y="626"/>
            <a:chExt cx="1228" cy="1228"/>
          </a:xfrm>
        </p:grpSpPr>
        <p:sp>
          <p:nvSpPr>
            <p:cNvPr id="6204" name="Oval 96"/>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6205" name="Group 89"/>
            <p:cNvGrpSpPr>
              <a:grpSpLocks/>
            </p:cNvGrpSpPr>
            <p:nvPr/>
          </p:nvGrpSpPr>
          <p:grpSpPr bwMode="auto">
            <a:xfrm>
              <a:off x="2070" y="1330"/>
              <a:ext cx="975" cy="325"/>
              <a:chOff x="2696" y="1315"/>
              <a:chExt cx="2472" cy="824"/>
            </a:xfrm>
          </p:grpSpPr>
          <p:sp>
            <p:nvSpPr>
              <p:cNvPr id="6209" name="Oval 90"/>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6210" name="Oval 91"/>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6206" name="Group 92"/>
            <p:cNvGrpSpPr>
              <a:grpSpLocks/>
            </p:cNvGrpSpPr>
            <p:nvPr/>
          </p:nvGrpSpPr>
          <p:grpSpPr bwMode="auto">
            <a:xfrm>
              <a:off x="2236" y="890"/>
              <a:ext cx="644" cy="645"/>
              <a:chOff x="2880" y="1515"/>
              <a:chExt cx="644" cy="645"/>
            </a:xfrm>
          </p:grpSpPr>
          <p:sp>
            <p:nvSpPr>
              <p:cNvPr id="6207" name="Oval 93"/>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358" name="Freeform 94"/>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2" name="Group 154"/>
          <p:cNvGrpSpPr>
            <a:grpSpLocks/>
          </p:cNvGrpSpPr>
          <p:nvPr/>
        </p:nvGrpSpPr>
        <p:grpSpPr bwMode="auto">
          <a:xfrm>
            <a:off x="-500063" y="2500313"/>
            <a:ext cx="2152651" cy="2152650"/>
            <a:chOff x="1943" y="626"/>
            <a:chExt cx="1228" cy="1228"/>
          </a:xfrm>
        </p:grpSpPr>
        <p:sp>
          <p:nvSpPr>
            <p:cNvPr id="6197" name="Oval 155"/>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6198" name="Group 156"/>
            <p:cNvGrpSpPr>
              <a:grpSpLocks/>
            </p:cNvGrpSpPr>
            <p:nvPr/>
          </p:nvGrpSpPr>
          <p:grpSpPr bwMode="auto">
            <a:xfrm>
              <a:off x="2070" y="1330"/>
              <a:ext cx="975" cy="325"/>
              <a:chOff x="2696" y="1315"/>
              <a:chExt cx="2472" cy="824"/>
            </a:xfrm>
          </p:grpSpPr>
          <p:sp>
            <p:nvSpPr>
              <p:cNvPr id="6202" name="Oval 157"/>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6203" name="Oval 158"/>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6199" name="Group 159"/>
            <p:cNvGrpSpPr>
              <a:grpSpLocks/>
            </p:cNvGrpSpPr>
            <p:nvPr/>
          </p:nvGrpSpPr>
          <p:grpSpPr bwMode="auto">
            <a:xfrm>
              <a:off x="2236" y="890"/>
              <a:ext cx="644" cy="645"/>
              <a:chOff x="2880" y="1515"/>
              <a:chExt cx="644" cy="645"/>
            </a:xfrm>
          </p:grpSpPr>
          <p:sp>
            <p:nvSpPr>
              <p:cNvPr id="6200" name="Oval 160"/>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25" name="Freeform 161"/>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5" name="Group 162"/>
          <p:cNvGrpSpPr>
            <a:grpSpLocks/>
          </p:cNvGrpSpPr>
          <p:nvPr/>
        </p:nvGrpSpPr>
        <p:grpSpPr bwMode="auto">
          <a:xfrm>
            <a:off x="276225" y="3500438"/>
            <a:ext cx="2152650" cy="2152650"/>
            <a:chOff x="1943" y="626"/>
            <a:chExt cx="1228" cy="1228"/>
          </a:xfrm>
        </p:grpSpPr>
        <p:sp>
          <p:nvSpPr>
            <p:cNvPr id="6190"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6191" name="Group 164"/>
            <p:cNvGrpSpPr>
              <a:grpSpLocks/>
            </p:cNvGrpSpPr>
            <p:nvPr/>
          </p:nvGrpSpPr>
          <p:grpSpPr bwMode="auto">
            <a:xfrm>
              <a:off x="2070" y="1330"/>
              <a:ext cx="975" cy="325"/>
              <a:chOff x="2696" y="1315"/>
              <a:chExt cx="2472" cy="824"/>
            </a:xfrm>
          </p:grpSpPr>
          <p:sp>
            <p:nvSpPr>
              <p:cNvPr id="6195" name="Oval 165"/>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6196"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6192" name="Group 167"/>
            <p:cNvGrpSpPr>
              <a:grpSpLocks/>
            </p:cNvGrpSpPr>
            <p:nvPr/>
          </p:nvGrpSpPr>
          <p:grpSpPr bwMode="auto">
            <a:xfrm>
              <a:off x="2236" y="890"/>
              <a:ext cx="644" cy="645"/>
              <a:chOff x="2880" y="1515"/>
              <a:chExt cx="644" cy="645"/>
            </a:xfrm>
          </p:grpSpPr>
          <p:sp>
            <p:nvSpPr>
              <p:cNvPr id="6193"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33" name="Freeform 16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8" name="Group 170"/>
          <p:cNvGrpSpPr>
            <a:grpSpLocks/>
          </p:cNvGrpSpPr>
          <p:nvPr/>
        </p:nvGrpSpPr>
        <p:grpSpPr bwMode="auto">
          <a:xfrm>
            <a:off x="490538" y="5419725"/>
            <a:ext cx="2152650" cy="2152650"/>
            <a:chOff x="1943" y="626"/>
            <a:chExt cx="1228" cy="1228"/>
          </a:xfrm>
        </p:grpSpPr>
        <p:sp>
          <p:nvSpPr>
            <p:cNvPr id="6183" name="Oval 171"/>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6184" name="Group 172"/>
            <p:cNvGrpSpPr>
              <a:grpSpLocks/>
            </p:cNvGrpSpPr>
            <p:nvPr/>
          </p:nvGrpSpPr>
          <p:grpSpPr bwMode="auto">
            <a:xfrm>
              <a:off x="2070" y="1330"/>
              <a:ext cx="975" cy="325"/>
              <a:chOff x="2696" y="1315"/>
              <a:chExt cx="2472" cy="824"/>
            </a:xfrm>
          </p:grpSpPr>
          <p:sp>
            <p:nvSpPr>
              <p:cNvPr id="6188" name="Oval 173"/>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6189" name="Oval 174"/>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6185" name="Group 175"/>
            <p:cNvGrpSpPr>
              <a:grpSpLocks/>
            </p:cNvGrpSpPr>
            <p:nvPr/>
          </p:nvGrpSpPr>
          <p:grpSpPr bwMode="auto">
            <a:xfrm>
              <a:off x="2236" y="890"/>
              <a:ext cx="644" cy="645"/>
              <a:chOff x="2880" y="1515"/>
              <a:chExt cx="644" cy="645"/>
            </a:xfrm>
          </p:grpSpPr>
          <p:sp>
            <p:nvSpPr>
              <p:cNvPr id="6186" name="Oval 176"/>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41" name="Freeform 177"/>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1" name="Group 30"/>
          <p:cNvGrpSpPr>
            <a:grpSpLocks/>
          </p:cNvGrpSpPr>
          <p:nvPr/>
        </p:nvGrpSpPr>
        <p:grpSpPr bwMode="auto">
          <a:xfrm>
            <a:off x="312738" y="173038"/>
            <a:ext cx="8520112" cy="592137"/>
            <a:chOff x="197" y="158"/>
            <a:chExt cx="5367" cy="373"/>
          </a:xfrm>
          <a:solidFill>
            <a:srgbClr val="00DA63"/>
          </a:solidFill>
        </p:grpSpPr>
        <p:sp>
          <p:nvSpPr>
            <p:cNvPr id="11295" name="AutoShape 31"/>
            <p:cNvSpPr>
              <a:spLocks noChangeArrowheads="1"/>
            </p:cNvSpPr>
            <p:nvPr/>
          </p:nvSpPr>
          <p:spPr bwMode="auto">
            <a:xfrm>
              <a:off x="204" y="159"/>
              <a:ext cx="5352" cy="372"/>
            </a:xfrm>
            <a:prstGeom prst="roundRect">
              <a:avLst>
                <a:gd name="adj" fmla="val 11829"/>
              </a:avLst>
            </a:prstGeom>
            <a:grpFill/>
            <a:ln w="9525">
              <a:noFill/>
              <a:round/>
              <a:headEnd/>
              <a:tailEnd/>
            </a:ln>
            <a:effectLst/>
          </p:spPr>
          <p:txBody>
            <a:bodyPr wrap="none" anchor="ctr"/>
            <a:lstStyle/>
            <a:p>
              <a:pPr>
                <a:defRPr/>
              </a:pPr>
              <a:endParaRPr lang="es-ES_tradnl" dirty="0"/>
            </a:p>
          </p:txBody>
        </p:sp>
        <p:sp>
          <p:nvSpPr>
            <p:cNvPr id="11296" name="Freeform 32"/>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pFill/>
            <a:ln w="9525">
              <a:noFill/>
              <a:round/>
              <a:headEnd/>
              <a:tailEnd/>
            </a:ln>
          </p:spPr>
          <p:txBody>
            <a:bodyPr/>
            <a:lstStyle/>
            <a:p>
              <a:pPr>
                <a:defRPr/>
              </a:pPr>
              <a:endParaRPr lang="es-ES_tradnl" dirty="0"/>
            </a:p>
          </p:txBody>
        </p:sp>
        <p:sp>
          <p:nvSpPr>
            <p:cNvPr id="11297" name="AutoShape 33"/>
            <p:cNvSpPr>
              <a:spLocks noChangeArrowheads="1"/>
            </p:cNvSpPr>
            <p:nvPr/>
          </p:nvSpPr>
          <p:spPr bwMode="auto">
            <a:xfrm>
              <a:off x="204" y="159"/>
              <a:ext cx="5352" cy="82"/>
            </a:xfrm>
            <a:prstGeom prst="roundRect">
              <a:avLst>
                <a:gd name="adj" fmla="val 16667"/>
              </a:avLst>
            </a:prstGeom>
            <a:grpFill/>
            <a:ln w="9525">
              <a:noFill/>
              <a:round/>
              <a:headEnd/>
              <a:tailEnd/>
            </a:ln>
            <a:effectLst/>
          </p:spPr>
          <p:txBody>
            <a:bodyPr wrap="none" anchor="ctr"/>
            <a:lstStyle/>
            <a:p>
              <a:pPr>
                <a:defRPr/>
              </a:pPr>
              <a:endParaRPr lang="es-ES_tradnl" dirty="0"/>
            </a:p>
          </p:txBody>
        </p:sp>
      </p:grpSp>
      <p:sp>
        <p:nvSpPr>
          <p:cNvPr id="85" name="Text Box 71"/>
          <p:cNvSpPr txBox="1">
            <a:spLocks noChangeArrowheads="1"/>
          </p:cNvSpPr>
          <p:nvPr/>
        </p:nvSpPr>
        <p:spPr bwMode="auto">
          <a:xfrm>
            <a:off x="131763" y="1076325"/>
            <a:ext cx="1039812"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6159" name="Text Box 68"/>
          <p:cNvSpPr txBox="1">
            <a:spLocks noChangeArrowheads="1"/>
          </p:cNvSpPr>
          <p:nvPr/>
        </p:nvSpPr>
        <p:spPr bwMode="auto">
          <a:xfrm>
            <a:off x="817563" y="2143125"/>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 Estudio de mercado</a:t>
            </a:r>
          </a:p>
        </p:txBody>
      </p:sp>
      <p:sp>
        <p:nvSpPr>
          <p:cNvPr id="6160" name="Text Box 69"/>
          <p:cNvSpPr txBox="1">
            <a:spLocks noChangeArrowheads="1"/>
          </p:cNvSpPr>
          <p:nvPr/>
        </p:nvSpPr>
        <p:spPr bwMode="auto">
          <a:xfrm>
            <a:off x="131763" y="3143250"/>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III: Estudio Organizacional</a:t>
            </a:r>
          </a:p>
        </p:txBody>
      </p:sp>
      <p:sp>
        <p:nvSpPr>
          <p:cNvPr id="6161" name="Text Box 71"/>
          <p:cNvSpPr txBox="1">
            <a:spLocks noChangeArrowheads="1"/>
          </p:cNvSpPr>
          <p:nvPr/>
        </p:nvSpPr>
        <p:spPr bwMode="auto">
          <a:xfrm>
            <a:off x="1000125" y="6211888"/>
            <a:ext cx="1285875" cy="461962"/>
          </a:xfrm>
          <a:prstGeom prst="rect">
            <a:avLst/>
          </a:prstGeom>
          <a:noFill/>
          <a:ln w="9525">
            <a:noFill/>
            <a:miter lim="800000"/>
            <a:headEnd/>
            <a:tailEnd/>
          </a:ln>
        </p:spPr>
        <p:txBody>
          <a:bodyPr anchor="ctr">
            <a:spAutoFit/>
          </a:bodyPr>
          <a:lstStyle/>
          <a:p>
            <a:pPr algn="ctr">
              <a:spcBef>
                <a:spcPct val="50000"/>
              </a:spcBef>
            </a:pPr>
            <a:r>
              <a:rPr lang="en-GB" sz="1200">
                <a:solidFill>
                  <a:schemeClr val="bg1"/>
                </a:solidFill>
              </a:rPr>
              <a:t>Conclusiones, Recomendaciones</a:t>
            </a:r>
          </a:p>
        </p:txBody>
      </p:sp>
      <p:sp>
        <p:nvSpPr>
          <p:cNvPr id="6162" name="Text Box 70"/>
          <p:cNvSpPr txBox="1">
            <a:spLocks noChangeArrowheads="1"/>
          </p:cNvSpPr>
          <p:nvPr/>
        </p:nvSpPr>
        <p:spPr bwMode="auto">
          <a:xfrm>
            <a:off x="854075" y="4211638"/>
            <a:ext cx="1039813"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IV: Estudio Técnico </a:t>
            </a:r>
          </a:p>
        </p:txBody>
      </p:sp>
      <p:grpSp>
        <p:nvGrpSpPr>
          <p:cNvPr id="22" name="Group 162"/>
          <p:cNvGrpSpPr>
            <a:grpSpLocks/>
          </p:cNvGrpSpPr>
          <p:nvPr/>
        </p:nvGrpSpPr>
        <p:grpSpPr bwMode="auto">
          <a:xfrm>
            <a:off x="-500063" y="4703763"/>
            <a:ext cx="2852738" cy="2154237"/>
            <a:chOff x="1943" y="626"/>
            <a:chExt cx="1627" cy="1229"/>
          </a:xfrm>
        </p:grpSpPr>
        <p:sp>
          <p:nvSpPr>
            <p:cNvPr id="6176"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6177" name="Group 164"/>
            <p:cNvGrpSpPr>
              <a:grpSpLocks/>
            </p:cNvGrpSpPr>
            <p:nvPr/>
          </p:nvGrpSpPr>
          <p:grpSpPr bwMode="auto">
            <a:xfrm>
              <a:off x="2322" y="1411"/>
              <a:ext cx="1248" cy="444"/>
              <a:chOff x="3334" y="1520"/>
              <a:chExt cx="3166" cy="1126"/>
            </a:xfrm>
          </p:grpSpPr>
          <p:sp>
            <p:nvSpPr>
              <p:cNvPr id="6181" name="Oval 165"/>
              <p:cNvSpPr>
                <a:spLocks noChangeArrowheads="1"/>
              </p:cNvSpPr>
              <p:nvPr/>
            </p:nvSpPr>
            <p:spPr bwMode="auto">
              <a:xfrm>
                <a:off x="4027" y="1822"/>
                <a:ext cx="2473"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6182"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6178" name="Group 167"/>
            <p:cNvGrpSpPr>
              <a:grpSpLocks/>
            </p:cNvGrpSpPr>
            <p:nvPr/>
          </p:nvGrpSpPr>
          <p:grpSpPr bwMode="auto">
            <a:xfrm>
              <a:off x="2236" y="890"/>
              <a:ext cx="644" cy="645"/>
              <a:chOff x="2880" y="1515"/>
              <a:chExt cx="644" cy="645"/>
            </a:xfrm>
          </p:grpSpPr>
          <p:sp>
            <p:nvSpPr>
              <p:cNvPr id="6179"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98" name="Freeform 169"/>
              <p:cNvSpPr>
                <a:spLocks/>
              </p:cNvSpPr>
              <p:nvPr/>
            </p:nvSpPr>
            <p:spPr bwMode="auto">
              <a:xfrm>
                <a:off x="2888" y="1515"/>
                <a:ext cx="627"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sp>
        <p:nvSpPr>
          <p:cNvPr id="6164" name="Text Box 70"/>
          <p:cNvSpPr txBox="1">
            <a:spLocks noChangeArrowheads="1"/>
          </p:cNvSpPr>
          <p:nvPr/>
        </p:nvSpPr>
        <p:spPr bwMode="auto">
          <a:xfrm>
            <a:off x="68263" y="5283200"/>
            <a:ext cx="1039812"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V: Estudio Financiero </a:t>
            </a:r>
          </a:p>
        </p:txBody>
      </p:sp>
      <p:sp>
        <p:nvSpPr>
          <p:cNvPr id="102" name="Rectangle 34"/>
          <p:cNvSpPr txBox="1">
            <a:spLocks noChangeArrowheads="1"/>
          </p:cNvSpPr>
          <p:nvPr/>
        </p:nvSpPr>
        <p:spPr bwMode="auto">
          <a:xfrm>
            <a:off x="500063" y="285750"/>
            <a:ext cx="8229600" cy="561975"/>
          </a:xfrm>
          <a:prstGeom prst="rect">
            <a:avLst/>
          </a:prstGeom>
          <a:noFill/>
          <a:ln w="9525">
            <a:noFill/>
            <a:miter lim="800000"/>
            <a:headEnd/>
            <a:tailEnd/>
          </a:ln>
          <a:effectLst>
            <a:outerShdw dist="17961" dir="2700000" algn="ctr" rotWithShape="0">
              <a:srgbClr val="474747"/>
            </a:outerShdw>
          </a:effectLst>
        </p:spPr>
        <p:txBody>
          <a:bodyPr anchor="ctr"/>
          <a:lstStyle/>
          <a:p>
            <a:pPr marL="0" lvl="1">
              <a:defRPr/>
            </a:pPr>
            <a:r>
              <a:rPr lang="es-EC" b="1" kern="0" dirty="0">
                <a:solidFill>
                  <a:schemeClr val="bg1"/>
                </a:solidFill>
                <a:latin typeface="Arial" pitchFamily="34" charset="0"/>
                <a:cs typeface="Arial" pitchFamily="34" charset="0"/>
              </a:rPr>
              <a:t>CAP. 1: </a:t>
            </a:r>
            <a:r>
              <a:rPr lang="es-EC" b="1" kern="0" dirty="0">
                <a:solidFill>
                  <a:schemeClr val="bg1"/>
                </a:solidFill>
                <a:latin typeface="Arial" pitchFamily="34" charset="0"/>
                <a:cs typeface="Arial" pitchFamily="34" charset="0"/>
              </a:rPr>
              <a:t>RESUMEN </a:t>
            </a:r>
            <a:r>
              <a:rPr lang="es-EC" b="1" kern="0" dirty="0">
                <a:solidFill>
                  <a:schemeClr val="bg1"/>
                </a:solidFill>
                <a:latin typeface="Arial" pitchFamily="34" charset="0"/>
                <a:cs typeface="Arial" pitchFamily="34" charset="0"/>
              </a:rPr>
              <a:t>DEL PROYECTO</a:t>
            </a:r>
            <a:r>
              <a:rPr lang="es-MX" sz="2000" kern="0" dirty="0">
                <a:solidFill>
                  <a:schemeClr val="bg1"/>
                </a:solidFill>
              </a:rPr>
              <a:t/>
            </a:r>
            <a:br>
              <a:rPr lang="es-MX" sz="2000" kern="0" dirty="0">
                <a:solidFill>
                  <a:schemeClr val="bg1"/>
                </a:solidFill>
              </a:rPr>
            </a:br>
            <a:endParaRPr lang="en-GB" kern="0" dirty="0">
              <a:solidFill>
                <a:schemeClr val="bg1"/>
              </a:solidFill>
            </a:endParaRPr>
          </a:p>
        </p:txBody>
      </p:sp>
      <p:grpSp>
        <p:nvGrpSpPr>
          <p:cNvPr id="25" name="Group 98"/>
          <p:cNvGrpSpPr>
            <a:grpSpLocks/>
          </p:cNvGrpSpPr>
          <p:nvPr/>
        </p:nvGrpSpPr>
        <p:grpSpPr bwMode="auto">
          <a:xfrm>
            <a:off x="-428625" y="419100"/>
            <a:ext cx="2152650" cy="2152650"/>
            <a:chOff x="1943" y="626"/>
            <a:chExt cx="1228" cy="1228"/>
          </a:xfrm>
        </p:grpSpPr>
        <p:sp>
          <p:nvSpPr>
            <p:cNvPr id="6169" name="Oval 99"/>
            <p:cNvSpPr>
              <a:spLocks noChangeArrowheads="1"/>
            </p:cNvSpPr>
            <p:nvPr/>
          </p:nvSpPr>
          <p:spPr bwMode="auto">
            <a:xfrm>
              <a:off x="1943" y="626"/>
              <a:ext cx="1228" cy="1228"/>
            </a:xfrm>
            <a:prstGeom prst="ellipse">
              <a:avLst/>
            </a:prstGeom>
            <a:gradFill rotWithShape="1">
              <a:gsLst>
                <a:gs pos="0">
                  <a:srgbClr val="10942F">
                    <a:alpha val="62000"/>
                  </a:srgbClr>
                </a:gs>
                <a:gs pos="100000">
                  <a:srgbClr val="074416">
                    <a:alpha val="0"/>
                  </a:srgbClr>
                </a:gs>
              </a:gsLst>
              <a:path path="shape">
                <a:fillToRect l="50000" t="50000" r="50000" b="50000"/>
              </a:path>
            </a:gradFill>
            <a:ln w="9525">
              <a:noFill/>
              <a:round/>
              <a:headEnd/>
              <a:tailEnd/>
            </a:ln>
          </p:spPr>
          <p:txBody>
            <a:bodyPr wrap="none" anchor="ctr"/>
            <a:lstStyle/>
            <a:p>
              <a:endParaRPr lang="es-MX"/>
            </a:p>
          </p:txBody>
        </p:sp>
        <p:grpSp>
          <p:nvGrpSpPr>
            <p:cNvPr id="6170" name="Group 100"/>
            <p:cNvGrpSpPr>
              <a:grpSpLocks/>
            </p:cNvGrpSpPr>
            <p:nvPr/>
          </p:nvGrpSpPr>
          <p:grpSpPr bwMode="auto">
            <a:xfrm>
              <a:off x="2070" y="1330"/>
              <a:ext cx="975" cy="325"/>
              <a:chOff x="2696" y="1315"/>
              <a:chExt cx="2472" cy="824"/>
            </a:xfrm>
          </p:grpSpPr>
          <p:sp>
            <p:nvSpPr>
              <p:cNvPr id="6174" name="Oval 101"/>
              <p:cNvSpPr>
                <a:spLocks noChangeArrowheads="1"/>
              </p:cNvSpPr>
              <p:nvPr/>
            </p:nvSpPr>
            <p:spPr bwMode="auto">
              <a:xfrm>
                <a:off x="2696" y="1315"/>
                <a:ext cx="2472" cy="824"/>
              </a:xfrm>
              <a:prstGeom prst="ellipse">
                <a:avLst/>
              </a:prstGeom>
              <a:gradFill rotWithShape="1">
                <a:gsLst>
                  <a:gs pos="0">
                    <a:srgbClr val="10942F">
                      <a:alpha val="60999"/>
                    </a:srgbClr>
                  </a:gs>
                  <a:gs pos="100000">
                    <a:srgbClr val="074416">
                      <a:alpha val="0"/>
                    </a:srgbClr>
                  </a:gs>
                </a:gsLst>
                <a:path path="shape">
                  <a:fillToRect l="50000" t="50000" r="50000" b="50000"/>
                </a:path>
              </a:gradFill>
              <a:ln w="9525">
                <a:noFill/>
                <a:round/>
                <a:headEnd/>
                <a:tailEnd/>
              </a:ln>
            </p:spPr>
            <p:txBody>
              <a:bodyPr wrap="none" anchor="ctr"/>
              <a:lstStyle/>
              <a:p>
                <a:endParaRPr lang="es-MX"/>
              </a:p>
            </p:txBody>
          </p:sp>
          <p:sp>
            <p:nvSpPr>
              <p:cNvPr id="6175" name="Oval 102"/>
              <p:cNvSpPr>
                <a:spLocks noChangeArrowheads="1"/>
              </p:cNvSpPr>
              <p:nvPr/>
            </p:nvSpPr>
            <p:spPr bwMode="auto">
              <a:xfrm>
                <a:off x="3334" y="1520"/>
                <a:ext cx="1249" cy="451"/>
              </a:xfrm>
              <a:prstGeom prst="ellipse">
                <a:avLst/>
              </a:prstGeom>
              <a:gradFill rotWithShape="1">
                <a:gsLst>
                  <a:gs pos="0">
                    <a:srgbClr val="16D83B">
                      <a:alpha val="92998"/>
                    </a:srgbClr>
                  </a:gs>
                  <a:gs pos="100000">
                    <a:srgbClr val="0A641B">
                      <a:alpha val="0"/>
                    </a:srgbClr>
                  </a:gs>
                </a:gsLst>
                <a:path path="shape">
                  <a:fillToRect l="50000" t="50000" r="50000" b="50000"/>
                </a:path>
              </a:gradFill>
              <a:ln w="9525">
                <a:noFill/>
                <a:round/>
                <a:headEnd/>
                <a:tailEnd/>
              </a:ln>
            </p:spPr>
            <p:txBody>
              <a:bodyPr wrap="none" anchor="ctr"/>
              <a:lstStyle/>
              <a:p>
                <a:endParaRPr lang="es-MX"/>
              </a:p>
            </p:txBody>
          </p:sp>
        </p:grpSp>
        <p:grpSp>
          <p:nvGrpSpPr>
            <p:cNvPr id="6171" name="Group 103"/>
            <p:cNvGrpSpPr>
              <a:grpSpLocks/>
            </p:cNvGrpSpPr>
            <p:nvPr/>
          </p:nvGrpSpPr>
          <p:grpSpPr bwMode="auto">
            <a:xfrm>
              <a:off x="2236" y="890"/>
              <a:ext cx="644" cy="645"/>
              <a:chOff x="2880" y="1515"/>
              <a:chExt cx="644" cy="645"/>
            </a:xfrm>
          </p:grpSpPr>
          <p:sp>
            <p:nvSpPr>
              <p:cNvPr id="6172" name="Oval 104"/>
              <p:cNvSpPr>
                <a:spLocks noChangeArrowheads="1"/>
              </p:cNvSpPr>
              <p:nvPr/>
            </p:nvSpPr>
            <p:spPr bwMode="auto">
              <a:xfrm>
                <a:off x="2880" y="1516"/>
                <a:ext cx="644" cy="644"/>
              </a:xfrm>
              <a:prstGeom prst="ellipse">
                <a:avLst/>
              </a:prstGeom>
              <a:gradFill rotWithShape="1">
                <a:gsLst>
                  <a:gs pos="0">
                    <a:srgbClr val="10942F"/>
                  </a:gs>
                  <a:gs pos="100000">
                    <a:srgbClr val="16D83B"/>
                  </a:gs>
                </a:gsLst>
                <a:lin ang="5400000" scaled="1"/>
              </a:gradFill>
              <a:ln w="9525" algn="ctr">
                <a:noFill/>
                <a:round/>
                <a:headEnd/>
                <a:tailEnd/>
              </a:ln>
            </p:spPr>
            <p:txBody>
              <a:bodyPr wrap="none" anchor="ctr"/>
              <a:lstStyle/>
              <a:p>
                <a:endParaRPr lang="es-MX"/>
              </a:p>
            </p:txBody>
          </p:sp>
          <p:sp>
            <p:nvSpPr>
              <p:cNvPr id="110" name="Freeform 105"/>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MX" dirty="0"/>
              </a:p>
            </p:txBody>
          </p:sp>
        </p:grpSp>
      </p:grpSp>
      <p:sp>
        <p:nvSpPr>
          <p:cNvPr id="113" name="Text Box 71"/>
          <p:cNvSpPr txBox="1">
            <a:spLocks noChangeArrowheads="1"/>
          </p:cNvSpPr>
          <p:nvPr/>
        </p:nvSpPr>
        <p:spPr bwMode="auto">
          <a:xfrm>
            <a:off x="146050" y="1090613"/>
            <a:ext cx="1039813"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104" name="2 Marcador de contenido"/>
          <p:cNvSpPr txBox="1">
            <a:spLocks/>
          </p:cNvSpPr>
          <p:nvPr/>
        </p:nvSpPr>
        <p:spPr>
          <a:xfrm>
            <a:off x="2000250" y="714375"/>
            <a:ext cx="6929438" cy="5786438"/>
          </a:xfrm>
          <a:prstGeom prst="rect">
            <a:avLst/>
          </a:prstGeom>
        </p:spPr>
        <p:txBody>
          <a:bodyPr/>
          <a:lstStyle/>
          <a:p>
            <a:pPr marL="342900" indent="-342900" algn="just">
              <a:spcBef>
                <a:spcPct val="20000"/>
              </a:spcBef>
              <a:buClr>
                <a:srgbClr val="0070C0"/>
              </a:buClr>
              <a:buFont typeface="Wingdings" pitchFamily="2" charset="2"/>
              <a:buChar char="§"/>
              <a:defRPr/>
            </a:pPr>
            <a:endParaRPr lang="es-EC" sz="2000" kern="0" dirty="0">
              <a:latin typeface="Arial" pitchFamily="34" charset="0"/>
              <a:cs typeface="Arial" pitchFamily="34" charset="0"/>
            </a:endParaRPr>
          </a:p>
          <a:p>
            <a:pPr marL="342900" indent="-342900" algn="just">
              <a:spcBef>
                <a:spcPct val="20000"/>
              </a:spcBef>
              <a:buClr>
                <a:srgbClr val="0070C0"/>
              </a:buClr>
              <a:buFont typeface="Wingdings" pitchFamily="2" charset="2"/>
              <a:buChar char="§"/>
              <a:defRPr/>
            </a:pPr>
            <a:r>
              <a:rPr lang="es-EC" sz="2000" kern="0" dirty="0">
                <a:latin typeface="Arial" pitchFamily="34" charset="0"/>
                <a:cs typeface="Arial" pitchFamily="34" charset="0"/>
              </a:rPr>
              <a:t>Este estudio está enfocado a la producción y comercialización del Tomate de árbol (Cyphomandra betacea), también llamado internacionalmente Tamarillo, en la zona andina de Ecuador específicamente </a:t>
            </a:r>
            <a:r>
              <a:rPr lang="es-EC" sz="2000" kern="0" dirty="0" err="1">
                <a:latin typeface="Arial" pitchFamily="34" charset="0"/>
                <a:cs typeface="Arial" pitchFamily="34" charset="0"/>
              </a:rPr>
              <a:t>Sangolquí</a:t>
            </a:r>
            <a:r>
              <a:rPr lang="es-EC" sz="2000" kern="0" dirty="0">
                <a:latin typeface="Arial" pitchFamily="34" charset="0"/>
                <a:cs typeface="Arial" pitchFamily="34" charset="0"/>
              </a:rPr>
              <a:t> Provincia de Pichincha.</a:t>
            </a:r>
            <a:endParaRPr lang="es-MX" sz="2000" kern="0" dirty="0">
              <a:latin typeface="Arial" pitchFamily="34" charset="0"/>
              <a:cs typeface="Arial" pitchFamily="34" charset="0"/>
            </a:endParaRPr>
          </a:p>
          <a:p>
            <a:pPr marL="342900" indent="-342900" algn="just">
              <a:spcBef>
                <a:spcPct val="20000"/>
              </a:spcBef>
              <a:buClr>
                <a:srgbClr val="0070C0"/>
              </a:buClr>
              <a:buFont typeface="Wingdings" pitchFamily="2" charset="2"/>
              <a:buChar char="§"/>
              <a:defRPr/>
            </a:pPr>
            <a:endParaRPr lang="es-ES" sz="2000" kern="0" dirty="0">
              <a:latin typeface="Arial" pitchFamily="34" charset="0"/>
              <a:cs typeface="Arial" pitchFamily="34" charset="0"/>
            </a:endParaRPr>
          </a:p>
          <a:p>
            <a:pPr marL="342900" indent="-342900" algn="just">
              <a:spcBef>
                <a:spcPct val="20000"/>
              </a:spcBef>
              <a:buClr>
                <a:srgbClr val="0070C0"/>
              </a:buClr>
              <a:buFont typeface="Wingdings" pitchFamily="2" charset="2"/>
              <a:buChar char="§"/>
              <a:defRPr/>
            </a:pPr>
            <a:r>
              <a:rPr lang="es-ES" sz="2000" kern="0" dirty="0">
                <a:latin typeface="Arial" pitchFamily="34" charset="0"/>
                <a:cs typeface="Arial" pitchFamily="34" charset="0"/>
              </a:rPr>
              <a:t>Nuestros mercados potenciales</a:t>
            </a:r>
          </a:p>
          <a:p>
            <a:pPr marL="342900" indent="-342900" algn="just">
              <a:spcBef>
                <a:spcPct val="20000"/>
              </a:spcBef>
              <a:buClr>
                <a:srgbClr val="0070C0"/>
              </a:buClr>
              <a:defRPr/>
            </a:pPr>
            <a:r>
              <a:rPr lang="es-ES" sz="2000" kern="0" dirty="0">
                <a:latin typeface="Arial" pitchFamily="34" charset="0"/>
                <a:cs typeface="Arial" pitchFamily="34" charset="0"/>
              </a:rPr>
              <a:t>	</a:t>
            </a:r>
            <a:r>
              <a:rPr lang="es-ES" sz="2000" b="1" kern="0" dirty="0">
                <a:solidFill>
                  <a:schemeClr val="accent1">
                    <a:lumMod val="50000"/>
                  </a:schemeClr>
                </a:solidFill>
                <a:latin typeface="Arial" pitchFamily="34" charset="0"/>
                <a:cs typeface="Arial" pitchFamily="34" charset="0"/>
              </a:rPr>
              <a:t>Estados Unidos</a:t>
            </a:r>
            <a:r>
              <a:rPr lang="es-ES" sz="2000" kern="0" dirty="0">
                <a:latin typeface="Arial" pitchFamily="34" charset="0"/>
                <a:cs typeface="Arial" pitchFamily="34" charset="0"/>
              </a:rPr>
              <a:t> en América; </a:t>
            </a:r>
          </a:p>
          <a:p>
            <a:pPr marL="342900" indent="-342900" algn="just">
              <a:spcBef>
                <a:spcPct val="20000"/>
              </a:spcBef>
              <a:buClr>
                <a:srgbClr val="0070C0"/>
              </a:buClr>
              <a:defRPr/>
            </a:pPr>
            <a:r>
              <a:rPr lang="es-ES" sz="2000" kern="0" dirty="0">
                <a:latin typeface="Arial" pitchFamily="34" charset="0"/>
                <a:cs typeface="Arial" pitchFamily="34" charset="0"/>
              </a:rPr>
              <a:t>	</a:t>
            </a:r>
            <a:r>
              <a:rPr lang="es-ES" sz="2000" b="1" kern="0" dirty="0">
                <a:solidFill>
                  <a:schemeClr val="accent1">
                    <a:lumMod val="50000"/>
                  </a:schemeClr>
                </a:solidFill>
                <a:latin typeface="Arial" pitchFamily="34" charset="0"/>
                <a:cs typeface="Arial" pitchFamily="34" charset="0"/>
              </a:rPr>
              <a:t>Alemania, España, Francia, Holanda, </a:t>
            </a:r>
            <a:r>
              <a:rPr lang="es-ES" sz="2000" kern="0" dirty="0">
                <a:latin typeface="Arial" pitchFamily="34" charset="0"/>
                <a:cs typeface="Arial" pitchFamily="34" charset="0"/>
              </a:rPr>
              <a:t>en Europa,</a:t>
            </a:r>
          </a:p>
          <a:p>
            <a:pPr marL="342900" indent="-342900" algn="just">
              <a:spcBef>
                <a:spcPct val="20000"/>
              </a:spcBef>
              <a:buClr>
                <a:srgbClr val="0070C0"/>
              </a:buClr>
              <a:defRPr/>
            </a:pPr>
            <a:r>
              <a:rPr lang="es-EC" sz="2000" kern="0" dirty="0">
                <a:latin typeface="Arial" pitchFamily="34" charset="0"/>
                <a:cs typeface="Arial" pitchFamily="34" charset="0"/>
              </a:rPr>
              <a:t>	</a:t>
            </a:r>
            <a:r>
              <a:rPr lang="es-ES" sz="2000" b="1" kern="0" dirty="0">
                <a:solidFill>
                  <a:schemeClr val="accent1">
                    <a:lumMod val="50000"/>
                  </a:schemeClr>
                </a:solidFill>
                <a:latin typeface="Arial" pitchFamily="34" charset="0"/>
                <a:cs typeface="Arial" pitchFamily="34" charset="0"/>
              </a:rPr>
              <a:t> Japón </a:t>
            </a:r>
            <a:r>
              <a:rPr lang="es-EC" sz="2000" kern="0" dirty="0">
                <a:latin typeface="Arial" pitchFamily="34" charset="0"/>
                <a:cs typeface="Arial" pitchFamily="34" charset="0"/>
              </a:rPr>
              <a:t>en Asia </a:t>
            </a:r>
          </a:p>
          <a:p>
            <a:pPr marL="342900" indent="-342900" algn="just">
              <a:spcBef>
                <a:spcPct val="20000"/>
              </a:spcBef>
              <a:buClr>
                <a:srgbClr val="0070C0"/>
              </a:buClr>
              <a:defRPr/>
            </a:pPr>
            <a:endParaRPr lang="es-EC" sz="2000" kern="0" dirty="0">
              <a:latin typeface="Arial" pitchFamily="34" charset="0"/>
              <a:cs typeface="Arial" pitchFamily="34" charset="0"/>
            </a:endParaRPr>
          </a:p>
          <a:p>
            <a:pPr marL="342900" indent="-342900" algn="just">
              <a:spcBef>
                <a:spcPct val="20000"/>
              </a:spcBef>
              <a:buClr>
                <a:srgbClr val="0070C0"/>
              </a:buClr>
              <a:buFont typeface="Arial" pitchFamily="34" charset="0"/>
              <a:buChar char="•"/>
              <a:defRPr/>
            </a:pPr>
            <a:r>
              <a:rPr lang="es-ES" sz="2000" kern="0" dirty="0">
                <a:latin typeface="Arial" pitchFamily="34" charset="0"/>
                <a:cs typeface="Arial" pitchFamily="34" charset="0"/>
              </a:rPr>
              <a:t>Nuestros mercados competitivos</a:t>
            </a:r>
          </a:p>
          <a:p>
            <a:pPr marL="342900" indent="-342900" algn="just">
              <a:spcBef>
                <a:spcPct val="20000"/>
              </a:spcBef>
              <a:buClr>
                <a:srgbClr val="0070C0"/>
              </a:buClr>
              <a:defRPr/>
            </a:pPr>
            <a:r>
              <a:rPr lang="es-ES" sz="2000" kern="0" dirty="0">
                <a:latin typeface="Arial" pitchFamily="34" charset="0"/>
                <a:cs typeface="Arial" pitchFamily="34" charset="0"/>
              </a:rPr>
              <a:t>	Colombia</a:t>
            </a:r>
          </a:p>
          <a:p>
            <a:pPr marL="342900" indent="-342900" algn="just">
              <a:spcBef>
                <a:spcPct val="20000"/>
              </a:spcBef>
              <a:buClr>
                <a:srgbClr val="0070C0"/>
              </a:buClr>
              <a:defRPr/>
            </a:pPr>
            <a:r>
              <a:rPr lang="es-ES" sz="2000" kern="0" dirty="0">
                <a:latin typeface="Arial" pitchFamily="34" charset="0"/>
                <a:cs typeface="Arial" pitchFamily="34" charset="0"/>
              </a:rPr>
              <a:t>	Nueva Zelanda</a:t>
            </a:r>
          </a:p>
          <a:p>
            <a:pPr marL="342900" indent="-342900" algn="just">
              <a:spcBef>
                <a:spcPct val="20000"/>
              </a:spcBef>
              <a:buClr>
                <a:srgbClr val="0070C0"/>
              </a:buClr>
              <a:defRPr/>
            </a:pPr>
            <a:endParaRPr lang="es-EC" sz="2000" kern="0" dirty="0">
              <a:latin typeface="Arial" pitchFamily="34" charset="0"/>
              <a:cs typeface="Arial" pitchFamily="34" charset="0"/>
            </a:endParaRPr>
          </a:p>
          <a:p>
            <a:pPr marL="342900" indent="-342900" algn="just">
              <a:spcBef>
                <a:spcPct val="20000"/>
              </a:spcBef>
              <a:buClr>
                <a:srgbClr val="0070C0"/>
              </a:buClr>
              <a:defRPr/>
            </a:pPr>
            <a:endParaRPr lang="es-ES_tradnl" sz="2000" kern="0" dirty="0">
              <a:latin typeface="Arial" pitchFamily="34" charset="0"/>
              <a:cs typeface="Arial" pitchFamily="34" charset="0"/>
            </a:endParaRPr>
          </a:p>
          <a:p>
            <a:pPr marL="342900" indent="-342900" algn="just">
              <a:spcBef>
                <a:spcPct val="20000"/>
              </a:spcBef>
              <a:buFontTx/>
              <a:buChar char="•"/>
              <a:defRPr/>
            </a:pPr>
            <a:endParaRPr lang="es-ES_tradnl" sz="2000" kern="0" dirty="0">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4.16667E-6 0 L 4.16667E-6 1.12338 " pathEditMode="relative" rAng="0" ptsTypes="AA">
                                      <p:cBhvr>
                                        <p:cTn id="10" dur="1500" fill="hold"/>
                                        <p:tgtEl>
                                          <p:spTgt spid="5"/>
                                        </p:tgtEl>
                                        <p:attrNameLst>
                                          <p:attrName>ppt_x</p:attrName>
                                          <p:attrName>ppt_y</p:attrName>
                                        </p:attrNameLst>
                                      </p:cBhvr>
                                      <p:rCtr x="0" y="562"/>
                                    </p:animMotion>
                                  </p:childTnLst>
                                </p:cTn>
                              </p:par>
                              <p:par>
                                <p:cTn id="11" presetID="42" presetClass="path" presetSubtype="0" accel="50000" decel="50000" fill="hold" nodeType="withEffect">
                                  <p:stCondLst>
                                    <p:cond delay="0"/>
                                  </p:stCondLst>
                                  <p:childTnLst>
                                    <p:animMotion origin="layout" path="M -4.72222E-6 -1.12338 L -4.72222E-6 -4.07407E-6 " pathEditMode="relative" rAng="0" ptsTypes="AA">
                                      <p:cBhvr>
                                        <p:cTn id="12" dur="1500" spd="-100000" fill="hold"/>
                                        <p:tgtEl>
                                          <p:spTgt spid="4"/>
                                        </p:tgtEl>
                                        <p:attrNameLst>
                                          <p:attrName>ppt_x</p:attrName>
                                          <p:attrName>ppt_y</p:attrName>
                                        </p:attrNameLst>
                                      </p:cBhvr>
                                      <p:rCtr x="0" y="562"/>
                                    </p:animMotion>
                                  </p:childTnLst>
                                </p:cTn>
                              </p:par>
                              <p:par>
                                <p:cTn id="13" presetID="10" presetClass="entr" presetSubtype="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7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9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11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13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xit" presetSubtype="0" fill="hold" nodeType="with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xit" presetSubtype="0" fill="hold" grpId="0" nodeType="withEffect">
                                  <p:stCondLst>
                                    <p:cond delay="0"/>
                                  </p:stCondLst>
                                  <p:childTnLst>
                                    <p:animEffect transition="out" filter="fade">
                                      <p:cBhvr>
                                        <p:cTn id="35" dur="500"/>
                                        <p:tgtEl>
                                          <p:spTgt spid="11336"/>
                                        </p:tgtEl>
                                      </p:cBhvr>
                                    </p:animEffect>
                                    <p:set>
                                      <p:cBhvr>
                                        <p:cTn id="36" dur="1" fill="hold">
                                          <p:stCondLst>
                                            <p:cond delay="499"/>
                                          </p:stCondLst>
                                        </p:cTn>
                                        <p:tgtEl>
                                          <p:spTgt spid="1133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1337"/>
                                        </p:tgtEl>
                                        <p:attrNameLst>
                                          <p:attrName>style.visibility</p:attrName>
                                        </p:attrNameLst>
                                      </p:cBhvr>
                                      <p:to>
                                        <p:strVal val="visible"/>
                                      </p:to>
                                    </p:set>
                                    <p:animEffect transition="in" filter="fade">
                                      <p:cBhvr>
                                        <p:cTn id="39" dur="500"/>
                                        <p:tgtEl>
                                          <p:spTgt spid="11337"/>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par>
                                <p:cTn id="43" presetID="10" presetClass="entr" presetSubtype="0" fill="hold" nodeType="withEffect">
                                  <p:stCondLst>
                                    <p:cond delay="110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wipe(left)">
                                      <p:cBhvr>
                                        <p:cTn id="48" dur="500"/>
                                        <p:tgtEl>
                                          <p:spTgt spid="102"/>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113"/>
                                        </p:tgtEl>
                                        <p:attrNameLst>
                                          <p:attrName>style.visibility</p:attrName>
                                        </p:attrNameLst>
                                      </p:cBhvr>
                                      <p:to>
                                        <p:strVal val="visible"/>
                                      </p:to>
                                    </p:set>
                                    <p:animEffect transition="in" filter="fade">
                                      <p:cBhvr>
                                        <p:cTn id="51" dur="500"/>
                                        <p:tgtEl>
                                          <p:spTgt spid="11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104"/>
                                        </p:tgtEl>
                                        <p:attrNameLst>
                                          <p:attrName>style.visibility</p:attrName>
                                        </p:attrNameLst>
                                      </p:cBhvr>
                                      <p:to>
                                        <p:strVal val="visible"/>
                                      </p:to>
                                    </p:set>
                                    <p:animEffect transition="in" filter="randombar(horizontal)">
                                      <p:cBhvr>
                                        <p:cTn id="61"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6" grpId="0" animBg="1"/>
      <p:bldP spid="11337" grpId="0" animBg="1"/>
      <p:bldP spid="85" grpId="0"/>
      <p:bldP spid="102" grpId="0"/>
      <p:bldP spid="113" grpId="0"/>
      <p:bldP spid="10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36" name="Rectangle 72"/>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29BE6">
                  <a:alpha val="79999"/>
                </a:srgbClr>
              </a:gs>
            </a:gsLst>
            <a:lin ang="5400000" scaled="1"/>
          </a:gradFill>
          <a:ln w="9525">
            <a:noFill/>
            <a:miter lim="800000"/>
            <a:headEnd/>
            <a:tailEnd/>
          </a:ln>
        </p:spPr>
        <p:txBody>
          <a:bodyPr wrap="none" anchor="ctr"/>
          <a:lstStyle/>
          <a:p>
            <a:endParaRPr lang="es-ES_tradnl"/>
          </a:p>
        </p:txBody>
      </p:sp>
      <p:sp>
        <p:nvSpPr>
          <p:cNvPr id="11337" name="Rectangle 73"/>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9CE1C">
                  <a:alpha val="60001"/>
                </a:srgbClr>
              </a:gs>
            </a:gsLst>
            <a:lin ang="5400000" scaled="1"/>
          </a:gradFill>
          <a:ln w="9525">
            <a:noFill/>
            <a:miter lim="800000"/>
            <a:headEnd/>
            <a:tailEnd/>
          </a:ln>
        </p:spPr>
        <p:txBody>
          <a:bodyPr wrap="none" anchor="ctr"/>
          <a:lstStyle/>
          <a:p>
            <a:endParaRPr lang="es-ES_tradnl"/>
          </a:p>
        </p:txBody>
      </p:sp>
      <p:grpSp>
        <p:nvGrpSpPr>
          <p:cNvPr id="2" name="Group 2"/>
          <p:cNvGrpSpPr>
            <a:grpSpLocks/>
          </p:cNvGrpSpPr>
          <p:nvPr/>
        </p:nvGrpSpPr>
        <p:grpSpPr bwMode="auto">
          <a:xfrm>
            <a:off x="-3175" y="-12700"/>
            <a:ext cx="1766888" cy="6870700"/>
            <a:chOff x="2336" y="-8"/>
            <a:chExt cx="1252" cy="4337"/>
          </a:xfrm>
        </p:grpSpPr>
        <p:sp>
          <p:nvSpPr>
            <p:cNvPr id="24676" name="Freeform 3"/>
            <p:cNvSpPr>
              <a:spLocks/>
            </p:cNvSpPr>
            <p:nvPr/>
          </p:nvSpPr>
          <p:spPr bwMode="auto">
            <a:xfrm>
              <a:off x="2336" y="-8"/>
              <a:ext cx="872" cy="4337"/>
            </a:xfrm>
            <a:custGeom>
              <a:avLst/>
              <a:gdLst>
                <a:gd name="T0" fmla="*/ 3390520 w 369"/>
                <a:gd name="T1" fmla="*/ 0 h 1836"/>
                <a:gd name="T2" fmla="*/ 3107293 w 369"/>
                <a:gd name="T3" fmla="*/ 11115941 h 1836"/>
                <a:gd name="T4" fmla="*/ 0 w 369"/>
                <a:gd name="T5" fmla="*/ 23462209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18A5D8"/>
              </a:solidFill>
              <a:miter lim="800000"/>
              <a:headEnd/>
              <a:tailEnd/>
            </a:ln>
          </p:spPr>
          <p:txBody>
            <a:bodyPr/>
            <a:lstStyle/>
            <a:p>
              <a:endParaRPr lang="es-ES"/>
            </a:p>
          </p:txBody>
        </p:sp>
        <p:sp>
          <p:nvSpPr>
            <p:cNvPr id="24677" name="Freeform 4"/>
            <p:cNvSpPr>
              <a:spLocks/>
            </p:cNvSpPr>
            <p:nvPr/>
          </p:nvSpPr>
          <p:spPr bwMode="auto">
            <a:xfrm>
              <a:off x="2343" y="-8"/>
              <a:ext cx="893" cy="4337"/>
            </a:xfrm>
            <a:custGeom>
              <a:avLst/>
              <a:gdLst>
                <a:gd name="T0" fmla="*/ 3362837 w 378"/>
                <a:gd name="T1" fmla="*/ 0 h 1836"/>
                <a:gd name="T2" fmla="*/ 3183299 w 378"/>
                <a:gd name="T3" fmla="*/ 11115941 h 1836"/>
                <a:gd name="T4" fmla="*/ 393903 w 378"/>
                <a:gd name="T5" fmla="*/ 23462209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199DCC"/>
              </a:solidFill>
              <a:miter lim="800000"/>
              <a:headEnd/>
              <a:tailEnd/>
            </a:ln>
          </p:spPr>
          <p:txBody>
            <a:bodyPr/>
            <a:lstStyle/>
            <a:p>
              <a:endParaRPr lang="es-ES"/>
            </a:p>
          </p:txBody>
        </p:sp>
        <p:sp>
          <p:nvSpPr>
            <p:cNvPr id="24678" name="Freeform 5"/>
            <p:cNvSpPr>
              <a:spLocks/>
            </p:cNvSpPr>
            <p:nvPr/>
          </p:nvSpPr>
          <p:spPr bwMode="auto">
            <a:xfrm>
              <a:off x="2350" y="-8"/>
              <a:ext cx="917" cy="4337"/>
            </a:xfrm>
            <a:custGeom>
              <a:avLst/>
              <a:gdLst>
                <a:gd name="T0" fmla="*/ 3381520 w 388"/>
                <a:gd name="T1" fmla="*/ 0 h 1836"/>
                <a:gd name="T2" fmla="*/ 3290104 w 388"/>
                <a:gd name="T3" fmla="*/ 11115941 h 1836"/>
                <a:gd name="T4" fmla="*/ 798119 w 388"/>
                <a:gd name="T5" fmla="*/ 23462209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1A96C3"/>
              </a:solidFill>
              <a:miter lim="800000"/>
              <a:headEnd/>
              <a:tailEnd/>
            </a:ln>
          </p:spPr>
          <p:txBody>
            <a:bodyPr/>
            <a:lstStyle/>
            <a:p>
              <a:endParaRPr lang="es-ES"/>
            </a:p>
          </p:txBody>
        </p:sp>
        <p:sp>
          <p:nvSpPr>
            <p:cNvPr id="24679" name="Freeform 6"/>
            <p:cNvSpPr>
              <a:spLocks/>
            </p:cNvSpPr>
            <p:nvPr/>
          </p:nvSpPr>
          <p:spPr bwMode="auto">
            <a:xfrm>
              <a:off x="2355" y="-8"/>
              <a:ext cx="940" cy="4337"/>
            </a:xfrm>
            <a:custGeom>
              <a:avLst/>
              <a:gdLst>
                <a:gd name="T0" fmla="*/ 3354863 w 398"/>
                <a:gd name="T1" fmla="*/ 0 h 1836"/>
                <a:gd name="T2" fmla="*/ 3369985 w 398"/>
                <a:gd name="T3" fmla="*/ 11115941 h 1836"/>
                <a:gd name="T4" fmla="*/ 1198670 w 398"/>
                <a:gd name="T5" fmla="*/ 23462209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1A8FBA"/>
              </a:solidFill>
              <a:miter lim="800000"/>
              <a:headEnd/>
              <a:tailEnd/>
            </a:ln>
          </p:spPr>
          <p:txBody>
            <a:bodyPr/>
            <a:lstStyle/>
            <a:p>
              <a:endParaRPr lang="es-ES"/>
            </a:p>
          </p:txBody>
        </p:sp>
        <p:sp>
          <p:nvSpPr>
            <p:cNvPr id="24680" name="Freeform 7"/>
            <p:cNvSpPr>
              <a:spLocks/>
            </p:cNvSpPr>
            <p:nvPr/>
          </p:nvSpPr>
          <p:spPr bwMode="auto">
            <a:xfrm>
              <a:off x="2360" y="-8"/>
              <a:ext cx="964" cy="4337"/>
            </a:xfrm>
            <a:custGeom>
              <a:avLst/>
              <a:gdLst>
                <a:gd name="T0" fmla="*/ 3382712 w 408"/>
                <a:gd name="T1" fmla="*/ 0 h 1836"/>
                <a:gd name="T2" fmla="*/ 3469547 w 408"/>
                <a:gd name="T3" fmla="*/ 11115941 h 1836"/>
                <a:gd name="T4" fmla="*/ 1599416 w 408"/>
                <a:gd name="T5" fmla="*/ 23462209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1888B2"/>
              </a:solidFill>
              <a:miter lim="800000"/>
              <a:headEnd/>
              <a:tailEnd/>
            </a:ln>
          </p:spPr>
          <p:txBody>
            <a:bodyPr/>
            <a:lstStyle/>
            <a:p>
              <a:endParaRPr lang="es-ES"/>
            </a:p>
          </p:txBody>
        </p:sp>
        <p:sp>
          <p:nvSpPr>
            <p:cNvPr id="24681" name="Freeform 8"/>
            <p:cNvSpPr>
              <a:spLocks/>
            </p:cNvSpPr>
            <p:nvPr/>
          </p:nvSpPr>
          <p:spPr bwMode="auto">
            <a:xfrm>
              <a:off x="2365" y="-8"/>
              <a:ext cx="987" cy="4337"/>
            </a:xfrm>
            <a:custGeom>
              <a:avLst/>
              <a:gdLst>
                <a:gd name="T0" fmla="*/ 3356284 w 418"/>
                <a:gd name="T1" fmla="*/ 0 h 1836"/>
                <a:gd name="T2" fmla="*/ 3550289 w 418"/>
                <a:gd name="T3" fmla="*/ 11115941 h 1836"/>
                <a:gd name="T4" fmla="*/ 1998361 w 418"/>
                <a:gd name="T5" fmla="*/ 23462209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1A82AA"/>
              </a:solidFill>
              <a:miter lim="800000"/>
              <a:headEnd/>
              <a:tailEnd/>
            </a:ln>
          </p:spPr>
          <p:txBody>
            <a:bodyPr/>
            <a:lstStyle/>
            <a:p>
              <a:endParaRPr lang="es-ES"/>
            </a:p>
          </p:txBody>
        </p:sp>
        <p:sp>
          <p:nvSpPr>
            <p:cNvPr id="24682" name="Freeform 9"/>
            <p:cNvSpPr>
              <a:spLocks/>
            </p:cNvSpPr>
            <p:nvPr/>
          </p:nvSpPr>
          <p:spPr bwMode="auto">
            <a:xfrm>
              <a:off x="2372" y="-8"/>
              <a:ext cx="1039" cy="4337"/>
            </a:xfrm>
            <a:custGeom>
              <a:avLst/>
              <a:gdLst>
                <a:gd name="T0" fmla="*/ 3346761 w 440"/>
                <a:gd name="T1" fmla="*/ 0 h 1836"/>
                <a:gd name="T2" fmla="*/ 3638689 w 440"/>
                <a:gd name="T3" fmla="*/ 11115941 h 1836"/>
                <a:gd name="T4" fmla="*/ 2392543 w 440"/>
                <a:gd name="T5" fmla="*/ 23462209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187CA2"/>
              </a:solidFill>
              <a:miter lim="800000"/>
              <a:headEnd/>
              <a:tailEnd/>
            </a:ln>
          </p:spPr>
          <p:txBody>
            <a:bodyPr/>
            <a:lstStyle/>
            <a:p>
              <a:endParaRPr lang="es-ES"/>
            </a:p>
          </p:txBody>
        </p:sp>
        <p:sp>
          <p:nvSpPr>
            <p:cNvPr id="24683" name="Freeform 10"/>
            <p:cNvSpPr>
              <a:spLocks/>
            </p:cNvSpPr>
            <p:nvPr/>
          </p:nvSpPr>
          <p:spPr bwMode="auto">
            <a:xfrm>
              <a:off x="2376" y="-8"/>
              <a:ext cx="1094" cy="4337"/>
            </a:xfrm>
            <a:custGeom>
              <a:avLst/>
              <a:gdLst>
                <a:gd name="T0" fmla="*/ 3384130 w 463"/>
                <a:gd name="T1" fmla="*/ 0 h 1836"/>
                <a:gd name="T2" fmla="*/ 3769931 w 463"/>
                <a:gd name="T3" fmla="*/ 11115941 h 1836"/>
                <a:gd name="T4" fmla="*/ 2821653 w 463"/>
                <a:gd name="T5" fmla="*/ 23462209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15769B"/>
              </a:solidFill>
              <a:miter lim="800000"/>
              <a:headEnd/>
              <a:tailEnd/>
            </a:ln>
          </p:spPr>
          <p:txBody>
            <a:bodyPr/>
            <a:lstStyle/>
            <a:p>
              <a:endParaRPr lang="es-ES"/>
            </a:p>
          </p:txBody>
        </p:sp>
        <p:sp>
          <p:nvSpPr>
            <p:cNvPr id="24684" name="Freeform 11"/>
            <p:cNvSpPr>
              <a:spLocks/>
            </p:cNvSpPr>
            <p:nvPr/>
          </p:nvSpPr>
          <p:spPr bwMode="auto">
            <a:xfrm>
              <a:off x="2381" y="-8"/>
              <a:ext cx="1148" cy="4337"/>
            </a:xfrm>
            <a:custGeom>
              <a:avLst/>
              <a:gdLst>
                <a:gd name="T0" fmla="*/ 3375080 w 486"/>
                <a:gd name="T1" fmla="*/ 0 h 1836"/>
                <a:gd name="T2" fmla="*/ 3855901 w 486"/>
                <a:gd name="T3" fmla="*/ 11115941 h 1836"/>
                <a:gd name="T4" fmla="*/ 3216959 w 486"/>
                <a:gd name="T5" fmla="*/ 23462209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157194"/>
              </a:solidFill>
              <a:miter lim="800000"/>
              <a:headEnd/>
              <a:tailEnd/>
            </a:ln>
          </p:spPr>
          <p:txBody>
            <a:bodyPr/>
            <a:lstStyle/>
            <a:p>
              <a:endParaRPr lang="es-ES"/>
            </a:p>
          </p:txBody>
        </p:sp>
        <p:sp>
          <p:nvSpPr>
            <p:cNvPr id="24685" name="Freeform 12"/>
            <p:cNvSpPr>
              <a:spLocks/>
            </p:cNvSpPr>
            <p:nvPr/>
          </p:nvSpPr>
          <p:spPr bwMode="auto">
            <a:xfrm>
              <a:off x="2386" y="-8"/>
              <a:ext cx="1202" cy="4337"/>
            </a:xfrm>
            <a:custGeom>
              <a:avLst/>
              <a:gdLst>
                <a:gd name="T0" fmla="*/ 3360032 w 509"/>
                <a:gd name="T1" fmla="*/ 0 h 1836"/>
                <a:gd name="T2" fmla="*/ 3937360 w 509"/>
                <a:gd name="T3" fmla="*/ 11115941 h 1836"/>
                <a:gd name="T4" fmla="*/ 3601584 w 509"/>
                <a:gd name="T5" fmla="*/ 23462209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36B8D"/>
              </a:solidFill>
              <a:miter lim="800000"/>
              <a:headEnd/>
              <a:tailEnd/>
            </a:ln>
          </p:spPr>
          <p:txBody>
            <a:bodyPr/>
            <a:lstStyle/>
            <a:p>
              <a:endParaRPr lang="es-ES"/>
            </a:p>
          </p:txBody>
        </p:sp>
      </p:grpSp>
      <p:grpSp>
        <p:nvGrpSpPr>
          <p:cNvPr id="3" name="Group 13"/>
          <p:cNvGrpSpPr>
            <a:grpSpLocks/>
          </p:cNvGrpSpPr>
          <p:nvPr/>
        </p:nvGrpSpPr>
        <p:grpSpPr bwMode="auto">
          <a:xfrm>
            <a:off x="-3175" y="-12700"/>
            <a:ext cx="1766888" cy="6870700"/>
            <a:chOff x="2336" y="-8"/>
            <a:chExt cx="1252" cy="4337"/>
          </a:xfrm>
        </p:grpSpPr>
        <p:sp>
          <p:nvSpPr>
            <p:cNvPr id="24666" name="Freeform 14"/>
            <p:cNvSpPr>
              <a:spLocks/>
            </p:cNvSpPr>
            <p:nvPr/>
          </p:nvSpPr>
          <p:spPr bwMode="auto">
            <a:xfrm>
              <a:off x="2336" y="-8"/>
              <a:ext cx="872" cy="4337"/>
            </a:xfrm>
            <a:custGeom>
              <a:avLst/>
              <a:gdLst>
                <a:gd name="T0" fmla="*/ 3390520 w 369"/>
                <a:gd name="T1" fmla="*/ 0 h 1836"/>
                <a:gd name="T2" fmla="*/ 3107293 w 369"/>
                <a:gd name="T3" fmla="*/ 11115941 h 1836"/>
                <a:gd name="T4" fmla="*/ 0 w 369"/>
                <a:gd name="T5" fmla="*/ 23462209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53B848"/>
              </a:solidFill>
              <a:miter lim="800000"/>
              <a:headEnd/>
              <a:tailEnd/>
            </a:ln>
          </p:spPr>
          <p:txBody>
            <a:bodyPr/>
            <a:lstStyle/>
            <a:p>
              <a:endParaRPr lang="es-ES"/>
            </a:p>
          </p:txBody>
        </p:sp>
        <p:sp>
          <p:nvSpPr>
            <p:cNvPr id="24667" name="Freeform 15"/>
            <p:cNvSpPr>
              <a:spLocks/>
            </p:cNvSpPr>
            <p:nvPr/>
          </p:nvSpPr>
          <p:spPr bwMode="auto">
            <a:xfrm>
              <a:off x="2343" y="-8"/>
              <a:ext cx="893" cy="4337"/>
            </a:xfrm>
            <a:custGeom>
              <a:avLst/>
              <a:gdLst>
                <a:gd name="T0" fmla="*/ 3362837 w 378"/>
                <a:gd name="T1" fmla="*/ 0 h 1836"/>
                <a:gd name="T2" fmla="*/ 3183299 w 378"/>
                <a:gd name="T3" fmla="*/ 11115941 h 1836"/>
                <a:gd name="T4" fmla="*/ 393903 w 378"/>
                <a:gd name="T5" fmla="*/ 23462209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4FB147"/>
              </a:solidFill>
              <a:miter lim="800000"/>
              <a:headEnd/>
              <a:tailEnd/>
            </a:ln>
          </p:spPr>
          <p:txBody>
            <a:bodyPr/>
            <a:lstStyle/>
            <a:p>
              <a:endParaRPr lang="es-ES"/>
            </a:p>
          </p:txBody>
        </p:sp>
        <p:sp>
          <p:nvSpPr>
            <p:cNvPr id="24668" name="Freeform 16"/>
            <p:cNvSpPr>
              <a:spLocks/>
            </p:cNvSpPr>
            <p:nvPr/>
          </p:nvSpPr>
          <p:spPr bwMode="auto">
            <a:xfrm>
              <a:off x="2350" y="-8"/>
              <a:ext cx="917" cy="4337"/>
            </a:xfrm>
            <a:custGeom>
              <a:avLst/>
              <a:gdLst>
                <a:gd name="T0" fmla="*/ 3381520 w 388"/>
                <a:gd name="T1" fmla="*/ 0 h 1836"/>
                <a:gd name="T2" fmla="*/ 3290104 w 388"/>
                <a:gd name="T3" fmla="*/ 11115941 h 1836"/>
                <a:gd name="T4" fmla="*/ 798119 w 388"/>
                <a:gd name="T5" fmla="*/ 23462209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48AC47"/>
              </a:solidFill>
              <a:miter lim="800000"/>
              <a:headEnd/>
              <a:tailEnd/>
            </a:ln>
          </p:spPr>
          <p:txBody>
            <a:bodyPr/>
            <a:lstStyle/>
            <a:p>
              <a:endParaRPr lang="es-ES"/>
            </a:p>
          </p:txBody>
        </p:sp>
        <p:sp>
          <p:nvSpPr>
            <p:cNvPr id="24669" name="Freeform 17"/>
            <p:cNvSpPr>
              <a:spLocks/>
            </p:cNvSpPr>
            <p:nvPr/>
          </p:nvSpPr>
          <p:spPr bwMode="auto">
            <a:xfrm>
              <a:off x="2355" y="-8"/>
              <a:ext cx="940" cy="4337"/>
            </a:xfrm>
            <a:custGeom>
              <a:avLst/>
              <a:gdLst>
                <a:gd name="T0" fmla="*/ 3354863 w 398"/>
                <a:gd name="T1" fmla="*/ 0 h 1836"/>
                <a:gd name="T2" fmla="*/ 3369985 w 398"/>
                <a:gd name="T3" fmla="*/ 11115941 h 1836"/>
                <a:gd name="T4" fmla="*/ 1198670 w 398"/>
                <a:gd name="T5" fmla="*/ 23462209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43A746"/>
              </a:solidFill>
              <a:miter lim="800000"/>
              <a:headEnd/>
              <a:tailEnd/>
            </a:ln>
          </p:spPr>
          <p:txBody>
            <a:bodyPr/>
            <a:lstStyle/>
            <a:p>
              <a:endParaRPr lang="es-ES"/>
            </a:p>
          </p:txBody>
        </p:sp>
        <p:sp>
          <p:nvSpPr>
            <p:cNvPr id="24670" name="Freeform 18"/>
            <p:cNvSpPr>
              <a:spLocks/>
            </p:cNvSpPr>
            <p:nvPr/>
          </p:nvSpPr>
          <p:spPr bwMode="auto">
            <a:xfrm>
              <a:off x="2360" y="-8"/>
              <a:ext cx="964" cy="4337"/>
            </a:xfrm>
            <a:custGeom>
              <a:avLst/>
              <a:gdLst>
                <a:gd name="T0" fmla="*/ 3382712 w 408"/>
                <a:gd name="T1" fmla="*/ 0 h 1836"/>
                <a:gd name="T2" fmla="*/ 3469547 w 408"/>
                <a:gd name="T3" fmla="*/ 11115941 h 1836"/>
                <a:gd name="T4" fmla="*/ 1599416 w 408"/>
                <a:gd name="T5" fmla="*/ 23462209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3CA246"/>
              </a:solidFill>
              <a:miter lim="800000"/>
              <a:headEnd/>
              <a:tailEnd/>
            </a:ln>
          </p:spPr>
          <p:txBody>
            <a:bodyPr/>
            <a:lstStyle/>
            <a:p>
              <a:endParaRPr lang="es-ES"/>
            </a:p>
          </p:txBody>
        </p:sp>
        <p:sp>
          <p:nvSpPr>
            <p:cNvPr id="24671" name="Freeform 19"/>
            <p:cNvSpPr>
              <a:spLocks/>
            </p:cNvSpPr>
            <p:nvPr/>
          </p:nvSpPr>
          <p:spPr bwMode="auto">
            <a:xfrm>
              <a:off x="2365" y="-8"/>
              <a:ext cx="987" cy="4337"/>
            </a:xfrm>
            <a:custGeom>
              <a:avLst/>
              <a:gdLst>
                <a:gd name="T0" fmla="*/ 3356284 w 418"/>
                <a:gd name="T1" fmla="*/ 0 h 1836"/>
                <a:gd name="T2" fmla="*/ 3550289 w 418"/>
                <a:gd name="T3" fmla="*/ 11115941 h 1836"/>
                <a:gd name="T4" fmla="*/ 1998361 w 418"/>
                <a:gd name="T5" fmla="*/ 23462209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369E46"/>
              </a:solidFill>
              <a:miter lim="800000"/>
              <a:headEnd/>
              <a:tailEnd/>
            </a:ln>
          </p:spPr>
          <p:txBody>
            <a:bodyPr/>
            <a:lstStyle/>
            <a:p>
              <a:endParaRPr lang="es-ES"/>
            </a:p>
          </p:txBody>
        </p:sp>
        <p:sp>
          <p:nvSpPr>
            <p:cNvPr id="24672" name="Freeform 20"/>
            <p:cNvSpPr>
              <a:spLocks/>
            </p:cNvSpPr>
            <p:nvPr/>
          </p:nvSpPr>
          <p:spPr bwMode="auto">
            <a:xfrm>
              <a:off x="2372" y="-8"/>
              <a:ext cx="1039" cy="4337"/>
            </a:xfrm>
            <a:custGeom>
              <a:avLst/>
              <a:gdLst>
                <a:gd name="T0" fmla="*/ 3346761 w 440"/>
                <a:gd name="T1" fmla="*/ 0 h 1836"/>
                <a:gd name="T2" fmla="*/ 3638689 w 440"/>
                <a:gd name="T3" fmla="*/ 11115941 h 1836"/>
                <a:gd name="T4" fmla="*/ 2392543 w 440"/>
                <a:gd name="T5" fmla="*/ 23462209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2F9946"/>
              </a:solidFill>
              <a:miter lim="800000"/>
              <a:headEnd/>
              <a:tailEnd/>
            </a:ln>
          </p:spPr>
          <p:txBody>
            <a:bodyPr/>
            <a:lstStyle/>
            <a:p>
              <a:endParaRPr lang="es-ES"/>
            </a:p>
          </p:txBody>
        </p:sp>
        <p:sp>
          <p:nvSpPr>
            <p:cNvPr id="24673" name="Freeform 21"/>
            <p:cNvSpPr>
              <a:spLocks/>
            </p:cNvSpPr>
            <p:nvPr/>
          </p:nvSpPr>
          <p:spPr bwMode="auto">
            <a:xfrm>
              <a:off x="2376" y="-8"/>
              <a:ext cx="1094" cy="4337"/>
            </a:xfrm>
            <a:custGeom>
              <a:avLst/>
              <a:gdLst>
                <a:gd name="T0" fmla="*/ 3384130 w 463"/>
                <a:gd name="T1" fmla="*/ 0 h 1836"/>
                <a:gd name="T2" fmla="*/ 3769931 w 463"/>
                <a:gd name="T3" fmla="*/ 11115941 h 1836"/>
                <a:gd name="T4" fmla="*/ 2821653 w 463"/>
                <a:gd name="T5" fmla="*/ 23462209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2A9545"/>
              </a:solidFill>
              <a:miter lim="800000"/>
              <a:headEnd/>
              <a:tailEnd/>
            </a:ln>
          </p:spPr>
          <p:txBody>
            <a:bodyPr/>
            <a:lstStyle/>
            <a:p>
              <a:endParaRPr lang="es-ES"/>
            </a:p>
          </p:txBody>
        </p:sp>
        <p:sp>
          <p:nvSpPr>
            <p:cNvPr id="24674" name="Freeform 22"/>
            <p:cNvSpPr>
              <a:spLocks/>
            </p:cNvSpPr>
            <p:nvPr/>
          </p:nvSpPr>
          <p:spPr bwMode="auto">
            <a:xfrm>
              <a:off x="2381" y="-8"/>
              <a:ext cx="1148" cy="4337"/>
            </a:xfrm>
            <a:custGeom>
              <a:avLst/>
              <a:gdLst>
                <a:gd name="T0" fmla="*/ 3375080 w 486"/>
                <a:gd name="T1" fmla="*/ 0 h 1836"/>
                <a:gd name="T2" fmla="*/ 3855901 w 486"/>
                <a:gd name="T3" fmla="*/ 11115941 h 1836"/>
                <a:gd name="T4" fmla="*/ 3216959 w 486"/>
                <a:gd name="T5" fmla="*/ 23462209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219145"/>
              </a:solidFill>
              <a:miter lim="800000"/>
              <a:headEnd/>
              <a:tailEnd/>
            </a:ln>
          </p:spPr>
          <p:txBody>
            <a:bodyPr/>
            <a:lstStyle/>
            <a:p>
              <a:endParaRPr lang="es-ES"/>
            </a:p>
          </p:txBody>
        </p:sp>
        <p:sp>
          <p:nvSpPr>
            <p:cNvPr id="24675" name="Freeform 23"/>
            <p:cNvSpPr>
              <a:spLocks/>
            </p:cNvSpPr>
            <p:nvPr/>
          </p:nvSpPr>
          <p:spPr bwMode="auto">
            <a:xfrm>
              <a:off x="2386" y="-8"/>
              <a:ext cx="1202" cy="4337"/>
            </a:xfrm>
            <a:custGeom>
              <a:avLst/>
              <a:gdLst>
                <a:gd name="T0" fmla="*/ 3360032 w 509"/>
                <a:gd name="T1" fmla="*/ 0 h 1836"/>
                <a:gd name="T2" fmla="*/ 3937360 w 509"/>
                <a:gd name="T3" fmla="*/ 11115941 h 1836"/>
                <a:gd name="T4" fmla="*/ 3601584 w 509"/>
                <a:gd name="T5" fmla="*/ 23462209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A8D44"/>
              </a:solidFill>
              <a:miter lim="800000"/>
              <a:headEnd/>
              <a:tailEnd/>
            </a:ln>
          </p:spPr>
          <p:txBody>
            <a:bodyPr/>
            <a:lstStyle/>
            <a:p>
              <a:endParaRPr lang="es-ES"/>
            </a:p>
          </p:txBody>
        </p:sp>
      </p:grpSp>
      <p:grpSp>
        <p:nvGrpSpPr>
          <p:cNvPr id="4" name="Group 24"/>
          <p:cNvGrpSpPr>
            <a:grpSpLocks/>
          </p:cNvGrpSpPr>
          <p:nvPr/>
        </p:nvGrpSpPr>
        <p:grpSpPr bwMode="auto">
          <a:xfrm rot="10800000">
            <a:off x="1720850" y="-171450"/>
            <a:ext cx="330200" cy="8253413"/>
            <a:chOff x="-1293" y="0"/>
            <a:chExt cx="1050" cy="4320"/>
          </a:xfrm>
        </p:grpSpPr>
        <p:sp>
          <p:nvSpPr>
            <p:cNvPr id="11289" name="Rectangle 25"/>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24665" name="Rectangle 26"/>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5" name="Group 27"/>
          <p:cNvGrpSpPr>
            <a:grpSpLocks/>
          </p:cNvGrpSpPr>
          <p:nvPr/>
        </p:nvGrpSpPr>
        <p:grpSpPr bwMode="auto">
          <a:xfrm>
            <a:off x="0" y="-1111250"/>
            <a:ext cx="1763713" cy="8253413"/>
            <a:chOff x="-1293" y="0"/>
            <a:chExt cx="1050" cy="4320"/>
          </a:xfrm>
        </p:grpSpPr>
        <p:sp>
          <p:nvSpPr>
            <p:cNvPr id="11292" name="Rectangle 28"/>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24663" name="Rectangle 29"/>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6" name="Group 146"/>
          <p:cNvGrpSpPr>
            <a:grpSpLocks/>
          </p:cNvGrpSpPr>
          <p:nvPr/>
        </p:nvGrpSpPr>
        <p:grpSpPr bwMode="auto">
          <a:xfrm>
            <a:off x="276225" y="1500188"/>
            <a:ext cx="2152650" cy="2152650"/>
            <a:chOff x="1943" y="626"/>
            <a:chExt cx="1228" cy="1228"/>
          </a:xfrm>
        </p:grpSpPr>
        <p:sp>
          <p:nvSpPr>
            <p:cNvPr id="24655" name="Oval 147"/>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4656" name="Group 148"/>
            <p:cNvGrpSpPr>
              <a:grpSpLocks/>
            </p:cNvGrpSpPr>
            <p:nvPr/>
          </p:nvGrpSpPr>
          <p:grpSpPr bwMode="auto">
            <a:xfrm>
              <a:off x="2070" y="1330"/>
              <a:ext cx="975" cy="325"/>
              <a:chOff x="2696" y="1315"/>
              <a:chExt cx="2472" cy="824"/>
            </a:xfrm>
          </p:grpSpPr>
          <p:sp>
            <p:nvSpPr>
              <p:cNvPr id="24660" name="Oval 149"/>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4661" name="Oval 150"/>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4657" name="Group 151"/>
            <p:cNvGrpSpPr>
              <a:grpSpLocks/>
            </p:cNvGrpSpPr>
            <p:nvPr/>
          </p:nvGrpSpPr>
          <p:grpSpPr bwMode="auto">
            <a:xfrm>
              <a:off x="2236" y="890"/>
              <a:ext cx="644" cy="645"/>
              <a:chOff x="2880" y="1515"/>
              <a:chExt cx="644" cy="645"/>
            </a:xfrm>
          </p:grpSpPr>
          <p:sp>
            <p:nvSpPr>
              <p:cNvPr id="24658" name="Oval 152"/>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17" name="Freeform 153"/>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9" name="Group 97"/>
          <p:cNvGrpSpPr>
            <a:grpSpLocks/>
          </p:cNvGrpSpPr>
          <p:nvPr/>
        </p:nvGrpSpPr>
        <p:grpSpPr bwMode="auto">
          <a:xfrm>
            <a:off x="-442913" y="412750"/>
            <a:ext cx="2152651" cy="2152650"/>
            <a:chOff x="1943" y="626"/>
            <a:chExt cx="1228" cy="1228"/>
          </a:xfrm>
        </p:grpSpPr>
        <p:sp>
          <p:nvSpPr>
            <p:cNvPr id="24648" name="Oval 96"/>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4649" name="Group 89"/>
            <p:cNvGrpSpPr>
              <a:grpSpLocks/>
            </p:cNvGrpSpPr>
            <p:nvPr/>
          </p:nvGrpSpPr>
          <p:grpSpPr bwMode="auto">
            <a:xfrm>
              <a:off x="2070" y="1330"/>
              <a:ext cx="975" cy="325"/>
              <a:chOff x="2696" y="1315"/>
              <a:chExt cx="2472" cy="824"/>
            </a:xfrm>
          </p:grpSpPr>
          <p:sp>
            <p:nvSpPr>
              <p:cNvPr id="24653" name="Oval 90"/>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4654" name="Oval 91"/>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4650" name="Group 92"/>
            <p:cNvGrpSpPr>
              <a:grpSpLocks/>
            </p:cNvGrpSpPr>
            <p:nvPr/>
          </p:nvGrpSpPr>
          <p:grpSpPr bwMode="auto">
            <a:xfrm>
              <a:off x="2236" y="890"/>
              <a:ext cx="644" cy="645"/>
              <a:chOff x="2880" y="1515"/>
              <a:chExt cx="644" cy="645"/>
            </a:xfrm>
          </p:grpSpPr>
          <p:sp>
            <p:nvSpPr>
              <p:cNvPr id="24651" name="Oval 93"/>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358" name="Freeform 94"/>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2" name="Group 154"/>
          <p:cNvGrpSpPr>
            <a:grpSpLocks/>
          </p:cNvGrpSpPr>
          <p:nvPr/>
        </p:nvGrpSpPr>
        <p:grpSpPr bwMode="auto">
          <a:xfrm>
            <a:off x="-500063" y="2500313"/>
            <a:ext cx="2152651" cy="2152650"/>
            <a:chOff x="1943" y="626"/>
            <a:chExt cx="1228" cy="1228"/>
          </a:xfrm>
        </p:grpSpPr>
        <p:sp>
          <p:nvSpPr>
            <p:cNvPr id="24641" name="Oval 155"/>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4642" name="Group 156"/>
            <p:cNvGrpSpPr>
              <a:grpSpLocks/>
            </p:cNvGrpSpPr>
            <p:nvPr/>
          </p:nvGrpSpPr>
          <p:grpSpPr bwMode="auto">
            <a:xfrm>
              <a:off x="2070" y="1330"/>
              <a:ext cx="975" cy="325"/>
              <a:chOff x="2696" y="1315"/>
              <a:chExt cx="2472" cy="824"/>
            </a:xfrm>
          </p:grpSpPr>
          <p:sp>
            <p:nvSpPr>
              <p:cNvPr id="24646" name="Oval 157"/>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4647" name="Oval 158"/>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4643" name="Group 159"/>
            <p:cNvGrpSpPr>
              <a:grpSpLocks/>
            </p:cNvGrpSpPr>
            <p:nvPr/>
          </p:nvGrpSpPr>
          <p:grpSpPr bwMode="auto">
            <a:xfrm>
              <a:off x="2236" y="890"/>
              <a:ext cx="644" cy="645"/>
              <a:chOff x="2880" y="1515"/>
              <a:chExt cx="644" cy="645"/>
            </a:xfrm>
          </p:grpSpPr>
          <p:sp>
            <p:nvSpPr>
              <p:cNvPr id="24644" name="Oval 160"/>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25" name="Freeform 161"/>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5" name="Group 162"/>
          <p:cNvGrpSpPr>
            <a:grpSpLocks/>
          </p:cNvGrpSpPr>
          <p:nvPr/>
        </p:nvGrpSpPr>
        <p:grpSpPr bwMode="auto">
          <a:xfrm>
            <a:off x="276225" y="3500438"/>
            <a:ext cx="2152650" cy="2152650"/>
            <a:chOff x="1943" y="626"/>
            <a:chExt cx="1228" cy="1228"/>
          </a:xfrm>
        </p:grpSpPr>
        <p:sp>
          <p:nvSpPr>
            <p:cNvPr id="24634"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4635" name="Group 164"/>
            <p:cNvGrpSpPr>
              <a:grpSpLocks/>
            </p:cNvGrpSpPr>
            <p:nvPr/>
          </p:nvGrpSpPr>
          <p:grpSpPr bwMode="auto">
            <a:xfrm>
              <a:off x="2070" y="1330"/>
              <a:ext cx="975" cy="325"/>
              <a:chOff x="2696" y="1315"/>
              <a:chExt cx="2472" cy="824"/>
            </a:xfrm>
          </p:grpSpPr>
          <p:sp>
            <p:nvSpPr>
              <p:cNvPr id="24639" name="Oval 165"/>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4640"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4636" name="Group 167"/>
            <p:cNvGrpSpPr>
              <a:grpSpLocks/>
            </p:cNvGrpSpPr>
            <p:nvPr/>
          </p:nvGrpSpPr>
          <p:grpSpPr bwMode="auto">
            <a:xfrm>
              <a:off x="2236" y="890"/>
              <a:ext cx="644" cy="645"/>
              <a:chOff x="2880" y="1515"/>
              <a:chExt cx="644" cy="645"/>
            </a:xfrm>
          </p:grpSpPr>
          <p:sp>
            <p:nvSpPr>
              <p:cNvPr id="24637"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33" name="Freeform 16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8" name="Group 170"/>
          <p:cNvGrpSpPr>
            <a:grpSpLocks/>
          </p:cNvGrpSpPr>
          <p:nvPr/>
        </p:nvGrpSpPr>
        <p:grpSpPr bwMode="auto">
          <a:xfrm>
            <a:off x="490538" y="5419725"/>
            <a:ext cx="2152650" cy="2152650"/>
            <a:chOff x="1943" y="626"/>
            <a:chExt cx="1228" cy="1228"/>
          </a:xfrm>
        </p:grpSpPr>
        <p:sp>
          <p:nvSpPr>
            <p:cNvPr id="24627" name="Oval 171"/>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4628" name="Group 172"/>
            <p:cNvGrpSpPr>
              <a:grpSpLocks/>
            </p:cNvGrpSpPr>
            <p:nvPr/>
          </p:nvGrpSpPr>
          <p:grpSpPr bwMode="auto">
            <a:xfrm>
              <a:off x="2070" y="1330"/>
              <a:ext cx="975" cy="325"/>
              <a:chOff x="2696" y="1315"/>
              <a:chExt cx="2472" cy="824"/>
            </a:xfrm>
          </p:grpSpPr>
          <p:sp>
            <p:nvSpPr>
              <p:cNvPr id="24632" name="Oval 173"/>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4633" name="Oval 174"/>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4629" name="Group 175"/>
            <p:cNvGrpSpPr>
              <a:grpSpLocks/>
            </p:cNvGrpSpPr>
            <p:nvPr/>
          </p:nvGrpSpPr>
          <p:grpSpPr bwMode="auto">
            <a:xfrm>
              <a:off x="2236" y="890"/>
              <a:ext cx="644" cy="645"/>
              <a:chOff x="2880" y="1515"/>
              <a:chExt cx="644" cy="645"/>
            </a:xfrm>
          </p:grpSpPr>
          <p:sp>
            <p:nvSpPr>
              <p:cNvPr id="24630" name="Oval 176"/>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41" name="Freeform 177"/>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1" name="Group 30"/>
          <p:cNvGrpSpPr>
            <a:grpSpLocks/>
          </p:cNvGrpSpPr>
          <p:nvPr/>
        </p:nvGrpSpPr>
        <p:grpSpPr bwMode="auto">
          <a:xfrm>
            <a:off x="285720" y="214290"/>
            <a:ext cx="8591549" cy="661987"/>
            <a:chOff x="152" y="158"/>
            <a:chExt cx="5412" cy="417"/>
          </a:xfrm>
          <a:solidFill>
            <a:srgbClr val="F1850F"/>
          </a:solidFill>
        </p:grpSpPr>
        <p:sp>
          <p:nvSpPr>
            <p:cNvPr id="11295" name="AutoShape 31"/>
            <p:cNvSpPr>
              <a:spLocks noChangeArrowheads="1"/>
            </p:cNvSpPr>
            <p:nvPr/>
          </p:nvSpPr>
          <p:spPr bwMode="auto">
            <a:xfrm>
              <a:off x="152" y="203"/>
              <a:ext cx="5352" cy="372"/>
            </a:xfrm>
            <a:prstGeom prst="roundRect">
              <a:avLst>
                <a:gd name="adj" fmla="val 11829"/>
              </a:avLst>
            </a:prstGeom>
            <a:grpFill/>
            <a:ln w="9525">
              <a:noFill/>
              <a:round/>
              <a:headEnd/>
              <a:tailEnd/>
            </a:ln>
            <a:effectLst/>
          </p:spPr>
          <p:txBody>
            <a:bodyPr wrap="none" anchor="ctr"/>
            <a:lstStyle/>
            <a:p>
              <a:pPr>
                <a:defRPr/>
              </a:pPr>
              <a:endParaRPr lang="es-ES_tradnl" dirty="0"/>
            </a:p>
          </p:txBody>
        </p:sp>
        <p:sp>
          <p:nvSpPr>
            <p:cNvPr id="11296" name="Freeform 32"/>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pFill/>
            <a:ln w="9525">
              <a:noFill/>
              <a:round/>
              <a:headEnd/>
              <a:tailEnd/>
            </a:ln>
          </p:spPr>
          <p:txBody>
            <a:bodyPr/>
            <a:lstStyle/>
            <a:p>
              <a:pPr>
                <a:defRPr/>
              </a:pPr>
              <a:endParaRPr lang="es-ES_tradnl" dirty="0"/>
            </a:p>
          </p:txBody>
        </p:sp>
        <p:sp>
          <p:nvSpPr>
            <p:cNvPr id="11297" name="AutoShape 33"/>
            <p:cNvSpPr>
              <a:spLocks noChangeArrowheads="1"/>
            </p:cNvSpPr>
            <p:nvPr/>
          </p:nvSpPr>
          <p:spPr bwMode="auto">
            <a:xfrm>
              <a:off x="204" y="159"/>
              <a:ext cx="5352" cy="82"/>
            </a:xfrm>
            <a:prstGeom prst="roundRect">
              <a:avLst>
                <a:gd name="adj" fmla="val 16667"/>
              </a:avLst>
            </a:prstGeom>
            <a:grpFill/>
            <a:ln w="9525">
              <a:noFill/>
              <a:round/>
              <a:headEnd/>
              <a:tailEnd/>
            </a:ln>
            <a:effectLst/>
          </p:spPr>
          <p:txBody>
            <a:bodyPr wrap="none" anchor="ctr"/>
            <a:lstStyle/>
            <a:p>
              <a:pPr>
                <a:defRPr/>
              </a:pPr>
              <a:endParaRPr lang="es-ES_tradnl" dirty="0"/>
            </a:p>
          </p:txBody>
        </p:sp>
      </p:grpSp>
      <p:sp>
        <p:nvSpPr>
          <p:cNvPr id="24590" name="82 CuadroTexto"/>
          <p:cNvSpPr txBox="1">
            <a:spLocks noChangeArrowheads="1"/>
          </p:cNvSpPr>
          <p:nvPr/>
        </p:nvSpPr>
        <p:spPr bwMode="auto">
          <a:xfrm>
            <a:off x="2286000" y="1000125"/>
            <a:ext cx="6643688" cy="830263"/>
          </a:xfrm>
          <a:prstGeom prst="rect">
            <a:avLst/>
          </a:prstGeom>
          <a:noFill/>
          <a:ln w="9525">
            <a:noFill/>
            <a:miter lim="800000"/>
            <a:headEnd/>
            <a:tailEnd/>
          </a:ln>
        </p:spPr>
        <p:txBody>
          <a:bodyPr>
            <a:spAutoFit/>
          </a:bodyPr>
          <a:lstStyle/>
          <a:p>
            <a:r>
              <a:rPr lang="es-EC"/>
              <a:t> </a:t>
            </a:r>
            <a:endParaRPr lang="es-ES"/>
          </a:p>
          <a:p>
            <a:r>
              <a:rPr lang="es-EC"/>
              <a:t>	</a:t>
            </a:r>
            <a:endParaRPr lang="es-ES" sz="1800"/>
          </a:p>
        </p:txBody>
      </p:sp>
      <p:sp>
        <p:nvSpPr>
          <p:cNvPr id="85" name="Text Box 71"/>
          <p:cNvSpPr txBox="1">
            <a:spLocks noChangeArrowheads="1"/>
          </p:cNvSpPr>
          <p:nvPr/>
        </p:nvSpPr>
        <p:spPr bwMode="auto">
          <a:xfrm>
            <a:off x="131763" y="1076325"/>
            <a:ext cx="1039812"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24592" name="Text Box 69"/>
          <p:cNvSpPr txBox="1">
            <a:spLocks noChangeArrowheads="1"/>
          </p:cNvSpPr>
          <p:nvPr/>
        </p:nvSpPr>
        <p:spPr bwMode="auto">
          <a:xfrm>
            <a:off x="131763" y="3143250"/>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III: Estudio Organizacional</a:t>
            </a:r>
          </a:p>
        </p:txBody>
      </p:sp>
      <p:sp>
        <p:nvSpPr>
          <p:cNvPr id="24593" name="Text Box 71"/>
          <p:cNvSpPr txBox="1">
            <a:spLocks noChangeArrowheads="1"/>
          </p:cNvSpPr>
          <p:nvPr/>
        </p:nvSpPr>
        <p:spPr bwMode="auto">
          <a:xfrm>
            <a:off x="1000125" y="6211888"/>
            <a:ext cx="1285875" cy="461962"/>
          </a:xfrm>
          <a:prstGeom prst="rect">
            <a:avLst/>
          </a:prstGeom>
          <a:noFill/>
          <a:ln w="9525">
            <a:noFill/>
            <a:miter lim="800000"/>
            <a:headEnd/>
            <a:tailEnd/>
          </a:ln>
        </p:spPr>
        <p:txBody>
          <a:bodyPr anchor="ctr">
            <a:spAutoFit/>
          </a:bodyPr>
          <a:lstStyle/>
          <a:p>
            <a:pPr algn="ctr">
              <a:spcBef>
                <a:spcPct val="50000"/>
              </a:spcBef>
            </a:pPr>
            <a:r>
              <a:rPr lang="en-GB" sz="1200">
                <a:solidFill>
                  <a:schemeClr val="bg1"/>
                </a:solidFill>
              </a:rPr>
              <a:t>Conclusiones, Recomendaciones</a:t>
            </a:r>
          </a:p>
        </p:txBody>
      </p:sp>
      <p:sp>
        <p:nvSpPr>
          <p:cNvPr id="24594" name="Text Box 70"/>
          <p:cNvSpPr txBox="1">
            <a:spLocks noChangeArrowheads="1"/>
          </p:cNvSpPr>
          <p:nvPr/>
        </p:nvSpPr>
        <p:spPr bwMode="auto">
          <a:xfrm>
            <a:off x="854075" y="4211638"/>
            <a:ext cx="1039813"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IV: Estudio Técnico </a:t>
            </a:r>
          </a:p>
        </p:txBody>
      </p:sp>
      <p:grpSp>
        <p:nvGrpSpPr>
          <p:cNvPr id="22" name="Group 162"/>
          <p:cNvGrpSpPr>
            <a:grpSpLocks/>
          </p:cNvGrpSpPr>
          <p:nvPr/>
        </p:nvGrpSpPr>
        <p:grpSpPr bwMode="auto">
          <a:xfrm>
            <a:off x="-428625" y="4705350"/>
            <a:ext cx="2852738" cy="2154238"/>
            <a:chOff x="1943" y="626"/>
            <a:chExt cx="1627" cy="1229"/>
          </a:xfrm>
        </p:grpSpPr>
        <p:sp>
          <p:nvSpPr>
            <p:cNvPr id="24620"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4621" name="Group 164"/>
            <p:cNvGrpSpPr>
              <a:grpSpLocks/>
            </p:cNvGrpSpPr>
            <p:nvPr/>
          </p:nvGrpSpPr>
          <p:grpSpPr bwMode="auto">
            <a:xfrm>
              <a:off x="2322" y="1411"/>
              <a:ext cx="1248" cy="444"/>
              <a:chOff x="3334" y="1520"/>
              <a:chExt cx="3166" cy="1126"/>
            </a:xfrm>
          </p:grpSpPr>
          <p:sp>
            <p:nvSpPr>
              <p:cNvPr id="24625" name="Oval 165"/>
              <p:cNvSpPr>
                <a:spLocks noChangeArrowheads="1"/>
              </p:cNvSpPr>
              <p:nvPr/>
            </p:nvSpPr>
            <p:spPr bwMode="auto">
              <a:xfrm>
                <a:off x="4027" y="1822"/>
                <a:ext cx="2473"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4626"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4622" name="Group 167"/>
            <p:cNvGrpSpPr>
              <a:grpSpLocks/>
            </p:cNvGrpSpPr>
            <p:nvPr/>
          </p:nvGrpSpPr>
          <p:grpSpPr bwMode="auto">
            <a:xfrm>
              <a:off x="2236" y="890"/>
              <a:ext cx="644" cy="645"/>
              <a:chOff x="2880" y="1515"/>
              <a:chExt cx="644" cy="645"/>
            </a:xfrm>
          </p:grpSpPr>
          <p:sp>
            <p:nvSpPr>
              <p:cNvPr id="24623"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98" name="Freeform 169"/>
              <p:cNvSpPr>
                <a:spLocks/>
              </p:cNvSpPr>
              <p:nvPr/>
            </p:nvSpPr>
            <p:spPr bwMode="auto">
              <a:xfrm>
                <a:off x="2888" y="1515"/>
                <a:ext cx="627"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sp>
        <p:nvSpPr>
          <p:cNvPr id="102" name="Rectangle 34"/>
          <p:cNvSpPr txBox="1">
            <a:spLocks noChangeArrowheads="1"/>
          </p:cNvSpPr>
          <p:nvPr/>
        </p:nvSpPr>
        <p:spPr bwMode="auto">
          <a:xfrm>
            <a:off x="500063" y="285750"/>
            <a:ext cx="8229600" cy="561975"/>
          </a:xfrm>
          <a:prstGeom prst="rect">
            <a:avLst/>
          </a:prstGeom>
          <a:noFill/>
          <a:ln w="9525">
            <a:noFill/>
            <a:miter lim="800000"/>
            <a:headEnd/>
            <a:tailEnd/>
          </a:ln>
          <a:effectLst>
            <a:outerShdw dist="17961" dir="2700000" algn="ctr" rotWithShape="0">
              <a:srgbClr val="474747"/>
            </a:outerShdw>
          </a:effectLst>
        </p:spPr>
        <p:txBody>
          <a:bodyPr anchor="ctr"/>
          <a:lstStyle/>
          <a:p>
            <a:pPr marL="0" lvl="1">
              <a:defRPr/>
            </a:pPr>
            <a:r>
              <a:rPr lang="es-EC" b="1" kern="0" dirty="0">
                <a:solidFill>
                  <a:schemeClr val="bg1"/>
                </a:solidFill>
                <a:latin typeface="Arial" pitchFamily="34" charset="0"/>
                <a:cs typeface="Arial" pitchFamily="34" charset="0"/>
              </a:rPr>
              <a:t>CAP. 2: COMERCIALIZACION EXTERNA</a:t>
            </a:r>
            <a:endParaRPr lang="en-GB" kern="0" dirty="0">
              <a:solidFill>
                <a:schemeClr val="bg1"/>
              </a:solidFill>
            </a:endParaRPr>
          </a:p>
        </p:txBody>
      </p:sp>
      <p:grpSp>
        <p:nvGrpSpPr>
          <p:cNvPr id="24597" name="Group 552"/>
          <p:cNvGrpSpPr>
            <a:grpSpLocks/>
          </p:cNvGrpSpPr>
          <p:nvPr/>
        </p:nvGrpSpPr>
        <p:grpSpPr bwMode="auto">
          <a:xfrm>
            <a:off x="285750" y="1500188"/>
            <a:ext cx="2152650" cy="2152650"/>
            <a:chOff x="1943" y="626"/>
            <a:chExt cx="1228" cy="1228"/>
          </a:xfrm>
        </p:grpSpPr>
        <p:sp>
          <p:nvSpPr>
            <p:cNvPr id="24613" name="Oval 553"/>
            <p:cNvSpPr>
              <a:spLocks noChangeArrowheads="1"/>
            </p:cNvSpPr>
            <p:nvPr/>
          </p:nvSpPr>
          <p:spPr bwMode="auto">
            <a:xfrm>
              <a:off x="1943" y="626"/>
              <a:ext cx="1228" cy="1228"/>
            </a:xfrm>
            <a:prstGeom prst="ellipse">
              <a:avLst/>
            </a:prstGeom>
            <a:gradFill rotWithShape="1">
              <a:gsLst>
                <a:gs pos="0">
                  <a:srgbClr val="BC8116">
                    <a:alpha val="62000"/>
                  </a:srgbClr>
                </a:gs>
                <a:gs pos="100000">
                  <a:srgbClr val="573C0A">
                    <a:alpha val="0"/>
                  </a:srgbClr>
                </a:gs>
              </a:gsLst>
              <a:path path="shape">
                <a:fillToRect l="50000" t="50000" r="50000" b="50000"/>
              </a:path>
            </a:gradFill>
            <a:ln w="9525">
              <a:noFill/>
              <a:round/>
              <a:headEnd/>
              <a:tailEnd/>
            </a:ln>
          </p:spPr>
          <p:txBody>
            <a:bodyPr wrap="none" anchor="ctr"/>
            <a:lstStyle/>
            <a:p>
              <a:endParaRPr lang="es-MX"/>
            </a:p>
          </p:txBody>
        </p:sp>
        <p:grpSp>
          <p:nvGrpSpPr>
            <p:cNvPr id="24614" name="Group 554"/>
            <p:cNvGrpSpPr>
              <a:grpSpLocks/>
            </p:cNvGrpSpPr>
            <p:nvPr/>
          </p:nvGrpSpPr>
          <p:grpSpPr bwMode="auto">
            <a:xfrm>
              <a:off x="2070" y="1330"/>
              <a:ext cx="975" cy="325"/>
              <a:chOff x="2696" y="1315"/>
              <a:chExt cx="2472" cy="824"/>
            </a:xfrm>
          </p:grpSpPr>
          <p:sp>
            <p:nvSpPr>
              <p:cNvPr id="24618" name="Oval 555"/>
              <p:cNvSpPr>
                <a:spLocks noChangeArrowheads="1"/>
              </p:cNvSpPr>
              <p:nvPr/>
            </p:nvSpPr>
            <p:spPr bwMode="auto">
              <a:xfrm>
                <a:off x="2696" y="1315"/>
                <a:ext cx="2472" cy="824"/>
              </a:xfrm>
              <a:prstGeom prst="ellipse">
                <a:avLst/>
              </a:prstGeom>
              <a:gradFill rotWithShape="1">
                <a:gsLst>
                  <a:gs pos="0">
                    <a:srgbClr val="BC8116">
                      <a:alpha val="60999"/>
                    </a:srgbClr>
                  </a:gs>
                  <a:gs pos="100000">
                    <a:srgbClr val="573C0A">
                      <a:alpha val="0"/>
                    </a:srgbClr>
                  </a:gs>
                </a:gsLst>
                <a:path path="shape">
                  <a:fillToRect l="50000" t="50000" r="50000" b="50000"/>
                </a:path>
              </a:gradFill>
              <a:ln w="9525">
                <a:noFill/>
                <a:round/>
                <a:headEnd/>
                <a:tailEnd/>
              </a:ln>
            </p:spPr>
            <p:txBody>
              <a:bodyPr wrap="none" anchor="ctr"/>
              <a:lstStyle/>
              <a:p>
                <a:endParaRPr lang="es-MX"/>
              </a:p>
            </p:txBody>
          </p:sp>
          <p:sp>
            <p:nvSpPr>
              <p:cNvPr id="24619" name="Oval 556"/>
              <p:cNvSpPr>
                <a:spLocks noChangeArrowheads="1"/>
              </p:cNvSpPr>
              <p:nvPr/>
            </p:nvSpPr>
            <p:spPr bwMode="auto">
              <a:xfrm>
                <a:off x="3334" y="1520"/>
                <a:ext cx="1249" cy="451"/>
              </a:xfrm>
              <a:prstGeom prst="ellipse">
                <a:avLst/>
              </a:prstGeom>
              <a:gradFill rotWithShape="1">
                <a:gsLst>
                  <a:gs pos="0">
                    <a:srgbClr val="F08820">
                      <a:alpha val="92998"/>
                    </a:srgbClr>
                  </a:gs>
                  <a:gs pos="100000">
                    <a:srgbClr val="6F3F0F">
                      <a:alpha val="0"/>
                    </a:srgbClr>
                  </a:gs>
                </a:gsLst>
                <a:path path="shape">
                  <a:fillToRect l="50000" t="50000" r="50000" b="50000"/>
                </a:path>
              </a:gradFill>
              <a:ln w="9525">
                <a:noFill/>
                <a:round/>
                <a:headEnd/>
                <a:tailEnd/>
              </a:ln>
            </p:spPr>
            <p:txBody>
              <a:bodyPr wrap="none" anchor="ctr"/>
              <a:lstStyle/>
              <a:p>
                <a:endParaRPr lang="es-MX"/>
              </a:p>
            </p:txBody>
          </p:sp>
        </p:grpSp>
        <p:grpSp>
          <p:nvGrpSpPr>
            <p:cNvPr id="24615" name="Group 557"/>
            <p:cNvGrpSpPr>
              <a:grpSpLocks/>
            </p:cNvGrpSpPr>
            <p:nvPr/>
          </p:nvGrpSpPr>
          <p:grpSpPr bwMode="auto">
            <a:xfrm>
              <a:off x="2236" y="890"/>
              <a:ext cx="644" cy="645"/>
              <a:chOff x="2880" y="1515"/>
              <a:chExt cx="644" cy="645"/>
            </a:xfrm>
          </p:grpSpPr>
          <p:sp>
            <p:nvSpPr>
              <p:cNvPr id="24616" name="Oval 558"/>
              <p:cNvSpPr>
                <a:spLocks noChangeArrowheads="1"/>
              </p:cNvSpPr>
              <p:nvPr/>
            </p:nvSpPr>
            <p:spPr bwMode="auto">
              <a:xfrm>
                <a:off x="2880" y="1516"/>
                <a:ext cx="644" cy="644"/>
              </a:xfrm>
              <a:prstGeom prst="ellipse">
                <a:avLst/>
              </a:prstGeom>
              <a:gradFill rotWithShape="1">
                <a:gsLst>
                  <a:gs pos="0">
                    <a:srgbClr val="BC8116"/>
                  </a:gs>
                  <a:gs pos="100000">
                    <a:srgbClr val="F08820"/>
                  </a:gs>
                </a:gsLst>
                <a:lin ang="5400000" scaled="1"/>
              </a:gradFill>
              <a:ln w="9525" algn="ctr">
                <a:noFill/>
                <a:round/>
                <a:headEnd/>
                <a:tailEnd/>
              </a:ln>
            </p:spPr>
            <p:txBody>
              <a:bodyPr wrap="none" anchor="ctr"/>
              <a:lstStyle/>
              <a:p>
                <a:endParaRPr lang="es-MX"/>
              </a:p>
            </p:txBody>
          </p:sp>
          <p:sp>
            <p:nvSpPr>
              <p:cNvPr id="115" name="Freeform 55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MX" dirty="0"/>
              </a:p>
            </p:txBody>
          </p:sp>
        </p:grpSp>
      </p:grpSp>
      <p:sp>
        <p:nvSpPr>
          <p:cNvPr id="24598" name="Text Box 68"/>
          <p:cNvSpPr txBox="1">
            <a:spLocks noChangeArrowheads="1"/>
          </p:cNvSpPr>
          <p:nvPr/>
        </p:nvSpPr>
        <p:spPr bwMode="auto">
          <a:xfrm>
            <a:off x="889000" y="2211388"/>
            <a:ext cx="1039813" cy="646112"/>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 Estudio de mercado</a:t>
            </a:r>
          </a:p>
        </p:txBody>
      </p:sp>
      <p:sp>
        <p:nvSpPr>
          <p:cNvPr id="24599" name="Text Box 70"/>
          <p:cNvSpPr txBox="1">
            <a:spLocks noChangeArrowheads="1"/>
          </p:cNvSpPr>
          <p:nvPr/>
        </p:nvSpPr>
        <p:spPr bwMode="auto">
          <a:xfrm>
            <a:off x="68263" y="5283200"/>
            <a:ext cx="1039812"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V: Estudio Financiero </a:t>
            </a:r>
          </a:p>
        </p:txBody>
      </p:sp>
      <p:pic>
        <p:nvPicPr>
          <p:cNvPr id="28770" name="Picture 98"/>
          <p:cNvPicPr>
            <a:picLocks noChangeAspect="1" noChangeArrowheads="1"/>
          </p:cNvPicPr>
          <p:nvPr/>
        </p:nvPicPr>
        <p:blipFill>
          <a:blip r:embed="rId3"/>
          <a:srcRect/>
          <a:stretch>
            <a:fillRect/>
          </a:stretch>
        </p:blipFill>
        <p:spPr bwMode="auto">
          <a:xfrm>
            <a:off x="2857500" y="1214438"/>
            <a:ext cx="1638300" cy="1657350"/>
          </a:xfrm>
          <a:prstGeom prst="rect">
            <a:avLst/>
          </a:prstGeom>
          <a:noFill/>
          <a:ln w="9525">
            <a:noFill/>
            <a:miter lim="800000"/>
            <a:headEnd/>
            <a:tailEnd/>
          </a:ln>
        </p:spPr>
      </p:pic>
      <p:pic>
        <p:nvPicPr>
          <p:cNvPr id="28771" name="Picture 99"/>
          <p:cNvPicPr>
            <a:picLocks noChangeAspect="1" noChangeArrowheads="1"/>
          </p:cNvPicPr>
          <p:nvPr/>
        </p:nvPicPr>
        <p:blipFill>
          <a:blip r:embed="rId4"/>
          <a:srcRect/>
          <a:stretch>
            <a:fillRect/>
          </a:stretch>
        </p:blipFill>
        <p:spPr bwMode="auto">
          <a:xfrm>
            <a:off x="3143250" y="2928938"/>
            <a:ext cx="571500" cy="609600"/>
          </a:xfrm>
          <a:prstGeom prst="rect">
            <a:avLst/>
          </a:prstGeom>
          <a:noFill/>
          <a:ln w="9525">
            <a:noFill/>
            <a:miter lim="800000"/>
            <a:headEnd/>
            <a:tailEnd/>
          </a:ln>
        </p:spPr>
      </p:pic>
      <p:pic>
        <p:nvPicPr>
          <p:cNvPr id="28772" name="Picture 100"/>
          <p:cNvPicPr>
            <a:picLocks noChangeAspect="1" noChangeArrowheads="1"/>
          </p:cNvPicPr>
          <p:nvPr/>
        </p:nvPicPr>
        <p:blipFill>
          <a:blip r:embed="rId5"/>
          <a:srcRect/>
          <a:stretch>
            <a:fillRect/>
          </a:stretch>
        </p:blipFill>
        <p:spPr bwMode="auto">
          <a:xfrm>
            <a:off x="2786063" y="3786188"/>
            <a:ext cx="1181100" cy="676275"/>
          </a:xfrm>
          <a:prstGeom prst="rect">
            <a:avLst/>
          </a:prstGeom>
          <a:noFill/>
          <a:ln w="9525">
            <a:noFill/>
            <a:miter lim="800000"/>
            <a:headEnd/>
            <a:tailEnd/>
          </a:ln>
        </p:spPr>
      </p:pic>
      <p:pic>
        <p:nvPicPr>
          <p:cNvPr id="28774" name="Picture 102"/>
          <p:cNvPicPr>
            <a:picLocks noChangeAspect="1" noChangeArrowheads="1"/>
          </p:cNvPicPr>
          <p:nvPr/>
        </p:nvPicPr>
        <p:blipFill>
          <a:blip r:embed="rId6"/>
          <a:srcRect/>
          <a:stretch>
            <a:fillRect/>
          </a:stretch>
        </p:blipFill>
        <p:spPr bwMode="auto">
          <a:xfrm>
            <a:off x="4071938" y="5143500"/>
            <a:ext cx="714375" cy="914400"/>
          </a:xfrm>
          <a:prstGeom prst="rect">
            <a:avLst/>
          </a:prstGeom>
          <a:noFill/>
          <a:ln w="9525">
            <a:noFill/>
            <a:miter lim="800000"/>
            <a:headEnd/>
            <a:tailEnd/>
          </a:ln>
        </p:spPr>
      </p:pic>
      <p:pic>
        <p:nvPicPr>
          <p:cNvPr id="28776" name="Picture 104"/>
          <p:cNvPicPr>
            <a:picLocks noChangeAspect="1" noChangeArrowheads="1"/>
          </p:cNvPicPr>
          <p:nvPr/>
        </p:nvPicPr>
        <p:blipFill>
          <a:blip r:embed="rId7"/>
          <a:srcRect/>
          <a:stretch>
            <a:fillRect/>
          </a:stretch>
        </p:blipFill>
        <p:spPr bwMode="auto">
          <a:xfrm>
            <a:off x="6643688" y="1357313"/>
            <a:ext cx="590550" cy="581025"/>
          </a:xfrm>
          <a:prstGeom prst="rect">
            <a:avLst/>
          </a:prstGeom>
          <a:noFill/>
          <a:ln w="9525">
            <a:noFill/>
            <a:miter lim="800000"/>
            <a:headEnd/>
            <a:tailEnd/>
          </a:ln>
        </p:spPr>
      </p:pic>
      <p:pic>
        <p:nvPicPr>
          <p:cNvPr id="112" name="Picture 99"/>
          <p:cNvPicPr>
            <a:picLocks noChangeAspect="1" noChangeArrowheads="1"/>
          </p:cNvPicPr>
          <p:nvPr/>
        </p:nvPicPr>
        <p:blipFill>
          <a:blip r:embed="rId4"/>
          <a:srcRect/>
          <a:stretch>
            <a:fillRect/>
          </a:stretch>
        </p:blipFill>
        <p:spPr bwMode="auto">
          <a:xfrm>
            <a:off x="3000375" y="4572000"/>
            <a:ext cx="571500" cy="609600"/>
          </a:xfrm>
          <a:prstGeom prst="rect">
            <a:avLst/>
          </a:prstGeom>
          <a:noFill/>
          <a:ln w="9525">
            <a:noFill/>
            <a:miter lim="800000"/>
            <a:headEnd/>
            <a:tailEnd/>
          </a:ln>
        </p:spPr>
      </p:pic>
      <p:pic>
        <p:nvPicPr>
          <p:cNvPr id="111618" name="Picture 2"/>
          <p:cNvPicPr>
            <a:picLocks noChangeAspect="1" noChangeArrowheads="1"/>
          </p:cNvPicPr>
          <p:nvPr/>
        </p:nvPicPr>
        <p:blipFill>
          <a:blip r:embed="rId8"/>
          <a:srcRect/>
          <a:stretch>
            <a:fillRect/>
          </a:stretch>
        </p:blipFill>
        <p:spPr bwMode="auto">
          <a:xfrm>
            <a:off x="2500313" y="5286375"/>
            <a:ext cx="1209675" cy="857250"/>
          </a:xfrm>
          <a:prstGeom prst="rect">
            <a:avLst/>
          </a:prstGeom>
          <a:noFill/>
          <a:ln w="9525">
            <a:noFill/>
            <a:miter lim="800000"/>
            <a:headEnd/>
            <a:tailEnd/>
          </a:ln>
        </p:spPr>
      </p:pic>
      <p:pic>
        <p:nvPicPr>
          <p:cNvPr id="111620" name="Picture 4"/>
          <p:cNvPicPr>
            <a:picLocks noChangeAspect="1" noChangeArrowheads="1"/>
          </p:cNvPicPr>
          <p:nvPr/>
        </p:nvPicPr>
        <p:blipFill>
          <a:blip r:embed="rId9"/>
          <a:srcRect/>
          <a:stretch>
            <a:fillRect/>
          </a:stretch>
        </p:blipFill>
        <p:spPr bwMode="auto">
          <a:xfrm>
            <a:off x="5072063" y="4786313"/>
            <a:ext cx="1038225" cy="500062"/>
          </a:xfrm>
          <a:prstGeom prst="rect">
            <a:avLst/>
          </a:prstGeom>
          <a:noFill/>
          <a:ln w="9525">
            <a:noFill/>
            <a:miter lim="800000"/>
            <a:headEnd/>
            <a:tailEnd/>
          </a:ln>
        </p:spPr>
      </p:pic>
      <p:pic>
        <p:nvPicPr>
          <p:cNvPr id="111621" name="Picture 5"/>
          <p:cNvPicPr>
            <a:picLocks noChangeAspect="1" noChangeArrowheads="1"/>
          </p:cNvPicPr>
          <p:nvPr/>
        </p:nvPicPr>
        <p:blipFill>
          <a:blip r:embed="rId10"/>
          <a:srcRect/>
          <a:stretch>
            <a:fillRect/>
          </a:stretch>
        </p:blipFill>
        <p:spPr bwMode="auto">
          <a:xfrm>
            <a:off x="5072063" y="2786063"/>
            <a:ext cx="1314450" cy="847725"/>
          </a:xfrm>
          <a:prstGeom prst="rect">
            <a:avLst/>
          </a:prstGeom>
          <a:noFill/>
          <a:ln w="9525">
            <a:noFill/>
            <a:miter lim="800000"/>
            <a:headEnd/>
            <a:tailEnd/>
          </a:ln>
        </p:spPr>
      </p:pic>
      <p:pic>
        <p:nvPicPr>
          <p:cNvPr id="117" name="Picture 109"/>
          <p:cNvPicPr>
            <a:picLocks noChangeAspect="1" noChangeArrowheads="1"/>
          </p:cNvPicPr>
          <p:nvPr/>
        </p:nvPicPr>
        <p:blipFill>
          <a:blip r:embed="rId11"/>
          <a:srcRect/>
          <a:stretch>
            <a:fillRect/>
          </a:stretch>
        </p:blipFill>
        <p:spPr bwMode="auto">
          <a:xfrm>
            <a:off x="5214938" y="3786188"/>
            <a:ext cx="914400" cy="704850"/>
          </a:xfrm>
          <a:prstGeom prst="rect">
            <a:avLst/>
          </a:prstGeom>
          <a:noFill/>
          <a:ln w="9525">
            <a:noFill/>
            <a:miter lim="800000"/>
            <a:headEnd/>
            <a:tailEnd/>
          </a:ln>
        </p:spPr>
      </p:pic>
      <p:pic>
        <p:nvPicPr>
          <p:cNvPr id="118" name="Picture 99"/>
          <p:cNvPicPr>
            <a:picLocks noChangeAspect="1" noChangeArrowheads="1"/>
          </p:cNvPicPr>
          <p:nvPr/>
        </p:nvPicPr>
        <p:blipFill>
          <a:blip r:embed="rId4"/>
          <a:srcRect/>
          <a:stretch>
            <a:fillRect/>
          </a:stretch>
        </p:blipFill>
        <p:spPr bwMode="auto">
          <a:xfrm>
            <a:off x="5429250" y="2071688"/>
            <a:ext cx="571500" cy="609600"/>
          </a:xfrm>
          <a:prstGeom prst="rect">
            <a:avLst/>
          </a:prstGeom>
          <a:noFill/>
          <a:ln w="9525">
            <a:noFill/>
            <a:miter lim="800000"/>
            <a:headEnd/>
            <a:tailEnd/>
          </a:ln>
        </p:spPr>
      </p:pic>
      <p:pic>
        <p:nvPicPr>
          <p:cNvPr id="119" name="Picture 100"/>
          <p:cNvPicPr>
            <a:picLocks noChangeAspect="1" noChangeArrowheads="1"/>
          </p:cNvPicPr>
          <p:nvPr/>
        </p:nvPicPr>
        <p:blipFill>
          <a:blip r:embed="rId5"/>
          <a:srcRect/>
          <a:stretch>
            <a:fillRect/>
          </a:stretch>
        </p:blipFill>
        <p:spPr bwMode="auto">
          <a:xfrm>
            <a:off x="5000625" y="1143000"/>
            <a:ext cx="1181100" cy="676275"/>
          </a:xfrm>
          <a:prstGeom prst="rect">
            <a:avLst/>
          </a:prstGeom>
          <a:noFill/>
          <a:ln w="9525">
            <a:noFill/>
            <a:miter lim="800000"/>
            <a:headEnd/>
            <a:tailEnd/>
          </a:ln>
        </p:spPr>
      </p:pic>
      <p:pic>
        <p:nvPicPr>
          <p:cNvPr id="111622" name="Picture 6"/>
          <p:cNvPicPr>
            <a:picLocks noChangeAspect="1" noChangeArrowheads="1"/>
          </p:cNvPicPr>
          <p:nvPr/>
        </p:nvPicPr>
        <p:blipFill>
          <a:blip r:embed="rId12"/>
          <a:srcRect/>
          <a:stretch>
            <a:fillRect/>
          </a:stretch>
        </p:blipFill>
        <p:spPr bwMode="auto">
          <a:xfrm>
            <a:off x="7500938" y="1143000"/>
            <a:ext cx="1019175" cy="77152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4.16667E-6 0 L 4.16667E-6 1.12338 " pathEditMode="relative" rAng="0" ptsTypes="AA">
                                      <p:cBhvr>
                                        <p:cTn id="10" dur="1500" fill="hold"/>
                                        <p:tgtEl>
                                          <p:spTgt spid="5"/>
                                        </p:tgtEl>
                                        <p:attrNameLst>
                                          <p:attrName>ppt_x</p:attrName>
                                          <p:attrName>ppt_y</p:attrName>
                                        </p:attrNameLst>
                                      </p:cBhvr>
                                      <p:rCtr x="0" y="562"/>
                                    </p:animMotion>
                                  </p:childTnLst>
                                </p:cTn>
                              </p:par>
                              <p:par>
                                <p:cTn id="11" presetID="42" presetClass="path" presetSubtype="0" accel="50000" decel="50000" fill="hold" nodeType="withEffect">
                                  <p:stCondLst>
                                    <p:cond delay="0"/>
                                  </p:stCondLst>
                                  <p:childTnLst>
                                    <p:animMotion origin="layout" path="M -4.72222E-6 -1.12338 L -4.72222E-6 -4.07407E-6 " pathEditMode="relative" rAng="0" ptsTypes="AA">
                                      <p:cBhvr>
                                        <p:cTn id="12" dur="1500" spd="-100000" fill="hold"/>
                                        <p:tgtEl>
                                          <p:spTgt spid="4"/>
                                        </p:tgtEl>
                                        <p:attrNameLst>
                                          <p:attrName>ppt_x</p:attrName>
                                          <p:attrName>ppt_y</p:attrName>
                                        </p:attrNameLst>
                                      </p:cBhvr>
                                      <p:rCtr x="0" y="562"/>
                                    </p:animMotion>
                                  </p:childTnLst>
                                </p:cTn>
                              </p:par>
                              <p:par>
                                <p:cTn id="13" presetID="10" presetClass="entr" presetSubtype="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7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9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11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13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xit" presetSubtype="0" fill="hold" nodeType="with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xit" presetSubtype="0" fill="hold" grpId="0" nodeType="withEffect">
                                  <p:stCondLst>
                                    <p:cond delay="0"/>
                                  </p:stCondLst>
                                  <p:childTnLst>
                                    <p:animEffect transition="out" filter="fade">
                                      <p:cBhvr>
                                        <p:cTn id="35" dur="500"/>
                                        <p:tgtEl>
                                          <p:spTgt spid="11336"/>
                                        </p:tgtEl>
                                      </p:cBhvr>
                                    </p:animEffect>
                                    <p:set>
                                      <p:cBhvr>
                                        <p:cTn id="36" dur="1" fill="hold">
                                          <p:stCondLst>
                                            <p:cond delay="499"/>
                                          </p:stCondLst>
                                        </p:cTn>
                                        <p:tgtEl>
                                          <p:spTgt spid="1133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1337"/>
                                        </p:tgtEl>
                                        <p:attrNameLst>
                                          <p:attrName>style.visibility</p:attrName>
                                        </p:attrNameLst>
                                      </p:cBhvr>
                                      <p:to>
                                        <p:strVal val="visible"/>
                                      </p:to>
                                    </p:set>
                                    <p:animEffect transition="in" filter="fade">
                                      <p:cBhvr>
                                        <p:cTn id="39" dur="500"/>
                                        <p:tgtEl>
                                          <p:spTgt spid="11337"/>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par>
                                <p:cTn id="43" presetID="10" presetClass="entr" presetSubtype="0" fill="hold" nodeType="withEffect">
                                  <p:stCondLst>
                                    <p:cond delay="110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wipe(left)">
                                      <p:cBhvr>
                                        <p:cTn id="48" dur="500"/>
                                        <p:tgtEl>
                                          <p:spTgt spid="102"/>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28770"/>
                                        </p:tgtEl>
                                        <p:attrNameLst>
                                          <p:attrName>style.visibility</p:attrName>
                                        </p:attrNameLst>
                                      </p:cBhvr>
                                      <p:to>
                                        <p:strVal val="visible"/>
                                      </p:to>
                                    </p:set>
                                    <p:animEffect transition="in" filter="box(in)">
                                      <p:cBhvr>
                                        <p:cTn id="53" dur="500"/>
                                        <p:tgtEl>
                                          <p:spTgt spid="28770"/>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nodeType="clickEffect">
                                  <p:stCondLst>
                                    <p:cond delay="0"/>
                                  </p:stCondLst>
                                  <p:childTnLst>
                                    <p:set>
                                      <p:cBhvr>
                                        <p:cTn id="57" dur="1" fill="hold">
                                          <p:stCondLst>
                                            <p:cond delay="0"/>
                                          </p:stCondLst>
                                        </p:cTn>
                                        <p:tgtEl>
                                          <p:spTgt spid="28771"/>
                                        </p:tgtEl>
                                        <p:attrNameLst>
                                          <p:attrName>style.visibility</p:attrName>
                                        </p:attrNameLst>
                                      </p:cBhvr>
                                      <p:to>
                                        <p:strVal val="visible"/>
                                      </p:to>
                                    </p:set>
                                    <p:animEffect transition="in" filter="box(in)">
                                      <p:cBhvr>
                                        <p:cTn id="58" dur="500"/>
                                        <p:tgtEl>
                                          <p:spTgt spid="28771"/>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nodeType="clickEffect">
                                  <p:stCondLst>
                                    <p:cond delay="0"/>
                                  </p:stCondLst>
                                  <p:childTnLst>
                                    <p:set>
                                      <p:cBhvr>
                                        <p:cTn id="62" dur="1" fill="hold">
                                          <p:stCondLst>
                                            <p:cond delay="0"/>
                                          </p:stCondLst>
                                        </p:cTn>
                                        <p:tgtEl>
                                          <p:spTgt spid="28772"/>
                                        </p:tgtEl>
                                        <p:attrNameLst>
                                          <p:attrName>style.visibility</p:attrName>
                                        </p:attrNameLst>
                                      </p:cBhvr>
                                      <p:to>
                                        <p:strVal val="visible"/>
                                      </p:to>
                                    </p:set>
                                    <p:animEffect transition="in" filter="box(in)">
                                      <p:cBhvr>
                                        <p:cTn id="63" dur="500"/>
                                        <p:tgtEl>
                                          <p:spTgt spid="28772"/>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nodeType="clickEffect">
                                  <p:stCondLst>
                                    <p:cond delay="0"/>
                                  </p:stCondLst>
                                  <p:childTnLst>
                                    <p:set>
                                      <p:cBhvr>
                                        <p:cTn id="67" dur="1" fill="hold">
                                          <p:stCondLst>
                                            <p:cond delay="0"/>
                                          </p:stCondLst>
                                        </p:cTn>
                                        <p:tgtEl>
                                          <p:spTgt spid="112"/>
                                        </p:tgtEl>
                                        <p:attrNameLst>
                                          <p:attrName>style.visibility</p:attrName>
                                        </p:attrNameLst>
                                      </p:cBhvr>
                                      <p:to>
                                        <p:strVal val="visible"/>
                                      </p:to>
                                    </p:set>
                                    <p:animEffect transition="in" filter="box(in)">
                                      <p:cBhvr>
                                        <p:cTn id="68" dur="500"/>
                                        <p:tgtEl>
                                          <p:spTgt spid="112"/>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nodeType="clickEffect">
                                  <p:stCondLst>
                                    <p:cond delay="0"/>
                                  </p:stCondLst>
                                  <p:childTnLst>
                                    <p:set>
                                      <p:cBhvr>
                                        <p:cTn id="72" dur="1" fill="hold">
                                          <p:stCondLst>
                                            <p:cond delay="0"/>
                                          </p:stCondLst>
                                        </p:cTn>
                                        <p:tgtEl>
                                          <p:spTgt spid="111618"/>
                                        </p:tgtEl>
                                        <p:attrNameLst>
                                          <p:attrName>style.visibility</p:attrName>
                                        </p:attrNameLst>
                                      </p:cBhvr>
                                      <p:to>
                                        <p:strVal val="visible"/>
                                      </p:to>
                                    </p:set>
                                    <p:animEffect transition="in" filter="box(in)">
                                      <p:cBhvr>
                                        <p:cTn id="73" dur="500"/>
                                        <p:tgtEl>
                                          <p:spTgt spid="111618"/>
                                        </p:tgtEl>
                                      </p:cBhvr>
                                    </p:animEffect>
                                  </p:childTnLst>
                                </p:cTn>
                              </p:par>
                            </p:childTnLst>
                          </p:cTn>
                        </p:par>
                      </p:childTnLst>
                    </p:cTn>
                  </p:par>
                  <p:par>
                    <p:cTn id="74" fill="hold">
                      <p:stCondLst>
                        <p:cond delay="indefinite"/>
                      </p:stCondLst>
                      <p:childTnLst>
                        <p:par>
                          <p:cTn id="75" fill="hold">
                            <p:stCondLst>
                              <p:cond delay="0"/>
                            </p:stCondLst>
                            <p:childTnLst>
                              <p:par>
                                <p:cTn id="76" presetID="4" presetClass="entr" presetSubtype="16" fill="hold" nodeType="clickEffect">
                                  <p:stCondLst>
                                    <p:cond delay="0"/>
                                  </p:stCondLst>
                                  <p:childTnLst>
                                    <p:set>
                                      <p:cBhvr>
                                        <p:cTn id="77" dur="1" fill="hold">
                                          <p:stCondLst>
                                            <p:cond delay="0"/>
                                          </p:stCondLst>
                                        </p:cTn>
                                        <p:tgtEl>
                                          <p:spTgt spid="28774"/>
                                        </p:tgtEl>
                                        <p:attrNameLst>
                                          <p:attrName>style.visibility</p:attrName>
                                        </p:attrNameLst>
                                      </p:cBhvr>
                                      <p:to>
                                        <p:strVal val="visible"/>
                                      </p:to>
                                    </p:set>
                                    <p:animEffect transition="in" filter="box(in)">
                                      <p:cBhvr>
                                        <p:cTn id="78" dur="500"/>
                                        <p:tgtEl>
                                          <p:spTgt spid="28774"/>
                                        </p:tgtEl>
                                      </p:cBhvr>
                                    </p:animEffect>
                                  </p:childTnLst>
                                </p:cTn>
                              </p:par>
                            </p:childTnLst>
                          </p:cTn>
                        </p:par>
                      </p:childTnLst>
                    </p:cTn>
                  </p:par>
                  <p:par>
                    <p:cTn id="79" fill="hold">
                      <p:stCondLst>
                        <p:cond delay="indefinite"/>
                      </p:stCondLst>
                      <p:childTnLst>
                        <p:par>
                          <p:cTn id="80" fill="hold">
                            <p:stCondLst>
                              <p:cond delay="0"/>
                            </p:stCondLst>
                            <p:childTnLst>
                              <p:par>
                                <p:cTn id="81" presetID="4" presetClass="entr" presetSubtype="16" fill="hold" nodeType="clickEffect">
                                  <p:stCondLst>
                                    <p:cond delay="0"/>
                                  </p:stCondLst>
                                  <p:childTnLst>
                                    <p:set>
                                      <p:cBhvr>
                                        <p:cTn id="82" dur="1" fill="hold">
                                          <p:stCondLst>
                                            <p:cond delay="0"/>
                                          </p:stCondLst>
                                        </p:cTn>
                                        <p:tgtEl>
                                          <p:spTgt spid="111620"/>
                                        </p:tgtEl>
                                        <p:attrNameLst>
                                          <p:attrName>style.visibility</p:attrName>
                                        </p:attrNameLst>
                                      </p:cBhvr>
                                      <p:to>
                                        <p:strVal val="visible"/>
                                      </p:to>
                                    </p:set>
                                    <p:animEffect transition="in" filter="box(in)">
                                      <p:cBhvr>
                                        <p:cTn id="83" dur="500"/>
                                        <p:tgtEl>
                                          <p:spTgt spid="111620"/>
                                        </p:tgtEl>
                                      </p:cBhvr>
                                    </p:animEffect>
                                  </p:childTnLst>
                                </p:cTn>
                              </p:par>
                            </p:childTnLst>
                          </p:cTn>
                        </p:par>
                      </p:childTnLst>
                    </p:cTn>
                  </p:par>
                  <p:par>
                    <p:cTn id="84" fill="hold">
                      <p:stCondLst>
                        <p:cond delay="indefinite"/>
                      </p:stCondLst>
                      <p:childTnLst>
                        <p:par>
                          <p:cTn id="85" fill="hold">
                            <p:stCondLst>
                              <p:cond delay="0"/>
                            </p:stCondLst>
                            <p:childTnLst>
                              <p:par>
                                <p:cTn id="86" presetID="4" presetClass="entr" presetSubtype="16" fill="hold" nodeType="clickEffect">
                                  <p:stCondLst>
                                    <p:cond delay="0"/>
                                  </p:stCondLst>
                                  <p:childTnLst>
                                    <p:set>
                                      <p:cBhvr>
                                        <p:cTn id="87" dur="1" fill="hold">
                                          <p:stCondLst>
                                            <p:cond delay="0"/>
                                          </p:stCondLst>
                                        </p:cTn>
                                        <p:tgtEl>
                                          <p:spTgt spid="117"/>
                                        </p:tgtEl>
                                        <p:attrNameLst>
                                          <p:attrName>style.visibility</p:attrName>
                                        </p:attrNameLst>
                                      </p:cBhvr>
                                      <p:to>
                                        <p:strVal val="visible"/>
                                      </p:to>
                                    </p:set>
                                    <p:animEffect transition="in" filter="box(in)">
                                      <p:cBhvr>
                                        <p:cTn id="88" dur="500"/>
                                        <p:tgtEl>
                                          <p:spTgt spid="117"/>
                                        </p:tgtEl>
                                      </p:cBhvr>
                                    </p:animEffect>
                                  </p:childTnLst>
                                </p:cTn>
                              </p:par>
                            </p:childTnLst>
                          </p:cTn>
                        </p:par>
                      </p:childTnLst>
                    </p:cTn>
                  </p:par>
                  <p:par>
                    <p:cTn id="89" fill="hold">
                      <p:stCondLst>
                        <p:cond delay="indefinite"/>
                      </p:stCondLst>
                      <p:childTnLst>
                        <p:par>
                          <p:cTn id="90" fill="hold">
                            <p:stCondLst>
                              <p:cond delay="0"/>
                            </p:stCondLst>
                            <p:childTnLst>
                              <p:par>
                                <p:cTn id="91" presetID="4" presetClass="entr" presetSubtype="16" fill="hold" nodeType="clickEffect">
                                  <p:stCondLst>
                                    <p:cond delay="0"/>
                                  </p:stCondLst>
                                  <p:childTnLst>
                                    <p:set>
                                      <p:cBhvr>
                                        <p:cTn id="92" dur="1" fill="hold">
                                          <p:stCondLst>
                                            <p:cond delay="0"/>
                                          </p:stCondLst>
                                        </p:cTn>
                                        <p:tgtEl>
                                          <p:spTgt spid="111621"/>
                                        </p:tgtEl>
                                        <p:attrNameLst>
                                          <p:attrName>style.visibility</p:attrName>
                                        </p:attrNameLst>
                                      </p:cBhvr>
                                      <p:to>
                                        <p:strVal val="visible"/>
                                      </p:to>
                                    </p:set>
                                    <p:animEffect transition="in" filter="box(in)">
                                      <p:cBhvr>
                                        <p:cTn id="93" dur="500"/>
                                        <p:tgtEl>
                                          <p:spTgt spid="111621"/>
                                        </p:tgtEl>
                                      </p:cBhvr>
                                    </p:animEffect>
                                  </p:childTnLst>
                                </p:cTn>
                              </p:par>
                            </p:childTnLst>
                          </p:cTn>
                        </p:par>
                      </p:childTnLst>
                    </p:cTn>
                  </p:par>
                  <p:par>
                    <p:cTn id="94" fill="hold">
                      <p:stCondLst>
                        <p:cond delay="indefinite"/>
                      </p:stCondLst>
                      <p:childTnLst>
                        <p:par>
                          <p:cTn id="95" fill="hold">
                            <p:stCondLst>
                              <p:cond delay="0"/>
                            </p:stCondLst>
                            <p:childTnLst>
                              <p:par>
                                <p:cTn id="96" presetID="4" presetClass="entr" presetSubtype="16" fill="hold" nodeType="clickEffect">
                                  <p:stCondLst>
                                    <p:cond delay="0"/>
                                  </p:stCondLst>
                                  <p:childTnLst>
                                    <p:set>
                                      <p:cBhvr>
                                        <p:cTn id="97" dur="1" fill="hold">
                                          <p:stCondLst>
                                            <p:cond delay="0"/>
                                          </p:stCondLst>
                                        </p:cTn>
                                        <p:tgtEl>
                                          <p:spTgt spid="118"/>
                                        </p:tgtEl>
                                        <p:attrNameLst>
                                          <p:attrName>style.visibility</p:attrName>
                                        </p:attrNameLst>
                                      </p:cBhvr>
                                      <p:to>
                                        <p:strVal val="visible"/>
                                      </p:to>
                                    </p:set>
                                    <p:animEffect transition="in" filter="box(in)">
                                      <p:cBhvr>
                                        <p:cTn id="98" dur="500"/>
                                        <p:tgtEl>
                                          <p:spTgt spid="118"/>
                                        </p:tgtEl>
                                      </p:cBhvr>
                                    </p:animEffect>
                                  </p:childTnLst>
                                </p:cTn>
                              </p:par>
                            </p:childTnLst>
                          </p:cTn>
                        </p:par>
                      </p:childTnLst>
                    </p:cTn>
                  </p:par>
                  <p:par>
                    <p:cTn id="99" fill="hold">
                      <p:stCondLst>
                        <p:cond delay="indefinite"/>
                      </p:stCondLst>
                      <p:childTnLst>
                        <p:par>
                          <p:cTn id="100" fill="hold">
                            <p:stCondLst>
                              <p:cond delay="0"/>
                            </p:stCondLst>
                            <p:childTnLst>
                              <p:par>
                                <p:cTn id="101" presetID="4" presetClass="entr" presetSubtype="16" fill="hold" nodeType="clickEffect">
                                  <p:stCondLst>
                                    <p:cond delay="0"/>
                                  </p:stCondLst>
                                  <p:childTnLst>
                                    <p:set>
                                      <p:cBhvr>
                                        <p:cTn id="102" dur="1" fill="hold">
                                          <p:stCondLst>
                                            <p:cond delay="0"/>
                                          </p:stCondLst>
                                        </p:cTn>
                                        <p:tgtEl>
                                          <p:spTgt spid="119"/>
                                        </p:tgtEl>
                                        <p:attrNameLst>
                                          <p:attrName>style.visibility</p:attrName>
                                        </p:attrNameLst>
                                      </p:cBhvr>
                                      <p:to>
                                        <p:strVal val="visible"/>
                                      </p:to>
                                    </p:set>
                                    <p:animEffect transition="in" filter="box(in)">
                                      <p:cBhvr>
                                        <p:cTn id="103" dur="500"/>
                                        <p:tgtEl>
                                          <p:spTgt spid="119"/>
                                        </p:tgtEl>
                                      </p:cBhvr>
                                    </p:animEffect>
                                  </p:childTnLst>
                                </p:cTn>
                              </p:par>
                            </p:childTnLst>
                          </p:cTn>
                        </p:par>
                      </p:childTnLst>
                    </p:cTn>
                  </p:par>
                  <p:par>
                    <p:cTn id="104" fill="hold">
                      <p:stCondLst>
                        <p:cond delay="indefinite"/>
                      </p:stCondLst>
                      <p:childTnLst>
                        <p:par>
                          <p:cTn id="105" fill="hold">
                            <p:stCondLst>
                              <p:cond delay="0"/>
                            </p:stCondLst>
                            <p:childTnLst>
                              <p:par>
                                <p:cTn id="106" presetID="4" presetClass="entr" presetSubtype="16" fill="hold" nodeType="clickEffect">
                                  <p:stCondLst>
                                    <p:cond delay="0"/>
                                  </p:stCondLst>
                                  <p:childTnLst>
                                    <p:set>
                                      <p:cBhvr>
                                        <p:cTn id="107" dur="1" fill="hold">
                                          <p:stCondLst>
                                            <p:cond delay="0"/>
                                          </p:stCondLst>
                                        </p:cTn>
                                        <p:tgtEl>
                                          <p:spTgt spid="28776"/>
                                        </p:tgtEl>
                                        <p:attrNameLst>
                                          <p:attrName>style.visibility</p:attrName>
                                        </p:attrNameLst>
                                      </p:cBhvr>
                                      <p:to>
                                        <p:strVal val="visible"/>
                                      </p:to>
                                    </p:set>
                                    <p:animEffect transition="in" filter="box(in)">
                                      <p:cBhvr>
                                        <p:cTn id="108" dur="500"/>
                                        <p:tgtEl>
                                          <p:spTgt spid="28776"/>
                                        </p:tgtEl>
                                      </p:cBhvr>
                                    </p:animEffect>
                                  </p:childTnLst>
                                </p:cTn>
                              </p:par>
                            </p:childTnLst>
                          </p:cTn>
                        </p:par>
                      </p:childTnLst>
                    </p:cTn>
                  </p:par>
                  <p:par>
                    <p:cTn id="109" fill="hold">
                      <p:stCondLst>
                        <p:cond delay="indefinite"/>
                      </p:stCondLst>
                      <p:childTnLst>
                        <p:par>
                          <p:cTn id="110" fill="hold">
                            <p:stCondLst>
                              <p:cond delay="0"/>
                            </p:stCondLst>
                            <p:childTnLst>
                              <p:par>
                                <p:cTn id="111" presetID="4" presetClass="entr" presetSubtype="16" fill="hold" nodeType="clickEffect">
                                  <p:stCondLst>
                                    <p:cond delay="0"/>
                                  </p:stCondLst>
                                  <p:childTnLst>
                                    <p:set>
                                      <p:cBhvr>
                                        <p:cTn id="112" dur="1" fill="hold">
                                          <p:stCondLst>
                                            <p:cond delay="0"/>
                                          </p:stCondLst>
                                        </p:cTn>
                                        <p:tgtEl>
                                          <p:spTgt spid="111622"/>
                                        </p:tgtEl>
                                        <p:attrNameLst>
                                          <p:attrName>style.visibility</p:attrName>
                                        </p:attrNameLst>
                                      </p:cBhvr>
                                      <p:to>
                                        <p:strVal val="visible"/>
                                      </p:to>
                                    </p:set>
                                    <p:animEffect transition="in" filter="box(in)">
                                      <p:cBhvr>
                                        <p:cTn id="113" dur="500"/>
                                        <p:tgtEl>
                                          <p:spTgt spid="111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6" grpId="0" animBg="1"/>
      <p:bldP spid="11337" grpId="0" animBg="1"/>
      <p:bldP spid="85" grpId="0"/>
      <p:bldP spid="10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36" name="Rectangle 72"/>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29BE6">
                  <a:alpha val="79999"/>
                </a:srgbClr>
              </a:gs>
            </a:gsLst>
            <a:lin ang="5400000" scaled="1"/>
          </a:gradFill>
          <a:ln w="9525">
            <a:noFill/>
            <a:miter lim="800000"/>
            <a:headEnd/>
            <a:tailEnd/>
          </a:ln>
        </p:spPr>
        <p:txBody>
          <a:bodyPr wrap="none" anchor="ctr"/>
          <a:lstStyle/>
          <a:p>
            <a:endParaRPr lang="es-ES_tradnl"/>
          </a:p>
        </p:txBody>
      </p:sp>
      <p:sp>
        <p:nvSpPr>
          <p:cNvPr id="11337" name="Rectangle 73"/>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9CE1C">
                  <a:alpha val="60001"/>
                </a:srgbClr>
              </a:gs>
            </a:gsLst>
            <a:lin ang="5400000" scaled="1"/>
          </a:gradFill>
          <a:ln w="9525">
            <a:noFill/>
            <a:miter lim="800000"/>
            <a:headEnd/>
            <a:tailEnd/>
          </a:ln>
        </p:spPr>
        <p:txBody>
          <a:bodyPr wrap="none" anchor="ctr"/>
          <a:lstStyle/>
          <a:p>
            <a:endParaRPr lang="es-ES_tradnl"/>
          </a:p>
        </p:txBody>
      </p:sp>
      <p:grpSp>
        <p:nvGrpSpPr>
          <p:cNvPr id="2" name="Group 2"/>
          <p:cNvGrpSpPr>
            <a:grpSpLocks/>
          </p:cNvGrpSpPr>
          <p:nvPr/>
        </p:nvGrpSpPr>
        <p:grpSpPr bwMode="auto">
          <a:xfrm>
            <a:off x="-3175" y="-12700"/>
            <a:ext cx="1766888" cy="6870700"/>
            <a:chOff x="2336" y="-8"/>
            <a:chExt cx="1252" cy="4337"/>
          </a:xfrm>
        </p:grpSpPr>
        <p:sp>
          <p:nvSpPr>
            <p:cNvPr id="25688" name="Freeform 3"/>
            <p:cNvSpPr>
              <a:spLocks/>
            </p:cNvSpPr>
            <p:nvPr/>
          </p:nvSpPr>
          <p:spPr bwMode="auto">
            <a:xfrm>
              <a:off x="2336" y="-8"/>
              <a:ext cx="872" cy="4337"/>
            </a:xfrm>
            <a:custGeom>
              <a:avLst/>
              <a:gdLst>
                <a:gd name="T0" fmla="*/ 3390520 w 369"/>
                <a:gd name="T1" fmla="*/ 0 h 1836"/>
                <a:gd name="T2" fmla="*/ 3107293 w 369"/>
                <a:gd name="T3" fmla="*/ 11115941 h 1836"/>
                <a:gd name="T4" fmla="*/ 0 w 369"/>
                <a:gd name="T5" fmla="*/ 23462209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18A5D8"/>
              </a:solidFill>
              <a:miter lim="800000"/>
              <a:headEnd/>
              <a:tailEnd/>
            </a:ln>
          </p:spPr>
          <p:txBody>
            <a:bodyPr/>
            <a:lstStyle/>
            <a:p>
              <a:endParaRPr lang="es-ES"/>
            </a:p>
          </p:txBody>
        </p:sp>
        <p:sp>
          <p:nvSpPr>
            <p:cNvPr id="25689" name="Freeform 4"/>
            <p:cNvSpPr>
              <a:spLocks/>
            </p:cNvSpPr>
            <p:nvPr/>
          </p:nvSpPr>
          <p:spPr bwMode="auto">
            <a:xfrm>
              <a:off x="2343" y="-8"/>
              <a:ext cx="893" cy="4337"/>
            </a:xfrm>
            <a:custGeom>
              <a:avLst/>
              <a:gdLst>
                <a:gd name="T0" fmla="*/ 3362837 w 378"/>
                <a:gd name="T1" fmla="*/ 0 h 1836"/>
                <a:gd name="T2" fmla="*/ 3183299 w 378"/>
                <a:gd name="T3" fmla="*/ 11115941 h 1836"/>
                <a:gd name="T4" fmla="*/ 393903 w 378"/>
                <a:gd name="T5" fmla="*/ 23462209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199DCC"/>
              </a:solidFill>
              <a:miter lim="800000"/>
              <a:headEnd/>
              <a:tailEnd/>
            </a:ln>
          </p:spPr>
          <p:txBody>
            <a:bodyPr/>
            <a:lstStyle/>
            <a:p>
              <a:endParaRPr lang="es-ES"/>
            </a:p>
          </p:txBody>
        </p:sp>
        <p:sp>
          <p:nvSpPr>
            <p:cNvPr id="25690" name="Freeform 5"/>
            <p:cNvSpPr>
              <a:spLocks/>
            </p:cNvSpPr>
            <p:nvPr/>
          </p:nvSpPr>
          <p:spPr bwMode="auto">
            <a:xfrm>
              <a:off x="2350" y="-8"/>
              <a:ext cx="917" cy="4337"/>
            </a:xfrm>
            <a:custGeom>
              <a:avLst/>
              <a:gdLst>
                <a:gd name="T0" fmla="*/ 3381520 w 388"/>
                <a:gd name="T1" fmla="*/ 0 h 1836"/>
                <a:gd name="T2" fmla="*/ 3290104 w 388"/>
                <a:gd name="T3" fmla="*/ 11115941 h 1836"/>
                <a:gd name="T4" fmla="*/ 798119 w 388"/>
                <a:gd name="T5" fmla="*/ 23462209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1A96C3"/>
              </a:solidFill>
              <a:miter lim="800000"/>
              <a:headEnd/>
              <a:tailEnd/>
            </a:ln>
          </p:spPr>
          <p:txBody>
            <a:bodyPr/>
            <a:lstStyle/>
            <a:p>
              <a:endParaRPr lang="es-ES"/>
            </a:p>
          </p:txBody>
        </p:sp>
        <p:sp>
          <p:nvSpPr>
            <p:cNvPr id="25691" name="Freeform 6"/>
            <p:cNvSpPr>
              <a:spLocks/>
            </p:cNvSpPr>
            <p:nvPr/>
          </p:nvSpPr>
          <p:spPr bwMode="auto">
            <a:xfrm>
              <a:off x="2355" y="-8"/>
              <a:ext cx="940" cy="4337"/>
            </a:xfrm>
            <a:custGeom>
              <a:avLst/>
              <a:gdLst>
                <a:gd name="T0" fmla="*/ 3354863 w 398"/>
                <a:gd name="T1" fmla="*/ 0 h 1836"/>
                <a:gd name="T2" fmla="*/ 3369985 w 398"/>
                <a:gd name="T3" fmla="*/ 11115941 h 1836"/>
                <a:gd name="T4" fmla="*/ 1198670 w 398"/>
                <a:gd name="T5" fmla="*/ 23462209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1A8FBA"/>
              </a:solidFill>
              <a:miter lim="800000"/>
              <a:headEnd/>
              <a:tailEnd/>
            </a:ln>
          </p:spPr>
          <p:txBody>
            <a:bodyPr/>
            <a:lstStyle/>
            <a:p>
              <a:endParaRPr lang="es-ES"/>
            </a:p>
          </p:txBody>
        </p:sp>
        <p:sp>
          <p:nvSpPr>
            <p:cNvPr id="25692" name="Freeform 7"/>
            <p:cNvSpPr>
              <a:spLocks/>
            </p:cNvSpPr>
            <p:nvPr/>
          </p:nvSpPr>
          <p:spPr bwMode="auto">
            <a:xfrm>
              <a:off x="2360" y="-8"/>
              <a:ext cx="964" cy="4337"/>
            </a:xfrm>
            <a:custGeom>
              <a:avLst/>
              <a:gdLst>
                <a:gd name="T0" fmla="*/ 3382712 w 408"/>
                <a:gd name="T1" fmla="*/ 0 h 1836"/>
                <a:gd name="T2" fmla="*/ 3469547 w 408"/>
                <a:gd name="T3" fmla="*/ 11115941 h 1836"/>
                <a:gd name="T4" fmla="*/ 1599416 w 408"/>
                <a:gd name="T5" fmla="*/ 23462209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1888B2"/>
              </a:solidFill>
              <a:miter lim="800000"/>
              <a:headEnd/>
              <a:tailEnd/>
            </a:ln>
          </p:spPr>
          <p:txBody>
            <a:bodyPr/>
            <a:lstStyle/>
            <a:p>
              <a:endParaRPr lang="es-ES"/>
            </a:p>
          </p:txBody>
        </p:sp>
        <p:sp>
          <p:nvSpPr>
            <p:cNvPr id="25693" name="Freeform 8"/>
            <p:cNvSpPr>
              <a:spLocks/>
            </p:cNvSpPr>
            <p:nvPr/>
          </p:nvSpPr>
          <p:spPr bwMode="auto">
            <a:xfrm>
              <a:off x="2365" y="-8"/>
              <a:ext cx="987" cy="4337"/>
            </a:xfrm>
            <a:custGeom>
              <a:avLst/>
              <a:gdLst>
                <a:gd name="T0" fmla="*/ 3356284 w 418"/>
                <a:gd name="T1" fmla="*/ 0 h 1836"/>
                <a:gd name="T2" fmla="*/ 3550289 w 418"/>
                <a:gd name="T3" fmla="*/ 11115941 h 1836"/>
                <a:gd name="T4" fmla="*/ 1998361 w 418"/>
                <a:gd name="T5" fmla="*/ 23462209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1A82AA"/>
              </a:solidFill>
              <a:miter lim="800000"/>
              <a:headEnd/>
              <a:tailEnd/>
            </a:ln>
          </p:spPr>
          <p:txBody>
            <a:bodyPr/>
            <a:lstStyle/>
            <a:p>
              <a:endParaRPr lang="es-ES"/>
            </a:p>
          </p:txBody>
        </p:sp>
        <p:sp>
          <p:nvSpPr>
            <p:cNvPr id="25694" name="Freeform 9"/>
            <p:cNvSpPr>
              <a:spLocks/>
            </p:cNvSpPr>
            <p:nvPr/>
          </p:nvSpPr>
          <p:spPr bwMode="auto">
            <a:xfrm>
              <a:off x="2372" y="-8"/>
              <a:ext cx="1039" cy="4337"/>
            </a:xfrm>
            <a:custGeom>
              <a:avLst/>
              <a:gdLst>
                <a:gd name="T0" fmla="*/ 3346761 w 440"/>
                <a:gd name="T1" fmla="*/ 0 h 1836"/>
                <a:gd name="T2" fmla="*/ 3638689 w 440"/>
                <a:gd name="T3" fmla="*/ 11115941 h 1836"/>
                <a:gd name="T4" fmla="*/ 2392543 w 440"/>
                <a:gd name="T5" fmla="*/ 23462209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187CA2"/>
              </a:solidFill>
              <a:miter lim="800000"/>
              <a:headEnd/>
              <a:tailEnd/>
            </a:ln>
          </p:spPr>
          <p:txBody>
            <a:bodyPr/>
            <a:lstStyle/>
            <a:p>
              <a:endParaRPr lang="es-ES"/>
            </a:p>
          </p:txBody>
        </p:sp>
        <p:sp>
          <p:nvSpPr>
            <p:cNvPr id="25695" name="Freeform 10"/>
            <p:cNvSpPr>
              <a:spLocks/>
            </p:cNvSpPr>
            <p:nvPr/>
          </p:nvSpPr>
          <p:spPr bwMode="auto">
            <a:xfrm>
              <a:off x="2376" y="-8"/>
              <a:ext cx="1094" cy="4337"/>
            </a:xfrm>
            <a:custGeom>
              <a:avLst/>
              <a:gdLst>
                <a:gd name="T0" fmla="*/ 3384130 w 463"/>
                <a:gd name="T1" fmla="*/ 0 h 1836"/>
                <a:gd name="T2" fmla="*/ 3769931 w 463"/>
                <a:gd name="T3" fmla="*/ 11115941 h 1836"/>
                <a:gd name="T4" fmla="*/ 2821653 w 463"/>
                <a:gd name="T5" fmla="*/ 23462209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15769B"/>
              </a:solidFill>
              <a:miter lim="800000"/>
              <a:headEnd/>
              <a:tailEnd/>
            </a:ln>
          </p:spPr>
          <p:txBody>
            <a:bodyPr/>
            <a:lstStyle/>
            <a:p>
              <a:endParaRPr lang="es-ES"/>
            </a:p>
          </p:txBody>
        </p:sp>
        <p:sp>
          <p:nvSpPr>
            <p:cNvPr id="25696" name="Freeform 11"/>
            <p:cNvSpPr>
              <a:spLocks/>
            </p:cNvSpPr>
            <p:nvPr/>
          </p:nvSpPr>
          <p:spPr bwMode="auto">
            <a:xfrm>
              <a:off x="2381" y="-8"/>
              <a:ext cx="1148" cy="4337"/>
            </a:xfrm>
            <a:custGeom>
              <a:avLst/>
              <a:gdLst>
                <a:gd name="T0" fmla="*/ 3375080 w 486"/>
                <a:gd name="T1" fmla="*/ 0 h 1836"/>
                <a:gd name="T2" fmla="*/ 3855901 w 486"/>
                <a:gd name="T3" fmla="*/ 11115941 h 1836"/>
                <a:gd name="T4" fmla="*/ 3216959 w 486"/>
                <a:gd name="T5" fmla="*/ 23462209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157194"/>
              </a:solidFill>
              <a:miter lim="800000"/>
              <a:headEnd/>
              <a:tailEnd/>
            </a:ln>
          </p:spPr>
          <p:txBody>
            <a:bodyPr/>
            <a:lstStyle/>
            <a:p>
              <a:endParaRPr lang="es-ES"/>
            </a:p>
          </p:txBody>
        </p:sp>
        <p:sp>
          <p:nvSpPr>
            <p:cNvPr id="25697" name="Freeform 12"/>
            <p:cNvSpPr>
              <a:spLocks/>
            </p:cNvSpPr>
            <p:nvPr/>
          </p:nvSpPr>
          <p:spPr bwMode="auto">
            <a:xfrm>
              <a:off x="2386" y="-8"/>
              <a:ext cx="1202" cy="4337"/>
            </a:xfrm>
            <a:custGeom>
              <a:avLst/>
              <a:gdLst>
                <a:gd name="T0" fmla="*/ 3360032 w 509"/>
                <a:gd name="T1" fmla="*/ 0 h 1836"/>
                <a:gd name="T2" fmla="*/ 3937360 w 509"/>
                <a:gd name="T3" fmla="*/ 11115941 h 1836"/>
                <a:gd name="T4" fmla="*/ 3601584 w 509"/>
                <a:gd name="T5" fmla="*/ 23462209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36B8D"/>
              </a:solidFill>
              <a:miter lim="800000"/>
              <a:headEnd/>
              <a:tailEnd/>
            </a:ln>
          </p:spPr>
          <p:txBody>
            <a:bodyPr/>
            <a:lstStyle/>
            <a:p>
              <a:endParaRPr lang="es-ES"/>
            </a:p>
          </p:txBody>
        </p:sp>
      </p:grpSp>
      <p:grpSp>
        <p:nvGrpSpPr>
          <p:cNvPr id="3" name="Group 13"/>
          <p:cNvGrpSpPr>
            <a:grpSpLocks/>
          </p:cNvGrpSpPr>
          <p:nvPr/>
        </p:nvGrpSpPr>
        <p:grpSpPr bwMode="auto">
          <a:xfrm>
            <a:off x="-3175" y="-12700"/>
            <a:ext cx="1766888" cy="6870700"/>
            <a:chOff x="2336" y="-8"/>
            <a:chExt cx="1252" cy="4337"/>
          </a:xfrm>
        </p:grpSpPr>
        <p:sp>
          <p:nvSpPr>
            <p:cNvPr id="25678" name="Freeform 14"/>
            <p:cNvSpPr>
              <a:spLocks/>
            </p:cNvSpPr>
            <p:nvPr/>
          </p:nvSpPr>
          <p:spPr bwMode="auto">
            <a:xfrm>
              <a:off x="2336" y="-8"/>
              <a:ext cx="872" cy="4337"/>
            </a:xfrm>
            <a:custGeom>
              <a:avLst/>
              <a:gdLst>
                <a:gd name="T0" fmla="*/ 3390520 w 369"/>
                <a:gd name="T1" fmla="*/ 0 h 1836"/>
                <a:gd name="T2" fmla="*/ 3107293 w 369"/>
                <a:gd name="T3" fmla="*/ 11115941 h 1836"/>
                <a:gd name="T4" fmla="*/ 0 w 369"/>
                <a:gd name="T5" fmla="*/ 23462209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53B848"/>
              </a:solidFill>
              <a:miter lim="800000"/>
              <a:headEnd/>
              <a:tailEnd/>
            </a:ln>
          </p:spPr>
          <p:txBody>
            <a:bodyPr/>
            <a:lstStyle/>
            <a:p>
              <a:endParaRPr lang="es-ES"/>
            </a:p>
          </p:txBody>
        </p:sp>
        <p:sp>
          <p:nvSpPr>
            <p:cNvPr id="25679" name="Freeform 15"/>
            <p:cNvSpPr>
              <a:spLocks/>
            </p:cNvSpPr>
            <p:nvPr/>
          </p:nvSpPr>
          <p:spPr bwMode="auto">
            <a:xfrm>
              <a:off x="2343" y="-8"/>
              <a:ext cx="893" cy="4337"/>
            </a:xfrm>
            <a:custGeom>
              <a:avLst/>
              <a:gdLst>
                <a:gd name="T0" fmla="*/ 3362837 w 378"/>
                <a:gd name="T1" fmla="*/ 0 h 1836"/>
                <a:gd name="T2" fmla="*/ 3183299 w 378"/>
                <a:gd name="T3" fmla="*/ 11115941 h 1836"/>
                <a:gd name="T4" fmla="*/ 393903 w 378"/>
                <a:gd name="T5" fmla="*/ 23462209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4FB147"/>
              </a:solidFill>
              <a:miter lim="800000"/>
              <a:headEnd/>
              <a:tailEnd/>
            </a:ln>
          </p:spPr>
          <p:txBody>
            <a:bodyPr/>
            <a:lstStyle/>
            <a:p>
              <a:endParaRPr lang="es-ES"/>
            </a:p>
          </p:txBody>
        </p:sp>
        <p:sp>
          <p:nvSpPr>
            <p:cNvPr id="25680" name="Freeform 16"/>
            <p:cNvSpPr>
              <a:spLocks/>
            </p:cNvSpPr>
            <p:nvPr/>
          </p:nvSpPr>
          <p:spPr bwMode="auto">
            <a:xfrm>
              <a:off x="2350" y="-8"/>
              <a:ext cx="917" cy="4337"/>
            </a:xfrm>
            <a:custGeom>
              <a:avLst/>
              <a:gdLst>
                <a:gd name="T0" fmla="*/ 3381520 w 388"/>
                <a:gd name="T1" fmla="*/ 0 h 1836"/>
                <a:gd name="T2" fmla="*/ 3290104 w 388"/>
                <a:gd name="T3" fmla="*/ 11115941 h 1836"/>
                <a:gd name="T4" fmla="*/ 798119 w 388"/>
                <a:gd name="T5" fmla="*/ 23462209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48AC47"/>
              </a:solidFill>
              <a:miter lim="800000"/>
              <a:headEnd/>
              <a:tailEnd/>
            </a:ln>
          </p:spPr>
          <p:txBody>
            <a:bodyPr/>
            <a:lstStyle/>
            <a:p>
              <a:endParaRPr lang="es-ES"/>
            </a:p>
          </p:txBody>
        </p:sp>
        <p:sp>
          <p:nvSpPr>
            <p:cNvPr id="25681" name="Freeform 17"/>
            <p:cNvSpPr>
              <a:spLocks/>
            </p:cNvSpPr>
            <p:nvPr/>
          </p:nvSpPr>
          <p:spPr bwMode="auto">
            <a:xfrm>
              <a:off x="2355" y="-8"/>
              <a:ext cx="940" cy="4337"/>
            </a:xfrm>
            <a:custGeom>
              <a:avLst/>
              <a:gdLst>
                <a:gd name="T0" fmla="*/ 3354863 w 398"/>
                <a:gd name="T1" fmla="*/ 0 h 1836"/>
                <a:gd name="T2" fmla="*/ 3369985 w 398"/>
                <a:gd name="T3" fmla="*/ 11115941 h 1836"/>
                <a:gd name="T4" fmla="*/ 1198670 w 398"/>
                <a:gd name="T5" fmla="*/ 23462209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43A746"/>
              </a:solidFill>
              <a:miter lim="800000"/>
              <a:headEnd/>
              <a:tailEnd/>
            </a:ln>
          </p:spPr>
          <p:txBody>
            <a:bodyPr/>
            <a:lstStyle/>
            <a:p>
              <a:endParaRPr lang="es-ES"/>
            </a:p>
          </p:txBody>
        </p:sp>
        <p:sp>
          <p:nvSpPr>
            <p:cNvPr id="25682" name="Freeform 18"/>
            <p:cNvSpPr>
              <a:spLocks/>
            </p:cNvSpPr>
            <p:nvPr/>
          </p:nvSpPr>
          <p:spPr bwMode="auto">
            <a:xfrm>
              <a:off x="2360" y="-8"/>
              <a:ext cx="964" cy="4337"/>
            </a:xfrm>
            <a:custGeom>
              <a:avLst/>
              <a:gdLst>
                <a:gd name="T0" fmla="*/ 3382712 w 408"/>
                <a:gd name="T1" fmla="*/ 0 h 1836"/>
                <a:gd name="T2" fmla="*/ 3469547 w 408"/>
                <a:gd name="T3" fmla="*/ 11115941 h 1836"/>
                <a:gd name="T4" fmla="*/ 1599416 w 408"/>
                <a:gd name="T5" fmla="*/ 23462209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3CA246"/>
              </a:solidFill>
              <a:miter lim="800000"/>
              <a:headEnd/>
              <a:tailEnd/>
            </a:ln>
          </p:spPr>
          <p:txBody>
            <a:bodyPr/>
            <a:lstStyle/>
            <a:p>
              <a:endParaRPr lang="es-ES"/>
            </a:p>
          </p:txBody>
        </p:sp>
        <p:sp>
          <p:nvSpPr>
            <p:cNvPr id="25683" name="Freeform 19"/>
            <p:cNvSpPr>
              <a:spLocks/>
            </p:cNvSpPr>
            <p:nvPr/>
          </p:nvSpPr>
          <p:spPr bwMode="auto">
            <a:xfrm>
              <a:off x="2365" y="-8"/>
              <a:ext cx="987" cy="4337"/>
            </a:xfrm>
            <a:custGeom>
              <a:avLst/>
              <a:gdLst>
                <a:gd name="T0" fmla="*/ 3356284 w 418"/>
                <a:gd name="T1" fmla="*/ 0 h 1836"/>
                <a:gd name="T2" fmla="*/ 3550289 w 418"/>
                <a:gd name="T3" fmla="*/ 11115941 h 1836"/>
                <a:gd name="T4" fmla="*/ 1998361 w 418"/>
                <a:gd name="T5" fmla="*/ 23462209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369E46"/>
              </a:solidFill>
              <a:miter lim="800000"/>
              <a:headEnd/>
              <a:tailEnd/>
            </a:ln>
          </p:spPr>
          <p:txBody>
            <a:bodyPr/>
            <a:lstStyle/>
            <a:p>
              <a:endParaRPr lang="es-ES"/>
            </a:p>
          </p:txBody>
        </p:sp>
        <p:sp>
          <p:nvSpPr>
            <p:cNvPr id="25684" name="Freeform 20"/>
            <p:cNvSpPr>
              <a:spLocks/>
            </p:cNvSpPr>
            <p:nvPr/>
          </p:nvSpPr>
          <p:spPr bwMode="auto">
            <a:xfrm>
              <a:off x="2372" y="-8"/>
              <a:ext cx="1039" cy="4337"/>
            </a:xfrm>
            <a:custGeom>
              <a:avLst/>
              <a:gdLst>
                <a:gd name="T0" fmla="*/ 3346761 w 440"/>
                <a:gd name="T1" fmla="*/ 0 h 1836"/>
                <a:gd name="T2" fmla="*/ 3638689 w 440"/>
                <a:gd name="T3" fmla="*/ 11115941 h 1836"/>
                <a:gd name="T4" fmla="*/ 2392543 w 440"/>
                <a:gd name="T5" fmla="*/ 23462209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2F9946"/>
              </a:solidFill>
              <a:miter lim="800000"/>
              <a:headEnd/>
              <a:tailEnd/>
            </a:ln>
          </p:spPr>
          <p:txBody>
            <a:bodyPr/>
            <a:lstStyle/>
            <a:p>
              <a:endParaRPr lang="es-ES"/>
            </a:p>
          </p:txBody>
        </p:sp>
        <p:sp>
          <p:nvSpPr>
            <p:cNvPr id="25685" name="Freeform 21"/>
            <p:cNvSpPr>
              <a:spLocks/>
            </p:cNvSpPr>
            <p:nvPr/>
          </p:nvSpPr>
          <p:spPr bwMode="auto">
            <a:xfrm>
              <a:off x="2376" y="-8"/>
              <a:ext cx="1094" cy="4337"/>
            </a:xfrm>
            <a:custGeom>
              <a:avLst/>
              <a:gdLst>
                <a:gd name="T0" fmla="*/ 3384130 w 463"/>
                <a:gd name="T1" fmla="*/ 0 h 1836"/>
                <a:gd name="T2" fmla="*/ 3769931 w 463"/>
                <a:gd name="T3" fmla="*/ 11115941 h 1836"/>
                <a:gd name="T4" fmla="*/ 2821653 w 463"/>
                <a:gd name="T5" fmla="*/ 23462209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2A9545"/>
              </a:solidFill>
              <a:miter lim="800000"/>
              <a:headEnd/>
              <a:tailEnd/>
            </a:ln>
          </p:spPr>
          <p:txBody>
            <a:bodyPr/>
            <a:lstStyle/>
            <a:p>
              <a:endParaRPr lang="es-ES"/>
            </a:p>
          </p:txBody>
        </p:sp>
        <p:sp>
          <p:nvSpPr>
            <p:cNvPr id="25686" name="Freeform 22"/>
            <p:cNvSpPr>
              <a:spLocks/>
            </p:cNvSpPr>
            <p:nvPr/>
          </p:nvSpPr>
          <p:spPr bwMode="auto">
            <a:xfrm>
              <a:off x="2381" y="-8"/>
              <a:ext cx="1148" cy="4337"/>
            </a:xfrm>
            <a:custGeom>
              <a:avLst/>
              <a:gdLst>
                <a:gd name="T0" fmla="*/ 3375080 w 486"/>
                <a:gd name="T1" fmla="*/ 0 h 1836"/>
                <a:gd name="T2" fmla="*/ 3855901 w 486"/>
                <a:gd name="T3" fmla="*/ 11115941 h 1836"/>
                <a:gd name="T4" fmla="*/ 3216959 w 486"/>
                <a:gd name="T5" fmla="*/ 23462209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219145"/>
              </a:solidFill>
              <a:miter lim="800000"/>
              <a:headEnd/>
              <a:tailEnd/>
            </a:ln>
          </p:spPr>
          <p:txBody>
            <a:bodyPr/>
            <a:lstStyle/>
            <a:p>
              <a:endParaRPr lang="es-ES"/>
            </a:p>
          </p:txBody>
        </p:sp>
        <p:sp>
          <p:nvSpPr>
            <p:cNvPr id="25687" name="Freeform 23"/>
            <p:cNvSpPr>
              <a:spLocks/>
            </p:cNvSpPr>
            <p:nvPr/>
          </p:nvSpPr>
          <p:spPr bwMode="auto">
            <a:xfrm>
              <a:off x="2386" y="-8"/>
              <a:ext cx="1202" cy="4337"/>
            </a:xfrm>
            <a:custGeom>
              <a:avLst/>
              <a:gdLst>
                <a:gd name="T0" fmla="*/ 3360032 w 509"/>
                <a:gd name="T1" fmla="*/ 0 h 1836"/>
                <a:gd name="T2" fmla="*/ 3937360 w 509"/>
                <a:gd name="T3" fmla="*/ 11115941 h 1836"/>
                <a:gd name="T4" fmla="*/ 3601584 w 509"/>
                <a:gd name="T5" fmla="*/ 23462209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A8D44"/>
              </a:solidFill>
              <a:miter lim="800000"/>
              <a:headEnd/>
              <a:tailEnd/>
            </a:ln>
          </p:spPr>
          <p:txBody>
            <a:bodyPr/>
            <a:lstStyle/>
            <a:p>
              <a:endParaRPr lang="es-ES"/>
            </a:p>
          </p:txBody>
        </p:sp>
      </p:grpSp>
      <p:grpSp>
        <p:nvGrpSpPr>
          <p:cNvPr id="4" name="Group 24"/>
          <p:cNvGrpSpPr>
            <a:grpSpLocks/>
          </p:cNvGrpSpPr>
          <p:nvPr/>
        </p:nvGrpSpPr>
        <p:grpSpPr bwMode="auto">
          <a:xfrm rot="10800000">
            <a:off x="1720850" y="-171450"/>
            <a:ext cx="330200" cy="8253413"/>
            <a:chOff x="-1293" y="0"/>
            <a:chExt cx="1050" cy="4320"/>
          </a:xfrm>
        </p:grpSpPr>
        <p:sp>
          <p:nvSpPr>
            <p:cNvPr id="11289" name="Rectangle 25"/>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25677" name="Rectangle 26"/>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5" name="Group 27"/>
          <p:cNvGrpSpPr>
            <a:grpSpLocks/>
          </p:cNvGrpSpPr>
          <p:nvPr/>
        </p:nvGrpSpPr>
        <p:grpSpPr bwMode="auto">
          <a:xfrm>
            <a:off x="0" y="-1111250"/>
            <a:ext cx="1763713" cy="8253413"/>
            <a:chOff x="-1293" y="0"/>
            <a:chExt cx="1050" cy="4320"/>
          </a:xfrm>
        </p:grpSpPr>
        <p:sp>
          <p:nvSpPr>
            <p:cNvPr id="11292" name="Rectangle 28"/>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25675" name="Rectangle 29"/>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6" name="Group 146"/>
          <p:cNvGrpSpPr>
            <a:grpSpLocks/>
          </p:cNvGrpSpPr>
          <p:nvPr/>
        </p:nvGrpSpPr>
        <p:grpSpPr bwMode="auto">
          <a:xfrm>
            <a:off x="276225" y="1500188"/>
            <a:ext cx="2152650" cy="2152650"/>
            <a:chOff x="1943" y="626"/>
            <a:chExt cx="1228" cy="1228"/>
          </a:xfrm>
        </p:grpSpPr>
        <p:sp>
          <p:nvSpPr>
            <p:cNvPr id="25667" name="Oval 147"/>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5668" name="Group 148"/>
            <p:cNvGrpSpPr>
              <a:grpSpLocks/>
            </p:cNvGrpSpPr>
            <p:nvPr/>
          </p:nvGrpSpPr>
          <p:grpSpPr bwMode="auto">
            <a:xfrm>
              <a:off x="2070" y="1330"/>
              <a:ext cx="975" cy="325"/>
              <a:chOff x="2696" y="1315"/>
              <a:chExt cx="2472" cy="824"/>
            </a:xfrm>
          </p:grpSpPr>
          <p:sp>
            <p:nvSpPr>
              <p:cNvPr id="25672" name="Oval 149"/>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5673" name="Oval 150"/>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5669" name="Group 151"/>
            <p:cNvGrpSpPr>
              <a:grpSpLocks/>
            </p:cNvGrpSpPr>
            <p:nvPr/>
          </p:nvGrpSpPr>
          <p:grpSpPr bwMode="auto">
            <a:xfrm>
              <a:off x="2236" y="890"/>
              <a:ext cx="644" cy="645"/>
              <a:chOff x="2880" y="1515"/>
              <a:chExt cx="644" cy="645"/>
            </a:xfrm>
          </p:grpSpPr>
          <p:sp>
            <p:nvSpPr>
              <p:cNvPr id="25670" name="Oval 152"/>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17" name="Freeform 153"/>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9" name="Group 97"/>
          <p:cNvGrpSpPr>
            <a:grpSpLocks/>
          </p:cNvGrpSpPr>
          <p:nvPr/>
        </p:nvGrpSpPr>
        <p:grpSpPr bwMode="auto">
          <a:xfrm>
            <a:off x="-442913" y="412750"/>
            <a:ext cx="2152651" cy="2152650"/>
            <a:chOff x="1943" y="626"/>
            <a:chExt cx="1228" cy="1228"/>
          </a:xfrm>
        </p:grpSpPr>
        <p:sp>
          <p:nvSpPr>
            <p:cNvPr id="25660" name="Oval 96"/>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5661" name="Group 89"/>
            <p:cNvGrpSpPr>
              <a:grpSpLocks/>
            </p:cNvGrpSpPr>
            <p:nvPr/>
          </p:nvGrpSpPr>
          <p:grpSpPr bwMode="auto">
            <a:xfrm>
              <a:off x="2070" y="1330"/>
              <a:ext cx="975" cy="325"/>
              <a:chOff x="2696" y="1315"/>
              <a:chExt cx="2472" cy="824"/>
            </a:xfrm>
          </p:grpSpPr>
          <p:sp>
            <p:nvSpPr>
              <p:cNvPr id="25665" name="Oval 90"/>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5666" name="Oval 91"/>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5662" name="Group 92"/>
            <p:cNvGrpSpPr>
              <a:grpSpLocks/>
            </p:cNvGrpSpPr>
            <p:nvPr/>
          </p:nvGrpSpPr>
          <p:grpSpPr bwMode="auto">
            <a:xfrm>
              <a:off x="2236" y="890"/>
              <a:ext cx="644" cy="645"/>
              <a:chOff x="2880" y="1515"/>
              <a:chExt cx="644" cy="645"/>
            </a:xfrm>
          </p:grpSpPr>
          <p:sp>
            <p:nvSpPr>
              <p:cNvPr id="25663" name="Oval 93"/>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358" name="Freeform 94"/>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2" name="Group 154"/>
          <p:cNvGrpSpPr>
            <a:grpSpLocks/>
          </p:cNvGrpSpPr>
          <p:nvPr/>
        </p:nvGrpSpPr>
        <p:grpSpPr bwMode="auto">
          <a:xfrm>
            <a:off x="-500063" y="2500313"/>
            <a:ext cx="2152651" cy="2152650"/>
            <a:chOff x="1943" y="626"/>
            <a:chExt cx="1228" cy="1228"/>
          </a:xfrm>
        </p:grpSpPr>
        <p:sp>
          <p:nvSpPr>
            <p:cNvPr id="25653" name="Oval 155"/>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5654" name="Group 156"/>
            <p:cNvGrpSpPr>
              <a:grpSpLocks/>
            </p:cNvGrpSpPr>
            <p:nvPr/>
          </p:nvGrpSpPr>
          <p:grpSpPr bwMode="auto">
            <a:xfrm>
              <a:off x="2070" y="1330"/>
              <a:ext cx="975" cy="325"/>
              <a:chOff x="2696" y="1315"/>
              <a:chExt cx="2472" cy="824"/>
            </a:xfrm>
          </p:grpSpPr>
          <p:sp>
            <p:nvSpPr>
              <p:cNvPr id="25658" name="Oval 157"/>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5659" name="Oval 158"/>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5655" name="Group 159"/>
            <p:cNvGrpSpPr>
              <a:grpSpLocks/>
            </p:cNvGrpSpPr>
            <p:nvPr/>
          </p:nvGrpSpPr>
          <p:grpSpPr bwMode="auto">
            <a:xfrm>
              <a:off x="2236" y="890"/>
              <a:ext cx="644" cy="645"/>
              <a:chOff x="2880" y="1515"/>
              <a:chExt cx="644" cy="645"/>
            </a:xfrm>
          </p:grpSpPr>
          <p:sp>
            <p:nvSpPr>
              <p:cNvPr id="25656" name="Oval 160"/>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25" name="Freeform 161"/>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5" name="Group 162"/>
          <p:cNvGrpSpPr>
            <a:grpSpLocks/>
          </p:cNvGrpSpPr>
          <p:nvPr/>
        </p:nvGrpSpPr>
        <p:grpSpPr bwMode="auto">
          <a:xfrm>
            <a:off x="276225" y="3500438"/>
            <a:ext cx="2152650" cy="2152650"/>
            <a:chOff x="1943" y="626"/>
            <a:chExt cx="1228" cy="1228"/>
          </a:xfrm>
        </p:grpSpPr>
        <p:sp>
          <p:nvSpPr>
            <p:cNvPr id="25646"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5647" name="Group 164"/>
            <p:cNvGrpSpPr>
              <a:grpSpLocks/>
            </p:cNvGrpSpPr>
            <p:nvPr/>
          </p:nvGrpSpPr>
          <p:grpSpPr bwMode="auto">
            <a:xfrm>
              <a:off x="2070" y="1330"/>
              <a:ext cx="975" cy="325"/>
              <a:chOff x="2696" y="1315"/>
              <a:chExt cx="2472" cy="824"/>
            </a:xfrm>
          </p:grpSpPr>
          <p:sp>
            <p:nvSpPr>
              <p:cNvPr id="25651" name="Oval 165"/>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5652"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5648" name="Group 167"/>
            <p:cNvGrpSpPr>
              <a:grpSpLocks/>
            </p:cNvGrpSpPr>
            <p:nvPr/>
          </p:nvGrpSpPr>
          <p:grpSpPr bwMode="auto">
            <a:xfrm>
              <a:off x="2236" y="890"/>
              <a:ext cx="644" cy="645"/>
              <a:chOff x="2880" y="1515"/>
              <a:chExt cx="644" cy="645"/>
            </a:xfrm>
          </p:grpSpPr>
          <p:sp>
            <p:nvSpPr>
              <p:cNvPr id="25649"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33" name="Freeform 16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8" name="Group 170"/>
          <p:cNvGrpSpPr>
            <a:grpSpLocks/>
          </p:cNvGrpSpPr>
          <p:nvPr/>
        </p:nvGrpSpPr>
        <p:grpSpPr bwMode="auto">
          <a:xfrm>
            <a:off x="490538" y="5419725"/>
            <a:ext cx="2152650" cy="2152650"/>
            <a:chOff x="1943" y="626"/>
            <a:chExt cx="1228" cy="1228"/>
          </a:xfrm>
        </p:grpSpPr>
        <p:sp>
          <p:nvSpPr>
            <p:cNvPr id="25639" name="Oval 171"/>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5640" name="Group 172"/>
            <p:cNvGrpSpPr>
              <a:grpSpLocks/>
            </p:cNvGrpSpPr>
            <p:nvPr/>
          </p:nvGrpSpPr>
          <p:grpSpPr bwMode="auto">
            <a:xfrm>
              <a:off x="2070" y="1330"/>
              <a:ext cx="975" cy="325"/>
              <a:chOff x="2696" y="1315"/>
              <a:chExt cx="2472" cy="824"/>
            </a:xfrm>
          </p:grpSpPr>
          <p:sp>
            <p:nvSpPr>
              <p:cNvPr id="25644" name="Oval 173"/>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5645" name="Oval 174"/>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5641" name="Group 175"/>
            <p:cNvGrpSpPr>
              <a:grpSpLocks/>
            </p:cNvGrpSpPr>
            <p:nvPr/>
          </p:nvGrpSpPr>
          <p:grpSpPr bwMode="auto">
            <a:xfrm>
              <a:off x="2236" y="890"/>
              <a:ext cx="644" cy="645"/>
              <a:chOff x="2880" y="1515"/>
              <a:chExt cx="644" cy="645"/>
            </a:xfrm>
          </p:grpSpPr>
          <p:sp>
            <p:nvSpPr>
              <p:cNvPr id="25642" name="Oval 176"/>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41" name="Freeform 177"/>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1" name="Group 30"/>
          <p:cNvGrpSpPr>
            <a:grpSpLocks/>
          </p:cNvGrpSpPr>
          <p:nvPr/>
        </p:nvGrpSpPr>
        <p:grpSpPr bwMode="auto">
          <a:xfrm>
            <a:off x="285720" y="214290"/>
            <a:ext cx="8591549" cy="661987"/>
            <a:chOff x="152" y="158"/>
            <a:chExt cx="5412" cy="417"/>
          </a:xfrm>
          <a:solidFill>
            <a:srgbClr val="F1850F"/>
          </a:solidFill>
        </p:grpSpPr>
        <p:sp>
          <p:nvSpPr>
            <p:cNvPr id="11295" name="AutoShape 31"/>
            <p:cNvSpPr>
              <a:spLocks noChangeArrowheads="1"/>
            </p:cNvSpPr>
            <p:nvPr/>
          </p:nvSpPr>
          <p:spPr bwMode="auto">
            <a:xfrm>
              <a:off x="152" y="203"/>
              <a:ext cx="5352" cy="372"/>
            </a:xfrm>
            <a:prstGeom prst="roundRect">
              <a:avLst>
                <a:gd name="adj" fmla="val 11829"/>
              </a:avLst>
            </a:prstGeom>
            <a:grpFill/>
            <a:ln w="9525">
              <a:noFill/>
              <a:round/>
              <a:headEnd/>
              <a:tailEnd/>
            </a:ln>
            <a:effectLst/>
          </p:spPr>
          <p:txBody>
            <a:bodyPr wrap="none" anchor="ctr"/>
            <a:lstStyle/>
            <a:p>
              <a:pPr>
                <a:defRPr/>
              </a:pPr>
              <a:endParaRPr lang="es-ES_tradnl" dirty="0"/>
            </a:p>
          </p:txBody>
        </p:sp>
        <p:sp>
          <p:nvSpPr>
            <p:cNvPr id="11296" name="Freeform 32"/>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pFill/>
            <a:ln w="9525">
              <a:noFill/>
              <a:round/>
              <a:headEnd/>
              <a:tailEnd/>
            </a:ln>
          </p:spPr>
          <p:txBody>
            <a:bodyPr/>
            <a:lstStyle/>
            <a:p>
              <a:pPr>
                <a:defRPr/>
              </a:pPr>
              <a:endParaRPr lang="es-ES_tradnl" dirty="0"/>
            </a:p>
          </p:txBody>
        </p:sp>
        <p:sp>
          <p:nvSpPr>
            <p:cNvPr id="11297" name="AutoShape 33"/>
            <p:cNvSpPr>
              <a:spLocks noChangeArrowheads="1"/>
            </p:cNvSpPr>
            <p:nvPr/>
          </p:nvSpPr>
          <p:spPr bwMode="auto">
            <a:xfrm>
              <a:off x="204" y="159"/>
              <a:ext cx="5352" cy="82"/>
            </a:xfrm>
            <a:prstGeom prst="roundRect">
              <a:avLst>
                <a:gd name="adj" fmla="val 16667"/>
              </a:avLst>
            </a:prstGeom>
            <a:grpFill/>
            <a:ln w="9525">
              <a:noFill/>
              <a:round/>
              <a:headEnd/>
              <a:tailEnd/>
            </a:ln>
            <a:effectLst/>
          </p:spPr>
          <p:txBody>
            <a:bodyPr wrap="none" anchor="ctr"/>
            <a:lstStyle/>
            <a:p>
              <a:pPr>
                <a:defRPr/>
              </a:pPr>
              <a:endParaRPr lang="es-ES_tradnl" dirty="0"/>
            </a:p>
          </p:txBody>
        </p:sp>
      </p:grpSp>
      <p:sp>
        <p:nvSpPr>
          <p:cNvPr id="25614" name="82 CuadroTexto"/>
          <p:cNvSpPr txBox="1">
            <a:spLocks noChangeArrowheads="1"/>
          </p:cNvSpPr>
          <p:nvPr/>
        </p:nvSpPr>
        <p:spPr bwMode="auto">
          <a:xfrm>
            <a:off x="2286000" y="1000125"/>
            <a:ext cx="6643688" cy="830263"/>
          </a:xfrm>
          <a:prstGeom prst="rect">
            <a:avLst/>
          </a:prstGeom>
          <a:noFill/>
          <a:ln w="9525">
            <a:noFill/>
            <a:miter lim="800000"/>
            <a:headEnd/>
            <a:tailEnd/>
          </a:ln>
        </p:spPr>
        <p:txBody>
          <a:bodyPr>
            <a:spAutoFit/>
          </a:bodyPr>
          <a:lstStyle/>
          <a:p>
            <a:r>
              <a:rPr lang="es-EC"/>
              <a:t> </a:t>
            </a:r>
            <a:endParaRPr lang="es-ES"/>
          </a:p>
          <a:p>
            <a:r>
              <a:rPr lang="es-EC"/>
              <a:t>	</a:t>
            </a:r>
            <a:endParaRPr lang="es-ES" sz="1800"/>
          </a:p>
        </p:txBody>
      </p:sp>
      <p:sp>
        <p:nvSpPr>
          <p:cNvPr id="85" name="Text Box 71"/>
          <p:cNvSpPr txBox="1">
            <a:spLocks noChangeArrowheads="1"/>
          </p:cNvSpPr>
          <p:nvPr/>
        </p:nvSpPr>
        <p:spPr bwMode="auto">
          <a:xfrm>
            <a:off x="131763" y="1076325"/>
            <a:ext cx="1039812"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25616" name="Text Box 69"/>
          <p:cNvSpPr txBox="1">
            <a:spLocks noChangeArrowheads="1"/>
          </p:cNvSpPr>
          <p:nvPr/>
        </p:nvSpPr>
        <p:spPr bwMode="auto">
          <a:xfrm>
            <a:off x="131763" y="3143250"/>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III: Estudio Organizacional</a:t>
            </a:r>
          </a:p>
        </p:txBody>
      </p:sp>
      <p:sp>
        <p:nvSpPr>
          <p:cNvPr id="25617" name="Text Box 71"/>
          <p:cNvSpPr txBox="1">
            <a:spLocks noChangeArrowheads="1"/>
          </p:cNvSpPr>
          <p:nvPr/>
        </p:nvSpPr>
        <p:spPr bwMode="auto">
          <a:xfrm>
            <a:off x="1000125" y="6211888"/>
            <a:ext cx="1285875" cy="461962"/>
          </a:xfrm>
          <a:prstGeom prst="rect">
            <a:avLst/>
          </a:prstGeom>
          <a:noFill/>
          <a:ln w="9525">
            <a:noFill/>
            <a:miter lim="800000"/>
            <a:headEnd/>
            <a:tailEnd/>
          </a:ln>
        </p:spPr>
        <p:txBody>
          <a:bodyPr anchor="ctr">
            <a:spAutoFit/>
          </a:bodyPr>
          <a:lstStyle/>
          <a:p>
            <a:pPr algn="ctr">
              <a:spcBef>
                <a:spcPct val="50000"/>
              </a:spcBef>
            </a:pPr>
            <a:r>
              <a:rPr lang="en-GB" sz="1200">
                <a:solidFill>
                  <a:schemeClr val="bg1"/>
                </a:solidFill>
              </a:rPr>
              <a:t>Conclusiones, Recomendaciones</a:t>
            </a:r>
          </a:p>
        </p:txBody>
      </p:sp>
      <p:sp>
        <p:nvSpPr>
          <p:cNvPr id="25618" name="Text Box 70"/>
          <p:cNvSpPr txBox="1">
            <a:spLocks noChangeArrowheads="1"/>
          </p:cNvSpPr>
          <p:nvPr/>
        </p:nvSpPr>
        <p:spPr bwMode="auto">
          <a:xfrm>
            <a:off x="854075" y="4211638"/>
            <a:ext cx="1039813"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IV: Estudio Técnico </a:t>
            </a:r>
          </a:p>
        </p:txBody>
      </p:sp>
      <p:grpSp>
        <p:nvGrpSpPr>
          <p:cNvPr id="22" name="Group 162"/>
          <p:cNvGrpSpPr>
            <a:grpSpLocks/>
          </p:cNvGrpSpPr>
          <p:nvPr/>
        </p:nvGrpSpPr>
        <p:grpSpPr bwMode="auto">
          <a:xfrm>
            <a:off x="-428625" y="4705350"/>
            <a:ext cx="2852738" cy="2154238"/>
            <a:chOff x="1943" y="626"/>
            <a:chExt cx="1627" cy="1229"/>
          </a:xfrm>
        </p:grpSpPr>
        <p:sp>
          <p:nvSpPr>
            <p:cNvPr id="25632"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5633" name="Group 164"/>
            <p:cNvGrpSpPr>
              <a:grpSpLocks/>
            </p:cNvGrpSpPr>
            <p:nvPr/>
          </p:nvGrpSpPr>
          <p:grpSpPr bwMode="auto">
            <a:xfrm>
              <a:off x="2322" y="1411"/>
              <a:ext cx="1248" cy="444"/>
              <a:chOff x="3334" y="1520"/>
              <a:chExt cx="3166" cy="1126"/>
            </a:xfrm>
          </p:grpSpPr>
          <p:sp>
            <p:nvSpPr>
              <p:cNvPr id="25637" name="Oval 165"/>
              <p:cNvSpPr>
                <a:spLocks noChangeArrowheads="1"/>
              </p:cNvSpPr>
              <p:nvPr/>
            </p:nvSpPr>
            <p:spPr bwMode="auto">
              <a:xfrm>
                <a:off x="4027" y="1822"/>
                <a:ext cx="2473"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5638"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5634" name="Group 167"/>
            <p:cNvGrpSpPr>
              <a:grpSpLocks/>
            </p:cNvGrpSpPr>
            <p:nvPr/>
          </p:nvGrpSpPr>
          <p:grpSpPr bwMode="auto">
            <a:xfrm>
              <a:off x="2236" y="890"/>
              <a:ext cx="644" cy="645"/>
              <a:chOff x="2880" y="1515"/>
              <a:chExt cx="644" cy="645"/>
            </a:xfrm>
          </p:grpSpPr>
          <p:sp>
            <p:nvSpPr>
              <p:cNvPr id="25635"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98" name="Freeform 169"/>
              <p:cNvSpPr>
                <a:spLocks/>
              </p:cNvSpPr>
              <p:nvPr/>
            </p:nvSpPr>
            <p:spPr bwMode="auto">
              <a:xfrm>
                <a:off x="2888" y="1515"/>
                <a:ext cx="627"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sp>
        <p:nvSpPr>
          <p:cNvPr id="102" name="Rectangle 34"/>
          <p:cNvSpPr txBox="1">
            <a:spLocks noChangeArrowheads="1"/>
          </p:cNvSpPr>
          <p:nvPr/>
        </p:nvSpPr>
        <p:spPr bwMode="auto">
          <a:xfrm>
            <a:off x="500063" y="285750"/>
            <a:ext cx="8229600" cy="561975"/>
          </a:xfrm>
          <a:prstGeom prst="rect">
            <a:avLst/>
          </a:prstGeom>
          <a:noFill/>
          <a:ln w="9525">
            <a:noFill/>
            <a:miter lim="800000"/>
            <a:headEnd/>
            <a:tailEnd/>
          </a:ln>
          <a:effectLst>
            <a:outerShdw dist="17961" dir="2700000" algn="ctr" rotWithShape="0">
              <a:srgbClr val="474747"/>
            </a:outerShdw>
          </a:effectLst>
        </p:spPr>
        <p:txBody>
          <a:bodyPr anchor="ctr"/>
          <a:lstStyle/>
          <a:p>
            <a:pPr marL="0" lvl="1">
              <a:defRPr/>
            </a:pPr>
            <a:r>
              <a:rPr lang="es-EC" b="1" kern="0" dirty="0">
                <a:solidFill>
                  <a:schemeClr val="bg1"/>
                </a:solidFill>
                <a:latin typeface="Arial" pitchFamily="34" charset="0"/>
                <a:cs typeface="Arial" pitchFamily="34" charset="0"/>
              </a:rPr>
              <a:t>CAP. 2: MATRIZ DE CRECIMIENTO (BCG)</a:t>
            </a:r>
            <a:endParaRPr lang="en-GB" kern="0" dirty="0">
              <a:solidFill>
                <a:schemeClr val="bg1"/>
              </a:solidFill>
            </a:endParaRPr>
          </a:p>
        </p:txBody>
      </p:sp>
      <p:grpSp>
        <p:nvGrpSpPr>
          <p:cNvPr id="25621" name="Group 552"/>
          <p:cNvGrpSpPr>
            <a:grpSpLocks/>
          </p:cNvGrpSpPr>
          <p:nvPr/>
        </p:nvGrpSpPr>
        <p:grpSpPr bwMode="auto">
          <a:xfrm>
            <a:off x="285750" y="1500188"/>
            <a:ext cx="2152650" cy="2152650"/>
            <a:chOff x="1943" y="626"/>
            <a:chExt cx="1228" cy="1228"/>
          </a:xfrm>
        </p:grpSpPr>
        <p:sp>
          <p:nvSpPr>
            <p:cNvPr id="25625" name="Oval 553"/>
            <p:cNvSpPr>
              <a:spLocks noChangeArrowheads="1"/>
            </p:cNvSpPr>
            <p:nvPr/>
          </p:nvSpPr>
          <p:spPr bwMode="auto">
            <a:xfrm>
              <a:off x="1943" y="626"/>
              <a:ext cx="1228" cy="1228"/>
            </a:xfrm>
            <a:prstGeom prst="ellipse">
              <a:avLst/>
            </a:prstGeom>
            <a:gradFill rotWithShape="1">
              <a:gsLst>
                <a:gs pos="0">
                  <a:srgbClr val="BC8116">
                    <a:alpha val="62000"/>
                  </a:srgbClr>
                </a:gs>
                <a:gs pos="100000">
                  <a:srgbClr val="573C0A">
                    <a:alpha val="0"/>
                  </a:srgbClr>
                </a:gs>
              </a:gsLst>
              <a:path path="shape">
                <a:fillToRect l="50000" t="50000" r="50000" b="50000"/>
              </a:path>
            </a:gradFill>
            <a:ln w="9525">
              <a:noFill/>
              <a:round/>
              <a:headEnd/>
              <a:tailEnd/>
            </a:ln>
          </p:spPr>
          <p:txBody>
            <a:bodyPr wrap="none" anchor="ctr"/>
            <a:lstStyle/>
            <a:p>
              <a:endParaRPr lang="es-MX"/>
            </a:p>
          </p:txBody>
        </p:sp>
        <p:grpSp>
          <p:nvGrpSpPr>
            <p:cNvPr id="25626" name="Group 554"/>
            <p:cNvGrpSpPr>
              <a:grpSpLocks/>
            </p:cNvGrpSpPr>
            <p:nvPr/>
          </p:nvGrpSpPr>
          <p:grpSpPr bwMode="auto">
            <a:xfrm>
              <a:off x="2070" y="1330"/>
              <a:ext cx="975" cy="325"/>
              <a:chOff x="2696" y="1315"/>
              <a:chExt cx="2472" cy="824"/>
            </a:xfrm>
          </p:grpSpPr>
          <p:sp>
            <p:nvSpPr>
              <p:cNvPr id="25630" name="Oval 555"/>
              <p:cNvSpPr>
                <a:spLocks noChangeArrowheads="1"/>
              </p:cNvSpPr>
              <p:nvPr/>
            </p:nvSpPr>
            <p:spPr bwMode="auto">
              <a:xfrm>
                <a:off x="2696" y="1315"/>
                <a:ext cx="2472" cy="824"/>
              </a:xfrm>
              <a:prstGeom prst="ellipse">
                <a:avLst/>
              </a:prstGeom>
              <a:gradFill rotWithShape="1">
                <a:gsLst>
                  <a:gs pos="0">
                    <a:srgbClr val="BC8116">
                      <a:alpha val="60999"/>
                    </a:srgbClr>
                  </a:gs>
                  <a:gs pos="100000">
                    <a:srgbClr val="573C0A">
                      <a:alpha val="0"/>
                    </a:srgbClr>
                  </a:gs>
                </a:gsLst>
                <a:path path="shape">
                  <a:fillToRect l="50000" t="50000" r="50000" b="50000"/>
                </a:path>
              </a:gradFill>
              <a:ln w="9525">
                <a:noFill/>
                <a:round/>
                <a:headEnd/>
                <a:tailEnd/>
              </a:ln>
            </p:spPr>
            <p:txBody>
              <a:bodyPr wrap="none" anchor="ctr"/>
              <a:lstStyle/>
              <a:p>
                <a:endParaRPr lang="es-MX"/>
              </a:p>
            </p:txBody>
          </p:sp>
          <p:sp>
            <p:nvSpPr>
              <p:cNvPr id="25631" name="Oval 556"/>
              <p:cNvSpPr>
                <a:spLocks noChangeArrowheads="1"/>
              </p:cNvSpPr>
              <p:nvPr/>
            </p:nvSpPr>
            <p:spPr bwMode="auto">
              <a:xfrm>
                <a:off x="3334" y="1520"/>
                <a:ext cx="1249" cy="451"/>
              </a:xfrm>
              <a:prstGeom prst="ellipse">
                <a:avLst/>
              </a:prstGeom>
              <a:gradFill rotWithShape="1">
                <a:gsLst>
                  <a:gs pos="0">
                    <a:srgbClr val="F08820">
                      <a:alpha val="92998"/>
                    </a:srgbClr>
                  </a:gs>
                  <a:gs pos="100000">
                    <a:srgbClr val="6F3F0F">
                      <a:alpha val="0"/>
                    </a:srgbClr>
                  </a:gs>
                </a:gsLst>
                <a:path path="shape">
                  <a:fillToRect l="50000" t="50000" r="50000" b="50000"/>
                </a:path>
              </a:gradFill>
              <a:ln w="9525">
                <a:noFill/>
                <a:round/>
                <a:headEnd/>
                <a:tailEnd/>
              </a:ln>
            </p:spPr>
            <p:txBody>
              <a:bodyPr wrap="none" anchor="ctr"/>
              <a:lstStyle/>
              <a:p>
                <a:endParaRPr lang="es-MX"/>
              </a:p>
            </p:txBody>
          </p:sp>
        </p:grpSp>
        <p:grpSp>
          <p:nvGrpSpPr>
            <p:cNvPr id="25627" name="Group 557"/>
            <p:cNvGrpSpPr>
              <a:grpSpLocks/>
            </p:cNvGrpSpPr>
            <p:nvPr/>
          </p:nvGrpSpPr>
          <p:grpSpPr bwMode="auto">
            <a:xfrm>
              <a:off x="2236" y="890"/>
              <a:ext cx="644" cy="645"/>
              <a:chOff x="2880" y="1515"/>
              <a:chExt cx="644" cy="645"/>
            </a:xfrm>
          </p:grpSpPr>
          <p:sp>
            <p:nvSpPr>
              <p:cNvPr id="25628" name="Oval 558"/>
              <p:cNvSpPr>
                <a:spLocks noChangeArrowheads="1"/>
              </p:cNvSpPr>
              <p:nvPr/>
            </p:nvSpPr>
            <p:spPr bwMode="auto">
              <a:xfrm>
                <a:off x="2880" y="1516"/>
                <a:ext cx="644" cy="644"/>
              </a:xfrm>
              <a:prstGeom prst="ellipse">
                <a:avLst/>
              </a:prstGeom>
              <a:gradFill rotWithShape="1">
                <a:gsLst>
                  <a:gs pos="0">
                    <a:srgbClr val="BC8116"/>
                  </a:gs>
                  <a:gs pos="100000">
                    <a:srgbClr val="F08820"/>
                  </a:gs>
                </a:gsLst>
                <a:lin ang="5400000" scaled="1"/>
              </a:gradFill>
              <a:ln w="9525" algn="ctr">
                <a:noFill/>
                <a:round/>
                <a:headEnd/>
                <a:tailEnd/>
              </a:ln>
            </p:spPr>
            <p:txBody>
              <a:bodyPr wrap="none" anchor="ctr"/>
              <a:lstStyle/>
              <a:p>
                <a:endParaRPr lang="es-MX"/>
              </a:p>
            </p:txBody>
          </p:sp>
          <p:sp>
            <p:nvSpPr>
              <p:cNvPr id="115" name="Freeform 55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MX" dirty="0"/>
              </a:p>
            </p:txBody>
          </p:sp>
        </p:grpSp>
      </p:grpSp>
      <p:sp>
        <p:nvSpPr>
          <p:cNvPr id="25622" name="Text Box 68"/>
          <p:cNvSpPr txBox="1">
            <a:spLocks noChangeArrowheads="1"/>
          </p:cNvSpPr>
          <p:nvPr/>
        </p:nvSpPr>
        <p:spPr bwMode="auto">
          <a:xfrm>
            <a:off x="889000" y="2211388"/>
            <a:ext cx="1039813" cy="646112"/>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 Estudio de mercado</a:t>
            </a:r>
          </a:p>
        </p:txBody>
      </p:sp>
      <p:pic>
        <p:nvPicPr>
          <p:cNvPr id="32791" name="Imagen 23" descr="grafico"/>
          <p:cNvPicPr>
            <a:picLocks noChangeAspect="1" noChangeArrowheads="1"/>
          </p:cNvPicPr>
          <p:nvPr/>
        </p:nvPicPr>
        <p:blipFill>
          <a:blip r:embed="rId3"/>
          <a:srcRect/>
          <a:stretch>
            <a:fillRect/>
          </a:stretch>
        </p:blipFill>
        <p:spPr bwMode="auto">
          <a:xfrm>
            <a:off x="2643188" y="1143000"/>
            <a:ext cx="5008562" cy="4357688"/>
          </a:xfrm>
          <a:prstGeom prst="rect">
            <a:avLst/>
          </a:prstGeom>
          <a:noFill/>
          <a:ln w="9525">
            <a:noFill/>
            <a:miter lim="800000"/>
            <a:headEnd/>
            <a:tailEnd/>
          </a:ln>
        </p:spPr>
      </p:pic>
      <p:sp>
        <p:nvSpPr>
          <p:cNvPr id="25624" name="Text Box 70"/>
          <p:cNvSpPr txBox="1">
            <a:spLocks noChangeArrowheads="1"/>
          </p:cNvSpPr>
          <p:nvPr/>
        </p:nvSpPr>
        <p:spPr bwMode="auto">
          <a:xfrm>
            <a:off x="68263" y="5283200"/>
            <a:ext cx="1039812"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V: Estudio Financiero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4.16667E-6 0 L 4.16667E-6 1.12338 " pathEditMode="relative" rAng="0" ptsTypes="AA">
                                      <p:cBhvr>
                                        <p:cTn id="10" dur="1500" fill="hold"/>
                                        <p:tgtEl>
                                          <p:spTgt spid="5"/>
                                        </p:tgtEl>
                                        <p:attrNameLst>
                                          <p:attrName>ppt_x</p:attrName>
                                          <p:attrName>ppt_y</p:attrName>
                                        </p:attrNameLst>
                                      </p:cBhvr>
                                      <p:rCtr x="0" y="562"/>
                                    </p:animMotion>
                                  </p:childTnLst>
                                </p:cTn>
                              </p:par>
                              <p:par>
                                <p:cTn id="11" presetID="42" presetClass="path" presetSubtype="0" accel="50000" decel="50000" fill="hold" nodeType="withEffect">
                                  <p:stCondLst>
                                    <p:cond delay="0"/>
                                  </p:stCondLst>
                                  <p:childTnLst>
                                    <p:animMotion origin="layout" path="M -4.72222E-6 -1.12338 L -4.72222E-6 -4.07407E-6 " pathEditMode="relative" rAng="0" ptsTypes="AA">
                                      <p:cBhvr>
                                        <p:cTn id="12" dur="1500" spd="-100000" fill="hold"/>
                                        <p:tgtEl>
                                          <p:spTgt spid="4"/>
                                        </p:tgtEl>
                                        <p:attrNameLst>
                                          <p:attrName>ppt_x</p:attrName>
                                          <p:attrName>ppt_y</p:attrName>
                                        </p:attrNameLst>
                                      </p:cBhvr>
                                      <p:rCtr x="0" y="562"/>
                                    </p:animMotion>
                                  </p:childTnLst>
                                </p:cTn>
                              </p:par>
                              <p:par>
                                <p:cTn id="13" presetID="10" presetClass="entr" presetSubtype="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7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9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11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13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xit" presetSubtype="0" fill="hold" nodeType="with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xit" presetSubtype="0" fill="hold" grpId="0" nodeType="withEffect">
                                  <p:stCondLst>
                                    <p:cond delay="0"/>
                                  </p:stCondLst>
                                  <p:childTnLst>
                                    <p:animEffect transition="out" filter="fade">
                                      <p:cBhvr>
                                        <p:cTn id="35" dur="500"/>
                                        <p:tgtEl>
                                          <p:spTgt spid="11336"/>
                                        </p:tgtEl>
                                      </p:cBhvr>
                                    </p:animEffect>
                                    <p:set>
                                      <p:cBhvr>
                                        <p:cTn id="36" dur="1" fill="hold">
                                          <p:stCondLst>
                                            <p:cond delay="499"/>
                                          </p:stCondLst>
                                        </p:cTn>
                                        <p:tgtEl>
                                          <p:spTgt spid="1133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1337"/>
                                        </p:tgtEl>
                                        <p:attrNameLst>
                                          <p:attrName>style.visibility</p:attrName>
                                        </p:attrNameLst>
                                      </p:cBhvr>
                                      <p:to>
                                        <p:strVal val="visible"/>
                                      </p:to>
                                    </p:set>
                                    <p:animEffect transition="in" filter="fade">
                                      <p:cBhvr>
                                        <p:cTn id="39" dur="500"/>
                                        <p:tgtEl>
                                          <p:spTgt spid="11337"/>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par>
                                <p:cTn id="43" presetID="10" presetClass="entr" presetSubtype="0" fill="hold" nodeType="withEffect">
                                  <p:stCondLst>
                                    <p:cond delay="110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wipe(left)">
                                      <p:cBhvr>
                                        <p:cTn id="48" dur="500"/>
                                        <p:tgtEl>
                                          <p:spTgt spid="102"/>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32791"/>
                                        </p:tgtEl>
                                        <p:attrNameLst>
                                          <p:attrName>style.visibility</p:attrName>
                                        </p:attrNameLst>
                                      </p:cBhvr>
                                      <p:to>
                                        <p:strVal val="visible"/>
                                      </p:to>
                                    </p:set>
                                    <p:animEffect transition="in" filter="randombar(horizontal)">
                                      <p:cBhvr>
                                        <p:cTn id="53" dur="500"/>
                                        <p:tgtEl>
                                          <p:spTgt spid="32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6" grpId="0" animBg="1"/>
      <p:bldP spid="11337" grpId="0" animBg="1"/>
      <p:bldP spid="85" grpId="0"/>
      <p:bldP spid="10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36" name="Rectangle 72"/>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29BE6">
                  <a:alpha val="79999"/>
                </a:srgbClr>
              </a:gs>
            </a:gsLst>
            <a:lin ang="5400000" scaled="1"/>
          </a:gradFill>
          <a:ln w="9525">
            <a:noFill/>
            <a:miter lim="800000"/>
            <a:headEnd/>
            <a:tailEnd/>
          </a:ln>
        </p:spPr>
        <p:txBody>
          <a:bodyPr wrap="none" anchor="ctr"/>
          <a:lstStyle/>
          <a:p>
            <a:endParaRPr lang="es-ES_tradnl"/>
          </a:p>
        </p:txBody>
      </p:sp>
      <p:sp>
        <p:nvSpPr>
          <p:cNvPr id="11337" name="Rectangle 73"/>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9CE1C">
                  <a:alpha val="60001"/>
                </a:srgbClr>
              </a:gs>
            </a:gsLst>
            <a:lin ang="5400000" scaled="1"/>
          </a:gradFill>
          <a:ln w="9525">
            <a:noFill/>
            <a:miter lim="800000"/>
            <a:headEnd/>
            <a:tailEnd/>
          </a:ln>
        </p:spPr>
        <p:txBody>
          <a:bodyPr wrap="none" anchor="ctr"/>
          <a:lstStyle/>
          <a:p>
            <a:endParaRPr lang="es-ES_tradnl"/>
          </a:p>
        </p:txBody>
      </p:sp>
      <p:grpSp>
        <p:nvGrpSpPr>
          <p:cNvPr id="2" name="Group 2"/>
          <p:cNvGrpSpPr>
            <a:grpSpLocks/>
          </p:cNvGrpSpPr>
          <p:nvPr/>
        </p:nvGrpSpPr>
        <p:grpSpPr bwMode="auto">
          <a:xfrm>
            <a:off x="-3175" y="-12700"/>
            <a:ext cx="1766888" cy="6870700"/>
            <a:chOff x="2336" y="-8"/>
            <a:chExt cx="1252" cy="4337"/>
          </a:xfrm>
        </p:grpSpPr>
        <p:sp>
          <p:nvSpPr>
            <p:cNvPr id="26712" name="Freeform 3"/>
            <p:cNvSpPr>
              <a:spLocks/>
            </p:cNvSpPr>
            <p:nvPr/>
          </p:nvSpPr>
          <p:spPr bwMode="auto">
            <a:xfrm>
              <a:off x="2336" y="-8"/>
              <a:ext cx="872" cy="4337"/>
            </a:xfrm>
            <a:custGeom>
              <a:avLst/>
              <a:gdLst>
                <a:gd name="T0" fmla="*/ 3390520 w 369"/>
                <a:gd name="T1" fmla="*/ 0 h 1836"/>
                <a:gd name="T2" fmla="*/ 3107293 w 369"/>
                <a:gd name="T3" fmla="*/ 11115941 h 1836"/>
                <a:gd name="T4" fmla="*/ 0 w 369"/>
                <a:gd name="T5" fmla="*/ 23462209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18A5D8"/>
              </a:solidFill>
              <a:miter lim="800000"/>
              <a:headEnd/>
              <a:tailEnd/>
            </a:ln>
          </p:spPr>
          <p:txBody>
            <a:bodyPr/>
            <a:lstStyle/>
            <a:p>
              <a:endParaRPr lang="es-ES"/>
            </a:p>
          </p:txBody>
        </p:sp>
        <p:sp>
          <p:nvSpPr>
            <p:cNvPr id="26713" name="Freeform 4"/>
            <p:cNvSpPr>
              <a:spLocks/>
            </p:cNvSpPr>
            <p:nvPr/>
          </p:nvSpPr>
          <p:spPr bwMode="auto">
            <a:xfrm>
              <a:off x="2343" y="-8"/>
              <a:ext cx="893" cy="4337"/>
            </a:xfrm>
            <a:custGeom>
              <a:avLst/>
              <a:gdLst>
                <a:gd name="T0" fmla="*/ 3362837 w 378"/>
                <a:gd name="T1" fmla="*/ 0 h 1836"/>
                <a:gd name="T2" fmla="*/ 3183299 w 378"/>
                <a:gd name="T3" fmla="*/ 11115941 h 1836"/>
                <a:gd name="T4" fmla="*/ 393903 w 378"/>
                <a:gd name="T5" fmla="*/ 23462209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199DCC"/>
              </a:solidFill>
              <a:miter lim="800000"/>
              <a:headEnd/>
              <a:tailEnd/>
            </a:ln>
          </p:spPr>
          <p:txBody>
            <a:bodyPr/>
            <a:lstStyle/>
            <a:p>
              <a:endParaRPr lang="es-ES"/>
            </a:p>
          </p:txBody>
        </p:sp>
        <p:sp>
          <p:nvSpPr>
            <p:cNvPr id="26714" name="Freeform 5"/>
            <p:cNvSpPr>
              <a:spLocks/>
            </p:cNvSpPr>
            <p:nvPr/>
          </p:nvSpPr>
          <p:spPr bwMode="auto">
            <a:xfrm>
              <a:off x="2350" y="-8"/>
              <a:ext cx="917" cy="4337"/>
            </a:xfrm>
            <a:custGeom>
              <a:avLst/>
              <a:gdLst>
                <a:gd name="T0" fmla="*/ 3381520 w 388"/>
                <a:gd name="T1" fmla="*/ 0 h 1836"/>
                <a:gd name="T2" fmla="*/ 3290104 w 388"/>
                <a:gd name="T3" fmla="*/ 11115941 h 1836"/>
                <a:gd name="T4" fmla="*/ 798119 w 388"/>
                <a:gd name="T5" fmla="*/ 23462209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1A96C3"/>
              </a:solidFill>
              <a:miter lim="800000"/>
              <a:headEnd/>
              <a:tailEnd/>
            </a:ln>
          </p:spPr>
          <p:txBody>
            <a:bodyPr/>
            <a:lstStyle/>
            <a:p>
              <a:endParaRPr lang="es-ES"/>
            </a:p>
          </p:txBody>
        </p:sp>
        <p:sp>
          <p:nvSpPr>
            <p:cNvPr id="26715" name="Freeform 6"/>
            <p:cNvSpPr>
              <a:spLocks/>
            </p:cNvSpPr>
            <p:nvPr/>
          </p:nvSpPr>
          <p:spPr bwMode="auto">
            <a:xfrm>
              <a:off x="2355" y="-8"/>
              <a:ext cx="940" cy="4337"/>
            </a:xfrm>
            <a:custGeom>
              <a:avLst/>
              <a:gdLst>
                <a:gd name="T0" fmla="*/ 3354863 w 398"/>
                <a:gd name="T1" fmla="*/ 0 h 1836"/>
                <a:gd name="T2" fmla="*/ 3369985 w 398"/>
                <a:gd name="T3" fmla="*/ 11115941 h 1836"/>
                <a:gd name="T4" fmla="*/ 1198670 w 398"/>
                <a:gd name="T5" fmla="*/ 23462209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1A8FBA"/>
              </a:solidFill>
              <a:miter lim="800000"/>
              <a:headEnd/>
              <a:tailEnd/>
            </a:ln>
          </p:spPr>
          <p:txBody>
            <a:bodyPr/>
            <a:lstStyle/>
            <a:p>
              <a:endParaRPr lang="es-ES"/>
            </a:p>
          </p:txBody>
        </p:sp>
        <p:sp>
          <p:nvSpPr>
            <p:cNvPr id="26716" name="Freeform 7"/>
            <p:cNvSpPr>
              <a:spLocks/>
            </p:cNvSpPr>
            <p:nvPr/>
          </p:nvSpPr>
          <p:spPr bwMode="auto">
            <a:xfrm>
              <a:off x="2360" y="-8"/>
              <a:ext cx="964" cy="4337"/>
            </a:xfrm>
            <a:custGeom>
              <a:avLst/>
              <a:gdLst>
                <a:gd name="T0" fmla="*/ 3382712 w 408"/>
                <a:gd name="T1" fmla="*/ 0 h 1836"/>
                <a:gd name="T2" fmla="*/ 3469547 w 408"/>
                <a:gd name="T3" fmla="*/ 11115941 h 1836"/>
                <a:gd name="T4" fmla="*/ 1599416 w 408"/>
                <a:gd name="T5" fmla="*/ 23462209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1888B2"/>
              </a:solidFill>
              <a:miter lim="800000"/>
              <a:headEnd/>
              <a:tailEnd/>
            </a:ln>
          </p:spPr>
          <p:txBody>
            <a:bodyPr/>
            <a:lstStyle/>
            <a:p>
              <a:endParaRPr lang="es-ES"/>
            </a:p>
          </p:txBody>
        </p:sp>
        <p:sp>
          <p:nvSpPr>
            <p:cNvPr id="26717" name="Freeform 8"/>
            <p:cNvSpPr>
              <a:spLocks/>
            </p:cNvSpPr>
            <p:nvPr/>
          </p:nvSpPr>
          <p:spPr bwMode="auto">
            <a:xfrm>
              <a:off x="2365" y="-8"/>
              <a:ext cx="987" cy="4337"/>
            </a:xfrm>
            <a:custGeom>
              <a:avLst/>
              <a:gdLst>
                <a:gd name="T0" fmla="*/ 3356284 w 418"/>
                <a:gd name="T1" fmla="*/ 0 h 1836"/>
                <a:gd name="T2" fmla="*/ 3550289 w 418"/>
                <a:gd name="T3" fmla="*/ 11115941 h 1836"/>
                <a:gd name="T4" fmla="*/ 1998361 w 418"/>
                <a:gd name="T5" fmla="*/ 23462209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1A82AA"/>
              </a:solidFill>
              <a:miter lim="800000"/>
              <a:headEnd/>
              <a:tailEnd/>
            </a:ln>
          </p:spPr>
          <p:txBody>
            <a:bodyPr/>
            <a:lstStyle/>
            <a:p>
              <a:endParaRPr lang="es-ES"/>
            </a:p>
          </p:txBody>
        </p:sp>
        <p:sp>
          <p:nvSpPr>
            <p:cNvPr id="26718" name="Freeform 9"/>
            <p:cNvSpPr>
              <a:spLocks/>
            </p:cNvSpPr>
            <p:nvPr/>
          </p:nvSpPr>
          <p:spPr bwMode="auto">
            <a:xfrm>
              <a:off x="2372" y="-8"/>
              <a:ext cx="1039" cy="4337"/>
            </a:xfrm>
            <a:custGeom>
              <a:avLst/>
              <a:gdLst>
                <a:gd name="T0" fmla="*/ 3346761 w 440"/>
                <a:gd name="T1" fmla="*/ 0 h 1836"/>
                <a:gd name="T2" fmla="*/ 3638689 w 440"/>
                <a:gd name="T3" fmla="*/ 11115941 h 1836"/>
                <a:gd name="T4" fmla="*/ 2392543 w 440"/>
                <a:gd name="T5" fmla="*/ 23462209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187CA2"/>
              </a:solidFill>
              <a:miter lim="800000"/>
              <a:headEnd/>
              <a:tailEnd/>
            </a:ln>
          </p:spPr>
          <p:txBody>
            <a:bodyPr/>
            <a:lstStyle/>
            <a:p>
              <a:endParaRPr lang="es-ES"/>
            </a:p>
          </p:txBody>
        </p:sp>
        <p:sp>
          <p:nvSpPr>
            <p:cNvPr id="26719" name="Freeform 10"/>
            <p:cNvSpPr>
              <a:spLocks/>
            </p:cNvSpPr>
            <p:nvPr/>
          </p:nvSpPr>
          <p:spPr bwMode="auto">
            <a:xfrm>
              <a:off x="2376" y="-8"/>
              <a:ext cx="1094" cy="4337"/>
            </a:xfrm>
            <a:custGeom>
              <a:avLst/>
              <a:gdLst>
                <a:gd name="T0" fmla="*/ 3384130 w 463"/>
                <a:gd name="T1" fmla="*/ 0 h 1836"/>
                <a:gd name="T2" fmla="*/ 3769931 w 463"/>
                <a:gd name="T3" fmla="*/ 11115941 h 1836"/>
                <a:gd name="T4" fmla="*/ 2821653 w 463"/>
                <a:gd name="T5" fmla="*/ 23462209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15769B"/>
              </a:solidFill>
              <a:miter lim="800000"/>
              <a:headEnd/>
              <a:tailEnd/>
            </a:ln>
          </p:spPr>
          <p:txBody>
            <a:bodyPr/>
            <a:lstStyle/>
            <a:p>
              <a:endParaRPr lang="es-ES"/>
            </a:p>
          </p:txBody>
        </p:sp>
        <p:sp>
          <p:nvSpPr>
            <p:cNvPr id="26720" name="Freeform 11"/>
            <p:cNvSpPr>
              <a:spLocks/>
            </p:cNvSpPr>
            <p:nvPr/>
          </p:nvSpPr>
          <p:spPr bwMode="auto">
            <a:xfrm>
              <a:off x="2381" y="-8"/>
              <a:ext cx="1148" cy="4337"/>
            </a:xfrm>
            <a:custGeom>
              <a:avLst/>
              <a:gdLst>
                <a:gd name="T0" fmla="*/ 3375080 w 486"/>
                <a:gd name="T1" fmla="*/ 0 h 1836"/>
                <a:gd name="T2" fmla="*/ 3855901 w 486"/>
                <a:gd name="T3" fmla="*/ 11115941 h 1836"/>
                <a:gd name="T4" fmla="*/ 3216959 w 486"/>
                <a:gd name="T5" fmla="*/ 23462209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157194"/>
              </a:solidFill>
              <a:miter lim="800000"/>
              <a:headEnd/>
              <a:tailEnd/>
            </a:ln>
          </p:spPr>
          <p:txBody>
            <a:bodyPr/>
            <a:lstStyle/>
            <a:p>
              <a:endParaRPr lang="es-ES"/>
            </a:p>
          </p:txBody>
        </p:sp>
        <p:sp>
          <p:nvSpPr>
            <p:cNvPr id="26721" name="Freeform 12"/>
            <p:cNvSpPr>
              <a:spLocks/>
            </p:cNvSpPr>
            <p:nvPr/>
          </p:nvSpPr>
          <p:spPr bwMode="auto">
            <a:xfrm>
              <a:off x="2386" y="-8"/>
              <a:ext cx="1202" cy="4337"/>
            </a:xfrm>
            <a:custGeom>
              <a:avLst/>
              <a:gdLst>
                <a:gd name="T0" fmla="*/ 3360032 w 509"/>
                <a:gd name="T1" fmla="*/ 0 h 1836"/>
                <a:gd name="T2" fmla="*/ 3937360 w 509"/>
                <a:gd name="T3" fmla="*/ 11115941 h 1836"/>
                <a:gd name="T4" fmla="*/ 3601584 w 509"/>
                <a:gd name="T5" fmla="*/ 23462209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36B8D"/>
              </a:solidFill>
              <a:miter lim="800000"/>
              <a:headEnd/>
              <a:tailEnd/>
            </a:ln>
          </p:spPr>
          <p:txBody>
            <a:bodyPr/>
            <a:lstStyle/>
            <a:p>
              <a:endParaRPr lang="es-ES"/>
            </a:p>
          </p:txBody>
        </p:sp>
      </p:grpSp>
      <p:grpSp>
        <p:nvGrpSpPr>
          <p:cNvPr id="3" name="Group 13"/>
          <p:cNvGrpSpPr>
            <a:grpSpLocks/>
          </p:cNvGrpSpPr>
          <p:nvPr/>
        </p:nvGrpSpPr>
        <p:grpSpPr bwMode="auto">
          <a:xfrm>
            <a:off x="-3175" y="-12700"/>
            <a:ext cx="1766888" cy="6870700"/>
            <a:chOff x="2336" y="-8"/>
            <a:chExt cx="1252" cy="4337"/>
          </a:xfrm>
        </p:grpSpPr>
        <p:sp>
          <p:nvSpPr>
            <p:cNvPr id="26702" name="Freeform 14"/>
            <p:cNvSpPr>
              <a:spLocks/>
            </p:cNvSpPr>
            <p:nvPr/>
          </p:nvSpPr>
          <p:spPr bwMode="auto">
            <a:xfrm>
              <a:off x="2336" y="-8"/>
              <a:ext cx="872" cy="4337"/>
            </a:xfrm>
            <a:custGeom>
              <a:avLst/>
              <a:gdLst>
                <a:gd name="T0" fmla="*/ 3390520 w 369"/>
                <a:gd name="T1" fmla="*/ 0 h 1836"/>
                <a:gd name="T2" fmla="*/ 3107293 w 369"/>
                <a:gd name="T3" fmla="*/ 11115941 h 1836"/>
                <a:gd name="T4" fmla="*/ 0 w 369"/>
                <a:gd name="T5" fmla="*/ 23462209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53B848"/>
              </a:solidFill>
              <a:miter lim="800000"/>
              <a:headEnd/>
              <a:tailEnd/>
            </a:ln>
          </p:spPr>
          <p:txBody>
            <a:bodyPr/>
            <a:lstStyle/>
            <a:p>
              <a:endParaRPr lang="es-ES"/>
            </a:p>
          </p:txBody>
        </p:sp>
        <p:sp>
          <p:nvSpPr>
            <p:cNvPr id="26703" name="Freeform 15"/>
            <p:cNvSpPr>
              <a:spLocks/>
            </p:cNvSpPr>
            <p:nvPr/>
          </p:nvSpPr>
          <p:spPr bwMode="auto">
            <a:xfrm>
              <a:off x="2343" y="-8"/>
              <a:ext cx="893" cy="4337"/>
            </a:xfrm>
            <a:custGeom>
              <a:avLst/>
              <a:gdLst>
                <a:gd name="T0" fmla="*/ 3362837 w 378"/>
                <a:gd name="T1" fmla="*/ 0 h 1836"/>
                <a:gd name="T2" fmla="*/ 3183299 w 378"/>
                <a:gd name="T3" fmla="*/ 11115941 h 1836"/>
                <a:gd name="T4" fmla="*/ 393903 w 378"/>
                <a:gd name="T5" fmla="*/ 23462209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4FB147"/>
              </a:solidFill>
              <a:miter lim="800000"/>
              <a:headEnd/>
              <a:tailEnd/>
            </a:ln>
          </p:spPr>
          <p:txBody>
            <a:bodyPr/>
            <a:lstStyle/>
            <a:p>
              <a:endParaRPr lang="es-ES"/>
            </a:p>
          </p:txBody>
        </p:sp>
        <p:sp>
          <p:nvSpPr>
            <p:cNvPr id="26704" name="Freeform 16"/>
            <p:cNvSpPr>
              <a:spLocks/>
            </p:cNvSpPr>
            <p:nvPr/>
          </p:nvSpPr>
          <p:spPr bwMode="auto">
            <a:xfrm>
              <a:off x="2350" y="-8"/>
              <a:ext cx="917" cy="4337"/>
            </a:xfrm>
            <a:custGeom>
              <a:avLst/>
              <a:gdLst>
                <a:gd name="T0" fmla="*/ 3381520 w 388"/>
                <a:gd name="T1" fmla="*/ 0 h 1836"/>
                <a:gd name="T2" fmla="*/ 3290104 w 388"/>
                <a:gd name="T3" fmla="*/ 11115941 h 1836"/>
                <a:gd name="T4" fmla="*/ 798119 w 388"/>
                <a:gd name="T5" fmla="*/ 23462209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48AC47"/>
              </a:solidFill>
              <a:miter lim="800000"/>
              <a:headEnd/>
              <a:tailEnd/>
            </a:ln>
          </p:spPr>
          <p:txBody>
            <a:bodyPr/>
            <a:lstStyle/>
            <a:p>
              <a:endParaRPr lang="es-ES"/>
            </a:p>
          </p:txBody>
        </p:sp>
        <p:sp>
          <p:nvSpPr>
            <p:cNvPr id="26705" name="Freeform 17"/>
            <p:cNvSpPr>
              <a:spLocks/>
            </p:cNvSpPr>
            <p:nvPr/>
          </p:nvSpPr>
          <p:spPr bwMode="auto">
            <a:xfrm>
              <a:off x="2355" y="-8"/>
              <a:ext cx="940" cy="4337"/>
            </a:xfrm>
            <a:custGeom>
              <a:avLst/>
              <a:gdLst>
                <a:gd name="T0" fmla="*/ 3354863 w 398"/>
                <a:gd name="T1" fmla="*/ 0 h 1836"/>
                <a:gd name="T2" fmla="*/ 3369985 w 398"/>
                <a:gd name="T3" fmla="*/ 11115941 h 1836"/>
                <a:gd name="T4" fmla="*/ 1198670 w 398"/>
                <a:gd name="T5" fmla="*/ 23462209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43A746"/>
              </a:solidFill>
              <a:miter lim="800000"/>
              <a:headEnd/>
              <a:tailEnd/>
            </a:ln>
          </p:spPr>
          <p:txBody>
            <a:bodyPr/>
            <a:lstStyle/>
            <a:p>
              <a:endParaRPr lang="es-ES"/>
            </a:p>
          </p:txBody>
        </p:sp>
        <p:sp>
          <p:nvSpPr>
            <p:cNvPr id="26706" name="Freeform 18"/>
            <p:cNvSpPr>
              <a:spLocks/>
            </p:cNvSpPr>
            <p:nvPr/>
          </p:nvSpPr>
          <p:spPr bwMode="auto">
            <a:xfrm>
              <a:off x="2360" y="-8"/>
              <a:ext cx="964" cy="4337"/>
            </a:xfrm>
            <a:custGeom>
              <a:avLst/>
              <a:gdLst>
                <a:gd name="T0" fmla="*/ 3382712 w 408"/>
                <a:gd name="T1" fmla="*/ 0 h 1836"/>
                <a:gd name="T2" fmla="*/ 3469547 w 408"/>
                <a:gd name="T3" fmla="*/ 11115941 h 1836"/>
                <a:gd name="T4" fmla="*/ 1599416 w 408"/>
                <a:gd name="T5" fmla="*/ 23462209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3CA246"/>
              </a:solidFill>
              <a:miter lim="800000"/>
              <a:headEnd/>
              <a:tailEnd/>
            </a:ln>
          </p:spPr>
          <p:txBody>
            <a:bodyPr/>
            <a:lstStyle/>
            <a:p>
              <a:endParaRPr lang="es-ES"/>
            </a:p>
          </p:txBody>
        </p:sp>
        <p:sp>
          <p:nvSpPr>
            <p:cNvPr id="26707" name="Freeform 19"/>
            <p:cNvSpPr>
              <a:spLocks/>
            </p:cNvSpPr>
            <p:nvPr/>
          </p:nvSpPr>
          <p:spPr bwMode="auto">
            <a:xfrm>
              <a:off x="2365" y="-8"/>
              <a:ext cx="987" cy="4337"/>
            </a:xfrm>
            <a:custGeom>
              <a:avLst/>
              <a:gdLst>
                <a:gd name="T0" fmla="*/ 3356284 w 418"/>
                <a:gd name="T1" fmla="*/ 0 h 1836"/>
                <a:gd name="T2" fmla="*/ 3550289 w 418"/>
                <a:gd name="T3" fmla="*/ 11115941 h 1836"/>
                <a:gd name="T4" fmla="*/ 1998361 w 418"/>
                <a:gd name="T5" fmla="*/ 23462209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369E46"/>
              </a:solidFill>
              <a:miter lim="800000"/>
              <a:headEnd/>
              <a:tailEnd/>
            </a:ln>
          </p:spPr>
          <p:txBody>
            <a:bodyPr/>
            <a:lstStyle/>
            <a:p>
              <a:endParaRPr lang="es-ES"/>
            </a:p>
          </p:txBody>
        </p:sp>
        <p:sp>
          <p:nvSpPr>
            <p:cNvPr id="26708" name="Freeform 20"/>
            <p:cNvSpPr>
              <a:spLocks/>
            </p:cNvSpPr>
            <p:nvPr/>
          </p:nvSpPr>
          <p:spPr bwMode="auto">
            <a:xfrm>
              <a:off x="2372" y="-8"/>
              <a:ext cx="1039" cy="4337"/>
            </a:xfrm>
            <a:custGeom>
              <a:avLst/>
              <a:gdLst>
                <a:gd name="T0" fmla="*/ 3346761 w 440"/>
                <a:gd name="T1" fmla="*/ 0 h 1836"/>
                <a:gd name="T2" fmla="*/ 3638689 w 440"/>
                <a:gd name="T3" fmla="*/ 11115941 h 1836"/>
                <a:gd name="T4" fmla="*/ 2392543 w 440"/>
                <a:gd name="T5" fmla="*/ 23462209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2F9946"/>
              </a:solidFill>
              <a:miter lim="800000"/>
              <a:headEnd/>
              <a:tailEnd/>
            </a:ln>
          </p:spPr>
          <p:txBody>
            <a:bodyPr/>
            <a:lstStyle/>
            <a:p>
              <a:endParaRPr lang="es-ES"/>
            </a:p>
          </p:txBody>
        </p:sp>
        <p:sp>
          <p:nvSpPr>
            <p:cNvPr id="26709" name="Freeform 21"/>
            <p:cNvSpPr>
              <a:spLocks/>
            </p:cNvSpPr>
            <p:nvPr/>
          </p:nvSpPr>
          <p:spPr bwMode="auto">
            <a:xfrm>
              <a:off x="2376" y="-8"/>
              <a:ext cx="1094" cy="4337"/>
            </a:xfrm>
            <a:custGeom>
              <a:avLst/>
              <a:gdLst>
                <a:gd name="T0" fmla="*/ 3384130 w 463"/>
                <a:gd name="T1" fmla="*/ 0 h 1836"/>
                <a:gd name="T2" fmla="*/ 3769931 w 463"/>
                <a:gd name="T3" fmla="*/ 11115941 h 1836"/>
                <a:gd name="T4" fmla="*/ 2821653 w 463"/>
                <a:gd name="T5" fmla="*/ 23462209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2A9545"/>
              </a:solidFill>
              <a:miter lim="800000"/>
              <a:headEnd/>
              <a:tailEnd/>
            </a:ln>
          </p:spPr>
          <p:txBody>
            <a:bodyPr/>
            <a:lstStyle/>
            <a:p>
              <a:endParaRPr lang="es-ES"/>
            </a:p>
          </p:txBody>
        </p:sp>
        <p:sp>
          <p:nvSpPr>
            <p:cNvPr id="26710" name="Freeform 22"/>
            <p:cNvSpPr>
              <a:spLocks/>
            </p:cNvSpPr>
            <p:nvPr/>
          </p:nvSpPr>
          <p:spPr bwMode="auto">
            <a:xfrm>
              <a:off x="2381" y="-8"/>
              <a:ext cx="1148" cy="4337"/>
            </a:xfrm>
            <a:custGeom>
              <a:avLst/>
              <a:gdLst>
                <a:gd name="T0" fmla="*/ 3375080 w 486"/>
                <a:gd name="T1" fmla="*/ 0 h 1836"/>
                <a:gd name="T2" fmla="*/ 3855901 w 486"/>
                <a:gd name="T3" fmla="*/ 11115941 h 1836"/>
                <a:gd name="T4" fmla="*/ 3216959 w 486"/>
                <a:gd name="T5" fmla="*/ 23462209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219145"/>
              </a:solidFill>
              <a:miter lim="800000"/>
              <a:headEnd/>
              <a:tailEnd/>
            </a:ln>
          </p:spPr>
          <p:txBody>
            <a:bodyPr/>
            <a:lstStyle/>
            <a:p>
              <a:endParaRPr lang="es-ES"/>
            </a:p>
          </p:txBody>
        </p:sp>
        <p:sp>
          <p:nvSpPr>
            <p:cNvPr id="26711" name="Freeform 23"/>
            <p:cNvSpPr>
              <a:spLocks/>
            </p:cNvSpPr>
            <p:nvPr/>
          </p:nvSpPr>
          <p:spPr bwMode="auto">
            <a:xfrm>
              <a:off x="2386" y="-8"/>
              <a:ext cx="1202" cy="4337"/>
            </a:xfrm>
            <a:custGeom>
              <a:avLst/>
              <a:gdLst>
                <a:gd name="T0" fmla="*/ 3360032 w 509"/>
                <a:gd name="T1" fmla="*/ 0 h 1836"/>
                <a:gd name="T2" fmla="*/ 3937360 w 509"/>
                <a:gd name="T3" fmla="*/ 11115941 h 1836"/>
                <a:gd name="T4" fmla="*/ 3601584 w 509"/>
                <a:gd name="T5" fmla="*/ 23462209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A8D44"/>
              </a:solidFill>
              <a:miter lim="800000"/>
              <a:headEnd/>
              <a:tailEnd/>
            </a:ln>
          </p:spPr>
          <p:txBody>
            <a:bodyPr/>
            <a:lstStyle/>
            <a:p>
              <a:endParaRPr lang="es-ES"/>
            </a:p>
          </p:txBody>
        </p:sp>
      </p:grpSp>
      <p:grpSp>
        <p:nvGrpSpPr>
          <p:cNvPr id="4" name="Group 24"/>
          <p:cNvGrpSpPr>
            <a:grpSpLocks/>
          </p:cNvGrpSpPr>
          <p:nvPr/>
        </p:nvGrpSpPr>
        <p:grpSpPr bwMode="auto">
          <a:xfrm rot="10800000">
            <a:off x="1720850" y="-171450"/>
            <a:ext cx="330200" cy="8253413"/>
            <a:chOff x="-1293" y="0"/>
            <a:chExt cx="1050" cy="4320"/>
          </a:xfrm>
        </p:grpSpPr>
        <p:sp>
          <p:nvSpPr>
            <p:cNvPr id="11289" name="Rectangle 25"/>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26701" name="Rectangle 26"/>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5" name="Group 27"/>
          <p:cNvGrpSpPr>
            <a:grpSpLocks/>
          </p:cNvGrpSpPr>
          <p:nvPr/>
        </p:nvGrpSpPr>
        <p:grpSpPr bwMode="auto">
          <a:xfrm>
            <a:off x="0" y="-1111250"/>
            <a:ext cx="1763713" cy="8253413"/>
            <a:chOff x="-1293" y="0"/>
            <a:chExt cx="1050" cy="4320"/>
          </a:xfrm>
        </p:grpSpPr>
        <p:sp>
          <p:nvSpPr>
            <p:cNvPr id="11292" name="Rectangle 28"/>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26699" name="Rectangle 29"/>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6" name="Group 146"/>
          <p:cNvGrpSpPr>
            <a:grpSpLocks/>
          </p:cNvGrpSpPr>
          <p:nvPr/>
        </p:nvGrpSpPr>
        <p:grpSpPr bwMode="auto">
          <a:xfrm>
            <a:off x="276225" y="1500188"/>
            <a:ext cx="2152650" cy="2152650"/>
            <a:chOff x="1943" y="626"/>
            <a:chExt cx="1228" cy="1228"/>
          </a:xfrm>
        </p:grpSpPr>
        <p:sp>
          <p:nvSpPr>
            <p:cNvPr id="26691" name="Oval 147"/>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6692" name="Group 148"/>
            <p:cNvGrpSpPr>
              <a:grpSpLocks/>
            </p:cNvGrpSpPr>
            <p:nvPr/>
          </p:nvGrpSpPr>
          <p:grpSpPr bwMode="auto">
            <a:xfrm>
              <a:off x="2070" y="1330"/>
              <a:ext cx="975" cy="325"/>
              <a:chOff x="2696" y="1315"/>
              <a:chExt cx="2472" cy="824"/>
            </a:xfrm>
          </p:grpSpPr>
          <p:sp>
            <p:nvSpPr>
              <p:cNvPr id="26696" name="Oval 149"/>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6697" name="Oval 150"/>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6693" name="Group 151"/>
            <p:cNvGrpSpPr>
              <a:grpSpLocks/>
            </p:cNvGrpSpPr>
            <p:nvPr/>
          </p:nvGrpSpPr>
          <p:grpSpPr bwMode="auto">
            <a:xfrm>
              <a:off x="2236" y="890"/>
              <a:ext cx="644" cy="645"/>
              <a:chOff x="2880" y="1515"/>
              <a:chExt cx="644" cy="645"/>
            </a:xfrm>
          </p:grpSpPr>
          <p:sp>
            <p:nvSpPr>
              <p:cNvPr id="26694" name="Oval 152"/>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17" name="Freeform 153"/>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9" name="Group 97"/>
          <p:cNvGrpSpPr>
            <a:grpSpLocks/>
          </p:cNvGrpSpPr>
          <p:nvPr/>
        </p:nvGrpSpPr>
        <p:grpSpPr bwMode="auto">
          <a:xfrm>
            <a:off x="-442913" y="412750"/>
            <a:ext cx="2152651" cy="2152650"/>
            <a:chOff x="1943" y="626"/>
            <a:chExt cx="1228" cy="1228"/>
          </a:xfrm>
        </p:grpSpPr>
        <p:sp>
          <p:nvSpPr>
            <p:cNvPr id="26684" name="Oval 96"/>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6685" name="Group 89"/>
            <p:cNvGrpSpPr>
              <a:grpSpLocks/>
            </p:cNvGrpSpPr>
            <p:nvPr/>
          </p:nvGrpSpPr>
          <p:grpSpPr bwMode="auto">
            <a:xfrm>
              <a:off x="2070" y="1330"/>
              <a:ext cx="975" cy="325"/>
              <a:chOff x="2696" y="1315"/>
              <a:chExt cx="2472" cy="824"/>
            </a:xfrm>
          </p:grpSpPr>
          <p:sp>
            <p:nvSpPr>
              <p:cNvPr id="26689" name="Oval 90"/>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6690" name="Oval 91"/>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6686" name="Group 92"/>
            <p:cNvGrpSpPr>
              <a:grpSpLocks/>
            </p:cNvGrpSpPr>
            <p:nvPr/>
          </p:nvGrpSpPr>
          <p:grpSpPr bwMode="auto">
            <a:xfrm>
              <a:off x="2236" y="890"/>
              <a:ext cx="644" cy="645"/>
              <a:chOff x="2880" y="1515"/>
              <a:chExt cx="644" cy="645"/>
            </a:xfrm>
          </p:grpSpPr>
          <p:sp>
            <p:nvSpPr>
              <p:cNvPr id="26687" name="Oval 93"/>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358" name="Freeform 94"/>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2" name="Group 154"/>
          <p:cNvGrpSpPr>
            <a:grpSpLocks/>
          </p:cNvGrpSpPr>
          <p:nvPr/>
        </p:nvGrpSpPr>
        <p:grpSpPr bwMode="auto">
          <a:xfrm>
            <a:off x="-500063" y="2500313"/>
            <a:ext cx="2152651" cy="2152650"/>
            <a:chOff x="1943" y="626"/>
            <a:chExt cx="1228" cy="1228"/>
          </a:xfrm>
        </p:grpSpPr>
        <p:sp>
          <p:nvSpPr>
            <p:cNvPr id="26677" name="Oval 155"/>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6678" name="Group 156"/>
            <p:cNvGrpSpPr>
              <a:grpSpLocks/>
            </p:cNvGrpSpPr>
            <p:nvPr/>
          </p:nvGrpSpPr>
          <p:grpSpPr bwMode="auto">
            <a:xfrm>
              <a:off x="2070" y="1330"/>
              <a:ext cx="975" cy="325"/>
              <a:chOff x="2696" y="1315"/>
              <a:chExt cx="2472" cy="824"/>
            </a:xfrm>
          </p:grpSpPr>
          <p:sp>
            <p:nvSpPr>
              <p:cNvPr id="26682" name="Oval 157"/>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6683" name="Oval 158"/>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6679" name="Group 159"/>
            <p:cNvGrpSpPr>
              <a:grpSpLocks/>
            </p:cNvGrpSpPr>
            <p:nvPr/>
          </p:nvGrpSpPr>
          <p:grpSpPr bwMode="auto">
            <a:xfrm>
              <a:off x="2236" y="890"/>
              <a:ext cx="644" cy="645"/>
              <a:chOff x="2880" y="1515"/>
              <a:chExt cx="644" cy="645"/>
            </a:xfrm>
          </p:grpSpPr>
          <p:sp>
            <p:nvSpPr>
              <p:cNvPr id="26680" name="Oval 160"/>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25" name="Freeform 161"/>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5" name="Group 162"/>
          <p:cNvGrpSpPr>
            <a:grpSpLocks/>
          </p:cNvGrpSpPr>
          <p:nvPr/>
        </p:nvGrpSpPr>
        <p:grpSpPr bwMode="auto">
          <a:xfrm>
            <a:off x="276225" y="3500438"/>
            <a:ext cx="2152650" cy="2152650"/>
            <a:chOff x="1943" y="626"/>
            <a:chExt cx="1228" cy="1228"/>
          </a:xfrm>
        </p:grpSpPr>
        <p:sp>
          <p:nvSpPr>
            <p:cNvPr id="26670"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6671" name="Group 164"/>
            <p:cNvGrpSpPr>
              <a:grpSpLocks/>
            </p:cNvGrpSpPr>
            <p:nvPr/>
          </p:nvGrpSpPr>
          <p:grpSpPr bwMode="auto">
            <a:xfrm>
              <a:off x="2070" y="1330"/>
              <a:ext cx="975" cy="325"/>
              <a:chOff x="2696" y="1315"/>
              <a:chExt cx="2472" cy="824"/>
            </a:xfrm>
          </p:grpSpPr>
          <p:sp>
            <p:nvSpPr>
              <p:cNvPr id="26675" name="Oval 165"/>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6676"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6672" name="Group 167"/>
            <p:cNvGrpSpPr>
              <a:grpSpLocks/>
            </p:cNvGrpSpPr>
            <p:nvPr/>
          </p:nvGrpSpPr>
          <p:grpSpPr bwMode="auto">
            <a:xfrm>
              <a:off x="2236" y="890"/>
              <a:ext cx="644" cy="645"/>
              <a:chOff x="2880" y="1515"/>
              <a:chExt cx="644" cy="645"/>
            </a:xfrm>
          </p:grpSpPr>
          <p:sp>
            <p:nvSpPr>
              <p:cNvPr id="26673"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33" name="Freeform 16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8" name="Group 170"/>
          <p:cNvGrpSpPr>
            <a:grpSpLocks/>
          </p:cNvGrpSpPr>
          <p:nvPr/>
        </p:nvGrpSpPr>
        <p:grpSpPr bwMode="auto">
          <a:xfrm>
            <a:off x="490538" y="5419725"/>
            <a:ext cx="2152650" cy="2152650"/>
            <a:chOff x="1943" y="626"/>
            <a:chExt cx="1228" cy="1228"/>
          </a:xfrm>
        </p:grpSpPr>
        <p:sp>
          <p:nvSpPr>
            <p:cNvPr id="26663" name="Oval 171"/>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6664" name="Group 172"/>
            <p:cNvGrpSpPr>
              <a:grpSpLocks/>
            </p:cNvGrpSpPr>
            <p:nvPr/>
          </p:nvGrpSpPr>
          <p:grpSpPr bwMode="auto">
            <a:xfrm>
              <a:off x="2070" y="1330"/>
              <a:ext cx="975" cy="325"/>
              <a:chOff x="2696" y="1315"/>
              <a:chExt cx="2472" cy="824"/>
            </a:xfrm>
          </p:grpSpPr>
          <p:sp>
            <p:nvSpPr>
              <p:cNvPr id="26668" name="Oval 173"/>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6669" name="Oval 174"/>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6665" name="Group 175"/>
            <p:cNvGrpSpPr>
              <a:grpSpLocks/>
            </p:cNvGrpSpPr>
            <p:nvPr/>
          </p:nvGrpSpPr>
          <p:grpSpPr bwMode="auto">
            <a:xfrm>
              <a:off x="2236" y="890"/>
              <a:ext cx="644" cy="645"/>
              <a:chOff x="2880" y="1515"/>
              <a:chExt cx="644" cy="645"/>
            </a:xfrm>
          </p:grpSpPr>
          <p:sp>
            <p:nvSpPr>
              <p:cNvPr id="26666" name="Oval 176"/>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41" name="Freeform 177"/>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1" name="Group 30"/>
          <p:cNvGrpSpPr>
            <a:grpSpLocks/>
          </p:cNvGrpSpPr>
          <p:nvPr/>
        </p:nvGrpSpPr>
        <p:grpSpPr bwMode="auto">
          <a:xfrm>
            <a:off x="285720" y="214290"/>
            <a:ext cx="8591549" cy="661987"/>
            <a:chOff x="152" y="158"/>
            <a:chExt cx="5412" cy="417"/>
          </a:xfrm>
          <a:solidFill>
            <a:srgbClr val="F1850F"/>
          </a:solidFill>
        </p:grpSpPr>
        <p:sp>
          <p:nvSpPr>
            <p:cNvPr id="11295" name="AutoShape 31"/>
            <p:cNvSpPr>
              <a:spLocks noChangeArrowheads="1"/>
            </p:cNvSpPr>
            <p:nvPr/>
          </p:nvSpPr>
          <p:spPr bwMode="auto">
            <a:xfrm>
              <a:off x="152" y="203"/>
              <a:ext cx="5352" cy="372"/>
            </a:xfrm>
            <a:prstGeom prst="roundRect">
              <a:avLst>
                <a:gd name="adj" fmla="val 11829"/>
              </a:avLst>
            </a:prstGeom>
            <a:grpFill/>
            <a:ln w="9525">
              <a:noFill/>
              <a:round/>
              <a:headEnd/>
              <a:tailEnd/>
            </a:ln>
            <a:effectLst/>
          </p:spPr>
          <p:txBody>
            <a:bodyPr wrap="none" anchor="ctr"/>
            <a:lstStyle/>
            <a:p>
              <a:pPr>
                <a:defRPr/>
              </a:pPr>
              <a:endParaRPr lang="es-ES_tradnl" dirty="0"/>
            </a:p>
          </p:txBody>
        </p:sp>
        <p:sp>
          <p:nvSpPr>
            <p:cNvPr id="11296" name="Freeform 32"/>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pFill/>
            <a:ln w="9525">
              <a:noFill/>
              <a:round/>
              <a:headEnd/>
              <a:tailEnd/>
            </a:ln>
          </p:spPr>
          <p:txBody>
            <a:bodyPr/>
            <a:lstStyle/>
            <a:p>
              <a:pPr>
                <a:defRPr/>
              </a:pPr>
              <a:endParaRPr lang="es-ES_tradnl" dirty="0"/>
            </a:p>
          </p:txBody>
        </p:sp>
        <p:sp>
          <p:nvSpPr>
            <p:cNvPr id="11297" name="AutoShape 33"/>
            <p:cNvSpPr>
              <a:spLocks noChangeArrowheads="1"/>
            </p:cNvSpPr>
            <p:nvPr/>
          </p:nvSpPr>
          <p:spPr bwMode="auto">
            <a:xfrm>
              <a:off x="204" y="159"/>
              <a:ext cx="5352" cy="82"/>
            </a:xfrm>
            <a:prstGeom prst="roundRect">
              <a:avLst>
                <a:gd name="adj" fmla="val 16667"/>
              </a:avLst>
            </a:prstGeom>
            <a:grpFill/>
            <a:ln w="9525">
              <a:noFill/>
              <a:round/>
              <a:headEnd/>
              <a:tailEnd/>
            </a:ln>
            <a:effectLst/>
          </p:spPr>
          <p:txBody>
            <a:bodyPr wrap="none" anchor="ctr"/>
            <a:lstStyle/>
            <a:p>
              <a:pPr>
                <a:defRPr/>
              </a:pPr>
              <a:endParaRPr lang="es-ES_tradnl" dirty="0"/>
            </a:p>
          </p:txBody>
        </p:sp>
      </p:grpSp>
      <p:sp>
        <p:nvSpPr>
          <p:cNvPr id="26638" name="82 CuadroTexto"/>
          <p:cNvSpPr txBox="1">
            <a:spLocks noChangeArrowheads="1"/>
          </p:cNvSpPr>
          <p:nvPr/>
        </p:nvSpPr>
        <p:spPr bwMode="auto">
          <a:xfrm>
            <a:off x="2286000" y="1000125"/>
            <a:ext cx="6643688" cy="830263"/>
          </a:xfrm>
          <a:prstGeom prst="rect">
            <a:avLst/>
          </a:prstGeom>
          <a:noFill/>
          <a:ln w="9525">
            <a:noFill/>
            <a:miter lim="800000"/>
            <a:headEnd/>
            <a:tailEnd/>
          </a:ln>
        </p:spPr>
        <p:txBody>
          <a:bodyPr>
            <a:spAutoFit/>
          </a:bodyPr>
          <a:lstStyle/>
          <a:p>
            <a:r>
              <a:rPr lang="es-EC"/>
              <a:t> </a:t>
            </a:r>
            <a:endParaRPr lang="es-ES"/>
          </a:p>
          <a:p>
            <a:r>
              <a:rPr lang="es-EC"/>
              <a:t>	</a:t>
            </a:r>
            <a:endParaRPr lang="es-ES" sz="1800"/>
          </a:p>
        </p:txBody>
      </p:sp>
      <p:sp>
        <p:nvSpPr>
          <p:cNvPr id="85" name="Text Box 71"/>
          <p:cNvSpPr txBox="1">
            <a:spLocks noChangeArrowheads="1"/>
          </p:cNvSpPr>
          <p:nvPr/>
        </p:nvSpPr>
        <p:spPr bwMode="auto">
          <a:xfrm>
            <a:off x="131763" y="1076325"/>
            <a:ext cx="1039812"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26640" name="Text Box 69"/>
          <p:cNvSpPr txBox="1">
            <a:spLocks noChangeArrowheads="1"/>
          </p:cNvSpPr>
          <p:nvPr/>
        </p:nvSpPr>
        <p:spPr bwMode="auto">
          <a:xfrm>
            <a:off x="131763" y="3143250"/>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III: Estudio Organizacional</a:t>
            </a:r>
          </a:p>
        </p:txBody>
      </p:sp>
      <p:sp>
        <p:nvSpPr>
          <p:cNvPr id="26641" name="Text Box 71"/>
          <p:cNvSpPr txBox="1">
            <a:spLocks noChangeArrowheads="1"/>
          </p:cNvSpPr>
          <p:nvPr/>
        </p:nvSpPr>
        <p:spPr bwMode="auto">
          <a:xfrm>
            <a:off x="1000125" y="6211888"/>
            <a:ext cx="1285875" cy="461962"/>
          </a:xfrm>
          <a:prstGeom prst="rect">
            <a:avLst/>
          </a:prstGeom>
          <a:noFill/>
          <a:ln w="9525">
            <a:noFill/>
            <a:miter lim="800000"/>
            <a:headEnd/>
            <a:tailEnd/>
          </a:ln>
        </p:spPr>
        <p:txBody>
          <a:bodyPr anchor="ctr">
            <a:spAutoFit/>
          </a:bodyPr>
          <a:lstStyle/>
          <a:p>
            <a:pPr algn="ctr">
              <a:spcBef>
                <a:spcPct val="50000"/>
              </a:spcBef>
            </a:pPr>
            <a:r>
              <a:rPr lang="en-GB" sz="1200">
                <a:solidFill>
                  <a:schemeClr val="bg1"/>
                </a:solidFill>
              </a:rPr>
              <a:t>Conclusiones, Recomendaciones</a:t>
            </a:r>
          </a:p>
        </p:txBody>
      </p:sp>
      <p:sp>
        <p:nvSpPr>
          <p:cNvPr id="26642" name="Text Box 70"/>
          <p:cNvSpPr txBox="1">
            <a:spLocks noChangeArrowheads="1"/>
          </p:cNvSpPr>
          <p:nvPr/>
        </p:nvSpPr>
        <p:spPr bwMode="auto">
          <a:xfrm>
            <a:off x="854075" y="4211638"/>
            <a:ext cx="1039813"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IV: Estudio Técnico </a:t>
            </a:r>
          </a:p>
        </p:txBody>
      </p:sp>
      <p:grpSp>
        <p:nvGrpSpPr>
          <p:cNvPr id="22" name="Group 162"/>
          <p:cNvGrpSpPr>
            <a:grpSpLocks/>
          </p:cNvGrpSpPr>
          <p:nvPr/>
        </p:nvGrpSpPr>
        <p:grpSpPr bwMode="auto">
          <a:xfrm>
            <a:off x="-428625" y="4705350"/>
            <a:ext cx="2852738" cy="2154238"/>
            <a:chOff x="1943" y="626"/>
            <a:chExt cx="1627" cy="1229"/>
          </a:xfrm>
        </p:grpSpPr>
        <p:sp>
          <p:nvSpPr>
            <p:cNvPr id="26656"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6657" name="Group 164"/>
            <p:cNvGrpSpPr>
              <a:grpSpLocks/>
            </p:cNvGrpSpPr>
            <p:nvPr/>
          </p:nvGrpSpPr>
          <p:grpSpPr bwMode="auto">
            <a:xfrm>
              <a:off x="2322" y="1411"/>
              <a:ext cx="1248" cy="444"/>
              <a:chOff x="3334" y="1520"/>
              <a:chExt cx="3166" cy="1126"/>
            </a:xfrm>
          </p:grpSpPr>
          <p:sp>
            <p:nvSpPr>
              <p:cNvPr id="26661" name="Oval 165"/>
              <p:cNvSpPr>
                <a:spLocks noChangeArrowheads="1"/>
              </p:cNvSpPr>
              <p:nvPr/>
            </p:nvSpPr>
            <p:spPr bwMode="auto">
              <a:xfrm>
                <a:off x="4027" y="1822"/>
                <a:ext cx="2473"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6662"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6658" name="Group 167"/>
            <p:cNvGrpSpPr>
              <a:grpSpLocks/>
            </p:cNvGrpSpPr>
            <p:nvPr/>
          </p:nvGrpSpPr>
          <p:grpSpPr bwMode="auto">
            <a:xfrm>
              <a:off x="2236" y="890"/>
              <a:ext cx="644" cy="645"/>
              <a:chOff x="2880" y="1515"/>
              <a:chExt cx="644" cy="645"/>
            </a:xfrm>
          </p:grpSpPr>
          <p:sp>
            <p:nvSpPr>
              <p:cNvPr id="26659"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98" name="Freeform 169"/>
              <p:cNvSpPr>
                <a:spLocks/>
              </p:cNvSpPr>
              <p:nvPr/>
            </p:nvSpPr>
            <p:spPr bwMode="auto">
              <a:xfrm>
                <a:off x="2888" y="1515"/>
                <a:ext cx="627"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sp>
        <p:nvSpPr>
          <p:cNvPr id="102" name="Rectangle 34"/>
          <p:cNvSpPr txBox="1">
            <a:spLocks noChangeArrowheads="1"/>
          </p:cNvSpPr>
          <p:nvPr/>
        </p:nvSpPr>
        <p:spPr bwMode="auto">
          <a:xfrm>
            <a:off x="500063" y="285750"/>
            <a:ext cx="8229600" cy="561975"/>
          </a:xfrm>
          <a:prstGeom prst="rect">
            <a:avLst/>
          </a:prstGeom>
          <a:noFill/>
          <a:ln w="9525">
            <a:noFill/>
            <a:miter lim="800000"/>
            <a:headEnd/>
            <a:tailEnd/>
          </a:ln>
          <a:effectLst>
            <a:outerShdw dist="17961" dir="2700000" algn="ctr" rotWithShape="0">
              <a:srgbClr val="474747"/>
            </a:outerShdw>
          </a:effectLst>
        </p:spPr>
        <p:txBody>
          <a:bodyPr anchor="ctr"/>
          <a:lstStyle/>
          <a:p>
            <a:pPr marL="0" lvl="1">
              <a:defRPr/>
            </a:pPr>
            <a:r>
              <a:rPr lang="es-EC" b="1" kern="0" dirty="0">
                <a:solidFill>
                  <a:schemeClr val="bg1"/>
                </a:solidFill>
                <a:latin typeface="Arial" pitchFamily="34" charset="0"/>
                <a:cs typeface="Arial" pitchFamily="34" charset="0"/>
              </a:rPr>
              <a:t>CAP. 2: SEGMENTACION</a:t>
            </a:r>
            <a:endParaRPr lang="en-GB" kern="0" dirty="0">
              <a:solidFill>
                <a:schemeClr val="bg1"/>
              </a:solidFill>
            </a:endParaRPr>
          </a:p>
        </p:txBody>
      </p:sp>
      <p:grpSp>
        <p:nvGrpSpPr>
          <p:cNvPr id="26645" name="Group 552"/>
          <p:cNvGrpSpPr>
            <a:grpSpLocks/>
          </p:cNvGrpSpPr>
          <p:nvPr/>
        </p:nvGrpSpPr>
        <p:grpSpPr bwMode="auto">
          <a:xfrm>
            <a:off x="285750" y="1500188"/>
            <a:ext cx="2152650" cy="2152650"/>
            <a:chOff x="1943" y="626"/>
            <a:chExt cx="1228" cy="1228"/>
          </a:xfrm>
        </p:grpSpPr>
        <p:sp>
          <p:nvSpPr>
            <p:cNvPr id="26649" name="Oval 553"/>
            <p:cNvSpPr>
              <a:spLocks noChangeArrowheads="1"/>
            </p:cNvSpPr>
            <p:nvPr/>
          </p:nvSpPr>
          <p:spPr bwMode="auto">
            <a:xfrm>
              <a:off x="1943" y="626"/>
              <a:ext cx="1228" cy="1228"/>
            </a:xfrm>
            <a:prstGeom prst="ellipse">
              <a:avLst/>
            </a:prstGeom>
            <a:gradFill rotWithShape="1">
              <a:gsLst>
                <a:gs pos="0">
                  <a:srgbClr val="BC8116">
                    <a:alpha val="62000"/>
                  </a:srgbClr>
                </a:gs>
                <a:gs pos="100000">
                  <a:srgbClr val="573C0A">
                    <a:alpha val="0"/>
                  </a:srgbClr>
                </a:gs>
              </a:gsLst>
              <a:path path="shape">
                <a:fillToRect l="50000" t="50000" r="50000" b="50000"/>
              </a:path>
            </a:gradFill>
            <a:ln w="9525">
              <a:noFill/>
              <a:round/>
              <a:headEnd/>
              <a:tailEnd/>
            </a:ln>
          </p:spPr>
          <p:txBody>
            <a:bodyPr wrap="none" anchor="ctr"/>
            <a:lstStyle/>
            <a:p>
              <a:endParaRPr lang="es-MX"/>
            </a:p>
          </p:txBody>
        </p:sp>
        <p:grpSp>
          <p:nvGrpSpPr>
            <p:cNvPr id="26650" name="Group 554"/>
            <p:cNvGrpSpPr>
              <a:grpSpLocks/>
            </p:cNvGrpSpPr>
            <p:nvPr/>
          </p:nvGrpSpPr>
          <p:grpSpPr bwMode="auto">
            <a:xfrm>
              <a:off x="2070" y="1330"/>
              <a:ext cx="975" cy="325"/>
              <a:chOff x="2696" y="1315"/>
              <a:chExt cx="2472" cy="824"/>
            </a:xfrm>
          </p:grpSpPr>
          <p:sp>
            <p:nvSpPr>
              <p:cNvPr id="26654" name="Oval 555"/>
              <p:cNvSpPr>
                <a:spLocks noChangeArrowheads="1"/>
              </p:cNvSpPr>
              <p:nvPr/>
            </p:nvSpPr>
            <p:spPr bwMode="auto">
              <a:xfrm>
                <a:off x="2696" y="1315"/>
                <a:ext cx="2472" cy="824"/>
              </a:xfrm>
              <a:prstGeom prst="ellipse">
                <a:avLst/>
              </a:prstGeom>
              <a:gradFill rotWithShape="1">
                <a:gsLst>
                  <a:gs pos="0">
                    <a:srgbClr val="BC8116">
                      <a:alpha val="60999"/>
                    </a:srgbClr>
                  </a:gs>
                  <a:gs pos="100000">
                    <a:srgbClr val="573C0A">
                      <a:alpha val="0"/>
                    </a:srgbClr>
                  </a:gs>
                </a:gsLst>
                <a:path path="shape">
                  <a:fillToRect l="50000" t="50000" r="50000" b="50000"/>
                </a:path>
              </a:gradFill>
              <a:ln w="9525">
                <a:noFill/>
                <a:round/>
                <a:headEnd/>
                <a:tailEnd/>
              </a:ln>
            </p:spPr>
            <p:txBody>
              <a:bodyPr wrap="none" anchor="ctr"/>
              <a:lstStyle/>
              <a:p>
                <a:endParaRPr lang="es-MX"/>
              </a:p>
            </p:txBody>
          </p:sp>
          <p:sp>
            <p:nvSpPr>
              <p:cNvPr id="26655" name="Oval 556"/>
              <p:cNvSpPr>
                <a:spLocks noChangeArrowheads="1"/>
              </p:cNvSpPr>
              <p:nvPr/>
            </p:nvSpPr>
            <p:spPr bwMode="auto">
              <a:xfrm>
                <a:off x="3334" y="1520"/>
                <a:ext cx="1249" cy="451"/>
              </a:xfrm>
              <a:prstGeom prst="ellipse">
                <a:avLst/>
              </a:prstGeom>
              <a:gradFill rotWithShape="1">
                <a:gsLst>
                  <a:gs pos="0">
                    <a:srgbClr val="F08820">
                      <a:alpha val="92998"/>
                    </a:srgbClr>
                  </a:gs>
                  <a:gs pos="100000">
                    <a:srgbClr val="6F3F0F">
                      <a:alpha val="0"/>
                    </a:srgbClr>
                  </a:gs>
                </a:gsLst>
                <a:path path="shape">
                  <a:fillToRect l="50000" t="50000" r="50000" b="50000"/>
                </a:path>
              </a:gradFill>
              <a:ln w="9525">
                <a:noFill/>
                <a:round/>
                <a:headEnd/>
                <a:tailEnd/>
              </a:ln>
            </p:spPr>
            <p:txBody>
              <a:bodyPr wrap="none" anchor="ctr"/>
              <a:lstStyle/>
              <a:p>
                <a:endParaRPr lang="es-MX"/>
              </a:p>
            </p:txBody>
          </p:sp>
        </p:grpSp>
        <p:grpSp>
          <p:nvGrpSpPr>
            <p:cNvPr id="26651" name="Group 557"/>
            <p:cNvGrpSpPr>
              <a:grpSpLocks/>
            </p:cNvGrpSpPr>
            <p:nvPr/>
          </p:nvGrpSpPr>
          <p:grpSpPr bwMode="auto">
            <a:xfrm>
              <a:off x="2236" y="890"/>
              <a:ext cx="644" cy="645"/>
              <a:chOff x="2880" y="1515"/>
              <a:chExt cx="644" cy="645"/>
            </a:xfrm>
          </p:grpSpPr>
          <p:sp>
            <p:nvSpPr>
              <p:cNvPr id="26652" name="Oval 558"/>
              <p:cNvSpPr>
                <a:spLocks noChangeArrowheads="1"/>
              </p:cNvSpPr>
              <p:nvPr/>
            </p:nvSpPr>
            <p:spPr bwMode="auto">
              <a:xfrm>
                <a:off x="2880" y="1516"/>
                <a:ext cx="644" cy="644"/>
              </a:xfrm>
              <a:prstGeom prst="ellipse">
                <a:avLst/>
              </a:prstGeom>
              <a:gradFill rotWithShape="1">
                <a:gsLst>
                  <a:gs pos="0">
                    <a:srgbClr val="BC8116"/>
                  </a:gs>
                  <a:gs pos="100000">
                    <a:srgbClr val="F08820"/>
                  </a:gs>
                </a:gsLst>
                <a:lin ang="5400000" scaled="1"/>
              </a:gradFill>
              <a:ln w="9525" algn="ctr">
                <a:noFill/>
                <a:round/>
                <a:headEnd/>
                <a:tailEnd/>
              </a:ln>
            </p:spPr>
            <p:txBody>
              <a:bodyPr wrap="none" anchor="ctr"/>
              <a:lstStyle/>
              <a:p>
                <a:endParaRPr lang="es-MX"/>
              </a:p>
            </p:txBody>
          </p:sp>
          <p:sp>
            <p:nvSpPr>
              <p:cNvPr id="115" name="Freeform 55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MX" dirty="0"/>
              </a:p>
            </p:txBody>
          </p:sp>
        </p:grpSp>
      </p:grpSp>
      <p:sp>
        <p:nvSpPr>
          <p:cNvPr id="26646" name="Text Box 68"/>
          <p:cNvSpPr txBox="1">
            <a:spLocks noChangeArrowheads="1"/>
          </p:cNvSpPr>
          <p:nvPr/>
        </p:nvSpPr>
        <p:spPr bwMode="auto">
          <a:xfrm>
            <a:off x="889000" y="2211388"/>
            <a:ext cx="1039813" cy="646112"/>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 Estudio de mercado</a:t>
            </a:r>
          </a:p>
        </p:txBody>
      </p:sp>
      <p:pic>
        <p:nvPicPr>
          <p:cNvPr id="33815" name="Imagen 24"/>
          <p:cNvPicPr>
            <a:picLocks noChangeAspect="1" noChangeArrowheads="1"/>
          </p:cNvPicPr>
          <p:nvPr/>
        </p:nvPicPr>
        <p:blipFill>
          <a:blip r:embed="rId3"/>
          <a:srcRect/>
          <a:stretch>
            <a:fillRect/>
          </a:stretch>
        </p:blipFill>
        <p:spPr bwMode="auto">
          <a:xfrm>
            <a:off x="2357438" y="1071563"/>
            <a:ext cx="6429375" cy="5722937"/>
          </a:xfrm>
          <a:prstGeom prst="rect">
            <a:avLst/>
          </a:prstGeom>
          <a:noFill/>
          <a:ln w="9525">
            <a:noFill/>
            <a:miter lim="800000"/>
            <a:headEnd/>
            <a:tailEnd/>
          </a:ln>
        </p:spPr>
      </p:pic>
      <p:sp>
        <p:nvSpPr>
          <p:cNvPr id="26648" name="Text Box 70"/>
          <p:cNvSpPr txBox="1">
            <a:spLocks noChangeArrowheads="1"/>
          </p:cNvSpPr>
          <p:nvPr/>
        </p:nvSpPr>
        <p:spPr bwMode="auto">
          <a:xfrm>
            <a:off x="68263" y="5283200"/>
            <a:ext cx="1039812"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V: Estudio Financiero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4.16667E-6 0 L 4.16667E-6 1.12338 " pathEditMode="relative" rAng="0" ptsTypes="AA">
                                      <p:cBhvr>
                                        <p:cTn id="10" dur="1500" fill="hold"/>
                                        <p:tgtEl>
                                          <p:spTgt spid="5"/>
                                        </p:tgtEl>
                                        <p:attrNameLst>
                                          <p:attrName>ppt_x</p:attrName>
                                          <p:attrName>ppt_y</p:attrName>
                                        </p:attrNameLst>
                                      </p:cBhvr>
                                      <p:rCtr x="0" y="562"/>
                                    </p:animMotion>
                                  </p:childTnLst>
                                </p:cTn>
                              </p:par>
                              <p:par>
                                <p:cTn id="11" presetID="42" presetClass="path" presetSubtype="0" accel="50000" decel="50000" fill="hold" nodeType="withEffect">
                                  <p:stCondLst>
                                    <p:cond delay="0"/>
                                  </p:stCondLst>
                                  <p:childTnLst>
                                    <p:animMotion origin="layout" path="M -4.72222E-6 -1.12338 L -4.72222E-6 -4.07407E-6 " pathEditMode="relative" rAng="0" ptsTypes="AA">
                                      <p:cBhvr>
                                        <p:cTn id="12" dur="1500" spd="-100000" fill="hold"/>
                                        <p:tgtEl>
                                          <p:spTgt spid="4"/>
                                        </p:tgtEl>
                                        <p:attrNameLst>
                                          <p:attrName>ppt_x</p:attrName>
                                          <p:attrName>ppt_y</p:attrName>
                                        </p:attrNameLst>
                                      </p:cBhvr>
                                      <p:rCtr x="0" y="562"/>
                                    </p:animMotion>
                                  </p:childTnLst>
                                </p:cTn>
                              </p:par>
                              <p:par>
                                <p:cTn id="13" presetID="10" presetClass="entr" presetSubtype="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7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9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11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13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xit" presetSubtype="0" fill="hold" nodeType="with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xit" presetSubtype="0" fill="hold" grpId="0" nodeType="withEffect">
                                  <p:stCondLst>
                                    <p:cond delay="0"/>
                                  </p:stCondLst>
                                  <p:childTnLst>
                                    <p:animEffect transition="out" filter="fade">
                                      <p:cBhvr>
                                        <p:cTn id="35" dur="500"/>
                                        <p:tgtEl>
                                          <p:spTgt spid="11336"/>
                                        </p:tgtEl>
                                      </p:cBhvr>
                                    </p:animEffect>
                                    <p:set>
                                      <p:cBhvr>
                                        <p:cTn id="36" dur="1" fill="hold">
                                          <p:stCondLst>
                                            <p:cond delay="499"/>
                                          </p:stCondLst>
                                        </p:cTn>
                                        <p:tgtEl>
                                          <p:spTgt spid="1133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1337"/>
                                        </p:tgtEl>
                                        <p:attrNameLst>
                                          <p:attrName>style.visibility</p:attrName>
                                        </p:attrNameLst>
                                      </p:cBhvr>
                                      <p:to>
                                        <p:strVal val="visible"/>
                                      </p:to>
                                    </p:set>
                                    <p:animEffect transition="in" filter="fade">
                                      <p:cBhvr>
                                        <p:cTn id="39" dur="500"/>
                                        <p:tgtEl>
                                          <p:spTgt spid="11337"/>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par>
                                <p:cTn id="43" presetID="10" presetClass="entr" presetSubtype="0" fill="hold" nodeType="withEffect">
                                  <p:stCondLst>
                                    <p:cond delay="110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wipe(left)">
                                      <p:cBhvr>
                                        <p:cTn id="48" dur="500"/>
                                        <p:tgtEl>
                                          <p:spTgt spid="102"/>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33815"/>
                                        </p:tgtEl>
                                        <p:attrNameLst>
                                          <p:attrName>style.visibility</p:attrName>
                                        </p:attrNameLst>
                                      </p:cBhvr>
                                      <p:to>
                                        <p:strVal val="visible"/>
                                      </p:to>
                                    </p:set>
                                    <p:animEffect transition="in" filter="randombar(horizontal)">
                                      <p:cBhvr>
                                        <p:cTn id="53" dur="500"/>
                                        <p:tgtEl>
                                          <p:spTgt spid="3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6" grpId="0" animBg="1"/>
      <p:bldP spid="11337" grpId="0" animBg="1"/>
      <p:bldP spid="85" grpId="0"/>
      <p:bldP spid="10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36" name="Rectangle 72"/>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29BE6">
                  <a:alpha val="79999"/>
                </a:srgbClr>
              </a:gs>
            </a:gsLst>
            <a:lin ang="5400000" scaled="1"/>
          </a:gradFill>
          <a:ln w="9525">
            <a:noFill/>
            <a:miter lim="800000"/>
            <a:headEnd/>
            <a:tailEnd/>
          </a:ln>
        </p:spPr>
        <p:txBody>
          <a:bodyPr wrap="none" anchor="ctr"/>
          <a:lstStyle/>
          <a:p>
            <a:endParaRPr lang="es-ES_tradnl"/>
          </a:p>
        </p:txBody>
      </p:sp>
      <p:sp>
        <p:nvSpPr>
          <p:cNvPr id="11337" name="Rectangle 73"/>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9CE1C">
                  <a:alpha val="60001"/>
                </a:srgbClr>
              </a:gs>
            </a:gsLst>
            <a:lin ang="5400000" scaled="1"/>
          </a:gradFill>
          <a:ln w="9525">
            <a:noFill/>
            <a:miter lim="800000"/>
            <a:headEnd/>
            <a:tailEnd/>
          </a:ln>
        </p:spPr>
        <p:txBody>
          <a:bodyPr wrap="none" anchor="ctr"/>
          <a:lstStyle/>
          <a:p>
            <a:endParaRPr lang="es-ES_tradnl"/>
          </a:p>
        </p:txBody>
      </p:sp>
      <p:grpSp>
        <p:nvGrpSpPr>
          <p:cNvPr id="2" name="Group 2"/>
          <p:cNvGrpSpPr>
            <a:grpSpLocks/>
          </p:cNvGrpSpPr>
          <p:nvPr/>
        </p:nvGrpSpPr>
        <p:grpSpPr bwMode="auto">
          <a:xfrm>
            <a:off x="-3175" y="-12700"/>
            <a:ext cx="1766888" cy="6870700"/>
            <a:chOff x="2336" y="-8"/>
            <a:chExt cx="1252" cy="4337"/>
          </a:xfrm>
        </p:grpSpPr>
        <p:sp>
          <p:nvSpPr>
            <p:cNvPr id="27736" name="Freeform 3"/>
            <p:cNvSpPr>
              <a:spLocks/>
            </p:cNvSpPr>
            <p:nvPr/>
          </p:nvSpPr>
          <p:spPr bwMode="auto">
            <a:xfrm>
              <a:off x="2336" y="-8"/>
              <a:ext cx="872" cy="4337"/>
            </a:xfrm>
            <a:custGeom>
              <a:avLst/>
              <a:gdLst>
                <a:gd name="T0" fmla="*/ 3390520 w 369"/>
                <a:gd name="T1" fmla="*/ 0 h 1836"/>
                <a:gd name="T2" fmla="*/ 3107293 w 369"/>
                <a:gd name="T3" fmla="*/ 11115941 h 1836"/>
                <a:gd name="T4" fmla="*/ 0 w 369"/>
                <a:gd name="T5" fmla="*/ 23462209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18A5D8"/>
              </a:solidFill>
              <a:miter lim="800000"/>
              <a:headEnd/>
              <a:tailEnd/>
            </a:ln>
          </p:spPr>
          <p:txBody>
            <a:bodyPr/>
            <a:lstStyle/>
            <a:p>
              <a:endParaRPr lang="es-ES"/>
            </a:p>
          </p:txBody>
        </p:sp>
        <p:sp>
          <p:nvSpPr>
            <p:cNvPr id="27737" name="Freeform 4"/>
            <p:cNvSpPr>
              <a:spLocks/>
            </p:cNvSpPr>
            <p:nvPr/>
          </p:nvSpPr>
          <p:spPr bwMode="auto">
            <a:xfrm>
              <a:off x="2343" y="-8"/>
              <a:ext cx="893" cy="4337"/>
            </a:xfrm>
            <a:custGeom>
              <a:avLst/>
              <a:gdLst>
                <a:gd name="T0" fmla="*/ 3362837 w 378"/>
                <a:gd name="T1" fmla="*/ 0 h 1836"/>
                <a:gd name="T2" fmla="*/ 3183299 w 378"/>
                <a:gd name="T3" fmla="*/ 11115941 h 1836"/>
                <a:gd name="T4" fmla="*/ 393903 w 378"/>
                <a:gd name="T5" fmla="*/ 23462209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199DCC"/>
              </a:solidFill>
              <a:miter lim="800000"/>
              <a:headEnd/>
              <a:tailEnd/>
            </a:ln>
          </p:spPr>
          <p:txBody>
            <a:bodyPr/>
            <a:lstStyle/>
            <a:p>
              <a:endParaRPr lang="es-ES"/>
            </a:p>
          </p:txBody>
        </p:sp>
        <p:sp>
          <p:nvSpPr>
            <p:cNvPr id="27738" name="Freeform 5"/>
            <p:cNvSpPr>
              <a:spLocks/>
            </p:cNvSpPr>
            <p:nvPr/>
          </p:nvSpPr>
          <p:spPr bwMode="auto">
            <a:xfrm>
              <a:off x="2350" y="-8"/>
              <a:ext cx="917" cy="4337"/>
            </a:xfrm>
            <a:custGeom>
              <a:avLst/>
              <a:gdLst>
                <a:gd name="T0" fmla="*/ 3381520 w 388"/>
                <a:gd name="T1" fmla="*/ 0 h 1836"/>
                <a:gd name="T2" fmla="*/ 3290104 w 388"/>
                <a:gd name="T3" fmla="*/ 11115941 h 1836"/>
                <a:gd name="T4" fmla="*/ 798119 w 388"/>
                <a:gd name="T5" fmla="*/ 23462209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1A96C3"/>
              </a:solidFill>
              <a:miter lim="800000"/>
              <a:headEnd/>
              <a:tailEnd/>
            </a:ln>
          </p:spPr>
          <p:txBody>
            <a:bodyPr/>
            <a:lstStyle/>
            <a:p>
              <a:endParaRPr lang="es-ES"/>
            </a:p>
          </p:txBody>
        </p:sp>
        <p:sp>
          <p:nvSpPr>
            <p:cNvPr id="27739" name="Freeform 6"/>
            <p:cNvSpPr>
              <a:spLocks/>
            </p:cNvSpPr>
            <p:nvPr/>
          </p:nvSpPr>
          <p:spPr bwMode="auto">
            <a:xfrm>
              <a:off x="2355" y="-8"/>
              <a:ext cx="940" cy="4337"/>
            </a:xfrm>
            <a:custGeom>
              <a:avLst/>
              <a:gdLst>
                <a:gd name="T0" fmla="*/ 3354863 w 398"/>
                <a:gd name="T1" fmla="*/ 0 h 1836"/>
                <a:gd name="T2" fmla="*/ 3369985 w 398"/>
                <a:gd name="T3" fmla="*/ 11115941 h 1836"/>
                <a:gd name="T4" fmla="*/ 1198670 w 398"/>
                <a:gd name="T5" fmla="*/ 23462209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1A8FBA"/>
              </a:solidFill>
              <a:miter lim="800000"/>
              <a:headEnd/>
              <a:tailEnd/>
            </a:ln>
          </p:spPr>
          <p:txBody>
            <a:bodyPr/>
            <a:lstStyle/>
            <a:p>
              <a:endParaRPr lang="es-ES"/>
            </a:p>
          </p:txBody>
        </p:sp>
        <p:sp>
          <p:nvSpPr>
            <p:cNvPr id="27740" name="Freeform 7"/>
            <p:cNvSpPr>
              <a:spLocks/>
            </p:cNvSpPr>
            <p:nvPr/>
          </p:nvSpPr>
          <p:spPr bwMode="auto">
            <a:xfrm>
              <a:off x="2360" y="-8"/>
              <a:ext cx="964" cy="4337"/>
            </a:xfrm>
            <a:custGeom>
              <a:avLst/>
              <a:gdLst>
                <a:gd name="T0" fmla="*/ 3382712 w 408"/>
                <a:gd name="T1" fmla="*/ 0 h 1836"/>
                <a:gd name="T2" fmla="*/ 3469547 w 408"/>
                <a:gd name="T3" fmla="*/ 11115941 h 1836"/>
                <a:gd name="T4" fmla="*/ 1599416 w 408"/>
                <a:gd name="T5" fmla="*/ 23462209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1888B2"/>
              </a:solidFill>
              <a:miter lim="800000"/>
              <a:headEnd/>
              <a:tailEnd/>
            </a:ln>
          </p:spPr>
          <p:txBody>
            <a:bodyPr/>
            <a:lstStyle/>
            <a:p>
              <a:endParaRPr lang="es-ES"/>
            </a:p>
          </p:txBody>
        </p:sp>
        <p:sp>
          <p:nvSpPr>
            <p:cNvPr id="27741" name="Freeform 8"/>
            <p:cNvSpPr>
              <a:spLocks/>
            </p:cNvSpPr>
            <p:nvPr/>
          </p:nvSpPr>
          <p:spPr bwMode="auto">
            <a:xfrm>
              <a:off x="2365" y="-8"/>
              <a:ext cx="987" cy="4337"/>
            </a:xfrm>
            <a:custGeom>
              <a:avLst/>
              <a:gdLst>
                <a:gd name="T0" fmla="*/ 3356284 w 418"/>
                <a:gd name="T1" fmla="*/ 0 h 1836"/>
                <a:gd name="T2" fmla="*/ 3550289 w 418"/>
                <a:gd name="T3" fmla="*/ 11115941 h 1836"/>
                <a:gd name="T4" fmla="*/ 1998361 w 418"/>
                <a:gd name="T5" fmla="*/ 23462209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1A82AA"/>
              </a:solidFill>
              <a:miter lim="800000"/>
              <a:headEnd/>
              <a:tailEnd/>
            </a:ln>
          </p:spPr>
          <p:txBody>
            <a:bodyPr/>
            <a:lstStyle/>
            <a:p>
              <a:endParaRPr lang="es-ES"/>
            </a:p>
          </p:txBody>
        </p:sp>
        <p:sp>
          <p:nvSpPr>
            <p:cNvPr id="27742" name="Freeform 9"/>
            <p:cNvSpPr>
              <a:spLocks/>
            </p:cNvSpPr>
            <p:nvPr/>
          </p:nvSpPr>
          <p:spPr bwMode="auto">
            <a:xfrm>
              <a:off x="2372" y="-8"/>
              <a:ext cx="1039" cy="4337"/>
            </a:xfrm>
            <a:custGeom>
              <a:avLst/>
              <a:gdLst>
                <a:gd name="T0" fmla="*/ 3346761 w 440"/>
                <a:gd name="T1" fmla="*/ 0 h 1836"/>
                <a:gd name="T2" fmla="*/ 3638689 w 440"/>
                <a:gd name="T3" fmla="*/ 11115941 h 1836"/>
                <a:gd name="T4" fmla="*/ 2392543 w 440"/>
                <a:gd name="T5" fmla="*/ 23462209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187CA2"/>
              </a:solidFill>
              <a:miter lim="800000"/>
              <a:headEnd/>
              <a:tailEnd/>
            </a:ln>
          </p:spPr>
          <p:txBody>
            <a:bodyPr/>
            <a:lstStyle/>
            <a:p>
              <a:endParaRPr lang="es-ES"/>
            </a:p>
          </p:txBody>
        </p:sp>
        <p:sp>
          <p:nvSpPr>
            <p:cNvPr id="27743" name="Freeform 10"/>
            <p:cNvSpPr>
              <a:spLocks/>
            </p:cNvSpPr>
            <p:nvPr/>
          </p:nvSpPr>
          <p:spPr bwMode="auto">
            <a:xfrm>
              <a:off x="2376" y="-8"/>
              <a:ext cx="1094" cy="4337"/>
            </a:xfrm>
            <a:custGeom>
              <a:avLst/>
              <a:gdLst>
                <a:gd name="T0" fmla="*/ 3384130 w 463"/>
                <a:gd name="T1" fmla="*/ 0 h 1836"/>
                <a:gd name="T2" fmla="*/ 3769931 w 463"/>
                <a:gd name="T3" fmla="*/ 11115941 h 1836"/>
                <a:gd name="T4" fmla="*/ 2821653 w 463"/>
                <a:gd name="T5" fmla="*/ 23462209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15769B"/>
              </a:solidFill>
              <a:miter lim="800000"/>
              <a:headEnd/>
              <a:tailEnd/>
            </a:ln>
          </p:spPr>
          <p:txBody>
            <a:bodyPr/>
            <a:lstStyle/>
            <a:p>
              <a:endParaRPr lang="es-ES"/>
            </a:p>
          </p:txBody>
        </p:sp>
        <p:sp>
          <p:nvSpPr>
            <p:cNvPr id="27744" name="Freeform 11"/>
            <p:cNvSpPr>
              <a:spLocks/>
            </p:cNvSpPr>
            <p:nvPr/>
          </p:nvSpPr>
          <p:spPr bwMode="auto">
            <a:xfrm>
              <a:off x="2381" y="-8"/>
              <a:ext cx="1148" cy="4337"/>
            </a:xfrm>
            <a:custGeom>
              <a:avLst/>
              <a:gdLst>
                <a:gd name="T0" fmla="*/ 3375080 w 486"/>
                <a:gd name="T1" fmla="*/ 0 h 1836"/>
                <a:gd name="T2" fmla="*/ 3855901 w 486"/>
                <a:gd name="T3" fmla="*/ 11115941 h 1836"/>
                <a:gd name="T4" fmla="*/ 3216959 w 486"/>
                <a:gd name="T5" fmla="*/ 23462209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157194"/>
              </a:solidFill>
              <a:miter lim="800000"/>
              <a:headEnd/>
              <a:tailEnd/>
            </a:ln>
          </p:spPr>
          <p:txBody>
            <a:bodyPr/>
            <a:lstStyle/>
            <a:p>
              <a:endParaRPr lang="es-ES"/>
            </a:p>
          </p:txBody>
        </p:sp>
        <p:sp>
          <p:nvSpPr>
            <p:cNvPr id="27745" name="Freeform 12"/>
            <p:cNvSpPr>
              <a:spLocks/>
            </p:cNvSpPr>
            <p:nvPr/>
          </p:nvSpPr>
          <p:spPr bwMode="auto">
            <a:xfrm>
              <a:off x="2386" y="-8"/>
              <a:ext cx="1202" cy="4337"/>
            </a:xfrm>
            <a:custGeom>
              <a:avLst/>
              <a:gdLst>
                <a:gd name="T0" fmla="*/ 3360032 w 509"/>
                <a:gd name="T1" fmla="*/ 0 h 1836"/>
                <a:gd name="T2" fmla="*/ 3937360 w 509"/>
                <a:gd name="T3" fmla="*/ 11115941 h 1836"/>
                <a:gd name="T4" fmla="*/ 3601584 w 509"/>
                <a:gd name="T5" fmla="*/ 23462209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36B8D"/>
              </a:solidFill>
              <a:miter lim="800000"/>
              <a:headEnd/>
              <a:tailEnd/>
            </a:ln>
          </p:spPr>
          <p:txBody>
            <a:bodyPr/>
            <a:lstStyle/>
            <a:p>
              <a:endParaRPr lang="es-ES"/>
            </a:p>
          </p:txBody>
        </p:sp>
      </p:grpSp>
      <p:grpSp>
        <p:nvGrpSpPr>
          <p:cNvPr id="3" name="Group 13"/>
          <p:cNvGrpSpPr>
            <a:grpSpLocks/>
          </p:cNvGrpSpPr>
          <p:nvPr/>
        </p:nvGrpSpPr>
        <p:grpSpPr bwMode="auto">
          <a:xfrm>
            <a:off x="-3175" y="-12700"/>
            <a:ext cx="1766888" cy="6870700"/>
            <a:chOff x="2336" y="-8"/>
            <a:chExt cx="1252" cy="4337"/>
          </a:xfrm>
        </p:grpSpPr>
        <p:sp>
          <p:nvSpPr>
            <p:cNvPr id="27726" name="Freeform 14"/>
            <p:cNvSpPr>
              <a:spLocks/>
            </p:cNvSpPr>
            <p:nvPr/>
          </p:nvSpPr>
          <p:spPr bwMode="auto">
            <a:xfrm>
              <a:off x="2336" y="-8"/>
              <a:ext cx="872" cy="4337"/>
            </a:xfrm>
            <a:custGeom>
              <a:avLst/>
              <a:gdLst>
                <a:gd name="T0" fmla="*/ 3390520 w 369"/>
                <a:gd name="T1" fmla="*/ 0 h 1836"/>
                <a:gd name="T2" fmla="*/ 3107293 w 369"/>
                <a:gd name="T3" fmla="*/ 11115941 h 1836"/>
                <a:gd name="T4" fmla="*/ 0 w 369"/>
                <a:gd name="T5" fmla="*/ 23462209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53B848"/>
              </a:solidFill>
              <a:miter lim="800000"/>
              <a:headEnd/>
              <a:tailEnd/>
            </a:ln>
          </p:spPr>
          <p:txBody>
            <a:bodyPr/>
            <a:lstStyle/>
            <a:p>
              <a:endParaRPr lang="es-ES"/>
            </a:p>
          </p:txBody>
        </p:sp>
        <p:sp>
          <p:nvSpPr>
            <p:cNvPr id="27727" name="Freeform 15"/>
            <p:cNvSpPr>
              <a:spLocks/>
            </p:cNvSpPr>
            <p:nvPr/>
          </p:nvSpPr>
          <p:spPr bwMode="auto">
            <a:xfrm>
              <a:off x="2343" y="-8"/>
              <a:ext cx="893" cy="4337"/>
            </a:xfrm>
            <a:custGeom>
              <a:avLst/>
              <a:gdLst>
                <a:gd name="T0" fmla="*/ 3362837 w 378"/>
                <a:gd name="T1" fmla="*/ 0 h 1836"/>
                <a:gd name="T2" fmla="*/ 3183299 w 378"/>
                <a:gd name="T3" fmla="*/ 11115941 h 1836"/>
                <a:gd name="T4" fmla="*/ 393903 w 378"/>
                <a:gd name="T5" fmla="*/ 23462209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4FB147"/>
              </a:solidFill>
              <a:miter lim="800000"/>
              <a:headEnd/>
              <a:tailEnd/>
            </a:ln>
          </p:spPr>
          <p:txBody>
            <a:bodyPr/>
            <a:lstStyle/>
            <a:p>
              <a:endParaRPr lang="es-ES"/>
            </a:p>
          </p:txBody>
        </p:sp>
        <p:sp>
          <p:nvSpPr>
            <p:cNvPr id="27728" name="Freeform 16"/>
            <p:cNvSpPr>
              <a:spLocks/>
            </p:cNvSpPr>
            <p:nvPr/>
          </p:nvSpPr>
          <p:spPr bwMode="auto">
            <a:xfrm>
              <a:off x="2350" y="-8"/>
              <a:ext cx="917" cy="4337"/>
            </a:xfrm>
            <a:custGeom>
              <a:avLst/>
              <a:gdLst>
                <a:gd name="T0" fmla="*/ 3381520 w 388"/>
                <a:gd name="T1" fmla="*/ 0 h 1836"/>
                <a:gd name="T2" fmla="*/ 3290104 w 388"/>
                <a:gd name="T3" fmla="*/ 11115941 h 1836"/>
                <a:gd name="T4" fmla="*/ 798119 w 388"/>
                <a:gd name="T5" fmla="*/ 23462209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48AC47"/>
              </a:solidFill>
              <a:miter lim="800000"/>
              <a:headEnd/>
              <a:tailEnd/>
            </a:ln>
          </p:spPr>
          <p:txBody>
            <a:bodyPr/>
            <a:lstStyle/>
            <a:p>
              <a:endParaRPr lang="es-ES"/>
            </a:p>
          </p:txBody>
        </p:sp>
        <p:sp>
          <p:nvSpPr>
            <p:cNvPr id="27729" name="Freeform 17"/>
            <p:cNvSpPr>
              <a:spLocks/>
            </p:cNvSpPr>
            <p:nvPr/>
          </p:nvSpPr>
          <p:spPr bwMode="auto">
            <a:xfrm>
              <a:off x="2355" y="-8"/>
              <a:ext cx="940" cy="4337"/>
            </a:xfrm>
            <a:custGeom>
              <a:avLst/>
              <a:gdLst>
                <a:gd name="T0" fmla="*/ 3354863 w 398"/>
                <a:gd name="T1" fmla="*/ 0 h 1836"/>
                <a:gd name="T2" fmla="*/ 3369985 w 398"/>
                <a:gd name="T3" fmla="*/ 11115941 h 1836"/>
                <a:gd name="T4" fmla="*/ 1198670 w 398"/>
                <a:gd name="T5" fmla="*/ 23462209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43A746"/>
              </a:solidFill>
              <a:miter lim="800000"/>
              <a:headEnd/>
              <a:tailEnd/>
            </a:ln>
          </p:spPr>
          <p:txBody>
            <a:bodyPr/>
            <a:lstStyle/>
            <a:p>
              <a:endParaRPr lang="es-ES"/>
            </a:p>
          </p:txBody>
        </p:sp>
        <p:sp>
          <p:nvSpPr>
            <p:cNvPr id="27730" name="Freeform 18"/>
            <p:cNvSpPr>
              <a:spLocks/>
            </p:cNvSpPr>
            <p:nvPr/>
          </p:nvSpPr>
          <p:spPr bwMode="auto">
            <a:xfrm>
              <a:off x="2360" y="-8"/>
              <a:ext cx="964" cy="4337"/>
            </a:xfrm>
            <a:custGeom>
              <a:avLst/>
              <a:gdLst>
                <a:gd name="T0" fmla="*/ 3382712 w 408"/>
                <a:gd name="T1" fmla="*/ 0 h 1836"/>
                <a:gd name="T2" fmla="*/ 3469547 w 408"/>
                <a:gd name="T3" fmla="*/ 11115941 h 1836"/>
                <a:gd name="T4" fmla="*/ 1599416 w 408"/>
                <a:gd name="T5" fmla="*/ 23462209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3CA246"/>
              </a:solidFill>
              <a:miter lim="800000"/>
              <a:headEnd/>
              <a:tailEnd/>
            </a:ln>
          </p:spPr>
          <p:txBody>
            <a:bodyPr/>
            <a:lstStyle/>
            <a:p>
              <a:endParaRPr lang="es-ES"/>
            </a:p>
          </p:txBody>
        </p:sp>
        <p:sp>
          <p:nvSpPr>
            <p:cNvPr id="27731" name="Freeform 19"/>
            <p:cNvSpPr>
              <a:spLocks/>
            </p:cNvSpPr>
            <p:nvPr/>
          </p:nvSpPr>
          <p:spPr bwMode="auto">
            <a:xfrm>
              <a:off x="2365" y="-8"/>
              <a:ext cx="987" cy="4337"/>
            </a:xfrm>
            <a:custGeom>
              <a:avLst/>
              <a:gdLst>
                <a:gd name="T0" fmla="*/ 3356284 w 418"/>
                <a:gd name="T1" fmla="*/ 0 h 1836"/>
                <a:gd name="T2" fmla="*/ 3550289 w 418"/>
                <a:gd name="T3" fmla="*/ 11115941 h 1836"/>
                <a:gd name="T4" fmla="*/ 1998361 w 418"/>
                <a:gd name="T5" fmla="*/ 23462209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369E46"/>
              </a:solidFill>
              <a:miter lim="800000"/>
              <a:headEnd/>
              <a:tailEnd/>
            </a:ln>
          </p:spPr>
          <p:txBody>
            <a:bodyPr/>
            <a:lstStyle/>
            <a:p>
              <a:endParaRPr lang="es-ES"/>
            </a:p>
          </p:txBody>
        </p:sp>
        <p:sp>
          <p:nvSpPr>
            <p:cNvPr id="27732" name="Freeform 20"/>
            <p:cNvSpPr>
              <a:spLocks/>
            </p:cNvSpPr>
            <p:nvPr/>
          </p:nvSpPr>
          <p:spPr bwMode="auto">
            <a:xfrm>
              <a:off x="2372" y="-8"/>
              <a:ext cx="1039" cy="4337"/>
            </a:xfrm>
            <a:custGeom>
              <a:avLst/>
              <a:gdLst>
                <a:gd name="T0" fmla="*/ 3346761 w 440"/>
                <a:gd name="T1" fmla="*/ 0 h 1836"/>
                <a:gd name="T2" fmla="*/ 3638689 w 440"/>
                <a:gd name="T3" fmla="*/ 11115941 h 1836"/>
                <a:gd name="T4" fmla="*/ 2392543 w 440"/>
                <a:gd name="T5" fmla="*/ 23462209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2F9946"/>
              </a:solidFill>
              <a:miter lim="800000"/>
              <a:headEnd/>
              <a:tailEnd/>
            </a:ln>
          </p:spPr>
          <p:txBody>
            <a:bodyPr/>
            <a:lstStyle/>
            <a:p>
              <a:endParaRPr lang="es-ES"/>
            </a:p>
          </p:txBody>
        </p:sp>
        <p:sp>
          <p:nvSpPr>
            <p:cNvPr id="27733" name="Freeform 21"/>
            <p:cNvSpPr>
              <a:spLocks/>
            </p:cNvSpPr>
            <p:nvPr/>
          </p:nvSpPr>
          <p:spPr bwMode="auto">
            <a:xfrm>
              <a:off x="2376" y="-8"/>
              <a:ext cx="1094" cy="4337"/>
            </a:xfrm>
            <a:custGeom>
              <a:avLst/>
              <a:gdLst>
                <a:gd name="T0" fmla="*/ 3384130 w 463"/>
                <a:gd name="T1" fmla="*/ 0 h 1836"/>
                <a:gd name="T2" fmla="*/ 3769931 w 463"/>
                <a:gd name="T3" fmla="*/ 11115941 h 1836"/>
                <a:gd name="T4" fmla="*/ 2821653 w 463"/>
                <a:gd name="T5" fmla="*/ 23462209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2A9545"/>
              </a:solidFill>
              <a:miter lim="800000"/>
              <a:headEnd/>
              <a:tailEnd/>
            </a:ln>
          </p:spPr>
          <p:txBody>
            <a:bodyPr/>
            <a:lstStyle/>
            <a:p>
              <a:endParaRPr lang="es-ES"/>
            </a:p>
          </p:txBody>
        </p:sp>
        <p:sp>
          <p:nvSpPr>
            <p:cNvPr id="27734" name="Freeform 22"/>
            <p:cNvSpPr>
              <a:spLocks/>
            </p:cNvSpPr>
            <p:nvPr/>
          </p:nvSpPr>
          <p:spPr bwMode="auto">
            <a:xfrm>
              <a:off x="2381" y="-8"/>
              <a:ext cx="1148" cy="4337"/>
            </a:xfrm>
            <a:custGeom>
              <a:avLst/>
              <a:gdLst>
                <a:gd name="T0" fmla="*/ 3375080 w 486"/>
                <a:gd name="T1" fmla="*/ 0 h 1836"/>
                <a:gd name="T2" fmla="*/ 3855901 w 486"/>
                <a:gd name="T3" fmla="*/ 11115941 h 1836"/>
                <a:gd name="T4" fmla="*/ 3216959 w 486"/>
                <a:gd name="T5" fmla="*/ 23462209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219145"/>
              </a:solidFill>
              <a:miter lim="800000"/>
              <a:headEnd/>
              <a:tailEnd/>
            </a:ln>
          </p:spPr>
          <p:txBody>
            <a:bodyPr/>
            <a:lstStyle/>
            <a:p>
              <a:endParaRPr lang="es-ES"/>
            </a:p>
          </p:txBody>
        </p:sp>
        <p:sp>
          <p:nvSpPr>
            <p:cNvPr id="27735" name="Freeform 23"/>
            <p:cNvSpPr>
              <a:spLocks/>
            </p:cNvSpPr>
            <p:nvPr/>
          </p:nvSpPr>
          <p:spPr bwMode="auto">
            <a:xfrm>
              <a:off x="2386" y="-8"/>
              <a:ext cx="1202" cy="4337"/>
            </a:xfrm>
            <a:custGeom>
              <a:avLst/>
              <a:gdLst>
                <a:gd name="T0" fmla="*/ 3360032 w 509"/>
                <a:gd name="T1" fmla="*/ 0 h 1836"/>
                <a:gd name="T2" fmla="*/ 3937360 w 509"/>
                <a:gd name="T3" fmla="*/ 11115941 h 1836"/>
                <a:gd name="T4" fmla="*/ 3601584 w 509"/>
                <a:gd name="T5" fmla="*/ 23462209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A8D44"/>
              </a:solidFill>
              <a:miter lim="800000"/>
              <a:headEnd/>
              <a:tailEnd/>
            </a:ln>
          </p:spPr>
          <p:txBody>
            <a:bodyPr/>
            <a:lstStyle/>
            <a:p>
              <a:endParaRPr lang="es-ES"/>
            </a:p>
          </p:txBody>
        </p:sp>
      </p:grpSp>
      <p:grpSp>
        <p:nvGrpSpPr>
          <p:cNvPr id="4" name="Group 24"/>
          <p:cNvGrpSpPr>
            <a:grpSpLocks/>
          </p:cNvGrpSpPr>
          <p:nvPr/>
        </p:nvGrpSpPr>
        <p:grpSpPr bwMode="auto">
          <a:xfrm rot="10800000">
            <a:off x="1720850" y="-171450"/>
            <a:ext cx="330200" cy="8253413"/>
            <a:chOff x="-1293" y="0"/>
            <a:chExt cx="1050" cy="4320"/>
          </a:xfrm>
        </p:grpSpPr>
        <p:sp>
          <p:nvSpPr>
            <p:cNvPr id="11289" name="Rectangle 25"/>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27725" name="Rectangle 26"/>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5" name="Group 27"/>
          <p:cNvGrpSpPr>
            <a:grpSpLocks/>
          </p:cNvGrpSpPr>
          <p:nvPr/>
        </p:nvGrpSpPr>
        <p:grpSpPr bwMode="auto">
          <a:xfrm>
            <a:off x="0" y="-1111250"/>
            <a:ext cx="1763713" cy="8253413"/>
            <a:chOff x="-1293" y="0"/>
            <a:chExt cx="1050" cy="4320"/>
          </a:xfrm>
        </p:grpSpPr>
        <p:sp>
          <p:nvSpPr>
            <p:cNvPr id="11292" name="Rectangle 28"/>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27723" name="Rectangle 29"/>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6" name="Group 146"/>
          <p:cNvGrpSpPr>
            <a:grpSpLocks/>
          </p:cNvGrpSpPr>
          <p:nvPr/>
        </p:nvGrpSpPr>
        <p:grpSpPr bwMode="auto">
          <a:xfrm>
            <a:off x="276225" y="1500188"/>
            <a:ext cx="2152650" cy="2152650"/>
            <a:chOff x="1943" y="626"/>
            <a:chExt cx="1228" cy="1228"/>
          </a:xfrm>
        </p:grpSpPr>
        <p:sp>
          <p:nvSpPr>
            <p:cNvPr id="27715" name="Oval 147"/>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7716" name="Group 148"/>
            <p:cNvGrpSpPr>
              <a:grpSpLocks/>
            </p:cNvGrpSpPr>
            <p:nvPr/>
          </p:nvGrpSpPr>
          <p:grpSpPr bwMode="auto">
            <a:xfrm>
              <a:off x="2070" y="1330"/>
              <a:ext cx="975" cy="325"/>
              <a:chOff x="2696" y="1315"/>
              <a:chExt cx="2472" cy="824"/>
            </a:xfrm>
          </p:grpSpPr>
          <p:sp>
            <p:nvSpPr>
              <p:cNvPr id="27720" name="Oval 149"/>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7721" name="Oval 150"/>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7717" name="Group 151"/>
            <p:cNvGrpSpPr>
              <a:grpSpLocks/>
            </p:cNvGrpSpPr>
            <p:nvPr/>
          </p:nvGrpSpPr>
          <p:grpSpPr bwMode="auto">
            <a:xfrm>
              <a:off x="2236" y="890"/>
              <a:ext cx="644" cy="645"/>
              <a:chOff x="2880" y="1515"/>
              <a:chExt cx="644" cy="645"/>
            </a:xfrm>
          </p:grpSpPr>
          <p:sp>
            <p:nvSpPr>
              <p:cNvPr id="27718" name="Oval 152"/>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17" name="Freeform 153"/>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9" name="Group 97"/>
          <p:cNvGrpSpPr>
            <a:grpSpLocks/>
          </p:cNvGrpSpPr>
          <p:nvPr/>
        </p:nvGrpSpPr>
        <p:grpSpPr bwMode="auto">
          <a:xfrm>
            <a:off x="-442913" y="412750"/>
            <a:ext cx="2152651" cy="2152650"/>
            <a:chOff x="1943" y="626"/>
            <a:chExt cx="1228" cy="1228"/>
          </a:xfrm>
        </p:grpSpPr>
        <p:sp>
          <p:nvSpPr>
            <p:cNvPr id="27708" name="Oval 96"/>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7709" name="Group 89"/>
            <p:cNvGrpSpPr>
              <a:grpSpLocks/>
            </p:cNvGrpSpPr>
            <p:nvPr/>
          </p:nvGrpSpPr>
          <p:grpSpPr bwMode="auto">
            <a:xfrm>
              <a:off x="2070" y="1330"/>
              <a:ext cx="975" cy="325"/>
              <a:chOff x="2696" y="1315"/>
              <a:chExt cx="2472" cy="824"/>
            </a:xfrm>
          </p:grpSpPr>
          <p:sp>
            <p:nvSpPr>
              <p:cNvPr id="27713" name="Oval 90"/>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7714" name="Oval 91"/>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7710" name="Group 92"/>
            <p:cNvGrpSpPr>
              <a:grpSpLocks/>
            </p:cNvGrpSpPr>
            <p:nvPr/>
          </p:nvGrpSpPr>
          <p:grpSpPr bwMode="auto">
            <a:xfrm>
              <a:off x="2236" y="890"/>
              <a:ext cx="644" cy="645"/>
              <a:chOff x="2880" y="1515"/>
              <a:chExt cx="644" cy="645"/>
            </a:xfrm>
          </p:grpSpPr>
          <p:sp>
            <p:nvSpPr>
              <p:cNvPr id="27711" name="Oval 93"/>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358" name="Freeform 94"/>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2" name="Group 154"/>
          <p:cNvGrpSpPr>
            <a:grpSpLocks/>
          </p:cNvGrpSpPr>
          <p:nvPr/>
        </p:nvGrpSpPr>
        <p:grpSpPr bwMode="auto">
          <a:xfrm>
            <a:off x="-500063" y="2500313"/>
            <a:ext cx="2152651" cy="2152650"/>
            <a:chOff x="1943" y="626"/>
            <a:chExt cx="1228" cy="1228"/>
          </a:xfrm>
        </p:grpSpPr>
        <p:sp>
          <p:nvSpPr>
            <p:cNvPr id="27701" name="Oval 155"/>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7702" name="Group 156"/>
            <p:cNvGrpSpPr>
              <a:grpSpLocks/>
            </p:cNvGrpSpPr>
            <p:nvPr/>
          </p:nvGrpSpPr>
          <p:grpSpPr bwMode="auto">
            <a:xfrm>
              <a:off x="2070" y="1330"/>
              <a:ext cx="975" cy="325"/>
              <a:chOff x="2696" y="1315"/>
              <a:chExt cx="2472" cy="824"/>
            </a:xfrm>
          </p:grpSpPr>
          <p:sp>
            <p:nvSpPr>
              <p:cNvPr id="27706" name="Oval 157"/>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7707" name="Oval 158"/>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7703" name="Group 159"/>
            <p:cNvGrpSpPr>
              <a:grpSpLocks/>
            </p:cNvGrpSpPr>
            <p:nvPr/>
          </p:nvGrpSpPr>
          <p:grpSpPr bwMode="auto">
            <a:xfrm>
              <a:off x="2236" y="890"/>
              <a:ext cx="644" cy="645"/>
              <a:chOff x="2880" y="1515"/>
              <a:chExt cx="644" cy="645"/>
            </a:xfrm>
          </p:grpSpPr>
          <p:sp>
            <p:nvSpPr>
              <p:cNvPr id="27704" name="Oval 160"/>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25" name="Freeform 161"/>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5" name="Group 162"/>
          <p:cNvGrpSpPr>
            <a:grpSpLocks/>
          </p:cNvGrpSpPr>
          <p:nvPr/>
        </p:nvGrpSpPr>
        <p:grpSpPr bwMode="auto">
          <a:xfrm>
            <a:off x="276225" y="3500438"/>
            <a:ext cx="2152650" cy="2152650"/>
            <a:chOff x="1943" y="626"/>
            <a:chExt cx="1228" cy="1228"/>
          </a:xfrm>
        </p:grpSpPr>
        <p:sp>
          <p:nvSpPr>
            <p:cNvPr id="27694"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7695" name="Group 164"/>
            <p:cNvGrpSpPr>
              <a:grpSpLocks/>
            </p:cNvGrpSpPr>
            <p:nvPr/>
          </p:nvGrpSpPr>
          <p:grpSpPr bwMode="auto">
            <a:xfrm>
              <a:off x="2070" y="1330"/>
              <a:ext cx="975" cy="325"/>
              <a:chOff x="2696" y="1315"/>
              <a:chExt cx="2472" cy="824"/>
            </a:xfrm>
          </p:grpSpPr>
          <p:sp>
            <p:nvSpPr>
              <p:cNvPr id="27699" name="Oval 165"/>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7700"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7696" name="Group 167"/>
            <p:cNvGrpSpPr>
              <a:grpSpLocks/>
            </p:cNvGrpSpPr>
            <p:nvPr/>
          </p:nvGrpSpPr>
          <p:grpSpPr bwMode="auto">
            <a:xfrm>
              <a:off x="2236" y="890"/>
              <a:ext cx="644" cy="645"/>
              <a:chOff x="2880" y="1515"/>
              <a:chExt cx="644" cy="645"/>
            </a:xfrm>
          </p:grpSpPr>
          <p:sp>
            <p:nvSpPr>
              <p:cNvPr id="27697"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33" name="Freeform 16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8" name="Group 170"/>
          <p:cNvGrpSpPr>
            <a:grpSpLocks/>
          </p:cNvGrpSpPr>
          <p:nvPr/>
        </p:nvGrpSpPr>
        <p:grpSpPr bwMode="auto">
          <a:xfrm>
            <a:off x="490538" y="5419725"/>
            <a:ext cx="2152650" cy="2152650"/>
            <a:chOff x="1943" y="626"/>
            <a:chExt cx="1228" cy="1228"/>
          </a:xfrm>
        </p:grpSpPr>
        <p:sp>
          <p:nvSpPr>
            <p:cNvPr id="27687" name="Oval 171"/>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7688" name="Group 172"/>
            <p:cNvGrpSpPr>
              <a:grpSpLocks/>
            </p:cNvGrpSpPr>
            <p:nvPr/>
          </p:nvGrpSpPr>
          <p:grpSpPr bwMode="auto">
            <a:xfrm>
              <a:off x="2070" y="1330"/>
              <a:ext cx="975" cy="325"/>
              <a:chOff x="2696" y="1315"/>
              <a:chExt cx="2472" cy="824"/>
            </a:xfrm>
          </p:grpSpPr>
          <p:sp>
            <p:nvSpPr>
              <p:cNvPr id="27692" name="Oval 173"/>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7693" name="Oval 174"/>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7689" name="Group 175"/>
            <p:cNvGrpSpPr>
              <a:grpSpLocks/>
            </p:cNvGrpSpPr>
            <p:nvPr/>
          </p:nvGrpSpPr>
          <p:grpSpPr bwMode="auto">
            <a:xfrm>
              <a:off x="2236" y="890"/>
              <a:ext cx="644" cy="645"/>
              <a:chOff x="2880" y="1515"/>
              <a:chExt cx="644" cy="645"/>
            </a:xfrm>
          </p:grpSpPr>
          <p:sp>
            <p:nvSpPr>
              <p:cNvPr id="27690" name="Oval 176"/>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41" name="Freeform 177"/>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1" name="Group 30"/>
          <p:cNvGrpSpPr>
            <a:grpSpLocks/>
          </p:cNvGrpSpPr>
          <p:nvPr/>
        </p:nvGrpSpPr>
        <p:grpSpPr bwMode="auto">
          <a:xfrm>
            <a:off x="285720" y="214290"/>
            <a:ext cx="8591549" cy="661987"/>
            <a:chOff x="152" y="158"/>
            <a:chExt cx="5412" cy="417"/>
          </a:xfrm>
          <a:solidFill>
            <a:srgbClr val="F1850F"/>
          </a:solidFill>
        </p:grpSpPr>
        <p:sp>
          <p:nvSpPr>
            <p:cNvPr id="11295" name="AutoShape 31"/>
            <p:cNvSpPr>
              <a:spLocks noChangeArrowheads="1"/>
            </p:cNvSpPr>
            <p:nvPr/>
          </p:nvSpPr>
          <p:spPr bwMode="auto">
            <a:xfrm>
              <a:off x="152" y="203"/>
              <a:ext cx="5352" cy="372"/>
            </a:xfrm>
            <a:prstGeom prst="roundRect">
              <a:avLst>
                <a:gd name="adj" fmla="val 11829"/>
              </a:avLst>
            </a:prstGeom>
            <a:grpFill/>
            <a:ln w="9525">
              <a:noFill/>
              <a:round/>
              <a:headEnd/>
              <a:tailEnd/>
            </a:ln>
            <a:effectLst/>
          </p:spPr>
          <p:txBody>
            <a:bodyPr wrap="none" anchor="ctr"/>
            <a:lstStyle/>
            <a:p>
              <a:pPr>
                <a:defRPr/>
              </a:pPr>
              <a:endParaRPr lang="es-ES_tradnl" dirty="0"/>
            </a:p>
          </p:txBody>
        </p:sp>
        <p:sp>
          <p:nvSpPr>
            <p:cNvPr id="11296" name="Freeform 32"/>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pFill/>
            <a:ln w="9525">
              <a:noFill/>
              <a:round/>
              <a:headEnd/>
              <a:tailEnd/>
            </a:ln>
          </p:spPr>
          <p:txBody>
            <a:bodyPr/>
            <a:lstStyle/>
            <a:p>
              <a:pPr>
                <a:defRPr/>
              </a:pPr>
              <a:endParaRPr lang="es-ES_tradnl" dirty="0"/>
            </a:p>
          </p:txBody>
        </p:sp>
        <p:sp>
          <p:nvSpPr>
            <p:cNvPr id="11297" name="AutoShape 33"/>
            <p:cNvSpPr>
              <a:spLocks noChangeArrowheads="1"/>
            </p:cNvSpPr>
            <p:nvPr/>
          </p:nvSpPr>
          <p:spPr bwMode="auto">
            <a:xfrm>
              <a:off x="204" y="159"/>
              <a:ext cx="5352" cy="82"/>
            </a:xfrm>
            <a:prstGeom prst="roundRect">
              <a:avLst>
                <a:gd name="adj" fmla="val 16667"/>
              </a:avLst>
            </a:prstGeom>
            <a:grpFill/>
            <a:ln w="9525">
              <a:noFill/>
              <a:round/>
              <a:headEnd/>
              <a:tailEnd/>
            </a:ln>
            <a:effectLst/>
          </p:spPr>
          <p:txBody>
            <a:bodyPr wrap="none" anchor="ctr"/>
            <a:lstStyle/>
            <a:p>
              <a:pPr>
                <a:defRPr/>
              </a:pPr>
              <a:endParaRPr lang="es-ES_tradnl" dirty="0"/>
            </a:p>
          </p:txBody>
        </p:sp>
      </p:grpSp>
      <p:sp>
        <p:nvSpPr>
          <p:cNvPr id="27662" name="82 CuadroTexto"/>
          <p:cNvSpPr txBox="1">
            <a:spLocks noChangeArrowheads="1"/>
          </p:cNvSpPr>
          <p:nvPr/>
        </p:nvSpPr>
        <p:spPr bwMode="auto">
          <a:xfrm>
            <a:off x="2286000" y="1000125"/>
            <a:ext cx="6643688" cy="830263"/>
          </a:xfrm>
          <a:prstGeom prst="rect">
            <a:avLst/>
          </a:prstGeom>
          <a:noFill/>
          <a:ln w="9525">
            <a:noFill/>
            <a:miter lim="800000"/>
            <a:headEnd/>
            <a:tailEnd/>
          </a:ln>
        </p:spPr>
        <p:txBody>
          <a:bodyPr>
            <a:spAutoFit/>
          </a:bodyPr>
          <a:lstStyle/>
          <a:p>
            <a:r>
              <a:rPr lang="es-EC"/>
              <a:t> </a:t>
            </a:r>
            <a:endParaRPr lang="es-ES"/>
          </a:p>
          <a:p>
            <a:r>
              <a:rPr lang="es-EC"/>
              <a:t>	</a:t>
            </a:r>
            <a:endParaRPr lang="es-ES" sz="1800"/>
          </a:p>
        </p:txBody>
      </p:sp>
      <p:sp>
        <p:nvSpPr>
          <p:cNvPr id="85" name="Text Box 71"/>
          <p:cNvSpPr txBox="1">
            <a:spLocks noChangeArrowheads="1"/>
          </p:cNvSpPr>
          <p:nvPr/>
        </p:nvSpPr>
        <p:spPr bwMode="auto">
          <a:xfrm>
            <a:off x="131763" y="1076325"/>
            <a:ext cx="1039812"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27664" name="Text Box 69"/>
          <p:cNvSpPr txBox="1">
            <a:spLocks noChangeArrowheads="1"/>
          </p:cNvSpPr>
          <p:nvPr/>
        </p:nvSpPr>
        <p:spPr bwMode="auto">
          <a:xfrm>
            <a:off x="131763" y="3143250"/>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III: Estudio Organizacional</a:t>
            </a:r>
          </a:p>
        </p:txBody>
      </p:sp>
      <p:sp>
        <p:nvSpPr>
          <p:cNvPr id="27665" name="Text Box 71"/>
          <p:cNvSpPr txBox="1">
            <a:spLocks noChangeArrowheads="1"/>
          </p:cNvSpPr>
          <p:nvPr/>
        </p:nvSpPr>
        <p:spPr bwMode="auto">
          <a:xfrm>
            <a:off x="1000125" y="6211888"/>
            <a:ext cx="1285875" cy="461962"/>
          </a:xfrm>
          <a:prstGeom prst="rect">
            <a:avLst/>
          </a:prstGeom>
          <a:noFill/>
          <a:ln w="9525">
            <a:noFill/>
            <a:miter lim="800000"/>
            <a:headEnd/>
            <a:tailEnd/>
          </a:ln>
        </p:spPr>
        <p:txBody>
          <a:bodyPr anchor="ctr">
            <a:spAutoFit/>
          </a:bodyPr>
          <a:lstStyle/>
          <a:p>
            <a:pPr algn="ctr">
              <a:spcBef>
                <a:spcPct val="50000"/>
              </a:spcBef>
            </a:pPr>
            <a:r>
              <a:rPr lang="en-GB" sz="1200">
                <a:solidFill>
                  <a:schemeClr val="bg1"/>
                </a:solidFill>
              </a:rPr>
              <a:t>Conclusiones, Recomendaciones</a:t>
            </a:r>
          </a:p>
        </p:txBody>
      </p:sp>
      <p:sp>
        <p:nvSpPr>
          <p:cNvPr id="27666" name="Text Box 70"/>
          <p:cNvSpPr txBox="1">
            <a:spLocks noChangeArrowheads="1"/>
          </p:cNvSpPr>
          <p:nvPr/>
        </p:nvSpPr>
        <p:spPr bwMode="auto">
          <a:xfrm>
            <a:off x="854075" y="4211638"/>
            <a:ext cx="1039813"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IV: Estudio Técnico </a:t>
            </a:r>
          </a:p>
        </p:txBody>
      </p:sp>
      <p:grpSp>
        <p:nvGrpSpPr>
          <p:cNvPr id="22" name="Group 162"/>
          <p:cNvGrpSpPr>
            <a:grpSpLocks/>
          </p:cNvGrpSpPr>
          <p:nvPr/>
        </p:nvGrpSpPr>
        <p:grpSpPr bwMode="auto">
          <a:xfrm>
            <a:off x="-428625" y="4705350"/>
            <a:ext cx="2852738" cy="2154238"/>
            <a:chOff x="1943" y="626"/>
            <a:chExt cx="1627" cy="1229"/>
          </a:xfrm>
        </p:grpSpPr>
        <p:sp>
          <p:nvSpPr>
            <p:cNvPr id="27680"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7681" name="Group 164"/>
            <p:cNvGrpSpPr>
              <a:grpSpLocks/>
            </p:cNvGrpSpPr>
            <p:nvPr/>
          </p:nvGrpSpPr>
          <p:grpSpPr bwMode="auto">
            <a:xfrm>
              <a:off x="2322" y="1411"/>
              <a:ext cx="1248" cy="444"/>
              <a:chOff x="3334" y="1520"/>
              <a:chExt cx="3166" cy="1126"/>
            </a:xfrm>
          </p:grpSpPr>
          <p:sp>
            <p:nvSpPr>
              <p:cNvPr id="27685" name="Oval 165"/>
              <p:cNvSpPr>
                <a:spLocks noChangeArrowheads="1"/>
              </p:cNvSpPr>
              <p:nvPr/>
            </p:nvSpPr>
            <p:spPr bwMode="auto">
              <a:xfrm>
                <a:off x="4027" y="1822"/>
                <a:ext cx="2473"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7686"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7682" name="Group 167"/>
            <p:cNvGrpSpPr>
              <a:grpSpLocks/>
            </p:cNvGrpSpPr>
            <p:nvPr/>
          </p:nvGrpSpPr>
          <p:grpSpPr bwMode="auto">
            <a:xfrm>
              <a:off x="2236" y="890"/>
              <a:ext cx="644" cy="645"/>
              <a:chOff x="2880" y="1515"/>
              <a:chExt cx="644" cy="645"/>
            </a:xfrm>
          </p:grpSpPr>
          <p:sp>
            <p:nvSpPr>
              <p:cNvPr id="27683"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98" name="Freeform 169"/>
              <p:cNvSpPr>
                <a:spLocks/>
              </p:cNvSpPr>
              <p:nvPr/>
            </p:nvSpPr>
            <p:spPr bwMode="auto">
              <a:xfrm>
                <a:off x="2888" y="1515"/>
                <a:ext cx="627"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sp>
        <p:nvSpPr>
          <p:cNvPr id="102" name="Rectangle 34"/>
          <p:cNvSpPr txBox="1">
            <a:spLocks noChangeArrowheads="1"/>
          </p:cNvSpPr>
          <p:nvPr/>
        </p:nvSpPr>
        <p:spPr bwMode="auto">
          <a:xfrm>
            <a:off x="500063" y="285750"/>
            <a:ext cx="8229600" cy="561975"/>
          </a:xfrm>
          <a:prstGeom prst="rect">
            <a:avLst/>
          </a:prstGeom>
          <a:noFill/>
          <a:ln w="9525">
            <a:noFill/>
            <a:miter lim="800000"/>
            <a:headEnd/>
            <a:tailEnd/>
          </a:ln>
          <a:effectLst>
            <a:outerShdw dist="17961" dir="2700000" algn="ctr" rotWithShape="0">
              <a:srgbClr val="474747"/>
            </a:outerShdw>
          </a:effectLst>
        </p:spPr>
        <p:txBody>
          <a:bodyPr anchor="ctr"/>
          <a:lstStyle/>
          <a:p>
            <a:pPr marL="0" lvl="1">
              <a:defRPr/>
            </a:pPr>
            <a:r>
              <a:rPr lang="es-EC" b="1" kern="0" dirty="0">
                <a:solidFill>
                  <a:schemeClr val="bg1"/>
                </a:solidFill>
                <a:latin typeface="Arial" pitchFamily="34" charset="0"/>
                <a:cs typeface="Arial" pitchFamily="34" charset="0"/>
              </a:rPr>
              <a:t>CAP. 2:</a:t>
            </a:r>
            <a:r>
              <a:rPr lang="es-EC" sz="2000" b="1" kern="0" dirty="0">
                <a:solidFill>
                  <a:schemeClr val="bg1"/>
                </a:solidFill>
                <a:latin typeface="Arial" pitchFamily="34" charset="0"/>
                <a:cs typeface="Arial" pitchFamily="34" charset="0"/>
              </a:rPr>
              <a:t> FUERZAS COMPETITIVAS - MICHAEL  PORTER</a:t>
            </a:r>
            <a:endParaRPr lang="en-GB" kern="0" dirty="0">
              <a:solidFill>
                <a:schemeClr val="bg1"/>
              </a:solidFill>
            </a:endParaRPr>
          </a:p>
        </p:txBody>
      </p:sp>
      <p:grpSp>
        <p:nvGrpSpPr>
          <p:cNvPr id="27669" name="Group 552"/>
          <p:cNvGrpSpPr>
            <a:grpSpLocks/>
          </p:cNvGrpSpPr>
          <p:nvPr/>
        </p:nvGrpSpPr>
        <p:grpSpPr bwMode="auto">
          <a:xfrm>
            <a:off x="285750" y="1500188"/>
            <a:ext cx="2152650" cy="2152650"/>
            <a:chOff x="1943" y="626"/>
            <a:chExt cx="1228" cy="1228"/>
          </a:xfrm>
        </p:grpSpPr>
        <p:sp>
          <p:nvSpPr>
            <p:cNvPr id="27673" name="Oval 553"/>
            <p:cNvSpPr>
              <a:spLocks noChangeArrowheads="1"/>
            </p:cNvSpPr>
            <p:nvPr/>
          </p:nvSpPr>
          <p:spPr bwMode="auto">
            <a:xfrm>
              <a:off x="1943" y="626"/>
              <a:ext cx="1228" cy="1228"/>
            </a:xfrm>
            <a:prstGeom prst="ellipse">
              <a:avLst/>
            </a:prstGeom>
            <a:gradFill rotWithShape="1">
              <a:gsLst>
                <a:gs pos="0">
                  <a:srgbClr val="BC8116">
                    <a:alpha val="62000"/>
                  </a:srgbClr>
                </a:gs>
                <a:gs pos="100000">
                  <a:srgbClr val="573C0A">
                    <a:alpha val="0"/>
                  </a:srgbClr>
                </a:gs>
              </a:gsLst>
              <a:path path="shape">
                <a:fillToRect l="50000" t="50000" r="50000" b="50000"/>
              </a:path>
            </a:gradFill>
            <a:ln w="9525">
              <a:noFill/>
              <a:round/>
              <a:headEnd/>
              <a:tailEnd/>
            </a:ln>
          </p:spPr>
          <p:txBody>
            <a:bodyPr wrap="none" anchor="ctr"/>
            <a:lstStyle/>
            <a:p>
              <a:endParaRPr lang="es-MX"/>
            </a:p>
          </p:txBody>
        </p:sp>
        <p:grpSp>
          <p:nvGrpSpPr>
            <p:cNvPr id="27674" name="Group 554"/>
            <p:cNvGrpSpPr>
              <a:grpSpLocks/>
            </p:cNvGrpSpPr>
            <p:nvPr/>
          </p:nvGrpSpPr>
          <p:grpSpPr bwMode="auto">
            <a:xfrm>
              <a:off x="2070" y="1330"/>
              <a:ext cx="975" cy="325"/>
              <a:chOff x="2696" y="1315"/>
              <a:chExt cx="2472" cy="824"/>
            </a:xfrm>
          </p:grpSpPr>
          <p:sp>
            <p:nvSpPr>
              <p:cNvPr id="27678" name="Oval 555"/>
              <p:cNvSpPr>
                <a:spLocks noChangeArrowheads="1"/>
              </p:cNvSpPr>
              <p:nvPr/>
            </p:nvSpPr>
            <p:spPr bwMode="auto">
              <a:xfrm>
                <a:off x="2696" y="1315"/>
                <a:ext cx="2472" cy="824"/>
              </a:xfrm>
              <a:prstGeom prst="ellipse">
                <a:avLst/>
              </a:prstGeom>
              <a:gradFill rotWithShape="1">
                <a:gsLst>
                  <a:gs pos="0">
                    <a:srgbClr val="BC8116">
                      <a:alpha val="60999"/>
                    </a:srgbClr>
                  </a:gs>
                  <a:gs pos="100000">
                    <a:srgbClr val="573C0A">
                      <a:alpha val="0"/>
                    </a:srgbClr>
                  </a:gs>
                </a:gsLst>
                <a:path path="shape">
                  <a:fillToRect l="50000" t="50000" r="50000" b="50000"/>
                </a:path>
              </a:gradFill>
              <a:ln w="9525">
                <a:noFill/>
                <a:round/>
                <a:headEnd/>
                <a:tailEnd/>
              </a:ln>
            </p:spPr>
            <p:txBody>
              <a:bodyPr wrap="none" anchor="ctr"/>
              <a:lstStyle/>
              <a:p>
                <a:endParaRPr lang="es-MX"/>
              </a:p>
            </p:txBody>
          </p:sp>
          <p:sp>
            <p:nvSpPr>
              <p:cNvPr id="27679" name="Oval 556"/>
              <p:cNvSpPr>
                <a:spLocks noChangeArrowheads="1"/>
              </p:cNvSpPr>
              <p:nvPr/>
            </p:nvSpPr>
            <p:spPr bwMode="auto">
              <a:xfrm>
                <a:off x="3334" y="1520"/>
                <a:ext cx="1249" cy="451"/>
              </a:xfrm>
              <a:prstGeom prst="ellipse">
                <a:avLst/>
              </a:prstGeom>
              <a:gradFill rotWithShape="1">
                <a:gsLst>
                  <a:gs pos="0">
                    <a:srgbClr val="F08820">
                      <a:alpha val="92998"/>
                    </a:srgbClr>
                  </a:gs>
                  <a:gs pos="100000">
                    <a:srgbClr val="6F3F0F">
                      <a:alpha val="0"/>
                    </a:srgbClr>
                  </a:gs>
                </a:gsLst>
                <a:path path="shape">
                  <a:fillToRect l="50000" t="50000" r="50000" b="50000"/>
                </a:path>
              </a:gradFill>
              <a:ln w="9525">
                <a:noFill/>
                <a:round/>
                <a:headEnd/>
                <a:tailEnd/>
              </a:ln>
            </p:spPr>
            <p:txBody>
              <a:bodyPr wrap="none" anchor="ctr"/>
              <a:lstStyle/>
              <a:p>
                <a:endParaRPr lang="es-MX"/>
              </a:p>
            </p:txBody>
          </p:sp>
        </p:grpSp>
        <p:grpSp>
          <p:nvGrpSpPr>
            <p:cNvPr id="27675" name="Group 557"/>
            <p:cNvGrpSpPr>
              <a:grpSpLocks/>
            </p:cNvGrpSpPr>
            <p:nvPr/>
          </p:nvGrpSpPr>
          <p:grpSpPr bwMode="auto">
            <a:xfrm>
              <a:off x="2236" y="890"/>
              <a:ext cx="644" cy="645"/>
              <a:chOff x="2880" y="1515"/>
              <a:chExt cx="644" cy="645"/>
            </a:xfrm>
          </p:grpSpPr>
          <p:sp>
            <p:nvSpPr>
              <p:cNvPr id="27676" name="Oval 558"/>
              <p:cNvSpPr>
                <a:spLocks noChangeArrowheads="1"/>
              </p:cNvSpPr>
              <p:nvPr/>
            </p:nvSpPr>
            <p:spPr bwMode="auto">
              <a:xfrm>
                <a:off x="2880" y="1516"/>
                <a:ext cx="644" cy="644"/>
              </a:xfrm>
              <a:prstGeom prst="ellipse">
                <a:avLst/>
              </a:prstGeom>
              <a:gradFill rotWithShape="1">
                <a:gsLst>
                  <a:gs pos="0">
                    <a:srgbClr val="BC8116"/>
                  </a:gs>
                  <a:gs pos="100000">
                    <a:srgbClr val="F08820"/>
                  </a:gs>
                </a:gsLst>
                <a:lin ang="5400000" scaled="1"/>
              </a:gradFill>
              <a:ln w="9525" algn="ctr">
                <a:noFill/>
                <a:round/>
                <a:headEnd/>
                <a:tailEnd/>
              </a:ln>
            </p:spPr>
            <p:txBody>
              <a:bodyPr wrap="none" anchor="ctr"/>
              <a:lstStyle/>
              <a:p>
                <a:endParaRPr lang="es-MX"/>
              </a:p>
            </p:txBody>
          </p:sp>
          <p:sp>
            <p:nvSpPr>
              <p:cNvPr id="115" name="Freeform 55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MX" dirty="0"/>
              </a:p>
            </p:txBody>
          </p:sp>
        </p:grpSp>
      </p:grpSp>
      <p:sp>
        <p:nvSpPr>
          <p:cNvPr id="27670" name="Text Box 68"/>
          <p:cNvSpPr txBox="1">
            <a:spLocks noChangeArrowheads="1"/>
          </p:cNvSpPr>
          <p:nvPr/>
        </p:nvSpPr>
        <p:spPr bwMode="auto">
          <a:xfrm>
            <a:off x="889000" y="2211388"/>
            <a:ext cx="1039813" cy="646112"/>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 Estudio de mercado</a:t>
            </a:r>
          </a:p>
        </p:txBody>
      </p:sp>
      <p:sp>
        <p:nvSpPr>
          <p:cNvPr id="27671" name="Text Box 70"/>
          <p:cNvSpPr txBox="1">
            <a:spLocks noChangeArrowheads="1"/>
          </p:cNvSpPr>
          <p:nvPr/>
        </p:nvSpPr>
        <p:spPr bwMode="auto">
          <a:xfrm>
            <a:off x="68263" y="5283200"/>
            <a:ext cx="1039812"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V: Estudio Financiero </a:t>
            </a:r>
          </a:p>
        </p:txBody>
      </p:sp>
      <p:pic>
        <p:nvPicPr>
          <p:cNvPr id="27672" name="Imagen 25"/>
          <p:cNvPicPr>
            <a:picLocks noChangeAspect="1" noChangeArrowheads="1"/>
          </p:cNvPicPr>
          <p:nvPr/>
        </p:nvPicPr>
        <p:blipFill>
          <a:blip r:embed="rId3"/>
          <a:srcRect l="27255" t="21349" r="23334" b="9270"/>
          <a:stretch>
            <a:fillRect/>
          </a:stretch>
        </p:blipFill>
        <p:spPr bwMode="auto">
          <a:xfrm>
            <a:off x="2703513" y="1000125"/>
            <a:ext cx="6154737" cy="557212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4.16667E-6 0 L 4.16667E-6 1.12338 " pathEditMode="relative" rAng="0" ptsTypes="AA">
                                      <p:cBhvr>
                                        <p:cTn id="10" dur="1500" fill="hold"/>
                                        <p:tgtEl>
                                          <p:spTgt spid="5"/>
                                        </p:tgtEl>
                                        <p:attrNameLst>
                                          <p:attrName>ppt_x</p:attrName>
                                          <p:attrName>ppt_y</p:attrName>
                                        </p:attrNameLst>
                                      </p:cBhvr>
                                      <p:rCtr x="0" y="562"/>
                                    </p:animMotion>
                                  </p:childTnLst>
                                </p:cTn>
                              </p:par>
                              <p:par>
                                <p:cTn id="11" presetID="42" presetClass="path" presetSubtype="0" accel="50000" decel="50000" fill="hold" nodeType="withEffect">
                                  <p:stCondLst>
                                    <p:cond delay="0"/>
                                  </p:stCondLst>
                                  <p:childTnLst>
                                    <p:animMotion origin="layout" path="M -4.72222E-6 -1.12338 L -4.72222E-6 -4.07407E-6 " pathEditMode="relative" rAng="0" ptsTypes="AA">
                                      <p:cBhvr>
                                        <p:cTn id="12" dur="1500" spd="-100000" fill="hold"/>
                                        <p:tgtEl>
                                          <p:spTgt spid="4"/>
                                        </p:tgtEl>
                                        <p:attrNameLst>
                                          <p:attrName>ppt_x</p:attrName>
                                          <p:attrName>ppt_y</p:attrName>
                                        </p:attrNameLst>
                                      </p:cBhvr>
                                      <p:rCtr x="0" y="562"/>
                                    </p:animMotion>
                                  </p:childTnLst>
                                </p:cTn>
                              </p:par>
                              <p:par>
                                <p:cTn id="13" presetID="10" presetClass="entr" presetSubtype="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7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9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11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13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xit" presetSubtype="0" fill="hold" nodeType="with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xit" presetSubtype="0" fill="hold" grpId="0" nodeType="withEffect">
                                  <p:stCondLst>
                                    <p:cond delay="0"/>
                                  </p:stCondLst>
                                  <p:childTnLst>
                                    <p:animEffect transition="out" filter="fade">
                                      <p:cBhvr>
                                        <p:cTn id="35" dur="500"/>
                                        <p:tgtEl>
                                          <p:spTgt spid="11336"/>
                                        </p:tgtEl>
                                      </p:cBhvr>
                                    </p:animEffect>
                                    <p:set>
                                      <p:cBhvr>
                                        <p:cTn id="36" dur="1" fill="hold">
                                          <p:stCondLst>
                                            <p:cond delay="499"/>
                                          </p:stCondLst>
                                        </p:cTn>
                                        <p:tgtEl>
                                          <p:spTgt spid="1133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1337"/>
                                        </p:tgtEl>
                                        <p:attrNameLst>
                                          <p:attrName>style.visibility</p:attrName>
                                        </p:attrNameLst>
                                      </p:cBhvr>
                                      <p:to>
                                        <p:strVal val="visible"/>
                                      </p:to>
                                    </p:set>
                                    <p:animEffect transition="in" filter="fade">
                                      <p:cBhvr>
                                        <p:cTn id="39" dur="500"/>
                                        <p:tgtEl>
                                          <p:spTgt spid="11337"/>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par>
                                <p:cTn id="43" presetID="10" presetClass="entr" presetSubtype="0" fill="hold" nodeType="withEffect">
                                  <p:stCondLst>
                                    <p:cond delay="110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wipe(left)">
                                      <p:cBhvr>
                                        <p:cTn id="48"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6" grpId="0" animBg="1"/>
      <p:bldP spid="11337" grpId="0" animBg="1"/>
      <p:bldP spid="85" grpId="0"/>
      <p:bldP spid="10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36" name="Rectangle 72"/>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29BE6">
                  <a:alpha val="79999"/>
                </a:srgbClr>
              </a:gs>
            </a:gsLst>
            <a:lin ang="5400000" scaled="1"/>
          </a:gradFill>
          <a:ln w="9525">
            <a:noFill/>
            <a:miter lim="800000"/>
            <a:headEnd/>
            <a:tailEnd/>
          </a:ln>
        </p:spPr>
        <p:txBody>
          <a:bodyPr wrap="none" anchor="ctr"/>
          <a:lstStyle/>
          <a:p>
            <a:endParaRPr lang="es-ES_tradnl"/>
          </a:p>
        </p:txBody>
      </p:sp>
      <p:sp>
        <p:nvSpPr>
          <p:cNvPr id="11337" name="Rectangle 73"/>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9CE1C">
                  <a:alpha val="60001"/>
                </a:srgbClr>
              </a:gs>
            </a:gsLst>
            <a:lin ang="5400000" scaled="1"/>
          </a:gradFill>
          <a:ln w="9525">
            <a:noFill/>
            <a:miter lim="800000"/>
            <a:headEnd/>
            <a:tailEnd/>
          </a:ln>
        </p:spPr>
        <p:txBody>
          <a:bodyPr wrap="none" anchor="ctr"/>
          <a:lstStyle/>
          <a:p>
            <a:endParaRPr lang="es-ES_tradnl"/>
          </a:p>
        </p:txBody>
      </p:sp>
      <p:grpSp>
        <p:nvGrpSpPr>
          <p:cNvPr id="2" name="Group 2"/>
          <p:cNvGrpSpPr>
            <a:grpSpLocks/>
          </p:cNvGrpSpPr>
          <p:nvPr/>
        </p:nvGrpSpPr>
        <p:grpSpPr bwMode="auto">
          <a:xfrm>
            <a:off x="-3175" y="-12700"/>
            <a:ext cx="1766888" cy="6870700"/>
            <a:chOff x="2336" y="-8"/>
            <a:chExt cx="1252" cy="4337"/>
          </a:xfrm>
        </p:grpSpPr>
        <p:sp>
          <p:nvSpPr>
            <p:cNvPr id="28761" name="Freeform 3"/>
            <p:cNvSpPr>
              <a:spLocks/>
            </p:cNvSpPr>
            <p:nvPr/>
          </p:nvSpPr>
          <p:spPr bwMode="auto">
            <a:xfrm>
              <a:off x="2336" y="-8"/>
              <a:ext cx="872" cy="4337"/>
            </a:xfrm>
            <a:custGeom>
              <a:avLst/>
              <a:gdLst>
                <a:gd name="T0" fmla="*/ 607136 w 369"/>
                <a:gd name="T1" fmla="*/ 0 h 1836"/>
                <a:gd name="T2" fmla="*/ 556419 w 369"/>
                <a:gd name="T3" fmla="*/ 1992107 h 1836"/>
                <a:gd name="T4" fmla="*/ 0 w 369"/>
                <a:gd name="T5" fmla="*/ 4204707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cap="flat">
              <a:solidFill>
                <a:srgbClr val="18A5D8"/>
              </a:solidFill>
              <a:prstDash val="solid"/>
              <a:miter lim="800000"/>
              <a:headEnd/>
              <a:tailEnd/>
            </a:ln>
          </p:spPr>
          <p:txBody>
            <a:bodyPr/>
            <a:lstStyle/>
            <a:p>
              <a:endParaRPr lang="es-ES"/>
            </a:p>
          </p:txBody>
        </p:sp>
        <p:sp>
          <p:nvSpPr>
            <p:cNvPr id="28762" name="Freeform 4"/>
            <p:cNvSpPr>
              <a:spLocks/>
            </p:cNvSpPr>
            <p:nvPr/>
          </p:nvSpPr>
          <p:spPr bwMode="auto">
            <a:xfrm>
              <a:off x="2343" y="-8"/>
              <a:ext cx="893" cy="4337"/>
            </a:xfrm>
            <a:custGeom>
              <a:avLst/>
              <a:gdLst>
                <a:gd name="T0" fmla="*/ 602541 w 378"/>
                <a:gd name="T1" fmla="*/ 0 h 1836"/>
                <a:gd name="T2" fmla="*/ 570372 w 378"/>
                <a:gd name="T3" fmla="*/ 1992107 h 1836"/>
                <a:gd name="T4" fmla="*/ 70578 w 378"/>
                <a:gd name="T5" fmla="*/ 4204707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cap="flat">
              <a:solidFill>
                <a:srgbClr val="199DCC"/>
              </a:solidFill>
              <a:prstDash val="solid"/>
              <a:miter lim="800000"/>
              <a:headEnd/>
              <a:tailEnd/>
            </a:ln>
          </p:spPr>
          <p:txBody>
            <a:bodyPr/>
            <a:lstStyle/>
            <a:p>
              <a:endParaRPr lang="es-ES"/>
            </a:p>
          </p:txBody>
        </p:sp>
        <p:sp>
          <p:nvSpPr>
            <p:cNvPr id="28763" name="Freeform 5"/>
            <p:cNvSpPr>
              <a:spLocks/>
            </p:cNvSpPr>
            <p:nvPr/>
          </p:nvSpPr>
          <p:spPr bwMode="auto">
            <a:xfrm>
              <a:off x="2350" y="-8"/>
              <a:ext cx="917" cy="4337"/>
            </a:xfrm>
            <a:custGeom>
              <a:avLst/>
              <a:gdLst>
                <a:gd name="T0" fmla="*/ 605392 w 388"/>
                <a:gd name="T1" fmla="*/ 0 h 1836"/>
                <a:gd name="T2" fmla="*/ 589026 w 388"/>
                <a:gd name="T3" fmla="*/ 1992107 h 1836"/>
                <a:gd name="T4" fmla="*/ 142887 w 388"/>
                <a:gd name="T5" fmla="*/ 4204707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cap="flat">
              <a:solidFill>
                <a:srgbClr val="1A96C3"/>
              </a:solidFill>
              <a:prstDash val="solid"/>
              <a:miter lim="800000"/>
              <a:headEnd/>
              <a:tailEnd/>
            </a:ln>
          </p:spPr>
          <p:txBody>
            <a:bodyPr/>
            <a:lstStyle/>
            <a:p>
              <a:endParaRPr lang="es-ES"/>
            </a:p>
          </p:txBody>
        </p:sp>
        <p:sp>
          <p:nvSpPr>
            <p:cNvPr id="28764" name="Freeform 6"/>
            <p:cNvSpPr>
              <a:spLocks/>
            </p:cNvSpPr>
            <p:nvPr/>
          </p:nvSpPr>
          <p:spPr bwMode="auto">
            <a:xfrm>
              <a:off x="2355" y="-8"/>
              <a:ext cx="940" cy="4337"/>
            </a:xfrm>
            <a:custGeom>
              <a:avLst/>
              <a:gdLst>
                <a:gd name="T0" fmla="*/ 601430 w 398"/>
                <a:gd name="T1" fmla="*/ 0 h 1836"/>
                <a:gd name="T2" fmla="*/ 604141 w 398"/>
                <a:gd name="T3" fmla="*/ 1992107 h 1836"/>
                <a:gd name="T4" fmla="*/ 214887 w 398"/>
                <a:gd name="T5" fmla="*/ 4204707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cap="flat">
              <a:solidFill>
                <a:srgbClr val="1A8FBA"/>
              </a:solidFill>
              <a:prstDash val="solid"/>
              <a:miter lim="800000"/>
              <a:headEnd/>
              <a:tailEnd/>
            </a:ln>
          </p:spPr>
          <p:txBody>
            <a:bodyPr/>
            <a:lstStyle/>
            <a:p>
              <a:endParaRPr lang="es-ES"/>
            </a:p>
          </p:txBody>
        </p:sp>
        <p:sp>
          <p:nvSpPr>
            <p:cNvPr id="28765" name="Freeform 7"/>
            <p:cNvSpPr>
              <a:spLocks/>
            </p:cNvSpPr>
            <p:nvPr/>
          </p:nvSpPr>
          <p:spPr bwMode="auto">
            <a:xfrm>
              <a:off x="2360" y="-8"/>
              <a:ext cx="964" cy="4337"/>
            </a:xfrm>
            <a:custGeom>
              <a:avLst/>
              <a:gdLst>
                <a:gd name="T0" fmla="*/ 605942 w 408"/>
                <a:gd name="T1" fmla="*/ 0 h 1836"/>
                <a:gd name="T2" fmla="*/ 621497 w 408"/>
                <a:gd name="T3" fmla="*/ 1992107 h 1836"/>
                <a:gd name="T4" fmla="*/ 286502 w 408"/>
                <a:gd name="T5" fmla="*/ 4204707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cap="flat">
              <a:solidFill>
                <a:srgbClr val="1888B2"/>
              </a:solidFill>
              <a:prstDash val="solid"/>
              <a:miter lim="800000"/>
              <a:headEnd/>
              <a:tailEnd/>
            </a:ln>
          </p:spPr>
          <p:txBody>
            <a:bodyPr/>
            <a:lstStyle/>
            <a:p>
              <a:endParaRPr lang="es-ES"/>
            </a:p>
          </p:txBody>
        </p:sp>
        <p:sp>
          <p:nvSpPr>
            <p:cNvPr id="28766" name="Freeform 8"/>
            <p:cNvSpPr>
              <a:spLocks/>
            </p:cNvSpPr>
            <p:nvPr/>
          </p:nvSpPr>
          <p:spPr bwMode="auto">
            <a:xfrm>
              <a:off x="2365" y="-8"/>
              <a:ext cx="987" cy="4337"/>
            </a:xfrm>
            <a:custGeom>
              <a:avLst/>
              <a:gdLst>
                <a:gd name="T0" fmla="*/ 601973 w 418"/>
                <a:gd name="T1" fmla="*/ 0 h 1836"/>
                <a:gd name="T2" fmla="*/ 636769 w 418"/>
                <a:gd name="T3" fmla="*/ 1992107 h 1836"/>
                <a:gd name="T4" fmla="*/ 358420 w 418"/>
                <a:gd name="T5" fmla="*/ 4204707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cap="flat">
              <a:solidFill>
                <a:srgbClr val="1A82AA"/>
              </a:solidFill>
              <a:prstDash val="solid"/>
              <a:miter lim="800000"/>
              <a:headEnd/>
              <a:tailEnd/>
            </a:ln>
          </p:spPr>
          <p:txBody>
            <a:bodyPr/>
            <a:lstStyle/>
            <a:p>
              <a:endParaRPr lang="es-ES"/>
            </a:p>
          </p:txBody>
        </p:sp>
        <p:sp>
          <p:nvSpPr>
            <p:cNvPr id="28767" name="Freeform 9"/>
            <p:cNvSpPr>
              <a:spLocks/>
            </p:cNvSpPr>
            <p:nvPr/>
          </p:nvSpPr>
          <p:spPr bwMode="auto">
            <a:xfrm>
              <a:off x="2372" y="-8"/>
              <a:ext cx="1039" cy="4337"/>
            </a:xfrm>
            <a:custGeom>
              <a:avLst/>
              <a:gdLst>
                <a:gd name="T0" fmla="*/ 600204 w 440"/>
                <a:gd name="T1" fmla="*/ 0 h 1836"/>
                <a:gd name="T2" fmla="*/ 652558 w 440"/>
                <a:gd name="T3" fmla="*/ 1992107 h 1836"/>
                <a:gd name="T4" fmla="*/ 429076 w 440"/>
                <a:gd name="T5" fmla="*/ 4204707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cap="flat">
              <a:solidFill>
                <a:srgbClr val="187CA2"/>
              </a:solidFill>
              <a:prstDash val="solid"/>
              <a:miter lim="800000"/>
              <a:headEnd/>
              <a:tailEnd/>
            </a:ln>
          </p:spPr>
          <p:txBody>
            <a:bodyPr/>
            <a:lstStyle/>
            <a:p>
              <a:endParaRPr lang="es-ES"/>
            </a:p>
          </p:txBody>
        </p:sp>
        <p:sp>
          <p:nvSpPr>
            <p:cNvPr id="28768" name="Freeform 10"/>
            <p:cNvSpPr>
              <a:spLocks/>
            </p:cNvSpPr>
            <p:nvPr/>
          </p:nvSpPr>
          <p:spPr bwMode="auto">
            <a:xfrm>
              <a:off x="2376" y="-8"/>
              <a:ext cx="1094" cy="4337"/>
            </a:xfrm>
            <a:custGeom>
              <a:avLst/>
              <a:gdLst>
                <a:gd name="T0" fmla="*/ 606142 w 463"/>
                <a:gd name="T1" fmla="*/ 0 h 1836"/>
                <a:gd name="T2" fmla="*/ 675244 w 463"/>
                <a:gd name="T3" fmla="*/ 1992107 h 1836"/>
                <a:gd name="T4" fmla="*/ 505395 w 463"/>
                <a:gd name="T5" fmla="*/ 4204707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cap="flat">
              <a:solidFill>
                <a:srgbClr val="15769B"/>
              </a:solidFill>
              <a:prstDash val="solid"/>
              <a:miter lim="800000"/>
              <a:headEnd/>
              <a:tailEnd/>
            </a:ln>
          </p:spPr>
          <p:txBody>
            <a:bodyPr/>
            <a:lstStyle/>
            <a:p>
              <a:endParaRPr lang="es-ES"/>
            </a:p>
          </p:txBody>
        </p:sp>
        <p:sp>
          <p:nvSpPr>
            <p:cNvPr id="28769" name="Freeform 11"/>
            <p:cNvSpPr>
              <a:spLocks/>
            </p:cNvSpPr>
            <p:nvPr/>
          </p:nvSpPr>
          <p:spPr bwMode="auto">
            <a:xfrm>
              <a:off x="2381" y="-8"/>
              <a:ext cx="1148" cy="4337"/>
            </a:xfrm>
            <a:custGeom>
              <a:avLst/>
              <a:gdLst>
                <a:gd name="T0" fmla="*/ 604885 w 486"/>
                <a:gd name="T1" fmla="*/ 0 h 1836"/>
                <a:gd name="T2" fmla="*/ 691058 w 486"/>
                <a:gd name="T3" fmla="*/ 1992107 h 1836"/>
                <a:gd name="T4" fmla="*/ 576546 w 486"/>
                <a:gd name="T5" fmla="*/ 4204707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cap="flat">
              <a:solidFill>
                <a:srgbClr val="157194"/>
              </a:solidFill>
              <a:prstDash val="solid"/>
              <a:miter lim="800000"/>
              <a:headEnd/>
              <a:tailEnd/>
            </a:ln>
          </p:spPr>
          <p:txBody>
            <a:bodyPr/>
            <a:lstStyle/>
            <a:p>
              <a:endParaRPr lang="es-ES"/>
            </a:p>
          </p:txBody>
        </p:sp>
        <p:sp>
          <p:nvSpPr>
            <p:cNvPr id="28770" name="Freeform 12"/>
            <p:cNvSpPr>
              <a:spLocks/>
            </p:cNvSpPr>
            <p:nvPr/>
          </p:nvSpPr>
          <p:spPr bwMode="auto">
            <a:xfrm>
              <a:off x="2386" y="-8"/>
              <a:ext cx="1202" cy="4337"/>
            </a:xfrm>
            <a:custGeom>
              <a:avLst/>
              <a:gdLst>
                <a:gd name="T0" fmla="*/ 602518 w 509"/>
                <a:gd name="T1" fmla="*/ 0 h 1836"/>
                <a:gd name="T2" fmla="*/ 706044 w 509"/>
                <a:gd name="T3" fmla="*/ 1992107 h 1836"/>
                <a:gd name="T4" fmla="*/ 645833 w 509"/>
                <a:gd name="T5" fmla="*/ 4204707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cap="flat">
              <a:solidFill>
                <a:srgbClr val="136B8D"/>
              </a:solidFill>
              <a:prstDash val="solid"/>
              <a:miter lim="800000"/>
              <a:headEnd/>
              <a:tailEnd/>
            </a:ln>
          </p:spPr>
          <p:txBody>
            <a:bodyPr/>
            <a:lstStyle/>
            <a:p>
              <a:endParaRPr lang="es-ES"/>
            </a:p>
          </p:txBody>
        </p:sp>
      </p:grpSp>
      <p:grpSp>
        <p:nvGrpSpPr>
          <p:cNvPr id="3" name="Group 13"/>
          <p:cNvGrpSpPr>
            <a:grpSpLocks/>
          </p:cNvGrpSpPr>
          <p:nvPr/>
        </p:nvGrpSpPr>
        <p:grpSpPr bwMode="auto">
          <a:xfrm>
            <a:off x="-3175" y="-12700"/>
            <a:ext cx="1766888" cy="6870700"/>
            <a:chOff x="2336" y="-8"/>
            <a:chExt cx="1252" cy="4337"/>
          </a:xfrm>
        </p:grpSpPr>
        <p:sp>
          <p:nvSpPr>
            <p:cNvPr id="28751" name="Freeform 14"/>
            <p:cNvSpPr>
              <a:spLocks/>
            </p:cNvSpPr>
            <p:nvPr/>
          </p:nvSpPr>
          <p:spPr bwMode="auto">
            <a:xfrm>
              <a:off x="2336" y="-8"/>
              <a:ext cx="872" cy="4337"/>
            </a:xfrm>
            <a:custGeom>
              <a:avLst/>
              <a:gdLst>
                <a:gd name="T0" fmla="*/ 607136 w 369"/>
                <a:gd name="T1" fmla="*/ 0 h 1836"/>
                <a:gd name="T2" fmla="*/ 556419 w 369"/>
                <a:gd name="T3" fmla="*/ 1992107 h 1836"/>
                <a:gd name="T4" fmla="*/ 0 w 369"/>
                <a:gd name="T5" fmla="*/ 4204707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cap="flat">
              <a:solidFill>
                <a:srgbClr val="53B848"/>
              </a:solidFill>
              <a:prstDash val="solid"/>
              <a:miter lim="800000"/>
              <a:headEnd/>
              <a:tailEnd/>
            </a:ln>
          </p:spPr>
          <p:txBody>
            <a:bodyPr/>
            <a:lstStyle/>
            <a:p>
              <a:endParaRPr lang="es-ES"/>
            </a:p>
          </p:txBody>
        </p:sp>
        <p:sp>
          <p:nvSpPr>
            <p:cNvPr id="28752" name="Freeform 15"/>
            <p:cNvSpPr>
              <a:spLocks/>
            </p:cNvSpPr>
            <p:nvPr/>
          </p:nvSpPr>
          <p:spPr bwMode="auto">
            <a:xfrm>
              <a:off x="2343" y="-8"/>
              <a:ext cx="893" cy="4337"/>
            </a:xfrm>
            <a:custGeom>
              <a:avLst/>
              <a:gdLst>
                <a:gd name="T0" fmla="*/ 602541 w 378"/>
                <a:gd name="T1" fmla="*/ 0 h 1836"/>
                <a:gd name="T2" fmla="*/ 570372 w 378"/>
                <a:gd name="T3" fmla="*/ 1992107 h 1836"/>
                <a:gd name="T4" fmla="*/ 70578 w 378"/>
                <a:gd name="T5" fmla="*/ 4204707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cap="flat">
              <a:solidFill>
                <a:srgbClr val="4FB147"/>
              </a:solidFill>
              <a:prstDash val="solid"/>
              <a:miter lim="800000"/>
              <a:headEnd/>
              <a:tailEnd/>
            </a:ln>
          </p:spPr>
          <p:txBody>
            <a:bodyPr/>
            <a:lstStyle/>
            <a:p>
              <a:endParaRPr lang="es-ES"/>
            </a:p>
          </p:txBody>
        </p:sp>
        <p:sp>
          <p:nvSpPr>
            <p:cNvPr id="28753" name="Freeform 16"/>
            <p:cNvSpPr>
              <a:spLocks/>
            </p:cNvSpPr>
            <p:nvPr/>
          </p:nvSpPr>
          <p:spPr bwMode="auto">
            <a:xfrm>
              <a:off x="2350" y="-8"/>
              <a:ext cx="917" cy="4337"/>
            </a:xfrm>
            <a:custGeom>
              <a:avLst/>
              <a:gdLst>
                <a:gd name="T0" fmla="*/ 605392 w 388"/>
                <a:gd name="T1" fmla="*/ 0 h 1836"/>
                <a:gd name="T2" fmla="*/ 589026 w 388"/>
                <a:gd name="T3" fmla="*/ 1992107 h 1836"/>
                <a:gd name="T4" fmla="*/ 142887 w 388"/>
                <a:gd name="T5" fmla="*/ 4204707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cap="flat">
              <a:solidFill>
                <a:srgbClr val="48AC47"/>
              </a:solidFill>
              <a:prstDash val="solid"/>
              <a:miter lim="800000"/>
              <a:headEnd/>
              <a:tailEnd/>
            </a:ln>
          </p:spPr>
          <p:txBody>
            <a:bodyPr/>
            <a:lstStyle/>
            <a:p>
              <a:endParaRPr lang="es-ES"/>
            </a:p>
          </p:txBody>
        </p:sp>
        <p:sp>
          <p:nvSpPr>
            <p:cNvPr id="28754" name="Freeform 17"/>
            <p:cNvSpPr>
              <a:spLocks/>
            </p:cNvSpPr>
            <p:nvPr/>
          </p:nvSpPr>
          <p:spPr bwMode="auto">
            <a:xfrm>
              <a:off x="2355" y="-8"/>
              <a:ext cx="940" cy="4337"/>
            </a:xfrm>
            <a:custGeom>
              <a:avLst/>
              <a:gdLst>
                <a:gd name="T0" fmla="*/ 601430 w 398"/>
                <a:gd name="T1" fmla="*/ 0 h 1836"/>
                <a:gd name="T2" fmla="*/ 604141 w 398"/>
                <a:gd name="T3" fmla="*/ 1992107 h 1836"/>
                <a:gd name="T4" fmla="*/ 214887 w 398"/>
                <a:gd name="T5" fmla="*/ 4204707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cap="flat">
              <a:solidFill>
                <a:srgbClr val="43A746"/>
              </a:solidFill>
              <a:prstDash val="solid"/>
              <a:miter lim="800000"/>
              <a:headEnd/>
              <a:tailEnd/>
            </a:ln>
          </p:spPr>
          <p:txBody>
            <a:bodyPr/>
            <a:lstStyle/>
            <a:p>
              <a:endParaRPr lang="es-ES"/>
            </a:p>
          </p:txBody>
        </p:sp>
        <p:sp>
          <p:nvSpPr>
            <p:cNvPr id="28755" name="Freeform 18"/>
            <p:cNvSpPr>
              <a:spLocks/>
            </p:cNvSpPr>
            <p:nvPr/>
          </p:nvSpPr>
          <p:spPr bwMode="auto">
            <a:xfrm>
              <a:off x="2360" y="-8"/>
              <a:ext cx="964" cy="4337"/>
            </a:xfrm>
            <a:custGeom>
              <a:avLst/>
              <a:gdLst>
                <a:gd name="T0" fmla="*/ 605942 w 408"/>
                <a:gd name="T1" fmla="*/ 0 h 1836"/>
                <a:gd name="T2" fmla="*/ 621497 w 408"/>
                <a:gd name="T3" fmla="*/ 1992107 h 1836"/>
                <a:gd name="T4" fmla="*/ 286502 w 408"/>
                <a:gd name="T5" fmla="*/ 4204707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cap="flat">
              <a:solidFill>
                <a:srgbClr val="3CA246"/>
              </a:solidFill>
              <a:prstDash val="solid"/>
              <a:miter lim="800000"/>
              <a:headEnd/>
              <a:tailEnd/>
            </a:ln>
          </p:spPr>
          <p:txBody>
            <a:bodyPr/>
            <a:lstStyle/>
            <a:p>
              <a:endParaRPr lang="es-ES"/>
            </a:p>
          </p:txBody>
        </p:sp>
        <p:sp>
          <p:nvSpPr>
            <p:cNvPr id="28756" name="Freeform 19"/>
            <p:cNvSpPr>
              <a:spLocks/>
            </p:cNvSpPr>
            <p:nvPr/>
          </p:nvSpPr>
          <p:spPr bwMode="auto">
            <a:xfrm>
              <a:off x="2365" y="-8"/>
              <a:ext cx="987" cy="4337"/>
            </a:xfrm>
            <a:custGeom>
              <a:avLst/>
              <a:gdLst>
                <a:gd name="T0" fmla="*/ 601973 w 418"/>
                <a:gd name="T1" fmla="*/ 0 h 1836"/>
                <a:gd name="T2" fmla="*/ 636769 w 418"/>
                <a:gd name="T3" fmla="*/ 1992107 h 1836"/>
                <a:gd name="T4" fmla="*/ 358420 w 418"/>
                <a:gd name="T5" fmla="*/ 4204707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cap="flat">
              <a:solidFill>
                <a:srgbClr val="369E46"/>
              </a:solidFill>
              <a:prstDash val="solid"/>
              <a:miter lim="800000"/>
              <a:headEnd/>
              <a:tailEnd/>
            </a:ln>
          </p:spPr>
          <p:txBody>
            <a:bodyPr/>
            <a:lstStyle/>
            <a:p>
              <a:endParaRPr lang="es-ES"/>
            </a:p>
          </p:txBody>
        </p:sp>
        <p:sp>
          <p:nvSpPr>
            <p:cNvPr id="28757" name="Freeform 20"/>
            <p:cNvSpPr>
              <a:spLocks/>
            </p:cNvSpPr>
            <p:nvPr/>
          </p:nvSpPr>
          <p:spPr bwMode="auto">
            <a:xfrm>
              <a:off x="2372" y="-8"/>
              <a:ext cx="1039" cy="4337"/>
            </a:xfrm>
            <a:custGeom>
              <a:avLst/>
              <a:gdLst>
                <a:gd name="T0" fmla="*/ 600204 w 440"/>
                <a:gd name="T1" fmla="*/ 0 h 1836"/>
                <a:gd name="T2" fmla="*/ 652558 w 440"/>
                <a:gd name="T3" fmla="*/ 1992107 h 1836"/>
                <a:gd name="T4" fmla="*/ 429076 w 440"/>
                <a:gd name="T5" fmla="*/ 4204707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cap="flat">
              <a:solidFill>
                <a:srgbClr val="2F9946"/>
              </a:solidFill>
              <a:prstDash val="solid"/>
              <a:miter lim="800000"/>
              <a:headEnd/>
              <a:tailEnd/>
            </a:ln>
          </p:spPr>
          <p:txBody>
            <a:bodyPr/>
            <a:lstStyle/>
            <a:p>
              <a:endParaRPr lang="es-ES"/>
            </a:p>
          </p:txBody>
        </p:sp>
        <p:sp>
          <p:nvSpPr>
            <p:cNvPr id="28758" name="Freeform 21"/>
            <p:cNvSpPr>
              <a:spLocks/>
            </p:cNvSpPr>
            <p:nvPr/>
          </p:nvSpPr>
          <p:spPr bwMode="auto">
            <a:xfrm>
              <a:off x="2376" y="-8"/>
              <a:ext cx="1094" cy="4337"/>
            </a:xfrm>
            <a:custGeom>
              <a:avLst/>
              <a:gdLst>
                <a:gd name="T0" fmla="*/ 606142 w 463"/>
                <a:gd name="T1" fmla="*/ 0 h 1836"/>
                <a:gd name="T2" fmla="*/ 675244 w 463"/>
                <a:gd name="T3" fmla="*/ 1992107 h 1836"/>
                <a:gd name="T4" fmla="*/ 505395 w 463"/>
                <a:gd name="T5" fmla="*/ 4204707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cap="flat">
              <a:solidFill>
                <a:srgbClr val="2A9545"/>
              </a:solidFill>
              <a:prstDash val="solid"/>
              <a:miter lim="800000"/>
              <a:headEnd/>
              <a:tailEnd/>
            </a:ln>
          </p:spPr>
          <p:txBody>
            <a:bodyPr/>
            <a:lstStyle/>
            <a:p>
              <a:endParaRPr lang="es-ES"/>
            </a:p>
          </p:txBody>
        </p:sp>
        <p:sp>
          <p:nvSpPr>
            <p:cNvPr id="28759" name="Freeform 22"/>
            <p:cNvSpPr>
              <a:spLocks/>
            </p:cNvSpPr>
            <p:nvPr/>
          </p:nvSpPr>
          <p:spPr bwMode="auto">
            <a:xfrm>
              <a:off x="2381" y="-8"/>
              <a:ext cx="1148" cy="4337"/>
            </a:xfrm>
            <a:custGeom>
              <a:avLst/>
              <a:gdLst>
                <a:gd name="T0" fmla="*/ 604885 w 486"/>
                <a:gd name="T1" fmla="*/ 0 h 1836"/>
                <a:gd name="T2" fmla="*/ 691058 w 486"/>
                <a:gd name="T3" fmla="*/ 1992107 h 1836"/>
                <a:gd name="T4" fmla="*/ 576546 w 486"/>
                <a:gd name="T5" fmla="*/ 4204707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cap="flat">
              <a:solidFill>
                <a:srgbClr val="219145"/>
              </a:solidFill>
              <a:prstDash val="solid"/>
              <a:miter lim="800000"/>
              <a:headEnd/>
              <a:tailEnd/>
            </a:ln>
          </p:spPr>
          <p:txBody>
            <a:bodyPr/>
            <a:lstStyle/>
            <a:p>
              <a:endParaRPr lang="es-ES"/>
            </a:p>
          </p:txBody>
        </p:sp>
        <p:sp>
          <p:nvSpPr>
            <p:cNvPr id="28760" name="Freeform 23"/>
            <p:cNvSpPr>
              <a:spLocks/>
            </p:cNvSpPr>
            <p:nvPr/>
          </p:nvSpPr>
          <p:spPr bwMode="auto">
            <a:xfrm>
              <a:off x="2386" y="-8"/>
              <a:ext cx="1202" cy="4337"/>
            </a:xfrm>
            <a:custGeom>
              <a:avLst/>
              <a:gdLst>
                <a:gd name="T0" fmla="*/ 602518 w 509"/>
                <a:gd name="T1" fmla="*/ 0 h 1836"/>
                <a:gd name="T2" fmla="*/ 706044 w 509"/>
                <a:gd name="T3" fmla="*/ 1992107 h 1836"/>
                <a:gd name="T4" fmla="*/ 645833 w 509"/>
                <a:gd name="T5" fmla="*/ 4204707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cap="flat">
              <a:solidFill>
                <a:srgbClr val="1A8D44"/>
              </a:solidFill>
              <a:prstDash val="solid"/>
              <a:miter lim="800000"/>
              <a:headEnd/>
              <a:tailEnd/>
            </a:ln>
          </p:spPr>
          <p:txBody>
            <a:bodyPr/>
            <a:lstStyle/>
            <a:p>
              <a:endParaRPr lang="es-ES"/>
            </a:p>
          </p:txBody>
        </p:sp>
      </p:grpSp>
      <p:grpSp>
        <p:nvGrpSpPr>
          <p:cNvPr id="4" name="Group 24"/>
          <p:cNvGrpSpPr>
            <a:grpSpLocks/>
          </p:cNvGrpSpPr>
          <p:nvPr/>
        </p:nvGrpSpPr>
        <p:grpSpPr bwMode="auto">
          <a:xfrm rot="10800000">
            <a:off x="1720850" y="-171450"/>
            <a:ext cx="330200" cy="8253413"/>
            <a:chOff x="-1293" y="0"/>
            <a:chExt cx="1050" cy="4320"/>
          </a:xfrm>
        </p:grpSpPr>
        <p:sp>
          <p:nvSpPr>
            <p:cNvPr id="11289" name="Rectangle 25"/>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28750" name="Rectangle 26"/>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5" name="Group 27"/>
          <p:cNvGrpSpPr>
            <a:grpSpLocks/>
          </p:cNvGrpSpPr>
          <p:nvPr/>
        </p:nvGrpSpPr>
        <p:grpSpPr bwMode="auto">
          <a:xfrm>
            <a:off x="0" y="-1111250"/>
            <a:ext cx="1763713" cy="8253413"/>
            <a:chOff x="-1293" y="0"/>
            <a:chExt cx="1050" cy="4320"/>
          </a:xfrm>
        </p:grpSpPr>
        <p:sp>
          <p:nvSpPr>
            <p:cNvPr id="11292" name="Rectangle 28"/>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28748" name="Rectangle 29"/>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6" name="Group 146"/>
          <p:cNvGrpSpPr>
            <a:grpSpLocks/>
          </p:cNvGrpSpPr>
          <p:nvPr/>
        </p:nvGrpSpPr>
        <p:grpSpPr bwMode="auto">
          <a:xfrm>
            <a:off x="276225" y="1500188"/>
            <a:ext cx="2152650" cy="2152650"/>
            <a:chOff x="1943" y="626"/>
            <a:chExt cx="1228" cy="1228"/>
          </a:xfrm>
        </p:grpSpPr>
        <p:sp>
          <p:nvSpPr>
            <p:cNvPr id="28740" name="Oval 147"/>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8741" name="Group 148"/>
            <p:cNvGrpSpPr>
              <a:grpSpLocks/>
            </p:cNvGrpSpPr>
            <p:nvPr/>
          </p:nvGrpSpPr>
          <p:grpSpPr bwMode="auto">
            <a:xfrm>
              <a:off x="2070" y="1330"/>
              <a:ext cx="975" cy="325"/>
              <a:chOff x="2696" y="1315"/>
              <a:chExt cx="2472" cy="824"/>
            </a:xfrm>
          </p:grpSpPr>
          <p:sp>
            <p:nvSpPr>
              <p:cNvPr id="28745" name="Oval 149"/>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8746" name="Oval 150"/>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8742" name="Group 151"/>
            <p:cNvGrpSpPr>
              <a:grpSpLocks/>
            </p:cNvGrpSpPr>
            <p:nvPr/>
          </p:nvGrpSpPr>
          <p:grpSpPr bwMode="auto">
            <a:xfrm>
              <a:off x="2236" y="890"/>
              <a:ext cx="644" cy="645"/>
              <a:chOff x="2880" y="1515"/>
              <a:chExt cx="644" cy="645"/>
            </a:xfrm>
          </p:grpSpPr>
          <p:sp>
            <p:nvSpPr>
              <p:cNvPr id="28743" name="Oval 152"/>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17" name="Freeform 153"/>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9" name="Group 97"/>
          <p:cNvGrpSpPr>
            <a:grpSpLocks/>
          </p:cNvGrpSpPr>
          <p:nvPr/>
        </p:nvGrpSpPr>
        <p:grpSpPr bwMode="auto">
          <a:xfrm>
            <a:off x="-442913" y="412750"/>
            <a:ext cx="2152651" cy="2152650"/>
            <a:chOff x="1943" y="626"/>
            <a:chExt cx="1228" cy="1228"/>
          </a:xfrm>
        </p:grpSpPr>
        <p:sp>
          <p:nvSpPr>
            <p:cNvPr id="28733" name="Oval 96"/>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8734" name="Group 89"/>
            <p:cNvGrpSpPr>
              <a:grpSpLocks/>
            </p:cNvGrpSpPr>
            <p:nvPr/>
          </p:nvGrpSpPr>
          <p:grpSpPr bwMode="auto">
            <a:xfrm>
              <a:off x="2070" y="1330"/>
              <a:ext cx="975" cy="325"/>
              <a:chOff x="2696" y="1315"/>
              <a:chExt cx="2472" cy="824"/>
            </a:xfrm>
          </p:grpSpPr>
          <p:sp>
            <p:nvSpPr>
              <p:cNvPr id="28738" name="Oval 90"/>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8739" name="Oval 91"/>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8735" name="Group 92"/>
            <p:cNvGrpSpPr>
              <a:grpSpLocks/>
            </p:cNvGrpSpPr>
            <p:nvPr/>
          </p:nvGrpSpPr>
          <p:grpSpPr bwMode="auto">
            <a:xfrm>
              <a:off x="2236" y="890"/>
              <a:ext cx="644" cy="645"/>
              <a:chOff x="2880" y="1515"/>
              <a:chExt cx="644" cy="645"/>
            </a:xfrm>
          </p:grpSpPr>
          <p:sp>
            <p:nvSpPr>
              <p:cNvPr id="28736" name="Oval 93"/>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358" name="Freeform 94"/>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2" name="Group 154"/>
          <p:cNvGrpSpPr>
            <a:grpSpLocks/>
          </p:cNvGrpSpPr>
          <p:nvPr/>
        </p:nvGrpSpPr>
        <p:grpSpPr bwMode="auto">
          <a:xfrm>
            <a:off x="-500063" y="2500313"/>
            <a:ext cx="2152651" cy="2152650"/>
            <a:chOff x="1943" y="626"/>
            <a:chExt cx="1228" cy="1228"/>
          </a:xfrm>
        </p:grpSpPr>
        <p:sp>
          <p:nvSpPr>
            <p:cNvPr id="28726" name="Oval 155"/>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8727" name="Group 156"/>
            <p:cNvGrpSpPr>
              <a:grpSpLocks/>
            </p:cNvGrpSpPr>
            <p:nvPr/>
          </p:nvGrpSpPr>
          <p:grpSpPr bwMode="auto">
            <a:xfrm>
              <a:off x="2070" y="1330"/>
              <a:ext cx="975" cy="325"/>
              <a:chOff x="2696" y="1315"/>
              <a:chExt cx="2472" cy="824"/>
            </a:xfrm>
          </p:grpSpPr>
          <p:sp>
            <p:nvSpPr>
              <p:cNvPr id="28731" name="Oval 157"/>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8732" name="Oval 158"/>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8728" name="Group 159"/>
            <p:cNvGrpSpPr>
              <a:grpSpLocks/>
            </p:cNvGrpSpPr>
            <p:nvPr/>
          </p:nvGrpSpPr>
          <p:grpSpPr bwMode="auto">
            <a:xfrm>
              <a:off x="2236" y="890"/>
              <a:ext cx="644" cy="645"/>
              <a:chOff x="2880" y="1515"/>
              <a:chExt cx="644" cy="645"/>
            </a:xfrm>
          </p:grpSpPr>
          <p:sp>
            <p:nvSpPr>
              <p:cNvPr id="28729" name="Oval 160"/>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25" name="Freeform 161"/>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5" name="Group 162"/>
          <p:cNvGrpSpPr>
            <a:grpSpLocks/>
          </p:cNvGrpSpPr>
          <p:nvPr/>
        </p:nvGrpSpPr>
        <p:grpSpPr bwMode="auto">
          <a:xfrm>
            <a:off x="276225" y="3500438"/>
            <a:ext cx="2152650" cy="2152650"/>
            <a:chOff x="1943" y="626"/>
            <a:chExt cx="1228" cy="1228"/>
          </a:xfrm>
        </p:grpSpPr>
        <p:sp>
          <p:nvSpPr>
            <p:cNvPr id="28719"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8720" name="Group 164"/>
            <p:cNvGrpSpPr>
              <a:grpSpLocks/>
            </p:cNvGrpSpPr>
            <p:nvPr/>
          </p:nvGrpSpPr>
          <p:grpSpPr bwMode="auto">
            <a:xfrm>
              <a:off x="2070" y="1330"/>
              <a:ext cx="975" cy="325"/>
              <a:chOff x="2696" y="1315"/>
              <a:chExt cx="2472" cy="824"/>
            </a:xfrm>
          </p:grpSpPr>
          <p:sp>
            <p:nvSpPr>
              <p:cNvPr id="28724" name="Oval 165"/>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8725"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8721" name="Group 167"/>
            <p:cNvGrpSpPr>
              <a:grpSpLocks/>
            </p:cNvGrpSpPr>
            <p:nvPr/>
          </p:nvGrpSpPr>
          <p:grpSpPr bwMode="auto">
            <a:xfrm>
              <a:off x="2236" y="890"/>
              <a:ext cx="644" cy="645"/>
              <a:chOff x="2880" y="1515"/>
              <a:chExt cx="644" cy="645"/>
            </a:xfrm>
          </p:grpSpPr>
          <p:sp>
            <p:nvSpPr>
              <p:cNvPr id="28722"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33" name="Freeform 16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8" name="Group 170"/>
          <p:cNvGrpSpPr>
            <a:grpSpLocks/>
          </p:cNvGrpSpPr>
          <p:nvPr/>
        </p:nvGrpSpPr>
        <p:grpSpPr bwMode="auto">
          <a:xfrm>
            <a:off x="490538" y="5419725"/>
            <a:ext cx="2152650" cy="2152650"/>
            <a:chOff x="1943" y="626"/>
            <a:chExt cx="1228" cy="1228"/>
          </a:xfrm>
        </p:grpSpPr>
        <p:sp>
          <p:nvSpPr>
            <p:cNvPr id="28712" name="Oval 171"/>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8713" name="Group 172"/>
            <p:cNvGrpSpPr>
              <a:grpSpLocks/>
            </p:cNvGrpSpPr>
            <p:nvPr/>
          </p:nvGrpSpPr>
          <p:grpSpPr bwMode="auto">
            <a:xfrm>
              <a:off x="2070" y="1330"/>
              <a:ext cx="975" cy="325"/>
              <a:chOff x="2696" y="1315"/>
              <a:chExt cx="2472" cy="824"/>
            </a:xfrm>
          </p:grpSpPr>
          <p:sp>
            <p:nvSpPr>
              <p:cNvPr id="28717" name="Oval 173"/>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8718" name="Oval 174"/>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8714" name="Group 175"/>
            <p:cNvGrpSpPr>
              <a:grpSpLocks/>
            </p:cNvGrpSpPr>
            <p:nvPr/>
          </p:nvGrpSpPr>
          <p:grpSpPr bwMode="auto">
            <a:xfrm>
              <a:off x="2236" y="890"/>
              <a:ext cx="644" cy="645"/>
              <a:chOff x="2880" y="1515"/>
              <a:chExt cx="644" cy="645"/>
            </a:xfrm>
          </p:grpSpPr>
          <p:sp>
            <p:nvSpPr>
              <p:cNvPr id="28715" name="Oval 176"/>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41" name="Freeform 177"/>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1" name="Group 30"/>
          <p:cNvGrpSpPr>
            <a:grpSpLocks/>
          </p:cNvGrpSpPr>
          <p:nvPr/>
        </p:nvGrpSpPr>
        <p:grpSpPr bwMode="auto">
          <a:xfrm>
            <a:off x="312738" y="173038"/>
            <a:ext cx="8520112" cy="592137"/>
            <a:chOff x="197" y="158"/>
            <a:chExt cx="5367" cy="373"/>
          </a:xfrm>
          <a:solidFill>
            <a:srgbClr val="FF3300"/>
          </a:solidFill>
        </p:grpSpPr>
        <p:sp>
          <p:nvSpPr>
            <p:cNvPr id="11295" name="AutoShape 31"/>
            <p:cNvSpPr>
              <a:spLocks noChangeArrowheads="1"/>
            </p:cNvSpPr>
            <p:nvPr/>
          </p:nvSpPr>
          <p:spPr bwMode="auto">
            <a:xfrm>
              <a:off x="204" y="159"/>
              <a:ext cx="5352" cy="372"/>
            </a:xfrm>
            <a:prstGeom prst="roundRect">
              <a:avLst>
                <a:gd name="adj" fmla="val 11829"/>
              </a:avLst>
            </a:prstGeom>
            <a:grpFill/>
            <a:ln w="9525">
              <a:noFill/>
              <a:round/>
              <a:headEnd/>
              <a:tailEnd/>
            </a:ln>
            <a:effectLst/>
          </p:spPr>
          <p:txBody>
            <a:bodyPr wrap="none" anchor="ctr"/>
            <a:lstStyle/>
            <a:p>
              <a:pPr>
                <a:defRPr/>
              </a:pPr>
              <a:endParaRPr lang="es-ES_tradnl" dirty="0"/>
            </a:p>
          </p:txBody>
        </p:sp>
        <p:sp>
          <p:nvSpPr>
            <p:cNvPr id="11296" name="Freeform 32"/>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pFill/>
            <a:ln w="9525">
              <a:noFill/>
              <a:round/>
              <a:headEnd/>
              <a:tailEnd/>
            </a:ln>
          </p:spPr>
          <p:txBody>
            <a:bodyPr/>
            <a:lstStyle/>
            <a:p>
              <a:pPr>
                <a:defRPr/>
              </a:pPr>
              <a:endParaRPr lang="es-ES_tradnl" dirty="0"/>
            </a:p>
          </p:txBody>
        </p:sp>
        <p:sp>
          <p:nvSpPr>
            <p:cNvPr id="11297" name="AutoShape 33"/>
            <p:cNvSpPr>
              <a:spLocks noChangeArrowheads="1"/>
            </p:cNvSpPr>
            <p:nvPr/>
          </p:nvSpPr>
          <p:spPr bwMode="auto">
            <a:xfrm>
              <a:off x="204" y="159"/>
              <a:ext cx="5352" cy="82"/>
            </a:xfrm>
            <a:prstGeom prst="roundRect">
              <a:avLst>
                <a:gd name="adj" fmla="val 16667"/>
              </a:avLst>
            </a:prstGeom>
            <a:grpFill/>
            <a:ln w="9525">
              <a:noFill/>
              <a:round/>
              <a:headEnd/>
              <a:tailEnd/>
            </a:ln>
            <a:effectLst/>
          </p:spPr>
          <p:txBody>
            <a:bodyPr wrap="none" anchor="ctr"/>
            <a:lstStyle/>
            <a:p>
              <a:pPr>
                <a:defRPr/>
              </a:pPr>
              <a:endParaRPr lang="es-ES_tradnl" dirty="0"/>
            </a:p>
          </p:txBody>
        </p:sp>
      </p:grpSp>
      <p:sp>
        <p:nvSpPr>
          <p:cNvPr id="85" name="Text Box 71"/>
          <p:cNvSpPr txBox="1">
            <a:spLocks noChangeArrowheads="1"/>
          </p:cNvSpPr>
          <p:nvPr/>
        </p:nvSpPr>
        <p:spPr bwMode="auto">
          <a:xfrm>
            <a:off x="131763" y="1076325"/>
            <a:ext cx="1039812"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28687" name="Text Box 69"/>
          <p:cNvSpPr txBox="1">
            <a:spLocks noChangeArrowheads="1"/>
          </p:cNvSpPr>
          <p:nvPr/>
        </p:nvSpPr>
        <p:spPr bwMode="auto">
          <a:xfrm>
            <a:off x="131763" y="3143250"/>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III: Estudio Organizacional</a:t>
            </a:r>
          </a:p>
        </p:txBody>
      </p:sp>
      <p:sp>
        <p:nvSpPr>
          <p:cNvPr id="28688" name="Text Box 71"/>
          <p:cNvSpPr txBox="1">
            <a:spLocks noChangeArrowheads="1"/>
          </p:cNvSpPr>
          <p:nvPr/>
        </p:nvSpPr>
        <p:spPr bwMode="auto">
          <a:xfrm>
            <a:off x="1000125" y="6211888"/>
            <a:ext cx="1285875" cy="461962"/>
          </a:xfrm>
          <a:prstGeom prst="rect">
            <a:avLst/>
          </a:prstGeom>
          <a:noFill/>
          <a:ln w="9525">
            <a:noFill/>
            <a:miter lim="800000"/>
            <a:headEnd/>
            <a:tailEnd/>
          </a:ln>
        </p:spPr>
        <p:txBody>
          <a:bodyPr anchor="ctr">
            <a:spAutoFit/>
          </a:bodyPr>
          <a:lstStyle/>
          <a:p>
            <a:pPr algn="ctr">
              <a:spcBef>
                <a:spcPct val="50000"/>
              </a:spcBef>
            </a:pPr>
            <a:r>
              <a:rPr lang="en-GB" sz="1200">
                <a:solidFill>
                  <a:schemeClr val="bg1"/>
                </a:solidFill>
              </a:rPr>
              <a:t>Conclusiones, Recomendaciones</a:t>
            </a:r>
          </a:p>
        </p:txBody>
      </p:sp>
      <p:grpSp>
        <p:nvGrpSpPr>
          <p:cNvPr id="22" name="Group 162"/>
          <p:cNvGrpSpPr>
            <a:grpSpLocks/>
          </p:cNvGrpSpPr>
          <p:nvPr/>
        </p:nvGrpSpPr>
        <p:grpSpPr bwMode="auto">
          <a:xfrm>
            <a:off x="-428625" y="4705350"/>
            <a:ext cx="2852738" cy="2154238"/>
            <a:chOff x="1943" y="626"/>
            <a:chExt cx="1627" cy="1229"/>
          </a:xfrm>
        </p:grpSpPr>
        <p:sp>
          <p:nvSpPr>
            <p:cNvPr id="28705"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8706" name="Group 164"/>
            <p:cNvGrpSpPr>
              <a:grpSpLocks/>
            </p:cNvGrpSpPr>
            <p:nvPr/>
          </p:nvGrpSpPr>
          <p:grpSpPr bwMode="auto">
            <a:xfrm>
              <a:off x="2322" y="1411"/>
              <a:ext cx="1248" cy="444"/>
              <a:chOff x="3334" y="1520"/>
              <a:chExt cx="3166" cy="1126"/>
            </a:xfrm>
          </p:grpSpPr>
          <p:sp>
            <p:nvSpPr>
              <p:cNvPr id="28710" name="Oval 165"/>
              <p:cNvSpPr>
                <a:spLocks noChangeArrowheads="1"/>
              </p:cNvSpPr>
              <p:nvPr/>
            </p:nvSpPr>
            <p:spPr bwMode="auto">
              <a:xfrm>
                <a:off x="4027" y="1822"/>
                <a:ext cx="2473"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8711"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8707" name="Group 167"/>
            <p:cNvGrpSpPr>
              <a:grpSpLocks/>
            </p:cNvGrpSpPr>
            <p:nvPr/>
          </p:nvGrpSpPr>
          <p:grpSpPr bwMode="auto">
            <a:xfrm>
              <a:off x="2236" y="890"/>
              <a:ext cx="644" cy="645"/>
              <a:chOff x="2880" y="1515"/>
              <a:chExt cx="644" cy="645"/>
            </a:xfrm>
          </p:grpSpPr>
          <p:sp>
            <p:nvSpPr>
              <p:cNvPr id="28708"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98" name="Freeform 169"/>
              <p:cNvSpPr>
                <a:spLocks/>
              </p:cNvSpPr>
              <p:nvPr/>
            </p:nvSpPr>
            <p:spPr bwMode="auto">
              <a:xfrm>
                <a:off x="2888" y="1515"/>
                <a:ext cx="627"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sp>
        <p:nvSpPr>
          <p:cNvPr id="102" name="Rectangle 34"/>
          <p:cNvSpPr txBox="1">
            <a:spLocks noChangeArrowheads="1"/>
          </p:cNvSpPr>
          <p:nvPr/>
        </p:nvSpPr>
        <p:spPr bwMode="auto">
          <a:xfrm>
            <a:off x="500063" y="285750"/>
            <a:ext cx="8229600" cy="561975"/>
          </a:xfrm>
          <a:prstGeom prst="rect">
            <a:avLst/>
          </a:prstGeom>
          <a:noFill/>
          <a:ln w="9525">
            <a:noFill/>
            <a:miter lim="800000"/>
            <a:headEnd/>
            <a:tailEnd/>
          </a:ln>
          <a:effectLst>
            <a:outerShdw dist="17961" dir="2700000" algn="ctr" rotWithShape="0">
              <a:srgbClr val="474747"/>
            </a:outerShdw>
          </a:effectLst>
        </p:spPr>
        <p:txBody>
          <a:bodyPr anchor="ctr"/>
          <a:lstStyle/>
          <a:p>
            <a:pPr marL="0" lvl="1">
              <a:defRPr/>
            </a:pPr>
            <a:r>
              <a:rPr lang="es-EC" b="1" kern="0" dirty="0">
                <a:solidFill>
                  <a:schemeClr val="bg1"/>
                </a:solidFill>
                <a:latin typeface="Arial" pitchFamily="34" charset="0"/>
                <a:cs typeface="Arial" pitchFamily="34" charset="0"/>
              </a:rPr>
              <a:t>CAP. 3: JUMKEXPORT CIA. LTDA.</a:t>
            </a:r>
            <a:r>
              <a:rPr lang="es-MX" sz="2000" kern="0" dirty="0">
                <a:solidFill>
                  <a:schemeClr val="bg1"/>
                </a:solidFill>
              </a:rPr>
              <a:t/>
            </a:r>
            <a:br>
              <a:rPr lang="es-MX" sz="2000" kern="0" dirty="0">
                <a:solidFill>
                  <a:schemeClr val="bg1"/>
                </a:solidFill>
              </a:rPr>
            </a:br>
            <a:endParaRPr lang="en-GB" kern="0" dirty="0">
              <a:solidFill>
                <a:schemeClr val="bg1"/>
              </a:solidFill>
            </a:endParaRPr>
          </a:p>
        </p:txBody>
      </p:sp>
      <p:sp>
        <p:nvSpPr>
          <p:cNvPr id="28691" name="Text Box 68"/>
          <p:cNvSpPr txBox="1">
            <a:spLocks noChangeArrowheads="1"/>
          </p:cNvSpPr>
          <p:nvPr/>
        </p:nvSpPr>
        <p:spPr bwMode="auto">
          <a:xfrm>
            <a:off x="889000" y="2211388"/>
            <a:ext cx="1039813" cy="646112"/>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 Estudio de mercado</a:t>
            </a:r>
          </a:p>
        </p:txBody>
      </p:sp>
      <p:grpSp>
        <p:nvGrpSpPr>
          <p:cNvPr id="28692" name="Group 149"/>
          <p:cNvGrpSpPr>
            <a:grpSpLocks/>
          </p:cNvGrpSpPr>
          <p:nvPr/>
        </p:nvGrpSpPr>
        <p:grpSpPr bwMode="auto">
          <a:xfrm>
            <a:off x="-500063" y="2500313"/>
            <a:ext cx="2152651" cy="2152650"/>
            <a:chOff x="1943" y="626"/>
            <a:chExt cx="1228" cy="1228"/>
          </a:xfrm>
        </p:grpSpPr>
        <p:sp>
          <p:nvSpPr>
            <p:cNvPr id="28698" name="Oval 150"/>
            <p:cNvSpPr>
              <a:spLocks noChangeArrowheads="1"/>
            </p:cNvSpPr>
            <p:nvPr/>
          </p:nvSpPr>
          <p:spPr bwMode="auto">
            <a:xfrm>
              <a:off x="1943" y="626"/>
              <a:ext cx="1228" cy="1228"/>
            </a:xfrm>
            <a:prstGeom prst="ellipse">
              <a:avLst/>
            </a:prstGeom>
            <a:gradFill rotWithShape="1">
              <a:gsLst>
                <a:gs pos="0">
                  <a:srgbClr val="E11F1F">
                    <a:alpha val="62000"/>
                  </a:srgbClr>
                </a:gs>
                <a:gs pos="100000">
                  <a:srgbClr val="680E0E">
                    <a:alpha val="0"/>
                  </a:srgbClr>
                </a:gs>
              </a:gsLst>
              <a:path path="shape">
                <a:fillToRect l="50000" t="50000" r="50000" b="50000"/>
              </a:path>
            </a:gradFill>
            <a:ln w="9525">
              <a:noFill/>
              <a:round/>
              <a:headEnd/>
              <a:tailEnd/>
            </a:ln>
          </p:spPr>
          <p:txBody>
            <a:bodyPr wrap="none" anchor="ctr"/>
            <a:lstStyle/>
            <a:p>
              <a:endParaRPr lang="es-MX"/>
            </a:p>
          </p:txBody>
        </p:sp>
        <p:grpSp>
          <p:nvGrpSpPr>
            <p:cNvPr id="28699" name="Group 151"/>
            <p:cNvGrpSpPr>
              <a:grpSpLocks/>
            </p:cNvGrpSpPr>
            <p:nvPr/>
          </p:nvGrpSpPr>
          <p:grpSpPr bwMode="auto">
            <a:xfrm>
              <a:off x="2070" y="1330"/>
              <a:ext cx="975" cy="325"/>
              <a:chOff x="2696" y="1315"/>
              <a:chExt cx="2472" cy="824"/>
            </a:xfrm>
          </p:grpSpPr>
          <p:sp>
            <p:nvSpPr>
              <p:cNvPr id="28703" name="Oval 152"/>
              <p:cNvSpPr>
                <a:spLocks noChangeArrowheads="1"/>
              </p:cNvSpPr>
              <p:nvPr/>
            </p:nvSpPr>
            <p:spPr bwMode="auto">
              <a:xfrm>
                <a:off x="2696" y="1315"/>
                <a:ext cx="2472" cy="824"/>
              </a:xfrm>
              <a:prstGeom prst="ellipse">
                <a:avLst/>
              </a:prstGeom>
              <a:gradFill rotWithShape="1">
                <a:gsLst>
                  <a:gs pos="0">
                    <a:srgbClr val="960E0E">
                      <a:alpha val="60999"/>
                    </a:srgbClr>
                  </a:gs>
                  <a:gs pos="100000">
                    <a:srgbClr val="450606">
                      <a:alpha val="0"/>
                    </a:srgbClr>
                  </a:gs>
                </a:gsLst>
                <a:path path="shape">
                  <a:fillToRect l="50000" t="50000" r="50000" b="50000"/>
                </a:path>
              </a:gradFill>
              <a:ln w="9525">
                <a:noFill/>
                <a:round/>
                <a:headEnd/>
                <a:tailEnd/>
              </a:ln>
            </p:spPr>
            <p:txBody>
              <a:bodyPr wrap="none" anchor="ctr"/>
              <a:lstStyle/>
              <a:p>
                <a:endParaRPr lang="es-MX"/>
              </a:p>
            </p:txBody>
          </p:sp>
          <p:sp>
            <p:nvSpPr>
              <p:cNvPr id="28704" name="Oval 153"/>
              <p:cNvSpPr>
                <a:spLocks noChangeArrowheads="1"/>
              </p:cNvSpPr>
              <p:nvPr/>
            </p:nvSpPr>
            <p:spPr bwMode="auto">
              <a:xfrm>
                <a:off x="3334" y="1520"/>
                <a:ext cx="1249" cy="451"/>
              </a:xfrm>
              <a:prstGeom prst="ellipse">
                <a:avLst/>
              </a:prstGeom>
              <a:gradFill rotWithShape="1">
                <a:gsLst>
                  <a:gs pos="0">
                    <a:srgbClr val="E11F1F">
                      <a:alpha val="92998"/>
                    </a:srgbClr>
                  </a:gs>
                  <a:gs pos="100000">
                    <a:srgbClr val="680E0E">
                      <a:alpha val="0"/>
                    </a:srgbClr>
                  </a:gs>
                </a:gsLst>
                <a:path path="shape">
                  <a:fillToRect l="50000" t="50000" r="50000" b="50000"/>
                </a:path>
              </a:gradFill>
              <a:ln w="9525">
                <a:noFill/>
                <a:round/>
                <a:headEnd/>
                <a:tailEnd/>
              </a:ln>
            </p:spPr>
            <p:txBody>
              <a:bodyPr wrap="none" anchor="ctr"/>
              <a:lstStyle/>
              <a:p>
                <a:endParaRPr lang="es-MX"/>
              </a:p>
            </p:txBody>
          </p:sp>
        </p:grpSp>
        <p:grpSp>
          <p:nvGrpSpPr>
            <p:cNvPr id="28700" name="Group 154"/>
            <p:cNvGrpSpPr>
              <a:grpSpLocks/>
            </p:cNvGrpSpPr>
            <p:nvPr/>
          </p:nvGrpSpPr>
          <p:grpSpPr bwMode="auto">
            <a:xfrm>
              <a:off x="2236" y="890"/>
              <a:ext cx="644" cy="645"/>
              <a:chOff x="2880" y="1515"/>
              <a:chExt cx="644" cy="645"/>
            </a:xfrm>
          </p:grpSpPr>
          <p:sp>
            <p:nvSpPr>
              <p:cNvPr id="28701" name="Oval 155"/>
              <p:cNvSpPr>
                <a:spLocks noChangeArrowheads="1"/>
              </p:cNvSpPr>
              <p:nvPr/>
            </p:nvSpPr>
            <p:spPr bwMode="auto">
              <a:xfrm>
                <a:off x="2880" y="1516"/>
                <a:ext cx="644" cy="644"/>
              </a:xfrm>
              <a:prstGeom prst="ellipse">
                <a:avLst/>
              </a:prstGeom>
              <a:gradFill rotWithShape="1">
                <a:gsLst>
                  <a:gs pos="0">
                    <a:srgbClr val="960E0E"/>
                  </a:gs>
                  <a:gs pos="100000">
                    <a:srgbClr val="E11F1F"/>
                  </a:gs>
                </a:gsLst>
                <a:lin ang="5400000" scaled="1"/>
              </a:gradFill>
              <a:ln w="9525" algn="ctr">
                <a:noFill/>
                <a:round/>
                <a:headEnd/>
                <a:tailEnd/>
              </a:ln>
            </p:spPr>
            <p:txBody>
              <a:bodyPr wrap="none" anchor="ctr"/>
              <a:lstStyle/>
              <a:p>
                <a:endParaRPr lang="es-MX"/>
              </a:p>
            </p:txBody>
          </p:sp>
          <p:sp>
            <p:nvSpPr>
              <p:cNvPr id="124" name="Freeform 156"/>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MX" dirty="0"/>
              </a:p>
            </p:txBody>
          </p:sp>
        </p:grpSp>
      </p:grpSp>
      <p:sp>
        <p:nvSpPr>
          <p:cNvPr id="28693" name="Text Box 69"/>
          <p:cNvSpPr txBox="1">
            <a:spLocks noChangeArrowheads="1"/>
          </p:cNvSpPr>
          <p:nvPr/>
        </p:nvSpPr>
        <p:spPr bwMode="auto">
          <a:xfrm>
            <a:off x="0" y="3211513"/>
            <a:ext cx="1039813" cy="646112"/>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III: Estudio Organizacional</a:t>
            </a:r>
          </a:p>
        </p:txBody>
      </p:sp>
      <p:sp>
        <p:nvSpPr>
          <p:cNvPr id="28694" name="Text Box 70"/>
          <p:cNvSpPr txBox="1">
            <a:spLocks noChangeArrowheads="1"/>
          </p:cNvSpPr>
          <p:nvPr/>
        </p:nvSpPr>
        <p:spPr bwMode="auto">
          <a:xfrm>
            <a:off x="854075" y="4211638"/>
            <a:ext cx="1039813"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IV: Estudio Técnico </a:t>
            </a:r>
          </a:p>
        </p:txBody>
      </p:sp>
      <p:pic>
        <p:nvPicPr>
          <p:cNvPr id="36887" name="Imagen 80" descr="Logotipo 2"/>
          <p:cNvPicPr>
            <a:picLocks noChangeAspect="1" noChangeArrowheads="1"/>
          </p:cNvPicPr>
          <p:nvPr/>
        </p:nvPicPr>
        <p:blipFill>
          <a:blip r:embed="rId3"/>
          <a:srcRect/>
          <a:stretch>
            <a:fillRect/>
          </a:stretch>
        </p:blipFill>
        <p:spPr bwMode="auto">
          <a:xfrm>
            <a:off x="2786063" y="1214438"/>
            <a:ext cx="4887912" cy="1714500"/>
          </a:xfrm>
          <a:prstGeom prst="rect">
            <a:avLst/>
          </a:prstGeom>
          <a:noFill/>
          <a:ln w="9525">
            <a:noFill/>
            <a:miter lim="800000"/>
            <a:headEnd/>
            <a:tailEnd/>
          </a:ln>
        </p:spPr>
      </p:pic>
      <p:sp>
        <p:nvSpPr>
          <p:cNvPr id="104" name="103 CuadroTexto"/>
          <p:cNvSpPr txBox="1"/>
          <p:nvPr/>
        </p:nvSpPr>
        <p:spPr>
          <a:xfrm>
            <a:off x="2071688" y="2995613"/>
            <a:ext cx="6715125" cy="2862262"/>
          </a:xfrm>
          <a:prstGeom prst="rect">
            <a:avLst/>
          </a:prstGeom>
          <a:noFill/>
        </p:spPr>
        <p:txBody>
          <a:bodyPr>
            <a:spAutoFit/>
          </a:bodyPr>
          <a:lstStyle/>
          <a:p>
            <a:pPr lvl="2" algn="ctr">
              <a:defRPr/>
            </a:pPr>
            <a:r>
              <a:rPr lang="es-EC" sz="1800" b="1" cap="all" dirty="0">
                <a:latin typeface="Arial" pitchFamily="34" charset="0"/>
                <a:cs typeface="Arial" pitchFamily="34" charset="0"/>
              </a:rPr>
              <a:t>Metas principales</a:t>
            </a:r>
            <a:endParaRPr lang="es-EC" sz="1800" dirty="0">
              <a:latin typeface="Arial" pitchFamily="34" charset="0"/>
              <a:cs typeface="Arial" pitchFamily="34" charset="0"/>
            </a:endParaRPr>
          </a:p>
          <a:p>
            <a:pPr>
              <a:defRPr/>
            </a:pPr>
            <a:r>
              <a:rPr lang="es-EC" sz="1800" b="1" cap="all" dirty="0">
                <a:latin typeface="Arial" pitchFamily="34" charset="0"/>
                <a:cs typeface="Arial" pitchFamily="34" charset="0"/>
              </a:rPr>
              <a:t> </a:t>
            </a:r>
            <a:endParaRPr lang="es-EC" sz="1800" dirty="0">
              <a:latin typeface="Arial" pitchFamily="34" charset="0"/>
              <a:cs typeface="Arial" pitchFamily="34" charset="0"/>
            </a:endParaRPr>
          </a:p>
          <a:p>
            <a:pPr>
              <a:buFont typeface="Wingdings" pitchFamily="2" charset="2"/>
              <a:buChar char="v"/>
              <a:defRPr/>
            </a:pPr>
            <a:r>
              <a:rPr lang="es-EC" sz="1800" dirty="0">
                <a:latin typeface="Arial" pitchFamily="34" charset="0"/>
                <a:cs typeface="Arial" pitchFamily="34" charset="0"/>
              </a:rPr>
              <a:t>La capacidad del personal será la fuente de la ventaja competitiva.</a:t>
            </a:r>
          </a:p>
          <a:p>
            <a:pPr>
              <a:defRPr/>
            </a:pPr>
            <a:endParaRPr lang="es-EC" sz="1800" dirty="0">
              <a:latin typeface="Arial" pitchFamily="34" charset="0"/>
              <a:cs typeface="Arial" pitchFamily="34" charset="0"/>
            </a:endParaRPr>
          </a:p>
          <a:p>
            <a:pPr>
              <a:buFont typeface="Wingdings" pitchFamily="2" charset="2"/>
              <a:buChar char="v"/>
              <a:defRPr/>
            </a:pPr>
            <a:r>
              <a:rPr lang="es-EC" sz="1800" dirty="0">
                <a:latin typeface="Arial" pitchFamily="34" charset="0"/>
                <a:cs typeface="Arial" pitchFamily="34" charset="0"/>
              </a:rPr>
              <a:t>Capacitar a nuestros trabajadores para así tener una fuente segura de producción.</a:t>
            </a:r>
          </a:p>
          <a:p>
            <a:pPr>
              <a:defRPr/>
            </a:pPr>
            <a:endParaRPr lang="es-EC" sz="1800" dirty="0">
              <a:latin typeface="Arial" pitchFamily="34" charset="0"/>
              <a:cs typeface="Arial" pitchFamily="34" charset="0"/>
            </a:endParaRPr>
          </a:p>
          <a:p>
            <a:pPr>
              <a:buFont typeface="Wingdings" pitchFamily="2" charset="2"/>
              <a:buChar char="v"/>
              <a:defRPr/>
            </a:pPr>
            <a:r>
              <a:rPr lang="es-EC" sz="1800" dirty="0">
                <a:latin typeface="Arial" pitchFamily="34" charset="0"/>
                <a:cs typeface="Arial" pitchFamily="34" charset="0"/>
              </a:rPr>
              <a:t>Encontrar nuevos compradores en América y en otros continentes.</a:t>
            </a:r>
            <a:endParaRPr lang="es-EC" sz="2000" dirty="0"/>
          </a:p>
        </p:txBody>
      </p:sp>
      <p:sp>
        <p:nvSpPr>
          <p:cNvPr id="28697" name="Text Box 70"/>
          <p:cNvSpPr txBox="1">
            <a:spLocks noChangeArrowheads="1"/>
          </p:cNvSpPr>
          <p:nvPr/>
        </p:nvSpPr>
        <p:spPr bwMode="auto">
          <a:xfrm>
            <a:off x="68263" y="5283200"/>
            <a:ext cx="1039812"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V: Estudio Financiero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4.16667E-6 0 L 4.16667E-6 1.12338 " pathEditMode="relative" rAng="0" ptsTypes="AA">
                                      <p:cBhvr>
                                        <p:cTn id="10" dur="1500" fill="hold"/>
                                        <p:tgtEl>
                                          <p:spTgt spid="5"/>
                                        </p:tgtEl>
                                        <p:attrNameLst>
                                          <p:attrName>ppt_x</p:attrName>
                                          <p:attrName>ppt_y</p:attrName>
                                        </p:attrNameLst>
                                      </p:cBhvr>
                                      <p:rCtr x="0" y="562"/>
                                    </p:animMotion>
                                  </p:childTnLst>
                                </p:cTn>
                              </p:par>
                              <p:par>
                                <p:cTn id="11" presetID="42" presetClass="path" presetSubtype="0" accel="50000" decel="50000" fill="hold" nodeType="withEffect">
                                  <p:stCondLst>
                                    <p:cond delay="0"/>
                                  </p:stCondLst>
                                  <p:childTnLst>
                                    <p:animMotion origin="layout" path="M -4.72222E-6 -1.12338 L -4.72222E-6 -4.07407E-6 " pathEditMode="relative" rAng="0" ptsTypes="AA">
                                      <p:cBhvr>
                                        <p:cTn id="12" dur="1500" spd="-100000" fill="hold"/>
                                        <p:tgtEl>
                                          <p:spTgt spid="4"/>
                                        </p:tgtEl>
                                        <p:attrNameLst>
                                          <p:attrName>ppt_x</p:attrName>
                                          <p:attrName>ppt_y</p:attrName>
                                        </p:attrNameLst>
                                      </p:cBhvr>
                                      <p:rCtr x="0" y="562"/>
                                    </p:animMotion>
                                  </p:childTnLst>
                                </p:cTn>
                              </p:par>
                              <p:par>
                                <p:cTn id="13" presetID="10" presetClass="entr" presetSubtype="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7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9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11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13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xit" presetSubtype="0" fill="hold" nodeType="with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xit" presetSubtype="0" fill="hold" grpId="0" nodeType="withEffect">
                                  <p:stCondLst>
                                    <p:cond delay="0"/>
                                  </p:stCondLst>
                                  <p:childTnLst>
                                    <p:animEffect transition="out" filter="fade">
                                      <p:cBhvr>
                                        <p:cTn id="35" dur="500"/>
                                        <p:tgtEl>
                                          <p:spTgt spid="11336"/>
                                        </p:tgtEl>
                                      </p:cBhvr>
                                    </p:animEffect>
                                    <p:set>
                                      <p:cBhvr>
                                        <p:cTn id="36" dur="1" fill="hold">
                                          <p:stCondLst>
                                            <p:cond delay="499"/>
                                          </p:stCondLst>
                                        </p:cTn>
                                        <p:tgtEl>
                                          <p:spTgt spid="1133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1337"/>
                                        </p:tgtEl>
                                        <p:attrNameLst>
                                          <p:attrName>style.visibility</p:attrName>
                                        </p:attrNameLst>
                                      </p:cBhvr>
                                      <p:to>
                                        <p:strVal val="visible"/>
                                      </p:to>
                                    </p:set>
                                    <p:animEffect transition="in" filter="fade">
                                      <p:cBhvr>
                                        <p:cTn id="39" dur="500"/>
                                        <p:tgtEl>
                                          <p:spTgt spid="11337"/>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par>
                                <p:cTn id="43" presetID="10" presetClass="entr" presetSubtype="0" fill="hold" nodeType="withEffect">
                                  <p:stCondLst>
                                    <p:cond delay="110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wipe(left)">
                                      <p:cBhvr>
                                        <p:cTn id="48" dur="500"/>
                                        <p:tgtEl>
                                          <p:spTgt spid="102"/>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36887"/>
                                        </p:tgtEl>
                                        <p:attrNameLst>
                                          <p:attrName>style.visibility</p:attrName>
                                        </p:attrNameLst>
                                      </p:cBhvr>
                                      <p:to>
                                        <p:strVal val="visible"/>
                                      </p:to>
                                    </p:set>
                                    <p:animEffect transition="in" filter="randombar(horizontal)">
                                      <p:cBhvr>
                                        <p:cTn id="53" dur="500"/>
                                        <p:tgtEl>
                                          <p:spTgt spid="36887"/>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randombar(horizontal)">
                                      <p:cBhvr>
                                        <p:cTn id="58"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6" grpId="0" animBg="1"/>
      <p:bldP spid="11337" grpId="0" animBg="1"/>
      <p:bldP spid="85" grpId="0"/>
      <p:bldP spid="102" grpId="0"/>
      <p:bldP spid="104"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36" name="Rectangle 72"/>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29BE6">
                  <a:alpha val="79999"/>
                </a:srgbClr>
              </a:gs>
            </a:gsLst>
            <a:lin ang="5400000" scaled="1"/>
          </a:gradFill>
          <a:ln w="9525">
            <a:noFill/>
            <a:miter lim="800000"/>
            <a:headEnd/>
            <a:tailEnd/>
          </a:ln>
        </p:spPr>
        <p:txBody>
          <a:bodyPr wrap="none" anchor="ctr"/>
          <a:lstStyle/>
          <a:p>
            <a:endParaRPr lang="es-ES_tradnl"/>
          </a:p>
        </p:txBody>
      </p:sp>
      <p:sp>
        <p:nvSpPr>
          <p:cNvPr id="11337" name="Rectangle 73"/>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9CE1C">
                  <a:alpha val="60001"/>
                </a:srgbClr>
              </a:gs>
            </a:gsLst>
            <a:lin ang="5400000" scaled="1"/>
          </a:gradFill>
          <a:ln w="9525">
            <a:noFill/>
            <a:miter lim="800000"/>
            <a:headEnd/>
            <a:tailEnd/>
          </a:ln>
        </p:spPr>
        <p:txBody>
          <a:bodyPr wrap="none" anchor="ctr"/>
          <a:lstStyle/>
          <a:p>
            <a:endParaRPr lang="es-ES_tradnl"/>
          </a:p>
        </p:txBody>
      </p:sp>
      <p:grpSp>
        <p:nvGrpSpPr>
          <p:cNvPr id="2" name="Group 2"/>
          <p:cNvGrpSpPr>
            <a:grpSpLocks/>
          </p:cNvGrpSpPr>
          <p:nvPr/>
        </p:nvGrpSpPr>
        <p:grpSpPr bwMode="auto">
          <a:xfrm>
            <a:off x="-3175" y="-12700"/>
            <a:ext cx="1766888" cy="6870700"/>
            <a:chOff x="2336" y="-8"/>
            <a:chExt cx="1252" cy="4337"/>
          </a:xfrm>
        </p:grpSpPr>
        <p:sp>
          <p:nvSpPr>
            <p:cNvPr id="29791" name="Freeform 3"/>
            <p:cNvSpPr>
              <a:spLocks/>
            </p:cNvSpPr>
            <p:nvPr/>
          </p:nvSpPr>
          <p:spPr bwMode="auto">
            <a:xfrm>
              <a:off x="2336" y="-8"/>
              <a:ext cx="872" cy="4337"/>
            </a:xfrm>
            <a:custGeom>
              <a:avLst/>
              <a:gdLst>
                <a:gd name="T0" fmla="*/ 607136 w 369"/>
                <a:gd name="T1" fmla="*/ 0 h 1836"/>
                <a:gd name="T2" fmla="*/ 556419 w 369"/>
                <a:gd name="T3" fmla="*/ 1992107 h 1836"/>
                <a:gd name="T4" fmla="*/ 0 w 369"/>
                <a:gd name="T5" fmla="*/ 4204707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cap="flat">
              <a:solidFill>
                <a:srgbClr val="18A5D8"/>
              </a:solidFill>
              <a:prstDash val="solid"/>
              <a:miter lim="800000"/>
              <a:headEnd/>
              <a:tailEnd/>
            </a:ln>
          </p:spPr>
          <p:txBody>
            <a:bodyPr/>
            <a:lstStyle/>
            <a:p>
              <a:endParaRPr lang="es-ES"/>
            </a:p>
          </p:txBody>
        </p:sp>
        <p:sp>
          <p:nvSpPr>
            <p:cNvPr id="29792" name="Freeform 4"/>
            <p:cNvSpPr>
              <a:spLocks/>
            </p:cNvSpPr>
            <p:nvPr/>
          </p:nvSpPr>
          <p:spPr bwMode="auto">
            <a:xfrm>
              <a:off x="2343" y="-8"/>
              <a:ext cx="893" cy="4337"/>
            </a:xfrm>
            <a:custGeom>
              <a:avLst/>
              <a:gdLst>
                <a:gd name="T0" fmla="*/ 602541 w 378"/>
                <a:gd name="T1" fmla="*/ 0 h 1836"/>
                <a:gd name="T2" fmla="*/ 570372 w 378"/>
                <a:gd name="T3" fmla="*/ 1992107 h 1836"/>
                <a:gd name="T4" fmla="*/ 70578 w 378"/>
                <a:gd name="T5" fmla="*/ 4204707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cap="flat">
              <a:solidFill>
                <a:srgbClr val="199DCC"/>
              </a:solidFill>
              <a:prstDash val="solid"/>
              <a:miter lim="800000"/>
              <a:headEnd/>
              <a:tailEnd/>
            </a:ln>
          </p:spPr>
          <p:txBody>
            <a:bodyPr/>
            <a:lstStyle/>
            <a:p>
              <a:endParaRPr lang="es-ES"/>
            </a:p>
          </p:txBody>
        </p:sp>
        <p:sp>
          <p:nvSpPr>
            <p:cNvPr id="29793" name="Freeform 5"/>
            <p:cNvSpPr>
              <a:spLocks/>
            </p:cNvSpPr>
            <p:nvPr/>
          </p:nvSpPr>
          <p:spPr bwMode="auto">
            <a:xfrm>
              <a:off x="2350" y="-8"/>
              <a:ext cx="917" cy="4337"/>
            </a:xfrm>
            <a:custGeom>
              <a:avLst/>
              <a:gdLst>
                <a:gd name="T0" fmla="*/ 605392 w 388"/>
                <a:gd name="T1" fmla="*/ 0 h 1836"/>
                <a:gd name="T2" fmla="*/ 589026 w 388"/>
                <a:gd name="T3" fmla="*/ 1992107 h 1836"/>
                <a:gd name="T4" fmla="*/ 142887 w 388"/>
                <a:gd name="T5" fmla="*/ 4204707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cap="flat">
              <a:solidFill>
                <a:srgbClr val="1A96C3"/>
              </a:solidFill>
              <a:prstDash val="solid"/>
              <a:miter lim="800000"/>
              <a:headEnd/>
              <a:tailEnd/>
            </a:ln>
          </p:spPr>
          <p:txBody>
            <a:bodyPr/>
            <a:lstStyle/>
            <a:p>
              <a:endParaRPr lang="es-ES"/>
            </a:p>
          </p:txBody>
        </p:sp>
        <p:sp>
          <p:nvSpPr>
            <p:cNvPr id="29794" name="Freeform 6"/>
            <p:cNvSpPr>
              <a:spLocks/>
            </p:cNvSpPr>
            <p:nvPr/>
          </p:nvSpPr>
          <p:spPr bwMode="auto">
            <a:xfrm>
              <a:off x="2355" y="-8"/>
              <a:ext cx="940" cy="4337"/>
            </a:xfrm>
            <a:custGeom>
              <a:avLst/>
              <a:gdLst>
                <a:gd name="T0" fmla="*/ 601430 w 398"/>
                <a:gd name="T1" fmla="*/ 0 h 1836"/>
                <a:gd name="T2" fmla="*/ 604141 w 398"/>
                <a:gd name="T3" fmla="*/ 1992107 h 1836"/>
                <a:gd name="T4" fmla="*/ 214887 w 398"/>
                <a:gd name="T5" fmla="*/ 4204707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cap="flat">
              <a:solidFill>
                <a:srgbClr val="1A8FBA"/>
              </a:solidFill>
              <a:prstDash val="solid"/>
              <a:miter lim="800000"/>
              <a:headEnd/>
              <a:tailEnd/>
            </a:ln>
          </p:spPr>
          <p:txBody>
            <a:bodyPr/>
            <a:lstStyle/>
            <a:p>
              <a:endParaRPr lang="es-ES"/>
            </a:p>
          </p:txBody>
        </p:sp>
        <p:sp>
          <p:nvSpPr>
            <p:cNvPr id="29795" name="Freeform 7"/>
            <p:cNvSpPr>
              <a:spLocks/>
            </p:cNvSpPr>
            <p:nvPr/>
          </p:nvSpPr>
          <p:spPr bwMode="auto">
            <a:xfrm>
              <a:off x="2360" y="-8"/>
              <a:ext cx="964" cy="4337"/>
            </a:xfrm>
            <a:custGeom>
              <a:avLst/>
              <a:gdLst>
                <a:gd name="T0" fmla="*/ 605942 w 408"/>
                <a:gd name="T1" fmla="*/ 0 h 1836"/>
                <a:gd name="T2" fmla="*/ 621497 w 408"/>
                <a:gd name="T3" fmla="*/ 1992107 h 1836"/>
                <a:gd name="T4" fmla="*/ 286502 w 408"/>
                <a:gd name="T5" fmla="*/ 4204707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cap="flat">
              <a:solidFill>
                <a:srgbClr val="1888B2"/>
              </a:solidFill>
              <a:prstDash val="solid"/>
              <a:miter lim="800000"/>
              <a:headEnd/>
              <a:tailEnd/>
            </a:ln>
          </p:spPr>
          <p:txBody>
            <a:bodyPr/>
            <a:lstStyle/>
            <a:p>
              <a:endParaRPr lang="es-ES"/>
            </a:p>
          </p:txBody>
        </p:sp>
        <p:sp>
          <p:nvSpPr>
            <p:cNvPr id="29796" name="Freeform 8"/>
            <p:cNvSpPr>
              <a:spLocks/>
            </p:cNvSpPr>
            <p:nvPr/>
          </p:nvSpPr>
          <p:spPr bwMode="auto">
            <a:xfrm>
              <a:off x="2365" y="-8"/>
              <a:ext cx="987" cy="4337"/>
            </a:xfrm>
            <a:custGeom>
              <a:avLst/>
              <a:gdLst>
                <a:gd name="T0" fmla="*/ 601973 w 418"/>
                <a:gd name="T1" fmla="*/ 0 h 1836"/>
                <a:gd name="T2" fmla="*/ 636769 w 418"/>
                <a:gd name="T3" fmla="*/ 1992107 h 1836"/>
                <a:gd name="T4" fmla="*/ 358420 w 418"/>
                <a:gd name="T5" fmla="*/ 4204707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cap="flat">
              <a:solidFill>
                <a:srgbClr val="1A82AA"/>
              </a:solidFill>
              <a:prstDash val="solid"/>
              <a:miter lim="800000"/>
              <a:headEnd/>
              <a:tailEnd/>
            </a:ln>
          </p:spPr>
          <p:txBody>
            <a:bodyPr/>
            <a:lstStyle/>
            <a:p>
              <a:endParaRPr lang="es-ES"/>
            </a:p>
          </p:txBody>
        </p:sp>
        <p:sp>
          <p:nvSpPr>
            <p:cNvPr id="29797" name="Freeform 9"/>
            <p:cNvSpPr>
              <a:spLocks/>
            </p:cNvSpPr>
            <p:nvPr/>
          </p:nvSpPr>
          <p:spPr bwMode="auto">
            <a:xfrm>
              <a:off x="2372" y="-8"/>
              <a:ext cx="1039" cy="4337"/>
            </a:xfrm>
            <a:custGeom>
              <a:avLst/>
              <a:gdLst>
                <a:gd name="T0" fmla="*/ 600204 w 440"/>
                <a:gd name="T1" fmla="*/ 0 h 1836"/>
                <a:gd name="T2" fmla="*/ 652558 w 440"/>
                <a:gd name="T3" fmla="*/ 1992107 h 1836"/>
                <a:gd name="T4" fmla="*/ 429076 w 440"/>
                <a:gd name="T5" fmla="*/ 4204707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cap="flat">
              <a:solidFill>
                <a:srgbClr val="187CA2"/>
              </a:solidFill>
              <a:prstDash val="solid"/>
              <a:miter lim="800000"/>
              <a:headEnd/>
              <a:tailEnd/>
            </a:ln>
          </p:spPr>
          <p:txBody>
            <a:bodyPr/>
            <a:lstStyle/>
            <a:p>
              <a:endParaRPr lang="es-ES"/>
            </a:p>
          </p:txBody>
        </p:sp>
        <p:sp>
          <p:nvSpPr>
            <p:cNvPr id="29798" name="Freeform 10"/>
            <p:cNvSpPr>
              <a:spLocks/>
            </p:cNvSpPr>
            <p:nvPr/>
          </p:nvSpPr>
          <p:spPr bwMode="auto">
            <a:xfrm>
              <a:off x="2376" y="-8"/>
              <a:ext cx="1094" cy="4337"/>
            </a:xfrm>
            <a:custGeom>
              <a:avLst/>
              <a:gdLst>
                <a:gd name="T0" fmla="*/ 606142 w 463"/>
                <a:gd name="T1" fmla="*/ 0 h 1836"/>
                <a:gd name="T2" fmla="*/ 675244 w 463"/>
                <a:gd name="T3" fmla="*/ 1992107 h 1836"/>
                <a:gd name="T4" fmla="*/ 505395 w 463"/>
                <a:gd name="T5" fmla="*/ 4204707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cap="flat">
              <a:solidFill>
                <a:srgbClr val="15769B"/>
              </a:solidFill>
              <a:prstDash val="solid"/>
              <a:miter lim="800000"/>
              <a:headEnd/>
              <a:tailEnd/>
            </a:ln>
          </p:spPr>
          <p:txBody>
            <a:bodyPr/>
            <a:lstStyle/>
            <a:p>
              <a:endParaRPr lang="es-ES"/>
            </a:p>
          </p:txBody>
        </p:sp>
        <p:sp>
          <p:nvSpPr>
            <p:cNvPr id="29799" name="Freeform 11"/>
            <p:cNvSpPr>
              <a:spLocks/>
            </p:cNvSpPr>
            <p:nvPr/>
          </p:nvSpPr>
          <p:spPr bwMode="auto">
            <a:xfrm>
              <a:off x="2381" y="-8"/>
              <a:ext cx="1148" cy="4337"/>
            </a:xfrm>
            <a:custGeom>
              <a:avLst/>
              <a:gdLst>
                <a:gd name="T0" fmla="*/ 604885 w 486"/>
                <a:gd name="T1" fmla="*/ 0 h 1836"/>
                <a:gd name="T2" fmla="*/ 691058 w 486"/>
                <a:gd name="T3" fmla="*/ 1992107 h 1836"/>
                <a:gd name="T4" fmla="*/ 576546 w 486"/>
                <a:gd name="T5" fmla="*/ 4204707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cap="flat">
              <a:solidFill>
                <a:srgbClr val="157194"/>
              </a:solidFill>
              <a:prstDash val="solid"/>
              <a:miter lim="800000"/>
              <a:headEnd/>
              <a:tailEnd/>
            </a:ln>
          </p:spPr>
          <p:txBody>
            <a:bodyPr/>
            <a:lstStyle/>
            <a:p>
              <a:endParaRPr lang="es-ES"/>
            </a:p>
          </p:txBody>
        </p:sp>
        <p:sp>
          <p:nvSpPr>
            <p:cNvPr id="29800" name="Freeform 12"/>
            <p:cNvSpPr>
              <a:spLocks/>
            </p:cNvSpPr>
            <p:nvPr/>
          </p:nvSpPr>
          <p:spPr bwMode="auto">
            <a:xfrm>
              <a:off x="2386" y="-8"/>
              <a:ext cx="1202" cy="4337"/>
            </a:xfrm>
            <a:custGeom>
              <a:avLst/>
              <a:gdLst>
                <a:gd name="T0" fmla="*/ 602518 w 509"/>
                <a:gd name="T1" fmla="*/ 0 h 1836"/>
                <a:gd name="T2" fmla="*/ 706044 w 509"/>
                <a:gd name="T3" fmla="*/ 1992107 h 1836"/>
                <a:gd name="T4" fmla="*/ 645833 w 509"/>
                <a:gd name="T5" fmla="*/ 4204707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cap="flat">
              <a:solidFill>
                <a:srgbClr val="136B8D"/>
              </a:solidFill>
              <a:prstDash val="solid"/>
              <a:miter lim="800000"/>
              <a:headEnd/>
              <a:tailEnd/>
            </a:ln>
          </p:spPr>
          <p:txBody>
            <a:bodyPr/>
            <a:lstStyle/>
            <a:p>
              <a:endParaRPr lang="es-ES"/>
            </a:p>
          </p:txBody>
        </p:sp>
      </p:grpSp>
      <p:grpSp>
        <p:nvGrpSpPr>
          <p:cNvPr id="3" name="Group 13"/>
          <p:cNvGrpSpPr>
            <a:grpSpLocks/>
          </p:cNvGrpSpPr>
          <p:nvPr/>
        </p:nvGrpSpPr>
        <p:grpSpPr bwMode="auto">
          <a:xfrm>
            <a:off x="-3175" y="-12700"/>
            <a:ext cx="1766888" cy="6870700"/>
            <a:chOff x="2336" y="-8"/>
            <a:chExt cx="1252" cy="4337"/>
          </a:xfrm>
        </p:grpSpPr>
        <p:sp>
          <p:nvSpPr>
            <p:cNvPr id="29781" name="Freeform 14"/>
            <p:cNvSpPr>
              <a:spLocks/>
            </p:cNvSpPr>
            <p:nvPr/>
          </p:nvSpPr>
          <p:spPr bwMode="auto">
            <a:xfrm>
              <a:off x="2336" y="-8"/>
              <a:ext cx="872" cy="4337"/>
            </a:xfrm>
            <a:custGeom>
              <a:avLst/>
              <a:gdLst>
                <a:gd name="T0" fmla="*/ 607136 w 369"/>
                <a:gd name="T1" fmla="*/ 0 h 1836"/>
                <a:gd name="T2" fmla="*/ 556419 w 369"/>
                <a:gd name="T3" fmla="*/ 1992107 h 1836"/>
                <a:gd name="T4" fmla="*/ 0 w 369"/>
                <a:gd name="T5" fmla="*/ 4204707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cap="flat">
              <a:solidFill>
                <a:srgbClr val="53B848"/>
              </a:solidFill>
              <a:prstDash val="solid"/>
              <a:miter lim="800000"/>
              <a:headEnd/>
              <a:tailEnd/>
            </a:ln>
          </p:spPr>
          <p:txBody>
            <a:bodyPr/>
            <a:lstStyle/>
            <a:p>
              <a:endParaRPr lang="es-ES"/>
            </a:p>
          </p:txBody>
        </p:sp>
        <p:sp>
          <p:nvSpPr>
            <p:cNvPr id="29782" name="Freeform 15"/>
            <p:cNvSpPr>
              <a:spLocks/>
            </p:cNvSpPr>
            <p:nvPr/>
          </p:nvSpPr>
          <p:spPr bwMode="auto">
            <a:xfrm>
              <a:off x="2343" y="-8"/>
              <a:ext cx="893" cy="4337"/>
            </a:xfrm>
            <a:custGeom>
              <a:avLst/>
              <a:gdLst>
                <a:gd name="T0" fmla="*/ 602541 w 378"/>
                <a:gd name="T1" fmla="*/ 0 h 1836"/>
                <a:gd name="T2" fmla="*/ 570372 w 378"/>
                <a:gd name="T3" fmla="*/ 1992107 h 1836"/>
                <a:gd name="T4" fmla="*/ 70578 w 378"/>
                <a:gd name="T5" fmla="*/ 4204707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cap="flat">
              <a:solidFill>
                <a:srgbClr val="4FB147"/>
              </a:solidFill>
              <a:prstDash val="solid"/>
              <a:miter lim="800000"/>
              <a:headEnd/>
              <a:tailEnd/>
            </a:ln>
          </p:spPr>
          <p:txBody>
            <a:bodyPr/>
            <a:lstStyle/>
            <a:p>
              <a:endParaRPr lang="es-ES"/>
            </a:p>
          </p:txBody>
        </p:sp>
        <p:sp>
          <p:nvSpPr>
            <p:cNvPr id="29783" name="Freeform 16"/>
            <p:cNvSpPr>
              <a:spLocks/>
            </p:cNvSpPr>
            <p:nvPr/>
          </p:nvSpPr>
          <p:spPr bwMode="auto">
            <a:xfrm>
              <a:off x="2350" y="-8"/>
              <a:ext cx="917" cy="4337"/>
            </a:xfrm>
            <a:custGeom>
              <a:avLst/>
              <a:gdLst>
                <a:gd name="T0" fmla="*/ 605392 w 388"/>
                <a:gd name="T1" fmla="*/ 0 h 1836"/>
                <a:gd name="T2" fmla="*/ 589026 w 388"/>
                <a:gd name="T3" fmla="*/ 1992107 h 1836"/>
                <a:gd name="T4" fmla="*/ 142887 w 388"/>
                <a:gd name="T5" fmla="*/ 4204707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cap="flat">
              <a:solidFill>
                <a:srgbClr val="48AC47"/>
              </a:solidFill>
              <a:prstDash val="solid"/>
              <a:miter lim="800000"/>
              <a:headEnd/>
              <a:tailEnd/>
            </a:ln>
          </p:spPr>
          <p:txBody>
            <a:bodyPr/>
            <a:lstStyle/>
            <a:p>
              <a:endParaRPr lang="es-ES"/>
            </a:p>
          </p:txBody>
        </p:sp>
        <p:sp>
          <p:nvSpPr>
            <p:cNvPr id="29784" name="Freeform 17"/>
            <p:cNvSpPr>
              <a:spLocks/>
            </p:cNvSpPr>
            <p:nvPr/>
          </p:nvSpPr>
          <p:spPr bwMode="auto">
            <a:xfrm>
              <a:off x="2355" y="-8"/>
              <a:ext cx="940" cy="4337"/>
            </a:xfrm>
            <a:custGeom>
              <a:avLst/>
              <a:gdLst>
                <a:gd name="T0" fmla="*/ 601430 w 398"/>
                <a:gd name="T1" fmla="*/ 0 h 1836"/>
                <a:gd name="T2" fmla="*/ 604141 w 398"/>
                <a:gd name="T3" fmla="*/ 1992107 h 1836"/>
                <a:gd name="T4" fmla="*/ 214887 w 398"/>
                <a:gd name="T5" fmla="*/ 4204707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cap="flat">
              <a:solidFill>
                <a:srgbClr val="43A746"/>
              </a:solidFill>
              <a:prstDash val="solid"/>
              <a:miter lim="800000"/>
              <a:headEnd/>
              <a:tailEnd/>
            </a:ln>
          </p:spPr>
          <p:txBody>
            <a:bodyPr/>
            <a:lstStyle/>
            <a:p>
              <a:endParaRPr lang="es-ES"/>
            </a:p>
          </p:txBody>
        </p:sp>
        <p:sp>
          <p:nvSpPr>
            <p:cNvPr id="29785" name="Freeform 18"/>
            <p:cNvSpPr>
              <a:spLocks/>
            </p:cNvSpPr>
            <p:nvPr/>
          </p:nvSpPr>
          <p:spPr bwMode="auto">
            <a:xfrm>
              <a:off x="2360" y="-8"/>
              <a:ext cx="964" cy="4337"/>
            </a:xfrm>
            <a:custGeom>
              <a:avLst/>
              <a:gdLst>
                <a:gd name="T0" fmla="*/ 605942 w 408"/>
                <a:gd name="T1" fmla="*/ 0 h 1836"/>
                <a:gd name="T2" fmla="*/ 621497 w 408"/>
                <a:gd name="T3" fmla="*/ 1992107 h 1836"/>
                <a:gd name="T4" fmla="*/ 286502 w 408"/>
                <a:gd name="T5" fmla="*/ 4204707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cap="flat">
              <a:solidFill>
                <a:srgbClr val="3CA246"/>
              </a:solidFill>
              <a:prstDash val="solid"/>
              <a:miter lim="800000"/>
              <a:headEnd/>
              <a:tailEnd/>
            </a:ln>
          </p:spPr>
          <p:txBody>
            <a:bodyPr/>
            <a:lstStyle/>
            <a:p>
              <a:endParaRPr lang="es-ES"/>
            </a:p>
          </p:txBody>
        </p:sp>
        <p:sp>
          <p:nvSpPr>
            <p:cNvPr id="29786" name="Freeform 19"/>
            <p:cNvSpPr>
              <a:spLocks/>
            </p:cNvSpPr>
            <p:nvPr/>
          </p:nvSpPr>
          <p:spPr bwMode="auto">
            <a:xfrm>
              <a:off x="2365" y="-8"/>
              <a:ext cx="987" cy="4337"/>
            </a:xfrm>
            <a:custGeom>
              <a:avLst/>
              <a:gdLst>
                <a:gd name="T0" fmla="*/ 601973 w 418"/>
                <a:gd name="T1" fmla="*/ 0 h 1836"/>
                <a:gd name="T2" fmla="*/ 636769 w 418"/>
                <a:gd name="T3" fmla="*/ 1992107 h 1836"/>
                <a:gd name="T4" fmla="*/ 358420 w 418"/>
                <a:gd name="T5" fmla="*/ 4204707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cap="flat">
              <a:solidFill>
                <a:srgbClr val="369E46"/>
              </a:solidFill>
              <a:prstDash val="solid"/>
              <a:miter lim="800000"/>
              <a:headEnd/>
              <a:tailEnd/>
            </a:ln>
          </p:spPr>
          <p:txBody>
            <a:bodyPr/>
            <a:lstStyle/>
            <a:p>
              <a:endParaRPr lang="es-ES"/>
            </a:p>
          </p:txBody>
        </p:sp>
        <p:sp>
          <p:nvSpPr>
            <p:cNvPr id="29787" name="Freeform 20"/>
            <p:cNvSpPr>
              <a:spLocks/>
            </p:cNvSpPr>
            <p:nvPr/>
          </p:nvSpPr>
          <p:spPr bwMode="auto">
            <a:xfrm>
              <a:off x="2372" y="-8"/>
              <a:ext cx="1039" cy="4337"/>
            </a:xfrm>
            <a:custGeom>
              <a:avLst/>
              <a:gdLst>
                <a:gd name="T0" fmla="*/ 600204 w 440"/>
                <a:gd name="T1" fmla="*/ 0 h 1836"/>
                <a:gd name="T2" fmla="*/ 652558 w 440"/>
                <a:gd name="T3" fmla="*/ 1992107 h 1836"/>
                <a:gd name="T4" fmla="*/ 429076 w 440"/>
                <a:gd name="T5" fmla="*/ 4204707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cap="flat">
              <a:solidFill>
                <a:srgbClr val="2F9946"/>
              </a:solidFill>
              <a:prstDash val="solid"/>
              <a:miter lim="800000"/>
              <a:headEnd/>
              <a:tailEnd/>
            </a:ln>
          </p:spPr>
          <p:txBody>
            <a:bodyPr/>
            <a:lstStyle/>
            <a:p>
              <a:endParaRPr lang="es-ES"/>
            </a:p>
          </p:txBody>
        </p:sp>
        <p:sp>
          <p:nvSpPr>
            <p:cNvPr id="29788" name="Freeform 21"/>
            <p:cNvSpPr>
              <a:spLocks/>
            </p:cNvSpPr>
            <p:nvPr/>
          </p:nvSpPr>
          <p:spPr bwMode="auto">
            <a:xfrm>
              <a:off x="2376" y="-8"/>
              <a:ext cx="1094" cy="4337"/>
            </a:xfrm>
            <a:custGeom>
              <a:avLst/>
              <a:gdLst>
                <a:gd name="T0" fmla="*/ 606142 w 463"/>
                <a:gd name="T1" fmla="*/ 0 h 1836"/>
                <a:gd name="T2" fmla="*/ 675244 w 463"/>
                <a:gd name="T3" fmla="*/ 1992107 h 1836"/>
                <a:gd name="T4" fmla="*/ 505395 w 463"/>
                <a:gd name="T5" fmla="*/ 4204707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cap="flat">
              <a:solidFill>
                <a:srgbClr val="2A9545"/>
              </a:solidFill>
              <a:prstDash val="solid"/>
              <a:miter lim="800000"/>
              <a:headEnd/>
              <a:tailEnd/>
            </a:ln>
          </p:spPr>
          <p:txBody>
            <a:bodyPr/>
            <a:lstStyle/>
            <a:p>
              <a:endParaRPr lang="es-ES"/>
            </a:p>
          </p:txBody>
        </p:sp>
        <p:sp>
          <p:nvSpPr>
            <p:cNvPr id="29789" name="Freeform 22"/>
            <p:cNvSpPr>
              <a:spLocks/>
            </p:cNvSpPr>
            <p:nvPr/>
          </p:nvSpPr>
          <p:spPr bwMode="auto">
            <a:xfrm>
              <a:off x="2381" y="-8"/>
              <a:ext cx="1148" cy="4337"/>
            </a:xfrm>
            <a:custGeom>
              <a:avLst/>
              <a:gdLst>
                <a:gd name="T0" fmla="*/ 604885 w 486"/>
                <a:gd name="T1" fmla="*/ 0 h 1836"/>
                <a:gd name="T2" fmla="*/ 691058 w 486"/>
                <a:gd name="T3" fmla="*/ 1992107 h 1836"/>
                <a:gd name="T4" fmla="*/ 576546 w 486"/>
                <a:gd name="T5" fmla="*/ 4204707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cap="flat">
              <a:solidFill>
                <a:srgbClr val="219145"/>
              </a:solidFill>
              <a:prstDash val="solid"/>
              <a:miter lim="800000"/>
              <a:headEnd/>
              <a:tailEnd/>
            </a:ln>
          </p:spPr>
          <p:txBody>
            <a:bodyPr/>
            <a:lstStyle/>
            <a:p>
              <a:endParaRPr lang="es-ES"/>
            </a:p>
          </p:txBody>
        </p:sp>
        <p:sp>
          <p:nvSpPr>
            <p:cNvPr id="29790" name="Freeform 23"/>
            <p:cNvSpPr>
              <a:spLocks/>
            </p:cNvSpPr>
            <p:nvPr/>
          </p:nvSpPr>
          <p:spPr bwMode="auto">
            <a:xfrm>
              <a:off x="2386" y="-8"/>
              <a:ext cx="1202" cy="4337"/>
            </a:xfrm>
            <a:custGeom>
              <a:avLst/>
              <a:gdLst>
                <a:gd name="T0" fmla="*/ 602518 w 509"/>
                <a:gd name="T1" fmla="*/ 0 h 1836"/>
                <a:gd name="T2" fmla="*/ 706044 w 509"/>
                <a:gd name="T3" fmla="*/ 1992107 h 1836"/>
                <a:gd name="T4" fmla="*/ 645833 w 509"/>
                <a:gd name="T5" fmla="*/ 4204707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cap="flat">
              <a:solidFill>
                <a:srgbClr val="1A8D44"/>
              </a:solidFill>
              <a:prstDash val="solid"/>
              <a:miter lim="800000"/>
              <a:headEnd/>
              <a:tailEnd/>
            </a:ln>
          </p:spPr>
          <p:txBody>
            <a:bodyPr/>
            <a:lstStyle/>
            <a:p>
              <a:endParaRPr lang="es-ES"/>
            </a:p>
          </p:txBody>
        </p:sp>
      </p:grpSp>
      <p:grpSp>
        <p:nvGrpSpPr>
          <p:cNvPr id="4" name="Group 24"/>
          <p:cNvGrpSpPr>
            <a:grpSpLocks/>
          </p:cNvGrpSpPr>
          <p:nvPr/>
        </p:nvGrpSpPr>
        <p:grpSpPr bwMode="auto">
          <a:xfrm rot="10800000">
            <a:off x="1720850" y="-171450"/>
            <a:ext cx="330200" cy="8253413"/>
            <a:chOff x="-1293" y="0"/>
            <a:chExt cx="1050" cy="4320"/>
          </a:xfrm>
        </p:grpSpPr>
        <p:sp>
          <p:nvSpPr>
            <p:cNvPr id="11289" name="Rectangle 25"/>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29780" name="Rectangle 26"/>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5" name="Group 27"/>
          <p:cNvGrpSpPr>
            <a:grpSpLocks/>
          </p:cNvGrpSpPr>
          <p:nvPr/>
        </p:nvGrpSpPr>
        <p:grpSpPr bwMode="auto">
          <a:xfrm>
            <a:off x="0" y="-1111250"/>
            <a:ext cx="1763713" cy="8253413"/>
            <a:chOff x="-1293" y="0"/>
            <a:chExt cx="1050" cy="4320"/>
          </a:xfrm>
        </p:grpSpPr>
        <p:sp>
          <p:nvSpPr>
            <p:cNvPr id="11292" name="Rectangle 28"/>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29778" name="Rectangle 29"/>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6" name="Group 146"/>
          <p:cNvGrpSpPr>
            <a:grpSpLocks/>
          </p:cNvGrpSpPr>
          <p:nvPr/>
        </p:nvGrpSpPr>
        <p:grpSpPr bwMode="auto">
          <a:xfrm>
            <a:off x="276225" y="1500188"/>
            <a:ext cx="2152650" cy="2152650"/>
            <a:chOff x="1943" y="626"/>
            <a:chExt cx="1228" cy="1228"/>
          </a:xfrm>
        </p:grpSpPr>
        <p:sp>
          <p:nvSpPr>
            <p:cNvPr id="29770" name="Oval 147"/>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9771" name="Group 148"/>
            <p:cNvGrpSpPr>
              <a:grpSpLocks/>
            </p:cNvGrpSpPr>
            <p:nvPr/>
          </p:nvGrpSpPr>
          <p:grpSpPr bwMode="auto">
            <a:xfrm>
              <a:off x="2070" y="1330"/>
              <a:ext cx="975" cy="325"/>
              <a:chOff x="2696" y="1315"/>
              <a:chExt cx="2472" cy="824"/>
            </a:xfrm>
          </p:grpSpPr>
          <p:sp>
            <p:nvSpPr>
              <p:cNvPr id="29775" name="Oval 149"/>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9776" name="Oval 150"/>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9772" name="Group 151"/>
            <p:cNvGrpSpPr>
              <a:grpSpLocks/>
            </p:cNvGrpSpPr>
            <p:nvPr/>
          </p:nvGrpSpPr>
          <p:grpSpPr bwMode="auto">
            <a:xfrm>
              <a:off x="2236" y="890"/>
              <a:ext cx="644" cy="645"/>
              <a:chOff x="2880" y="1515"/>
              <a:chExt cx="644" cy="645"/>
            </a:xfrm>
          </p:grpSpPr>
          <p:sp>
            <p:nvSpPr>
              <p:cNvPr id="29773" name="Oval 152"/>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17" name="Freeform 153"/>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9" name="Group 97"/>
          <p:cNvGrpSpPr>
            <a:grpSpLocks/>
          </p:cNvGrpSpPr>
          <p:nvPr/>
        </p:nvGrpSpPr>
        <p:grpSpPr bwMode="auto">
          <a:xfrm>
            <a:off x="-442913" y="412750"/>
            <a:ext cx="2152651" cy="2152650"/>
            <a:chOff x="1943" y="626"/>
            <a:chExt cx="1228" cy="1228"/>
          </a:xfrm>
        </p:grpSpPr>
        <p:sp>
          <p:nvSpPr>
            <p:cNvPr id="29763" name="Oval 96"/>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9764" name="Group 89"/>
            <p:cNvGrpSpPr>
              <a:grpSpLocks/>
            </p:cNvGrpSpPr>
            <p:nvPr/>
          </p:nvGrpSpPr>
          <p:grpSpPr bwMode="auto">
            <a:xfrm>
              <a:off x="2070" y="1330"/>
              <a:ext cx="975" cy="325"/>
              <a:chOff x="2696" y="1315"/>
              <a:chExt cx="2472" cy="824"/>
            </a:xfrm>
          </p:grpSpPr>
          <p:sp>
            <p:nvSpPr>
              <p:cNvPr id="29768" name="Oval 90"/>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9769" name="Oval 91"/>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9765" name="Group 92"/>
            <p:cNvGrpSpPr>
              <a:grpSpLocks/>
            </p:cNvGrpSpPr>
            <p:nvPr/>
          </p:nvGrpSpPr>
          <p:grpSpPr bwMode="auto">
            <a:xfrm>
              <a:off x="2236" y="890"/>
              <a:ext cx="644" cy="645"/>
              <a:chOff x="2880" y="1515"/>
              <a:chExt cx="644" cy="645"/>
            </a:xfrm>
          </p:grpSpPr>
          <p:sp>
            <p:nvSpPr>
              <p:cNvPr id="29766" name="Oval 93"/>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358" name="Freeform 94"/>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2" name="Group 154"/>
          <p:cNvGrpSpPr>
            <a:grpSpLocks/>
          </p:cNvGrpSpPr>
          <p:nvPr/>
        </p:nvGrpSpPr>
        <p:grpSpPr bwMode="auto">
          <a:xfrm>
            <a:off x="-500063" y="2500313"/>
            <a:ext cx="2152651" cy="2152650"/>
            <a:chOff x="1943" y="626"/>
            <a:chExt cx="1228" cy="1228"/>
          </a:xfrm>
        </p:grpSpPr>
        <p:sp>
          <p:nvSpPr>
            <p:cNvPr id="29756" name="Oval 155"/>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9757" name="Group 156"/>
            <p:cNvGrpSpPr>
              <a:grpSpLocks/>
            </p:cNvGrpSpPr>
            <p:nvPr/>
          </p:nvGrpSpPr>
          <p:grpSpPr bwMode="auto">
            <a:xfrm>
              <a:off x="2070" y="1330"/>
              <a:ext cx="975" cy="325"/>
              <a:chOff x="2696" y="1315"/>
              <a:chExt cx="2472" cy="824"/>
            </a:xfrm>
          </p:grpSpPr>
          <p:sp>
            <p:nvSpPr>
              <p:cNvPr id="29761" name="Oval 157"/>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9762" name="Oval 158"/>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9758" name="Group 159"/>
            <p:cNvGrpSpPr>
              <a:grpSpLocks/>
            </p:cNvGrpSpPr>
            <p:nvPr/>
          </p:nvGrpSpPr>
          <p:grpSpPr bwMode="auto">
            <a:xfrm>
              <a:off x="2236" y="890"/>
              <a:ext cx="644" cy="645"/>
              <a:chOff x="2880" y="1515"/>
              <a:chExt cx="644" cy="645"/>
            </a:xfrm>
          </p:grpSpPr>
          <p:sp>
            <p:nvSpPr>
              <p:cNvPr id="29759" name="Oval 160"/>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25" name="Freeform 161"/>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5" name="Group 162"/>
          <p:cNvGrpSpPr>
            <a:grpSpLocks/>
          </p:cNvGrpSpPr>
          <p:nvPr/>
        </p:nvGrpSpPr>
        <p:grpSpPr bwMode="auto">
          <a:xfrm>
            <a:off x="276225" y="3500438"/>
            <a:ext cx="2152650" cy="2152650"/>
            <a:chOff x="1943" y="626"/>
            <a:chExt cx="1228" cy="1228"/>
          </a:xfrm>
        </p:grpSpPr>
        <p:sp>
          <p:nvSpPr>
            <p:cNvPr id="29749"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9750" name="Group 164"/>
            <p:cNvGrpSpPr>
              <a:grpSpLocks/>
            </p:cNvGrpSpPr>
            <p:nvPr/>
          </p:nvGrpSpPr>
          <p:grpSpPr bwMode="auto">
            <a:xfrm>
              <a:off x="2070" y="1330"/>
              <a:ext cx="975" cy="325"/>
              <a:chOff x="2696" y="1315"/>
              <a:chExt cx="2472" cy="824"/>
            </a:xfrm>
          </p:grpSpPr>
          <p:sp>
            <p:nvSpPr>
              <p:cNvPr id="29754" name="Oval 165"/>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9755"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9751" name="Group 167"/>
            <p:cNvGrpSpPr>
              <a:grpSpLocks/>
            </p:cNvGrpSpPr>
            <p:nvPr/>
          </p:nvGrpSpPr>
          <p:grpSpPr bwMode="auto">
            <a:xfrm>
              <a:off x="2236" y="890"/>
              <a:ext cx="644" cy="645"/>
              <a:chOff x="2880" y="1515"/>
              <a:chExt cx="644" cy="645"/>
            </a:xfrm>
          </p:grpSpPr>
          <p:sp>
            <p:nvSpPr>
              <p:cNvPr id="29752"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33" name="Freeform 16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8" name="Group 170"/>
          <p:cNvGrpSpPr>
            <a:grpSpLocks/>
          </p:cNvGrpSpPr>
          <p:nvPr/>
        </p:nvGrpSpPr>
        <p:grpSpPr bwMode="auto">
          <a:xfrm>
            <a:off x="490538" y="5419725"/>
            <a:ext cx="2152650" cy="2152650"/>
            <a:chOff x="1943" y="626"/>
            <a:chExt cx="1228" cy="1228"/>
          </a:xfrm>
        </p:grpSpPr>
        <p:sp>
          <p:nvSpPr>
            <p:cNvPr id="29742" name="Oval 171"/>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9743" name="Group 172"/>
            <p:cNvGrpSpPr>
              <a:grpSpLocks/>
            </p:cNvGrpSpPr>
            <p:nvPr/>
          </p:nvGrpSpPr>
          <p:grpSpPr bwMode="auto">
            <a:xfrm>
              <a:off x="2070" y="1330"/>
              <a:ext cx="975" cy="325"/>
              <a:chOff x="2696" y="1315"/>
              <a:chExt cx="2472" cy="824"/>
            </a:xfrm>
          </p:grpSpPr>
          <p:sp>
            <p:nvSpPr>
              <p:cNvPr id="29747" name="Oval 173"/>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9748" name="Oval 174"/>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9744" name="Group 175"/>
            <p:cNvGrpSpPr>
              <a:grpSpLocks/>
            </p:cNvGrpSpPr>
            <p:nvPr/>
          </p:nvGrpSpPr>
          <p:grpSpPr bwMode="auto">
            <a:xfrm>
              <a:off x="2236" y="890"/>
              <a:ext cx="644" cy="645"/>
              <a:chOff x="2880" y="1515"/>
              <a:chExt cx="644" cy="645"/>
            </a:xfrm>
          </p:grpSpPr>
          <p:sp>
            <p:nvSpPr>
              <p:cNvPr id="29745" name="Oval 176"/>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41" name="Freeform 177"/>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1" name="Group 30"/>
          <p:cNvGrpSpPr>
            <a:grpSpLocks/>
          </p:cNvGrpSpPr>
          <p:nvPr/>
        </p:nvGrpSpPr>
        <p:grpSpPr bwMode="auto">
          <a:xfrm>
            <a:off x="312738" y="173038"/>
            <a:ext cx="8520112" cy="592137"/>
            <a:chOff x="197" y="158"/>
            <a:chExt cx="5367" cy="373"/>
          </a:xfrm>
          <a:solidFill>
            <a:srgbClr val="FF3300"/>
          </a:solidFill>
        </p:grpSpPr>
        <p:sp>
          <p:nvSpPr>
            <p:cNvPr id="11295" name="AutoShape 31"/>
            <p:cNvSpPr>
              <a:spLocks noChangeArrowheads="1"/>
            </p:cNvSpPr>
            <p:nvPr/>
          </p:nvSpPr>
          <p:spPr bwMode="auto">
            <a:xfrm>
              <a:off x="204" y="159"/>
              <a:ext cx="5352" cy="372"/>
            </a:xfrm>
            <a:prstGeom prst="roundRect">
              <a:avLst>
                <a:gd name="adj" fmla="val 11829"/>
              </a:avLst>
            </a:prstGeom>
            <a:grpFill/>
            <a:ln w="9525">
              <a:noFill/>
              <a:round/>
              <a:headEnd/>
              <a:tailEnd/>
            </a:ln>
            <a:effectLst/>
          </p:spPr>
          <p:txBody>
            <a:bodyPr wrap="none" anchor="ctr"/>
            <a:lstStyle/>
            <a:p>
              <a:pPr>
                <a:defRPr/>
              </a:pPr>
              <a:endParaRPr lang="es-ES_tradnl" dirty="0"/>
            </a:p>
          </p:txBody>
        </p:sp>
        <p:sp>
          <p:nvSpPr>
            <p:cNvPr id="11296" name="Freeform 32"/>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pFill/>
            <a:ln w="9525">
              <a:noFill/>
              <a:round/>
              <a:headEnd/>
              <a:tailEnd/>
            </a:ln>
          </p:spPr>
          <p:txBody>
            <a:bodyPr/>
            <a:lstStyle/>
            <a:p>
              <a:pPr>
                <a:defRPr/>
              </a:pPr>
              <a:endParaRPr lang="es-ES_tradnl" dirty="0"/>
            </a:p>
          </p:txBody>
        </p:sp>
        <p:sp>
          <p:nvSpPr>
            <p:cNvPr id="11297" name="AutoShape 33"/>
            <p:cNvSpPr>
              <a:spLocks noChangeArrowheads="1"/>
            </p:cNvSpPr>
            <p:nvPr/>
          </p:nvSpPr>
          <p:spPr bwMode="auto">
            <a:xfrm>
              <a:off x="204" y="159"/>
              <a:ext cx="5352" cy="82"/>
            </a:xfrm>
            <a:prstGeom prst="roundRect">
              <a:avLst>
                <a:gd name="adj" fmla="val 16667"/>
              </a:avLst>
            </a:prstGeom>
            <a:grpFill/>
            <a:ln w="9525">
              <a:noFill/>
              <a:round/>
              <a:headEnd/>
              <a:tailEnd/>
            </a:ln>
            <a:effectLst/>
          </p:spPr>
          <p:txBody>
            <a:bodyPr wrap="none" anchor="ctr"/>
            <a:lstStyle/>
            <a:p>
              <a:pPr>
                <a:defRPr/>
              </a:pPr>
              <a:endParaRPr lang="es-ES_tradnl" dirty="0"/>
            </a:p>
          </p:txBody>
        </p:sp>
      </p:grpSp>
      <p:sp>
        <p:nvSpPr>
          <p:cNvPr id="85" name="Text Box 71"/>
          <p:cNvSpPr txBox="1">
            <a:spLocks noChangeArrowheads="1"/>
          </p:cNvSpPr>
          <p:nvPr/>
        </p:nvSpPr>
        <p:spPr bwMode="auto">
          <a:xfrm>
            <a:off x="131763" y="1076325"/>
            <a:ext cx="1039812"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29711" name="Text Box 69"/>
          <p:cNvSpPr txBox="1">
            <a:spLocks noChangeArrowheads="1"/>
          </p:cNvSpPr>
          <p:nvPr/>
        </p:nvSpPr>
        <p:spPr bwMode="auto">
          <a:xfrm>
            <a:off x="131763" y="3143250"/>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III: Estudio Organizacional</a:t>
            </a:r>
          </a:p>
        </p:txBody>
      </p:sp>
      <p:sp>
        <p:nvSpPr>
          <p:cNvPr id="29712" name="Text Box 71"/>
          <p:cNvSpPr txBox="1">
            <a:spLocks noChangeArrowheads="1"/>
          </p:cNvSpPr>
          <p:nvPr/>
        </p:nvSpPr>
        <p:spPr bwMode="auto">
          <a:xfrm>
            <a:off x="1000125" y="6211888"/>
            <a:ext cx="1285875" cy="461962"/>
          </a:xfrm>
          <a:prstGeom prst="rect">
            <a:avLst/>
          </a:prstGeom>
          <a:noFill/>
          <a:ln w="9525">
            <a:noFill/>
            <a:miter lim="800000"/>
            <a:headEnd/>
            <a:tailEnd/>
          </a:ln>
        </p:spPr>
        <p:txBody>
          <a:bodyPr anchor="ctr">
            <a:spAutoFit/>
          </a:bodyPr>
          <a:lstStyle/>
          <a:p>
            <a:pPr algn="ctr">
              <a:spcBef>
                <a:spcPct val="50000"/>
              </a:spcBef>
            </a:pPr>
            <a:r>
              <a:rPr lang="en-GB" sz="1200">
                <a:solidFill>
                  <a:schemeClr val="bg1"/>
                </a:solidFill>
              </a:rPr>
              <a:t>Conclusiones, Recomendaciones</a:t>
            </a:r>
          </a:p>
        </p:txBody>
      </p:sp>
      <p:grpSp>
        <p:nvGrpSpPr>
          <p:cNvPr id="22" name="Group 162"/>
          <p:cNvGrpSpPr>
            <a:grpSpLocks/>
          </p:cNvGrpSpPr>
          <p:nvPr/>
        </p:nvGrpSpPr>
        <p:grpSpPr bwMode="auto">
          <a:xfrm>
            <a:off x="-428625" y="4705350"/>
            <a:ext cx="2852738" cy="2154238"/>
            <a:chOff x="1943" y="626"/>
            <a:chExt cx="1627" cy="1229"/>
          </a:xfrm>
        </p:grpSpPr>
        <p:sp>
          <p:nvSpPr>
            <p:cNvPr id="29735"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29736" name="Group 164"/>
            <p:cNvGrpSpPr>
              <a:grpSpLocks/>
            </p:cNvGrpSpPr>
            <p:nvPr/>
          </p:nvGrpSpPr>
          <p:grpSpPr bwMode="auto">
            <a:xfrm>
              <a:off x="2322" y="1411"/>
              <a:ext cx="1248" cy="444"/>
              <a:chOff x="3334" y="1520"/>
              <a:chExt cx="3166" cy="1126"/>
            </a:xfrm>
          </p:grpSpPr>
          <p:sp>
            <p:nvSpPr>
              <p:cNvPr id="29740" name="Oval 165"/>
              <p:cNvSpPr>
                <a:spLocks noChangeArrowheads="1"/>
              </p:cNvSpPr>
              <p:nvPr/>
            </p:nvSpPr>
            <p:spPr bwMode="auto">
              <a:xfrm>
                <a:off x="4027" y="1822"/>
                <a:ext cx="2473"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29741"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29737" name="Group 167"/>
            <p:cNvGrpSpPr>
              <a:grpSpLocks/>
            </p:cNvGrpSpPr>
            <p:nvPr/>
          </p:nvGrpSpPr>
          <p:grpSpPr bwMode="auto">
            <a:xfrm>
              <a:off x="2236" y="890"/>
              <a:ext cx="644" cy="645"/>
              <a:chOff x="2880" y="1515"/>
              <a:chExt cx="644" cy="645"/>
            </a:xfrm>
          </p:grpSpPr>
          <p:sp>
            <p:nvSpPr>
              <p:cNvPr id="29738"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98" name="Freeform 169"/>
              <p:cNvSpPr>
                <a:spLocks/>
              </p:cNvSpPr>
              <p:nvPr/>
            </p:nvSpPr>
            <p:spPr bwMode="auto">
              <a:xfrm>
                <a:off x="2888" y="1515"/>
                <a:ext cx="627"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sp>
        <p:nvSpPr>
          <p:cNvPr id="102" name="Rectangle 34"/>
          <p:cNvSpPr txBox="1">
            <a:spLocks noChangeArrowheads="1"/>
          </p:cNvSpPr>
          <p:nvPr/>
        </p:nvSpPr>
        <p:spPr bwMode="auto">
          <a:xfrm>
            <a:off x="285750" y="285750"/>
            <a:ext cx="8229600" cy="561975"/>
          </a:xfrm>
          <a:prstGeom prst="rect">
            <a:avLst/>
          </a:prstGeom>
          <a:noFill/>
          <a:ln w="9525">
            <a:noFill/>
            <a:miter lim="800000"/>
            <a:headEnd/>
            <a:tailEnd/>
          </a:ln>
          <a:effectLst>
            <a:outerShdw dist="17961" dir="2700000" algn="ctr" rotWithShape="0">
              <a:srgbClr val="474747"/>
            </a:outerShdw>
          </a:effectLst>
        </p:spPr>
        <p:txBody>
          <a:bodyPr anchor="ctr"/>
          <a:lstStyle/>
          <a:p>
            <a:pPr marL="0" lvl="1">
              <a:defRPr/>
            </a:pPr>
            <a:r>
              <a:rPr lang="es-EC" b="1" kern="0" dirty="0">
                <a:solidFill>
                  <a:schemeClr val="bg1"/>
                </a:solidFill>
                <a:latin typeface="Arial" pitchFamily="34" charset="0"/>
                <a:cs typeface="Arial" pitchFamily="34" charset="0"/>
              </a:rPr>
              <a:t>CAP. 3: MISIÓN Y VISIÓN </a:t>
            </a:r>
            <a:r>
              <a:rPr lang="es-MX" sz="2000" kern="0" dirty="0">
                <a:solidFill>
                  <a:schemeClr val="bg1"/>
                </a:solidFill>
              </a:rPr>
              <a:t/>
            </a:r>
            <a:br>
              <a:rPr lang="es-MX" sz="2000" kern="0" dirty="0">
                <a:solidFill>
                  <a:schemeClr val="bg1"/>
                </a:solidFill>
              </a:rPr>
            </a:br>
            <a:endParaRPr lang="en-GB" kern="0" dirty="0">
              <a:solidFill>
                <a:schemeClr val="bg1"/>
              </a:solidFill>
            </a:endParaRPr>
          </a:p>
        </p:txBody>
      </p:sp>
      <p:sp>
        <p:nvSpPr>
          <p:cNvPr id="29715" name="Text Box 68"/>
          <p:cNvSpPr txBox="1">
            <a:spLocks noChangeArrowheads="1"/>
          </p:cNvSpPr>
          <p:nvPr/>
        </p:nvSpPr>
        <p:spPr bwMode="auto">
          <a:xfrm>
            <a:off x="889000" y="2211388"/>
            <a:ext cx="1039813" cy="646112"/>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 Estudio de mercado</a:t>
            </a:r>
          </a:p>
        </p:txBody>
      </p:sp>
      <p:grpSp>
        <p:nvGrpSpPr>
          <p:cNvPr id="29716" name="Group 149"/>
          <p:cNvGrpSpPr>
            <a:grpSpLocks/>
          </p:cNvGrpSpPr>
          <p:nvPr/>
        </p:nvGrpSpPr>
        <p:grpSpPr bwMode="auto">
          <a:xfrm>
            <a:off x="-500063" y="2500313"/>
            <a:ext cx="2152651" cy="2152650"/>
            <a:chOff x="1943" y="626"/>
            <a:chExt cx="1228" cy="1228"/>
          </a:xfrm>
        </p:grpSpPr>
        <p:sp>
          <p:nvSpPr>
            <p:cNvPr id="29728" name="Oval 150"/>
            <p:cNvSpPr>
              <a:spLocks noChangeArrowheads="1"/>
            </p:cNvSpPr>
            <p:nvPr/>
          </p:nvSpPr>
          <p:spPr bwMode="auto">
            <a:xfrm>
              <a:off x="1943" y="626"/>
              <a:ext cx="1228" cy="1228"/>
            </a:xfrm>
            <a:prstGeom prst="ellipse">
              <a:avLst/>
            </a:prstGeom>
            <a:gradFill rotWithShape="1">
              <a:gsLst>
                <a:gs pos="0">
                  <a:srgbClr val="E11F1F">
                    <a:alpha val="62000"/>
                  </a:srgbClr>
                </a:gs>
                <a:gs pos="100000">
                  <a:srgbClr val="680E0E">
                    <a:alpha val="0"/>
                  </a:srgbClr>
                </a:gs>
              </a:gsLst>
              <a:path path="shape">
                <a:fillToRect l="50000" t="50000" r="50000" b="50000"/>
              </a:path>
            </a:gradFill>
            <a:ln w="9525">
              <a:noFill/>
              <a:round/>
              <a:headEnd/>
              <a:tailEnd/>
            </a:ln>
          </p:spPr>
          <p:txBody>
            <a:bodyPr wrap="none" anchor="ctr"/>
            <a:lstStyle/>
            <a:p>
              <a:endParaRPr lang="es-MX"/>
            </a:p>
          </p:txBody>
        </p:sp>
        <p:grpSp>
          <p:nvGrpSpPr>
            <p:cNvPr id="29729" name="Group 151"/>
            <p:cNvGrpSpPr>
              <a:grpSpLocks/>
            </p:cNvGrpSpPr>
            <p:nvPr/>
          </p:nvGrpSpPr>
          <p:grpSpPr bwMode="auto">
            <a:xfrm>
              <a:off x="2070" y="1330"/>
              <a:ext cx="975" cy="325"/>
              <a:chOff x="2696" y="1315"/>
              <a:chExt cx="2472" cy="824"/>
            </a:xfrm>
          </p:grpSpPr>
          <p:sp>
            <p:nvSpPr>
              <p:cNvPr id="29733" name="Oval 152"/>
              <p:cNvSpPr>
                <a:spLocks noChangeArrowheads="1"/>
              </p:cNvSpPr>
              <p:nvPr/>
            </p:nvSpPr>
            <p:spPr bwMode="auto">
              <a:xfrm>
                <a:off x="2696" y="1315"/>
                <a:ext cx="2472" cy="824"/>
              </a:xfrm>
              <a:prstGeom prst="ellipse">
                <a:avLst/>
              </a:prstGeom>
              <a:gradFill rotWithShape="1">
                <a:gsLst>
                  <a:gs pos="0">
                    <a:srgbClr val="960E0E">
                      <a:alpha val="60999"/>
                    </a:srgbClr>
                  </a:gs>
                  <a:gs pos="100000">
                    <a:srgbClr val="450606">
                      <a:alpha val="0"/>
                    </a:srgbClr>
                  </a:gs>
                </a:gsLst>
                <a:path path="shape">
                  <a:fillToRect l="50000" t="50000" r="50000" b="50000"/>
                </a:path>
              </a:gradFill>
              <a:ln w="9525">
                <a:noFill/>
                <a:round/>
                <a:headEnd/>
                <a:tailEnd/>
              </a:ln>
            </p:spPr>
            <p:txBody>
              <a:bodyPr wrap="none" anchor="ctr"/>
              <a:lstStyle/>
              <a:p>
                <a:endParaRPr lang="es-MX"/>
              </a:p>
            </p:txBody>
          </p:sp>
          <p:sp>
            <p:nvSpPr>
              <p:cNvPr id="29734" name="Oval 153"/>
              <p:cNvSpPr>
                <a:spLocks noChangeArrowheads="1"/>
              </p:cNvSpPr>
              <p:nvPr/>
            </p:nvSpPr>
            <p:spPr bwMode="auto">
              <a:xfrm>
                <a:off x="3334" y="1520"/>
                <a:ext cx="1249" cy="451"/>
              </a:xfrm>
              <a:prstGeom prst="ellipse">
                <a:avLst/>
              </a:prstGeom>
              <a:gradFill rotWithShape="1">
                <a:gsLst>
                  <a:gs pos="0">
                    <a:srgbClr val="E11F1F">
                      <a:alpha val="92998"/>
                    </a:srgbClr>
                  </a:gs>
                  <a:gs pos="100000">
                    <a:srgbClr val="680E0E">
                      <a:alpha val="0"/>
                    </a:srgbClr>
                  </a:gs>
                </a:gsLst>
                <a:path path="shape">
                  <a:fillToRect l="50000" t="50000" r="50000" b="50000"/>
                </a:path>
              </a:gradFill>
              <a:ln w="9525">
                <a:noFill/>
                <a:round/>
                <a:headEnd/>
                <a:tailEnd/>
              </a:ln>
            </p:spPr>
            <p:txBody>
              <a:bodyPr wrap="none" anchor="ctr"/>
              <a:lstStyle/>
              <a:p>
                <a:endParaRPr lang="es-MX"/>
              </a:p>
            </p:txBody>
          </p:sp>
        </p:grpSp>
        <p:grpSp>
          <p:nvGrpSpPr>
            <p:cNvPr id="29730" name="Group 154"/>
            <p:cNvGrpSpPr>
              <a:grpSpLocks/>
            </p:cNvGrpSpPr>
            <p:nvPr/>
          </p:nvGrpSpPr>
          <p:grpSpPr bwMode="auto">
            <a:xfrm>
              <a:off x="2236" y="890"/>
              <a:ext cx="644" cy="645"/>
              <a:chOff x="2880" y="1515"/>
              <a:chExt cx="644" cy="645"/>
            </a:xfrm>
          </p:grpSpPr>
          <p:sp>
            <p:nvSpPr>
              <p:cNvPr id="29731" name="Oval 155"/>
              <p:cNvSpPr>
                <a:spLocks noChangeArrowheads="1"/>
              </p:cNvSpPr>
              <p:nvPr/>
            </p:nvSpPr>
            <p:spPr bwMode="auto">
              <a:xfrm>
                <a:off x="2880" y="1516"/>
                <a:ext cx="644" cy="644"/>
              </a:xfrm>
              <a:prstGeom prst="ellipse">
                <a:avLst/>
              </a:prstGeom>
              <a:gradFill rotWithShape="1">
                <a:gsLst>
                  <a:gs pos="0">
                    <a:srgbClr val="960E0E"/>
                  </a:gs>
                  <a:gs pos="100000">
                    <a:srgbClr val="E11F1F"/>
                  </a:gs>
                </a:gsLst>
                <a:lin ang="5400000" scaled="1"/>
              </a:gradFill>
              <a:ln w="9525" algn="ctr">
                <a:noFill/>
                <a:round/>
                <a:headEnd/>
                <a:tailEnd/>
              </a:ln>
            </p:spPr>
            <p:txBody>
              <a:bodyPr wrap="none" anchor="ctr"/>
              <a:lstStyle/>
              <a:p>
                <a:endParaRPr lang="es-MX"/>
              </a:p>
            </p:txBody>
          </p:sp>
          <p:sp>
            <p:nvSpPr>
              <p:cNvPr id="124" name="Freeform 156"/>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MX" dirty="0"/>
              </a:p>
            </p:txBody>
          </p:sp>
        </p:grpSp>
      </p:grpSp>
      <p:sp>
        <p:nvSpPr>
          <p:cNvPr id="29717" name="Text Box 69"/>
          <p:cNvSpPr txBox="1">
            <a:spLocks noChangeArrowheads="1"/>
          </p:cNvSpPr>
          <p:nvPr/>
        </p:nvSpPr>
        <p:spPr bwMode="auto">
          <a:xfrm>
            <a:off x="0" y="3211513"/>
            <a:ext cx="1039813" cy="646112"/>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III: Estudio Organizacional</a:t>
            </a:r>
          </a:p>
        </p:txBody>
      </p:sp>
      <p:sp>
        <p:nvSpPr>
          <p:cNvPr id="29718" name="Text Box 70"/>
          <p:cNvSpPr txBox="1">
            <a:spLocks noChangeArrowheads="1"/>
          </p:cNvSpPr>
          <p:nvPr/>
        </p:nvSpPr>
        <p:spPr bwMode="auto">
          <a:xfrm>
            <a:off x="854075" y="4211638"/>
            <a:ext cx="1039813"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IV: Estudio Técnico </a:t>
            </a:r>
          </a:p>
        </p:txBody>
      </p:sp>
      <p:graphicFrame>
        <p:nvGraphicFramePr>
          <p:cNvPr id="105" name="104 Tabla"/>
          <p:cNvGraphicFramePr>
            <a:graphicFrameLocks noGrp="1"/>
          </p:cNvGraphicFramePr>
          <p:nvPr/>
        </p:nvGraphicFramePr>
        <p:xfrm>
          <a:off x="2143125" y="1000125"/>
          <a:ext cx="6643688" cy="5500688"/>
        </p:xfrm>
        <a:graphic>
          <a:graphicData uri="http://schemas.openxmlformats.org/drawingml/2006/table">
            <a:tbl>
              <a:tblPr firstRow="1" bandRow="1">
                <a:tableStyleId>{5C22544A-7EE6-4342-B048-85BDC9FD1C3A}</a:tableStyleId>
              </a:tblPr>
              <a:tblGrid>
                <a:gridCol w="6643734"/>
              </a:tblGrid>
              <a:tr h="2750363">
                <a:tc>
                  <a:txBody>
                    <a:bodyPr/>
                    <a:lstStyle/>
                    <a:p>
                      <a:pPr lvl="2"/>
                      <a:r>
                        <a:rPr lang="es-EC" sz="1600" b="0" cap="all" dirty="0" smtClean="0">
                          <a:solidFill>
                            <a:schemeClr val="accent1">
                              <a:lumMod val="75000"/>
                            </a:schemeClr>
                          </a:solidFill>
                          <a:latin typeface="Arial" pitchFamily="34" charset="0"/>
                          <a:cs typeface="Arial" pitchFamily="34" charset="0"/>
                        </a:rPr>
                        <a:t>MISIÓN</a:t>
                      </a:r>
                      <a:endParaRPr lang="es-EC" sz="1600" b="0" dirty="0" smtClean="0">
                        <a:solidFill>
                          <a:schemeClr val="accent1">
                            <a:lumMod val="75000"/>
                          </a:schemeClr>
                        </a:solidFill>
                        <a:latin typeface="Arial" pitchFamily="34" charset="0"/>
                        <a:cs typeface="Arial" pitchFamily="34" charset="0"/>
                      </a:endParaRPr>
                    </a:p>
                    <a:p>
                      <a:r>
                        <a:rPr lang="es-EC" sz="1600" b="0" cap="all" dirty="0" smtClean="0">
                          <a:solidFill>
                            <a:schemeClr val="tx1"/>
                          </a:solidFill>
                          <a:latin typeface="Arial" pitchFamily="34" charset="0"/>
                          <a:cs typeface="Arial" pitchFamily="34" charset="0"/>
                        </a:rPr>
                        <a:t> </a:t>
                      </a:r>
                      <a:endParaRPr lang="es-EC" sz="1600" b="0" dirty="0" smtClean="0">
                        <a:solidFill>
                          <a:schemeClr val="tx1"/>
                        </a:solidFill>
                        <a:latin typeface="Arial" pitchFamily="34" charset="0"/>
                        <a:cs typeface="Arial" pitchFamily="34" charset="0"/>
                      </a:endParaRPr>
                    </a:p>
                    <a:p>
                      <a:pPr algn="just"/>
                      <a:r>
                        <a:rPr lang="es-EC" sz="1600" b="0" dirty="0" smtClean="0">
                          <a:solidFill>
                            <a:schemeClr val="tx1"/>
                          </a:solidFill>
                          <a:latin typeface="Arial" pitchFamily="34" charset="0"/>
                          <a:cs typeface="Arial" pitchFamily="34" charset="0"/>
                        </a:rPr>
                        <a:t>Producir y comercializar productos de alta calidad para comercializarlos en los mercados nacionales e internacionales más competitivos, empleando buenas prácticas de producción con asesoría técnica profesional que permitan la mejora continua de nuestros procesos de producción,</a:t>
                      </a:r>
                      <a:r>
                        <a:rPr lang="es-EC" sz="1600" b="0" baseline="0" dirty="0" smtClean="0">
                          <a:solidFill>
                            <a:schemeClr val="tx1"/>
                          </a:solidFill>
                          <a:latin typeface="Arial" pitchFamily="34" charset="0"/>
                          <a:cs typeface="Arial" pitchFamily="34" charset="0"/>
                        </a:rPr>
                        <a:t> </a:t>
                      </a:r>
                      <a:r>
                        <a:rPr lang="es-EC" sz="1600" b="0" dirty="0" smtClean="0">
                          <a:solidFill>
                            <a:schemeClr val="tx1"/>
                          </a:solidFill>
                          <a:latin typeface="Arial" pitchFamily="34" charset="0"/>
                          <a:cs typeface="Arial" pitchFamily="34" charset="0"/>
                        </a:rPr>
                        <a:t>obteniendo el compromiso, eficiencia y bienestar de nuestros clientes, colaboradores, sus familias y la comunidad.</a:t>
                      </a:r>
                    </a:p>
                    <a:p>
                      <a:endParaRPr lang="es-EC" sz="1600" b="0" dirty="0">
                        <a:latin typeface="Arial" pitchFamily="34" charset="0"/>
                        <a:cs typeface="Arial" pitchFamily="34" charset="0"/>
                      </a:endParaRPr>
                    </a:p>
                  </a:txBody>
                  <a:tcPr/>
                </a:tc>
              </a:tr>
              <a:tr h="2750363">
                <a:tc>
                  <a:txBody>
                    <a:bodyPr/>
                    <a:lstStyle/>
                    <a:p>
                      <a:pPr lvl="3"/>
                      <a:r>
                        <a:rPr lang="es-EC" sz="1600" b="0" dirty="0" smtClean="0">
                          <a:solidFill>
                            <a:schemeClr val="tx1"/>
                          </a:solidFill>
                          <a:latin typeface="Arial" pitchFamily="34" charset="0"/>
                          <a:cs typeface="Arial" pitchFamily="34" charset="0"/>
                        </a:rPr>
                        <a:t> </a:t>
                      </a:r>
                    </a:p>
                    <a:p>
                      <a:pPr lvl="2"/>
                      <a:r>
                        <a:rPr lang="es-EC" sz="1600" b="0" cap="all" dirty="0" smtClean="0">
                          <a:solidFill>
                            <a:schemeClr val="accent1">
                              <a:lumMod val="75000"/>
                            </a:schemeClr>
                          </a:solidFill>
                          <a:latin typeface="Arial" pitchFamily="34" charset="0"/>
                          <a:cs typeface="Arial" pitchFamily="34" charset="0"/>
                        </a:rPr>
                        <a:t>VISIÓN</a:t>
                      </a:r>
                      <a:endParaRPr lang="es-EC" sz="1600" b="0" dirty="0" smtClean="0">
                        <a:solidFill>
                          <a:schemeClr val="accent1">
                            <a:lumMod val="75000"/>
                          </a:schemeClr>
                        </a:solidFill>
                        <a:latin typeface="Arial" pitchFamily="34" charset="0"/>
                        <a:cs typeface="Arial" pitchFamily="34" charset="0"/>
                      </a:endParaRPr>
                    </a:p>
                    <a:p>
                      <a:r>
                        <a:rPr lang="es-EC" sz="1600" b="0" cap="all" dirty="0" smtClean="0">
                          <a:solidFill>
                            <a:schemeClr val="tx1"/>
                          </a:solidFill>
                          <a:latin typeface="Arial" pitchFamily="34" charset="0"/>
                          <a:cs typeface="Arial" pitchFamily="34" charset="0"/>
                        </a:rPr>
                        <a:t> </a:t>
                      </a:r>
                      <a:endParaRPr lang="es-EC" sz="1600" b="0" dirty="0" smtClean="0">
                        <a:solidFill>
                          <a:schemeClr val="tx1"/>
                        </a:solidFill>
                        <a:latin typeface="Arial" pitchFamily="34" charset="0"/>
                        <a:cs typeface="Arial" pitchFamily="34" charset="0"/>
                      </a:endParaRPr>
                    </a:p>
                    <a:p>
                      <a:pPr algn="just"/>
                      <a:r>
                        <a:rPr lang="es-ES" sz="1600" b="0" dirty="0" smtClean="0">
                          <a:solidFill>
                            <a:schemeClr val="tx1"/>
                          </a:solidFill>
                          <a:latin typeface="Arial" pitchFamily="34" charset="0"/>
                          <a:cs typeface="Arial" pitchFamily="34" charset="0"/>
                        </a:rPr>
                        <a:t>Convertirnos en una empresa sólida a mediano plazo, líder del mercado ecuatoriano exportador de Tomates de árbol, mejorando continuamente la calidad del fruto, incrementando nuestra infraestructura para así aumentar nuestro volumen de ventas e investigando más sobre la producción de este producto para lograr de este negocio algo muy sólido y rentable.</a:t>
                      </a:r>
                      <a:endParaRPr lang="es-EC" sz="1600" b="0" dirty="0" smtClean="0">
                        <a:solidFill>
                          <a:schemeClr val="tx1"/>
                        </a:solidFill>
                        <a:latin typeface="Arial" pitchFamily="34" charset="0"/>
                        <a:cs typeface="Arial" pitchFamily="34" charset="0"/>
                      </a:endParaRPr>
                    </a:p>
                    <a:p>
                      <a:endParaRPr lang="es-EC" sz="1600" b="0" dirty="0">
                        <a:latin typeface="Arial" pitchFamily="34" charset="0"/>
                        <a:cs typeface="Arial" pitchFamily="34" charset="0"/>
                      </a:endParaRPr>
                    </a:p>
                  </a:txBody>
                  <a:tcPr/>
                </a:tc>
              </a:tr>
            </a:tbl>
          </a:graphicData>
        </a:graphic>
      </p:graphicFrame>
      <p:sp>
        <p:nvSpPr>
          <p:cNvPr id="29727" name="Text Box 70"/>
          <p:cNvSpPr txBox="1">
            <a:spLocks noChangeArrowheads="1"/>
          </p:cNvSpPr>
          <p:nvPr/>
        </p:nvSpPr>
        <p:spPr bwMode="auto">
          <a:xfrm>
            <a:off x="68263" y="5283200"/>
            <a:ext cx="1039812"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V: Estudio Financiero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4.16667E-6 0 L 4.16667E-6 1.12338 " pathEditMode="relative" rAng="0" ptsTypes="AA">
                                      <p:cBhvr>
                                        <p:cTn id="10" dur="1500" fill="hold"/>
                                        <p:tgtEl>
                                          <p:spTgt spid="5"/>
                                        </p:tgtEl>
                                        <p:attrNameLst>
                                          <p:attrName>ppt_x</p:attrName>
                                          <p:attrName>ppt_y</p:attrName>
                                        </p:attrNameLst>
                                      </p:cBhvr>
                                      <p:rCtr x="0" y="562"/>
                                    </p:animMotion>
                                  </p:childTnLst>
                                </p:cTn>
                              </p:par>
                              <p:par>
                                <p:cTn id="11" presetID="42" presetClass="path" presetSubtype="0" accel="50000" decel="50000" fill="hold" nodeType="withEffect">
                                  <p:stCondLst>
                                    <p:cond delay="0"/>
                                  </p:stCondLst>
                                  <p:childTnLst>
                                    <p:animMotion origin="layout" path="M -4.72222E-6 -1.12338 L -4.72222E-6 -4.07407E-6 " pathEditMode="relative" rAng="0" ptsTypes="AA">
                                      <p:cBhvr>
                                        <p:cTn id="12" dur="1500" spd="-100000" fill="hold"/>
                                        <p:tgtEl>
                                          <p:spTgt spid="4"/>
                                        </p:tgtEl>
                                        <p:attrNameLst>
                                          <p:attrName>ppt_x</p:attrName>
                                          <p:attrName>ppt_y</p:attrName>
                                        </p:attrNameLst>
                                      </p:cBhvr>
                                      <p:rCtr x="0" y="562"/>
                                    </p:animMotion>
                                  </p:childTnLst>
                                </p:cTn>
                              </p:par>
                              <p:par>
                                <p:cTn id="13" presetID="10" presetClass="entr" presetSubtype="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7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9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11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13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xit" presetSubtype="0" fill="hold" nodeType="with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xit" presetSubtype="0" fill="hold" grpId="0" nodeType="withEffect">
                                  <p:stCondLst>
                                    <p:cond delay="0"/>
                                  </p:stCondLst>
                                  <p:childTnLst>
                                    <p:animEffect transition="out" filter="fade">
                                      <p:cBhvr>
                                        <p:cTn id="35" dur="500"/>
                                        <p:tgtEl>
                                          <p:spTgt spid="11336"/>
                                        </p:tgtEl>
                                      </p:cBhvr>
                                    </p:animEffect>
                                    <p:set>
                                      <p:cBhvr>
                                        <p:cTn id="36" dur="1" fill="hold">
                                          <p:stCondLst>
                                            <p:cond delay="499"/>
                                          </p:stCondLst>
                                        </p:cTn>
                                        <p:tgtEl>
                                          <p:spTgt spid="1133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1337"/>
                                        </p:tgtEl>
                                        <p:attrNameLst>
                                          <p:attrName>style.visibility</p:attrName>
                                        </p:attrNameLst>
                                      </p:cBhvr>
                                      <p:to>
                                        <p:strVal val="visible"/>
                                      </p:to>
                                    </p:set>
                                    <p:animEffect transition="in" filter="fade">
                                      <p:cBhvr>
                                        <p:cTn id="39" dur="500"/>
                                        <p:tgtEl>
                                          <p:spTgt spid="11337"/>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par>
                                <p:cTn id="43" presetID="10" presetClass="entr" presetSubtype="0" fill="hold" nodeType="withEffect">
                                  <p:stCondLst>
                                    <p:cond delay="110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wipe(left)">
                                      <p:cBhvr>
                                        <p:cTn id="48" dur="500"/>
                                        <p:tgtEl>
                                          <p:spTgt spid="102"/>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05"/>
                                        </p:tgtEl>
                                        <p:attrNameLst>
                                          <p:attrName>style.visibility</p:attrName>
                                        </p:attrNameLst>
                                      </p:cBhvr>
                                      <p:to>
                                        <p:strVal val="visible"/>
                                      </p:to>
                                    </p:set>
                                    <p:animEffect transition="in" filter="randombar(horizontal)">
                                      <p:cBhvr>
                                        <p:cTn id="53"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6" grpId="0" animBg="1"/>
      <p:bldP spid="11337" grpId="0" animBg="1"/>
      <p:bldP spid="85" grpId="0"/>
      <p:bldP spid="10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36" name="Rectangle 72"/>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29BE6">
                  <a:alpha val="79999"/>
                </a:srgbClr>
              </a:gs>
            </a:gsLst>
            <a:lin ang="5400000" scaled="1"/>
          </a:gradFill>
          <a:ln w="9525">
            <a:noFill/>
            <a:miter lim="800000"/>
            <a:headEnd/>
            <a:tailEnd/>
          </a:ln>
        </p:spPr>
        <p:txBody>
          <a:bodyPr wrap="none" anchor="ctr"/>
          <a:lstStyle/>
          <a:p>
            <a:endParaRPr lang="es-ES_tradnl"/>
          </a:p>
        </p:txBody>
      </p:sp>
      <p:sp>
        <p:nvSpPr>
          <p:cNvPr id="11337" name="Rectangle 73"/>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9CE1C">
                  <a:alpha val="60001"/>
                </a:srgbClr>
              </a:gs>
            </a:gsLst>
            <a:lin ang="5400000" scaled="1"/>
          </a:gradFill>
          <a:ln w="9525">
            <a:noFill/>
            <a:miter lim="800000"/>
            <a:headEnd/>
            <a:tailEnd/>
          </a:ln>
        </p:spPr>
        <p:txBody>
          <a:bodyPr wrap="none" anchor="ctr"/>
          <a:lstStyle/>
          <a:p>
            <a:endParaRPr lang="es-ES_tradnl"/>
          </a:p>
        </p:txBody>
      </p:sp>
      <p:grpSp>
        <p:nvGrpSpPr>
          <p:cNvPr id="2" name="Group 2"/>
          <p:cNvGrpSpPr>
            <a:grpSpLocks/>
          </p:cNvGrpSpPr>
          <p:nvPr/>
        </p:nvGrpSpPr>
        <p:grpSpPr bwMode="auto">
          <a:xfrm>
            <a:off x="-3175" y="-12700"/>
            <a:ext cx="1766888" cy="6870700"/>
            <a:chOff x="2336" y="-8"/>
            <a:chExt cx="1252" cy="4337"/>
          </a:xfrm>
        </p:grpSpPr>
        <p:sp>
          <p:nvSpPr>
            <p:cNvPr id="30808" name="Freeform 3"/>
            <p:cNvSpPr>
              <a:spLocks/>
            </p:cNvSpPr>
            <p:nvPr/>
          </p:nvSpPr>
          <p:spPr bwMode="auto">
            <a:xfrm>
              <a:off x="2336" y="-8"/>
              <a:ext cx="872" cy="4337"/>
            </a:xfrm>
            <a:custGeom>
              <a:avLst/>
              <a:gdLst>
                <a:gd name="T0" fmla="*/ 607136 w 369"/>
                <a:gd name="T1" fmla="*/ 0 h 1836"/>
                <a:gd name="T2" fmla="*/ 556419 w 369"/>
                <a:gd name="T3" fmla="*/ 1992107 h 1836"/>
                <a:gd name="T4" fmla="*/ 0 w 369"/>
                <a:gd name="T5" fmla="*/ 4204707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cap="flat">
              <a:solidFill>
                <a:srgbClr val="18A5D8"/>
              </a:solidFill>
              <a:prstDash val="solid"/>
              <a:miter lim="800000"/>
              <a:headEnd/>
              <a:tailEnd/>
            </a:ln>
          </p:spPr>
          <p:txBody>
            <a:bodyPr/>
            <a:lstStyle/>
            <a:p>
              <a:endParaRPr lang="es-ES"/>
            </a:p>
          </p:txBody>
        </p:sp>
        <p:sp>
          <p:nvSpPr>
            <p:cNvPr id="30809" name="Freeform 4"/>
            <p:cNvSpPr>
              <a:spLocks/>
            </p:cNvSpPr>
            <p:nvPr/>
          </p:nvSpPr>
          <p:spPr bwMode="auto">
            <a:xfrm>
              <a:off x="2343" y="-8"/>
              <a:ext cx="893" cy="4337"/>
            </a:xfrm>
            <a:custGeom>
              <a:avLst/>
              <a:gdLst>
                <a:gd name="T0" fmla="*/ 602541 w 378"/>
                <a:gd name="T1" fmla="*/ 0 h 1836"/>
                <a:gd name="T2" fmla="*/ 570372 w 378"/>
                <a:gd name="T3" fmla="*/ 1992107 h 1836"/>
                <a:gd name="T4" fmla="*/ 70578 w 378"/>
                <a:gd name="T5" fmla="*/ 4204707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cap="flat">
              <a:solidFill>
                <a:srgbClr val="199DCC"/>
              </a:solidFill>
              <a:prstDash val="solid"/>
              <a:miter lim="800000"/>
              <a:headEnd/>
              <a:tailEnd/>
            </a:ln>
          </p:spPr>
          <p:txBody>
            <a:bodyPr/>
            <a:lstStyle/>
            <a:p>
              <a:endParaRPr lang="es-ES"/>
            </a:p>
          </p:txBody>
        </p:sp>
        <p:sp>
          <p:nvSpPr>
            <p:cNvPr id="30810" name="Freeform 5"/>
            <p:cNvSpPr>
              <a:spLocks/>
            </p:cNvSpPr>
            <p:nvPr/>
          </p:nvSpPr>
          <p:spPr bwMode="auto">
            <a:xfrm>
              <a:off x="2350" y="-8"/>
              <a:ext cx="917" cy="4337"/>
            </a:xfrm>
            <a:custGeom>
              <a:avLst/>
              <a:gdLst>
                <a:gd name="T0" fmla="*/ 605392 w 388"/>
                <a:gd name="T1" fmla="*/ 0 h 1836"/>
                <a:gd name="T2" fmla="*/ 589026 w 388"/>
                <a:gd name="T3" fmla="*/ 1992107 h 1836"/>
                <a:gd name="T4" fmla="*/ 142887 w 388"/>
                <a:gd name="T5" fmla="*/ 4204707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cap="flat">
              <a:solidFill>
                <a:srgbClr val="1A96C3"/>
              </a:solidFill>
              <a:prstDash val="solid"/>
              <a:miter lim="800000"/>
              <a:headEnd/>
              <a:tailEnd/>
            </a:ln>
          </p:spPr>
          <p:txBody>
            <a:bodyPr/>
            <a:lstStyle/>
            <a:p>
              <a:endParaRPr lang="es-ES"/>
            </a:p>
          </p:txBody>
        </p:sp>
        <p:sp>
          <p:nvSpPr>
            <p:cNvPr id="30811" name="Freeform 6"/>
            <p:cNvSpPr>
              <a:spLocks/>
            </p:cNvSpPr>
            <p:nvPr/>
          </p:nvSpPr>
          <p:spPr bwMode="auto">
            <a:xfrm>
              <a:off x="2355" y="-8"/>
              <a:ext cx="940" cy="4337"/>
            </a:xfrm>
            <a:custGeom>
              <a:avLst/>
              <a:gdLst>
                <a:gd name="T0" fmla="*/ 601430 w 398"/>
                <a:gd name="T1" fmla="*/ 0 h 1836"/>
                <a:gd name="T2" fmla="*/ 604141 w 398"/>
                <a:gd name="T3" fmla="*/ 1992107 h 1836"/>
                <a:gd name="T4" fmla="*/ 214887 w 398"/>
                <a:gd name="T5" fmla="*/ 4204707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cap="flat">
              <a:solidFill>
                <a:srgbClr val="1A8FBA"/>
              </a:solidFill>
              <a:prstDash val="solid"/>
              <a:miter lim="800000"/>
              <a:headEnd/>
              <a:tailEnd/>
            </a:ln>
          </p:spPr>
          <p:txBody>
            <a:bodyPr/>
            <a:lstStyle/>
            <a:p>
              <a:endParaRPr lang="es-ES"/>
            </a:p>
          </p:txBody>
        </p:sp>
        <p:sp>
          <p:nvSpPr>
            <p:cNvPr id="30812" name="Freeform 7"/>
            <p:cNvSpPr>
              <a:spLocks/>
            </p:cNvSpPr>
            <p:nvPr/>
          </p:nvSpPr>
          <p:spPr bwMode="auto">
            <a:xfrm>
              <a:off x="2360" y="-8"/>
              <a:ext cx="964" cy="4337"/>
            </a:xfrm>
            <a:custGeom>
              <a:avLst/>
              <a:gdLst>
                <a:gd name="T0" fmla="*/ 605942 w 408"/>
                <a:gd name="T1" fmla="*/ 0 h 1836"/>
                <a:gd name="T2" fmla="*/ 621497 w 408"/>
                <a:gd name="T3" fmla="*/ 1992107 h 1836"/>
                <a:gd name="T4" fmla="*/ 286502 w 408"/>
                <a:gd name="T5" fmla="*/ 4204707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cap="flat">
              <a:solidFill>
                <a:srgbClr val="1888B2"/>
              </a:solidFill>
              <a:prstDash val="solid"/>
              <a:miter lim="800000"/>
              <a:headEnd/>
              <a:tailEnd/>
            </a:ln>
          </p:spPr>
          <p:txBody>
            <a:bodyPr/>
            <a:lstStyle/>
            <a:p>
              <a:endParaRPr lang="es-ES"/>
            </a:p>
          </p:txBody>
        </p:sp>
        <p:sp>
          <p:nvSpPr>
            <p:cNvPr id="30813" name="Freeform 8"/>
            <p:cNvSpPr>
              <a:spLocks/>
            </p:cNvSpPr>
            <p:nvPr/>
          </p:nvSpPr>
          <p:spPr bwMode="auto">
            <a:xfrm>
              <a:off x="2365" y="-8"/>
              <a:ext cx="987" cy="4337"/>
            </a:xfrm>
            <a:custGeom>
              <a:avLst/>
              <a:gdLst>
                <a:gd name="T0" fmla="*/ 601973 w 418"/>
                <a:gd name="T1" fmla="*/ 0 h 1836"/>
                <a:gd name="T2" fmla="*/ 636769 w 418"/>
                <a:gd name="T3" fmla="*/ 1992107 h 1836"/>
                <a:gd name="T4" fmla="*/ 358420 w 418"/>
                <a:gd name="T5" fmla="*/ 4204707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cap="flat">
              <a:solidFill>
                <a:srgbClr val="1A82AA"/>
              </a:solidFill>
              <a:prstDash val="solid"/>
              <a:miter lim="800000"/>
              <a:headEnd/>
              <a:tailEnd/>
            </a:ln>
          </p:spPr>
          <p:txBody>
            <a:bodyPr/>
            <a:lstStyle/>
            <a:p>
              <a:endParaRPr lang="es-ES"/>
            </a:p>
          </p:txBody>
        </p:sp>
        <p:sp>
          <p:nvSpPr>
            <p:cNvPr id="30814" name="Freeform 9"/>
            <p:cNvSpPr>
              <a:spLocks/>
            </p:cNvSpPr>
            <p:nvPr/>
          </p:nvSpPr>
          <p:spPr bwMode="auto">
            <a:xfrm>
              <a:off x="2372" y="-8"/>
              <a:ext cx="1039" cy="4337"/>
            </a:xfrm>
            <a:custGeom>
              <a:avLst/>
              <a:gdLst>
                <a:gd name="T0" fmla="*/ 600204 w 440"/>
                <a:gd name="T1" fmla="*/ 0 h 1836"/>
                <a:gd name="T2" fmla="*/ 652558 w 440"/>
                <a:gd name="T3" fmla="*/ 1992107 h 1836"/>
                <a:gd name="T4" fmla="*/ 429076 w 440"/>
                <a:gd name="T5" fmla="*/ 4204707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cap="flat">
              <a:solidFill>
                <a:srgbClr val="187CA2"/>
              </a:solidFill>
              <a:prstDash val="solid"/>
              <a:miter lim="800000"/>
              <a:headEnd/>
              <a:tailEnd/>
            </a:ln>
          </p:spPr>
          <p:txBody>
            <a:bodyPr/>
            <a:lstStyle/>
            <a:p>
              <a:endParaRPr lang="es-ES"/>
            </a:p>
          </p:txBody>
        </p:sp>
        <p:sp>
          <p:nvSpPr>
            <p:cNvPr id="30815" name="Freeform 10"/>
            <p:cNvSpPr>
              <a:spLocks/>
            </p:cNvSpPr>
            <p:nvPr/>
          </p:nvSpPr>
          <p:spPr bwMode="auto">
            <a:xfrm>
              <a:off x="2376" y="-8"/>
              <a:ext cx="1094" cy="4337"/>
            </a:xfrm>
            <a:custGeom>
              <a:avLst/>
              <a:gdLst>
                <a:gd name="T0" fmla="*/ 606142 w 463"/>
                <a:gd name="T1" fmla="*/ 0 h 1836"/>
                <a:gd name="T2" fmla="*/ 675244 w 463"/>
                <a:gd name="T3" fmla="*/ 1992107 h 1836"/>
                <a:gd name="T4" fmla="*/ 505395 w 463"/>
                <a:gd name="T5" fmla="*/ 4204707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cap="flat">
              <a:solidFill>
                <a:srgbClr val="15769B"/>
              </a:solidFill>
              <a:prstDash val="solid"/>
              <a:miter lim="800000"/>
              <a:headEnd/>
              <a:tailEnd/>
            </a:ln>
          </p:spPr>
          <p:txBody>
            <a:bodyPr/>
            <a:lstStyle/>
            <a:p>
              <a:endParaRPr lang="es-ES"/>
            </a:p>
          </p:txBody>
        </p:sp>
        <p:sp>
          <p:nvSpPr>
            <p:cNvPr id="30816" name="Freeform 11"/>
            <p:cNvSpPr>
              <a:spLocks/>
            </p:cNvSpPr>
            <p:nvPr/>
          </p:nvSpPr>
          <p:spPr bwMode="auto">
            <a:xfrm>
              <a:off x="2381" y="-8"/>
              <a:ext cx="1148" cy="4337"/>
            </a:xfrm>
            <a:custGeom>
              <a:avLst/>
              <a:gdLst>
                <a:gd name="T0" fmla="*/ 604885 w 486"/>
                <a:gd name="T1" fmla="*/ 0 h 1836"/>
                <a:gd name="T2" fmla="*/ 691058 w 486"/>
                <a:gd name="T3" fmla="*/ 1992107 h 1836"/>
                <a:gd name="T4" fmla="*/ 576546 w 486"/>
                <a:gd name="T5" fmla="*/ 4204707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cap="flat">
              <a:solidFill>
                <a:srgbClr val="157194"/>
              </a:solidFill>
              <a:prstDash val="solid"/>
              <a:miter lim="800000"/>
              <a:headEnd/>
              <a:tailEnd/>
            </a:ln>
          </p:spPr>
          <p:txBody>
            <a:bodyPr/>
            <a:lstStyle/>
            <a:p>
              <a:endParaRPr lang="es-ES"/>
            </a:p>
          </p:txBody>
        </p:sp>
        <p:sp>
          <p:nvSpPr>
            <p:cNvPr id="30817" name="Freeform 12"/>
            <p:cNvSpPr>
              <a:spLocks/>
            </p:cNvSpPr>
            <p:nvPr/>
          </p:nvSpPr>
          <p:spPr bwMode="auto">
            <a:xfrm>
              <a:off x="2386" y="-8"/>
              <a:ext cx="1202" cy="4337"/>
            </a:xfrm>
            <a:custGeom>
              <a:avLst/>
              <a:gdLst>
                <a:gd name="T0" fmla="*/ 602518 w 509"/>
                <a:gd name="T1" fmla="*/ 0 h 1836"/>
                <a:gd name="T2" fmla="*/ 706044 w 509"/>
                <a:gd name="T3" fmla="*/ 1992107 h 1836"/>
                <a:gd name="T4" fmla="*/ 645833 w 509"/>
                <a:gd name="T5" fmla="*/ 4204707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cap="flat">
              <a:solidFill>
                <a:srgbClr val="136B8D"/>
              </a:solidFill>
              <a:prstDash val="solid"/>
              <a:miter lim="800000"/>
              <a:headEnd/>
              <a:tailEnd/>
            </a:ln>
          </p:spPr>
          <p:txBody>
            <a:bodyPr/>
            <a:lstStyle/>
            <a:p>
              <a:endParaRPr lang="es-ES"/>
            </a:p>
          </p:txBody>
        </p:sp>
      </p:grpSp>
      <p:grpSp>
        <p:nvGrpSpPr>
          <p:cNvPr id="3" name="Group 13"/>
          <p:cNvGrpSpPr>
            <a:grpSpLocks/>
          </p:cNvGrpSpPr>
          <p:nvPr/>
        </p:nvGrpSpPr>
        <p:grpSpPr bwMode="auto">
          <a:xfrm>
            <a:off x="-3175" y="-12700"/>
            <a:ext cx="1766888" cy="6870700"/>
            <a:chOff x="2336" y="-8"/>
            <a:chExt cx="1252" cy="4337"/>
          </a:xfrm>
        </p:grpSpPr>
        <p:sp>
          <p:nvSpPr>
            <p:cNvPr id="30798" name="Freeform 14"/>
            <p:cNvSpPr>
              <a:spLocks/>
            </p:cNvSpPr>
            <p:nvPr/>
          </p:nvSpPr>
          <p:spPr bwMode="auto">
            <a:xfrm>
              <a:off x="2336" y="-8"/>
              <a:ext cx="872" cy="4337"/>
            </a:xfrm>
            <a:custGeom>
              <a:avLst/>
              <a:gdLst>
                <a:gd name="T0" fmla="*/ 607136 w 369"/>
                <a:gd name="T1" fmla="*/ 0 h 1836"/>
                <a:gd name="T2" fmla="*/ 556419 w 369"/>
                <a:gd name="T3" fmla="*/ 1992107 h 1836"/>
                <a:gd name="T4" fmla="*/ 0 w 369"/>
                <a:gd name="T5" fmla="*/ 4204707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cap="flat">
              <a:solidFill>
                <a:srgbClr val="53B848"/>
              </a:solidFill>
              <a:prstDash val="solid"/>
              <a:miter lim="800000"/>
              <a:headEnd/>
              <a:tailEnd/>
            </a:ln>
          </p:spPr>
          <p:txBody>
            <a:bodyPr/>
            <a:lstStyle/>
            <a:p>
              <a:endParaRPr lang="es-ES"/>
            </a:p>
          </p:txBody>
        </p:sp>
        <p:sp>
          <p:nvSpPr>
            <p:cNvPr id="30799" name="Freeform 15"/>
            <p:cNvSpPr>
              <a:spLocks/>
            </p:cNvSpPr>
            <p:nvPr/>
          </p:nvSpPr>
          <p:spPr bwMode="auto">
            <a:xfrm>
              <a:off x="2343" y="-8"/>
              <a:ext cx="893" cy="4337"/>
            </a:xfrm>
            <a:custGeom>
              <a:avLst/>
              <a:gdLst>
                <a:gd name="T0" fmla="*/ 602541 w 378"/>
                <a:gd name="T1" fmla="*/ 0 h 1836"/>
                <a:gd name="T2" fmla="*/ 570372 w 378"/>
                <a:gd name="T3" fmla="*/ 1992107 h 1836"/>
                <a:gd name="T4" fmla="*/ 70578 w 378"/>
                <a:gd name="T5" fmla="*/ 4204707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cap="flat">
              <a:solidFill>
                <a:srgbClr val="4FB147"/>
              </a:solidFill>
              <a:prstDash val="solid"/>
              <a:miter lim="800000"/>
              <a:headEnd/>
              <a:tailEnd/>
            </a:ln>
          </p:spPr>
          <p:txBody>
            <a:bodyPr/>
            <a:lstStyle/>
            <a:p>
              <a:endParaRPr lang="es-ES"/>
            </a:p>
          </p:txBody>
        </p:sp>
        <p:sp>
          <p:nvSpPr>
            <p:cNvPr id="30800" name="Freeform 16"/>
            <p:cNvSpPr>
              <a:spLocks/>
            </p:cNvSpPr>
            <p:nvPr/>
          </p:nvSpPr>
          <p:spPr bwMode="auto">
            <a:xfrm>
              <a:off x="2350" y="-8"/>
              <a:ext cx="917" cy="4337"/>
            </a:xfrm>
            <a:custGeom>
              <a:avLst/>
              <a:gdLst>
                <a:gd name="T0" fmla="*/ 605392 w 388"/>
                <a:gd name="T1" fmla="*/ 0 h 1836"/>
                <a:gd name="T2" fmla="*/ 589026 w 388"/>
                <a:gd name="T3" fmla="*/ 1992107 h 1836"/>
                <a:gd name="T4" fmla="*/ 142887 w 388"/>
                <a:gd name="T5" fmla="*/ 4204707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cap="flat">
              <a:solidFill>
                <a:srgbClr val="48AC47"/>
              </a:solidFill>
              <a:prstDash val="solid"/>
              <a:miter lim="800000"/>
              <a:headEnd/>
              <a:tailEnd/>
            </a:ln>
          </p:spPr>
          <p:txBody>
            <a:bodyPr/>
            <a:lstStyle/>
            <a:p>
              <a:endParaRPr lang="es-ES"/>
            </a:p>
          </p:txBody>
        </p:sp>
        <p:sp>
          <p:nvSpPr>
            <p:cNvPr id="30801" name="Freeform 17"/>
            <p:cNvSpPr>
              <a:spLocks/>
            </p:cNvSpPr>
            <p:nvPr/>
          </p:nvSpPr>
          <p:spPr bwMode="auto">
            <a:xfrm>
              <a:off x="2355" y="-8"/>
              <a:ext cx="940" cy="4337"/>
            </a:xfrm>
            <a:custGeom>
              <a:avLst/>
              <a:gdLst>
                <a:gd name="T0" fmla="*/ 601430 w 398"/>
                <a:gd name="T1" fmla="*/ 0 h 1836"/>
                <a:gd name="T2" fmla="*/ 604141 w 398"/>
                <a:gd name="T3" fmla="*/ 1992107 h 1836"/>
                <a:gd name="T4" fmla="*/ 214887 w 398"/>
                <a:gd name="T5" fmla="*/ 4204707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cap="flat">
              <a:solidFill>
                <a:srgbClr val="43A746"/>
              </a:solidFill>
              <a:prstDash val="solid"/>
              <a:miter lim="800000"/>
              <a:headEnd/>
              <a:tailEnd/>
            </a:ln>
          </p:spPr>
          <p:txBody>
            <a:bodyPr/>
            <a:lstStyle/>
            <a:p>
              <a:endParaRPr lang="es-ES"/>
            </a:p>
          </p:txBody>
        </p:sp>
        <p:sp>
          <p:nvSpPr>
            <p:cNvPr id="30802" name="Freeform 18"/>
            <p:cNvSpPr>
              <a:spLocks/>
            </p:cNvSpPr>
            <p:nvPr/>
          </p:nvSpPr>
          <p:spPr bwMode="auto">
            <a:xfrm>
              <a:off x="2360" y="-8"/>
              <a:ext cx="964" cy="4337"/>
            </a:xfrm>
            <a:custGeom>
              <a:avLst/>
              <a:gdLst>
                <a:gd name="T0" fmla="*/ 605942 w 408"/>
                <a:gd name="T1" fmla="*/ 0 h 1836"/>
                <a:gd name="T2" fmla="*/ 621497 w 408"/>
                <a:gd name="T3" fmla="*/ 1992107 h 1836"/>
                <a:gd name="T4" fmla="*/ 286502 w 408"/>
                <a:gd name="T5" fmla="*/ 4204707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cap="flat">
              <a:solidFill>
                <a:srgbClr val="3CA246"/>
              </a:solidFill>
              <a:prstDash val="solid"/>
              <a:miter lim="800000"/>
              <a:headEnd/>
              <a:tailEnd/>
            </a:ln>
          </p:spPr>
          <p:txBody>
            <a:bodyPr/>
            <a:lstStyle/>
            <a:p>
              <a:endParaRPr lang="es-ES"/>
            </a:p>
          </p:txBody>
        </p:sp>
        <p:sp>
          <p:nvSpPr>
            <p:cNvPr id="30803" name="Freeform 19"/>
            <p:cNvSpPr>
              <a:spLocks/>
            </p:cNvSpPr>
            <p:nvPr/>
          </p:nvSpPr>
          <p:spPr bwMode="auto">
            <a:xfrm>
              <a:off x="2365" y="-8"/>
              <a:ext cx="987" cy="4337"/>
            </a:xfrm>
            <a:custGeom>
              <a:avLst/>
              <a:gdLst>
                <a:gd name="T0" fmla="*/ 601973 w 418"/>
                <a:gd name="T1" fmla="*/ 0 h 1836"/>
                <a:gd name="T2" fmla="*/ 636769 w 418"/>
                <a:gd name="T3" fmla="*/ 1992107 h 1836"/>
                <a:gd name="T4" fmla="*/ 358420 w 418"/>
                <a:gd name="T5" fmla="*/ 4204707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cap="flat">
              <a:solidFill>
                <a:srgbClr val="369E46"/>
              </a:solidFill>
              <a:prstDash val="solid"/>
              <a:miter lim="800000"/>
              <a:headEnd/>
              <a:tailEnd/>
            </a:ln>
          </p:spPr>
          <p:txBody>
            <a:bodyPr/>
            <a:lstStyle/>
            <a:p>
              <a:endParaRPr lang="es-ES"/>
            </a:p>
          </p:txBody>
        </p:sp>
        <p:sp>
          <p:nvSpPr>
            <p:cNvPr id="30804" name="Freeform 20"/>
            <p:cNvSpPr>
              <a:spLocks/>
            </p:cNvSpPr>
            <p:nvPr/>
          </p:nvSpPr>
          <p:spPr bwMode="auto">
            <a:xfrm>
              <a:off x="2372" y="-8"/>
              <a:ext cx="1039" cy="4337"/>
            </a:xfrm>
            <a:custGeom>
              <a:avLst/>
              <a:gdLst>
                <a:gd name="T0" fmla="*/ 600204 w 440"/>
                <a:gd name="T1" fmla="*/ 0 h 1836"/>
                <a:gd name="T2" fmla="*/ 652558 w 440"/>
                <a:gd name="T3" fmla="*/ 1992107 h 1836"/>
                <a:gd name="T4" fmla="*/ 429076 w 440"/>
                <a:gd name="T5" fmla="*/ 4204707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cap="flat">
              <a:solidFill>
                <a:srgbClr val="2F9946"/>
              </a:solidFill>
              <a:prstDash val="solid"/>
              <a:miter lim="800000"/>
              <a:headEnd/>
              <a:tailEnd/>
            </a:ln>
          </p:spPr>
          <p:txBody>
            <a:bodyPr/>
            <a:lstStyle/>
            <a:p>
              <a:endParaRPr lang="es-ES"/>
            </a:p>
          </p:txBody>
        </p:sp>
        <p:sp>
          <p:nvSpPr>
            <p:cNvPr id="30805" name="Freeform 21"/>
            <p:cNvSpPr>
              <a:spLocks/>
            </p:cNvSpPr>
            <p:nvPr/>
          </p:nvSpPr>
          <p:spPr bwMode="auto">
            <a:xfrm>
              <a:off x="2376" y="-8"/>
              <a:ext cx="1094" cy="4337"/>
            </a:xfrm>
            <a:custGeom>
              <a:avLst/>
              <a:gdLst>
                <a:gd name="T0" fmla="*/ 606142 w 463"/>
                <a:gd name="T1" fmla="*/ 0 h 1836"/>
                <a:gd name="T2" fmla="*/ 675244 w 463"/>
                <a:gd name="T3" fmla="*/ 1992107 h 1836"/>
                <a:gd name="T4" fmla="*/ 505395 w 463"/>
                <a:gd name="T5" fmla="*/ 4204707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cap="flat">
              <a:solidFill>
                <a:srgbClr val="2A9545"/>
              </a:solidFill>
              <a:prstDash val="solid"/>
              <a:miter lim="800000"/>
              <a:headEnd/>
              <a:tailEnd/>
            </a:ln>
          </p:spPr>
          <p:txBody>
            <a:bodyPr/>
            <a:lstStyle/>
            <a:p>
              <a:endParaRPr lang="es-ES"/>
            </a:p>
          </p:txBody>
        </p:sp>
        <p:sp>
          <p:nvSpPr>
            <p:cNvPr id="30806" name="Freeform 22"/>
            <p:cNvSpPr>
              <a:spLocks/>
            </p:cNvSpPr>
            <p:nvPr/>
          </p:nvSpPr>
          <p:spPr bwMode="auto">
            <a:xfrm>
              <a:off x="2381" y="-8"/>
              <a:ext cx="1148" cy="4337"/>
            </a:xfrm>
            <a:custGeom>
              <a:avLst/>
              <a:gdLst>
                <a:gd name="T0" fmla="*/ 604885 w 486"/>
                <a:gd name="T1" fmla="*/ 0 h 1836"/>
                <a:gd name="T2" fmla="*/ 691058 w 486"/>
                <a:gd name="T3" fmla="*/ 1992107 h 1836"/>
                <a:gd name="T4" fmla="*/ 576546 w 486"/>
                <a:gd name="T5" fmla="*/ 4204707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cap="flat">
              <a:solidFill>
                <a:srgbClr val="219145"/>
              </a:solidFill>
              <a:prstDash val="solid"/>
              <a:miter lim="800000"/>
              <a:headEnd/>
              <a:tailEnd/>
            </a:ln>
          </p:spPr>
          <p:txBody>
            <a:bodyPr/>
            <a:lstStyle/>
            <a:p>
              <a:endParaRPr lang="es-ES"/>
            </a:p>
          </p:txBody>
        </p:sp>
        <p:sp>
          <p:nvSpPr>
            <p:cNvPr id="30807" name="Freeform 23"/>
            <p:cNvSpPr>
              <a:spLocks/>
            </p:cNvSpPr>
            <p:nvPr/>
          </p:nvSpPr>
          <p:spPr bwMode="auto">
            <a:xfrm>
              <a:off x="2386" y="-8"/>
              <a:ext cx="1202" cy="4337"/>
            </a:xfrm>
            <a:custGeom>
              <a:avLst/>
              <a:gdLst>
                <a:gd name="T0" fmla="*/ 602518 w 509"/>
                <a:gd name="T1" fmla="*/ 0 h 1836"/>
                <a:gd name="T2" fmla="*/ 706044 w 509"/>
                <a:gd name="T3" fmla="*/ 1992107 h 1836"/>
                <a:gd name="T4" fmla="*/ 645833 w 509"/>
                <a:gd name="T5" fmla="*/ 4204707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cap="flat">
              <a:solidFill>
                <a:srgbClr val="1A8D44"/>
              </a:solidFill>
              <a:prstDash val="solid"/>
              <a:miter lim="800000"/>
              <a:headEnd/>
              <a:tailEnd/>
            </a:ln>
          </p:spPr>
          <p:txBody>
            <a:bodyPr/>
            <a:lstStyle/>
            <a:p>
              <a:endParaRPr lang="es-ES"/>
            </a:p>
          </p:txBody>
        </p:sp>
      </p:grpSp>
      <p:grpSp>
        <p:nvGrpSpPr>
          <p:cNvPr id="4" name="Group 24"/>
          <p:cNvGrpSpPr>
            <a:grpSpLocks/>
          </p:cNvGrpSpPr>
          <p:nvPr/>
        </p:nvGrpSpPr>
        <p:grpSpPr bwMode="auto">
          <a:xfrm rot="10800000">
            <a:off x="1720850" y="-171450"/>
            <a:ext cx="330200" cy="8253413"/>
            <a:chOff x="-1293" y="0"/>
            <a:chExt cx="1050" cy="4320"/>
          </a:xfrm>
        </p:grpSpPr>
        <p:sp>
          <p:nvSpPr>
            <p:cNvPr id="11289" name="Rectangle 25"/>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30797" name="Rectangle 26"/>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5" name="Group 27"/>
          <p:cNvGrpSpPr>
            <a:grpSpLocks/>
          </p:cNvGrpSpPr>
          <p:nvPr/>
        </p:nvGrpSpPr>
        <p:grpSpPr bwMode="auto">
          <a:xfrm>
            <a:off x="0" y="-1111250"/>
            <a:ext cx="1763713" cy="8253413"/>
            <a:chOff x="-1293" y="0"/>
            <a:chExt cx="1050" cy="4320"/>
          </a:xfrm>
        </p:grpSpPr>
        <p:sp>
          <p:nvSpPr>
            <p:cNvPr id="11292" name="Rectangle 28"/>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30795" name="Rectangle 29"/>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6" name="Group 146"/>
          <p:cNvGrpSpPr>
            <a:grpSpLocks/>
          </p:cNvGrpSpPr>
          <p:nvPr/>
        </p:nvGrpSpPr>
        <p:grpSpPr bwMode="auto">
          <a:xfrm>
            <a:off x="276225" y="1500188"/>
            <a:ext cx="2152650" cy="2152650"/>
            <a:chOff x="1943" y="626"/>
            <a:chExt cx="1228" cy="1228"/>
          </a:xfrm>
        </p:grpSpPr>
        <p:sp>
          <p:nvSpPr>
            <p:cNvPr id="30787" name="Oval 147"/>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0788" name="Group 148"/>
            <p:cNvGrpSpPr>
              <a:grpSpLocks/>
            </p:cNvGrpSpPr>
            <p:nvPr/>
          </p:nvGrpSpPr>
          <p:grpSpPr bwMode="auto">
            <a:xfrm>
              <a:off x="2070" y="1330"/>
              <a:ext cx="975" cy="325"/>
              <a:chOff x="2696" y="1315"/>
              <a:chExt cx="2472" cy="824"/>
            </a:xfrm>
          </p:grpSpPr>
          <p:sp>
            <p:nvSpPr>
              <p:cNvPr id="30792" name="Oval 149"/>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0793" name="Oval 150"/>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0789" name="Group 151"/>
            <p:cNvGrpSpPr>
              <a:grpSpLocks/>
            </p:cNvGrpSpPr>
            <p:nvPr/>
          </p:nvGrpSpPr>
          <p:grpSpPr bwMode="auto">
            <a:xfrm>
              <a:off x="2236" y="890"/>
              <a:ext cx="644" cy="645"/>
              <a:chOff x="2880" y="1515"/>
              <a:chExt cx="644" cy="645"/>
            </a:xfrm>
          </p:grpSpPr>
          <p:sp>
            <p:nvSpPr>
              <p:cNvPr id="30790" name="Oval 152"/>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17" name="Freeform 153"/>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9" name="Group 97"/>
          <p:cNvGrpSpPr>
            <a:grpSpLocks/>
          </p:cNvGrpSpPr>
          <p:nvPr/>
        </p:nvGrpSpPr>
        <p:grpSpPr bwMode="auto">
          <a:xfrm>
            <a:off x="-442913" y="412750"/>
            <a:ext cx="2152651" cy="2152650"/>
            <a:chOff x="1943" y="626"/>
            <a:chExt cx="1228" cy="1228"/>
          </a:xfrm>
        </p:grpSpPr>
        <p:sp>
          <p:nvSpPr>
            <p:cNvPr id="30780" name="Oval 96"/>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0781" name="Group 89"/>
            <p:cNvGrpSpPr>
              <a:grpSpLocks/>
            </p:cNvGrpSpPr>
            <p:nvPr/>
          </p:nvGrpSpPr>
          <p:grpSpPr bwMode="auto">
            <a:xfrm>
              <a:off x="2070" y="1330"/>
              <a:ext cx="975" cy="325"/>
              <a:chOff x="2696" y="1315"/>
              <a:chExt cx="2472" cy="824"/>
            </a:xfrm>
          </p:grpSpPr>
          <p:sp>
            <p:nvSpPr>
              <p:cNvPr id="30785" name="Oval 90"/>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0786" name="Oval 91"/>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0782" name="Group 92"/>
            <p:cNvGrpSpPr>
              <a:grpSpLocks/>
            </p:cNvGrpSpPr>
            <p:nvPr/>
          </p:nvGrpSpPr>
          <p:grpSpPr bwMode="auto">
            <a:xfrm>
              <a:off x="2236" y="890"/>
              <a:ext cx="644" cy="645"/>
              <a:chOff x="2880" y="1515"/>
              <a:chExt cx="644" cy="645"/>
            </a:xfrm>
          </p:grpSpPr>
          <p:sp>
            <p:nvSpPr>
              <p:cNvPr id="30783" name="Oval 93"/>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358" name="Freeform 94"/>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2" name="Group 154"/>
          <p:cNvGrpSpPr>
            <a:grpSpLocks/>
          </p:cNvGrpSpPr>
          <p:nvPr/>
        </p:nvGrpSpPr>
        <p:grpSpPr bwMode="auto">
          <a:xfrm>
            <a:off x="-500063" y="2500313"/>
            <a:ext cx="2152651" cy="2152650"/>
            <a:chOff x="1943" y="626"/>
            <a:chExt cx="1228" cy="1228"/>
          </a:xfrm>
        </p:grpSpPr>
        <p:sp>
          <p:nvSpPr>
            <p:cNvPr id="30773" name="Oval 155"/>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0774" name="Group 156"/>
            <p:cNvGrpSpPr>
              <a:grpSpLocks/>
            </p:cNvGrpSpPr>
            <p:nvPr/>
          </p:nvGrpSpPr>
          <p:grpSpPr bwMode="auto">
            <a:xfrm>
              <a:off x="2070" y="1330"/>
              <a:ext cx="975" cy="325"/>
              <a:chOff x="2696" y="1315"/>
              <a:chExt cx="2472" cy="824"/>
            </a:xfrm>
          </p:grpSpPr>
          <p:sp>
            <p:nvSpPr>
              <p:cNvPr id="30778" name="Oval 157"/>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0779" name="Oval 158"/>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0775" name="Group 159"/>
            <p:cNvGrpSpPr>
              <a:grpSpLocks/>
            </p:cNvGrpSpPr>
            <p:nvPr/>
          </p:nvGrpSpPr>
          <p:grpSpPr bwMode="auto">
            <a:xfrm>
              <a:off x="2236" y="890"/>
              <a:ext cx="644" cy="645"/>
              <a:chOff x="2880" y="1515"/>
              <a:chExt cx="644" cy="645"/>
            </a:xfrm>
          </p:grpSpPr>
          <p:sp>
            <p:nvSpPr>
              <p:cNvPr id="30776" name="Oval 160"/>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25" name="Freeform 161"/>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5" name="Group 162"/>
          <p:cNvGrpSpPr>
            <a:grpSpLocks/>
          </p:cNvGrpSpPr>
          <p:nvPr/>
        </p:nvGrpSpPr>
        <p:grpSpPr bwMode="auto">
          <a:xfrm>
            <a:off x="276225" y="3500438"/>
            <a:ext cx="2152650" cy="2152650"/>
            <a:chOff x="1943" y="626"/>
            <a:chExt cx="1228" cy="1228"/>
          </a:xfrm>
        </p:grpSpPr>
        <p:sp>
          <p:nvSpPr>
            <p:cNvPr id="30766"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0767" name="Group 164"/>
            <p:cNvGrpSpPr>
              <a:grpSpLocks/>
            </p:cNvGrpSpPr>
            <p:nvPr/>
          </p:nvGrpSpPr>
          <p:grpSpPr bwMode="auto">
            <a:xfrm>
              <a:off x="2070" y="1330"/>
              <a:ext cx="975" cy="325"/>
              <a:chOff x="2696" y="1315"/>
              <a:chExt cx="2472" cy="824"/>
            </a:xfrm>
          </p:grpSpPr>
          <p:sp>
            <p:nvSpPr>
              <p:cNvPr id="30771" name="Oval 165"/>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0772"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0768" name="Group 167"/>
            <p:cNvGrpSpPr>
              <a:grpSpLocks/>
            </p:cNvGrpSpPr>
            <p:nvPr/>
          </p:nvGrpSpPr>
          <p:grpSpPr bwMode="auto">
            <a:xfrm>
              <a:off x="2236" y="890"/>
              <a:ext cx="644" cy="645"/>
              <a:chOff x="2880" y="1515"/>
              <a:chExt cx="644" cy="645"/>
            </a:xfrm>
          </p:grpSpPr>
          <p:sp>
            <p:nvSpPr>
              <p:cNvPr id="30769"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33" name="Freeform 16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8" name="Group 170"/>
          <p:cNvGrpSpPr>
            <a:grpSpLocks/>
          </p:cNvGrpSpPr>
          <p:nvPr/>
        </p:nvGrpSpPr>
        <p:grpSpPr bwMode="auto">
          <a:xfrm>
            <a:off x="490538" y="5419725"/>
            <a:ext cx="2152650" cy="2152650"/>
            <a:chOff x="1943" y="626"/>
            <a:chExt cx="1228" cy="1228"/>
          </a:xfrm>
        </p:grpSpPr>
        <p:sp>
          <p:nvSpPr>
            <p:cNvPr id="30759" name="Oval 171"/>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0760" name="Group 172"/>
            <p:cNvGrpSpPr>
              <a:grpSpLocks/>
            </p:cNvGrpSpPr>
            <p:nvPr/>
          </p:nvGrpSpPr>
          <p:grpSpPr bwMode="auto">
            <a:xfrm>
              <a:off x="2070" y="1330"/>
              <a:ext cx="975" cy="325"/>
              <a:chOff x="2696" y="1315"/>
              <a:chExt cx="2472" cy="824"/>
            </a:xfrm>
          </p:grpSpPr>
          <p:sp>
            <p:nvSpPr>
              <p:cNvPr id="30764" name="Oval 173"/>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0765" name="Oval 174"/>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0761" name="Group 175"/>
            <p:cNvGrpSpPr>
              <a:grpSpLocks/>
            </p:cNvGrpSpPr>
            <p:nvPr/>
          </p:nvGrpSpPr>
          <p:grpSpPr bwMode="auto">
            <a:xfrm>
              <a:off x="2236" y="890"/>
              <a:ext cx="644" cy="645"/>
              <a:chOff x="2880" y="1515"/>
              <a:chExt cx="644" cy="645"/>
            </a:xfrm>
          </p:grpSpPr>
          <p:sp>
            <p:nvSpPr>
              <p:cNvPr id="30762" name="Oval 176"/>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41" name="Freeform 177"/>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1" name="Group 30"/>
          <p:cNvGrpSpPr>
            <a:grpSpLocks/>
          </p:cNvGrpSpPr>
          <p:nvPr/>
        </p:nvGrpSpPr>
        <p:grpSpPr bwMode="auto">
          <a:xfrm>
            <a:off x="312738" y="173038"/>
            <a:ext cx="8520112" cy="592137"/>
            <a:chOff x="197" y="158"/>
            <a:chExt cx="5367" cy="373"/>
          </a:xfrm>
          <a:solidFill>
            <a:srgbClr val="FF3300"/>
          </a:solidFill>
        </p:grpSpPr>
        <p:sp>
          <p:nvSpPr>
            <p:cNvPr id="11295" name="AutoShape 31"/>
            <p:cNvSpPr>
              <a:spLocks noChangeArrowheads="1"/>
            </p:cNvSpPr>
            <p:nvPr/>
          </p:nvSpPr>
          <p:spPr bwMode="auto">
            <a:xfrm>
              <a:off x="204" y="159"/>
              <a:ext cx="5352" cy="372"/>
            </a:xfrm>
            <a:prstGeom prst="roundRect">
              <a:avLst>
                <a:gd name="adj" fmla="val 11829"/>
              </a:avLst>
            </a:prstGeom>
            <a:grpFill/>
            <a:ln w="9525">
              <a:noFill/>
              <a:round/>
              <a:headEnd/>
              <a:tailEnd/>
            </a:ln>
            <a:effectLst/>
          </p:spPr>
          <p:txBody>
            <a:bodyPr wrap="none" anchor="ctr"/>
            <a:lstStyle/>
            <a:p>
              <a:pPr>
                <a:defRPr/>
              </a:pPr>
              <a:endParaRPr lang="es-ES_tradnl" dirty="0"/>
            </a:p>
          </p:txBody>
        </p:sp>
        <p:sp>
          <p:nvSpPr>
            <p:cNvPr id="11296" name="Freeform 32"/>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pFill/>
            <a:ln w="9525">
              <a:noFill/>
              <a:round/>
              <a:headEnd/>
              <a:tailEnd/>
            </a:ln>
          </p:spPr>
          <p:txBody>
            <a:bodyPr/>
            <a:lstStyle/>
            <a:p>
              <a:pPr>
                <a:defRPr/>
              </a:pPr>
              <a:endParaRPr lang="es-ES_tradnl" dirty="0"/>
            </a:p>
          </p:txBody>
        </p:sp>
        <p:sp>
          <p:nvSpPr>
            <p:cNvPr id="11297" name="AutoShape 33"/>
            <p:cNvSpPr>
              <a:spLocks noChangeArrowheads="1"/>
            </p:cNvSpPr>
            <p:nvPr/>
          </p:nvSpPr>
          <p:spPr bwMode="auto">
            <a:xfrm>
              <a:off x="204" y="159"/>
              <a:ext cx="5352" cy="82"/>
            </a:xfrm>
            <a:prstGeom prst="roundRect">
              <a:avLst>
                <a:gd name="adj" fmla="val 16667"/>
              </a:avLst>
            </a:prstGeom>
            <a:grpFill/>
            <a:ln w="9525">
              <a:noFill/>
              <a:round/>
              <a:headEnd/>
              <a:tailEnd/>
            </a:ln>
            <a:effectLst/>
          </p:spPr>
          <p:txBody>
            <a:bodyPr wrap="none" anchor="ctr"/>
            <a:lstStyle/>
            <a:p>
              <a:pPr>
                <a:defRPr/>
              </a:pPr>
              <a:endParaRPr lang="es-ES_tradnl" dirty="0"/>
            </a:p>
          </p:txBody>
        </p:sp>
      </p:grpSp>
      <p:sp>
        <p:nvSpPr>
          <p:cNvPr id="85" name="Text Box 71"/>
          <p:cNvSpPr txBox="1">
            <a:spLocks noChangeArrowheads="1"/>
          </p:cNvSpPr>
          <p:nvPr/>
        </p:nvSpPr>
        <p:spPr bwMode="auto">
          <a:xfrm>
            <a:off x="131763" y="1076325"/>
            <a:ext cx="1039812"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30735" name="Text Box 69"/>
          <p:cNvSpPr txBox="1">
            <a:spLocks noChangeArrowheads="1"/>
          </p:cNvSpPr>
          <p:nvPr/>
        </p:nvSpPr>
        <p:spPr bwMode="auto">
          <a:xfrm>
            <a:off x="131763" y="3143250"/>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III: Estudio Organizacional</a:t>
            </a:r>
          </a:p>
        </p:txBody>
      </p:sp>
      <p:sp>
        <p:nvSpPr>
          <p:cNvPr id="30736" name="Text Box 71"/>
          <p:cNvSpPr txBox="1">
            <a:spLocks noChangeArrowheads="1"/>
          </p:cNvSpPr>
          <p:nvPr/>
        </p:nvSpPr>
        <p:spPr bwMode="auto">
          <a:xfrm>
            <a:off x="1000125" y="6211888"/>
            <a:ext cx="1285875" cy="461962"/>
          </a:xfrm>
          <a:prstGeom prst="rect">
            <a:avLst/>
          </a:prstGeom>
          <a:noFill/>
          <a:ln w="9525">
            <a:noFill/>
            <a:miter lim="800000"/>
            <a:headEnd/>
            <a:tailEnd/>
          </a:ln>
        </p:spPr>
        <p:txBody>
          <a:bodyPr anchor="ctr">
            <a:spAutoFit/>
          </a:bodyPr>
          <a:lstStyle/>
          <a:p>
            <a:pPr algn="ctr">
              <a:spcBef>
                <a:spcPct val="50000"/>
              </a:spcBef>
            </a:pPr>
            <a:r>
              <a:rPr lang="en-GB" sz="1200">
                <a:solidFill>
                  <a:schemeClr val="bg1"/>
                </a:solidFill>
              </a:rPr>
              <a:t>Conclusiones, Recomendaciones</a:t>
            </a:r>
          </a:p>
        </p:txBody>
      </p:sp>
      <p:grpSp>
        <p:nvGrpSpPr>
          <p:cNvPr id="22" name="Group 162"/>
          <p:cNvGrpSpPr>
            <a:grpSpLocks/>
          </p:cNvGrpSpPr>
          <p:nvPr/>
        </p:nvGrpSpPr>
        <p:grpSpPr bwMode="auto">
          <a:xfrm>
            <a:off x="-428625" y="4705350"/>
            <a:ext cx="2852738" cy="2154238"/>
            <a:chOff x="1943" y="626"/>
            <a:chExt cx="1627" cy="1229"/>
          </a:xfrm>
        </p:grpSpPr>
        <p:sp>
          <p:nvSpPr>
            <p:cNvPr id="30752"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0753" name="Group 164"/>
            <p:cNvGrpSpPr>
              <a:grpSpLocks/>
            </p:cNvGrpSpPr>
            <p:nvPr/>
          </p:nvGrpSpPr>
          <p:grpSpPr bwMode="auto">
            <a:xfrm>
              <a:off x="2322" y="1411"/>
              <a:ext cx="1248" cy="444"/>
              <a:chOff x="3334" y="1520"/>
              <a:chExt cx="3166" cy="1126"/>
            </a:xfrm>
          </p:grpSpPr>
          <p:sp>
            <p:nvSpPr>
              <p:cNvPr id="30757" name="Oval 165"/>
              <p:cNvSpPr>
                <a:spLocks noChangeArrowheads="1"/>
              </p:cNvSpPr>
              <p:nvPr/>
            </p:nvSpPr>
            <p:spPr bwMode="auto">
              <a:xfrm>
                <a:off x="4027" y="1822"/>
                <a:ext cx="2473"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0758"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0754" name="Group 167"/>
            <p:cNvGrpSpPr>
              <a:grpSpLocks/>
            </p:cNvGrpSpPr>
            <p:nvPr/>
          </p:nvGrpSpPr>
          <p:grpSpPr bwMode="auto">
            <a:xfrm>
              <a:off x="2236" y="890"/>
              <a:ext cx="644" cy="645"/>
              <a:chOff x="2880" y="1515"/>
              <a:chExt cx="644" cy="645"/>
            </a:xfrm>
          </p:grpSpPr>
          <p:sp>
            <p:nvSpPr>
              <p:cNvPr id="30755"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98" name="Freeform 169"/>
              <p:cNvSpPr>
                <a:spLocks/>
              </p:cNvSpPr>
              <p:nvPr/>
            </p:nvSpPr>
            <p:spPr bwMode="auto">
              <a:xfrm>
                <a:off x="2888" y="1515"/>
                <a:ext cx="627"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sp>
        <p:nvSpPr>
          <p:cNvPr id="102" name="Rectangle 34"/>
          <p:cNvSpPr txBox="1">
            <a:spLocks noChangeArrowheads="1"/>
          </p:cNvSpPr>
          <p:nvPr/>
        </p:nvSpPr>
        <p:spPr bwMode="auto">
          <a:xfrm>
            <a:off x="428625" y="285750"/>
            <a:ext cx="8229600" cy="561975"/>
          </a:xfrm>
          <a:prstGeom prst="rect">
            <a:avLst/>
          </a:prstGeom>
          <a:noFill/>
          <a:ln w="9525">
            <a:noFill/>
            <a:miter lim="800000"/>
            <a:headEnd/>
            <a:tailEnd/>
          </a:ln>
          <a:effectLst>
            <a:outerShdw dist="17961" dir="2700000" algn="ctr" rotWithShape="0">
              <a:srgbClr val="474747"/>
            </a:outerShdw>
          </a:effectLst>
        </p:spPr>
        <p:txBody>
          <a:bodyPr anchor="ctr"/>
          <a:lstStyle/>
          <a:p>
            <a:pPr marL="0" lvl="1">
              <a:defRPr/>
            </a:pPr>
            <a:r>
              <a:rPr lang="es-EC" b="1" kern="0" dirty="0">
                <a:solidFill>
                  <a:schemeClr val="bg1"/>
                </a:solidFill>
                <a:latin typeface="Arial" pitchFamily="34" charset="0"/>
                <a:cs typeface="Arial" pitchFamily="34" charset="0"/>
              </a:rPr>
              <a:t>CAP. 3: F.O.D.A</a:t>
            </a:r>
            <a:endParaRPr lang="en-GB" kern="0" dirty="0">
              <a:solidFill>
                <a:schemeClr val="bg1"/>
              </a:solidFill>
            </a:endParaRPr>
          </a:p>
        </p:txBody>
      </p:sp>
      <p:sp>
        <p:nvSpPr>
          <p:cNvPr id="30739" name="Text Box 68"/>
          <p:cNvSpPr txBox="1">
            <a:spLocks noChangeArrowheads="1"/>
          </p:cNvSpPr>
          <p:nvPr/>
        </p:nvSpPr>
        <p:spPr bwMode="auto">
          <a:xfrm>
            <a:off x="889000" y="2211388"/>
            <a:ext cx="1039813" cy="646112"/>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 Estudio de mercado</a:t>
            </a:r>
          </a:p>
        </p:txBody>
      </p:sp>
      <p:grpSp>
        <p:nvGrpSpPr>
          <p:cNvPr id="30740" name="Group 149"/>
          <p:cNvGrpSpPr>
            <a:grpSpLocks/>
          </p:cNvGrpSpPr>
          <p:nvPr/>
        </p:nvGrpSpPr>
        <p:grpSpPr bwMode="auto">
          <a:xfrm>
            <a:off x="-500063" y="2500313"/>
            <a:ext cx="2152651" cy="2152650"/>
            <a:chOff x="1943" y="626"/>
            <a:chExt cx="1228" cy="1228"/>
          </a:xfrm>
        </p:grpSpPr>
        <p:sp>
          <p:nvSpPr>
            <p:cNvPr id="30745" name="Oval 150"/>
            <p:cNvSpPr>
              <a:spLocks noChangeArrowheads="1"/>
            </p:cNvSpPr>
            <p:nvPr/>
          </p:nvSpPr>
          <p:spPr bwMode="auto">
            <a:xfrm>
              <a:off x="1943" y="626"/>
              <a:ext cx="1228" cy="1228"/>
            </a:xfrm>
            <a:prstGeom prst="ellipse">
              <a:avLst/>
            </a:prstGeom>
            <a:gradFill rotWithShape="1">
              <a:gsLst>
                <a:gs pos="0">
                  <a:srgbClr val="E11F1F">
                    <a:alpha val="62000"/>
                  </a:srgbClr>
                </a:gs>
                <a:gs pos="100000">
                  <a:srgbClr val="680E0E">
                    <a:alpha val="0"/>
                  </a:srgbClr>
                </a:gs>
              </a:gsLst>
              <a:path path="shape">
                <a:fillToRect l="50000" t="50000" r="50000" b="50000"/>
              </a:path>
            </a:gradFill>
            <a:ln w="9525">
              <a:noFill/>
              <a:round/>
              <a:headEnd/>
              <a:tailEnd/>
            </a:ln>
          </p:spPr>
          <p:txBody>
            <a:bodyPr wrap="none" anchor="ctr"/>
            <a:lstStyle/>
            <a:p>
              <a:endParaRPr lang="es-MX"/>
            </a:p>
          </p:txBody>
        </p:sp>
        <p:grpSp>
          <p:nvGrpSpPr>
            <p:cNvPr id="30746" name="Group 151"/>
            <p:cNvGrpSpPr>
              <a:grpSpLocks/>
            </p:cNvGrpSpPr>
            <p:nvPr/>
          </p:nvGrpSpPr>
          <p:grpSpPr bwMode="auto">
            <a:xfrm>
              <a:off x="2070" y="1330"/>
              <a:ext cx="975" cy="325"/>
              <a:chOff x="2696" y="1315"/>
              <a:chExt cx="2472" cy="824"/>
            </a:xfrm>
          </p:grpSpPr>
          <p:sp>
            <p:nvSpPr>
              <p:cNvPr id="30750" name="Oval 152"/>
              <p:cNvSpPr>
                <a:spLocks noChangeArrowheads="1"/>
              </p:cNvSpPr>
              <p:nvPr/>
            </p:nvSpPr>
            <p:spPr bwMode="auto">
              <a:xfrm>
                <a:off x="2696" y="1315"/>
                <a:ext cx="2472" cy="824"/>
              </a:xfrm>
              <a:prstGeom prst="ellipse">
                <a:avLst/>
              </a:prstGeom>
              <a:gradFill rotWithShape="1">
                <a:gsLst>
                  <a:gs pos="0">
                    <a:srgbClr val="960E0E">
                      <a:alpha val="60999"/>
                    </a:srgbClr>
                  </a:gs>
                  <a:gs pos="100000">
                    <a:srgbClr val="450606">
                      <a:alpha val="0"/>
                    </a:srgbClr>
                  </a:gs>
                </a:gsLst>
                <a:path path="shape">
                  <a:fillToRect l="50000" t="50000" r="50000" b="50000"/>
                </a:path>
              </a:gradFill>
              <a:ln w="9525">
                <a:noFill/>
                <a:round/>
                <a:headEnd/>
                <a:tailEnd/>
              </a:ln>
            </p:spPr>
            <p:txBody>
              <a:bodyPr wrap="none" anchor="ctr"/>
              <a:lstStyle/>
              <a:p>
                <a:endParaRPr lang="es-MX"/>
              </a:p>
            </p:txBody>
          </p:sp>
          <p:sp>
            <p:nvSpPr>
              <p:cNvPr id="30751" name="Oval 153"/>
              <p:cNvSpPr>
                <a:spLocks noChangeArrowheads="1"/>
              </p:cNvSpPr>
              <p:nvPr/>
            </p:nvSpPr>
            <p:spPr bwMode="auto">
              <a:xfrm>
                <a:off x="3334" y="1520"/>
                <a:ext cx="1249" cy="451"/>
              </a:xfrm>
              <a:prstGeom prst="ellipse">
                <a:avLst/>
              </a:prstGeom>
              <a:gradFill rotWithShape="1">
                <a:gsLst>
                  <a:gs pos="0">
                    <a:srgbClr val="E11F1F">
                      <a:alpha val="92998"/>
                    </a:srgbClr>
                  </a:gs>
                  <a:gs pos="100000">
                    <a:srgbClr val="680E0E">
                      <a:alpha val="0"/>
                    </a:srgbClr>
                  </a:gs>
                </a:gsLst>
                <a:path path="shape">
                  <a:fillToRect l="50000" t="50000" r="50000" b="50000"/>
                </a:path>
              </a:gradFill>
              <a:ln w="9525">
                <a:noFill/>
                <a:round/>
                <a:headEnd/>
                <a:tailEnd/>
              </a:ln>
            </p:spPr>
            <p:txBody>
              <a:bodyPr wrap="none" anchor="ctr"/>
              <a:lstStyle/>
              <a:p>
                <a:endParaRPr lang="es-MX"/>
              </a:p>
            </p:txBody>
          </p:sp>
        </p:grpSp>
        <p:grpSp>
          <p:nvGrpSpPr>
            <p:cNvPr id="30747" name="Group 154"/>
            <p:cNvGrpSpPr>
              <a:grpSpLocks/>
            </p:cNvGrpSpPr>
            <p:nvPr/>
          </p:nvGrpSpPr>
          <p:grpSpPr bwMode="auto">
            <a:xfrm>
              <a:off x="2236" y="890"/>
              <a:ext cx="644" cy="645"/>
              <a:chOff x="2880" y="1515"/>
              <a:chExt cx="644" cy="645"/>
            </a:xfrm>
          </p:grpSpPr>
          <p:sp>
            <p:nvSpPr>
              <p:cNvPr id="30748" name="Oval 155"/>
              <p:cNvSpPr>
                <a:spLocks noChangeArrowheads="1"/>
              </p:cNvSpPr>
              <p:nvPr/>
            </p:nvSpPr>
            <p:spPr bwMode="auto">
              <a:xfrm>
                <a:off x="2880" y="1516"/>
                <a:ext cx="644" cy="644"/>
              </a:xfrm>
              <a:prstGeom prst="ellipse">
                <a:avLst/>
              </a:prstGeom>
              <a:gradFill rotWithShape="1">
                <a:gsLst>
                  <a:gs pos="0">
                    <a:srgbClr val="960E0E"/>
                  </a:gs>
                  <a:gs pos="100000">
                    <a:srgbClr val="E11F1F"/>
                  </a:gs>
                </a:gsLst>
                <a:lin ang="5400000" scaled="1"/>
              </a:gradFill>
              <a:ln w="9525" algn="ctr">
                <a:noFill/>
                <a:round/>
                <a:headEnd/>
                <a:tailEnd/>
              </a:ln>
            </p:spPr>
            <p:txBody>
              <a:bodyPr wrap="none" anchor="ctr"/>
              <a:lstStyle/>
              <a:p>
                <a:endParaRPr lang="es-MX"/>
              </a:p>
            </p:txBody>
          </p:sp>
          <p:sp>
            <p:nvSpPr>
              <p:cNvPr id="124" name="Freeform 156"/>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MX" dirty="0"/>
              </a:p>
            </p:txBody>
          </p:sp>
        </p:grpSp>
      </p:grpSp>
      <p:sp>
        <p:nvSpPr>
          <p:cNvPr id="30741" name="Text Box 69"/>
          <p:cNvSpPr txBox="1">
            <a:spLocks noChangeArrowheads="1"/>
          </p:cNvSpPr>
          <p:nvPr/>
        </p:nvSpPr>
        <p:spPr bwMode="auto">
          <a:xfrm>
            <a:off x="0" y="3211513"/>
            <a:ext cx="1039813" cy="646112"/>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III: Estudio Organizacional</a:t>
            </a:r>
          </a:p>
        </p:txBody>
      </p:sp>
      <p:sp>
        <p:nvSpPr>
          <p:cNvPr id="30742" name="Text Box 70"/>
          <p:cNvSpPr txBox="1">
            <a:spLocks noChangeArrowheads="1"/>
          </p:cNvSpPr>
          <p:nvPr/>
        </p:nvSpPr>
        <p:spPr bwMode="auto">
          <a:xfrm>
            <a:off x="854075" y="4211638"/>
            <a:ext cx="1039813"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IV: Estudio Técnico </a:t>
            </a:r>
          </a:p>
        </p:txBody>
      </p:sp>
      <p:graphicFrame>
        <p:nvGraphicFramePr>
          <p:cNvPr id="106" name="3 Marcador de contenido"/>
          <p:cNvGraphicFramePr>
            <a:graphicFrameLocks/>
          </p:cNvGraphicFramePr>
          <p:nvPr/>
        </p:nvGraphicFramePr>
        <p:xfrm>
          <a:off x="2214546" y="785794"/>
          <a:ext cx="6715172" cy="5791200"/>
        </p:xfrm>
        <a:graphic>
          <a:graphicData uri="http://schemas.openxmlformats.org/drawingml/2006/table">
            <a:tbl>
              <a:tblPr firstRow="1" bandRow="1">
                <a:tableStyleId>{D113A9D2-9D6B-4929-AA2D-F23B5EE8CBE7}</a:tableStyleId>
              </a:tblPr>
              <a:tblGrid>
                <a:gridCol w="3357586"/>
                <a:gridCol w="3357586"/>
              </a:tblGrid>
              <a:tr h="2423159">
                <a:tc>
                  <a:txBody>
                    <a:bodyPr/>
                    <a:lstStyle/>
                    <a:p>
                      <a:pPr lvl="0"/>
                      <a:r>
                        <a:rPr lang="es-ES_tradnl" sz="1600" b="0" dirty="0" smtClean="0">
                          <a:solidFill>
                            <a:schemeClr val="tx1"/>
                          </a:solidFill>
                        </a:rPr>
                        <a:t>FORTALEZAS</a:t>
                      </a:r>
                      <a:endParaRPr lang="es-EC" sz="1600" b="0" dirty="0" smtClean="0">
                        <a:solidFill>
                          <a:schemeClr val="tx1"/>
                        </a:solidFill>
                      </a:endParaRPr>
                    </a:p>
                    <a:p>
                      <a:pPr lvl="0">
                        <a:buFont typeface="Wingdings" pitchFamily="2" charset="2"/>
                        <a:buChar char="v"/>
                      </a:pPr>
                      <a:endParaRPr lang="es-EC" sz="1600" b="0" dirty="0" smtClean="0">
                        <a:solidFill>
                          <a:schemeClr val="tx1"/>
                        </a:solidFill>
                      </a:endParaRPr>
                    </a:p>
                    <a:p>
                      <a:pPr lvl="0">
                        <a:buFont typeface="Wingdings" pitchFamily="2" charset="2"/>
                        <a:buChar char="v"/>
                      </a:pPr>
                      <a:r>
                        <a:rPr lang="es-EC" sz="1600" b="0" dirty="0" smtClean="0">
                          <a:solidFill>
                            <a:schemeClr val="tx1"/>
                          </a:solidFill>
                        </a:rPr>
                        <a:t>Personal de experiencia en todas sus áreas.</a:t>
                      </a:r>
                    </a:p>
                    <a:p>
                      <a:pPr lvl="0">
                        <a:buFont typeface="Wingdings" pitchFamily="2" charset="2"/>
                        <a:buChar char="v"/>
                      </a:pPr>
                      <a:endParaRPr lang="es-EC" sz="1600" b="0" dirty="0" smtClean="0">
                        <a:solidFill>
                          <a:schemeClr val="tx1"/>
                        </a:solidFill>
                      </a:endParaRPr>
                    </a:p>
                    <a:p>
                      <a:pPr lvl="0">
                        <a:buFont typeface="Wingdings" pitchFamily="2" charset="2"/>
                        <a:buChar char="v"/>
                      </a:pPr>
                      <a:r>
                        <a:rPr lang="es-EC" sz="1600" b="0" dirty="0" smtClean="0">
                          <a:solidFill>
                            <a:schemeClr val="tx1"/>
                          </a:solidFill>
                        </a:rPr>
                        <a:t>Interés por conocer las necesidades e inquietudes de nuestros clientes.</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v"/>
                        <a:tabLst/>
                        <a:defRPr/>
                      </a:pPr>
                      <a:endParaRPr lang="es-EC" sz="1600" b="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v"/>
                        <a:tabLst/>
                        <a:defRPr/>
                      </a:pPr>
                      <a:r>
                        <a:rPr lang="es-EC" sz="1600" b="0" dirty="0" smtClean="0">
                          <a:solidFill>
                            <a:schemeClr val="tx1"/>
                          </a:solidFill>
                        </a:rPr>
                        <a:t>Fomento del buen trato entre el personal. </a:t>
                      </a:r>
                    </a:p>
                    <a:p>
                      <a:pPr lvl="0">
                        <a:buFont typeface="Wingdings" pitchFamily="2" charset="2"/>
                        <a:buNone/>
                      </a:pPr>
                      <a:endParaRPr lang="es-EC" sz="1600" b="0" dirty="0" smtClean="0">
                        <a:solidFill>
                          <a:schemeClr val="tx1"/>
                        </a:solidFill>
                      </a:endParaRPr>
                    </a:p>
                    <a:p>
                      <a:endParaRPr lang="es-EC" sz="1600" b="0" dirty="0">
                        <a:solidFill>
                          <a:schemeClr val="tx1"/>
                        </a:solidFill>
                      </a:endParaRPr>
                    </a:p>
                  </a:txBody>
                  <a:tcPr/>
                </a:tc>
                <a:tc>
                  <a:txBody>
                    <a:bodyPr/>
                    <a:lstStyle/>
                    <a:p>
                      <a:pPr lvl="0"/>
                      <a:r>
                        <a:rPr lang="es-ES_tradnl" sz="1600" b="0" dirty="0" smtClean="0">
                          <a:solidFill>
                            <a:schemeClr val="tx1"/>
                          </a:solidFill>
                        </a:rPr>
                        <a:t>OPORTUNIDADES</a:t>
                      </a:r>
                      <a:endParaRPr lang="es-EC" sz="1600" b="0" dirty="0" smtClean="0">
                        <a:solidFill>
                          <a:schemeClr val="tx1"/>
                        </a:solidFill>
                      </a:endParaRPr>
                    </a:p>
                    <a:p>
                      <a:pPr lvl="0"/>
                      <a:endParaRPr lang="es-EC" sz="1600" b="0" dirty="0" smtClean="0">
                        <a:solidFill>
                          <a:schemeClr val="tx1"/>
                        </a:solidFill>
                      </a:endParaRPr>
                    </a:p>
                    <a:p>
                      <a:pPr lvl="0">
                        <a:buFont typeface="Wingdings" pitchFamily="2" charset="2"/>
                        <a:buChar char="v"/>
                      </a:pPr>
                      <a:r>
                        <a:rPr lang="es-EC" sz="1600" b="0" dirty="0" smtClean="0">
                          <a:solidFill>
                            <a:schemeClr val="tx1"/>
                          </a:solidFill>
                        </a:rPr>
                        <a:t>El país posee ecosistemas apropiados para implementar este tipo de proyectos.</a:t>
                      </a:r>
                    </a:p>
                    <a:p>
                      <a:pPr lvl="0">
                        <a:buFont typeface="Wingdings" pitchFamily="2" charset="2"/>
                        <a:buChar char="v"/>
                      </a:pPr>
                      <a:endParaRPr lang="es-EC" sz="1600" b="0" dirty="0" smtClean="0">
                        <a:solidFill>
                          <a:schemeClr val="tx1"/>
                        </a:solidFill>
                      </a:endParaRPr>
                    </a:p>
                    <a:p>
                      <a:pPr lvl="0">
                        <a:buFont typeface="Wingdings" pitchFamily="2" charset="2"/>
                        <a:buChar char="v"/>
                      </a:pPr>
                      <a:r>
                        <a:rPr lang="es-EC" sz="1600" b="0" dirty="0" smtClean="0">
                          <a:solidFill>
                            <a:schemeClr val="tx1"/>
                          </a:solidFill>
                        </a:rPr>
                        <a:t>Pocas compañías que actualmente compiten. </a:t>
                      </a:r>
                    </a:p>
                    <a:p>
                      <a:pPr lvl="0">
                        <a:buFont typeface="Wingdings" pitchFamily="2" charset="2"/>
                        <a:buChar char="v"/>
                      </a:pPr>
                      <a:endParaRPr lang="es-EC" sz="1600" b="0" dirty="0" smtClean="0">
                        <a:solidFill>
                          <a:schemeClr val="tx1"/>
                        </a:solidFill>
                      </a:endParaRPr>
                    </a:p>
                    <a:p>
                      <a:pPr lvl="0">
                        <a:buFont typeface="Wingdings" pitchFamily="2" charset="2"/>
                        <a:buChar char="v"/>
                      </a:pPr>
                      <a:r>
                        <a:rPr lang="es-EC" sz="1600" b="0" dirty="0" smtClean="0">
                          <a:solidFill>
                            <a:schemeClr val="tx1"/>
                          </a:solidFill>
                        </a:rPr>
                        <a:t>Alta demanda internacional.</a:t>
                      </a:r>
                    </a:p>
                    <a:p>
                      <a:endParaRPr lang="es-EC" sz="1600" b="0" dirty="0">
                        <a:solidFill>
                          <a:schemeClr val="tx1"/>
                        </a:solidFill>
                      </a:endParaRPr>
                    </a:p>
                  </a:txBody>
                  <a:tcPr/>
                </a:tc>
              </a:tr>
              <a:tr h="2517523">
                <a:tc>
                  <a:txBody>
                    <a:bodyPr/>
                    <a:lstStyle/>
                    <a:p>
                      <a:pPr lvl="0"/>
                      <a:r>
                        <a:rPr lang="es-ES_tradnl" sz="1600" b="0" dirty="0" smtClean="0">
                          <a:solidFill>
                            <a:schemeClr val="tx1"/>
                          </a:solidFill>
                        </a:rPr>
                        <a:t>DEBILIDADES</a:t>
                      </a:r>
                      <a:endParaRPr lang="es-EC" sz="1600" b="0" dirty="0" smtClean="0">
                        <a:solidFill>
                          <a:schemeClr val="tx1"/>
                        </a:solidFill>
                      </a:endParaRPr>
                    </a:p>
                    <a:p>
                      <a:pPr lvl="0"/>
                      <a:endParaRPr lang="es-EC" sz="1600" b="0" dirty="0" smtClean="0">
                        <a:solidFill>
                          <a:schemeClr val="tx1"/>
                        </a:solidFill>
                      </a:endParaRPr>
                    </a:p>
                    <a:p>
                      <a:pPr lvl="0">
                        <a:buFont typeface="Wingdings" pitchFamily="2" charset="2"/>
                        <a:buChar char="v"/>
                      </a:pPr>
                      <a:r>
                        <a:rPr lang="es-EC" sz="1600" b="0" dirty="0" smtClean="0">
                          <a:solidFill>
                            <a:schemeClr val="tx1"/>
                          </a:solidFill>
                        </a:rPr>
                        <a:t>Falta de confianza y sin participación del mercado.</a:t>
                      </a:r>
                    </a:p>
                    <a:p>
                      <a:pPr lvl="0">
                        <a:buFont typeface="Wingdings" pitchFamily="2" charset="2"/>
                        <a:buChar char="v"/>
                      </a:pPr>
                      <a:endParaRPr lang="es-EC" sz="1600" b="0" dirty="0" smtClean="0">
                        <a:solidFill>
                          <a:schemeClr val="tx1"/>
                        </a:solidFill>
                      </a:endParaRPr>
                    </a:p>
                    <a:p>
                      <a:pPr lvl="0">
                        <a:buFont typeface="Wingdings" pitchFamily="2" charset="2"/>
                        <a:buChar char="v"/>
                      </a:pPr>
                      <a:r>
                        <a:rPr lang="es-EC" sz="1600" b="0" dirty="0" smtClean="0">
                          <a:solidFill>
                            <a:schemeClr val="tx1"/>
                          </a:solidFill>
                        </a:rPr>
                        <a:t>Cobertura a todos los posibles compradores.</a:t>
                      </a:r>
                    </a:p>
                    <a:p>
                      <a:pPr lvl="0">
                        <a:buFont typeface="Wingdings" pitchFamily="2" charset="2"/>
                        <a:buChar char="v"/>
                      </a:pPr>
                      <a:endParaRPr lang="es-EC" sz="1600" b="0" dirty="0" smtClean="0">
                        <a:solidFill>
                          <a:schemeClr val="tx1"/>
                        </a:solidFill>
                      </a:endParaRPr>
                    </a:p>
                    <a:p>
                      <a:pPr lvl="0">
                        <a:buFont typeface="Wingdings" pitchFamily="2" charset="2"/>
                        <a:buChar char="v"/>
                      </a:pPr>
                      <a:r>
                        <a:rPr lang="es-EC" sz="1600" b="0" dirty="0" smtClean="0">
                          <a:solidFill>
                            <a:schemeClr val="tx1"/>
                          </a:solidFill>
                        </a:rPr>
                        <a:t>Falta de experiencia en negociaciones internacionales.</a:t>
                      </a:r>
                    </a:p>
                    <a:p>
                      <a:endParaRPr lang="es-EC" sz="1600" b="0" dirty="0">
                        <a:solidFill>
                          <a:schemeClr val="tx1"/>
                        </a:solidFill>
                      </a:endParaRPr>
                    </a:p>
                  </a:txBody>
                  <a:tcPr/>
                </a:tc>
                <a:tc>
                  <a:txBody>
                    <a:bodyPr/>
                    <a:lstStyle/>
                    <a:p>
                      <a:pPr lvl="0"/>
                      <a:r>
                        <a:rPr lang="es-ES_tradnl" sz="1600" b="0" dirty="0" smtClean="0">
                          <a:solidFill>
                            <a:schemeClr val="tx1"/>
                          </a:solidFill>
                        </a:rPr>
                        <a:t>AMENAZAS</a:t>
                      </a:r>
                      <a:endParaRPr lang="es-EC" sz="1600" b="0" dirty="0" smtClean="0">
                        <a:solidFill>
                          <a:schemeClr val="tx1"/>
                        </a:solidFill>
                      </a:endParaRPr>
                    </a:p>
                    <a:p>
                      <a:pPr lvl="0"/>
                      <a:endParaRPr lang="es-EC" sz="1600" b="0" dirty="0" smtClean="0">
                        <a:solidFill>
                          <a:schemeClr val="tx1"/>
                        </a:solidFill>
                      </a:endParaRPr>
                    </a:p>
                    <a:p>
                      <a:pPr lvl="0">
                        <a:buFont typeface="Wingdings" pitchFamily="2" charset="2"/>
                        <a:buChar char="v"/>
                      </a:pPr>
                      <a:r>
                        <a:rPr lang="es-EC" sz="1600" b="0" dirty="0" smtClean="0">
                          <a:solidFill>
                            <a:schemeClr val="tx1"/>
                          </a:solidFill>
                        </a:rPr>
                        <a:t>Cambio de moneda </a:t>
                      </a:r>
                    </a:p>
                    <a:p>
                      <a:pPr lvl="0">
                        <a:buFont typeface="Wingdings" pitchFamily="2" charset="2"/>
                        <a:buNone/>
                      </a:pPr>
                      <a:endParaRPr lang="es-EC" sz="1600" b="0" dirty="0" smtClean="0">
                        <a:solidFill>
                          <a:schemeClr val="tx1"/>
                        </a:solidFill>
                      </a:endParaRPr>
                    </a:p>
                    <a:p>
                      <a:pPr lvl="0">
                        <a:buFont typeface="Wingdings" pitchFamily="2" charset="2"/>
                        <a:buChar char="v"/>
                      </a:pPr>
                      <a:r>
                        <a:rPr lang="es-EC" sz="1600" b="0" dirty="0" smtClean="0">
                          <a:solidFill>
                            <a:schemeClr val="tx1"/>
                          </a:solidFill>
                        </a:rPr>
                        <a:t>Nuevos competidores en el mercado.</a:t>
                      </a:r>
                    </a:p>
                    <a:p>
                      <a:pPr lvl="0">
                        <a:buFont typeface="Wingdings" pitchFamily="2" charset="2"/>
                        <a:buChar char="v"/>
                      </a:pPr>
                      <a:endParaRPr lang="es-EC" sz="1600" b="0" dirty="0" smtClean="0">
                        <a:solidFill>
                          <a:schemeClr val="tx1"/>
                        </a:solidFill>
                      </a:endParaRPr>
                    </a:p>
                    <a:p>
                      <a:pPr lvl="0">
                        <a:buFont typeface="Wingdings" pitchFamily="2" charset="2"/>
                        <a:buChar char="v"/>
                      </a:pPr>
                      <a:r>
                        <a:rPr lang="es-EC" sz="1600" b="0" dirty="0" smtClean="0">
                          <a:solidFill>
                            <a:schemeClr val="tx1"/>
                          </a:solidFill>
                        </a:rPr>
                        <a:t>Fenómenos naturales</a:t>
                      </a:r>
                    </a:p>
                    <a:p>
                      <a:endParaRPr lang="es-EC" sz="1600" b="0" dirty="0">
                        <a:solidFill>
                          <a:schemeClr val="tx1"/>
                        </a:solidFill>
                      </a:endParaRPr>
                    </a:p>
                  </a:txBody>
                  <a:tcPr/>
                </a:tc>
              </a:tr>
            </a:tbl>
          </a:graphicData>
        </a:graphic>
      </p:graphicFrame>
      <p:sp>
        <p:nvSpPr>
          <p:cNvPr id="30744" name="Text Box 70"/>
          <p:cNvSpPr txBox="1">
            <a:spLocks noChangeArrowheads="1"/>
          </p:cNvSpPr>
          <p:nvPr/>
        </p:nvSpPr>
        <p:spPr bwMode="auto">
          <a:xfrm>
            <a:off x="68263" y="5283200"/>
            <a:ext cx="1039812"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V: Estudio Financiero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4.16667E-6 0 L 4.16667E-6 1.12338 " pathEditMode="relative" rAng="0" ptsTypes="AA">
                                      <p:cBhvr>
                                        <p:cTn id="10" dur="1500" fill="hold"/>
                                        <p:tgtEl>
                                          <p:spTgt spid="5"/>
                                        </p:tgtEl>
                                        <p:attrNameLst>
                                          <p:attrName>ppt_x</p:attrName>
                                          <p:attrName>ppt_y</p:attrName>
                                        </p:attrNameLst>
                                      </p:cBhvr>
                                      <p:rCtr x="0" y="562"/>
                                    </p:animMotion>
                                  </p:childTnLst>
                                </p:cTn>
                              </p:par>
                              <p:par>
                                <p:cTn id="11" presetID="42" presetClass="path" presetSubtype="0" accel="50000" decel="50000" fill="hold" nodeType="withEffect">
                                  <p:stCondLst>
                                    <p:cond delay="0"/>
                                  </p:stCondLst>
                                  <p:childTnLst>
                                    <p:animMotion origin="layout" path="M -4.72222E-6 -1.12338 L -4.72222E-6 -4.07407E-6 " pathEditMode="relative" rAng="0" ptsTypes="AA">
                                      <p:cBhvr>
                                        <p:cTn id="12" dur="1500" spd="-100000" fill="hold"/>
                                        <p:tgtEl>
                                          <p:spTgt spid="4"/>
                                        </p:tgtEl>
                                        <p:attrNameLst>
                                          <p:attrName>ppt_x</p:attrName>
                                          <p:attrName>ppt_y</p:attrName>
                                        </p:attrNameLst>
                                      </p:cBhvr>
                                      <p:rCtr x="0" y="562"/>
                                    </p:animMotion>
                                  </p:childTnLst>
                                </p:cTn>
                              </p:par>
                              <p:par>
                                <p:cTn id="13" presetID="10" presetClass="entr" presetSubtype="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7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9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11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13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xit" presetSubtype="0" fill="hold" nodeType="with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xit" presetSubtype="0" fill="hold" grpId="0" nodeType="withEffect">
                                  <p:stCondLst>
                                    <p:cond delay="0"/>
                                  </p:stCondLst>
                                  <p:childTnLst>
                                    <p:animEffect transition="out" filter="fade">
                                      <p:cBhvr>
                                        <p:cTn id="35" dur="500"/>
                                        <p:tgtEl>
                                          <p:spTgt spid="11336"/>
                                        </p:tgtEl>
                                      </p:cBhvr>
                                    </p:animEffect>
                                    <p:set>
                                      <p:cBhvr>
                                        <p:cTn id="36" dur="1" fill="hold">
                                          <p:stCondLst>
                                            <p:cond delay="499"/>
                                          </p:stCondLst>
                                        </p:cTn>
                                        <p:tgtEl>
                                          <p:spTgt spid="1133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1337"/>
                                        </p:tgtEl>
                                        <p:attrNameLst>
                                          <p:attrName>style.visibility</p:attrName>
                                        </p:attrNameLst>
                                      </p:cBhvr>
                                      <p:to>
                                        <p:strVal val="visible"/>
                                      </p:to>
                                    </p:set>
                                    <p:animEffect transition="in" filter="fade">
                                      <p:cBhvr>
                                        <p:cTn id="39" dur="500"/>
                                        <p:tgtEl>
                                          <p:spTgt spid="11337"/>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par>
                                <p:cTn id="43" presetID="10" presetClass="entr" presetSubtype="0" fill="hold" nodeType="withEffect">
                                  <p:stCondLst>
                                    <p:cond delay="110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wipe(left)">
                                      <p:cBhvr>
                                        <p:cTn id="48" dur="500"/>
                                        <p:tgtEl>
                                          <p:spTgt spid="102"/>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06"/>
                                        </p:tgtEl>
                                        <p:attrNameLst>
                                          <p:attrName>style.visibility</p:attrName>
                                        </p:attrNameLst>
                                      </p:cBhvr>
                                      <p:to>
                                        <p:strVal val="visible"/>
                                      </p:to>
                                    </p:set>
                                    <p:animEffect transition="in" filter="randombar(horizontal)">
                                      <p:cBhvr>
                                        <p:cTn id="53"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6" grpId="0" animBg="1"/>
      <p:bldP spid="11337" grpId="0" animBg="1"/>
      <p:bldP spid="85" grpId="0"/>
      <p:bldP spid="10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36" name="Rectangle 72"/>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29BE6">
                  <a:alpha val="79999"/>
                </a:srgbClr>
              </a:gs>
            </a:gsLst>
            <a:lin ang="5400000" scaled="1"/>
          </a:gradFill>
          <a:ln w="9525">
            <a:noFill/>
            <a:miter lim="800000"/>
            <a:headEnd/>
            <a:tailEnd/>
          </a:ln>
        </p:spPr>
        <p:txBody>
          <a:bodyPr wrap="none" anchor="ctr"/>
          <a:lstStyle/>
          <a:p>
            <a:endParaRPr lang="es-ES_tradnl"/>
          </a:p>
        </p:txBody>
      </p:sp>
      <p:sp>
        <p:nvSpPr>
          <p:cNvPr id="11337" name="Rectangle 73"/>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9CE1C">
                  <a:alpha val="60001"/>
                </a:srgbClr>
              </a:gs>
            </a:gsLst>
            <a:lin ang="5400000" scaled="1"/>
          </a:gradFill>
          <a:ln w="9525">
            <a:noFill/>
            <a:miter lim="800000"/>
            <a:headEnd/>
            <a:tailEnd/>
          </a:ln>
        </p:spPr>
        <p:txBody>
          <a:bodyPr wrap="none" anchor="ctr"/>
          <a:lstStyle/>
          <a:p>
            <a:endParaRPr lang="es-ES_tradnl"/>
          </a:p>
        </p:txBody>
      </p:sp>
      <p:grpSp>
        <p:nvGrpSpPr>
          <p:cNvPr id="2" name="Group 2"/>
          <p:cNvGrpSpPr>
            <a:grpSpLocks/>
          </p:cNvGrpSpPr>
          <p:nvPr/>
        </p:nvGrpSpPr>
        <p:grpSpPr bwMode="auto">
          <a:xfrm>
            <a:off x="-3175" y="-12700"/>
            <a:ext cx="1766888" cy="6870700"/>
            <a:chOff x="2336" y="-8"/>
            <a:chExt cx="1252" cy="4337"/>
          </a:xfrm>
        </p:grpSpPr>
        <p:sp>
          <p:nvSpPr>
            <p:cNvPr id="31832" name="Freeform 3"/>
            <p:cNvSpPr>
              <a:spLocks/>
            </p:cNvSpPr>
            <p:nvPr/>
          </p:nvSpPr>
          <p:spPr bwMode="auto">
            <a:xfrm>
              <a:off x="2336" y="-8"/>
              <a:ext cx="872" cy="4337"/>
            </a:xfrm>
            <a:custGeom>
              <a:avLst/>
              <a:gdLst>
                <a:gd name="T0" fmla="*/ 607136 w 369"/>
                <a:gd name="T1" fmla="*/ 0 h 1836"/>
                <a:gd name="T2" fmla="*/ 556419 w 369"/>
                <a:gd name="T3" fmla="*/ 1992107 h 1836"/>
                <a:gd name="T4" fmla="*/ 0 w 369"/>
                <a:gd name="T5" fmla="*/ 4204707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cap="flat">
              <a:solidFill>
                <a:srgbClr val="18A5D8"/>
              </a:solidFill>
              <a:prstDash val="solid"/>
              <a:miter lim="800000"/>
              <a:headEnd/>
              <a:tailEnd/>
            </a:ln>
          </p:spPr>
          <p:txBody>
            <a:bodyPr/>
            <a:lstStyle/>
            <a:p>
              <a:endParaRPr lang="es-ES"/>
            </a:p>
          </p:txBody>
        </p:sp>
        <p:sp>
          <p:nvSpPr>
            <p:cNvPr id="31833" name="Freeform 4"/>
            <p:cNvSpPr>
              <a:spLocks/>
            </p:cNvSpPr>
            <p:nvPr/>
          </p:nvSpPr>
          <p:spPr bwMode="auto">
            <a:xfrm>
              <a:off x="2343" y="-8"/>
              <a:ext cx="893" cy="4337"/>
            </a:xfrm>
            <a:custGeom>
              <a:avLst/>
              <a:gdLst>
                <a:gd name="T0" fmla="*/ 602541 w 378"/>
                <a:gd name="T1" fmla="*/ 0 h 1836"/>
                <a:gd name="T2" fmla="*/ 570372 w 378"/>
                <a:gd name="T3" fmla="*/ 1992107 h 1836"/>
                <a:gd name="T4" fmla="*/ 70578 w 378"/>
                <a:gd name="T5" fmla="*/ 4204707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cap="flat">
              <a:solidFill>
                <a:srgbClr val="199DCC"/>
              </a:solidFill>
              <a:prstDash val="solid"/>
              <a:miter lim="800000"/>
              <a:headEnd/>
              <a:tailEnd/>
            </a:ln>
          </p:spPr>
          <p:txBody>
            <a:bodyPr/>
            <a:lstStyle/>
            <a:p>
              <a:endParaRPr lang="es-ES"/>
            </a:p>
          </p:txBody>
        </p:sp>
        <p:sp>
          <p:nvSpPr>
            <p:cNvPr id="31834" name="Freeform 5"/>
            <p:cNvSpPr>
              <a:spLocks/>
            </p:cNvSpPr>
            <p:nvPr/>
          </p:nvSpPr>
          <p:spPr bwMode="auto">
            <a:xfrm>
              <a:off x="2350" y="-8"/>
              <a:ext cx="917" cy="4337"/>
            </a:xfrm>
            <a:custGeom>
              <a:avLst/>
              <a:gdLst>
                <a:gd name="T0" fmla="*/ 605392 w 388"/>
                <a:gd name="T1" fmla="*/ 0 h 1836"/>
                <a:gd name="T2" fmla="*/ 589026 w 388"/>
                <a:gd name="T3" fmla="*/ 1992107 h 1836"/>
                <a:gd name="T4" fmla="*/ 142887 w 388"/>
                <a:gd name="T5" fmla="*/ 4204707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cap="flat">
              <a:solidFill>
                <a:srgbClr val="1A96C3"/>
              </a:solidFill>
              <a:prstDash val="solid"/>
              <a:miter lim="800000"/>
              <a:headEnd/>
              <a:tailEnd/>
            </a:ln>
          </p:spPr>
          <p:txBody>
            <a:bodyPr/>
            <a:lstStyle/>
            <a:p>
              <a:endParaRPr lang="es-ES"/>
            </a:p>
          </p:txBody>
        </p:sp>
        <p:sp>
          <p:nvSpPr>
            <p:cNvPr id="31835" name="Freeform 6"/>
            <p:cNvSpPr>
              <a:spLocks/>
            </p:cNvSpPr>
            <p:nvPr/>
          </p:nvSpPr>
          <p:spPr bwMode="auto">
            <a:xfrm>
              <a:off x="2355" y="-8"/>
              <a:ext cx="940" cy="4337"/>
            </a:xfrm>
            <a:custGeom>
              <a:avLst/>
              <a:gdLst>
                <a:gd name="T0" fmla="*/ 601430 w 398"/>
                <a:gd name="T1" fmla="*/ 0 h 1836"/>
                <a:gd name="T2" fmla="*/ 604141 w 398"/>
                <a:gd name="T3" fmla="*/ 1992107 h 1836"/>
                <a:gd name="T4" fmla="*/ 214887 w 398"/>
                <a:gd name="T5" fmla="*/ 4204707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cap="flat">
              <a:solidFill>
                <a:srgbClr val="1A8FBA"/>
              </a:solidFill>
              <a:prstDash val="solid"/>
              <a:miter lim="800000"/>
              <a:headEnd/>
              <a:tailEnd/>
            </a:ln>
          </p:spPr>
          <p:txBody>
            <a:bodyPr/>
            <a:lstStyle/>
            <a:p>
              <a:endParaRPr lang="es-ES"/>
            </a:p>
          </p:txBody>
        </p:sp>
        <p:sp>
          <p:nvSpPr>
            <p:cNvPr id="31836" name="Freeform 7"/>
            <p:cNvSpPr>
              <a:spLocks/>
            </p:cNvSpPr>
            <p:nvPr/>
          </p:nvSpPr>
          <p:spPr bwMode="auto">
            <a:xfrm>
              <a:off x="2360" y="-8"/>
              <a:ext cx="964" cy="4337"/>
            </a:xfrm>
            <a:custGeom>
              <a:avLst/>
              <a:gdLst>
                <a:gd name="T0" fmla="*/ 605942 w 408"/>
                <a:gd name="T1" fmla="*/ 0 h 1836"/>
                <a:gd name="T2" fmla="*/ 621497 w 408"/>
                <a:gd name="T3" fmla="*/ 1992107 h 1836"/>
                <a:gd name="T4" fmla="*/ 286502 w 408"/>
                <a:gd name="T5" fmla="*/ 4204707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cap="flat">
              <a:solidFill>
                <a:srgbClr val="1888B2"/>
              </a:solidFill>
              <a:prstDash val="solid"/>
              <a:miter lim="800000"/>
              <a:headEnd/>
              <a:tailEnd/>
            </a:ln>
          </p:spPr>
          <p:txBody>
            <a:bodyPr/>
            <a:lstStyle/>
            <a:p>
              <a:endParaRPr lang="es-ES"/>
            </a:p>
          </p:txBody>
        </p:sp>
        <p:sp>
          <p:nvSpPr>
            <p:cNvPr id="31837" name="Freeform 8"/>
            <p:cNvSpPr>
              <a:spLocks/>
            </p:cNvSpPr>
            <p:nvPr/>
          </p:nvSpPr>
          <p:spPr bwMode="auto">
            <a:xfrm>
              <a:off x="2365" y="-8"/>
              <a:ext cx="987" cy="4337"/>
            </a:xfrm>
            <a:custGeom>
              <a:avLst/>
              <a:gdLst>
                <a:gd name="T0" fmla="*/ 601973 w 418"/>
                <a:gd name="T1" fmla="*/ 0 h 1836"/>
                <a:gd name="T2" fmla="*/ 636769 w 418"/>
                <a:gd name="T3" fmla="*/ 1992107 h 1836"/>
                <a:gd name="T4" fmla="*/ 358420 w 418"/>
                <a:gd name="T5" fmla="*/ 4204707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cap="flat">
              <a:solidFill>
                <a:srgbClr val="1A82AA"/>
              </a:solidFill>
              <a:prstDash val="solid"/>
              <a:miter lim="800000"/>
              <a:headEnd/>
              <a:tailEnd/>
            </a:ln>
          </p:spPr>
          <p:txBody>
            <a:bodyPr/>
            <a:lstStyle/>
            <a:p>
              <a:endParaRPr lang="es-ES"/>
            </a:p>
          </p:txBody>
        </p:sp>
        <p:sp>
          <p:nvSpPr>
            <p:cNvPr id="31838" name="Freeform 9"/>
            <p:cNvSpPr>
              <a:spLocks/>
            </p:cNvSpPr>
            <p:nvPr/>
          </p:nvSpPr>
          <p:spPr bwMode="auto">
            <a:xfrm>
              <a:off x="2372" y="-8"/>
              <a:ext cx="1039" cy="4337"/>
            </a:xfrm>
            <a:custGeom>
              <a:avLst/>
              <a:gdLst>
                <a:gd name="T0" fmla="*/ 600204 w 440"/>
                <a:gd name="T1" fmla="*/ 0 h 1836"/>
                <a:gd name="T2" fmla="*/ 652558 w 440"/>
                <a:gd name="T3" fmla="*/ 1992107 h 1836"/>
                <a:gd name="T4" fmla="*/ 429076 w 440"/>
                <a:gd name="T5" fmla="*/ 4204707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cap="flat">
              <a:solidFill>
                <a:srgbClr val="187CA2"/>
              </a:solidFill>
              <a:prstDash val="solid"/>
              <a:miter lim="800000"/>
              <a:headEnd/>
              <a:tailEnd/>
            </a:ln>
          </p:spPr>
          <p:txBody>
            <a:bodyPr/>
            <a:lstStyle/>
            <a:p>
              <a:endParaRPr lang="es-ES"/>
            </a:p>
          </p:txBody>
        </p:sp>
        <p:sp>
          <p:nvSpPr>
            <p:cNvPr id="31839" name="Freeform 10"/>
            <p:cNvSpPr>
              <a:spLocks/>
            </p:cNvSpPr>
            <p:nvPr/>
          </p:nvSpPr>
          <p:spPr bwMode="auto">
            <a:xfrm>
              <a:off x="2376" y="-8"/>
              <a:ext cx="1094" cy="4337"/>
            </a:xfrm>
            <a:custGeom>
              <a:avLst/>
              <a:gdLst>
                <a:gd name="T0" fmla="*/ 606142 w 463"/>
                <a:gd name="T1" fmla="*/ 0 h 1836"/>
                <a:gd name="T2" fmla="*/ 675244 w 463"/>
                <a:gd name="T3" fmla="*/ 1992107 h 1836"/>
                <a:gd name="T4" fmla="*/ 505395 w 463"/>
                <a:gd name="T5" fmla="*/ 4204707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cap="flat">
              <a:solidFill>
                <a:srgbClr val="15769B"/>
              </a:solidFill>
              <a:prstDash val="solid"/>
              <a:miter lim="800000"/>
              <a:headEnd/>
              <a:tailEnd/>
            </a:ln>
          </p:spPr>
          <p:txBody>
            <a:bodyPr/>
            <a:lstStyle/>
            <a:p>
              <a:endParaRPr lang="es-ES"/>
            </a:p>
          </p:txBody>
        </p:sp>
        <p:sp>
          <p:nvSpPr>
            <p:cNvPr id="31840" name="Freeform 11"/>
            <p:cNvSpPr>
              <a:spLocks/>
            </p:cNvSpPr>
            <p:nvPr/>
          </p:nvSpPr>
          <p:spPr bwMode="auto">
            <a:xfrm>
              <a:off x="2381" y="-8"/>
              <a:ext cx="1148" cy="4337"/>
            </a:xfrm>
            <a:custGeom>
              <a:avLst/>
              <a:gdLst>
                <a:gd name="T0" fmla="*/ 604885 w 486"/>
                <a:gd name="T1" fmla="*/ 0 h 1836"/>
                <a:gd name="T2" fmla="*/ 691058 w 486"/>
                <a:gd name="T3" fmla="*/ 1992107 h 1836"/>
                <a:gd name="T4" fmla="*/ 576546 w 486"/>
                <a:gd name="T5" fmla="*/ 4204707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cap="flat">
              <a:solidFill>
                <a:srgbClr val="157194"/>
              </a:solidFill>
              <a:prstDash val="solid"/>
              <a:miter lim="800000"/>
              <a:headEnd/>
              <a:tailEnd/>
            </a:ln>
          </p:spPr>
          <p:txBody>
            <a:bodyPr/>
            <a:lstStyle/>
            <a:p>
              <a:endParaRPr lang="es-ES"/>
            </a:p>
          </p:txBody>
        </p:sp>
        <p:sp>
          <p:nvSpPr>
            <p:cNvPr id="31841" name="Freeform 12"/>
            <p:cNvSpPr>
              <a:spLocks/>
            </p:cNvSpPr>
            <p:nvPr/>
          </p:nvSpPr>
          <p:spPr bwMode="auto">
            <a:xfrm>
              <a:off x="2386" y="-8"/>
              <a:ext cx="1202" cy="4337"/>
            </a:xfrm>
            <a:custGeom>
              <a:avLst/>
              <a:gdLst>
                <a:gd name="T0" fmla="*/ 602518 w 509"/>
                <a:gd name="T1" fmla="*/ 0 h 1836"/>
                <a:gd name="T2" fmla="*/ 706044 w 509"/>
                <a:gd name="T3" fmla="*/ 1992107 h 1836"/>
                <a:gd name="T4" fmla="*/ 645833 w 509"/>
                <a:gd name="T5" fmla="*/ 4204707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cap="flat">
              <a:solidFill>
                <a:srgbClr val="136B8D"/>
              </a:solidFill>
              <a:prstDash val="solid"/>
              <a:miter lim="800000"/>
              <a:headEnd/>
              <a:tailEnd/>
            </a:ln>
          </p:spPr>
          <p:txBody>
            <a:bodyPr/>
            <a:lstStyle/>
            <a:p>
              <a:endParaRPr lang="es-ES"/>
            </a:p>
          </p:txBody>
        </p:sp>
      </p:grpSp>
      <p:grpSp>
        <p:nvGrpSpPr>
          <p:cNvPr id="3" name="Group 13"/>
          <p:cNvGrpSpPr>
            <a:grpSpLocks/>
          </p:cNvGrpSpPr>
          <p:nvPr/>
        </p:nvGrpSpPr>
        <p:grpSpPr bwMode="auto">
          <a:xfrm>
            <a:off x="-3175" y="-12700"/>
            <a:ext cx="1766888" cy="6870700"/>
            <a:chOff x="2336" y="-8"/>
            <a:chExt cx="1252" cy="4337"/>
          </a:xfrm>
        </p:grpSpPr>
        <p:sp>
          <p:nvSpPr>
            <p:cNvPr id="31822" name="Freeform 14"/>
            <p:cNvSpPr>
              <a:spLocks/>
            </p:cNvSpPr>
            <p:nvPr/>
          </p:nvSpPr>
          <p:spPr bwMode="auto">
            <a:xfrm>
              <a:off x="2336" y="-8"/>
              <a:ext cx="872" cy="4337"/>
            </a:xfrm>
            <a:custGeom>
              <a:avLst/>
              <a:gdLst>
                <a:gd name="T0" fmla="*/ 607136 w 369"/>
                <a:gd name="T1" fmla="*/ 0 h 1836"/>
                <a:gd name="T2" fmla="*/ 556419 w 369"/>
                <a:gd name="T3" fmla="*/ 1992107 h 1836"/>
                <a:gd name="T4" fmla="*/ 0 w 369"/>
                <a:gd name="T5" fmla="*/ 4204707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cap="flat">
              <a:solidFill>
                <a:srgbClr val="53B848"/>
              </a:solidFill>
              <a:prstDash val="solid"/>
              <a:miter lim="800000"/>
              <a:headEnd/>
              <a:tailEnd/>
            </a:ln>
          </p:spPr>
          <p:txBody>
            <a:bodyPr/>
            <a:lstStyle/>
            <a:p>
              <a:endParaRPr lang="es-ES"/>
            </a:p>
          </p:txBody>
        </p:sp>
        <p:sp>
          <p:nvSpPr>
            <p:cNvPr id="31823" name="Freeform 15"/>
            <p:cNvSpPr>
              <a:spLocks/>
            </p:cNvSpPr>
            <p:nvPr/>
          </p:nvSpPr>
          <p:spPr bwMode="auto">
            <a:xfrm>
              <a:off x="2343" y="-8"/>
              <a:ext cx="893" cy="4337"/>
            </a:xfrm>
            <a:custGeom>
              <a:avLst/>
              <a:gdLst>
                <a:gd name="T0" fmla="*/ 602541 w 378"/>
                <a:gd name="T1" fmla="*/ 0 h 1836"/>
                <a:gd name="T2" fmla="*/ 570372 w 378"/>
                <a:gd name="T3" fmla="*/ 1992107 h 1836"/>
                <a:gd name="T4" fmla="*/ 70578 w 378"/>
                <a:gd name="T5" fmla="*/ 4204707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cap="flat">
              <a:solidFill>
                <a:srgbClr val="4FB147"/>
              </a:solidFill>
              <a:prstDash val="solid"/>
              <a:miter lim="800000"/>
              <a:headEnd/>
              <a:tailEnd/>
            </a:ln>
          </p:spPr>
          <p:txBody>
            <a:bodyPr/>
            <a:lstStyle/>
            <a:p>
              <a:endParaRPr lang="es-ES"/>
            </a:p>
          </p:txBody>
        </p:sp>
        <p:sp>
          <p:nvSpPr>
            <p:cNvPr id="31824" name="Freeform 16"/>
            <p:cNvSpPr>
              <a:spLocks/>
            </p:cNvSpPr>
            <p:nvPr/>
          </p:nvSpPr>
          <p:spPr bwMode="auto">
            <a:xfrm>
              <a:off x="2350" y="-8"/>
              <a:ext cx="917" cy="4337"/>
            </a:xfrm>
            <a:custGeom>
              <a:avLst/>
              <a:gdLst>
                <a:gd name="T0" fmla="*/ 605392 w 388"/>
                <a:gd name="T1" fmla="*/ 0 h 1836"/>
                <a:gd name="T2" fmla="*/ 589026 w 388"/>
                <a:gd name="T3" fmla="*/ 1992107 h 1836"/>
                <a:gd name="T4" fmla="*/ 142887 w 388"/>
                <a:gd name="T5" fmla="*/ 4204707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cap="flat">
              <a:solidFill>
                <a:srgbClr val="48AC47"/>
              </a:solidFill>
              <a:prstDash val="solid"/>
              <a:miter lim="800000"/>
              <a:headEnd/>
              <a:tailEnd/>
            </a:ln>
          </p:spPr>
          <p:txBody>
            <a:bodyPr/>
            <a:lstStyle/>
            <a:p>
              <a:endParaRPr lang="es-ES"/>
            </a:p>
          </p:txBody>
        </p:sp>
        <p:sp>
          <p:nvSpPr>
            <p:cNvPr id="31825" name="Freeform 17"/>
            <p:cNvSpPr>
              <a:spLocks/>
            </p:cNvSpPr>
            <p:nvPr/>
          </p:nvSpPr>
          <p:spPr bwMode="auto">
            <a:xfrm>
              <a:off x="2355" y="-8"/>
              <a:ext cx="940" cy="4337"/>
            </a:xfrm>
            <a:custGeom>
              <a:avLst/>
              <a:gdLst>
                <a:gd name="T0" fmla="*/ 601430 w 398"/>
                <a:gd name="T1" fmla="*/ 0 h 1836"/>
                <a:gd name="T2" fmla="*/ 604141 w 398"/>
                <a:gd name="T3" fmla="*/ 1992107 h 1836"/>
                <a:gd name="T4" fmla="*/ 214887 w 398"/>
                <a:gd name="T5" fmla="*/ 4204707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cap="flat">
              <a:solidFill>
                <a:srgbClr val="43A746"/>
              </a:solidFill>
              <a:prstDash val="solid"/>
              <a:miter lim="800000"/>
              <a:headEnd/>
              <a:tailEnd/>
            </a:ln>
          </p:spPr>
          <p:txBody>
            <a:bodyPr/>
            <a:lstStyle/>
            <a:p>
              <a:endParaRPr lang="es-ES"/>
            </a:p>
          </p:txBody>
        </p:sp>
        <p:sp>
          <p:nvSpPr>
            <p:cNvPr id="31826" name="Freeform 18"/>
            <p:cNvSpPr>
              <a:spLocks/>
            </p:cNvSpPr>
            <p:nvPr/>
          </p:nvSpPr>
          <p:spPr bwMode="auto">
            <a:xfrm>
              <a:off x="2360" y="-8"/>
              <a:ext cx="964" cy="4337"/>
            </a:xfrm>
            <a:custGeom>
              <a:avLst/>
              <a:gdLst>
                <a:gd name="T0" fmla="*/ 605942 w 408"/>
                <a:gd name="T1" fmla="*/ 0 h 1836"/>
                <a:gd name="T2" fmla="*/ 621497 w 408"/>
                <a:gd name="T3" fmla="*/ 1992107 h 1836"/>
                <a:gd name="T4" fmla="*/ 286502 w 408"/>
                <a:gd name="T5" fmla="*/ 4204707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cap="flat">
              <a:solidFill>
                <a:srgbClr val="3CA246"/>
              </a:solidFill>
              <a:prstDash val="solid"/>
              <a:miter lim="800000"/>
              <a:headEnd/>
              <a:tailEnd/>
            </a:ln>
          </p:spPr>
          <p:txBody>
            <a:bodyPr/>
            <a:lstStyle/>
            <a:p>
              <a:endParaRPr lang="es-ES"/>
            </a:p>
          </p:txBody>
        </p:sp>
        <p:sp>
          <p:nvSpPr>
            <p:cNvPr id="31827" name="Freeform 19"/>
            <p:cNvSpPr>
              <a:spLocks/>
            </p:cNvSpPr>
            <p:nvPr/>
          </p:nvSpPr>
          <p:spPr bwMode="auto">
            <a:xfrm>
              <a:off x="2365" y="-8"/>
              <a:ext cx="987" cy="4337"/>
            </a:xfrm>
            <a:custGeom>
              <a:avLst/>
              <a:gdLst>
                <a:gd name="T0" fmla="*/ 601973 w 418"/>
                <a:gd name="T1" fmla="*/ 0 h 1836"/>
                <a:gd name="T2" fmla="*/ 636769 w 418"/>
                <a:gd name="T3" fmla="*/ 1992107 h 1836"/>
                <a:gd name="T4" fmla="*/ 358420 w 418"/>
                <a:gd name="T5" fmla="*/ 4204707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cap="flat">
              <a:solidFill>
                <a:srgbClr val="369E46"/>
              </a:solidFill>
              <a:prstDash val="solid"/>
              <a:miter lim="800000"/>
              <a:headEnd/>
              <a:tailEnd/>
            </a:ln>
          </p:spPr>
          <p:txBody>
            <a:bodyPr/>
            <a:lstStyle/>
            <a:p>
              <a:endParaRPr lang="es-ES"/>
            </a:p>
          </p:txBody>
        </p:sp>
        <p:sp>
          <p:nvSpPr>
            <p:cNvPr id="31828" name="Freeform 20"/>
            <p:cNvSpPr>
              <a:spLocks/>
            </p:cNvSpPr>
            <p:nvPr/>
          </p:nvSpPr>
          <p:spPr bwMode="auto">
            <a:xfrm>
              <a:off x="2372" y="-8"/>
              <a:ext cx="1039" cy="4337"/>
            </a:xfrm>
            <a:custGeom>
              <a:avLst/>
              <a:gdLst>
                <a:gd name="T0" fmla="*/ 600204 w 440"/>
                <a:gd name="T1" fmla="*/ 0 h 1836"/>
                <a:gd name="T2" fmla="*/ 652558 w 440"/>
                <a:gd name="T3" fmla="*/ 1992107 h 1836"/>
                <a:gd name="T4" fmla="*/ 429076 w 440"/>
                <a:gd name="T5" fmla="*/ 4204707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cap="flat">
              <a:solidFill>
                <a:srgbClr val="2F9946"/>
              </a:solidFill>
              <a:prstDash val="solid"/>
              <a:miter lim="800000"/>
              <a:headEnd/>
              <a:tailEnd/>
            </a:ln>
          </p:spPr>
          <p:txBody>
            <a:bodyPr/>
            <a:lstStyle/>
            <a:p>
              <a:endParaRPr lang="es-ES"/>
            </a:p>
          </p:txBody>
        </p:sp>
        <p:sp>
          <p:nvSpPr>
            <p:cNvPr id="31829" name="Freeform 21"/>
            <p:cNvSpPr>
              <a:spLocks/>
            </p:cNvSpPr>
            <p:nvPr/>
          </p:nvSpPr>
          <p:spPr bwMode="auto">
            <a:xfrm>
              <a:off x="2376" y="-8"/>
              <a:ext cx="1094" cy="4337"/>
            </a:xfrm>
            <a:custGeom>
              <a:avLst/>
              <a:gdLst>
                <a:gd name="T0" fmla="*/ 606142 w 463"/>
                <a:gd name="T1" fmla="*/ 0 h 1836"/>
                <a:gd name="T2" fmla="*/ 675244 w 463"/>
                <a:gd name="T3" fmla="*/ 1992107 h 1836"/>
                <a:gd name="T4" fmla="*/ 505395 w 463"/>
                <a:gd name="T5" fmla="*/ 4204707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cap="flat">
              <a:solidFill>
                <a:srgbClr val="2A9545"/>
              </a:solidFill>
              <a:prstDash val="solid"/>
              <a:miter lim="800000"/>
              <a:headEnd/>
              <a:tailEnd/>
            </a:ln>
          </p:spPr>
          <p:txBody>
            <a:bodyPr/>
            <a:lstStyle/>
            <a:p>
              <a:endParaRPr lang="es-ES"/>
            </a:p>
          </p:txBody>
        </p:sp>
        <p:sp>
          <p:nvSpPr>
            <p:cNvPr id="31830" name="Freeform 22"/>
            <p:cNvSpPr>
              <a:spLocks/>
            </p:cNvSpPr>
            <p:nvPr/>
          </p:nvSpPr>
          <p:spPr bwMode="auto">
            <a:xfrm>
              <a:off x="2381" y="-8"/>
              <a:ext cx="1148" cy="4337"/>
            </a:xfrm>
            <a:custGeom>
              <a:avLst/>
              <a:gdLst>
                <a:gd name="T0" fmla="*/ 604885 w 486"/>
                <a:gd name="T1" fmla="*/ 0 h 1836"/>
                <a:gd name="T2" fmla="*/ 691058 w 486"/>
                <a:gd name="T3" fmla="*/ 1992107 h 1836"/>
                <a:gd name="T4" fmla="*/ 576546 w 486"/>
                <a:gd name="T5" fmla="*/ 4204707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cap="flat">
              <a:solidFill>
                <a:srgbClr val="219145"/>
              </a:solidFill>
              <a:prstDash val="solid"/>
              <a:miter lim="800000"/>
              <a:headEnd/>
              <a:tailEnd/>
            </a:ln>
          </p:spPr>
          <p:txBody>
            <a:bodyPr/>
            <a:lstStyle/>
            <a:p>
              <a:endParaRPr lang="es-ES"/>
            </a:p>
          </p:txBody>
        </p:sp>
        <p:sp>
          <p:nvSpPr>
            <p:cNvPr id="31831" name="Freeform 23"/>
            <p:cNvSpPr>
              <a:spLocks/>
            </p:cNvSpPr>
            <p:nvPr/>
          </p:nvSpPr>
          <p:spPr bwMode="auto">
            <a:xfrm>
              <a:off x="2386" y="-8"/>
              <a:ext cx="1202" cy="4337"/>
            </a:xfrm>
            <a:custGeom>
              <a:avLst/>
              <a:gdLst>
                <a:gd name="T0" fmla="*/ 602518 w 509"/>
                <a:gd name="T1" fmla="*/ 0 h 1836"/>
                <a:gd name="T2" fmla="*/ 706044 w 509"/>
                <a:gd name="T3" fmla="*/ 1992107 h 1836"/>
                <a:gd name="T4" fmla="*/ 645833 w 509"/>
                <a:gd name="T5" fmla="*/ 4204707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cap="flat">
              <a:solidFill>
                <a:srgbClr val="1A8D44"/>
              </a:solidFill>
              <a:prstDash val="solid"/>
              <a:miter lim="800000"/>
              <a:headEnd/>
              <a:tailEnd/>
            </a:ln>
          </p:spPr>
          <p:txBody>
            <a:bodyPr/>
            <a:lstStyle/>
            <a:p>
              <a:endParaRPr lang="es-ES"/>
            </a:p>
          </p:txBody>
        </p:sp>
      </p:grpSp>
      <p:grpSp>
        <p:nvGrpSpPr>
          <p:cNvPr id="4" name="Group 24"/>
          <p:cNvGrpSpPr>
            <a:grpSpLocks/>
          </p:cNvGrpSpPr>
          <p:nvPr/>
        </p:nvGrpSpPr>
        <p:grpSpPr bwMode="auto">
          <a:xfrm rot="10800000">
            <a:off x="1720850" y="-171450"/>
            <a:ext cx="330200" cy="8253413"/>
            <a:chOff x="-1293" y="0"/>
            <a:chExt cx="1050" cy="4320"/>
          </a:xfrm>
        </p:grpSpPr>
        <p:sp>
          <p:nvSpPr>
            <p:cNvPr id="11289" name="Rectangle 25"/>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31821" name="Rectangle 26"/>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5" name="Group 27"/>
          <p:cNvGrpSpPr>
            <a:grpSpLocks/>
          </p:cNvGrpSpPr>
          <p:nvPr/>
        </p:nvGrpSpPr>
        <p:grpSpPr bwMode="auto">
          <a:xfrm>
            <a:off x="0" y="-1111250"/>
            <a:ext cx="1763713" cy="8253413"/>
            <a:chOff x="-1293" y="0"/>
            <a:chExt cx="1050" cy="4320"/>
          </a:xfrm>
        </p:grpSpPr>
        <p:sp>
          <p:nvSpPr>
            <p:cNvPr id="11292" name="Rectangle 28"/>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31819" name="Rectangle 29"/>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6" name="Group 146"/>
          <p:cNvGrpSpPr>
            <a:grpSpLocks/>
          </p:cNvGrpSpPr>
          <p:nvPr/>
        </p:nvGrpSpPr>
        <p:grpSpPr bwMode="auto">
          <a:xfrm>
            <a:off x="276225" y="1500188"/>
            <a:ext cx="2152650" cy="2152650"/>
            <a:chOff x="1943" y="626"/>
            <a:chExt cx="1228" cy="1228"/>
          </a:xfrm>
        </p:grpSpPr>
        <p:sp>
          <p:nvSpPr>
            <p:cNvPr id="31811" name="Oval 147"/>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1812" name="Group 148"/>
            <p:cNvGrpSpPr>
              <a:grpSpLocks/>
            </p:cNvGrpSpPr>
            <p:nvPr/>
          </p:nvGrpSpPr>
          <p:grpSpPr bwMode="auto">
            <a:xfrm>
              <a:off x="2070" y="1330"/>
              <a:ext cx="975" cy="325"/>
              <a:chOff x="2696" y="1315"/>
              <a:chExt cx="2472" cy="824"/>
            </a:xfrm>
          </p:grpSpPr>
          <p:sp>
            <p:nvSpPr>
              <p:cNvPr id="31816" name="Oval 149"/>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1817" name="Oval 150"/>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1813" name="Group 151"/>
            <p:cNvGrpSpPr>
              <a:grpSpLocks/>
            </p:cNvGrpSpPr>
            <p:nvPr/>
          </p:nvGrpSpPr>
          <p:grpSpPr bwMode="auto">
            <a:xfrm>
              <a:off x="2236" y="890"/>
              <a:ext cx="644" cy="645"/>
              <a:chOff x="2880" y="1515"/>
              <a:chExt cx="644" cy="645"/>
            </a:xfrm>
          </p:grpSpPr>
          <p:sp>
            <p:nvSpPr>
              <p:cNvPr id="31814" name="Oval 152"/>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17" name="Freeform 153"/>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9" name="Group 97"/>
          <p:cNvGrpSpPr>
            <a:grpSpLocks/>
          </p:cNvGrpSpPr>
          <p:nvPr/>
        </p:nvGrpSpPr>
        <p:grpSpPr bwMode="auto">
          <a:xfrm>
            <a:off x="-442913" y="412750"/>
            <a:ext cx="2152651" cy="2152650"/>
            <a:chOff x="1943" y="626"/>
            <a:chExt cx="1228" cy="1228"/>
          </a:xfrm>
        </p:grpSpPr>
        <p:sp>
          <p:nvSpPr>
            <p:cNvPr id="31804" name="Oval 96"/>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1805" name="Group 89"/>
            <p:cNvGrpSpPr>
              <a:grpSpLocks/>
            </p:cNvGrpSpPr>
            <p:nvPr/>
          </p:nvGrpSpPr>
          <p:grpSpPr bwMode="auto">
            <a:xfrm>
              <a:off x="2070" y="1330"/>
              <a:ext cx="975" cy="325"/>
              <a:chOff x="2696" y="1315"/>
              <a:chExt cx="2472" cy="824"/>
            </a:xfrm>
          </p:grpSpPr>
          <p:sp>
            <p:nvSpPr>
              <p:cNvPr id="31809" name="Oval 90"/>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1810" name="Oval 91"/>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1806" name="Group 92"/>
            <p:cNvGrpSpPr>
              <a:grpSpLocks/>
            </p:cNvGrpSpPr>
            <p:nvPr/>
          </p:nvGrpSpPr>
          <p:grpSpPr bwMode="auto">
            <a:xfrm>
              <a:off x="2236" y="890"/>
              <a:ext cx="644" cy="645"/>
              <a:chOff x="2880" y="1515"/>
              <a:chExt cx="644" cy="645"/>
            </a:xfrm>
          </p:grpSpPr>
          <p:sp>
            <p:nvSpPr>
              <p:cNvPr id="31807" name="Oval 93"/>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358" name="Freeform 94"/>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2" name="Group 154"/>
          <p:cNvGrpSpPr>
            <a:grpSpLocks/>
          </p:cNvGrpSpPr>
          <p:nvPr/>
        </p:nvGrpSpPr>
        <p:grpSpPr bwMode="auto">
          <a:xfrm>
            <a:off x="-500063" y="2500313"/>
            <a:ext cx="2152651" cy="2152650"/>
            <a:chOff x="1943" y="626"/>
            <a:chExt cx="1228" cy="1228"/>
          </a:xfrm>
        </p:grpSpPr>
        <p:sp>
          <p:nvSpPr>
            <p:cNvPr id="31797" name="Oval 155"/>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1798" name="Group 156"/>
            <p:cNvGrpSpPr>
              <a:grpSpLocks/>
            </p:cNvGrpSpPr>
            <p:nvPr/>
          </p:nvGrpSpPr>
          <p:grpSpPr bwMode="auto">
            <a:xfrm>
              <a:off x="2070" y="1330"/>
              <a:ext cx="975" cy="325"/>
              <a:chOff x="2696" y="1315"/>
              <a:chExt cx="2472" cy="824"/>
            </a:xfrm>
          </p:grpSpPr>
          <p:sp>
            <p:nvSpPr>
              <p:cNvPr id="31802" name="Oval 157"/>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1803" name="Oval 158"/>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1799" name="Group 159"/>
            <p:cNvGrpSpPr>
              <a:grpSpLocks/>
            </p:cNvGrpSpPr>
            <p:nvPr/>
          </p:nvGrpSpPr>
          <p:grpSpPr bwMode="auto">
            <a:xfrm>
              <a:off x="2236" y="890"/>
              <a:ext cx="644" cy="645"/>
              <a:chOff x="2880" y="1515"/>
              <a:chExt cx="644" cy="645"/>
            </a:xfrm>
          </p:grpSpPr>
          <p:sp>
            <p:nvSpPr>
              <p:cNvPr id="31800" name="Oval 160"/>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25" name="Freeform 161"/>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5" name="Group 162"/>
          <p:cNvGrpSpPr>
            <a:grpSpLocks/>
          </p:cNvGrpSpPr>
          <p:nvPr/>
        </p:nvGrpSpPr>
        <p:grpSpPr bwMode="auto">
          <a:xfrm>
            <a:off x="276225" y="3500438"/>
            <a:ext cx="2152650" cy="2152650"/>
            <a:chOff x="1943" y="626"/>
            <a:chExt cx="1228" cy="1228"/>
          </a:xfrm>
        </p:grpSpPr>
        <p:sp>
          <p:nvSpPr>
            <p:cNvPr id="31790"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1791" name="Group 164"/>
            <p:cNvGrpSpPr>
              <a:grpSpLocks/>
            </p:cNvGrpSpPr>
            <p:nvPr/>
          </p:nvGrpSpPr>
          <p:grpSpPr bwMode="auto">
            <a:xfrm>
              <a:off x="2070" y="1330"/>
              <a:ext cx="975" cy="325"/>
              <a:chOff x="2696" y="1315"/>
              <a:chExt cx="2472" cy="824"/>
            </a:xfrm>
          </p:grpSpPr>
          <p:sp>
            <p:nvSpPr>
              <p:cNvPr id="31795" name="Oval 165"/>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1796"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1792" name="Group 167"/>
            <p:cNvGrpSpPr>
              <a:grpSpLocks/>
            </p:cNvGrpSpPr>
            <p:nvPr/>
          </p:nvGrpSpPr>
          <p:grpSpPr bwMode="auto">
            <a:xfrm>
              <a:off x="2236" y="890"/>
              <a:ext cx="644" cy="645"/>
              <a:chOff x="2880" y="1515"/>
              <a:chExt cx="644" cy="645"/>
            </a:xfrm>
          </p:grpSpPr>
          <p:sp>
            <p:nvSpPr>
              <p:cNvPr id="31793"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33" name="Freeform 16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8" name="Group 170"/>
          <p:cNvGrpSpPr>
            <a:grpSpLocks/>
          </p:cNvGrpSpPr>
          <p:nvPr/>
        </p:nvGrpSpPr>
        <p:grpSpPr bwMode="auto">
          <a:xfrm>
            <a:off x="490538" y="5419725"/>
            <a:ext cx="2152650" cy="2152650"/>
            <a:chOff x="1943" y="626"/>
            <a:chExt cx="1228" cy="1228"/>
          </a:xfrm>
        </p:grpSpPr>
        <p:sp>
          <p:nvSpPr>
            <p:cNvPr id="31783" name="Oval 171"/>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1784" name="Group 172"/>
            <p:cNvGrpSpPr>
              <a:grpSpLocks/>
            </p:cNvGrpSpPr>
            <p:nvPr/>
          </p:nvGrpSpPr>
          <p:grpSpPr bwMode="auto">
            <a:xfrm>
              <a:off x="2070" y="1330"/>
              <a:ext cx="975" cy="325"/>
              <a:chOff x="2696" y="1315"/>
              <a:chExt cx="2472" cy="824"/>
            </a:xfrm>
          </p:grpSpPr>
          <p:sp>
            <p:nvSpPr>
              <p:cNvPr id="31788" name="Oval 173"/>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1789" name="Oval 174"/>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1785" name="Group 175"/>
            <p:cNvGrpSpPr>
              <a:grpSpLocks/>
            </p:cNvGrpSpPr>
            <p:nvPr/>
          </p:nvGrpSpPr>
          <p:grpSpPr bwMode="auto">
            <a:xfrm>
              <a:off x="2236" y="890"/>
              <a:ext cx="644" cy="645"/>
              <a:chOff x="2880" y="1515"/>
              <a:chExt cx="644" cy="645"/>
            </a:xfrm>
          </p:grpSpPr>
          <p:sp>
            <p:nvSpPr>
              <p:cNvPr id="31786" name="Oval 176"/>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41" name="Freeform 177"/>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1" name="Group 30"/>
          <p:cNvGrpSpPr>
            <a:grpSpLocks/>
          </p:cNvGrpSpPr>
          <p:nvPr/>
        </p:nvGrpSpPr>
        <p:grpSpPr bwMode="auto">
          <a:xfrm>
            <a:off x="312738" y="173038"/>
            <a:ext cx="8520112" cy="592137"/>
            <a:chOff x="197" y="158"/>
            <a:chExt cx="5367" cy="373"/>
          </a:xfrm>
          <a:solidFill>
            <a:srgbClr val="FF3300"/>
          </a:solidFill>
        </p:grpSpPr>
        <p:sp>
          <p:nvSpPr>
            <p:cNvPr id="11295" name="AutoShape 31"/>
            <p:cNvSpPr>
              <a:spLocks noChangeArrowheads="1"/>
            </p:cNvSpPr>
            <p:nvPr/>
          </p:nvSpPr>
          <p:spPr bwMode="auto">
            <a:xfrm>
              <a:off x="204" y="159"/>
              <a:ext cx="5352" cy="372"/>
            </a:xfrm>
            <a:prstGeom prst="roundRect">
              <a:avLst>
                <a:gd name="adj" fmla="val 11829"/>
              </a:avLst>
            </a:prstGeom>
            <a:grpFill/>
            <a:ln w="9525">
              <a:noFill/>
              <a:round/>
              <a:headEnd/>
              <a:tailEnd/>
            </a:ln>
            <a:effectLst/>
          </p:spPr>
          <p:txBody>
            <a:bodyPr wrap="none" anchor="ctr"/>
            <a:lstStyle/>
            <a:p>
              <a:pPr>
                <a:defRPr/>
              </a:pPr>
              <a:endParaRPr lang="es-ES_tradnl" dirty="0"/>
            </a:p>
          </p:txBody>
        </p:sp>
        <p:sp>
          <p:nvSpPr>
            <p:cNvPr id="11296" name="Freeform 32"/>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pFill/>
            <a:ln w="9525">
              <a:noFill/>
              <a:round/>
              <a:headEnd/>
              <a:tailEnd/>
            </a:ln>
          </p:spPr>
          <p:txBody>
            <a:bodyPr/>
            <a:lstStyle/>
            <a:p>
              <a:pPr>
                <a:defRPr/>
              </a:pPr>
              <a:endParaRPr lang="es-ES_tradnl" dirty="0"/>
            </a:p>
          </p:txBody>
        </p:sp>
        <p:sp>
          <p:nvSpPr>
            <p:cNvPr id="11297" name="AutoShape 33"/>
            <p:cNvSpPr>
              <a:spLocks noChangeArrowheads="1"/>
            </p:cNvSpPr>
            <p:nvPr/>
          </p:nvSpPr>
          <p:spPr bwMode="auto">
            <a:xfrm>
              <a:off x="204" y="159"/>
              <a:ext cx="5352" cy="82"/>
            </a:xfrm>
            <a:prstGeom prst="roundRect">
              <a:avLst>
                <a:gd name="adj" fmla="val 16667"/>
              </a:avLst>
            </a:prstGeom>
            <a:grpFill/>
            <a:ln w="9525">
              <a:noFill/>
              <a:round/>
              <a:headEnd/>
              <a:tailEnd/>
            </a:ln>
            <a:effectLst/>
          </p:spPr>
          <p:txBody>
            <a:bodyPr wrap="none" anchor="ctr"/>
            <a:lstStyle/>
            <a:p>
              <a:pPr>
                <a:defRPr/>
              </a:pPr>
              <a:endParaRPr lang="es-ES_tradnl" dirty="0"/>
            </a:p>
          </p:txBody>
        </p:sp>
      </p:grpSp>
      <p:sp>
        <p:nvSpPr>
          <p:cNvPr id="85" name="Text Box 71"/>
          <p:cNvSpPr txBox="1">
            <a:spLocks noChangeArrowheads="1"/>
          </p:cNvSpPr>
          <p:nvPr/>
        </p:nvSpPr>
        <p:spPr bwMode="auto">
          <a:xfrm>
            <a:off x="131763" y="1076325"/>
            <a:ext cx="1039812"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31759" name="Text Box 69"/>
          <p:cNvSpPr txBox="1">
            <a:spLocks noChangeArrowheads="1"/>
          </p:cNvSpPr>
          <p:nvPr/>
        </p:nvSpPr>
        <p:spPr bwMode="auto">
          <a:xfrm>
            <a:off x="131763" y="3143250"/>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III: Estudio Organizacional</a:t>
            </a:r>
          </a:p>
        </p:txBody>
      </p:sp>
      <p:sp>
        <p:nvSpPr>
          <p:cNvPr id="31760" name="Text Box 71"/>
          <p:cNvSpPr txBox="1">
            <a:spLocks noChangeArrowheads="1"/>
          </p:cNvSpPr>
          <p:nvPr/>
        </p:nvSpPr>
        <p:spPr bwMode="auto">
          <a:xfrm>
            <a:off x="1000125" y="6211888"/>
            <a:ext cx="1285875" cy="461962"/>
          </a:xfrm>
          <a:prstGeom prst="rect">
            <a:avLst/>
          </a:prstGeom>
          <a:noFill/>
          <a:ln w="9525">
            <a:noFill/>
            <a:miter lim="800000"/>
            <a:headEnd/>
            <a:tailEnd/>
          </a:ln>
        </p:spPr>
        <p:txBody>
          <a:bodyPr anchor="ctr">
            <a:spAutoFit/>
          </a:bodyPr>
          <a:lstStyle/>
          <a:p>
            <a:pPr algn="ctr">
              <a:spcBef>
                <a:spcPct val="50000"/>
              </a:spcBef>
            </a:pPr>
            <a:r>
              <a:rPr lang="en-GB" sz="1200">
                <a:solidFill>
                  <a:schemeClr val="bg1"/>
                </a:solidFill>
              </a:rPr>
              <a:t>Conclusiones, Recomendaciones</a:t>
            </a:r>
          </a:p>
        </p:txBody>
      </p:sp>
      <p:grpSp>
        <p:nvGrpSpPr>
          <p:cNvPr id="22" name="Group 162"/>
          <p:cNvGrpSpPr>
            <a:grpSpLocks/>
          </p:cNvGrpSpPr>
          <p:nvPr/>
        </p:nvGrpSpPr>
        <p:grpSpPr bwMode="auto">
          <a:xfrm>
            <a:off x="-428625" y="4705350"/>
            <a:ext cx="2852738" cy="2154238"/>
            <a:chOff x="1943" y="626"/>
            <a:chExt cx="1627" cy="1229"/>
          </a:xfrm>
        </p:grpSpPr>
        <p:sp>
          <p:nvSpPr>
            <p:cNvPr id="31776"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1777" name="Group 164"/>
            <p:cNvGrpSpPr>
              <a:grpSpLocks/>
            </p:cNvGrpSpPr>
            <p:nvPr/>
          </p:nvGrpSpPr>
          <p:grpSpPr bwMode="auto">
            <a:xfrm>
              <a:off x="2322" y="1411"/>
              <a:ext cx="1248" cy="444"/>
              <a:chOff x="3334" y="1520"/>
              <a:chExt cx="3166" cy="1126"/>
            </a:xfrm>
          </p:grpSpPr>
          <p:sp>
            <p:nvSpPr>
              <p:cNvPr id="31781" name="Oval 165"/>
              <p:cNvSpPr>
                <a:spLocks noChangeArrowheads="1"/>
              </p:cNvSpPr>
              <p:nvPr/>
            </p:nvSpPr>
            <p:spPr bwMode="auto">
              <a:xfrm>
                <a:off x="4027" y="1822"/>
                <a:ext cx="2473"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1782"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1778" name="Group 167"/>
            <p:cNvGrpSpPr>
              <a:grpSpLocks/>
            </p:cNvGrpSpPr>
            <p:nvPr/>
          </p:nvGrpSpPr>
          <p:grpSpPr bwMode="auto">
            <a:xfrm>
              <a:off x="2236" y="890"/>
              <a:ext cx="644" cy="645"/>
              <a:chOff x="2880" y="1515"/>
              <a:chExt cx="644" cy="645"/>
            </a:xfrm>
          </p:grpSpPr>
          <p:sp>
            <p:nvSpPr>
              <p:cNvPr id="31779"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98" name="Freeform 169"/>
              <p:cNvSpPr>
                <a:spLocks/>
              </p:cNvSpPr>
              <p:nvPr/>
            </p:nvSpPr>
            <p:spPr bwMode="auto">
              <a:xfrm>
                <a:off x="2888" y="1515"/>
                <a:ext cx="627"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sp>
        <p:nvSpPr>
          <p:cNvPr id="102" name="Rectangle 34"/>
          <p:cNvSpPr txBox="1">
            <a:spLocks noChangeArrowheads="1"/>
          </p:cNvSpPr>
          <p:nvPr/>
        </p:nvSpPr>
        <p:spPr bwMode="auto">
          <a:xfrm>
            <a:off x="500063" y="285750"/>
            <a:ext cx="8229600" cy="561975"/>
          </a:xfrm>
          <a:prstGeom prst="rect">
            <a:avLst/>
          </a:prstGeom>
          <a:noFill/>
          <a:ln w="9525">
            <a:noFill/>
            <a:miter lim="800000"/>
            <a:headEnd/>
            <a:tailEnd/>
          </a:ln>
          <a:effectLst>
            <a:outerShdw dist="17961" dir="2700000" algn="ctr" rotWithShape="0">
              <a:srgbClr val="474747"/>
            </a:outerShdw>
          </a:effectLst>
        </p:spPr>
        <p:txBody>
          <a:bodyPr anchor="ctr"/>
          <a:lstStyle/>
          <a:p>
            <a:pPr marL="0" lvl="1">
              <a:defRPr/>
            </a:pPr>
            <a:r>
              <a:rPr lang="es-EC" b="1" kern="0" dirty="0">
                <a:solidFill>
                  <a:schemeClr val="bg1"/>
                </a:solidFill>
                <a:latin typeface="Arial" pitchFamily="34" charset="0"/>
                <a:cs typeface="Arial" pitchFamily="34" charset="0"/>
              </a:rPr>
              <a:t>CAP. 3: ORGANIGRAMA </a:t>
            </a:r>
            <a:r>
              <a:rPr lang="es-MX" sz="2000" kern="0" dirty="0">
                <a:solidFill>
                  <a:schemeClr val="bg1"/>
                </a:solidFill>
              </a:rPr>
              <a:t/>
            </a:r>
            <a:br>
              <a:rPr lang="es-MX" sz="2000" kern="0" dirty="0">
                <a:solidFill>
                  <a:schemeClr val="bg1"/>
                </a:solidFill>
              </a:rPr>
            </a:br>
            <a:endParaRPr lang="en-GB" kern="0" dirty="0">
              <a:solidFill>
                <a:schemeClr val="bg1"/>
              </a:solidFill>
            </a:endParaRPr>
          </a:p>
        </p:txBody>
      </p:sp>
      <p:sp>
        <p:nvSpPr>
          <p:cNvPr id="31763" name="Text Box 68"/>
          <p:cNvSpPr txBox="1">
            <a:spLocks noChangeArrowheads="1"/>
          </p:cNvSpPr>
          <p:nvPr/>
        </p:nvSpPr>
        <p:spPr bwMode="auto">
          <a:xfrm>
            <a:off x="889000" y="2211388"/>
            <a:ext cx="1039813" cy="646112"/>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 Estudio de mercado</a:t>
            </a:r>
          </a:p>
        </p:txBody>
      </p:sp>
      <p:grpSp>
        <p:nvGrpSpPr>
          <p:cNvPr id="31764" name="Group 149"/>
          <p:cNvGrpSpPr>
            <a:grpSpLocks/>
          </p:cNvGrpSpPr>
          <p:nvPr/>
        </p:nvGrpSpPr>
        <p:grpSpPr bwMode="auto">
          <a:xfrm>
            <a:off x="-500063" y="2500313"/>
            <a:ext cx="2152651" cy="2152650"/>
            <a:chOff x="1943" y="626"/>
            <a:chExt cx="1228" cy="1228"/>
          </a:xfrm>
        </p:grpSpPr>
        <p:sp>
          <p:nvSpPr>
            <p:cNvPr id="31769" name="Oval 150"/>
            <p:cNvSpPr>
              <a:spLocks noChangeArrowheads="1"/>
            </p:cNvSpPr>
            <p:nvPr/>
          </p:nvSpPr>
          <p:spPr bwMode="auto">
            <a:xfrm>
              <a:off x="1943" y="626"/>
              <a:ext cx="1228" cy="1228"/>
            </a:xfrm>
            <a:prstGeom prst="ellipse">
              <a:avLst/>
            </a:prstGeom>
            <a:gradFill rotWithShape="1">
              <a:gsLst>
                <a:gs pos="0">
                  <a:srgbClr val="E11F1F">
                    <a:alpha val="62000"/>
                  </a:srgbClr>
                </a:gs>
                <a:gs pos="100000">
                  <a:srgbClr val="680E0E">
                    <a:alpha val="0"/>
                  </a:srgbClr>
                </a:gs>
              </a:gsLst>
              <a:path path="shape">
                <a:fillToRect l="50000" t="50000" r="50000" b="50000"/>
              </a:path>
            </a:gradFill>
            <a:ln w="9525">
              <a:noFill/>
              <a:round/>
              <a:headEnd/>
              <a:tailEnd/>
            </a:ln>
          </p:spPr>
          <p:txBody>
            <a:bodyPr wrap="none" anchor="ctr"/>
            <a:lstStyle/>
            <a:p>
              <a:endParaRPr lang="es-MX"/>
            </a:p>
          </p:txBody>
        </p:sp>
        <p:grpSp>
          <p:nvGrpSpPr>
            <p:cNvPr id="31770" name="Group 151"/>
            <p:cNvGrpSpPr>
              <a:grpSpLocks/>
            </p:cNvGrpSpPr>
            <p:nvPr/>
          </p:nvGrpSpPr>
          <p:grpSpPr bwMode="auto">
            <a:xfrm>
              <a:off x="2070" y="1330"/>
              <a:ext cx="975" cy="325"/>
              <a:chOff x="2696" y="1315"/>
              <a:chExt cx="2472" cy="824"/>
            </a:xfrm>
          </p:grpSpPr>
          <p:sp>
            <p:nvSpPr>
              <p:cNvPr id="31774" name="Oval 152"/>
              <p:cNvSpPr>
                <a:spLocks noChangeArrowheads="1"/>
              </p:cNvSpPr>
              <p:nvPr/>
            </p:nvSpPr>
            <p:spPr bwMode="auto">
              <a:xfrm>
                <a:off x="2696" y="1315"/>
                <a:ext cx="2472" cy="824"/>
              </a:xfrm>
              <a:prstGeom prst="ellipse">
                <a:avLst/>
              </a:prstGeom>
              <a:gradFill rotWithShape="1">
                <a:gsLst>
                  <a:gs pos="0">
                    <a:srgbClr val="960E0E">
                      <a:alpha val="60999"/>
                    </a:srgbClr>
                  </a:gs>
                  <a:gs pos="100000">
                    <a:srgbClr val="450606">
                      <a:alpha val="0"/>
                    </a:srgbClr>
                  </a:gs>
                </a:gsLst>
                <a:path path="shape">
                  <a:fillToRect l="50000" t="50000" r="50000" b="50000"/>
                </a:path>
              </a:gradFill>
              <a:ln w="9525">
                <a:noFill/>
                <a:round/>
                <a:headEnd/>
                <a:tailEnd/>
              </a:ln>
            </p:spPr>
            <p:txBody>
              <a:bodyPr wrap="none" anchor="ctr"/>
              <a:lstStyle/>
              <a:p>
                <a:endParaRPr lang="es-MX"/>
              </a:p>
            </p:txBody>
          </p:sp>
          <p:sp>
            <p:nvSpPr>
              <p:cNvPr id="31775" name="Oval 153"/>
              <p:cNvSpPr>
                <a:spLocks noChangeArrowheads="1"/>
              </p:cNvSpPr>
              <p:nvPr/>
            </p:nvSpPr>
            <p:spPr bwMode="auto">
              <a:xfrm>
                <a:off x="3334" y="1520"/>
                <a:ext cx="1249" cy="451"/>
              </a:xfrm>
              <a:prstGeom prst="ellipse">
                <a:avLst/>
              </a:prstGeom>
              <a:gradFill rotWithShape="1">
                <a:gsLst>
                  <a:gs pos="0">
                    <a:srgbClr val="E11F1F">
                      <a:alpha val="92998"/>
                    </a:srgbClr>
                  </a:gs>
                  <a:gs pos="100000">
                    <a:srgbClr val="680E0E">
                      <a:alpha val="0"/>
                    </a:srgbClr>
                  </a:gs>
                </a:gsLst>
                <a:path path="shape">
                  <a:fillToRect l="50000" t="50000" r="50000" b="50000"/>
                </a:path>
              </a:gradFill>
              <a:ln w="9525">
                <a:noFill/>
                <a:round/>
                <a:headEnd/>
                <a:tailEnd/>
              </a:ln>
            </p:spPr>
            <p:txBody>
              <a:bodyPr wrap="none" anchor="ctr"/>
              <a:lstStyle/>
              <a:p>
                <a:endParaRPr lang="es-MX"/>
              </a:p>
            </p:txBody>
          </p:sp>
        </p:grpSp>
        <p:grpSp>
          <p:nvGrpSpPr>
            <p:cNvPr id="31771" name="Group 154"/>
            <p:cNvGrpSpPr>
              <a:grpSpLocks/>
            </p:cNvGrpSpPr>
            <p:nvPr/>
          </p:nvGrpSpPr>
          <p:grpSpPr bwMode="auto">
            <a:xfrm>
              <a:off x="2236" y="890"/>
              <a:ext cx="644" cy="645"/>
              <a:chOff x="2880" y="1515"/>
              <a:chExt cx="644" cy="645"/>
            </a:xfrm>
          </p:grpSpPr>
          <p:sp>
            <p:nvSpPr>
              <p:cNvPr id="31772" name="Oval 155"/>
              <p:cNvSpPr>
                <a:spLocks noChangeArrowheads="1"/>
              </p:cNvSpPr>
              <p:nvPr/>
            </p:nvSpPr>
            <p:spPr bwMode="auto">
              <a:xfrm>
                <a:off x="2880" y="1516"/>
                <a:ext cx="644" cy="644"/>
              </a:xfrm>
              <a:prstGeom prst="ellipse">
                <a:avLst/>
              </a:prstGeom>
              <a:gradFill rotWithShape="1">
                <a:gsLst>
                  <a:gs pos="0">
                    <a:srgbClr val="960E0E"/>
                  </a:gs>
                  <a:gs pos="100000">
                    <a:srgbClr val="E11F1F"/>
                  </a:gs>
                </a:gsLst>
                <a:lin ang="5400000" scaled="1"/>
              </a:gradFill>
              <a:ln w="9525" algn="ctr">
                <a:noFill/>
                <a:round/>
                <a:headEnd/>
                <a:tailEnd/>
              </a:ln>
            </p:spPr>
            <p:txBody>
              <a:bodyPr wrap="none" anchor="ctr"/>
              <a:lstStyle/>
              <a:p>
                <a:endParaRPr lang="es-MX"/>
              </a:p>
            </p:txBody>
          </p:sp>
          <p:sp>
            <p:nvSpPr>
              <p:cNvPr id="124" name="Freeform 156"/>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MX" dirty="0"/>
              </a:p>
            </p:txBody>
          </p:sp>
        </p:grpSp>
      </p:grpSp>
      <p:sp>
        <p:nvSpPr>
          <p:cNvPr id="31765" name="Text Box 69"/>
          <p:cNvSpPr txBox="1">
            <a:spLocks noChangeArrowheads="1"/>
          </p:cNvSpPr>
          <p:nvPr/>
        </p:nvSpPr>
        <p:spPr bwMode="auto">
          <a:xfrm>
            <a:off x="0" y="3211513"/>
            <a:ext cx="1039813" cy="646112"/>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III: Estudio Organizacional</a:t>
            </a:r>
          </a:p>
        </p:txBody>
      </p:sp>
      <p:sp>
        <p:nvSpPr>
          <p:cNvPr id="31766" name="Text Box 70"/>
          <p:cNvSpPr txBox="1">
            <a:spLocks noChangeArrowheads="1"/>
          </p:cNvSpPr>
          <p:nvPr/>
        </p:nvSpPr>
        <p:spPr bwMode="auto">
          <a:xfrm>
            <a:off x="854075" y="4211638"/>
            <a:ext cx="1039813"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IV: Estudio Técnico </a:t>
            </a:r>
          </a:p>
        </p:txBody>
      </p:sp>
      <p:pic>
        <p:nvPicPr>
          <p:cNvPr id="39959" name="Picture 2"/>
          <p:cNvPicPr>
            <a:picLocks noChangeAspect="1" noChangeArrowheads="1"/>
          </p:cNvPicPr>
          <p:nvPr/>
        </p:nvPicPr>
        <p:blipFill>
          <a:blip r:embed="rId3"/>
          <a:srcRect/>
          <a:stretch>
            <a:fillRect/>
          </a:stretch>
        </p:blipFill>
        <p:spPr bwMode="auto">
          <a:xfrm>
            <a:off x="2286000" y="857250"/>
            <a:ext cx="6572250" cy="5715000"/>
          </a:xfrm>
          <a:prstGeom prst="rect">
            <a:avLst/>
          </a:prstGeom>
          <a:noFill/>
          <a:ln w="9525">
            <a:noFill/>
            <a:miter lim="800000"/>
            <a:headEnd/>
            <a:tailEnd/>
          </a:ln>
        </p:spPr>
      </p:pic>
      <p:sp>
        <p:nvSpPr>
          <p:cNvPr id="31768" name="Text Box 70"/>
          <p:cNvSpPr txBox="1">
            <a:spLocks noChangeArrowheads="1"/>
          </p:cNvSpPr>
          <p:nvPr/>
        </p:nvSpPr>
        <p:spPr bwMode="auto">
          <a:xfrm>
            <a:off x="68263" y="5283200"/>
            <a:ext cx="1039812"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V: Estudio Financiero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4.16667E-6 0 L 4.16667E-6 1.12338 " pathEditMode="relative" rAng="0" ptsTypes="AA">
                                      <p:cBhvr>
                                        <p:cTn id="10" dur="1500" fill="hold"/>
                                        <p:tgtEl>
                                          <p:spTgt spid="5"/>
                                        </p:tgtEl>
                                        <p:attrNameLst>
                                          <p:attrName>ppt_x</p:attrName>
                                          <p:attrName>ppt_y</p:attrName>
                                        </p:attrNameLst>
                                      </p:cBhvr>
                                      <p:rCtr x="0" y="562"/>
                                    </p:animMotion>
                                  </p:childTnLst>
                                </p:cTn>
                              </p:par>
                              <p:par>
                                <p:cTn id="11" presetID="42" presetClass="path" presetSubtype="0" accel="50000" decel="50000" fill="hold" nodeType="withEffect">
                                  <p:stCondLst>
                                    <p:cond delay="0"/>
                                  </p:stCondLst>
                                  <p:childTnLst>
                                    <p:animMotion origin="layout" path="M -4.72222E-6 -1.12338 L -4.72222E-6 -4.07407E-6 " pathEditMode="relative" rAng="0" ptsTypes="AA">
                                      <p:cBhvr>
                                        <p:cTn id="12" dur="1500" spd="-100000" fill="hold"/>
                                        <p:tgtEl>
                                          <p:spTgt spid="4"/>
                                        </p:tgtEl>
                                        <p:attrNameLst>
                                          <p:attrName>ppt_x</p:attrName>
                                          <p:attrName>ppt_y</p:attrName>
                                        </p:attrNameLst>
                                      </p:cBhvr>
                                      <p:rCtr x="0" y="562"/>
                                    </p:animMotion>
                                  </p:childTnLst>
                                </p:cTn>
                              </p:par>
                              <p:par>
                                <p:cTn id="13" presetID="10" presetClass="entr" presetSubtype="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7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9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11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13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xit" presetSubtype="0" fill="hold" nodeType="with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xit" presetSubtype="0" fill="hold" grpId="0" nodeType="withEffect">
                                  <p:stCondLst>
                                    <p:cond delay="0"/>
                                  </p:stCondLst>
                                  <p:childTnLst>
                                    <p:animEffect transition="out" filter="fade">
                                      <p:cBhvr>
                                        <p:cTn id="35" dur="500"/>
                                        <p:tgtEl>
                                          <p:spTgt spid="11336"/>
                                        </p:tgtEl>
                                      </p:cBhvr>
                                    </p:animEffect>
                                    <p:set>
                                      <p:cBhvr>
                                        <p:cTn id="36" dur="1" fill="hold">
                                          <p:stCondLst>
                                            <p:cond delay="499"/>
                                          </p:stCondLst>
                                        </p:cTn>
                                        <p:tgtEl>
                                          <p:spTgt spid="1133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1337"/>
                                        </p:tgtEl>
                                        <p:attrNameLst>
                                          <p:attrName>style.visibility</p:attrName>
                                        </p:attrNameLst>
                                      </p:cBhvr>
                                      <p:to>
                                        <p:strVal val="visible"/>
                                      </p:to>
                                    </p:set>
                                    <p:animEffect transition="in" filter="fade">
                                      <p:cBhvr>
                                        <p:cTn id="39" dur="500"/>
                                        <p:tgtEl>
                                          <p:spTgt spid="11337"/>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par>
                                <p:cTn id="43" presetID="10" presetClass="entr" presetSubtype="0" fill="hold" nodeType="withEffect">
                                  <p:stCondLst>
                                    <p:cond delay="110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wipe(left)">
                                      <p:cBhvr>
                                        <p:cTn id="48" dur="500"/>
                                        <p:tgtEl>
                                          <p:spTgt spid="102"/>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39959"/>
                                        </p:tgtEl>
                                        <p:attrNameLst>
                                          <p:attrName>style.visibility</p:attrName>
                                        </p:attrNameLst>
                                      </p:cBhvr>
                                      <p:to>
                                        <p:strVal val="visible"/>
                                      </p:to>
                                    </p:set>
                                    <p:animEffect transition="in" filter="randombar(horizontal)">
                                      <p:cBhvr>
                                        <p:cTn id="53" dur="500"/>
                                        <p:tgtEl>
                                          <p:spTgt spid="39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6" grpId="0" animBg="1"/>
      <p:bldP spid="11337" grpId="0" animBg="1"/>
      <p:bldP spid="85" grpId="0"/>
      <p:bldP spid="10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36" name="Rectangle 72"/>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29BE6">
                  <a:alpha val="79999"/>
                </a:srgbClr>
              </a:gs>
            </a:gsLst>
            <a:lin ang="5400000" scaled="1"/>
          </a:gradFill>
          <a:ln w="9525">
            <a:noFill/>
            <a:miter lim="800000"/>
            <a:headEnd/>
            <a:tailEnd/>
          </a:ln>
        </p:spPr>
        <p:txBody>
          <a:bodyPr wrap="none" anchor="ctr"/>
          <a:lstStyle/>
          <a:p>
            <a:endParaRPr lang="es-ES_tradnl"/>
          </a:p>
        </p:txBody>
      </p:sp>
      <p:sp>
        <p:nvSpPr>
          <p:cNvPr id="11337" name="Rectangle 73"/>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9CE1C">
                  <a:alpha val="60001"/>
                </a:srgbClr>
              </a:gs>
            </a:gsLst>
            <a:lin ang="5400000" scaled="1"/>
          </a:gradFill>
          <a:ln w="9525">
            <a:noFill/>
            <a:miter lim="800000"/>
            <a:headEnd/>
            <a:tailEnd/>
          </a:ln>
        </p:spPr>
        <p:txBody>
          <a:bodyPr wrap="none" anchor="ctr"/>
          <a:lstStyle/>
          <a:p>
            <a:endParaRPr lang="es-ES_tradnl"/>
          </a:p>
        </p:txBody>
      </p:sp>
      <p:grpSp>
        <p:nvGrpSpPr>
          <p:cNvPr id="2" name="Group 2"/>
          <p:cNvGrpSpPr>
            <a:grpSpLocks/>
          </p:cNvGrpSpPr>
          <p:nvPr/>
        </p:nvGrpSpPr>
        <p:grpSpPr bwMode="auto">
          <a:xfrm>
            <a:off x="-3175" y="-12700"/>
            <a:ext cx="1766888" cy="6870700"/>
            <a:chOff x="2336" y="-8"/>
            <a:chExt cx="1252" cy="4337"/>
          </a:xfrm>
        </p:grpSpPr>
        <p:sp>
          <p:nvSpPr>
            <p:cNvPr id="32857" name="Freeform 3"/>
            <p:cNvSpPr>
              <a:spLocks/>
            </p:cNvSpPr>
            <p:nvPr/>
          </p:nvSpPr>
          <p:spPr bwMode="auto">
            <a:xfrm>
              <a:off x="2336" y="-8"/>
              <a:ext cx="872" cy="4337"/>
            </a:xfrm>
            <a:custGeom>
              <a:avLst/>
              <a:gdLst>
                <a:gd name="T0" fmla="*/ 607136 w 369"/>
                <a:gd name="T1" fmla="*/ 0 h 1836"/>
                <a:gd name="T2" fmla="*/ 556419 w 369"/>
                <a:gd name="T3" fmla="*/ 1992107 h 1836"/>
                <a:gd name="T4" fmla="*/ 0 w 369"/>
                <a:gd name="T5" fmla="*/ 4204707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cap="flat">
              <a:solidFill>
                <a:srgbClr val="18A5D8"/>
              </a:solidFill>
              <a:prstDash val="solid"/>
              <a:miter lim="800000"/>
              <a:headEnd/>
              <a:tailEnd/>
            </a:ln>
          </p:spPr>
          <p:txBody>
            <a:bodyPr/>
            <a:lstStyle/>
            <a:p>
              <a:endParaRPr lang="es-ES"/>
            </a:p>
          </p:txBody>
        </p:sp>
        <p:sp>
          <p:nvSpPr>
            <p:cNvPr id="32858" name="Freeform 4"/>
            <p:cNvSpPr>
              <a:spLocks/>
            </p:cNvSpPr>
            <p:nvPr/>
          </p:nvSpPr>
          <p:spPr bwMode="auto">
            <a:xfrm>
              <a:off x="2343" y="-8"/>
              <a:ext cx="893" cy="4337"/>
            </a:xfrm>
            <a:custGeom>
              <a:avLst/>
              <a:gdLst>
                <a:gd name="T0" fmla="*/ 602541 w 378"/>
                <a:gd name="T1" fmla="*/ 0 h 1836"/>
                <a:gd name="T2" fmla="*/ 570372 w 378"/>
                <a:gd name="T3" fmla="*/ 1992107 h 1836"/>
                <a:gd name="T4" fmla="*/ 70578 w 378"/>
                <a:gd name="T5" fmla="*/ 4204707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cap="flat">
              <a:solidFill>
                <a:srgbClr val="199DCC"/>
              </a:solidFill>
              <a:prstDash val="solid"/>
              <a:miter lim="800000"/>
              <a:headEnd/>
              <a:tailEnd/>
            </a:ln>
          </p:spPr>
          <p:txBody>
            <a:bodyPr/>
            <a:lstStyle/>
            <a:p>
              <a:endParaRPr lang="es-ES"/>
            </a:p>
          </p:txBody>
        </p:sp>
        <p:sp>
          <p:nvSpPr>
            <p:cNvPr id="32859" name="Freeform 5"/>
            <p:cNvSpPr>
              <a:spLocks/>
            </p:cNvSpPr>
            <p:nvPr/>
          </p:nvSpPr>
          <p:spPr bwMode="auto">
            <a:xfrm>
              <a:off x="2350" y="-8"/>
              <a:ext cx="917" cy="4337"/>
            </a:xfrm>
            <a:custGeom>
              <a:avLst/>
              <a:gdLst>
                <a:gd name="T0" fmla="*/ 605392 w 388"/>
                <a:gd name="T1" fmla="*/ 0 h 1836"/>
                <a:gd name="T2" fmla="*/ 589026 w 388"/>
                <a:gd name="T3" fmla="*/ 1992107 h 1836"/>
                <a:gd name="T4" fmla="*/ 142887 w 388"/>
                <a:gd name="T5" fmla="*/ 4204707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cap="flat">
              <a:solidFill>
                <a:srgbClr val="1A96C3"/>
              </a:solidFill>
              <a:prstDash val="solid"/>
              <a:miter lim="800000"/>
              <a:headEnd/>
              <a:tailEnd/>
            </a:ln>
          </p:spPr>
          <p:txBody>
            <a:bodyPr/>
            <a:lstStyle/>
            <a:p>
              <a:endParaRPr lang="es-ES"/>
            </a:p>
          </p:txBody>
        </p:sp>
        <p:sp>
          <p:nvSpPr>
            <p:cNvPr id="32860" name="Freeform 6"/>
            <p:cNvSpPr>
              <a:spLocks/>
            </p:cNvSpPr>
            <p:nvPr/>
          </p:nvSpPr>
          <p:spPr bwMode="auto">
            <a:xfrm>
              <a:off x="2355" y="-8"/>
              <a:ext cx="940" cy="4337"/>
            </a:xfrm>
            <a:custGeom>
              <a:avLst/>
              <a:gdLst>
                <a:gd name="T0" fmla="*/ 601430 w 398"/>
                <a:gd name="T1" fmla="*/ 0 h 1836"/>
                <a:gd name="T2" fmla="*/ 604141 w 398"/>
                <a:gd name="T3" fmla="*/ 1992107 h 1836"/>
                <a:gd name="T4" fmla="*/ 214887 w 398"/>
                <a:gd name="T5" fmla="*/ 4204707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cap="flat">
              <a:solidFill>
                <a:srgbClr val="1A8FBA"/>
              </a:solidFill>
              <a:prstDash val="solid"/>
              <a:miter lim="800000"/>
              <a:headEnd/>
              <a:tailEnd/>
            </a:ln>
          </p:spPr>
          <p:txBody>
            <a:bodyPr/>
            <a:lstStyle/>
            <a:p>
              <a:endParaRPr lang="es-ES"/>
            </a:p>
          </p:txBody>
        </p:sp>
        <p:sp>
          <p:nvSpPr>
            <p:cNvPr id="32861" name="Freeform 7"/>
            <p:cNvSpPr>
              <a:spLocks/>
            </p:cNvSpPr>
            <p:nvPr/>
          </p:nvSpPr>
          <p:spPr bwMode="auto">
            <a:xfrm>
              <a:off x="2360" y="-8"/>
              <a:ext cx="964" cy="4337"/>
            </a:xfrm>
            <a:custGeom>
              <a:avLst/>
              <a:gdLst>
                <a:gd name="T0" fmla="*/ 605942 w 408"/>
                <a:gd name="T1" fmla="*/ 0 h 1836"/>
                <a:gd name="T2" fmla="*/ 621497 w 408"/>
                <a:gd name="T3" fmla="*/ 1992107 h 1836"/>
                <a:gd name="T4" fmla="*/ 286502 w 408"/>
                <a:gd name="T5" fmla="*/ 4204707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cap="flat">
              <a:solidFill>
                <a:srgbClr val="1888B2"/>
              </a:solidFill>
              <a:prstDash val="solid"/>
              <a:miter lim="800000"/>
              <a:headEnd/>
              <a:tailEnd/>
            </a:ln>
          </p:spPr>
          <p:txBody>
            <a:bodyPr/>
            <a:lstStyle/>
            <a:p>
              <a:endParaRPr lang="es-ES"/>
            </a:p>
          </p:txBody>
        </p:sp>
        <p:sp>
          <p:nvSpPr>
            <p:cNvPr id="32862" name="Freeform 8"/>
            <p:cNvSpPr>
              <a:spLocks/>
            </p:cNvSpPr>
            <p:nvPr/>
          </p:nvSpPr>
          <p:spPr bwMode="auto">
            <a:xfrm>
              <a:off x="2365" y="-8"/>
              <a:ext cx="987" cy="4337"/>
            </a:xfrm>
            <a:custGeom>
              <a:avLst/>
              <a:gdLst>
                <a:gd name="T0" fmla="*/ 601973 w 418"/>
                <a:gd name="T1" fmla="*/ 0 h 1836"/>
                <a:gd name="T2" fmla="*/ 636769 w 418"/>
                <a:gd name="T3" fmla="*/ 1992107 h 1836"/>
                <a:gd name="T4" fmla="*/ 358420 w 418"/>
                <a:gd name="T5" fmla="*/ 4204707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cap="flat">
              <a:solidFill>
                <a:srgbClr val="1A82AA"/>
              </a:solidFill>
              <a:prstDash val="solid"/>
              <a:miter lim="800000"/>
              <a:headEnd/>
              <a:tailEnd/>
            </a:ln>
          </p:spPr>
          <p:txBody>
            <a:bodyPr/>
            <a:lstStyle/>
            <a:p>
              <a:endParaRPr lang="es-ES"/>
            </a:p>
          </p:txBody>
        </p:sp>
        <p:sp>
          <p:nvSpPr>
            <p:cNvPr id="32863" name="Freeform 9"/>
            <p:cNvSpPr>
              <a:spLocks/>
            </p:cNvSpPr>
            <p:nvPr/>
          </p:nvSpPr>
          <p:spPr bwMode="auto">
            <a:xfrm>
              <a:off x="2372" y="-8"/>
              <a:ext cx="1039" cy="4337"/>
            </a:xfrm>
            <a:custGeom>
              <a:avLst/>
              <a:gdLst>
                <a:gd name="T0" fmla="*/ 600204 w 440"/>
                <a:gd name="T1" fmla="*/ 0 h 1836"/>
                <a:gd name="T2" fmla="*/ 652558 w 440"/>
                <a:gd name="T3" fmla="*/ 1992107 h 1836"/>
                <a:gd name="T4" fmla="*/ 429076 w 440"/>
                <a:gd name="T5" fmla="*/ 4204707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cap="flat">
              <a:solidFill>
                <a:srgbClr val="187CA2"/>
              </a:solidFill>
              <a:prstDash val="solid"/>
              <a:miter lim="800000"/>
              <a:headEnd/>
              <a:tailEnd/>
            </a:ln>
          </p:spPr>
          <p:txBody>
            <a:bodyPr/>
            <a:lstStyle/>
            <a:p>
              <a:endParaRPr lang="es-ES"/>
            </a:p>
          </p:txBody>
        </p:sp>
        <p:sp>
          <p:nvSpPr>
            <p:cNvPr id="32864" name="Freeform 10"/>
            <p:cNvSpPr>
              <a:spLocks/>
            </p:cNvSpPr>
            <p:nvPr/>
          </p:nvSpPr>
          <p:spPr bwMode="auto">
            <a:xfrm>
              <a:off x="2376" y="-8"/>
              <a:ext cx="1094" cy="4337"/>
            </a:xfrm>
            <a:custGeom>
              <a:avLst/>
              <a:gdLst>
                <a:gd name="T0" fmla="*/ 606142 w 463"/>
                <a:gd name="T1" fmla="*/ 0 h 1836"/>
                <a:gd name="T2" fmla="*/ 675244 w 463"/>
                <a:gd name="T3" fmla="*/ 1992107 h 1836"/>
                <a:gd name="T4" fmla="*/ 505395 w 463"/>
                <a:gd name="T5" fmla="*/ 4204707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cap="flat">
              <a:solidFill>
                <a:srgbClr val="15769B"/>
              </a:solidFill>
              <a:prstDash val="solid"/>
              <a:miter lim="800000"/>
              <a:headEnd/>
              <a:tailEnd/>
            </a:ln>
          </p:spPr>
          <p:txBody>
            <a:bodyPr/>
            <a:lstStyle/>
            <a:p>
              <a:endParaRPr lang="es-ES"/>
            </a:p>
          </p:txBody>
        </p:sp>
        <p:sp>
          <p:nvSpPr>
            <p:cNvPr id="32865" name="Freeform 11"/>
            <p:cNvSpPr>
              <a:spLocks/>
            </p:cNvSpPr>
            <p:nvPr/>
          </p:nvSpPr>
          <p:spPr bwMode="auto">
            <a:xfrm>
              <a:off x="2381" y="-8"/>
              <a:ext cx="1148" cy="4337"/>
            </a:xfrm>
            <a:custGeom>
              <a:avLst/>
              <a:gdLst>
                <a:gd name="T0" fmla="*/ 604885 w 486"/>
                <a:gd name="T1" fmla="*/ 0 h 1836"/>
                <a:gd name="T2" fmla="*/ 691058 w 486"/>
                <a:gd name="T3" fmla="*/ 1992107 h 1836"/>
                <a:gd name="T4" fmla="*/ 576546 w 486"/>
                <a:gd name="T5" fmla="*/ 4204707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cap="flat">
              <a:solidFill>
                <a:srgbClr val="157194"/>
              </a:solidFill>
              <a:prstDash val="solid"/>
              <a:miter lim="800000"/>
              <a:headEnd/>
              <a:tailEnd/>
            </a:ln>
          </p:spPr>
          <p:txBody>
            <a:bodyPr/>
            <a:lstStyle/>
            <a:p>
              <a:endParaRPr lang="es-ES"/>
            </a:p>
          </p:txBody>
        </p:sp>
        <p:sp>
          <p:nvSpPr>
            <p:cNvPr id="32866" name="Freeform 12"/>
            <p:cNvSpPr>
              <a:spLocks/>
            </p:cNvSpPr>
            <p:nvPr/>
          </p:nvSpPr>
          <p:spPr bwMode="auto">
            <a:xfrm>
              <a:off x="2386" y="-8"/>
              <a:ext cx="1202" cy="4337"/>
            </a:xfrm>
            <a:custGeom>
              <a:avLst/>
              <a:gdLst>
                <a:gd name="T0" fmla="*/ 602518 w 509"/>
                <a:gd name="T1" fmla="*/ 0 h 1836"/>
                <a:gd name="T2" fmla="*/ 706044 w 509"/>
                <a:gd name="T3" fmla="*/ 1992107 h 1836"/>
                <a:gd name="T4" fmla="*/ 645833 w 509"/>
                <a:gd name="T5" fmla="*/ 4204707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cap="flat">
              <a:solidFill>
                <a:srgbClr val="136B8D"/>
              </a:solidFill>
              <a:prstDash val="solid"/>
              <a:miter lim="800000"/>
              <a:headEnd/>
              <a:tailEnd/>
            </a:ln>
          </p:spPr>
          <p:txBody>
            <a:bodyPr/>
            <a:lstStyle/>
            <a:p>
              <a:endParaRPr lang="es-ES"/>
            </a:p>
          </p:txBody>
        </p:sp>
      </p:grpSp>
      <p:grpSp>
        <p:nvGrpSpPr>
          <p:cNvPr id="3" name="Group 13"/>
          <p:cNvGrpSpPr>
            <a:grpSpLocks/>
          </p:cNvGrpSpPr>
          <p:nvPr/>
        </p:nvGrpSpPr>
        <p:grpSpPr bwMode="auto">
          <a:xfrm>
            <a:off x="-3175" y="-12700"/>
            <a:ext cx="1766888" cy="6870700"/>
            <a:chOff x="2336" y="-8"/>
            <a:chExt cx="1252" cy="4337"/>
          </a:xfrm>
        </p:grpSpPr>
        <p:sp>
          <p:nvSpPr>
            <p:cNvPr id="32847" name="Freeform 14"/>
            <p:cNvSpPr>
              <a:spLocks/>
            </p:cNvSpPr>
            <p:nvPr/>
          </p:nvSpPr>
          <p:spPr bwMode="auto">
            <a:xfrm>
              <a:off x="2336" y="-8"/>
              <a:ext cx="872" cy="4337"/>
            </a:xfrm>
            <a:custGeom>
              <a:avLst/>
              <a:gdLst>
                <a:gd name="T0" fmla="*/ 607136 w 369"/>
                <a:gd name="T1" fmla="*/ 0 h 1836"/>
                <a:gd name="T2" fmla="*/ 556419 w 369"/>
                <a:gd name="T3" fmla="*/ 1992107 h 1836"/>
                <a:gd name="T4" fmla="*/ 0 w 369"/>
                <a:gd name="T5" fmla="*/ 4204707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cap="flat">
              <a:solidFill>
                <a:srgbClr val="53B848"/>
              </a:solidFill>
              <a:prstDash val="solid"/>
              <a:miter lim="800000"/>
              <a:headEnd/>
              <a:tailEnd/>
            </a:ln>
          </p:spPr>
          <p:txBody>
            <a:bodyPr/>
            <a:lstStyle/>
            <a:p>
              <a:endParaRPr lang="es-ES"/>
            </a:p>
          </p:txBody>
        </p:sp>
        <p:sp>
          <p:nvSpPr>
            <p:cNvPr id="32848" name="Freeform 15"/>
            <p:cNvSpPr>
              <a:spLocks/>
            </p:cNvSpPr>
            <p:nvPr/>
          </p:nvSpPr>
          <p:spPr bwMode="auto">
            <a:xfrm>
              <a:off x="2343" y="-8"/>
              <a:ext cx="893" cy="4337"/>
            </a:xfrm>
            <a:custGeom>
              <a:avLst/>
              <a:gdLst>
                <a:gd name="T0" fmla="*/ 602541 w 378"/>
                <a:gd name="T1" fmla="*/ 0 h 1836"/>
                <a:gd name="T2" fmla="*/ 570372 w 378"/>
                <a:gd name="T3" fmla="*/ 1992107 h 1836"/>
                <a:gd name="T4" fmla="*/ 70578 w 378"/>
                <a:gd name="T5" fmla="*/ 4204707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cap="flat">
              <a:solidFill>
                <a:srgbClr val="4FB147"/>
              </a:solidFill>
              <a:prstDash val="solid"/>
              <a:miter lim="800000"/>
              <a:headEnd/>
              <a:tailEnd/>
            </a:ln>
          </p:spPr>
          <p:txBody>
            <a:bodyPr/>
            <a:lstStyle/>
            <a:p>
              <a:endParaRPr lang="es-ES"/>
            </a:p>
          </p:txBody>
        </p:sp>
        <p:sp>
          <p:nvSpPr>
            <p:cNvPr id="32849" name="Freeform 16"/>
            <p:cNvSpPr>
              <a:spLocks/>
            </p:cNvSpPr>
            <p:nvPr/>
          </p:nvSpPr>
          <p:spPr bwMode="auto">
            <a:xfrm>
              <a:off x="2350" y="-8"/>
              <a:ext cx="917" cy="4337"/>
            </a:xfrm>
            <a:custGeom>
              <a:avLst/>
              <a:gdLst>
                <a:gd name="T0" fmla="*/ 605392 w 388"/>
                <a:gd name="T1" fmla="*/ 0 h 1836"/>
                <a:gd name="T2" fmla="*/ 589026 w 388"/>
                <a:gd name="T3" fmla="*/ 1992107 h 1836"/>
                <a:gd name="T4" fmla="*/ 142887 w 388"/>
                <a:gd name="T5" fmla="*/ 4204707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cap="flat">
              <a:solidFill>
                <a:srgbClr val="48AC47"/>
              </a:solidFill>
              <a:prstDash val="solid"/>
              <a:miter lim="800000"/>
              <a:headEnd/>
              <a:tailEnd/>
            </a:ln>
          </p:spPr>
          <p:txBody>
            <a:bodyPr/>
            <a:lstStyle/>
            <a:p>
              <a:endParaRPr lang="es-ES"/>
            </a:p>
          </p:txBody>
        </p:sp>
        <p:sp>
          <p:nvSpPr>
            <p:cNvPr id="32850" name="Freeform 17"/>
            <p:cNvSpPr>
              <a:spLocks/>
            </p:cNvSpPr>
            <p:nvPr/>
          </p:nvSpPr>
          <p:spPr bwMode="auto">
            <a:xfrm>
              <a:off x="2355" y="-8"/>
              <a:ext cx="940" cy="4337"/>
            </a:xfrm>
            <a:custGeom>
              <a:avLst/>
              <a:gdLst>
                <a:gd name="T0" fmla="*/ 601430 w 398"/>
                <a:gd name="T1" fmla="*/ 0 h 1836"/>
                <a:gd name="T2" fmla="*/ 604141 w 398"/>
                <a:gd name="T3" fmla="*/ 1992107 h 1836"/>
                <a:gd name="T4" fmla="*/ 214887 w 398"/>
                <a:gd name="T5" fmla="*/ 4204707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cap="flat">
              <a:solidFill>
                <a:srgbClr val="43A746"/>
              </a:solidFill>
              <a:prstDash val="solid"/>
              <a:miter lim="800000"/>
              <a:headEnd/>
              <a:tailEnd/>
            </a:ln>
          </p:spPr>
          <p:txBody>
            <a:bodyPr/>
            <a:lstStyle/>
            <a:p>
              <a:endParaRPr lang="es-ES"/>
            </a:p>
          </p:txBody>
        </p:sp>
        <p:sp>
          <p:nvSpPr>
            <p:cNvPr id="32851" name="Freeform 18"/>
            <p:cNvSpPr>
              <a:spLocks/>
            </p:cNvSpPr>
            <p:nvPr/>
          </p:nvSpPr>
          <p:spPr bwMode="auto">
            <a:xfrm>
              <a:off x="2360" y="-8"/>
              <a:ext cx="964" cy="4337"/>
            </a:xfrm>
            <a:custGeom>
              <a:avLst/>
              <a:gdLst>
                <a:gd name="T0" fmla="*/ 605942 w 408"/>
                <a:gd name="T1" fmla="*/ 0 h 1836"/>
                <a:gd name="T2" fmla="*/ 621497 w 408"/>
                <a:gd name="T3" fmla="*/ 1992107 h 1836"/>
                <a:gd name="T4" fmla="*/ 286502 w 408"/>
                <a:gd name="T5" fmla="*/ 4204707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cap="flat">
              <a:solidFill>
                <a:srgbClr val="3CA246"/>
              </a:solidFill>
              <a:prstDash val="solid"/>
              <a:miter lim="800000"/>
              <a:headEnd/>
              <a:tailEnd/>
            </a:ln>
          </p:spPr>
          <p:txBody>
            <a:bodyPr/>
            <a:lstStyle/>
            <a:p>
              <a:endParaRPr lang="es-ES"/>
            </a:p>
          </p:txBody>
        </p:sp>
        <p:sp>
          <p:nvSpPr>
            <p:cNvPr id="32852" name="Freeform 19"/>
            <p:cNvSpPr>
              <a:spLocks/>
            </p:cNvSpPr>
            <p:nvPr/>
          </p:nvSpPr>
          <p:spPr bwMode="auto">
            <a:xfrm>
              <a:off x="2365" y="-8"/>
              <a:ext cx="987" cy="4337"/>
            </a:xfrm>
            <a:custGeom>
              <a:avLst/>
              <a:gdLst>
                <a:gd name="T0" fmla="*/ 601973 w 418"/>
                <a:gd name="T1" fmla="*/ 0 h 1836"/>
                <a:gd name="T2" fmla="*/ 636769 w 418"/>
                <a:gd name="T3" fmla="*/ 1992107 h 1836"/>
                <a:gd name="T4" fmla="*/ 358420 w 418"/>
                <a:gd name="T5" fmla="*/ 4204707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cap="flat">
              <a:solidFill>
                <a:srgbClr val="369E46"/>
              </a:solidFill>
              <a:prstDash val="solid"/>
              <a:miter lim="800000"/>
              <a:headEnd/>
              <a:tailEnd/>
            </a:ln>
          </p:spPr>
          <p:txBody>
            <a:bodyPr/>
            <a:lstStyle/>
            <a:p>
              <a:endParaRPr lang="es-ES"/>
            </a:p>
          </p:txBody>
        </p:sp>
        <p:sp>
          <p:nvSpPr>
            <p:cNvPr id="32853" name="Freeform 20"/>
            <p:cNvSpPr>
              <a:spLocks/>
            </p:cNvSpPr>
            <p:nvPr/>
          </p:nvSpPr>
          <p:spPr bwMode="auto">
            <a:xfrm>
              <a:off x="2372" y="-8"/>
              <a:ext cx="1039" cy="4337"/>
            </a:xfrm>
            <a:custGeom>
              <a:avLst/>
              <a:gdLst>
                <a:gd name="T0" fmla="*/ 600204 w 440"/>
                <a:gd name="T1" fmla="*/ 0 h 1836"/>
                <a:gd name="T2" fmla="*/ 652558 w 440"/>
                <a:gd name="T3" fmla="*/ 1992107 h 1836"/>
                <a:gd name="T4" fmla="*/ 429076 w 440"/>
                <a:gd name="T5" fmla="*/ 4204707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cap="flat">
              <a:solidFill>
                <a:srgbClr val="2F9946"/>
              </a:solidFill>
              <a:prstDash val="solid"/>
              <a:miter lim="800000"/>
              <a:headEnd/>
              <a:tailEnd/>
            </a:ln>
          </p:spPr>
          <p:txBody>
            <a:bodyPr/>
            <a:lstStyle/>
            <a:p>
              <a:endParaRPr lang="es-ES"/>
            </a:p>
          </p:txBody>
        </p:sp>
        <p:sp>
          <p:nvSpPr>
            <p:cNvPr id="32854" name="Freeform 21"/>
            <p:cNvSpPr>
              <a:spLocks/>
            </p:cNvSpPr>
            <p:nvPr/>
          </p:nvSpPr>
          <p:spPr bwMode="auto">
            <a:xfrm>
              <a:off x="2376" y="-8"/>
              <a:ext cx="1094" cy="4337"/>
            </a:xfrm>
            <a:custGeom>
              <a:avLst/>
              <a:gdLst>
                <a:gd name="T0" fmla="*/ 606142 w 463"/>
                <a:gd name="T1" fmla="*/ 0 h 1836"/>
                <a:gd name="T2" fmla="*/ 675244 w 463"/>
                <a:gd name="T3" fmla="*/ 1992107 h 1836"/>
                <a:gd name="T4" fmla="*/ 505395 w 463"/>
                <a:gd name="T5" fmla="*/ 4204707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cap="flat">
              <a:solidFill>
                <a:srgbClr val="2A9545"/>
              </a:solidFill>
              <a:prstDash val="solid"/>
              <a:miter lim="800000"/>
              <a:headEnd/>
              <a:tailEnd/>
            </a:ln>
          </p:spPr>
          <p:txBody>
            <a:bodyPr/>
            <a:lstStyle/>
            <a:p>
              <a:endParaRPr lang="es-ES"/>
            </a:p>
          </p:txBody>
        </p:sp>
        <p:sp>
          <p:nvSpPr>
            <p:cNvPr id="32855" name="Freeform 22"/>
            <p:cNvSpPr>
              <a:spLocks/>
            </p:cNvSpPr>
            <p:nvPr/>
          </p:nvSpPr>
          <p:spPr bwMode="auto">
            <a:xfrm>
              <a:off x="2381" y="-8"/>
              <a:ext cx="1148" cy="4337"/>
            </a:xfrm>
            <a:custGeom>
              <a:avLst/>
              <a:gdLst>
                <a:gd name="T0" fmla="*/ 604885 w 486"/>
                <a:gd name="T1" fmla="*/ 0 h 1836"/>
                <a:gd name="T2" fmla="*/ 691058 w 486"/>
                <a:gd name="T3" fmla="*/ 1992107 h 1836"/>
                <a:gd name="T4" fmla="*/ 576546 w 486"/>
                <a:gd name="T5" fmla="*/ 4204707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cap="flat">
              <a:solidFill>
                <a:srgbClr val="219145"/>
              </a:solidFill>
              <a:prstDash val="solid"/>
              <a:miter lim="800000"/>
              <a:headEnd/>
              <a:tailEnd/>
            </a:ln>
          </p:spPr>
          <p:txBody>
            <a:bodyPr/>
            <a:lstStyle/>
            <a:p>
              <a:endParaRPr lang="es-ES"/>
            </a:p>
          </p:txBody>
        </p:sp>
        <p:sp>
          <p:nvSpPr>
            <p:cNvPr id="32856" name="Freeform 23"/>
            <p:cNvSpPr>
              <a:spLocks/>
            </p:cNvSpPr>
            <p:nvPr/>
          </p:nvSpPr>
          <p:spPr bwMode="auto">
            <a:xfrm>
              <a:off x="2386" y="-8"/>
              <a:ext cx="1202" cy="4337"/>
            </a:xfrm>
            <a:custGeom>
              <a:avLst/>
              <a:gdLst>
                <a:gd name="T0" fmla="*/ 602518 w 509"/>
                <a:gd name="T1" fmla="*/ 0 h 1836"/>
                <a:gd name="T2" fmla="*/ 706044 w 509"/>
                <a:gd name="T3" fmla="*/ 1992107 h 1836"/>
                <a:gd name="T4" fmla="*/ 645833 w 509"/>
                <a:gd name="T5" fmla="*/ 4204707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cap="flat">
              <a:solidFill>
                <a:srgbClr val="1A8D44"/>
              </a:solidFill>
              <a:prstDash val="solid"/>
              <a:miter lim="800000"/>
              <a:headEnd/>
              <a:tailEnd/>
            </a:ln>
          </p:spPr>
          <p:txBody>
            <a:bodyPr/>
            <a:lstStyle/>
            <a:p>
              <a:endParaRPr lang="es-ES"/>
            </a:p>
          </p:txBody>
        </p:sp>
      </p:grpSp>
      <p:grpSp>
        <p:nvGrpSpPr>
          <p:cNvPr id="4" name="Group 24"/>
          <p:cNvGrpSpPr>
            <a:grpSpLocks/>
          </p:cNvGrpSpPr>
          <p:nvPr/>
        </p:nvGrpSpPr>
        <p:grpSpPr bwMode="auto">
          <a:xfrm rot="10800000">
            <a:off x="1720850" y="-171450"/>
            <a:ext cx="330200" cy="8253413"/>
            <a:chOff x="-1293" y="0"/>
            <a:chExt cx="1050" cy="4320"/>
          </a:xfrm>
        </p:grpSpPr>
        <p:sp>
          <p:nvSpPr>
            <p:cNvPr id="11289" name="Rectangle 25"/>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32846" name="Rectangle 26"/>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5" name="Group 27"/>
          <p:cNvGrpSpPr>
            <a:grpSpLocks/>
          </p:cNvGrpSpPr>
          <p:nvPr/>
        </p:nvGrpSpPr>
        <p:grpSpPr bwMode="auto">
          <a:xfrm>
            <a:off x="0" y="-1111250"/>
            <a:ext cx="1763713" cy="8253413"/>
            <a:chOff x="-1293" y="0"/>
            <a:chExt cx="1050" cy="4320"/>
          </a:xfrm>
        </p:grpSpPr>
        <p:sp>
          <p:nvSpPr>
            <p:cNvPr id="11292" name="Rectangle 28"/>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32844" name="Rectangle 29"/>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6" name="Group 146"/>
          <p:cNvGrpSpPr>
            <a:grpSpLocks/>
          </p:cNvGrpSpPr>
          <p:nvPr/>
        </p:nvGrpSpPr>
        <p:grpSpPr bwMode="auto">
          <a:xfrm>
            <a:off x="276225" y="1500188"/>
            <a:ext cx="2152650" cy="2152650"/>
            <a:chOff x="1943" y="626"/>
            <a:chExt cx="1228" cy="1228"/>
          </a:xfrm>
        </p:grpSpPr>
        <p:sp>
          <p:nvSpPr>
            <p:cNvPr id="32836" name="Oval 147"/>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2837" name="Group 148"/>
            <p:cNvGrpSpPr>
              <a:grpSpLocks/>
            </p:cNvGrpSpPr>
            <p:nvPr/>
          </p:nvGrpSpPr>
          <p:grpSpPr bwMode="auto">
            <a:xfrm>
              <a:off x="2070" y="1330"/>
              <a:ext cx="975" cy="325"/>
              <a:chOff x="2696" y="1315"/>
              <a:chExt cx="2472" cy="824"/>
            </a:xfrm>
          </p:grpSpPr>
          <p:sp>
            <p:nvSpPr>
              <p:cNvPr id="32841" name="Oval 149"/>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2842" name="Oval 150"/>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2838" name="Group 151"/>
            <p:cNvGrpSpPr>
              <a:grpSpLocks/>
            </p:cNvGrpSpPr>
            <p:nvPr/>
          </p:nvGrpSpPr>
          <p:grpSpPr bwMode="auto">
            <a:xfrm>
              <a:off x="2236" y="890"/>
              <a:ext cx="644" cy="645"/>
              <a:chOff x="2880" y="1515"/>
              <a:chExt cx="644" cy="645"/>
            </a:xfrm>
          </p:grpSpPr>
          <p:sp>
            <p:nvSpPr>
              <p:cNvPr id="32839" name="Oval 152"/>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17" name="Freeform 153"/>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9" name="Group 97"/>
          <p:cNvGrpSpPr>
            <a:grpSpLocks/>
          </p:cNvGrpSpPr>
          <p:nvPr/>
        </p:nvGrpSpPr>
        <p:grpSpPr bwMode="auto">
          <a:xfrm>
            <a:off x="-442913" y="412750"/>
            <a:ext cx="2152651" cy="2152650"/>
            <a:chOff x="1943" y="626"/>
            <a:chExt cx="1228" cy="1228"/>
          </a:xfrm>
        </p:grpSpPr>
        <p:sp>
          <p:nvSpPr>
            <p:cNvPr id="32829" name="Oval 96"/>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2830" name="Group 89"/>
            <p:cNvGrpSpPr>
              <a:grpSpLocks/>
            </p:cNvGrpSpPr>
            <p:nvPr/>
          </p:nvGrpSpPr>
          <p:grpSpPr bwMode="auto">
            <a:xfrm>
              <a:off x="2070" y="1330"/>
              <a:ext cx="975" cy="325"/>
              <a:chOff x="2696" y="1315"/>
              <a:chExt cx="2472" cy="824"/>
            </a:xfrm>
          </p:grpSpPr>
          <p:sp>
            <p:nvSpPr>
              <p:cNvPr id="32834" name="Oval 90"/>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2835" name="Oval 91"/>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2831" name="Group 92"/>
            <p:cNvGrpSpPr>
              <a:grpSpLocks/>
            </p:cNvGrpSpPr>
            <p:nvPr/>
          </p:nvGrpSpPr>
          <p:grpSpPr bwMode="auto">
            <a:xfrm>
              <a:off x="2236" y="890"/>
              <a:ext cx="644" cy="645"/>
              <a:chOff x="2880" y="1515"/>
              <a:chExt cx="644" cy="645"/>
            </a:xfrm>
          </p:grpSpPr>
          <p:sp>
            <p:nvSpPr>
              <p:cNvPr id="32832" name="Oval 93"/>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358" name="Freeform 94"/>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2" name="Group 154"/>
          <p:cNvGrpSpPr>
            <a:grpSpLocks/>
          </p:cNvGrpSpPr>
          <p:nvPr/>
        </p:nvGrpSpPr>
        <p:grpSpPr bwMode="auto">
          <a:xfrm>
            <a:off x="-500063" y="2500313"/>
            <a:ext cx="2152651" cy="2152650"/>
            <a:chOff x="1943" y="626"/>
            <a:chExt cx="1228" cy="1228"/>
          </a:xfrm>
        </p:grpSpPr>
        <p:sp>
          <p:nvSpPr>
            <p:cNvPr id="32822" name="Oval 155"/>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2823" name="Group 156"/>
            <p:cNvGrpSpPr>
              <a:grpSpLocks/>
            </p:cNvGrpSpPr>
            <p:nvPr/>
          </p:nvGrpSpPr>
          <p:grpSpPr bwMode="auto">
            <a:xfrm>
              <a:off x="2070" y="1330"/>
              <a:ext cx="975" cy="325"/>
              <a:chOff x="2696" y="1315"/>
              <a:chExt cx="2472" cy="824"/>
            </a:xfrm>
          </p:grpSpPr>
          <p:sp>
            <p:nvSpPr>
              <p:cNvPr id="32827" name="Oval 157"/>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2828" name="Oval 158"/>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2824" name="Group 159"/>
            <p:cNvGrpSpPr>
              <a:grpSpLocks/>
            </p:cNvGrpSpPr>
            <p:nvPr/>
          </p:nvGrpSpPr>
          <p:grpSpPr bwMode="auto">
            <a:xfrm>
              <a:off x="2236" y="890"/>
              <a:ext cx="644" cy="645"/>
              <a:chOff x="2880" y="1515"/>
              <a:chExt cx="644" cy="645"/>
            </a:xfrm>
          </p:grpSpPr>
          <p:sp>
            <p:nvSpPr>
              <p:cNvPr id="32825" name="Oval 160"/>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25" name="Freeform 161"/>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5" name="Group 162"/>
          <p:cNvGrpSpPr>
            <a:grpSpLocks/>
          </p:cNvGrpSpPr>
          <p:nvPr/>
        </p:nvGrpSpPr>
        <p:grpSpPr bwMode="auto">
          <a:xfrm>
            <a:off x="276225" y="3500438"/>
            <a:ext cx="2152650" cy="2152650"/>
            <a:chOff x="1943" y="626"/>
            <a:chExt cx="1228" cy="1228"/>
          </a:xfrm>
        </p:grpSpPr>
        <p:sp>
          <p:nvSpPr>
            <p:cNvPr id="32815"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2816" name="Group 164"/>
            <p:cNvGrpSpPr>
              <a:grpSpLocks/>
            </p:cNvGrpSpPr>
            <p:nvPr/>
          </p:nvGrpSpPr>
          <p:grpSpPr bwMode="auto">
            <a:xfrm>
              <a:off x="2070" y="1330"/>
              <a:ext cx="975" cy="325"/>
              <a:chOff x="2696" y="1315"/>
              <a:chExt cx="2472" cy="824"/>
            </a:xfrm>
          </p:grpSpPr>
          <p:sp>
            <p:nvSpPr>
              <p:cNvPr id="32820" name="Oval 165"/>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2821"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2817" name="Group 167"/>
            <p:cNvGrpSpPr>
              <a:grpSpLocks/>
            </p:cNvGrpSpPr>
            <p:nvPr/>
          </p:nvGrpSpPr>
          <p:grpSpPr bwMode="auto">
            <a:xfrm>
              <a:off x="2236" y="890"/>
              <a:ext cx="644" cy="645"/>
              <a:chOff x="2880" y="1515"/>
              <a:chExt cx="644" cy="645"/>
            </a:xfrm>
          </p:grpSpPr>
          <p:sp>
            <p:nvSpPr>
              <p:cNvPr id="32818"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33" name="Freeform 16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8" name="Group 170"/>
          <p:cNvGrpSpPr>
            <a:grpSpLocks/>
          </p:cNvGrpSpPr>
          <p:nvPr/>
        </p:nvGrpSpPr>
        <p:grpSpPr bwMode="auto">
          <a:xfrm>
            <a:off x="490538" y="5419725"/>
            <a:ext cx="2152650" cy="2152650"/>
            <a:chOff x="1943" y="626"/>
            <a:chExt cx="1228" cy="1228"/>
          </a:xfrm>
        </p:grpSpPr>
        <p:sp>
          <p:nvSpPr>
            <p:cNvPr id="32808" name="Oval 171"/>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2809" name="Group 172"/>
            <p:cNvGrpSpPr>
              <a:grpSpLocks/>
            </p:cNvGrpSpPr>
            <p:nvPr/>
          </p:nvGrpSpPr>
          <p:grpSpPr bwMode="auto">
            <a:xfrm>
              <a:off x="2070" y="1330"/>
              <a:ext cx="975" cy="325"/>
              <a:chOff x="2696" y="1315"/>
              <a:chExt cx="2472" cy="824"/>
            </a:xfrm>
          </p:grpSpPr>
          <p:sp>
            <p:nvSpPr>
              <p:cNvPr id="32813" name="Oval 173"/>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2814" name="Oval 174"/>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2810" name="Group 175"/>
            <p:cNvGrpSpPr>
              <a:grpSpLocks/>
            </p:cNvGrpSpPr>
            <p:nvPr/>
          </p:nvGrpSpPr>
          <p:grpSpPr bwMode="auto">
            <a:xfrm>
              <a:off x="2236" y="890"/>
              <a:ext cx="644" cy="645"/>
              <a:chOff x="2880" y="1515"/>
              <a:chExt cx="644" cy="645"/>
            </a:xfrm>
          </p:grpSpPr>
          <p:sp>
            <p:nvSpPr>
              <p:cNvPr id="32811" name="Oval 176"/>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41" name="Freeform 177"/>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1" name="Group 30"/>
          <p:cNvGrpSpPr>
            <a:grpSpLocks/>
          </p:cNvGrpSpPr>
          <p:nvPr/>
        </p:nvGrpSpPr>
        <p:grpSpPr bwMode="auto">
          <a:xfrm>
            <a:off x="312738" y="173038"/>
            <a:ext cx="8520112" cy="592137"/>
            <a:chOff x="197" y="158"/>
            <a:chExt cx="5367" cy="373"/>
          </a:xfrm>
          <a:solidFill>
            <a:srgbClr val="A40C83"/>
          </a:solidFill>
        </p:grpSpPr>
        <p:sp>
          <p:nvSpPr>
            <p:cNvPr id="11295" name="AutoShape 31"/>
            <p:cNvSpPr>
              <a:spLocks noChangeArrowheads="1"/>
            </p:cNvSpPr>
            <p:nvPr/>
          </p:nvSpPr>
          <p:spPr bwMode="auto">
            <a:xfrm>
              <a:off x="204" y="159"/>
              <a:ext cx="5352" cy="372"/>
            </a:xfrm>
            <a:prstGeom prst="roundRect">
              <a:avLst>
                <a:gd name="adj" fmla="val 11829"/>
              </a:avLst>
            </a:prstGeom>
            <a:grpFill/>
            <a:ln w="9525">
              <a:noFill/>
              <a:round/>
              <a:headEnd/>
              <a:tailEnd/>
            </a:ln>
            <a:effectLst/>
          </p:spPr>
          <p:txBody>
            <a:bodyPr wrap="none" anchor="ctr"/>
            <a:lstStyle/>
            <a:p>
              <a:pPr>
                <a:defRPr/>
              </a:pPr>
              <a:endParaRPr lang="es-ES_tradnl" dirty="0"/>
            </a:p>
          </p:txBody>
        </p:sp>
        <p:sp>
          <p:nvSpPr>
            <p:cNvPr id="11296" name="Freeform 32"/>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pFill/>
            <a:ln w="9525">
              <a:noFill/>
              <a:round/>
              <a:headEnd/>
              <a:tailEnd/>
            </a:ln>
          </p:spPr>
          <p:txBody>
            <a:bodyPr/>
            <a:lstStyle/>
            <a:p>
              <a:pPr>
                <a:defRPr/>
              </a:pPr>
              <a:endParaRPr lang="es-ES_tradnl" dirty="0"/>
            </a:p>
          </p:txBody>
        </p:sp>
        <p:sp>
          <p:nvSpPr>
            <p:cNvPr id="11297" name="AutoShape 33"/>
            <p:cNvSpPr>
              <a:spLocks noChangeArrowheads="1"/>
            </p:cNvSpPr>
            <p:nvPr/>
          </p:nvSpPr>
          <p:spPr bwMode="auto">
            <a:xfrm>
              <a:off x="204" y="159"/>
              <a:ext cx="5352" cy="82"/>
            </a:xfrm>
            <a:prstGeom prst="roundRect">
              <a:avLst>
                <a:gd name="adj" fmla="val 16667"/>
              </a:avLst>
            </a:prstGeom>
            <a:grpFill/>
            <a:ln w="9525">
              <a:noFill/>
              <a:round/>
              <a:headEnd/>
              <a:tailEnd/>
            </a:ln>
            <a:effectLst/>
          </p:spPr>
          <p:txBody>
            <a:bodyPr wrap="none" anchor="ctr"/>
            <a:lstStyle/>
            <a:p>
              <a:pPr>
                <a:defRPr/>
              </a:pPr>
              <a:endParaRPr lang="es-ES_tradnl" dirty="0"/>
            </a:p>
          </p:txBody>
        </p:sp>
      </p:grpSp>
      <p:sp>
        <p:nvSpPr>
          <p:cNvPr id="85" name="Text Box 71"/>
          <p:cNvSpPr txBox="1">
            <a:spLocks noChangeArrowheads="1"/>
          </p:cNvSpPr>
          <p:nvPr/>
        </p:nvSpPr>
        <p:spPr bwMode="auto">
          <a:xfrm>
            <a:off x="131763" y="1076325"/>
            <a:ext cx="1039812"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32783" name="Text Box 69"/>
          <p:cNvSpPr txBox="1">
            <a:spLocks noChangeArrowheads="1"/>
          </p:cNvSpPr>
          <p:nvPr/>
        </p:nvSpPr>
        <p:spPr bwMode="auto">
          <a:xfrm>
            <a:off x="131763" y="3143250"/>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III: Estudio Organizacional</a:t>
            </a:r>
          </a:p>
        </p:txBody>
      </p:sp>
      <p:sp>
        <p:nvSpPr>
          <p:cNvPr id="32784" name="Text Box 71"/>
          <p:cNvSpPr txBox="1">
            <a:spLocks noChangeArrowheads="1"/>
          </p:cNvSpPr>
          <p:nvPr/>
        </p:nvSpPr>
        <p:spPr bwMode="auto">
          <a:xfrm>
            <a:off x="1000125" y="6211888"/>
            <a:ext cx="1285875" cy="461962"/>
          </a:xfrm>
          <a:prstGeom prst="rect">
            <a:avLst/>
          </a:prstGeom>
          <a:noFill/>
          <a:ln w="9525">
            <a:noFill/>
            <a:miter lim="800000"/>
            <a:headEnd/>
            <a:tailEnd/>
          </a:ln>
        </p:spPr>
        <p:txBody>
          <a:bodyPr anchor="ctr">
            <a:spAutoFit/>
          </a:bodyPr>
          <a:lstStyle/>
          <a:p>
            <a:pPr algn="ctr">
              <a:spcBef>
                <a:spcPct val="50000"/>
              </a:spcBef>
            </a:pPr>
            <a:r>
              <a:rPr lang="en-GB" sz="1200">
                <a:solidFill>
                  <a:schemeClr val="bg1"/>
                </a:solidFill>
              </a:rPr>
              <a:t>Conclusiones, Recomendaciones</a:t>
            </a:r>
          </a:p>
        </p:txBody>
      </p:sp>
      <p:grpSp>
        <p:nvGrpSpPr>
          <p:cNvPr id="22" name="Group 162"/>
          <p:cNvGrpSpPr>
            <a:grpSpLocks/>
          </p:cNvGrpSpPr>
          <p:nvPr/>
        </p:nvGrpSpPr>
        <p:grpSpPr bwMode="auto">
          <a:xfrm>
            <a:off x="-428625" y="4705350"/>
            <a:ext cx="2852738" cy="2154238"/>
            <a:chOff x="1943" y="626"/>
            <a:chExt cx="1627" cy="1229"/>
          </a:xfrm>
        </p:grpSpPr>
        <p:sp>
          <p:nvSpPr>
            <p:cNvPr id="32801"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2802" name="Group 164"/>
            <p:cNvGrpSpPr>
              <a:grpSpLocks/>
            </p:cNvGrpSpPr>
            <p:nvPr/>
          </p:nvGrpSpPr>
          <p:grpSpPr bwMode="auto">
            <a:xfrm>
              <a:off x="2322" y="1411"/>
              <a:ext cx="1248" cy="444"/>
              <a:chOff x="3334" y="1520"/>
              <a:chExt cx="3166" cy="1126"/>
            </a:xfrm>
          </p:grpSpPr>
          <p:sp>
            <p:nvSpPr>
              <p:cNvPr id="32806" name="Oval 165"/>
              <p:cNvSpPr>
                <a:spLocks noChangeArrowheads="1"/>
              </p:cNvSpPr>
              <p:nvPr/>
            </p:nvSpPr>
            <p:spPr bwMode="auto">
              <a:xfrm>
                <a:off x="4027" y="1822"/>
                <a:ext cx="2473"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2807"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2803" name="Group 167"/>
            <p:cNvGrpSpPr>
              <a:grpSpLocks/>
            </p:cNvGrpSpPr>
            <p:nvPr/>
          </p:nvGrpSpPr>
          <p:grpSpPr bwMode="auto">
            <a:xfrm>
              <a:off x="2236" y="890"/>
              <a:ext cx="644" cy="645"/>
              <a:chOff x="2880" y="1515"/>
              <a:chExt cx="644" cy="645"/>
            </a:xfrm>
          </p:grpSpPr>
          <p:sp>
            <p:nvSpPr>
              <p:cNvPr id="32804"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98" name="Freeform 169"/>
              <p:cNvSpPr>
                <a:spLocks/>
              </p:cNvSpPr>
              <p:nvPr/>
            </p:nvSpPr>
            <p:spPr bwMode="auto">
              <a:xfrm>
                <a:off x="2888" y="1515"/>
                <a:ext cx="627"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sp>
        <p:nvSpPr>
          <p:cNvPr id="102" name="Rectangle 34"/>
          <p:cNvSpPr txBox="1">
            <a:spLocks noChangeArrowheads="1"/>
          </p:cNvSpPr>
          <p:nvPr/>
        </p:nvSpPr>
        <p:spPr bwMode="auto">
          <a:xfrm>
            <a:off x="428625" y="285750"/>
            <a:ext cx="8229600" cy="561975"/>
          </a:xfrm>
          <a:prstGeom prst="rect">
            <a:avLst/>
          </a:prstGeom>
          <a:noFill/>
          <a:ln w="9525">
            <a:noFill/>
            <a:miter lim="800000"/>
            <a:headEnd/>
            <a:tailEnd/>
          </a:ln>
          <a:effectLst>
            <a:outerShdw dist="17961" dir="2700000" algn="ctr" rotWithShape="0">
              <a:srgbClr val="474747"/>
            </a:outerShdw>
          </a:effectLst>
        </p:spPr>
        <p:txBody>
          <a:bodyPr anchor="ctr"/>
          <a:lstStyle/>
          <a:p>
            <a:pPr marL="0" lvl="1">
              <a:defRPr/>
            </a:pPr>
            <a:r>
              <a:rPr lang="es-EC" b="1" kern="0" dirty="0">
                <a:solidFill>
                  <a:schemeClr val="bg1"/>
                </a:solidFill>
                <a:latin typeface="Arial" pitchFamily="34" charset="0"/>
                <a:cs typeface="Arial" pitchFamily="34" charset="0"/>
              </a:rPr>
              <a:t>CAP. 4: LOCALIZACION </a:t>
            </a:r>
            <a:endParaRPr lang="en-GB" kern="0" dirty="0">
              <a:solidFill>
                <a:schemeClr val="bg1"/>
              </a:solidFill>
            </a:endParaRPr>
          </a:p>
        </p:txBody>
      </p:sp>
      <p:sp>
        <p:nvSpPr>
          <p:cNvPr id="32787" name="Text Box 68"/>
          <p:cNvSpPr txBox="1">
            <a:spLocks noChangeArrowheads="1"/>
          </p:cNvSpPr>
          <p:nvPr/>
        </p:nvSpPr>
        <p:spPr bwMode="auto">
          <a:xfrm>
            <a:off x="889000" y="2211388"/>
            <a:ext cx="1039813" cy="646112"/>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 Estudio de mercado</a:t>
            </a:r>
          </a:p>
        </p:txBody>
      </p:sp>
      <p:grpSp>
        <p:nvGrpSpPr>
          <p:cNvPr id="32788" name="Group 182"/>
          <p:cNvGrpSpPr>
            <a:grpSpLocks/>
          </p:cNvGrpSpPr>
          <p:nvPr/>
        </p:nvGrpSpPr>
        <p:grpSpPr bwMode="auto">
          <a:xfrm>
            <a:off x="285750" y="3500438"/>
            <a:ext cx="2152650" cy="2152650"/>
            <a:chOff x="1943" y="626"/>
            <a:chExt cx="1228" cy="1228"/>
          </a:xfrm>
        </p:grpSpPr>
        <p:sp>
          <p:nvSpPr>
            <p:cNvPr id="32794" name="Oval 183"/>
            <p:cNvSpPr>
              <a:spLocks noChangeArrowheads="1"/>
            </p:cNvSpPr>
            <p:nvPr/>
          </p:nvSpPr>
          <p:spPr bwMode="auto">
            <a:xfrm>
              <a:off x="1943" y="626"/>
              <a:ext cx="1228" cy="1228"/>
            </a:xfrm>
            <a:prstGeom prst="ellipse">
              <a:avLst/>
            </a:prstGeom>
            <a:gradFill rotWithShape="1">
              <a:gsLst>
                <a:gs pos="0">
                  <a:srgbClr val="780E78">
                    <a:alpha val="62000"/>
                  </a:srgbClr>
                </a:gs>
                <a:gs pos="100000">
                  <a:srgbClr val="380638">
                    <a:alpha val="0"/>
                  </a:srgbClr>
                </a:gs>
              </a:gsLst>
              <a:path path="shape">
                <a:fillToRect l="50000" t="50000" r="50000" b="50000"/>
              </a:path>
            </a:gradFill>
            <a:ln w="9525">
              <a:noFill/>
              <a:round/>
              <a:headEnd/>
              <a:tailEnd/>
            </a:ln>
          </p:spPr>
          <p:txBody>
            <a:bodyPr wrap="none" anchor="ctr"/>
            <a:lstStyle/>
            <a:p>
              <a:endParaRPr lang="es-MX"/>
            </a:p>
          </p:txBody>
        </p:sp>
        <p:grpSp>
          <p:nvGrpSpPr>
            <p:cNvPr id="32795" name="Group 184"/>
            <p:cNvGrpSpPr>
              <a:grpSpLocks/>
            </p:cNvGrpSpPr>
            <p:nvPr/>
          </p:nvGrpSpPr>
          <p:grpSpPr bwMode="auto">
            <a:xfrm>
              <a:off x="2070" y="1330"/>
              <a:ext cx="975" cy="325"/>
              <a:chOff x="2696" y="1315"/>
              <a:chExt cx="2472" cy="824"/>
            </a:xfrm>
          </p:grpSpPr>
          <p:sp>
            <p:nvSpPr>
              <p:cNvPr id="32799" name="Oval 185"/>
              <p:cNvSpPr>
                <a:spLocks noChangeArrowheads="1"/>
              </p:cNvSpPr>
              <p:nvPr/>
            </p:nvSpPr>
            <p:spPr bwMode="auto">
              <a:xfrm>
                <a:off x="2696" y="1315"/>
                <a:ext cx="2472" cy="824"/>
              </a:xfrm>
              <a:prstGeom prst="ellipse">
                <a:avLst/>
              </a:prstGeom>
              <a:gradFill rotWithShape="1">
                <a:gsLst>
                  <a:gs pos="0">
                    <a:srgbClr val="780E78">
                      <a:alpha val="60999"/>
                    </a:srgbClr>
                  </a:gs>
                  <a:gs pos="100000">
                    <a:srgbClr val="380638">
                      <a:alpha val="0"/>
                    </a:srgbClr>
                  </a:gs>
                </a:gsLst>
                <a:path path="shape">
                  <a:fillToRect l="50000" t="50000" r="50000" b="50000"/>
                </a:path>
              </a:gradFill>
              <a:ln w="9525">
                <a:noFill/>
                <a:round/>
                <a:headEnd/>
                <a:tailEnd/>
              </a:ln>
            </p:spPr>
            <p:txBody>
              <a:bodyPr wrap="none" anchor="ctr"/>
              <a:lstStyle/>
              <a:p>
                <a:endParaRPr lang="es-MX"/>
              </a:p>
            </p:txBody>
          </p:sp>
          <p:sp>
            <p:nvSpPr>
              <p:cNvPr id="32800" name="Oval 186"/>
              <p:cNvSpPr>
                <a:spLocks noChangeArrowheads="1"/>
              </p:cNvSpPr>
              <p:nvPr/>
            </p:nvSpPr>
            <p:spPr bwMode="auto">
              <a:xfrm>
                <a:off x="3334" y="1520"/>
                <a:ext cx="1249" cy="451"/>
              </a:xfrm>
              <a:prstGeom prst="ellipse">
                <a:avLst/>
              </a:prstGeom>
              <a:gradFill rotWithShape="1">
                <a:gsLst>
                  <a:gs pos="0">
                    <a:srgbClr val="AA17C7">
                      <a:alpha val="92998"/>
                    </a:srgbClr>
                  </a:gs>
                  <a:gs pos="100000">
                    <a:srgbClr val="4F0B5C">
                      <a:alpha val="0"/>
                    </a:srgbClr>
                  </a:gs>
                </a:gsLst>
                <a:path path="shape">
                  <a:fillToRect l="50000" t="50000" r="50000" b="50000"/>
                </a:path>
              </a:gradFill>
              <a:ln w="9525">
                <a:noFill/>
                <a:round/>
                <a:headEnd/>
                <a:tailEnd/>
              </a:ln>
            </p:spPr>
            <p:txBody>
              <a:bodyPr wrap="none" anchor="ctr"/>
              <a:lstStyle/>
              <a:p>
                <a:endParaRPr lang="es-MX"/>
              </a:p>
            </p:txBody>
          </p:sp>
        </p:grpSp>
        <p:grpSp>
          <p:nvGrpSpPr>
            <p:cNvPr id="32796" name="Group 187"/>
            <p:cNvGrpSpPr>
              <a:grpSpLocks/>
            </p:cNvGrpSpPr>
            <p:nvPr/>
          </p:nvGrpSpPr>
          <p:grpSpPr bwMode="auto">
            <a:xfrm>
              <a:off x="2236" y="890"/>
              <a:ext cx="644" cy="645"/>
              <a:chOff x="2880" y="1515"/>
              <a:chExt cx="644" cy="645"/>
            </a:xfrm>
          </p:grpSpPr>
          <p:sp>
            <p:nvSpPr>
              <p:cNvPr id="32797" name="Oval 188"/>
              <p:cNvSpPr>
                <a:spLocks noChangeArrowheads="1"/>
              </p:cNvSpPr>
              <p:nvPr/>
            </p:nvSpPr>
            <p:spPr bwMode="auto">
              <a:xfrm>
                <a:off x="2880" y="1516"/>
                <a:ext cx="644" cy="644"/>
              </a:xfrm>
              <a:prstGeom prst="ellipse">
                <a:avLst/>
              </a:prstGeom>
              <a:gradFill rotWithShape="1">
                <a:gsLst>
                  <a:gs pos="0">
                    <a:srgbClr val="500B65"/>
                  </a:gs>
                  <a:gs pos="100000">
                    <a:srgbClr val="9F15C5"/>
                  </a:gs>
                </a:gsLst>
                <a:lin ang="5400000" scaled="1"/>
              </a:gradFill>
              <a:ln w="9525" algn="ctr">
                <a:noFill/>
                <a:round/>
                <a:headEnd/>
                <a:tailEnd/>
              </a:ln>
            </p:spPr>
            <p:txBody>
              <a:bodyPr wrap="none" anchor="ctr"/>
              <a:lstStyle/>
              <a:p>
                <a:endParaRPr lang="es-MX"/>
              </a:p>
            </p:txBody>
          </p:sp>
          <p:sp>
            <p:nvSpPr>
              <p:cNvPr id="135" name="Freeform 18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MX"/>
              </a:p>
            </p:txBody>
          </p:sp>
        </p:grpSp>
      </p:grpSp>
      <p:sp>
        <p:nvSpPr>
          <p:cNvPr id="32789" name="Text Box 70"/>
          <p:cNvSpPr txBox="1">
            <a:spLocks noChangeArrowheads="1"/>
          </p:cNvSpPr>
          <p:nvPr/>
        </p:nvSpPr>
        <p:spPr bwMode="auto">
          <a:xfrm>
            <a:off x="854075" y="4211638"/>
            <a:ext cx="1039813"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IV: Estudio Técnico </a:t>
            </a:r>
          </a:p>
        </p:txBody>
      </p:sp>
      <p:pic>
        <p:nvPicPr>
          <p:cNvPr id="40983" name="Picture 3" descr="http://www.ruminahui.gov.ec/../imagenes/rum_car02.jpg"/>
          <p:cNvPicPr>
            <a:picLocks noChangeAspect="1" noChangeArrowheads="1"/>
          </p:cNvPicPr>
          <p:nvPr/>
        </p:nvPicPr>
        <p:blipFill>
          <a:blip r:embed="rId3"/>
          <a:srcRect/>
          <a:stretch>
            <a:fillRect/>
          </a:stretch>
        </p:blipFill>
        <p:spPr bwMode="auto">
          <a:xfrm>
            <a:off x="2428875" y="928688"/>
            <a:ext cx="3643313" cy="2786062"/>
          </a:xfrm>
          <a:prstGeom prst="rect">
            <a:avLst/>
          </a:prstGeom>
          <a:noFill/>
          <a:ln w="9525">
            <a:noFill/>
            <a:miter lim="800000"/>
            <a:headEnd/>
            <a:tailEnd/>
          </a:ln>
        </p:spPr>
      </p:pic>
      <p:sp>
        <p:nvSpPr>
          <p:cNvPr id="32791" name="Text Box 70"/>
          <p:cNvSpPr txBox="1">
            <a:spLocks noChangeArrowheads="1"/>
          </p:cNvSpPr>
          <p:nvPr/>
        </p:nvSpPr>
        <p:spPr bwMode="auto">
          <a:xfrm>
            <a:off x="220663" y="5435600"/>
            <a:ext cx="1039812"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V: Estudio Financiero</a:t>
            </a:r>
          </a:p>
        </p:txBody>
      </p:sp>
      <p:pic>
        <p:nvPicPr>
          <p:cNvPr id="41059" name="Imagen 1"/>
          <p:cNvPicPr>
            <a:picLocks noChangeAspect="1" noChangeArrowheads="1"/>
          </p:cNvPicPr>
          <p:nvPr/>
        </p:nvPicPr>
        <p:blipFill>
          <a:blip r:embed="rId4"/>
          <a:srcRect/>
          <a:stretch>
            <a:fillRect/>
          </a:stretch>
        </p:blipFill>
        <p:spPr bwMode="auto">
          <a:xfrm>
            <a:off x="4857750" y="3914775"/>
            <a:ext cx="3929063" cy="2800350"/>
          </a:xfrm>
          <a:prstGeom prst="rect">
            <a:avLst/>
          </a:prstGeom>
          <a:noFill/>
          <a:ln w="9525">
            <a:noFill/>
            <a:miter lim="800000"/>
            <a:headEnd/>
            <a:tailEnd/>
          </a:ln>
        </p:spPr>
      </p:pic>
      <p:pic>
        <p:nvPicPr>
          <p:cNvPr id="103" name="Picture 3"/>
          <p:cNvPicPr>
            <a:picLocks noChangeAspect="1" noChangeArrowheads="1"/>
          </p:cNvPicPr>
          <p:nvPr/>
        </p:nvPicPr>
        <p:blipFill>
          <a:blip r:embed="rId5"/>
          <a:srcRect/>
          <a:stretch>
            <a:fillRect/>
          </a:stretch>
        </p:blipFill>
        <p:spPr bwMode="auto">
          <a:xfrm>
            <a:off x="6143625" y="1357313"/>
            <a:ext cx="2786063" cy="180022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4.16667E-6 0 L 4.16667E-6 1.12338 " pathEditMode="relative" rAng="0" ptsTypes="AA">
                                      <p:cBhvr>
                                        <p:cTn id="10" dur="1500" fill="hold"/>
                                        <p:tgtEl>
                                          <p:spTgt spid="5"/>
                                        </p:tgtEl>
                                        <p:attrNameLst>
                                          <p:attrName>ppt_x</p:attrName>
                                          <p:attrName>ppt_y</p:attrName>
                                        </p:attrNameLst>
                                      </p:cBhvr>
                                      <p:rCtr x="0" y="562"/>
                                    </p:animMotion>
                                  </p:childTnLst>
                                </p:cTn>
                              </p:par>
                              <p:par>
                                <p:cTn id="11" presetID="42" presetClass="path" presetSubtype="0" accel="50000" decel="50000" fill="hold" nodeType="withEffect">
                                  <p:stCondLst>
                                    <p:cond delay="0"/>
                                  </p:stCondLst>
                                  <p:childTnLst>
                                    <p:animMotion origin="layout" path="M -4.72222E-6 -1.12338 L -4.72222E-6 -4.07407E-6 " pathEditMode="relative" rAng="0" ptsTypes="AA">
                                      <p:cBhvr>
                                        <p:cTn id="12" dur="1500" spd="-100000" fill="hold"/>
                                        <p:tgtEl>
                                          <p:spTgt spid="4"/>
                                        </p:tgtEl>
                                        <p:attrNameLst>
                                          <p:attrName>ppt_x</p:attrName>
                                          <p:attrName>ppt_y</p:attrName>
                                        </p:attrNameLst>
                                      </p:cBhvr>
                                      <p:rCtr x="0" y="562"/>
                                    </p:animMotion>
                                  </p:childTnLst>
                                </p:cTn>
                              </p:par>
                              <p:par>
                                <p:cTn id="13" presetID="10" presetClass="entr" presetSubtype="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7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9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11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13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xit" presetSubtype="0" fill="hold" nodeType="with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xit" presetSubtype="0" fill="hold" grpId="0" nodeType="withEffect">
                                  <p:stCondLst>
                                    <p:cond delay="0"/>
                                  </p:stCondLst>
                                  <p:childTnLst>
                                    <p:animEffect transition="out" filter="fade">
                                      <p:cBhvr>
                                        <p:cTn id="35" dur="500"/>
                                        <p:tgtEl>
                                          <p:spTgt spid="11336"/>
                                        </p:tgtEl>
                                      </p:cBhvr>
                                    </p:animEffect>
                                    <p:set>
                                      <p:cBhvr>
                                        <p:cTn id="36" dur="1" fill="hold">
                                          <p:stCondLst>
                                            <p:cond delay="499"/>
                                          </p:stCondLst>
                                        </p:cTn>
                                        <p:tgtEl>
                                          <p:spTgt spid="1133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1337"/>
                                        </p:tgtEl>
                                        <p:attrNameLst>
                                          <p:attrName>style.visibility</p:attrName>
                                        </p:attrNameLst>
                                      </p:cBhvr>
                                      <p:to>
                                        <p:strVal val="visible"/>
                                      </p:to>
                                    </p:set>
                                    <p:animEffect transition="in" filter="fade">
                                      <p:cBhvr>
                                        <p:cTn id="39" dur="500"/>
                                        <p:tgtEl>
                                          <p:spTgt spid="11337"/>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par>
                                <p:cTn id="43" presetID="10" presetClass="entr" presetSubtype="0" fill="hold" nodeType="withEffect">
                                  <p:stCondLst>
                                    <p:cond delay="110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wipe(left)">
                                      <p:cBhvr>
                                        <p:cTn id="48" dur="500"/>
                                        <p:tgtEl>
                                          <p:spTgt spid="102"/>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40983"/>
                                        </p:tgtEl>
                                        <p:attrNameLst>
                                          <p:attrName>style.visibility</p:attrName>
                                        </p:attrNameLst>
                                      </p:cBhvr>
                                      <p:to>
                                        <p:strVal val="visible"/>
                                      </p:to>
                                    </p:set>
                                    <p:animEffect transition="in" filter="randombar(horizontal)">
                                      <p:cBhvr>
                                        <p:cTn id="53" dur="500"/>
                                        <p:tgtEl>
                                          <p:spTgt spid="40983"/>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nodeType="clickEffect">
                                  <p:stCondLst>
                                    <p:cond delay="0"/>
                                  </p:stCondLst>
                                  <p:childTnLst>
                                    <p:set>
                                      <p:cBhvr>
                                        <p:cTn id="57" dur="1" fill="hold">
                                          <p:stCondLst>
                                            <p:cond delay="0"/>
                                          </p:stCondLst>
                                        </p:cTn>
                                        <p:tgtEl>
                                          <p:spTgt spid="41059"/>
                                        </p:tgtEl>
                                        <p:attrNameLst>
                                          <p:attrName>style.visibility</p:attrName>
                                        </p:attrNameLst>
                                      </p:cBhvr>
                                      <p:to>
                                        <p:strVal val="visible"/>
                                      </p:to>
                                    </p:set>
                                    <p:animEffect transition="in" filter="box(in)">
                                      <p:cBhvr>
                                        <p:cTn id="58" dur="500"/>
                                        <p:tgtEl>
                                          <p:spTgt spid="41059"/>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103"/>
                                        </p:tgtEl>
                                        <p:attrNameLst>
                                          <p:attrName>style.visibility</p:attrName>
                                        </p:attrNameLst>
                                      </p:cBhvr>
                                      <p:to>
                                        <p:strVal val="visible"/>
                                      </p:to>
                                    </p:set>
                                    <p:animEffect transition="in" filter="randombar(horizontal)">
                                      <p:cBhvr>
                                        <p:cTn id="63" dur="500"/>
                                        <p:tgtEl>
                                          <p:spTgt spid="103"/>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nodeType="clickEffect">
                                  <p:stCondLst>
                                    <p:cond delay="0"/>
                                  </p:stCondLst>
                                  <p:childTnLst>
                                    <p:set>
                                      <p:cBhvr>
                                        <p:cTn id="67" dur="1" fill="hold">
                                          <p:stCondLst>
                                            <p:cond delay="0"/>
                                          </p:stCondLst>
                                        </p:cTn>
                                        <p:tgtEl>
                                          <p:spTgt spid="103"/>
                                        </p:tgtEl>
                                        <p:attrNameLst>
                                          <p:attrName>style.visibility</p:attrName>
                                        </p:attrNameLst>
                                      </p:cBhvr>
                                      <p:to>
                                        <p:strVal val="visible"/>
                                      </p:to>
                                    </p:set>
                                    <p:animEffect transition="in" filter="box(in)">
                                      <p:cBhvr>
                                        <p:cTn id="6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6" grpId="0" animBg="1"/>
      <p:bldP spid="11337" grpId="0" animBg="1"/>
      <p:bldP spid="85" grpId="0"/>
      <p:bldP spid="102"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36" name="Rectangle 72"/>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29BE6">
                  <a:alpha val="79999"/>
                </a:srgbClr>
              </a:gs>
            </a:gsLst>
            <a:lin ang="5400000" scaled="1"/>
          </a:gradFill>
          <a:ln w="9525">
            <a:noFill/>
            <a:miter lim="800000"/>
            <a:headEnd/>
            <a:tailEnd/>
          </a:ln>
        </p:spPr>
        <p:txBody>
          <a:bodyPr wrap="none" anchor="ctr"/>
          <a:lstStyle/>
          <a:p>
            <a:endParaRPr lang="es-ES_tradnl"/>
          </a:p>
        </p:txBody>
      </p:sp>
      <p:sp>
        <p:nvSpPr>
          <p:cNvPr id="11337" name="Rectangle 73"/>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9CE1C">
                  <a:alpha val="60001"/>
                </a:srgbClr>
              </a:gs>
            </a:gsLst>
            <a:lin ang="5400000" scaled="1"/>
          </a:gradFill>
          <a:ln w="9525">
            <a:noFill/>
            <a:miter lim="800000"/>
            <a:headEnd/>
            <a:tailEnd/>
          </a:ln>
        </p:spPr>
        <p:txBody>
          <a:bodyPr wrap="none" anchor="ctr"/>
          <a:lstStyle/>
          <a:p>
            <a:endParaRPr lang="es-ES_tradnl"/>
          </a:p>
        </p:txBody>
      </p:sp>
      <p:grpSp>
        <p:nvGrpSpPr>
          <p:cNvPr id="2" name="Group 2"/>
          <p:cNvGrpSpPr>
            <a:grpSpLocks/>
          </p:cNvGrpSpPr>
          <p:nvPr/>
        </p:nvGrpSpPr>
        <p:grpSpPr bwMode="auto">
          <a:xfrm>
            <a:off x="-3175" y="-12700"/>
            <a:ext cx="1766888" cy="6870700"/>
            <a:chOff x="2336" y="-8"/>
            <a:chExt cx="1252" cy="4337"/>
          </a:xfrm>
        </p:grpSpPr>
        <p:sp>
          <p:nvSpPr>
            <p:cNvPr id="34013" name="Freeform 3"/>
            <p:cNvSpPr>
              <a:spLocks/>
            </p:cNvSpPr>
            <p:nvPr/>
          </p:nvSpPr>
          <p:spPr bwMode="auto">
            <a:xfrm>
              <a:off x="2336" y="-8"/>
              <a:ext cx="872" cy="4337"/>
            </a:xfrm>
            <a:custGeom>
              <a:avLst/>
              <a:gdLst>
                <a:gd name="T0" fmla="*/ 607136 w 369"/>
                <a:gd name="T1" fmla="*/ 0 h 1836"/>
                <a:gd name="T2" fmla="*/ 556419 w 369"/>
                <a:gd name="T3" fmla="*/ 1992107 h 1836"/>
                <a:gd name="T4" fmla="*/ 0 w 369"/>
                <a:gd name="T5" fmla="*/ 4204707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cap="flat">
              <a:solidFill>
                <a:srgbClr val="18A5D8"/>
              </a:solidFill>
              <a:prstDash val="solid"/>
              <a:miter lim="800000"/>
              <a:headEnd/>
              <a:tailEnd/>
            </a:ln>
          </p:spPr>
          <p:txBody>
            <a:bodyPr/>
            <a:lstStyle/>
            <a:p>
              <a:endParaRPr lang="es-ES"/>
            </a:p>
          </p:txBody>
        </p:sp>
        <p:sp>
          <p:nvSpPr>
            <p:cNvPr id="34014" name="Freeform 4"/>
            <p:cNvSpPr>
              <a:spLocks/>
            </p:cNvSpPr>
            <p:nvPr/>
          </p:nvSpPr>
          <p:spPr bwMode="auto">
            <a:xfrm>
              <a:off x="2343" y="-8"/>
              <a:ext cx="893" cy="4337"/>
            </a:xfrm>
            <a:custGeom>
              <a:avLst/>
              <a:gdLst>
                <a:gd name="T0" fmla="*/ 602541 w 378"/>
                <a:gd name="T1" fmla="*/ 0 h 1836"/>
                <a:gd name="T2" fmla="*/ 570372 w 378"/>
                <a:gd name="T3" fmla="*/ 1992107 h 1836"/>
                <a:gd name="T4" fmla="*/ 70578 w 378"/>
                <a:gd name="T5" fmla="*/ 4204707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cap="flat">
              <a:solidFill>
                <a:srgbClr val="199DCC"/>
              </a:solidFill>
              <a:prstDash val="solid"/>
              <a:miter lim="800000"/>
              <a:headEnd/>
              <a:tailEnd/>
            </a:ln>
          </p:spPr>
          <p:txBody>
            <a:bodyPr/>
            <a:lstStyle/>
            <a:p>
              <a:endParaRPr lang="es-ES"/>
            </a:p>
          </p:txBody>
        </p:sp>
        <p:sp>
          <p:nvSpPr>
            <p:cNvPr id="34015" name="Freeform 5"/>
            <p:cNvSpPr>
              <a:spLocks/>
            </p:cNvSpPr>
            <p:nvPr/>
          </p:nvSpPr>
          <p:spPr bwMode="auto">
            <a:xfrm>
              <a:off x="2350" y="-8"/>
              <a:ext cx="917" cy="4337"/>
            </a:xfrm>
            <a:custGeom>
              <a:avLst/>
              <a:gdLst>
                <a:gd name="T0" fmla="*/ 605392 w 388"/>
                <a:gd name="T1" fmla="*/ 0 h 1836"/>
                <a:gd name="T2" fmla="*/ 589026 w 388"/>
                <a:gd name="T3" fmla="*/ 1992107 h 1836"/>
                <a:gd name="T4" fmla="*/ 142887 w 388"/>
                <a:gd name="T5" fmla="*/ 4204707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cap="flat">
              <a:solidFill>
                <a:srgbClr val="1A96C3"/>
              </a:solidFill>
              <a:prstDash val="solid"/>
              <a:miter lim="800000"/>
              <a:headEnd/>
              <a:tailEnd/>
            </a:ln>
          </p:spPr>
          <p:txBody>
            <a:bodyPr/>
            <a:lstStyle/>
            <a:p>
              <a:endParaRPr lang="es-ES"/>
            </a:p>
          </p:txBody>
        </p:sp>
        <p:sp>
          <p:nvSpPr>
            <p:cNvPr id="34016" name="Freeform 6"/>
            <p:cNvSpPr>
              <a:spLocks/>
            </p:cNvSpPr>
            <p:nvPr/>
          </p:nvSpPr>
          <p:spPr bwMode="auto">
            <a:xfrm>
              <a:off x="2355" y="-8"/>
              <a:ext cx="940" cy="4337"/>
            </a:xfrm>
            <a:custGeom>
              <a:avLst/>
              <a:gdLst>
                <a:gd name="T0" fmla="*/ 601430 w 398"/>
                <a:gd name="T1" fmla="*/ 0 h 1836"/>
                <a:gd name="T2" fmla="*/ 604141 w 398"/>
                <a:gd name="T3" fmla="*/ 1992107 h 1836"/>
                <a:gd name="T4" fmla="*/ 214887 w 398"/>
                <a:gd name="T5" fmla="*/ 4204707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cap="flat">
              <a:solidFill>
                <a:srgbClr val="1A8FBA"/>
              </a:solidFill>
              <a:prstDash val="solid"/>
              <a:miter lim="800000"/>
              <a:headEnd/>
              <a:tailEnd/>
            </a:ln>
          </p:spPr>
          <p:txBody>
            <a:bodyPr/>
            <a:lstStyle/>
            <a:p>
              <a:endParaRPr lang="es-ES"/>
            </a:p>
          </p:txBody>
        </p:sp>
        <p:sp>
          <p:nvSpPr>
            <p:cNvPr id="34017" name="Freeform 7"/>
            <p:cNvSpPr>
              <a:spLocks/>
            </p:cNvSpPr>
            <p:nvPr/>
          </p:nvSpPr>
          <p:spPr bwMode="auto">
            <a:xfrm>
              <a:off x="2360" y="-8"/>
              <a:ext cx="964" cy="4337"/>
            </a:xfrm>
            <a:custGeom>
              <a:avLst/>
              <a:gdLst>
                <a:gd name="T0" fmla="*/ 605942 w 408"/>
                <a:gd name="T1" fmla="*/ 0 h 1836"/>
                <a:gd name="T2" fmla="*/ 621497 w 408"/>
                <a:gd name="T3" fmla="*/ 1992107 h 1836"/>
                <a:gd name="T4" fmla="*/ 286502 w 408"/>
                <a:gd name="T5" fmla="*/ 4204707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cap="flat">
              <a:solidFill>
                <a:srgbClr val="1888B2"/>
              </a:solidFill>
              <a:prstDash val="solid"/>
              <a:miter lim="800000"/>
              <a:headEnd/>
              <a:tailEnd/>
            </a:ln>
          </p:spPr>
          <p:txBody>
            <a:bodyPr/>
            <a:lstStyle/>
            <a:p>
              <a:endParaRPr lang="es-ES"/>
            </a:p>
          </p:txBody>
        </p:sp>
        <p:sp>
          <p:nvSpPr>
            <p:cNvPr id="34018" name="Freeform 8"/>
            <p:cNvSpPr>
              <a:spLocks/>
            </p:cNvSpPr>
            <p:nvPr/>
          </p:nvSpPr>
          <p:spPr bwMode="auto">
            <a:xfrm>
              <a:off x="2365" y="-8"/>
              <a:ext cx="987" cy="4337"/>
            </a:xfrm>
            <a:custGeom>
              <a:avLst/>
              <a:gdLst>
                <a:gd name="T0" fmla="*/ 601973 w 418"/>
                <a:gd name="T1" fmla="*/ 0 h 1836"/>
                <a:gd name="T2" fmla="*/ 636769 w 418"/>
                <a:gd name="T3" fmla="*/ 1992107 h 1836"/>
                <a:gd name="T4" fmla="*/ 358420 w 418"/>
                <a:gd name="T5" fmla="*/ 4204707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cap="flat">
              <a:solidFill>
                <a:srgbClr val="1A82AA"/>
              </a:solidFill>
              <a:prstDash val="solid"/>
              <a:miter lim="800000"/>
              <a:headEnd/>
              <a:tailEnd/>
            </a:ln>
          </p:spPr>
          <p:txBody>
            <a:bodyPr/>
            <a:lstStyle/>
            <a:p>
              <a:endParaRPr lang="es-ES"/>
            </a:p>
          </p:txBody>
        </p:sp>
        <p:sp>
          <p:nvSpPr>
            <p:cNvPr id="34019" name="Freeform 9"/>
            <p:cNvSpPr>
              <a:spLocks/>
            </p:cNvSpPr>
            <p:nvPr/>
          </p:nvSpPr>
          <p:spPr bwMode="auto">
            <a:xfrm>
              <a:off x="2372" y="-8"/>
              <a:ext cx="1039" cy="4337"/>
            </a:xfrm>
            <a:custGeom>
              <a:avLst/>
              <a:gdLst>
                <a:gd name="T0" fmla="*/ 600204 w 440"/>
                <a:gd name="T1" fmla="*/ 0 h 1836"/>
                <a:gd name="T2" fmla="*/ 652558 w 440"/>
                <a:gd name="T3" fmla="*/ 1992107 h 1836"/>
                <a:gd name="T4" fmla="*/ 429076 w 440"/>
                <a:gd name="T5" fmla="*/ 4204707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cap="flat">
              <a:solidFill>
                <a:srgbClr val="187CA2"/>
              </a:solidFill>
              <a:prstDash val="solid"/>
              <a:miter lim="800000"/>
              <a:headEnd/>
              <a:tailEnd/>
            </a:ln>
          </p:spPr>
          <p:txBody>
            <a:bodyPr/>
            <a:lstStyle/>
            <a:p>
              <a:endParaRPr lang="es-ES"/>
            </a:p>
          </p:txBody>
        </p:sp>
        <p:sp>
          <p:nvSpPr>
            <p:cNvPr id="34020" name="Freeform 10"/>
            <p:cNvSpPr>
              <a:spLocks/>
            </p:cNvSpPr>
            <p:nvPr/>
          </p:nvSpPr>
          <p:spPr bwMode="auto">
            <a:xfrm>
              <a:off x="2376" y="-8"/>
              <a:ext cx="1094" cy="4337"/>
            </a:xfrm>
            <a:custGeom>
              <a:avLst/>
              <a:gdLst>
                <a:gd name="T0" fmla="*/ 606142 w 463"/>
                <a:gd name="T1" fmla="*/ 0 h 1836"/>
                <a:gd name="T2" fmla="*/ 675244 w 463"/>
                <a:gd name="T3" fmla="*/ 1992107 h 1836"/>
                <a:gd name="T4" fmla="*/ 505395 w 463"/>
                <a:gd name="T5" fmla="*/ 4204707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cap="flat">
              <a:solidFill>
                <a:srgbClr val="15769B"/>
              </a:solidFill>
              <a:prstDash val="solid"/>
              <a:miter lim="800000"/>
              <a:headEnd/>
              <a:tailEnd/>
            </a:ln>
          </p:spPr>
          <p:txBody>
            <a:bodyPr/>
            <a:lstStyle/>
            <a:p>
              <a:endParaRPr lang="es-ES"/>
            </a:p>
          </p:txBody>
        </p:sp>
        <p:sp>
          <p:nvSpPr>
            <p:cNvPr id="34021" name="Freeform 11"/>
            <p:cNvSpPr>
              <a:spLocks/>
            </p:cNvSpPr>
            <p:nvPr/>
          </p:nvSpPr>
          <p:spPr bwMode="auto">
            <a:xfrm>
              <a:off x="2381" y="-8"/>
              <a:ext cx="1148" cy="4337"/>
            </a:xfrm>
            <a:custGeom>
              <a:avLst/>
              <a:gdLst>
                <a:gd name="T0" fmla="*/ 604885 w 486"/>
                <a:gd name="T1" fmla="*/ 0 h 1836"/>
                <a:gd name="T2" fmla="*/ 691058 w 486"/>
                <a:gd name="T3" fmla="*/ 1992107 h 1836"/>
                <a:gd name="T4" fmla="*/ 576546 w 486"/>
                <a:gd name="T5" fmla="*/ 4204707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cap="flat">
              <a:solidFill>
                <a:srgbClr val="157194"/>
              </a:solidFill>
              <a:prstDash val="solid"/>
              <a:miter lim="800000"/>
              <a:headEnd/>
              <a:tailEnd/>
            </a:ln>
          </p:spPr>
          <p:txBody>
            <a:bodyPr/>
            <a:lstStyle/>
            <a:p>
              <a:endParaRPr lang="es-ES"/>
            </a:p>
          </p:txBody>
        </p:sp>
        <p:sp>
          <p:nvSpPr>
            <p:cNvPr id="34022" name="Freeform 12"/>
            <p:cNvSpPr>
              <a:spLocks/>
            </p:cNvSpPr>
            <p:nvPr/>
          </p:nvSpPr>
          <p:spPr bwMode="auto">
            <a:xfrm>
              <a:off x="2386" y="-8"/>
              <a:ext cx="1202" cy="4337"/>
            </a:xfrm>
            <a:custGeom>
              <a:avLst/>
              <a:gdLst>
                <a:gd name="T0" fmla="*/ 602518 w 509"/>
                <a:gd name="T1" fmla="*/ 0 h 1836"/>
                <a:gd name="T2" fmla="*/ 706044 w 509"/>
                <a:gd name="T3" fmla="*/ 1992107 h 1836"/>
                <a:gd name="T4" fmla="*/ 645833 w 509"/>
                <a:gd name="T5" fmla="*/ 4204707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cap="flat">
              <a:solidFill>
                <a:srgbClr val="136B8D"/>
              </a:solidFill>
              <a:prstDash val="solid"/>
              <a:miter lim="800000"/>
              <a:headEnd/>
              <a:tailEnd/>
            </a:ln>
          </p:spPr>
          <p:txBody>
            <a:bodyPr/>
            <a:lstStyle/>
            <a:p>
              <a:endParaRPr lang="es-ES"/>
            </a:p>
          </p:txBody>
        </p:sp>
      </p:grpSp>
      <p:grpSp>
        <p:nvGrpSpPr>
          <p:cNvPr id="3" name="Group 13"/>
          <p:cNvGrpSpPr>
            <a:grpSpLocks/>
          </p:cNvGrpSpPr>
          <p:nvPr/>
        </p:nvGrpSpPr>
        <p:grpSpPr bwMode="auto">
          <a:xfrm>
            <a:off x="-3175" y="-12700"/>
            <a:ext cx="1766888" cy="6870700"/>
            <a:chOff x="2336" y="-8"/>
            <a:chExt cx="1252" cy="4337"/>
          </a:xfrm>
        </p:grpSpPr>
        <p:sp>
          <p:nvSpPr>
            <p:cNvPr id="34003" name="Freeform 14"/>
            <p:cNvSpPr>
              <a:spLocks/>
            </p:cNvSpPr>
            <p:nvPr/>
          </p:nvSpPr>
          <p:spPr bwMode="auto">
            <a:xfrm>
              <a:off x="2336" y="-8"/>
              <a:ext cx="872" cy="4337"/>
            </a:xfrm>
            <a:custGeom>
              <a:avLst/>
              <a:gdLst>
                <a:gd name="T0" fmla="*/ 607136 w 369"/>
                <a:gd name="T1" fmla="*/ 0 h 1836"/>
                <a:gd name="T2" fmla="*/ 556419 w 369"/>
                <a:gd name="T3" fmla="*/ 1992107 h 1836"/>
                <a:gd name="T4" fmla="*/ 0 w 369"/>
                <a:gd name="T5" fmla="*/ 4204707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cap="flat">
              <a:solidFill>
                <a:srgbClr val="53B848"/>
              </a:solidFill>
              <a:prstDash val="solid"/>
              <a:miter lim="800000"/>
              <a:headEnd/>
              <a:tailEnd/>
            </a:ln>
          </p:spPr>
          <p:txBody>
            <a:bodyPr/>
            <a:lstStyle/>
            <a:p>
              <a:endParaRPr lang="es-ES"/>
            </a:p>
          </p:txBody>
        </p:sp>
        <p:sp>
          <p:nvSpPr>
            <p:cNvPr id="34004" name="Freeform 15"/>
            <p:cNvSpPr>
              <a:spLocks/>
            </p:cNvSpPr>
            <p:nvPr/>
          </p:nvSpPr>
          <p:spPr bwMode="auto">
            <a:xfrm>
              <a:off x="2343" y="-8"/>
              <a:ext cx="893" cy="4337"/>
            </a:xfrm>
            <a:custGeom>
              <a:avLst/>
              <a:gdLst>
                <a:gd name="T0" fmla="*/ 602541 w 378"/>
                <a:gd name="T1" fmla="*/ 0 h 1836"/>
                <a:gd name="T2" fmla="*/ 570372 w 378"/>
                <a:gd name="T3" fmla="*/ 1992107 h 1836"/>
                <a:gd name="T4" fmla="*/ 70578 w 378"/>
                <a:gd name="T5" fmla="*/ 4204707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cap="flat">
              <a:solidFill>
                <a:srgbClr val="4FB147"/>
              </a:solidFill>
              <a:prstDash val="solid"/>
              <a:miter lim="800000"/>
              <a:headEnd/>
              <a:tailEnd/>
            </a:ln>
          </p:spPr>
          <p:txBody>
            <a:bodyPr/>
            <a:lstStyle/>
            <a:p>
              <a:endParaRPr lang="es-ES"/>
            </a:p>
          </p:txBody>
        </p:sp>
        <p:sp>
          <p:nvSpPr>
            <p:cNvPr id="34005" name="Freeform 16"/>
            <p:cNvSpPr>
              <a:spLocks/>
            </p:cNvSpPr>
            <p:nvPr/>
          </p:nvSpPr>
          <p:spPr bwMode="auto">
            <a:xfrm>
              <a:off x="2350" y="-8"/>
              <a:ext cx="917" cy="4337"/>
            </a:xfrm>
            <a:custGeom>
              <a:avLst/>
              <a:gdLst>
                <a:gd name="T0" fmla="*/ 605392 w 388"/>
                <a:gd name="T1" fmla="*/ 0 h 1836"/>
                <a:gd name="T2" fmla="*/ 589026 w 388"/>
                <a:gd name="T3" fmla="*/ 1992107 h 1836"/>
                <a:gd name="T4" fmla="*/ 142887 w 388"/>
                <a:gd name="T5" fmla="*/ 4204707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cap="flat">
              <a:solidFill>
                <a:srgbClr val="48AC47"/>
              </a:solidFill>
              <a:prstDash val="solid"/>
              <a:miter lim="800000"/>
              <a:headEnd/>
              <a:tailEnd/>
            </a:ln>
          </p:spPr>
          <p:txBody>
            <a:bodyPr/>
            <a:lstStyle/>
            <a:p>
              <a:endParaRPr lang="es-ES"/>
            </a:p>
          </p:txBody>
        </p:sp>
        <p:sp>
          <p:nvSpPr>
            <p:cNvPr id="34006" name="Freeform 17"/>
            <p:cNvSpPr>
              <a:spLocks/>
            </p:cNvSpPr>
            <p:nvPr/>
          </p:nvSpPr>
          <p:spPr bwMode="auto">
            <a:xfrm>
              <a:off x="2355" y="-8"/>
              <a:ext cx="940" cy="4337"/>
            </a:xfrm>
            <a:custGeom>
              <a:avLst/>
              <a:gdLst>
                <a:gd name="T0" fmla="*/ 601430 w 398"/>
                <a:gd name="T1" fmla="*/ 0 h 1836"/>
                <a:gd name="T2" fmla="*/ 604141 w 398"/>
                <a:gd name="T3" fmla="*/ 1992107 h 1836"/>
                <a:gd name="T4" fmla="*/ 214887 w 398"/>
                <a:gd name="T5" fmla="*/ 4204707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cap="flat">
              <a:solidFill>
                <a:srgbClr val="43A746"/>
              </a:solidFill>
              <a:prstDash val="solid"/>
              <a:miter lim="800000"/>
              <a:headEnd/>
              <a:tailEnd/>
            </a:ln>
          </p:spPr>
          <p:txBody>
            <a:bodyPr/>
            <a:lstStyle/>
            <a:p>
              <a:endParaRPr lang="es-ES"/>
            </a:p>
          </p:txBody>
        </p:sp>
        <p:sp>
          <p:nvSpPr>
            <p:cNvPr id="34007" name="Freeform 18"/>
            <p:cNvSpPr>
              <a:spLocks/>
            </p:cNvSpPr>
            <p:nvPr/>
          </p:nvSpPr>
          <p:spPr bwMode="auto">
            <a:xfrm>
              <a:off x="2360" y="-8"/>
              <a:ext cx="964" cy="4337"/>
            </a:xfrm>
            <a:custGeom>
              <a:avLst/>
              <a:gdLst>
                <a:gd name="T0" fmla="*/ 605942 w 408"/>
                <a:gd name="T1" fmla="*/ 0 h 1836"/>
                <a:gd name="T2" fmla="*/ 621497 w 408"/>
                <a:gd name="T3" fmla="*/ 1992107 h 1836"/>
                <a:gd name="T4" fmla="*/ 286502 w 408"/>
                <a:gd name="T5" fmla="*/ 4204707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cap="flat">
              <a:solidFill>
                <a:srgbClr val="3CA246"/>
              </a:solidFill>
              <a:prstDash val="solid"/>
              <a:miter lim="800000"/>
              <a:headEnd/>
              <a:tailEnd/>
            </a:ln>
          </p:spPr>
          <p:txBody>
            <a:bodyPr/>
            <a:lstStyle/>
            <a:p>
              <a:endParaRPr lang="es-ES"/>
            </a:p>
          </p:txBody>
        </p:sp>
        <p:sp>
          <p:nvSpPr>
            <p:cNvPr id="34008" name="Freeform 19"/>
            <p:cNvSpPr>
              <a:spLocks/>
            </p:cNvSpPr>
            <p:nvPr/>
          </p:nvSpPr>
          <p:spPr bwMode="auto">
            <a:xfrm>
              <a:off x="2365" y="-8"/>
              <a:ext cx="987" cy="4337"/>
            </a:xfrm>
            <a:custGeom>
              <a:avLst/>
              <a:gdLst>
                <a:gd name="T0" fmla="*/ 601973 w 418"/>
                <a:gd name="T1" fmla="*/ 0 h 1836"/>
                <a:gd name="T2" fmla="*/ 636769 w 418"/>
                <a:gd name="T3" fmla="*/ 1992107 h 1836"/>
                <a:gd name="T4" fmla="*/ 358420 w 418"/>
                <a:gd name="T5" fmla="*/ 4204707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cap="flat">
              <a:solidFill>
                <a:srgbClr val="369E46"/>
              </a:solidFill>
              <a:prstDash val="solid"/>
              <a:miter lim="800000"/>
              <a:headEnd/>
              <a:tailEnd/>
            </a:ln>
          </p:spPr>
          <p:txBody>
            <a:bodyPr/>
            <a:lstStyle/>
            <a:p>
              <a:endParaRPr lang="es-ES"/>
            </a:p>
          </p:txBody>
        </p:sp>
        <p:sp>
          <p:nvSpPr>
            <p:cNvPr id="34009" name="Freeform 20"/>
            <p:cNvSpPr>
              <a:spLocks/>
            </p:cNvSpPr>
            <p:nvPr/>
          </p:nvSpPr>
          <p:spPr bwMode="auto">
            <a:xfrm>
              <a:off x="2372" y="-8"/>
              <a:ext cx="1039" cy="4337"/>
            </a:xfrm>
            <a:custGeom>
              <a:avLst/>
              <a:gdLst>
                <a:gd name="T0" fmla="*/ 600204 w 440"/>
                <a:gd name="T1" fmla="*/ 0 h 1836"/>
                <a:gd name="T2" fmla="*/ 652558 w 440"/>
                <a:gd name="T3" fmla="*/ 1992107 h 1836"/>
                <a:gd name="T4" fmla="*/ 429076 w 440"/>
                <a:gd name="T5" fmla="*/ 4204707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cap="flat">
              <a:solidFill>
                <a:srgbClr val="2F9946"/>
              </a:solidFill>
              <a:prstDash val="solid"/>
              <a:miter lim="800000"/>
              <a:headEnd/>
              <a:tailEnd/>
            </a:ln>
          </p:spPr>
          <p:txBody>
            <a:bodyPr/>
            <a:lstStyle/>
            <a:p>
              <a:endParaRPr lang="es-ES"/>
            </a:p>
          </p:txBody>
        </p:sp>
        <p:sp>
          <p:nvSpPr>
            <p:cNvPr id="34010" name="Freeform 21"/>
            <p:cNvSpPr>
              <a:spLocks/>
            </p:cNvSpPr>
            <p:nvPr/>
          </p:nvSpPr>
          <p:spPr bwMode="auto">
            <a:xfrm>
              <a:off x="2376" y="-8"/>
              <a:ext cx="1094" cy="4337"/>
            </a:xfrm>
            <a:custGeom>
              <a:avLst/>
              <a:gdLst>
                <a:gd name="T0" fmla="*/ 606142 w 463"/>
                <a:gd name="T1" fmla="*/ 0 h 1836"/>
                <a:gd name="T2" fmla="*/ 675244 w 463"/>
                <a:gd name="T3" fmla="*/ 1992107 h 1836"/>
                <a:gd name="T4" fmla="*/ 505395 w 463"/>
                <a:gd name="T5" fmla="*/ 4204707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cap="flat">
              <a:solidFill>
                <a:srgbClr val="2A9545"/>
              </a:solidFill>
              <a:prstDash val="solid"/>
              <a:miter lim="800000"/>
              <a:headEnd/>
              <a:tailEnd/>
            </a:ln>
          </p:spPr>
          <p:txBody>
            <a:bodyPr/>
            <a:lstStyle/>
            <a:p>
              <a:endParaRPr lang="es-ES"/>
            </a:p>
          </p:txBody>
        </p:sp>
        <p:sp>
          <p:nvSpPr>
            <p:cNvPr id="34011" name="Freeform 22"/>
            <p:cNvSpPr>
              <a:spLocks/>
            </p:cNvSpPr>
            <p:nvPr/>
          </p:nvSpPr>
          <p:spPr bwMode="auto">
            <a:xfrm>
              <a:off x="2381" y="-8"/>
              <a:ext cx="1148" cy="4337"/>
            </a:xfrm>
            <a:custGeom>
              <a:avLst/>
              <a:gdLst>
                <a:gd name="T0" fmla="*/ 604885 w 486"/>
                <a:gd name="T1" fmla="*/ 0 h 1836"/>
                <a:gd name="T2" fmla="*/ 691058 w 486"/>
                <a:gd name="T3" fmla="*/ 1992107 h 1836"/>
                <a:gd name="T4" fmla="*/ 576546 w 486"/>
                <a:gd name="T5" fmla="*/ 4204707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cap="flat">
              <a:solidFill>
                <a:srgbClr val="219145"/>
              </a:solidFill>
              <a:prstDash val="solid"/>
              <a:miter lim="800000"/>
              <a:headEnd/>
              <a:tailEnd/>
            </a:ln>
          </p:spPr>
          <p:txBody>
            <a:bodyPr/>
            <a:lstStyle/>
            <a:p>
              <a:endParaRPr lang="es-ES"/>
            </a:p>
          </p:txBody>
        </p:sp>
        <p:sp>
          <p:nvSpPr>
            <p:cNvPr id="34012" name="Freeform 23"/>
            <p:cNvSpPr>
              <a:spLocks/>
            </p:cNvSpPr>
            <p:nvPr/>
          </p:nvSpPr>
          <p:spPr bwMode="auto">
            <a:xfrm>
              <a:off x="2386" y="-8"/>
              <a:ext cx="1202" cy="4337"/>
            </a:xfrm>
            <a:custGeom>
              <a:avLst/>
              <a:gdLst>
                <a:gd name="T0" fmla="*/ 602518 w 509"/>
                <a:gd name="T1" fmla="*/ 0 h 1836"/>
                <a:gd name="T2" fmla="*/ 706044 w 509"/>
                <a:gd name="T3" fmla="*/ 1992107 h 1836"/>
                <a:gd name="T4" fmla="*/ 645833 w 509"/>
                <a:gd name="T5" fmla="*/ 4204707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cap="flat">
              <a:solidFill>
                <a:srgbClr val="1A8D44"/>
              </a:solidFill>
              <a:prstDash val="solid"/>
              <a:miter lim="800000"/>
              <a:headEnd/>
              <a:tailEnd/>
            </a:ln>
          </p:spPr>
          <p:txBody>
            <a:bodyPr/>
            <a:lstStyle/>
            <a:p>
              <a:endParaRPr lang="es-ES"/>
            </a:p>
          </p:txBody>
        </p:sp>
      </p:grpSp>
      <p:grpSp>
        <p:nvGrpSpPr>
          <p:cNvPr id="4" name="Group 24"/>
          <p:cNvGrpSpPr>
            <a:grpSpLocks/>
          </p:cNvGrpSpPr>
          <p:nvPr/>
        </p:nvGrpSpPr>
        <p:grpSpPr bwMode="auto">
          <a:xfrm rot="10800000">
            <a:off x="1720850" y="-171450"/>
            <a:ext cx="330200" cy="8253413"/>
            <a:chOff x="-1293" y="0"/>
            <a:chExt cx="1050" cy="4320"/>
          </a:xfrm>
        </p:grpSpPr>
        <p:sp>
          <p:nvSpPr>
            <p:cNvPr id="11289" name="Rectangle 25"/>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34002" name="Rectangle 26"/>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5" name="Group 27"/>
          <p:cNvGrpSpPr>
            <a:grpSpLocks/>
          </p:cNvGrpSpPr>
          <p:nvPr/>
        </p:nvGrpSpPr>
        <p:grpSpPr bwMode="auto">
          <a:xfrm>
            <a:off x="0" y="-1111250"/>
            <a:ext cx="1763713" cy="8253413"/>
            <a:chOff x="-1293" y="0"/>
            <a:chExt cx="1050" cy="4320"/>
          </a:xfrm>
        </p:grpSpPr>
        <p:sp>
          <p:nvSpPr>
            <p:cNvPr id="11292" name="Rectangle 28"/>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34000" name="Rectangle 29"/>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6" name="Group 146"/>
          <p:cNvGrpSpPr>
            <a:grpSpLocks/>
          </p:cNvGrpSpPr>
          <p:nvPr/>
        </p:nvGrpSpPr>
        <p:grpSpPr bwMode="auto">
          <a:xfrm>
            <a:off x="276225" y="1500188"/>
            <a:ext cx="2152650" cy="2152650"/>
            <a:chOff x="1943" y="626"/>
            <a:chExt cx="1228" cy="1228"/>
          </a:xfrm>
        </p:grpSpPr>
        <p:sp>
          <p:nvSpPr>
            <p:cNvPr id="33992" name="Oval 147"/>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3993" name="Group 148"/>
            <p:cNvGrpSpPr>
              <a:grpSpLocks/>
            </p:cNvGrpSpPr>
            <p:nvPr/>
          </p:nvGrpSpPr>
          <p:grpSpPr bwMode="auto">
            <a:xfrm>
              <a:off x="2070" y="1330"/>
              <a:ext cx="975" cy="325"/>
              <a:chOff x="2696" y="1315"/>
              <a:chExt cx="2472" cy="824"/>
            </a:xfrm>
          </p:grpSpPr>
          <p:sp>
            <p:nvSpPr>
              <p:cNvPr id="33997" name="Oval 149"/>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3998" name="Oval 150"/>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3994" name="Group 151"/>
            <p:cNvGrpSpPr>
              <a:grpSpLocks/>
            </p:cNvGrpSpPr>
            <p:nvPr/>
          </p:nvGrpSpPr>
          <p:grpSpPr bwMode="auto">
            <a:xfrm>
              <a:off x="2236" y="890"/>
              <a:ext cx="644" cy="645"/>
              <a:chOff x="2880" y="1515"/>
              <a:chExt cx="644" cy="645"/>
            </a:xfrm>
          </p:grpSpPr>
          <p:sp>
            <p:nvSpPr>
              <p:cNvPr id="33995" name="Oval 152"/>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17" name="Freeform 153"/>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0" name="Group 97"/>
          <p:cNvGrpSpPr>
            <a:grpSpLocks/>
          </p:cNvGrpSpPr>
          <p:nvPr/>
        </p:nvGrpSpPr>
        <p:grpSpPr bwMode="auto">
          <a:xfrm>
            <a:off x="-442913" y="412750"/>
            <a:ext cx="2152651" cy="2152650"/>
            <a:chOff x="1943" y="626"/>
            <a:chExt cx="1228" cy="1228"/>
          </a:xfrm>
        </p:grpSpPr>
        <p:sp>
          <p:nvSpPr>
            <p:cNvPr id="33985" name="Oval 96"/>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3986" name="Group 89"/>
            <p:cNvGrpSpPr>
              <a:grpSpLocks/>
            </p:cNvGrpSpPr>
            <p:nvPr/>
          </p:nvGrpSpPr>
          <p:grpSpPr bwMode="auto">
            <a:xfrm>
              <a:off x="2070" y="1330"/>
              <a:ext cx="975" cy="325"/>
              <a:chOff x="2696" y="1315"/>
              <a:chExt cx="2472" cy="824"/>
            </a:xfrm>
          </p:grpSpPr>
          <p:sp>
            <p:nvSpPr>
              <p:cNvPr id="33990" name="Oval 90"/>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3991" name="Oval 91"/>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3987" name="Group 92"/>
            <p:cNvGrpSpPr>
              <a:grpSpLocks/>
            </p:cNvGrpSpPr>
            <p:nvPr/>
          </p:nvGrpSpPr>
          <p:grpSpPr bwMode="auto">
            <a:xfrm>
              <a:off x="2236" y="890"/>
              <a:ext cx="644" cy="645"/>
              <a:chOff x="2880" y="1515"/>
              <a:chExt cx="644" cy="645"/>
            </a:xfrm>
          </p:grpSpPr>
          <p:sp>
            <p:nvSpPr>
              <p:cNvPr id="33988" name="Oval 93"/>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358" name="Freeform 94"/>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3" name="Group 154"/>
          <p:cNvGrpSpPr>
            <a:grpSpLocks/>
          </p:cNvGrpSpPr>
          <p:nvPr/>
        </p:nvGrpSpPr>
        <p:grpSpPr bwMode="auto">
          <a:xfrm>
            <a:off x="-500063" y="2500313"/>
            <a:ext cx="2152651" cy="2152650"/>
            <a:chOff x="1943" y="626"/>
            <a:chExt cx="1228" cy="1228"/>
          </a:xfrm>
        </p:grpSpPr>
        <p:sp>
          <p:nvSpPr>
            <p:cNvPr id="33978" name="Oval 155"/>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3979" name="Group 156"/>
            <p:cNvGrpSpPr>
              <a:grpSpLocks/>
            </p:cNvGrpSpPr>
            <p:nvPr/>
          </p:nvGrpSpPr>
          <p:grpSpPr bwMode="auto">
            <a:xfrm>
              <a:off x="2070" y="1330"/>
              <a:ext cx="975" cy="325"/>
              <a:chOff x="2696" y="1315"/>
              <a:chExt cx="2472" cy="824"/>
            </a:xfrm>
          </p:grpSpPr>
          <p:sp>
            <p:nvSpPr>
              <p:cNvPr id="33983" name="Oval 157"/>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3984" name="Oval 158"/>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3980" name="Group 159"/>
            <p:cNvGrpSpPr>
              <a:grpSpLocks/>
            </p:cNvGrpSpPr>
            <p:nvPr/>
          </p:nvGrpSpPr>
          <p:grpSpPr bwMode="auto">
            <a:xfrm>
              <a:off x="2236" y="890"/>
              <a:ext cx="644" cy="645"/>
              <a:chOff x="2880" y="1515"/>
              <a:chExt cx="644" cy="645"/>
            </a:xfrm>
          </p:grpSpPr>
          <p:sp>
            <p:nvSpPr>
              <p:cNvPr id="33981" name="Oval 160"/>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7" name="Freeform 161"/>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6" name="Group 162"/>
          <p:cNvGrpSpPr>
            <a:grpSpLocks/>
          </p:cNvGrpSpPr>
          <p:nvPr/>
        </p:nvGrpSpPr>
        <p:grpSpPr bwMode="auto">
          <a:xfrm>
            <a:off x="276225" y="3500438"/>
            <a:ext cx="2152650" cy="2152650"/>
            <a:chOff x="1943" y="626"/>
            <a:chExt cx="1228" cy="1228"/>
          </a:xfrm>
        </p:grpSpPr>
        <p:sp>
          <p:nvSpPr>
            <p:cNvPr id="33971"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3972" name="Group 164"/>
            <p:cNvGrpSpPr>
              <a:grpSpLocks/>
            </p:cNvGrpSpPr>
            <p:nvPr/>
          </p:nvGrpSpPr>
          <p:grpSpPr bwMode="auto">
            <a:xfrm>
              <a:off x="2070" y="1330"/>
              <a:ext cx="975" cy="325"/>
              <a:chOff x="2696" y="1315"/>
              <a:chExt cx="2472" cy="824"/>
            </a:xfrm>
          </p:grpSpPr>
          <p:sp>
            <p:nvSpPr>
              <p:cNvPr id="33976" name="Oval 165"/>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3977"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3973" name="Group 167"/>
            <p:cNvGrpSpPr>
              <a:grpSpLocks/>
            </p:cNvGrpSpPr>
            <p:nvPr/>
          </p:nvGrpSpPr>
          <p:grpSpPr bwMode="auto">
            <a:xfrm>
              <a:off x="2236" y="890"/>
              <a:ext cx="644" cy="645"/>
              <a:chOff x="2880" y="1515"/>
              <a:chExt cx="644" cy="645"/>
            </a:xfrm>
          </p:grpSpPr>
          <p:sp>
            <p:nvSpPr>
              <p:cNvPr id="33974"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33" name="Freeform 16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9" name="Group 170"/>
          <p:cNvGrpSpPr>
            <a:grpSpLocks/>
          </p:cNvGrpSpPr>
          <p:nvPr/>
        </p:nvGrpSpPr>
        <p:grpSpPr bwMode="auto">
          <a:xfrm>
            <a:off x="490538" y="5419725"/>
            <a:ext cx="2152650" cy="2152650"/>
            <a:chOff x="1943" y="626"/>
            <a:chExt cx="1228" cy="1228"/>
          </a:xfrm>
        </p:grpSpPr>
        <p:sp>
          <p:nvSpPr>
            <p:cNvPr id="33964" name="Oval 171"/>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3965" name="Group 172"/>
            <p:cNvGrpSpPr>
              <a:grpSpLocks/>
            </p:cNvGrpSpPr>
            <p:nvPr/>
          </p:nvGrpSpPr>
          <p:grpSpPr bwMode="auto">
            <a:xfrm>
              <a:off x="2070" y="1330"/>
              <a:ext cx="975" cy="325"/>
              <a:chOff x="2696" y="1315"/>
              <a:chExt cx="2472" cy="824"/>
            </a:xfrm>
          </p:grpSpPr>
          <p:sp>
            <p:nvSpPr>
              <p:cNvPr id="33969" name="Oval 173"/>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3970" name="Oval 174"/>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3966" name="Group 175"/>
            <p:cNvGrpSpPr>
              <a:grpSpLocks/>
            </p:cNvGrpSpPr>
            <p:nvPr/>
          </p:nvGrpSpPr>
          <p:grpSpPr bwMode="auto">
            <a:xfrm>
              <a:off x="2236" y="890"/>
              <a:ext cx="644" cy="645"/>
              <a:chOff x="2880" y="1515"/>
              <a:chExt cx="644" cy="645"/>
            </a:xfrm>
          </p:grpSpPr>
          <p:sp>
            <p:nvSpPr>
              <p:cNvPr id="33967" name="Oval 176"/>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41" name="Freeform 177"/>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2" name="Group 30"/>
          <p:cNvGrpSpPr>
            <a:grpSpLocks/>
          </p:cNvGrpSpPr>
          <p:nvPr/>
        </p:nvGrpSpPr>
        <p:grpSpPr bwMode="auto">
          <a:xfrm>
            <a:off x="312738" y="173038"/>
            <a:ext cx="8520112" cy="592137"/>
            <a:chOff x="197" y="158"/>
            <a:chExt cx="5367" cy="373"/>
          </a:xfrm>
          <a:solidFill>
            <a:srgbClr val="A40C83"/>
          </a:solidFill>
        </p:grpSpPr>
        <p:sp>
          <p:nvSpPr>
            <p:cNvPr id="11295" name="AutoShape 31"/>
            <p:cNvSpPr>
              <a:spLocks noChangeArrowheads="1"/>
            </p:cNvSpPr>
            <p:nvPr/>
          </p:nvSpPr>
          <p:spPr bwMode="auto">
            <a:xfrm>
              <a:off x="204" y="159"/>
              <a:ext cx="5352" cy="372"/>
            </a:xfrm>
            <a:prstGeom prst="roundRect">
              <a:avLst>
                <a:gd name="adj" fmla="val 11829"/>
              </a:avLst>
            </a:prstGeom>
            <a:grpFill/>
            <a:ln w="9525">
              <a:noFill/>
              <a:round/>
              <a:headEnd/>
              <a:tailEnd/>
            </a:ln>
            <a:effectLst/>
          </p:spPr>
          <p:txBody>
            <a:bodyPr wrap="none" anchor="ctr"/>
            <a:lstStyle/>
            <a:p>
              <a:pPr>
                <a:defRPr/>
              </a:pPr>
              <a:endParaRPr lang="es-ES_tradnl" dirty="0"/>
            </a:p>
          </p:txBody>
        </p:sp>
        <p:sp>
          <p:nvSpPr>
            <p:cNvPr id="11296" name="Freeform 32"/>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pFill/>
            <a:ln w="9525">
              <a:noFill/>
              <a:round/>
              <a:headEnd/>
              <a:tailEnd/>
            </a:ln>
          </p:spPr>
          <p:txBody>
            <a:bodyPr/>
            <a:lstStyle/>
            <a:p>
              <a:pPr>
                <a:defRPr/>
              </a:pPr>
              <a:endParaRPr lang="es-ES_tradnl" dirty="0"/>
            </a:p>
          </p:txBody>
        </p:sp>
        <p:sp>
          <p:nvSpPr>
            <p:cNvPr id="11297" name="AutoShape 33"/>
            <p:cNvSpPr>
              <a:spLocks noChangeArrowheads="1"/>
            </p:cNvSpPr>
            <p:nvPr/>
          </p:nvSpPr>
          <p:spPr bwMode="auto">
            <a:xfrm>
              <a:off x="204" y="159"/>
              <a:ext cx="5352" cy="82"/>
            </a:xfrm>
            <a:prstGeom prst="roundRect">
              <a:avLst>
                <a:gd name="adj" fmla="val 16667"/>
              </a:avLst>
            </a:prstGeom>
            <a:grpFill/>
            <a:ln w="9525">
              <a:noFill/>
              <a:round/>
              <a:headEnd/>
              <a:tailEnd/>
            </a:ln>
            <a:effectLst/>
          </p:spPr>
          <p:txBody>
            <a:bodyPr wrap="none" anchor="ctr"/>
            <a:lstStyle/>
            <a:p>
              <a:pPr>
                <a:defRPr/>
              </a:pPr>
              <a:endParaRPr lang="es-ES_tradnl" dirty="0"/>
            </a:p>
          </p:txBody>
        </p:sp>
      </p:grpSp>
      <p:sp>
        <p:nvSpPr>
          <p:cNvPr id="85" name="Text Box 71"/>
          <p:cNvSpPr txBox="1">
            <a:spLocks noChangeArrowheads="1"/>
          </p:cNvSpPr>
          <p:nvPr/>
        </p:nvSpPr>
        <p:spPr bwMode="auto">
          <a:xfrm>
            <a:off x="131763" y="1076325"/>
            <a:ext cx="1039812"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33807" name="Text Box 69"/>
          <p:cNvSpPr txBox="1">
            <a:spLocks noChangeArrowheads="1"/>
          </p:cNvSpPr>
          <p:nvPr/>
        </p:nvSpPr>
        <p:spPr bwMode="auto">
          <a:xfrm>
            <a:off x="131763" y="3143250"/>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III: Estudio Organizacional</a:t>
            </a:r>
          </a:p>
        </p:txBody>
      </p:sp>
      <p:sp>
        <p:nvSpPr>
          <p:cNvPr id="33808" name="Text Box 71"/>
          <p:cNvSpPr txBox="1">
            <a:spLocks noChangeArrowheads="1"/>
          </p:cNvSpPr>
          <p:nvPr/>
        </p:nvSpPr>
        <p:spPr bwMode="auto">
          <a:xfrm>
            <a:off x="1000125" y="6211888"/>
            <a:ext cx="1285875" cy="461962"/>
          </a:xfrm>
          <a:prstGeom prst="rect">
            <a:avLst/>
          </a:prstGeom>
          <a:noFill/>
          <a:ln w="9525">
            <a:noFill/>
            <a:miter lim="800000"/>
            <a:headEnd/>
            <a:tailEnd/>
          </a:ln>
        </p:spPr>
        <p:txBody>
          <a:bodyPr anchor="ctr">
            <a:spAutoFit/>
          </a:bodyPr>
          <a:lstStyle/>
          <a:p>
            <a:pPr algn="ctr">
              <a:spcBef>
                <a:spcPct val="50000"/>
              </a:spcBef>
            </a:pPr>
            <a:r>
              <a:rPr lang="en-GB" sz="1200">
                <a:solidFill>
                  <a:schemeClr val="bg1"/>
                </a:solidFill>
              </a:rPr>
              <a:t>Conclusiones, Recomendaciones</a:t>
            </a:r>
          </a:p>
        </p:txBody>
      </p:sp>
      <p:grpSp>
        <p:nvGrpSpPr>
          <p:cNvPr id="23" name="Group 162"/>
          <p:cNvGrpSpPr>
            <a:grpSpLocks/>
          </p:cNvGrpSpPr>
          <p:nvPr/>
        </p:nvGrpSpPr>
        <p:grpSpPr bwMode="auto">
          <a:xfrm>
            <a:off x="-428625" y="4705350"/>
            <a:ext cx="2852738" cy="2154238"/>
            <a:chOff x="1943" y="626"/>
            <a:chExt cx="1627" cy="1229"/>
          </a:xfrm>
        </p:grpSpPr>
        <p:sp>
          <p:nvSpPr>
            <p:cNvPr id="33957"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3958" name="Group 164"/>
            <p:cNvGrpSpPr>
              <a:grpSpLocks/>
            </p:cNvGrpSpPr>
            <p:nvPr/>
          </p:nvGrpSpPr>
          <p:grpSpPr bwMode="auto">
            <a:xfrm>
              <a:off x="2322" y="1411"/>
              <a:ext cx="1248" cy="444"/>
              <a:chOff x="3334" y="1520"/>
              <a:chExt cx="3166" cy="1126"/>
            </a:xfrm>
          </p:grpSpPr>
          <p:sp>
            <p:nvSpPr>
              <p:cNvPr id="33962" name="Oval 165"/>
              <p:cNvSpPr>
                <a:spLocks noChangeArrowheads="1"/>
              </p:cNvSpPr>
              <p:nvPr/>
            </p:nvSpPr>
            <p:spPr bwMode="auto">
              <a:xfrm>
                <a:off x="4027" y="1822"/>
                <a:ext cx="2473"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3963"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3959" name="Group 167"/>
            <p:cNvGrpSpPr>
              <a:grpSpLocks/>
            </p:cNvGrpSpPr>
            <p:nvPr/>
          </p:nvGrpSpPr>
          <p:grpSpPr bwMode="auto">
            <a:xfrm>
              <a:off x="2236" y="890"/>
              <a:ext cx="644" cy="645"/>
              <a:chOff x="2880" y="1515"/>
              <a:chExt cx="644" cy="645"/>
            </a:xfrm>
          </p:grpSpPr>
          <p:sp>
            <p:nvSpPr>
              <p:cNvPr id="33960"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98" name="Freeform 169"/>
              <p:cNvSpPr>
                <a:spLocks/>
              </p:cNvSpPr>
              <p:nvPr/>
            </p:nvSpPr>
            <p:spPr bwMode="auto">
              <a:xfrm>
                <a:off x="2888" y="1515"/>
                <a:ext cx="627"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sp>
        <p:nvSpPr>
          <p:cNvPr id="102" name="Rectangle 34"/>
          <p:cNvSpPr txBox="1">
            <a:spLocks noChangeArrowheads="1"/>
          </p:cNvSpPr>
          <p:nvPr/>
        </p:nvSpPr>
        <p:spPr bwMode="auto">
          <a:xfrm>
            <a:off x="500063" y="285750"/>
            <a:ext cx="8229600" cy="714375"/>
          </a:xfrm>
          <a:prstGeom prst="rect">
            <a:avLst/>
          </a:prstGeom>
          <a:noFill/>
          <a:ln w="9525">
            <a:noFill/>
            <a:miter lim="800000"/>
            <a:headEnd/>
            <a:tailEnd/>
          </a:ln>
          <a:effectLst>
            <a:outerShdw dist="17961" dir="2700000" algn="ctr" rotWithShape="0">
              <a:srgbClr val="474747"/>
            </a:outerShdw>
          </a:effectLst>
        </p:spPr>
        <p:txBody>
          <a:bodyPr anchor="ctr"/>
          <a:lstStyle/>
          <a:p>
            <a:pPr marL="0" lvl="1">
              <a:defRPr/>
            </a:pPr>
            <a:r>
              <a:rPr lang="es-EC" b="1" kern="0" dirty="0">
                <a:solidFill>
                  <a:schemeClr val="bg1"/>
                </a:solidFill>
                <a:latin typeface="Arial" pitchFamily="34" charset="0"/>
                <a:cs typeface="Arial" pitchFamily="34" charset="0"/>
              </a:rPr>
              <a:t>CAP. 4: </a:t>
            </a:r>
            <a:r>
              <a:rPr lang="es-EC" sz="1800" b="1" kern="0" dirty="0">
                <a:solidFill>
                  <a:schemeClr val="bg1"/>
                </a:solidFill>
                <a:latin typeface="Arial" pitchFamily="34" charset="0"/>
                <a:cs typeface="Arial" pitchFamily="34" charset="0"/>
              </a:rPr>
              <a:t>REQUERIMIENTO FOMENTO AGRICOLA Y PRODUCCIÓN  </a:t>
            </a:r>
            <a:r>
              <a:rPr lang="es-MX" sz="2000" kern="0" dirty="0">
                <a:solidFill>
                  <a:schemeClr val="bg1"/>
                </a:solidFill>
              </a:rPr>
              <a:t/>
            </a:r>
            <a:br>
              <a:rPr lang="es-MX" sz="2000" kern="0" dirty="0">
                <a:solidFill>
                  <a:schemeClr val="bg1"/>
                </a:solidFill>
              </a:rPr>
            </a:br>
            <a:endParaRPr lang="en-GB" kern="0" dirty="0">
              <a:solidFill>
                <a:schemeClr val="bg1"/>
              </a:solidFill>
            </a:endParaRPr>
          </a:p>
        </p:txBody>
      </p:sp>
      <p:sp>
        <p:nvSpPr>
          <p:cNvPr id="33811" name="Text Box 68"/>
          <p:cNvSpPr txBox="1">
            <a:spLocks noChangeArrowheads="1"/>
          </p:cNvSpPr>
          <p:nvPr/>
        </p:nvSpPr>
        <p:spPr bwMode="auto">
          <a:xfrm>
            <a:off x="889000" y="2211388"/>
            <a:ext cx="1039813" cy="646112"/>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 Estudio de mercado</a:t>
            </a:r>
          </a:p>
        </p:txBody>
      </p:sp>
      <p:grpSp>
        <p:nvGrpSpPr>
          <p:cNvPr id="33812" name="Group 182"/>
          <p:cNvGrpSpPr>
            <a:grpSpLocks/>
          </p:cNvGrpSpPr>
          <p:nvPr/>
        </p:nvGrpSpPr>
        <p:grpSpPr bwMode="auto">
          <a:xfrm>
            <a:off x="285750" y="3500438"/>
            <a:ext cx="2152650" cy="2152650"/>
            <a:chOff x="1943" y="626"/>
            <a:chExt cx="1228" cy="1228"/>
          </a:xfrm>
        </p:grpSpPr>
        <p:sp>
          <p:nvSpPr>
            <p:cNvPr id="33950" name="Oval 183"/>
            <p:cNvSpPr>
              <a:spLocks noChangeArrowheads="1"/>
            </p:cNvSpPr>
            <p:nvPr/>
          </p:nvSpPr>
          <p:spPr bwMode="auto">
            <a:xfrm>
              <a:off x="1943" y="626"/>
              <a:ext cx="1228" cy="1228"/>
            </a:xfrm>
            <a:prstGeom prst="ellipse">
              <a:avLst/>
            </a:prstGeom>
            <a:gradFill rotWithShape="1">
              <a:gsLst>
                <a:gs pos="0">
                  <a:srgbClr val="780E78">
                    <a:alpha val="62000"/>
                  </a:srgbClr>
                </a:gs>
                <a:gs pos="100000">
                  <a:srgbClr val="380638">
                    <a:alpha val="0"/>
                  </a:srgbClr>
                </a:gs>
              </a:gsLst>
              <a:path path="shape">
                <a:fillToRect l="50000" t="50000" r="50000" b="50000"/>
              </a:path>
            </a:gradFill>
            <a:ln w="9525">
              <a:noFill/>
              <a:round/>
              <a:headEnd/>
              <a:tailEnd/>
            </a:ln>
          </p:spPr>
          <p:txBody>
            <a:bodyPr wrap="none" anchor="ctr"/>
            <a:lstStyle/>
            <a:p>
              <a:endParaRPr lang="es-MX"/>
            </a:p>
          </p:txBody>
        </p:sp>
        <p:grpSp>
          <p:nvGrpSpPr>
            <p:cNvPr id="33951" name="Group 184"/>
            <p:cNvGrpSpPr>
              <a:grpSpLocks/>
            </p:cNvGrpSpPr>
            <p:nvPr/>
          </p:nvGrpSpPr>
          <p:grpSpPr bwMode="auto">
            <a:xfrm>
              <a:off x="2070" y="1330"/>
              <a:ext cx="975" cy="325"/>
              <a:chOff x="2696" y="1315"/>
              <a:chExt cx="2472" cy="824"/>
            </a:xfrm>
          </p:grpSpPr>
          <p:sp>
            <p:nvSpPr>
              <p:cNvPr id="33955" name="Oval 185"/>
              <p:cNvSpPr>
                <a:spLocks noChangeArrowheads="1"/>
              </p:cNvSpPr>
              <p:nvPr/>
            </p:nvSpPr>
            <p:spPr bwMode="auto">
              <a:xfrm>
                <a:off x="2696" y="1315"/>
                <a:ext cx="2472" cy="824"/>
              </a:xfrm>
              <a:prstGeom prst="ellipse">
                <a:avLst/>
              </a:prstGeom>
              <a:gradFill rotWithShape="1">
                <a:gsLst>
                  <a:gs pos="0">
                    <a:srgbClr val="780E78">
                      <a:alpha val="60999"/>
                    </a:srgbClr>
                  </a:gs>
                  <a:gs pos="100000">
                    <a:srgbClr val="380638">
                      <a:alpha val="0"/>
                    </a:srgbClr>
                  </a:gs>
                </a:gsLst>
                <a:path path="shape">
                  <a:fillToRect l="50000" t="50000" r="50000" b="50000"/>
                </a:path>
              </a:gradFill>
              <a:ln w="9525">
                <a:noFill/>
                <a:round/>
                <a:headEnd/>
                <a:tailEnd/>
              </a:ln>
            </p:spPr>
            <p:txBody>
              <a:bodyPr wrap="none" anchor="ctr"/>
              <a:lstStyle/>
              <a:p>
                <a:endParaRPr lang="es-MX"/>
              </a:p>
            </p:txBody>
          </p:sp>
          <p:sp>
            <p:nvSpPr>
              <p:cNvPr id="33956" name="Oval 186"/>
              <p:cNvSpPr>
                <a:spLocks noChangeArrowheads="1"/>
              </p:cNvSpPr>
              <p:nvPr/>
            </p:nvSpPr>
            <p:spPr bwMode="auto">
              <a:xfrm>
                <a:off x="3334" y="1520"/>
                <a:ext cx="1249" cy="451"/>
              </a:xfrm>
              <a:prstGeom prst="ellipse">
                <a:avLst/>
              </a:prstGeom>
              <a:gradFill rotWithShape="1">
                <a:gsLst>
                  <a:gs pos="0">
                    <a:srgbClr val="AA17C7">
                      <a:alpha val="92998"/>
                    </a:srgbClr>
                  </a:gs>
                  <a:gs pos="100000">
                    <a:srgbClr val="4F0B5C">
                      <a:alpha val="0"/>
                    </a:srgbClr>
                  </a:gs>
                </a:gsLst>
                <a:path path="shape">
                  <a:fillToRect l="50000" t="50000" r="50000" b="50000"/>
                </a:path>
              </a:gradFill>
              <a:ln w="9525">
                <a:noFill/>
                <a:round/>
                <a:headEnd/>
                <a:tailEnd/>
              </a:ln>
            </p:spPr>
            <p:txBody>
              <a:bodyPr wrap="none" anchor="ctr"/>
              <a:lstStyle/>
              <a:p>
                <a:endParaRPr lang="es-MX"/>
              </a:p>
            </p:txBody>
          </p:sp>
        </p:grpSp>
        <p:grpSp>
          <p:nvGrpSpPr>
            <p:cNvPr id="33952" name="Group 187"/>
            <p:cNvGrpSpPr>
              <a:grpSpLocks/>
            </p:cNvGrpSpPr>
            <p:nvPr/>
          </p:nvGrpSpPr>
          <p:grpSpPr bwMode="auto">
            <a:xfrm>
              <a:off x="2236" y="890"/>
              <a:ext cx="644" cy="645"/>
              <a:chOff x="2880" y="1515"/>
              <a:chExt cx="644" cy="645"/>
            </a:xfrm>
          </p:grpSpPr>
          <p:sp>
            <p:nvSpPr>
              <p:cNvPr id="33953" name="Oval 188"/>
              <p:cNvSpPr>
                <a:spLocks noChangeArrowheads="1"/>
              </p:cNvSpPr>
              <p:nvPr/>
            </p:nvSpPr>
            <p:spPr bwMode="auto">
              <a:xfrm>
                <a:off x="2880" y="1516"/>
                <a:ext cx="644" cy="644"/>
              </a:xfrm>
              <a:prstGeom prst="ellipse">
                <a:avLst/>
              </a:prstGeom>
              <a:gradFill rotWithShape="1">
                <a:gsLst>
                  <a:gs pos="0">
                    <a:srgbClr val="500B65"/>
                  </a:gs>
                  <a:gs pos="100000">
                    <a:srgbClr val="9F15C5"/>
                  </a:gs>
                </a:gsLst>
                <a:lin ang="5400000" scaled="1"/>
              </a:gradFill>
              <a:ln w="9525" algn="ctr">
                <a:noFill/>
                <a:round/>
                <a:headEnd/>
                <a:tailEnd/>
              </a:ln>
            </p:spPr>
            <p:txBody>
              <a:bodyPr wrap="none" anchor="ctr"/>
              <a:lstStyle/>
              <a:p>
                <a:endParaRPr lang="es-MX"/>
              </a:p>
            </p:txBody>
          </p:sp>
          <p:sp>
            <p:nvSpPr>
              <p:cNvPr id="135" name="Freeform 18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MX"/>
              </a:p>
            </p:txBody>
          </p:sp>
        </p:grpSp>
      </p:grpSp>
      <p:sp>
        <p:nvSpPr>
          <p:cNvPr id="33813" name="Text Box 70"/>
          <p:cNvSpPr txBox="1">
            <a:spLocks noChangeArrowheads="1"/>
          </p:cNvSpPr>
          <p:nvPr/>
        </p:nvSpPr>
        <p:spPr bwMode="auto">
          <a:xfrm>
            <a:off x="854075" y="4211638"/>
            <a:ext cx="1039813"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IV: Estudio Técnico </a:t>
            </a:r>
          </a:p>
        </p:txBody>
      </p:sp>
      <p:sp>
        <p:nvSpPr>
          <p:cNvPr id="33814" name="Text Box 70"/>
          <p:cNvSpPr txBox="1">
            <a:spLocks noChangeArrowheads="1"/>
          </p:cNvSpPr>
          <p:nvPr/>
        </p:nvSpPr>
        <p:spPr bwMode="auto">
          <a:xfrm>
            <a:off x="68263" y="5283200"/>
            <a:ext cx="1039812"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V: Estudio Financiero</a:t>
            </a:r>
          </a:p>
        </p:txBody>
      </p:sp>
      <p:graphicFrame>
        <p:nvGraphicFramePr>
          <p:cNvPr id="104" name="103 Tabla"/>
          <p:cNvGraphicFramePr>
            <a:graphicFrameLocks noGrp="1"/>
          </p:cNvGraphicFramePr>
          <p:nvPr/>
        </p:nvGraphicFramePr>
        <p:xfrm>
          <a:off x="5715000" y="2786063"/>
          <a:ext cx="3286125" cy="2681287"/>
        </p:xfrm>
        <a:graphic>
          <a:graphicData uri="http://schemas.openxmlformats.org/drawingml/2006/table">
            <a:tbl>
              <a:tblPr/>
              <a:tblGrid>
                <a:gridCol w="3286116"/>
              </a:tblGrid>
              <a:tr h="123061">
                <a:tc>
                  <a:txBody>
                    <a:bodyPr/>
                    <a:lstStyle/>
                    <a:p>
                      <a:pPr>
                        <a:lnSpc>
                          <a:spcPct val="115000"/>
                        </a:lnSpc>
                        <a:spcAft>
                          <a:spcPts val="0"/>
                        </a:spcAft>
                      </a:pPr>
                      <a:r>
                        <a:rPr lang="es-EC" sz="900" b="1" dirty="0">
                          <a:latin typeface="Verdana"/>
                          <a:ea typeface="Times New Roman"/>
                          <a:cs typeface="Arial"/>
                        </a:rPr>
                        <a:t>Equipos y maquinaria</a:t>
                      </a:r>
                      <a:endParaRPr lang="es-EC"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061">
                <a:tc>
                  <a:txBody>
                    <a:bodyPr/>
                    <a:lstStyle/>
                    <a:p>
                      <a:pPr algn="just">
                        <a:lnSpc>
                          <a:spcPct val="115000"/>
                        </a:lnSpc>
                        <a:spcAft>
                          <a:spcPts val="0"/>
                        </a:spcAft>
                      </a:pPr>
                      <a:r>
                        <a:rPr lang="es-EC" sz="900">
                          <a:latin typeface="Verdana"/>
                          <a:ea typeface="Times New Roman"/>
                          <a:cs typeface="Arial"/>
                        </a:rPr>
                        <a:t>Equipo de riego: bomba y tuberia</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061">
                <a:tc>
                  <a:txBody>
                    <a:bodyPr/>
                    <a:lstStyle/>
                    <a:p>
                      <a:pPr algn="just">
                        <a:lnSpc>
                          <a:spcPct val="115000"/>
                        </a:lnSpc>
                        <a:spcAft>
                          <a:spcPts val="0"/>
                        </a:spcAft>
                      </a:pPr>
                      <a:r>
                        <a:rPr lang="es-EC" sz="900" dirty="0">
                          <a:latin typeface="Verdana"/>
                          <a:ea typeface="Times New Roman"/>
                          <a:cs typeface="Arial"/>
                        </a:rPr>
                        <a:t>Bomba de fumigación</a:t>
                      </a:r>
                      <a:endParaRPr lang="es-EC"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061">
                <a:tc>
                  <a:txBody>
                    <a:bodyPr/>
                    <a:lstStyle/>
                    <a:p>
                      <a:pPr algn="just">
                        <a:lnSpc>
                          <a:spcPct val="115000"/>
                        </a:lnSpc>
                        <a:spcAft>
                          <a:spcPts val="0"/>
                        </a:spcAft>
                      </a:pPr>
                      <a:r>
                        <a:rPr lang="es-EC" sz="900">
                          <a:latin typeface="Verdana"/>
                          <a:ea typeface="Times New Roman"/>
                          <a:cs typeface="Arial"/>
                        </a:rPr>
                        <a:t>Podadora</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061">
                <a:tc>
                  <a:txBody>
                    <a:bodyPr/>
                    <a:lstStyle/>
                    <a:p>
                      <a:pPr algn="just">
                        <a:lnSpc>
                          <a:spcPct val="115000"/>
                        </a:lnSpc>
                        <a:spcAft>
                          <a:spcPts val="0"/>
                        </a:spcAft>
                      </a:pPr>
                      <a:r>
                        <a:rPr lang="es-EC" sz="900">
                          <a:latin typeface="Verdana"/>
                          <a:ea typeface="Times New Roman"/>
                          <a:cs typeface="Arial"/>
                        </a:rPr>
                        <a:t>Machete</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061">
                <a:tc>
                  <a:txBody>
                    <a:bodyPr/>
                    <a:lstStyle/>
                    <a:p>
                      <a:pPr algn="just">
                        <a:lnSpc>
                          <a:spcPct val="115000"/>
                        </a:lnSpc>
                        <a:spcAft>
                          <a:spcPts val="0"/>
                        </a:spcAft>
                      </a:pPr>
                      <a:r>
                        <a:rPr lang="es-EC" sz="900">
                          <a:latin typeface="Verdana"/>
                          <a:ea typeface="Times New Roman"/>
                          <a:cs typeface="Arial"/>
                        </a:rPr>
                        <a:t>Palas </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061">
                <a:tc>
                  <a:txBody>
                    <a:bodyPr/>
                    <a:lstStyle/>
                    <a:p>
                      <a:pPr algn="just">
                        <a:lnSpc>
                          <a:spcPct val="115000"/>
                        </a:lnSpc>
                        <a:spcAft>
                          <a:spcPts val="0"/>
                        </a:spcAft>
                      </a:pPr>
                      <a:r>
                        <a:rPr lang="es-EC" sz="900" dirty="0">
                          <a:latin typeface="Verdana"/>
                          <a:ea typeface="Times New Roman"/>
                          <a:cs typeface="Arial"/>
                        </a:rPr>
                        <a:t>Excavadoras</a:t>
                      </a:r>
                      <a:endParaRPr lang="es-EC"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061">
                <a:tc>
                  <a:txBody>
                    <a:bodyPr/>
                    <a:lstStyle/>
                    <a:p>
                      <a:pPr algn="just">
                        <a:lnSpc>
                          <a:spcPct val="115000"/>
                        </a:lnSpc>
                        <a:spcAft>
                          <a:spcPts val="0"/>
                        </a:spcAft>
                      </a:pPr>
                      <a:r>
                        <a:rPr lang="es-EC" sz="900">
                          <a:latin typeface="Verdana"/>
                          <a:ea typeface="Times New Roman"/>
                          <a:cs typeface="Arial"/>
                        </a:rPr>
                        <a:t>Carretillas</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061">
                <a:tc>
                  <a:txBody>
                    <a:bodyPr/>
                    <a:lstStyle/>
                    <a:p>
                      <a:pPr algn="just">
                        <a:lnSpc>
                          <a:spcPct val="115000"/>
                        </a:lnSpc>
                        <a:spcAft>
                          <a:spcPts val="0"/>
                        </a:spcAft>
                      </a:pPr>
                      <a:r>
                        <a:rPr lang="es-EC" sz="900" dirty="0">
                          <a:latin typeface="Verdana"/>
                          <a:ea typeface="Times New Roman"/>
                          <a:cs typeface="Arial"/>
                        </a:rPr>
                        <a:t>Baldes</a:t>
                      </a:r>
                      <a:endParaRPr lang="es-EC"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061">
                <a:tc>
                  <a:txBody>
                    <a:bodyPr/>
                    <a:lstStyle/>
                    <a:p>
                      <a:pPr algn="just">
                        <a:lnSpc>
                          <a:spcPct val="115000"/>
                        </a:lnSpc>
                        <a:spcAft>
                          <a:spcPts val="0"/>
                        </a:spcAft>
                      </a:pPr>
                      <a:r>
                        <a:rPr lang="es-EC" sz="900">
                          <a:latin typeface="Verdana"/>
                          <a:ea typeface="Times New Roman"/>
                          <a:cs typeface="Arial"/>
                        </a:rPr>
                        <a:t>Barras</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061">
                <a:tc>
                  <a:txBody>
                    <a:bodyPr/>
                    <a:lstStyle/>
                    <a:p>
                      <a:pPr algn="just">
                        <a:lnSpc>
                          <a:spcPct val="115000"/>
                        </a:lnSpc>
                        <a:spcAft>
                          <a:spcPts val="0"/>
                        </a:spcAft>
                      </a:pPr>
                      <a:r>
                        <a:rPr lang="es-EC" sz="900">
                          <a:latin typeface="Verdana"/>
                          <a:ea typeface="Times New Roman"/>
                          <a:cs typeface="Arial"/>
                        </a:rPr>
                        <a:t>Gavetas o jabas</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061">
                <a:tc>
                  <a:txBody>
                    <a:bodyPr/>
                    <a:lstStyle/>
                    <a:p>
                      <a:pPr algn="just">
                        <a:lnSpc>
                          <a:spcPct val="115000"/>
                        </a:lnSpc>
                        <a:spcAft>
                          <a:spcPts val="0"/>
                        </a:spcAft>
                      </a:pPr>
                      <a:r>
                        <a:rPr lang="es-EC" sz="900">
                          <a:latin typeface="Verdana"/>
                          <a:ea typeface="Times New Roman"/>
                          <a:cs typeface="Arial"/>
                        </a:rPr>
                        <a:t>Balanza</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061">
                <a:tc>
                  <a:txBody>
                    <a:bodyPr/>
                    <a:lstStyle/>
                    <a:p>
                      <a:pPr algn="just">
                        <a:lnSpc>
                          <a:spcPct val="115000"/>
                        </a:lnSpc>
                        <a:spcAft>
                          <a:spcPts val="0"/>
                        </a:spcAft>
                      </a:pPr>
                      <a:r>
                        <a:rPr lang="es-EC" sz="900" dirty="0">
                          <a:latin typeface="Verdana"/>
                          <a:ea typeface="Times New Roman"/>
                          <a:cs typeface="Arial"/>
                        </a:rPr>
                        <a:t>Mesa de clasificación y empaque</a:t>
                      </a:r>
                      <a:endParaRPr lang="es-EC"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061">
                <a:tc>
                  <a:txBody>
                    <a:bodyPr/>
                    <a:lstStyle/>
                    <a:p>
                      <a:pPr algn="just">
                        <a:lnSpc>
                          <a:spcPct val="115000"/>
                        </a:lnSpc>
                        <a:spcAft>
                          <a:spcPts val="0"/>
                        </a:spcAft>
                      </a:pPr>
                      <a:r>
                        <a:rPr lang="es-EC" sz="900">
                          <a:latin typeface="Verdana"/>
                          <a:ea typeface="Times New Roman"/>
                          <a:cs typeface="Arial"/>
                        </a:rPr>
                        <a:t>Sunchadora plástica</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061">
                <a:tc>
                  <a:txBody>
                    <a:bodyPr/>
                    <a:lstStyle/>
                    <a:p>
                      <a:pPr algn="just">
                        <a:lnSpc>
                          <a:spcPct val="115000"/>
                        </a:lnSpc>
                        <a:spcAft>
                          <a:spcPts val="0"/>
                        </a:spcAft>
                      </a:pPr>
                      <a:r>
                        <a:rPr lang="es-EC" sz="900">
                          <a:latin typeface="Verdana"/>
                          <a:ea typeface="Times New Roman"/>
                          <a:cs typeface="Arial"/>
                        </a:rPr>
                        <a:t>Sacarímetro</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061">
                <a:tc>
                  <a:txBody>
                    <a:bodyPr/>
                    <a:lstStyle/>
                    <a:p>
                      <a:pPr algn="just">
                        <a:lnSpc>
                          <a:spcPct val="115000"/>
                        </a:lnSpc>
                        <a:spcAft>
                          <a:spcPts val="0"/>
                        </a:spcAft>
                      </a:pPr>
                      <a:r>
                        <a:rPr lang="es-EC" sz="900">
                          <a:latin typeface="Verdana"/>
                          <a:ea typeface="Times New Roman"/>
                          <a:cs typeface="Arial"/>
                        </a:rPr>
                        <a:t>Equipo de refrigeración</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061">
                <a:tc>
                  <a:txBody>
                    <a:bodyPr/>
                    <a:lstStyle/>
                    <a:p>
                      <a:pPr algn="just">
                        <a:lnSpc>
                          <a:spcPct val="115000"/>
                        </a:lnSpc>
                        <a:spcAft>
                          <a:spcPts val="0"/>
                        </a:spcAft>
                      </a:pPr>
                      <a:r>
                        <a:rPr lang="es-EC" sz="900" dirty="0">
                          <a:latin typeface="Verdana"/>
                          <a:ea typeface="Times New Roman"/>
                          <a:cs typeface="Arial"/>
                        </a:rPr>
                        <a:t>Grapadora</a:t>
                      </a:r>
                      <a:endParaRPr lang="es-EC"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5" name="104 Tabla"/>
          <p:cNvGraphicFramePr>
            <a:graphicFrameLocks noGrp="1"/>
          </p:cNvGraphicFramePr>
          <p:nvPr/>
        </p:nvGraphicFramePr>
        <p:xfrm>
          <a:off x="2071688" y="1227138"/>
          <a:ext cx="3402012" cy="2681287"/>
        </p:xfrm>
        <a:graphic>
          <a:graphicData uri="http://schemas.openxmlformats.org/drawingml/2006/table">
            <a:tbl>
              <a:tblPr/>
              <a:tblGrid>
                <a:gridCol w="1930400"/>
                <a:gridCol w="1181100"/>
                <a:gridCol w="290830"/>
              </a:tblGrid>
              <a:tr h="136722">
                <a:tc>
                  <a:txBody>
                    <a:bodyPr/>
                    <a:lstStyle/>
                    <a:p>
                      <a:pPr>
                        <a:lnSpc>
                          <a:spcPct val="115000"/>
                        </a:lnSpc>
                        <a:spcAft>
                          <a:spcPts val="0"/>
                        </a:spcAft>
                      </a:pPr>
                      <a:r>
                        <a:rPr lang="es-EC" sz="900" b="1" dirty="0">
                          <a:latin typeface="Verdana"/>
                          <a:ea typeface="Times New Roman"/>
                          <a:cs typeface="Arial"/>
                        </a:rPr>
                        <a:t>RUBROS</a:t>
                      </a:r>
                      <a:endParaRPr lang="es-EC"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900" b="1" dirty="0">
                          <a:latin typeface="Verdana"/>
                          <a:ea typeface="Times New Roman"/>
                          <a:cs typeface="Arial"/>
                        </a:rPr>
                        <a:t>DIMENSION</a:t>
                      </a:r>
                      <a:endParaRPr lang="es-EC"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900" b="1">
                          <a:latin typeface="Verdana"/>
                          <a:ea typeface="Times New Roman"/>
                          <a:cs typeface="Arial"/>
                        </a:rPr>
                        <a:t> </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446">
                <a:tc>
                  <a:txBody>
                    <a:bodyPr/>
                    <a:lstStyle/>
                    <a:p>
                      <a:pPr>
                        <a:lnSpc>
                          <a:spcPct val="115000"/>
                        </a:lnSpc>
                        <a:spcAft>
                          <a:spcPts val="0"/>
                        </a:spcAft>
                      </a:pPr>
                      <a:r>
                        <a:rPr lang="es-EC" sz="900" dirty="0">
                          <a:latin typeface="Verdana"/>
                          <a:ea typeface="Times New Roman"/>
                          <a:cs typeface="Arial"/>
                        </a:rPr>
                        <a:t>Reservorio agua</a:t>
                      </a:r>
                      <a:endParaRPr lang="es-EC"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900" dirty="0">
                          <a:latin typeface="Verdana"/>
                          <a:ea typeface="Times New Roman"/>
                          <a:cs typeface="Arial"/>
                        </a:rPr>
                        <a:t>1400</a:t>
                      </a:r>
                      <a:endParaRPr lang="es-EC"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900">
                          <a:latin typeface="Verdana"/>
                          <a:ea typeface="Times New Roman"/>
                          <a:cs typeface="Arial"/>
                        </a:rPr>
                        <a:t>m</a:t>
                      </a:r>
                      <a:r>
                        <a:rPr lang="es-EC" sz="900" baseline="30000">
                          <a:latin typeface="Arial"/>
                          <a:ea typeface="Times New Roman"/>
                          <a:cs typeface="Times New Roman"/>
                        </a:rPr>
                        <a:t>3</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446">
                <a:tc>
                  <a:txBody>
                    <a:bodyPr/>
                    <a:lstStyle/>
                    <a:p>
                      <a:pPr>
                        <a:lnSpc>
                          <a:spcPct val="115000"/>
                        </a:lnSpc>
                        <a:spcAft>
                          <a:spcPts val="0"/>
                        </a:spcAft>
                      </a:pPr>
                      <a:r>
                        <a:rPr lang="es-EC" sz="900" dirty="0">
                          <a:latin typeface="Verdana"/>
                          <a:ea typeface="Times New Roman"/>
                          <a:cs typeface="Arial"/>
                        </a:rPr>
                        <a:t>Cercas</a:t>
                      </a:r>
                      <a:endParaRPr lang="es-EC"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900" dirty="0">
                          <a:latin typeface="Verdana"/>
                          <a:ea typeface="Times New Roman"/>
                          <a:cs typeface="Arial"/>
                        </a:rPr>
                        <a:t>800</a:t>
                      </a:r>
                      <a:endParaRPr lang="es-EC"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900">
                          <a:latin typeface="Verdana"/>
                          <a:ea typeface="Times New Roman"/>
                          <a:cs typeface="Arial"/>
                        </a:rPr>
                        <a:t>m</a:t>
                      </a:r>
                      <a:r>
                        <a:rPr lang="es-EC" sz="900" baseline="30000">
                          <a:latin typeface="Arial"/>
                          <a:ea typeface="Times New Roman"/>
                          <a:cs typeface="Times New Roman"/>
                        </a:rPr>
                        <a:t>2</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446">
                <a:tc>
                  <a:txBody>
                    <a:bodyPr/>
                    <a:lstStyle/>
                    <a:p>
                      <a:pPr>
                        <a:lnSpc>
                          <a:spcPct val="115000"/>
                        </a:lnSpc>
                        <a:spcAft>
                          <a:spcPts val="0"/>
                        </a:spcAft>
                      </a:pPr>
                      <a:r>
                        <a:rPr lang="es-EC" sz="900">
                          <a:latin typeface="Verdana"/>
                          <a:ea typeface="Times New Roman"/>
                          <a:cs typeface="Arial"/>
                        </a:rPr>
                        <a:t>Bodega</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900">
                          <a:latin typeface="Verdana"/>
                          <a:ea typeface="Times New Roman"/>
                          <a:cs typeface="Arial"/>
                        </a:rPr>
                        <a:t>20</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900">
                          <a:latin typeface="Verdana"/>
                          <a:ea typeface="Times New Roman"/>
                          <a:cs typeface="Arial"/>
                        </a:rPr>
                        <a:t>m</a:t>
                      </a:r>
                      <a:r>
                        <a:rPr lang="es-EC" sz="900" baseline="30000">
                          <a:latin typeface="Arial"/>
                          <a:ea typeface="Times New Roman"/>
                          <a:cs typeface="Times New Roman"/>
                        </a:rPr>
                        <a:t>2</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446">
                <a:tc>
                  <a:txBody>
                    <a:bodyPr/>
                    <a:lstStyle/>
                    <a:p>
                      <a:pPr>
                        <a:lnSpc>
                          <a:spcPct val="115000"/>
                        </a:lnSpc>
                        <a:spcAft>
                          <a:spcPts val="0"/>
                        </a:spcAft>
                      </a:pPr>
                      <a:r>
                        <a:rPr lang="es-EC" sz="900">
                          <a:latin typeface="Verdana"/>
                          <a:ea typeface="Times New Roman"/>
                          <a:cs typeface="Arial"/>
                        </a:rPr>
                        <a:t>Galpón </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900">
                          <a:latin typeface="Verdana"/>
                          <a:ea typeface="Times New Roman"/>
                          <a:cs typeface="Arial"/>
                        </a:rPr>
                        <a:t>50</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900">
                          <a:latin typeface="Verdana"/>
                          <a:ea typeface="Times New Roman"/>
                          <a:cs typeface="Arial"/>
                        </a:rPr>
                        <a:t>m</a:t>
                      </a:r>
                      <a:r>
                        <a:rPr lang="es-EC" sz="900" baseline="30000">
                          <a:latin typeface="Arial"/>
                          <a:ea typeface="Times New Roman"/>
                          <a:cs typeface="Times New Roman"/>
                        </a:rPr>
                        <a:t>2</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446">
                <a:tc>
                  <a:txBody>
                    <a:bodyPr/>
                    <a:lstStyle/>
                    <a:p>
                      <a:pPr>
                        <a:lnSpc>
                          <a:spcPct val="115000"/>
                        </a:lnSpc>
                        <a:spcAft>
                          <a:spcPts val="0"/>
                        </a:spcAft>
                      </a:pPr>
                      <a:r>
                        <a:rPr lang="es-EC" sz="900" dirty="0">
                          <a:latin typeface="Verdana"/>
                          <a:ea typeface="Times New Roman"/>
                          <a:cs typeface="Arial"/>
                        </a:rPr>
                        <a:t>Vivienda</a:t>
                      </a:r>
                      <a:endParaRPr lang="es-EC"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900">
                          <a:latin typeface="Verdana"/>
                          <a:ea typeface="Times New Roman"/>
                          <a:cs typeface="Arial"/>
                        </a:rPr>
                        <a:t>50</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900">
                          <a:latin typeface="Verdana"/>
                          <a:ea typeface="Times New Roman"/>
                          <a:cs typeface="Arial"/>
                        </a:rPr>
                        <a:t>m</a:t>
                      </a:r>
                      <a:r>
                        <a:rPr lang="es-EC" sz="900" baseline="30000">
                          <a:latin typeface="Arial"/>
                          <a:ea typeface="Times New Roman"/>
                          <a:cs typeface="Times New Roman"/>
                        </a:rPr>
                        <a:t>2</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446">
                <a:tc>
                  <a:txBody>
                    <a:bodyPr/>
                    <a:lstStyle/>
                    <a:p>
                      <a:pPr>
                        <a:lnSpc>
                          <a:spcPct val="115000"/>
                        </a:lnSpc>
                        <a:spcAft>
                          <a:spcPts val="0"/>
                        </a:spcAft>
                      </a:pPr>
                      <a:r>
                        <a:rPr lang="es-EC" sz="900">
                          <a:latin typeface="Verdana"/>
                          <a:ea typeface="Times New Roman"/>
                          <a:cs typeface="Arial"/>
                        </a:rPr>
                        <a:t>Sala poscocecha</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900">
                          <a:latin typeface="Verdana"/>
                          <a:ea typeface="Times New Roman"/>
                          <a:cs typeface="Arial"/>
                        </a:rPr>
                        <a:t>110</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900">
                          <a:latin typeface="Verdana"/>
                          <a:ea typeface="Times New Roman"/>
                          <a:cs typeface="Arial"/>
                        </a:rPr>
                        <a:t>m</a:t>
                      </a:r>
                      <a:r>
                        <a:rPr lang="es-EC" sz="900" baseline="30000">
                          <a:latin typeface="Arial"/>
                          <a:ea typeface="Times New Roman"/>
                          <a:cs typeface="Times New Roman"/>
                        </a:rPr>
                        <a:t>2</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446">
                <a:tc>
                  <a:txBody>
                    <a:bodyPr/>
                    <a:lstStyle/>
                    <a:p>
                      <a:pPr>
                        <a:lnSpc>
                          <a:spcPct val="115000"/>
                        </a:lnSpc>
                        <a:spcAft>
                          <a:spcPts val="0"/>
                        </a:spcAft>
                      </a:pPr>
                      <a:r>
                        <a:rPr lang="es-EC" sz="900" dirty="0">
                          <a:latin typeface="Verdana"/>
                          <a:ea typeface="Times New Roman"/>
                          <a:cs typeface="Arial"/>
                        </a:rPr>
                        <a:t>Oficina </a:t>
                      </a:r>
                      <a:endParaRPr lang="es-EC"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900">
                          <a:latin typeface="Verdana"/>
                          <a:ea typeface="Times New Roman"/>
                          <a:cs typeface="Arial"/>
                        </a:rPr>
                        <a:t>20</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900">
                          <a:latin typeface="Verdana"/>
                          <a:ea typeface="Times New Roman"/>
                          <a:cs typeface="Arial"/>
                        </a:rPr>
                        <a:t>m</a:t>
                      </a:r>
                      <a:r>
                        <a:rPr lang="es-EC" sz="900" baseline="30000">
                          <a:latin typeface="Arial"/>
                          <a:ea typeface="Times New Roman"/>
                          <a:cs typeface="Times New Roman"/>
                        </a:rPr>
                        <a:t>2</a:t>
                      </a:r>
                      <a:endParaRPr lang="es-EC"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446">
                <a:tc>
                  <a:txBody>
                    <a:bodyPr/>
                    <a:lstStyle/>
                    <a:p>
                      <a:pPr>
                        <a:lnSpc>
                          <a:spcPct val="115000"/>
                        </a:lnSpc>
                        <a:spcAft>
                          <a:spcPts val="0"/>
                        </a:spcAft>
                      </a:pPr>
                      <a:r>
                        <a:rPr lang="es-EC" sz="900" dirty="0">
                          <a:latin typeface="Verdana"/>
                          <a:ea typeface="Times New Roman"/>
                          <a:cs typeface="Arial"/>
                        </a:rPr>
                        <a:t>Guardia</a:t>
                      </a:r>
                      <a:endParaRPr lang="es-EC"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900" dirty="0">
                          <a:latin typeface="Verdana"/>
                          <a:ea typeface="Times New Roman"/>
                          <a:cs typeface="Arial"/>
                        </a:rPr>
                        <a:t>25</a:t>
                      </a:r>
                      <a:endParaRPr lang="es-EC"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900" dirty="0">
                          <a:latin typeface="Verdana"/>
                          <a:ea typeface="Times New Roman"/>
                          <a:cs typeface="Arial"/>
                        </a:rPr>
                        <a:t>m</a:t>
                      </a:r>
                      <a:r>
                        <a:rPr lang="es-EC" sz="900" baseline="30000" dirty="0">
                          <a:latin typeface="Arial"/>
                          <a:ea typeface="Times New Roman"/>
                          <a:cs typeface="Times New Roman"/>
                        </a:rPr>
                        <a:t>2</a:t>
                      </a:r>
                      <a:endParaRPr lang="es-EC"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8" name="107 Tabla"/>
          <p:cNvGraphicFramePr>
            <a:graphicFrameLocks noGrp="1"/>
          </p:cNvGraphicFramePr>
          <p:nvPr/>
        </p:nvGraphicFramePr>
        <p:xfrm>
          <a:off x="2071688" y="4143375"/>
          <a:ext cx="3429000" cy="2214563"/>
        </p:xfrm>
        <a:graphic>
          <a:graphicData uri="http://schemas.openxmlformats.org/drawingml/2006/table">
            <a:tbl>
              <a:tblPr/>
              <a:tblGrid>
                <a:gridCol w="2039930"/>
                <a:gridCol w="887438"/>
                <a:gridCol w="501656"/>
              </a:tblGrid>
              <a:tr h="183935">
                <a:tc>
                  <a:txBody>
                    <a:bodyPr/>
                    <a:lstStyle/>
                    <a:p>
                      <a:pPr algn="ctr">
                        <a:lnSpc>
                          <a:spcPct val="115000"/>
                        </a:lnSpc>
                        <a:spcAft>
                          <a:spcPts val="0"/>
                        </a:spcAft>
                      </a:pPr>
                      <a:r>
                        <a:rPr lang="es-EC" sz="900" b="1" dirty="0">
                          <a:latin typeface="Verdana"/>
                          <a:ea typeface="Times New Roman"/>
                          <a:cs typeface="Arial"/>
                        </a:rPr>
                        <a:t>RUBROS</a:t>
                      </a:r>
                      <a:endParaRPr lang="es-EC"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b="1">
                          <a:latin typeface="Verdana"/>
                          <a:ea typeface="Times New Roman"/>
                          <a:cs typeface="Arial"/>
                        </a:rPr>
                        <a:t> </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b="1">
                          <a:latin typeface="Verdana"/>
                          <a:ea typeface="Times New Roman"/>
                          <a:cs typeface="Arial"/>
                        </a:rPr>
                        <a:t> </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440">
                <a:tc>
                  <a:txBody>
                    <a:bodyPr/>
                    <a:lstStyle/>
                    <a:p>
                      <a:pPr algn="ctr">
                        <a:lnSpc>
                          <a:spcPct val="115000"/>
                        </a:lnSpc>
                        <a:spcAft>
                          <a:spcPts val="0"/>
                        </a:spcAft>
                      </a:pPr>
                      <a:r>
                        <a:rPr lang="es-EC" sz="900" b="1">
                          <a:latin typeface="Verdana"/>
                          <a:ea typeface="Times New Roman"/>
                          <a:cs typeface="Arial"/>
                        </a:rPr>
                        <a:t> </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b="1">
                          <a:latin typeface="Verdana"/>
                          <a:ea typeface="Times New Roman"/>
                          <a:cs typeface="Arial"/>
                        </a:rPr>
                        <a:t>MEDIDAS</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b="1">
                          <a:latin typeface="Verdana"/>
                          <a:ea typeface="Times New Roman"/>
                          <a:cs typeface="Arial"/>
                        </a:rPr>
                        <a:t>CANT.</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220">
                <a:tc>
                  <a:txBody>
                    <a:bodyPr/>
                    <a:lstStyle/>
                    <a:p>
                      <a:pPr>
                        <a:lnSpc>
                          <a:spcPct val="115000"/>
                        </a:lnSpc>
                        <a:spcAft>
                          <a:spcPts val="0"/>
                        </a:spcAft>
                      </a:pPr>
                      <a:r>
                        <a:rPr lang="es-EC" sz="900">
                          <a:latin typeface="Verdana"/>
                          <a:ea typeface="Times New Roman"/>
                          <a:cs typeface="Arial"/>
                        </a:rPr>
                        <a:t>Plantas (N. glauca injerto)</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latin typeface="Verdana"/>
                          <a:ea typeface="Times New Roman"/>
                          <a:cs typeface="Arial"/>
                        </a:rPr>
                        <a:t>-</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latin typeface="Verdana"/>
                          <a:ea typeface="Times New Roman"/>
                          <a:cs typeface="Arial"/>
                        </a:rPr>
                        <a:t>3900</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220">
                <a:tc>
                  <a:txBody>
                    <a:bodyPr/>
                    <a:lstStyle/>
                    <a:p>
                      <a:pPr>
                        <a:lnSpc>
                          <a:spcPct val="115000"/>
                        </a:lnSpc>
                        <a:spcAft>
                          <a:spcPts val="0"/>
                        </a:spcAft>
                      </a:pPr>
                      <a:r>
                        <a:rPr lang="es-EC" sz="900" dirty="0">
                          <a:latin typeface="Verdana"/>
                          <a:ea typeface="Times New Roman"/>
                          <a:cs typeface="Arial"/>
                        </a:rPr>
                        <a:t>Hummus Lombriz</a:t>
                      </a:r>
                      <a:endParaRPr lang="es-EC"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900">
                          <a:latin typeface="Verdana"/>
                          <a:ea typeface="Times New Roman"/>
                          <a:cs typeface="Arial"/>
                        </a:rPr>
                        <a:t>Saco 35 kg</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latin typeface="Verdana"/>
                          <a:ea typeface="Times New Roman"/>
                          <a:cs typeface="Arial"/>
                        </a:rPr>
                        <a:t>45</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220">
                <a:tc>
                  <a:txBody>
                    <a:bodyPr/>
                    <a:lstStyle/>
                    <a:p>
                      <a:pPr>
                        <a:lnSpc>
                          <a:spcPct val="115000"/>
                        </a:lnSpc>
                        <a:spcAft>
                          <a:spcPts val="0"/>
                        </a:spcAft>
                      </a:pPr>
                      <a:r>
                        <a:rPr lang="es-EC" sz="900">
                          <a:latin typeface="Verdana"/>
                          <a:ea typeface="Times New Roman"/>
                          <a:cs typeface="Arial"/>
                        </a:rPr>
                        <a:t>10 - 30 - 10</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900" dirty="0">
                          <a:latin typeface="Verdana"/>
                          <a:ea typeface="Times New Roman"/>
                          <a:cs typeface="Arial"/>
                        </a:rPr>
                        <a:t>saco 50 kg</a:t>
                      </a:r>
                      <a:endParaRPr lang="es-EC"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latin typeface="Verdana"/>
                          <a:ea typeface="Times New Roman"/>
                          <a:cs typeface="Arial"/>
                        </a:rPr>
                        <a:t>19</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220">
                <a:tc>
                  <a:txBody>
                    <a:bodyPr/>
                    <a:lstStyle/>
                    <a:p>
                      <a:pPr>
                        <a:lnSpc>
                          <a:spcPct val="115000"/>
                        </a:lnSpc>
                        <a:spcAft>
                          <a:spcPts val="0"/>
                        </a:spcAft>
                      </a:pPr>
                      <a:r>
                        <a:rPr lang="es-EC" sz="900">
                          <a:latin typeface="Verdana"/>
                          <a:ea typeface="Times New Roman"/>
                          <a:cs typeface="Arial"/>
                        </a:rPr>
                        <a:t>Sulpomag</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900">
                          <a:latin typeface="Verdana"/>
                          <a:ea typeface="Times New Roman"/>
                          <a:cs typeface="Arial"/>
                        </a:rPr>
                        <a:t>saco 50 kg</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latin typeface="Verdana"/>
                          <a:ea typeface="Times New Roman"/>
                          <a:cs typeface="Arial"/>
                        </a:rPr>
                        <a:t>15</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220">
                <a:tc>
                  <a:txBody>
                    <a:bodyPr/>
                    <a:lstStyle/>
                    <a:p>
                      <a:pPr>
                        <a:lnSpc>
                          <a:spcPct val="115000"/>
                        </a:lnSpc>
                        <a:spcAft>
                          <a:spcPts val="0"/>
                        </a:spcAft>
                      </a:pPr>
                      <a:r>
                        <a:rPr lang="es-EC" sz="900">
                          <a:latin typeface="Verdana"/>
                          <a:ea typeface="Times New Roman"/>
                          <a:cs typeface="Arial"/>
                        </a:rPr>
                        <a:t>Urea</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900">
                          <a:latin typeface="Verdana"/>
                          <a:ea typeface="Times New Roman"/>
                          <a:cs typeface="Arial"/>
                        </a:rPr>
                        <a:t>saco 45 kg</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latin typeface="Verdana"/>
                          <a:ea typeface="Times New Roman"/>
                          <a:cs typeface="Arial"/>
                        </a:rPr>
                        <a:t>8</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220">
                <a:tc>
                  <a:txBody>
                    <a:bodyPr/>
                    <a:lstStyle/>
                    <a:p>
                      <a:pPr>
                        <a:lnSpc>
                          <a:spcPct val="115000"/>
                        </a:lnSpc>
                        <a:spcAft>
                          <a:spcPts val="0"/>
                        </a:spcAft>
                      </a:pPr>
                      <a:r>
                        <a:rPr lang="es-EC" sz="900">
                          <a:latin typeface="Verdana"/>
                          <a:ea typeface="Times New Roman"/>
                          <a:cs typeface="Arial"/>
                        </a:rPr>
                        <a:t>Muriato Potasio</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900">
                          <a:latin typeface="Verdana"/>
                          <a:ea typeface="Times New Roman"/>
                          <a:cs typeface="Arial"/>
                        </a:rPr>
                        <a:t>saco 50 kg</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latin typeface="Verdana"/>
                          <a:ea typeface="Times New Roman"/>
                          <a:cs typeface="Arial"/>
                        </a:rPr>
                        <a:t>5</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220">
                <a:tc>
                  <a:txBody>
                    <a:bodyPr/>
                    <a:lstStyle/>
                    <a:p>
                      <a:pPr>
                        <a:lnSpc>
                          <a:spcPct val="115000"/>
                        </a:lnSpc>
                        <a:spcAft>
                          <a:spcPts val="0"/>
                        </a:spcAft>
                      </a:pPr>
                      <a:r>
                        <a:rPr lang="es-EC" sz="900">
                          <a:latin typeface="Verdana"/>
                          <a:ea typeface="Times New Roman"/>
                          <a:cs typeface="Arial"/>
                        </a:rPr>
                        <a:t>Microelementos</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900">
                          <a:latin typeface="Verdana"/>
                          <a:ea typeface="Times New Roman"/>
                          <a:cs typeface="Arial"/>
                        </a:rPr>
                        <a:t>Kg</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latin typeface="Verdana"/>
                          <a:ea typeface="Times New Roman"/>
                          <a:cs typeface="Arial"/>
                        </a:rPr>
                        <a:t>2</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220">
                <a:tc>
                  <a:txBody>
                    <a:bodyPr/>
                    <a:lstStyle/>
                    <a:p>
                      <a:pPr>
                        <a:lnSpc>
                          <a:spcPct val="115000"/>
                        </a:lnSpc>
                        <a:spcAft>
                          <a:spcPts val="0"/>
                        </a:spcAft>
                      </a:pPr>
                      <a:r>
                        <a:rPr lang="es-EC" sz="900" dirty="0">
                          <a:latin typeface="Verdana"/>
                          <a:ea typeface="Times New Roman"/>
                          <a:cs typeface="Arial"/>
                        </a:rPr>
                        <a:t>Hormonas</a:t>
                      </a:r>
                      <a:endParaRPr lang="es-EC"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900">
                          <a:latin typeface="Verdana"/>
                          <a:ea typeface="Times New Roman"/>
                          <a:cs typeface="Arial"/>
                        </a:rPr>
                        <a:t>Kg</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latin typeface="Verdana"/>
                          <a:ea typeface="Times New Roman"/>
                          <a:cs typeface="Arial"/>
                        </a:rPr>
                        <a:t>2</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220">
                <a:tc>
                  <a:txBody>
                    <a:bodyPr/>
                    <a:lstStyle/>
                    <a:p>
                      <a:pPr>
                        <a:lnSpc>
                          <a:spcPct val="115000"/>
                        </a:lnSpc>
                        <a:spcAft>
                          <a:spcPts val="0"/>
                        </a:spcAft>
                      </a:pPr>
                      <a:r>
                        <a:rPr lang="es-EC" sz="900">
                          <a:latin typeface="Verdana"/>
                          <a:ea typeface="Times New Roman"/>
                          <a:cs typeface="Arial"/>
                        </a:rPr>
                        <a:t>Productos Fitosanitarios</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900">
                          <a:latin typeface="Verdana"/>
                          <a:ea typeface="Times New Roman"/>
                          <a:cs typeface="Arial"/>
                        </a:rPr>
                        <a:t>Tanque</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latin typeface="Verdana"/>
                          <a:ea typeface="Times New Roman"/>
                          <a:cs typeface="Arial"/>
                        </a:rPr>
                        <a:t>40</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220">
                <a:tc>
                  <a:txBody>
                    <a:bodyPr/>
                    <a:lstStyle/>
                    <a:p>
                      <a:pPr>
                        <a:lnSpc>
                          <a:spcPct val="115000"/>
                        </a:lnSpc>
                        <a:spcAft>
                          <a:spcPts val="0"/>
                        </a:spcAft>
                      </a:pPr>
                      <a:r>
                        <a:rPr lang="es-EC" sz="900" dirty="0">
                          <a:latin typeface="Verdana"/>
                          <a:ea typeface="Times New Roman"/>
                          <a:cs typeface="Arial"/>
                        </a:rPr>
                        <a:t>Fijador</a:t>
                      </a:r>
                      <a:endParaRPr lang="es-EC"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900">
                          <a:latin typeface="Verdana"/>
                          <a:ea typeface="Times New Roman"/>
                          <a:cs typeface="Arial"/>
                        </a:rPr>
                        <a:t>L</a:t>
                      </a: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dirty="0">
                          <a:latin typeface="Verdana"/>
                          <a:ea typeface="Times New Roman"/>
                          <a:cs typeface="Arial"/>
                        </a:rPr>
                        <a:t>3</a:t>
                      </a:r>
                      <a:endParaRPr lang="es-EC"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3165" name="108 CuadroTexto"/>
          <p:cNvSpPr txBox="1">
            <a:spLocks noChangeArrowheads="1"/>
          </p:cNvSpPr>
          <p:nvPr/>
        </p:nvSpPr>
        <p:spPr bwMode="auto">
          <a:xfrm>
            <a:off x="6215063" y="1214438"/>
            <a:ext cx="2571750" cy="1384300"/>
          </a:xfrm>
          <a:prstGeom prst="rect">
            <a:avLst/>
          </a:prstGeom>
          <a:noFill/>
          <a:ln w="9525">
            <a:noFill/>
            <a:miter lim="800000"/>
            <a:headEnd/>
            <a:tailEnd/>
          </a:ln>
        </p:spPr>
        <p:txBody>
          <a:bodyPr>
            <a:spAutoFit/>
          </a:bodyPr>
          <a:lstStyle/>
          <a:p>
            <a:r>
              <a:rPr lang="es-EC" sz="1400"/>
              <a:t>Se utilizara 2 hectáreas, de las cuales 1.5 serán para la producción de tomate de árbol  y ½ ha será  para la infraestructura, además de los insumos agrícolas para la preparación del terreno.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4.16667E-6 0 L 4.16667E-6 1.12338 " pathEditMode="relative" rAng="0" ptsTypes="AA">
                                      <p:cBhvr>
                                        <p:cTn id="10" dur="1500" fill="hold"/>
                                        <p:tgtEl>
                                          <p:spTgt spid="5"/>
                                        </p:tgtEl>
                                        <p:attrNameLst>
                                          <p:attrName>ppt_x</p:attrName>
                                          <p:attrName>ppt_y</p:attrName>
                                        </p:attrNameLst>
                                      </p:cBhvr>
                                      <p:rCtr x="0" y="562"/>
                                    </p:animMotion>
                                  </p:childTnLst>
                                </p:cTn>
                              </p:par>
                              <p:par>
                                <p:cTn id="11" presetID="42" presetClass="path" presetSubtype="0" accel="50000" decel="50000" fill="hold" nodeType="withEffect">
                                  <p:stCondLst>
                                    <p:cond delay="0"/>
                                  </p:stCondLst>
                                  <p:childTnLst>
                                    <p:animMotion origin="layout" path="M -4.72222E-6 -1.12338 L -4.72222E-6 -4.07407E-6 " pathEditMode="relative" rAng="0" ptsTypes="AA">
                                      <p:cBhvr>
                                        <p:cTn id="12" dur="1500" spd="-100000" fill="hold"/>
                                        <p:tgtEl>
                                          <p:spTgt spid="4"/>
                                        </p:tgtEl>
                                        <p:attrNameLst>
                                          <p:attrName>ppt_x</p:attrName>
                                          <p:attrName>ppt_y</p:attrName>
                                        </p:attrNameLst>
                                      </p:cBhvr>
                                      <p:rCtr x="0" y="562"/>
                                    </p:animMotion>
                                  </p:childTnLst>
                                </p:cTn>
                              </p:par>
                              <p:par>
                                <p:cTn id="13" presetID="10" presetClass="entr" presetSubtype="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70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9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110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130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xit" presetSubtype="0" fill="hold" nodeType="with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xit" presetSubtype="0" fill="hold" grpId="0" nodeType="withEffect">
                                  <p:stCondLst>
                                    <p:cond delay="0"/>
                                  </p:stCondLst>
                                  <p:childTnLst>
                                    <p:animEffect transition="out" filter="fade">
                                      <p:cBhvr>
                                        <p:cTn id="35" dur="500"/>
                                        <p:tgtEl>
                                          <p:spTgt spid="11336"/>
                                        </p:tgtEl>
                                      </p:cBhvr>
                                    </p:animEffect>
                                    <p:set>
                                      <p:cBhvr>
                                        <p:cTn id="36" dur="1" fill="hold">
                                          <p:stCondLst>
                                            <p:cond delay="499"/>
                                          </p:stCondLst>
                                        </p:cTn>
                                        <p:tgtEl>
                                          <p:spTgt spid="1133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1337"/>
                                        </p:tgtEl>
                                        <p:attrNameLst>
                                          <p:attrName>style.visibility</p:attrName>
                                        </p:attrNameLst>
                                      </p:cBhvr>
                                      <p:to>
                                        <p:strVal val="visible"/>
                                      </p:to>
                                    </p:set>
                                    <p:animEffect transition="in" filter="fade">
                                      <p:cBhvr>
                                        <p:cTn id="39" dur="500"/>
                                        <p:tgtEl>
                                          <p:spTgt spid="11337"/>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par>
                                <p:cTn id="43" presetID="10" presetClass="entr" presetSubtype="0" fill="hold" nodeType="withEffect">
                                  <p:stCondLst>
                                    <p:cond delay="110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wipe(left)">
                                      <p:cBhvr>
                                        <p:cTn id="48" dur="500"/>
                                        <p:tgtEl>
                                          <p:spTgt spid="102"/>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43165"/>
                                        </p:tgtEl>
                                        <p:attrNameLst>
                                          <p:attrName>style.visibility</p:attrName>
                                        </p:attrNameLst>
                                      </p:cBhvr>
                                      <p:to>
                                        <p:strVal val="visible"/>
                                      </p:to>
                                    </p:set>
                                    <p:animEffect transition="in" filter="randombar(horizontal)">
                                      <p:cBhvr>
                                        <p:cTn id="53" dur="500"/>
                                        <p:tgtEl>
                                          <p:spTgt spid="43165"/>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105"/>
                                        </p:tgtEl>
                                        <p:attrNameLst>
                                          <p:attrName>style.visibility</p:attrName>
                                        </p:attrNameLst>
                                      </p:cBhvr>
                                      <p:to>
                                        <p:strVal val="visible"/>
                                      </p:to>
                                    </p:set>
                                    <p:animEffect transition="in" filter="randombar(horizontal)">
                                      <p:cBhvr>
                                        <p:cTn id="58" dur="500"/>
                                        <p:tgtEl>
                                          <p:spTgt spid="105"/>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108"/>
                                        </p:tgtEl>
                                        <p:attrNameLst>
                                          <p:attrName>style.visibility</p:attrName>
                                        </p:attrNameLst>
                                      </p:cBhvr>
                                      <p:to>
                                        <p:strVal val="visible"/>
                                      </p:to>
                                    </p:set>
                                    <p:animEffect transition="in" filter="randombar(horizontal)">
                                      <p:cBhvr>
                                        <p:cTn id="63" dur="500"/>
                                        <p:tgtEl>
                                          <p:spTgt spid="108"/>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104"/>
                                        </p:tgtEl>
                                        <p:attrNameLst>
                                          <p:attrName>style.visibility</p:attrName>
                                        </p:attrNameLst>
                                      </p:cBhvr>
                                      <p:to>
                                        <p:strVal val="visible"/>
                                      </p:to>
                                    </p:set>
                                    <p:animEffect transition="in" filter="randombar(horizontal)">
                                      <p:cBhvr>
                                        <p:cTn id="68"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6" grpId="0" animBg="1"/>
      <p:bldP spid="11337" grpId="0" animBg="1"/>
      <p:bldP spid="85" grpId="0"/>
      <p:bldP spid="102" grpId="0"/>
      <p:bldP spid="43165"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36" name="Rectangle 72"/>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29BE6">
                  <a:alpha val="79999"/>
                </a:srgbClr>
              </a:gs>
            </a:gsLst>
            <a:lin ang="5400000" scaled="1"/>
          </a:gradFill>
          <a:ln w="9525">
            <a:noFill/>
            <a:miter lim="800000"/>
            <a:headEnd/>
            <a:tailEnd/>
          </a:ln>
        </p:spPr>
        <p:txBody>
          <a:bodyPr wrap="none" anchor="ctr"/>
          <a:lstStyle/>
          <a:p>
            <a:endParaRPr lang="es-ES_tradnl"/>
          </a:p>
        </p:txBody>
      </p:sp>
      <p:sp>
        <p:nvSpPr>
          <p:cNvPr id="11337" name="Rectangle 73"/>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9CE1C">
                  <a:alpha val="60001"/>
                </a:srgbClr>
              </a:gs>
            </a:gsLst>
            <a:lin ang="5400000" scaled="1"/>
          </a:gradFill>
          <a:ln w="9525">
            <a:noFill/>
            <a:miter lim="800000"/>
            <a:headEnd/>
            <a:tailEnd/>
          </a:ln>
        </p:spPr>
        <p:txBody>
          <a:bodyPr wrap="none" anchor="ctr"/>
          <a:lstStyle/>
          <a:p>
            <a:endParaRPr lang="es-ES_tradnl"/>
          </a:p>
        </p:txBody>
      </p:sp>
      <p:grpSp>
        <p:nvGrpSpPr>
          <p:cNvPr id="2" name="Group 2"/>
          <p:cNvGrpSpPr>
            <a:grpSpLocks/>
          </p:cNvGrpSpPr>
          <p:nvPr/>
        </p:nvGrpSpPr>
        <p:grpSpPr bwMode="auto">
          <a:xfrm>
            <a:off x="-3175" y="-12700"/>
            <a:ext cx="1766888" cy="6870700"/>
            <a:chOff x="2336" y="-8"/>
            <a:chExt cx="1252" cy="4337"/>
          </a:xfrm>
        </p:grpSpPr>
        <p:sp>
          <p:nvSpPr>
            <p:cNvPr id="7256" name="Freeform 3"/>
            <p:cNvSpPr>
              <a:spLocks/>
            </p:cNvSpPr>
            <p:nvPr/>
          </p:nvSpPr>
          <p:spPr bwMode="auto">
            <a:xfrm>
              <a:off x="2336" y="-8"/>
              <a:ext cx="872" cy="4337"/>
            </a:xfrm>
            <a:custGeom>
              <a:avLst/>
              <a:gdLst>
                <a:gd name="T0" fmla="*/ 1434750 w 369"/>
                <a:gd name="T1" fmla="*/ 0 h 1836"/>
                <a:gd name="T2" fmla="*/ 1314898 w 369"/>
                <a:gd name="T3" fmla="*/ 4705756 h 1836"/>
                <a:gd name="T4" fmla="*/ 0 w 369"/>
                <a:gd name="T5" fmla="*/ 9932356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18A5D8"/>
              </a:solidFill>
              <a:miter lim="800000"/>
              <a:headEnd/>
              <a:tailEnd/>
            </a:ln>
          </p:spPr>
          <p:txBody>
            <a:bodyPr/>
            <a:lstStyle/>
            <a:p>
              <a:endParaRPr lang="es-ES"/>
            </a:p>
          </p:txBody>
        </p:sp>
        <p:sp>
          <p:nvSpPr>
            <p:cNvPr id="7257" name="Freeform 4"/>
            <p:cNvSpPr>
              <a:spLocks/>
            </p:cNvSpPr>
            <p:nvPr/>
          </p:nvSpPr>
          <p:spPr bwMode="auto">
            <a:xfrm>
              <a:off x="2343" y="-8"/>
              <a:ext cx="893" cy="4337"/>
            </a:xfrm>
            <a:custGeom>
              <a:avLst/>
              <a:gdLst>
                <a:gd name="T0" fmla="*/ 1423463 w 378"/>
                <a:gd name="T1" fmla="*/ 0 h 1836"/>
                <a:gd name="T2" fmla="*/ 1347466 w 378"/>
                <a:gd name="T3" fmla="*/ 4705756 h 1836"/>
                <a:gd name="T4" fmla="*/ 166736 w 378"/>
                <a:gd name="T5" fmla="*/ 9932356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199DCC"/>
              </a:solidFill>
              <a:miter lim="800000"/>
              <a:headEnd/>
              <a:tailEnd/>
            </a:ln>
          </p:spPr>
          <p:txBody>
            <a:bodyPr/>
            <a:lstStyle/>
            <a:p>
              <a:endParaRPr lang="es-ES"/>
            </a:p>
          </p:txBody>
        </p:sp>
        <p:sp>
          <p:nvSpPr>
            <p:cNvPr id="7258" name="Freeform 5"/>
            <p:cNvSpPr>
              <a:spLocks/>
            </p:cNvSpPr>
            <p:nvPr/>
          </p:nvSpPr>
          <p:spPr bwMode="auto">
            <a:xfrm>
              <a:off x="2350" y="-8"/>
              <a:ext cx="917" cy="4337"/>
            </a:xfrm>
            <a:custGeom>
              <a:avLst/>
              <a:gdLst>
                <a:gd name="T0" fmla="*/ 1430785 w 388"/>
                <a:gd name="T1" fmla="*/ 0 h 1836"/>
                <a:gd name="T2" fmla="*/ 1392105 w 388"/>
                <a:gd name="T3" fmla="*/ 4705756 h 1836"/>
                <a:gd name="T4" fmla="*/ 337699 w 388"/>
                <a:gd name="T5" fmla="*/ 9932356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1A96C3"/>
              </a:solidFill>
              <a:miter lim="800000"/>
              <a:headEnd/>
              <a:tailEnd/>
            </a:ln>
          </p:spPr>
          <p:txBody>
            <a:bodyPr/>
            <a:lstStyle/>
            <a:p>
              <a:endParaRPr lang="es-ES"/>
            </a:p>
          </p:txBody>
        </p:sp>
        <p:sp>
          <p:nvSpPr>
            <p:cNvPr id="7259" name="Freeform 6"/>
            <p:cNvSpPr>
              <a:spLocks/>
            </p:cNvSpPr>
            <p:nvPr/>
          </p:nvSpPr>
          <p:spPr bwMode="auto">
            <a:xfrm>
              <a:off x="2355" y="-8"/>
              <a:ext cx="940" cy="4337"/>
            </a:xfrm>
            <a:custGeom>
              <a:avLst/>
              <a:gdLst>
                <a:gd name="T0" fmla="*/ 1420463 w 398"/>
                <a:gd name="T1" fmla="*/ 0 h 1836"/>
                <a:gd name="T2" fmla="*/ 1426866 w 398"/>
                <a:gd name="T3" fmla="*/ 4705756 h 1836"/>
                <a:gd name="T4" fmla="*/ 507522 w 398"/>
                <a:gd name="T5" fmla="*/ 9932356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1A8FBA"/>
              </a:solidFill>
              <a:miter lim="800000"/>
              <a:headEnd/>
              <a:tailEnd/>
            </a:ln>
          </p:spPr>
          <p:txBody>
            <a:bodyPr/>
            <a:lstStyle/>
            <a:p>
              <a:endParaRPr lang="es-ES"/>
            </a:p>
          </p:txBody>
        </p:sp>
        <p:sp>
          <p:nvSpPr>
            <p:cNvPr id="7260" name="Freeform 7"/>
            <p:cNvSpPr>
              <a:spLocks/>
            </p:cNvSpPr>
            <p:nvPr/>
          </p:nvSpPr>
          <p:spPr bwMode="auto">
            <a:xfrm>
              <a:off x="2360" y="-8"/>
              <a:ext cx="964" cy="4337"/>
            </a:xfrm>
            <a:custGeom>
              <a:avLst/>
              <a:gdLst>
                <a:gd name="T0" fmla="*/ 1431687 w 408"/>
                <a:gd name="T1" fmla="*/ 0 h 1836"/>
                <a:gd name="T2" fmla="*/ 1468439 w 408"/>
                <a:gd name="T3" fmla="*/ 4705756 h 1836"/>
                <a:gd name="T4" fmla="*/ 676931 w 408"/>
                <a:gd name="T5" fmla="*/ 9932356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1888B2"/>
              </a:solidFill>
              <a:miter lim="800000"/>
              <a:headEnd/>
              <a:tailEnd/>
            </a:ln>
          </p:spPr>
          <p:txBody>
            <a:bodyPr/>
            <a:lstStyle/>
            <a:p>
              <a:endParaRPr lang="es-ES"/>
            </a:p>
          </p:txBody>
        </p:sp>
        <p:sp>
          <p:nvSpPr>
            <p:cNvPr id="7261" name="Freeform 8"/>
            <p:cNvSpPr>
              <a:spLocks/>
            </p:cNvSpPr>
            <p:nvPr/>
          </p:nvSpPr>
          <p:spPr bwMode="auto">
            <a:xfrm>
              <a:off x="2365" y="-8"/>
              <a:ext cx="987" cy="4337"/>
            </a:xfrm>
            <a:custGeom>
              <a:avLst/>
              <a:gdLst>
                <a:gd name="T0" fmla="*/ 1421405 w 418"/>
                <a:gd name="T1" fmla="*/ 0 h 1836"/>
                <a:gd name="T2" fmla="*/ 1503567 w 418"/>
                <a:gd name="T3" fmla="*/ 4705756 h 1836"/>
                <a:gd name="T4" fmla="*/ 846317 w 418"/>
                <a:gd name="T5" fmla="*/ 9932356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1A82AA"/>
              </a:solidFill>
              <a:miter lim="800000"/>
              <a:headEnd/>
              <a:tailEnd/>
            </a:ln>
          </p:spPr>
          <p:txBody>
            <a:bodyPr/>
            <a:lstStyle/>
            <a:p>
              <a:endParaRPr lang="es-ES"/>
            </a:p>
          </p:txBody>
        </p:sp>
        <p:sp>
          <p:nvSpPr>
            <p:cNvPr id="7262" name="Freeform 9"/>
            <p:cNvSpPr>
              <a:spLocks/>
            </p:cNvSpPr>
            <p:nvPr/>
          </p:nvSpPr>
          <p:spPr bwMode="auto">
            <a:xfrm>
              <a:off x="2372" y="-8"/>
              <a:ext cx="1039" cy="4337"/>
            </a:xfrm>
            <a:custGeom>
              <a:avLst/>
              <a:gdLst>
                <a:gd name="T0" fmla="*/ 1417300 w 440"/>
                <a:gd name="T1" fmla="*/ 0 h 1836"/>
                <a:gd name="T2" fmla="*/ 1540927 w 440"/>
                <a:gd name="T3" fmla="*/ 4705756 h 1836"/>
                <a:gd name="T4" fmla="*/ 1013204 w 440"/>
                <a:gd name="T5" fmla="*/ 9932356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187CA2"/>
              </a:solidFill>
              <a:miter lim="800000"/>
              <a:headEnd/>
              <a:tailEnd/>
            </a:ln>
          </p:spPr>
          <p:txBody>
            <a:bodyPr/>
            <a:lstStyle/>
            <a:p>
              <a:endParaRPr lang="es-ES"/>
            </a:p>
          </p:txBody>
        </p:sp>
        <p:sp>
          <p:nvSpPr>
            <p:cNvPr id="7263" name="Freeform 10"/>
            <p:cNvSpPr>
              <a:spLocks/>
            </p:cNvSpPr>
            <p:nvPr/>
          </p:nvSpPr>
          <p:spPr bwMode="auto">
            <a:xfrm>
              <a:off x="2376" y="-8"/>
              <a:ext cx="1094" cy="4337"/>
            </a:xfrm>
            <a:custGeom>
              <a:avLst/>
              <a:gdLst>
                <a:gd name="T0" fmla="*/ 1432223 w 463"/>
                <a:gd name="T1" fmla="*/ 0 h 1836"/>
                <a:gd name="T2" fmla="*/ 1595501 w 463"/>
                <a:gd name="T3" fmla="*/ 4705756 h 1836"/>
                <a:gd name="T4" fmla="*/ 1194173 w 463"/>
                <a:gd name="T5" fmla="*/ 9932356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15769B"/>
              </a:solidFill>
              <a:miter lim="800000"/>
              <a:headEnd/>
              <a:tailEnd/>
            </a:ln>
          </p:spPr>
          <p:txBody>
            <a:bodyPr/>
            <a:lstStyle/>
            <a:p>
              <a:endParaRPr lang="es-ES"/>
            </a:p>
          </p:txBody>
        </p:sp>
        <p:sp>
          <p:nvSpPr>
            <p:cNvPr id="7264" name="Freeform 11"/>
            <p:cNvSpPr>
              <a:spLocks/>
            </p:cNvSpPr>
            <p:nvPr/>
          </p:nvSpPr>
          <p:spPr bwMode="auto">
            <a:xfrm>
              <a:off x="2381" y="-8"/>
              <a:ext cx="1148" cy="4337"/>
            </a:xfrm>
            <a:custGeom>
              <a:avLst/>
              <a:gdLst>
                <a:gd name="T0" fmla="*/ 1428823 w 486"/>
                <a:gd name="T1" fmla="*/ 0 h 1836"/>
                <a:gd name="T2" fmla="*/ 1632376 w 486"/>
                <a:gd name="T3" fmla="*/ 4705756 h 1836"/>
                <a:gd name="T4" fmla="*/ 1361883 w 486"/>
                <a:gd name="T5" fmla="*/ 9932356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157194"/>
              </a:solidFill>
              <a:miter lim="800000"/>
              <a:headEnd/>
              <a:tailEnd/>
            </a:ln>
          </p:spPr>
          <p:txBody>
            <a:bodyPr/>
            <a:lstStyle/>
            <a:p>
              <a:endParaRPr lang="es-ES"/>
            </a:p>
          </p:txBody>
        </p:sp>
        <p:sp>
          <p:nvSpPr>
            <p:cNvPr id="7265" name="Freeform 12"/>
            <p:cNvSpPr>
              <a:spLocks/>
            </p:cNvSpPr>
            <p:nvPr/>
          </p:nvSpPr>
          <p:spPr bwMode="auto">
            <a:xfrm>
              <a:off x="2386" y="-8"/>
              <a:ext cx="1202" cy="4337"/>
            </a:xfrm>
            <a:custGeom>
              <a:avLst/>
              <a:gdLst>
                <a:gd name="T0" fmla="*/ 1422842 w 509"/>
                <a:gd name="T1" fmla="*/ 0 h 1836"/>
                <a:gd name="T2" fmla="*/ 1667318 w 509"/>
                <a:gd name="T3" fmla="*/ 4705756 h 1836"/>
                <a:gd name="T4" fmla="*/ 1525130 w 509"/>
                <a:gd name="T5" fmla="*/ 9932356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36B8D"/>
              </a:solidFill>
              <a:miter lim="800000"/>
              <a:headEnd/>
              <a:tailEnd/>
            </a:ln>
          </p:spPr>
          <p:txBody>
            <a:bodyPr/>
            <a:lstStyle/>
            <a:p>
              <a:endParaRPr lang="es-ES"/>
            </a:p>
          </p:txBody>
        </p:sp>
      </p:grpSp>
      <p:grpSp>
        <p:nvGrpSpPr>
          <p:cNvPr id="3" name="Group 13"/>
          <p:cNvGrpSpPr>
            <a:grpSpLocks/>
          </p:cNvGrpSpPr>
          <p:nvPr/>
        </p:nvGrpSpPr>
        <p:grpSpPr bwMode="auto">
          <a:xfrm>
            <a:off x="-3175" y="-12700"/>
            <a:ext cx="1766888" cy="6870700"/>
            <a:chOff x="2336" y="-8"/>
            <a:chExt cx="1252" cy="4337"/>
          </a:xfrm>
        </p:grpSpPr>
        <p:sp>
          <p:nvSpPr>
            <p:cNvPr id="7246" name="Freeform 14"/>
            <p:cNvSpPr>
              <a:spLocks/>
            </p:cNvSpPr>
            <p:nvPr/>
          </p:nvSpPr>
          <p:spPr bwMode="auto">
            <a:xfrm>
              <a:off x="2336" y="-8"/>
              <a:ext cx="872" cy="4337"/>
            </a:xfrm>
            <a:custGeom>
              <a:avLst/>
              <a:gdLst>
                <a:gd name="T0" fmla="*/ 1434750 w 369"/>
                <a:gd name="T1" fmla="*/ 0 h 1836"/>
                <a:gd name="T2" fmla="*/ 1314898 w 369"/>
                <a:gd name="T3" fmla="*/ 4705756 h 1836"/>
                <a:gd name="T4" fmla="*/ 0 w 369"/>
                <a:gd name="T5" fmla="*/ 9932356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53B848"/>
              </a:solidFill>
              <a:miter lim="800000"/>
              <a:headEnd/>
              <a:tailEnd/>
            </a:ln>
          </p:spPr>
          <p:txBody>
            <a:bodyPr/>
            <a:lstStyle/>
            <a:p>
              <a:endParaRPr lang="es-ES"/>
            </a:p>
          </p:txBody>
        </p:sp>
        <p:sp>
          <p:nvSpPr>
            <p:cNvPr id="7247" name="Freeform 15"/>
            <p:cNvSpPr>
              <a:spLocks/>
            </p:cNvSpPr>
            <p:nvPr/>
          </p:nvSpPr>
          <p:spPr bwMode="auto">
            <a:xfrm>
              <a:off x="2343" y="-8"/>
              <a:ext cx="893" cy="4337"/>
            </a:xfrm>
            <a:custGeom>
              <a:avLst/>
              <a:gdLst>
                <a:gd name="T0" fmla="*/ 1423463 w 378"/>
                <a:gd name="T1" fmla="*/ 0 h 1836"/>
                <a:gd name="T2" fmla="*/ 1347466 w 378"/>
                <a:gd name="T3" fmla="*/ 4705756 h 1836"/>
                <a:gd name="T4" fmla="*/ 166736 w 378"/>
                <a:gd name="T5" fmla="*/ 9932356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4FB147"/>
              </a:solidFill>
              <a:miter lim="800000"/>
              <a:headEnd/>
              <a:tailEnd/>
            </a:ln>
          </p:spPr>
          <p:txBody>
            <a:bodyPr/>
            <a:lstStyle/>
            <a:p>
              <a:endParaRPr lang="es-ES"/>
            </a:p>
          </p:txBody>
        </p:sp>
        <p:sp>
          <p:nvSpPr>
            <p:cNvPr id="7248" name="Freeform 16"/>
            <p:cNvSpPr>
              <a:spLocks/>
            </p:cNvSpPr>
            <p:nvPr/>
          </p:nvSpPr>
          <p:spPr bwMode="auto">
            <a:xfrm>
              <a:off x="2350" y="-8"/>
              <a:ext cx="917" cy="4337"/>
            </a:xfrm>
            <a:custGeom>
              <a:avLst/>
              <a:gdLst>
                <a:gd name="T0" fmla="*/ 1430785 w 388"/>
                <a:gd name="T1" fmla="*/ 0 h 1836"/>
                <a:gd name="T2" fmla="*/ 1392105 w 388"/>
                <a:gd name="T3" fmla="*/ 4705756 h 1836"/>
                <a:gd name="T4" fmla="*/ 337699 w 388"/>
                <a:gd name="T5" fmla="*/ 9932356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48AC47"/>
              </a:solidFill>
              <a:miter lim="800000"/>
              <a:headEnd/>
              <a:tailEnd/>
            </a:ln>
          </p:spPr>
          <p:txBody>
            <a:bodyPr/>
            <a:lstStyle/>
            <a:p>
              <a:endParaRPr lang="es-ES"/>
            </a:p>
          </p:txBody>
        </p:sp>
        <p:sp>
          <p:nvSpPr>
            <p:cNvPr id="7249" name="Freeform 17"/>
            <p:cNvSpPr>
              <a:spLocks/>
            </p:cNvSpPr>
            <p:nvPr/>
          </p:nvSpPr>
          <p:spPr bwMode="auto">
            <a:xfrm>
              <a:off x="2355" y="-8"/>
              <a:ext cx="940" cy="4337"/>
            </a:xfrm>
            <a:custGeom>
              <a:avLst/>
              <a:gdLst>
                <a:gd name="T0" fmla="*/ 1420463 w 398"/>
                <a:gd name="T1" fmla="*/ 0 h 1836"/>
                <a:gd name="T2" fmla="*/ 1426866 w 398"/>
                <a:gd name="T3" fmla="*/ 4705756 h 1836"/>
                <a:gd name="T4" fmla="*/ 507522 w 398"/>
                <a:gd name="T5" fmla="*/ 9932356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43A746"/>
              </a:solidFill>
              <a:miter lim="800000"/>
              <a:headEnd/>
              <a:tailEnd/>
            </a:ln>
          </p:spPr>
          <p:txBody>
            <a:bodyPr/>
            <a:lstStyle/>
            <a:p>
              <a:endParaRPr lang="es-ES"/>
            </a:p>
          </p:txBody>
        </p:sp>
        <p:sp>
          <p:nvSpPr>
            <p:cNvPr id="7250" name="Freeform 18"/>
            <p:cNvSpPr>
              <a:spLocks/>
            </p:cNvSpPr>
            <p:nvPr/>
          </p:nvSpPr>
          <p:spPr bwMode="auto">
            <a:xfrm>
              <a:off x="2360" y="-8"/>
              <a:ext cx="964" cy="4337"/>
            </a:xfrm>
            <a:custGeom>
              <a:avLst/>
              <a:gdLst>
                <a:gd name="T0" fmla="*/ 1431687 w 408"/>
                <a:gd name="T1" fmla="*/ 0 h 1836"/>
                <a:gd name="T2" fmla="*/ 1468439 w 408"/>
                <a:gd name="T3" fmla="*/ 4705756 h 1836"/>
                <a:gd name="T4" fmla="*/ 676931 w 408"/>
                <a:gd name="T5" fmla="*/ 9932356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3CA246"/>
              </a:solidFill>
              <a:miter lim="800000"/>
              <a:headEnd/>
              <a:tailEnd/>
            </a:ln>
          </p:spPr>
          <p:txBody>
            <a:bodyPr/>
            <a:lstStyle/>
            <a:p>
              <a:endParaRPr lang="es-ES"/>
            </a:p>
          </p:txBody>
        </p:sp>
        <p:sp>
          <p:nvSpPr>
            <p:cNvPr id="7251" name="Freeform 19"/>
            <p:cNvSpPr>
              <a:spLocks/>
            </p:cNvSpPr>
            <p:nvPr/>
          </p:nvSpPr>
          <p:spPr bwMode="auto">
            <a:xfrm>
              <a:off x="2365" y="-8"/>
              <a:ext cx="987" cy="4337"/>
            </a:xfrm>
            <a:custGeom>
              <a:avLst/>
              <a:gdLst>
                <a:gd name="T0" fmla="*/ 1421405 w 418"/>
                <a:gd name="T1" fmla="*/ 0 h 1836"/>
                <a:gd name="T2" fmla="*/ 1503567 w 418"/>
                <a:gd name="T3" fmla="*/ 4705756 h 1836"/>
                <a:gd name="T4" fmla="*/ 846317 w 418"/>
                <a:gd name="T5" fmla="*/ 9932356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369E46"/>
              </a:solidFill>
              <a:miter lim="800000"/>
              <a:headEnd/>
              <a:tailEnd/>
            </a:ln>
          </p:spPr>
          <p:txBody>
            <a:bodyPr/>
            <a:lstStyle/>
            <a:p>
              <a:endParaRPr lang="es-ES"/>
            </a:p>
          </p:txBody>
        </p:sp>
        <p:sp>
          <p:nvSpPr>
            <p:cNvPr id="7252" name="Freeform 20"/>
            <p:cNvSpPr>
              <a:spLocks/>
            </p:cNvSpPr>
            <p:nvPr/>
          </p:nvSpPr>
          <p:spPr bwMode="auto">
            <a:xfrm>
              <a:off x="2372" y="-8"/>
              <a:ext cx="1039" cy="4337"/>
            </a:xfrm>
            <a:custGeom>
              <a:avLst/>
              <a:gdLst>
                <a:gd name="T0" fmla="*/ 1417300 w 440"/>
                <a:gd name="T1" fmla="*/ 0 h 1836"/>
                <a:gd name="T2" fmla="*/ 1540927 w 440"/>
                <a:gd name="T3" fmla="*/ 4705756 h 1836"/>
                <a:gd name="T4" fmla="*/ 1013204 w 440"/>
                <a:gd name="T5" fmla="*/ 9932356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2F9946"/>
              </a:solidFill>
              <a:miter lim="800000"/>
              <a:headEnd/>
              <a:tailEnd/>
            </a:ln>
          </p:spPr>
          <p:txBody>
            <a:bodyPr/>
            <a:lstStyle/>
            <a:p>
              <a:endParaRPr lang="es-ES"/>
            </a:p>
          </p:txBody>
        </p:sp>
        <p:sp>
          <p:nvSpPr>
            <p:cNvPr id="7253" name="Freeform 21"/>
            <p:cNvSpPr>
              <a:spLocks/>
            </p:cNvSpPr>
            <p:nvPr/>
          </p:nvSpPr>
          <p:spPr bwMode="auto">
            <a:xfrm>
              <a:off x="2376" y="-8"/>
              <a:ext cx="1094" cy="4337"/>
            </a:xfrm>
            <a:custGeom>
              <a:avLst/>
              <a:gdLst>
                <a:gd name="T0" fmla="*/ 1432223 w 463"/>
                <a:gd name="T1" fmla="*/ 0 h 1836"/>
                <a:gd name="T2" fmla="*/ 1595501 w 463"/>
                <a:gd name="T3" fmla="*/ 4705756 h 1836"/>
                <a:gd name="T4" fmla="*/ 1194173 w 463"/>
                <a:gd name="T5" fmla="*/ 9932356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2A9545"/>
              </a:solidFill>
              <a:miter lim="800000"/>
              <a:headEnd/>
              <a:tailEnd/>
            </a:ln>
          </p:spPr>
          <p:txBody>
            <a:bodyPr/>
            <a:lstStyle/>
            <a:p>
              <a:endParaRPr lang="es-ES"/>
            </a:p>
          </p:txBody>
        </p:sp>
        <p:sp>
          <p:nvSpPr>
            <p:cNvPr id="7254" name="Freeform 22"/>
            <p:cNvSpPr>
              <a:spLocks/>
            </p:cNvSpPr>
            <p:nvPr/>
          </p:nvSpPr>
          <p:spPr bwMode="auto">
            <a:xfrm>
              <a:off x="2381" y="-8"/>
              <a:ext cx="1148" cy="4337"/>
            </a:xfrm>
            <a:custGeom>
              <a:avLst/>
              <a:gdLst>
                <a:gd name="T0" fmla="*/ 1428823 w 486"/>
                <a:gd name="T1" fmla="*/ 0 h 1836"/>
                <a:gd name="T2" fmla="*/ 1632376 w 486"/>
                <a:gd name="T3" fmla="*/ 4705756 h 1836"/>
                <a:gd name="T4" fmla="*/ 1361883 w 486"/>
                <a:gd name="T5" fmla="*/ 9932356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219145"/>
              </a:solidFill>
              <a:miter lim="800000"/>
              <a:headEnd/>
              <a:tailEnd/>
            </a:ln>
          </p:spPr>
          <p:txBody>
            <a:bodyPr/>
            <a:lstStyle/>
            <a:p>
              <a:endParaRPr lang="es-ES"/>
            </a:p>
          </p:txBody>
        </p:sp>
        <p:sp>
          <p:nvSpPr>
            <p:cNvPr id="7255" name="Freeform 23"/>
            <p:cNvSpPr>
              <a:spLocks/>
            </p:cNvSpPr>
            <p:nvPr/>
          </p:nvSpPr>
          <p:spPr bwMode="auto">
            <a:xfrm>
              <a:off x="2386" y="-8"/>
              <a:ext cx="1202" cy="4337"/>
            </a:xfrm>
            <a:custGeom>
              <a:avLst/>
              <a:gdLst>
                <a:gd name="T0" fmla="*/ 1422842 w 509"/>
                <a:gd name="T1" fmla="*/ 0 h 1836"/>
                <a:gd name="T2" fmla="*/ 1667318 w 509"/>
                <a:gd name="T3" fmla="*/ 4705756 h 1836"/>
                <a:gd name="T4" fmla="*/ 1525130 w 509"/>
                <a:gd name="T5" fmla="*/ 9932356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A8D44"/>
              </a:solidFill>
              <a:miter lim="800000"/>
              <a:headEnd/>
              <a:tailEnd/>
            </a:ln>
          </p:spPr>
          <p:txBody>
            <a:bodyPr/>
            <a:lstStyle/>
            <a:p>
              <a:endParaRPr lang="es-ES"/>
            </a:p>
          </p:txBody>
        </p:sp>
      </p:grpSp>
      <p:grpSp>
        <p:nvGrpSpPr>
          <p:cNvPr id="4" name="Group 24"/>
          <p:cNvGrpSpPr>
            <a:grpSpLocks/>
          </p:cNvGrpSpPr>
          <p:nvPr/>
        </p:nvGrpSpPr>
        <p:grpSpPr bwMode="auto">
          <a:xfrm rot="10800000">
            <a:off x="1720850" y="-171450"/>
            <a:ext cx="330200" cy="8253413"/>
            <a:chOff x="-1293" y="0"/>
            <a:chExt cx="1050" cy="4320"/>
          </a:xfrm>
        </p:grpSpPr>
        <p:sp>
          <p:nvSpPr>
            <p:cNvPr id="11289" name="Rectangle 25"/>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7245" name="Rectangle 26"/>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5" name="Group 27"/>
          <p:cNvGrpSpPr>
            <a:grpSpLocks/>
          </p:cNvGrpSpPr>
          <p:nvPr/>
        </p:nvGrpSpPr>
        <p:grpSpPr bwMode="auto">
          <a:xfrm>
            <a:off x="0" y="-1111250"/>
            <a:ext cx="1763713" cy="8253413"/>
            <a:chOff x="-1293" y="0"/>
            <a:chExt cx="1050" cy="4320"/>
          </a:xfrm>
        </p:grpSpPr>
        <p:sp>
          <p:nvSpPr>
            <p:cNvPr id="11292" name="Rectangle 28"/>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7243" name="Rectangle 29"/>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6" name="Group 146"/>
          <p:cNvGrpSpPr>
            <a:grpSpLocks/>
          </p:cNvGrpSpPr>
          <p:nvPr/>
        </p:nvGrpSpPr>
        <p:grpSpPr bwMode="auto">
          <a:xfrm>
            <a:off x="276225" y="1500188"/>
            <a:ext cx="2152650" cy="2152650"/>
            <a:chOff x="1943" y="626"/>
            <a:chExt cx="1228" cy="1228"/>
          </a:xfrm>
        </p:grpSpPr>
        <p:sp>
          <p:nvSpPr>
            <p:cNvPr id="7235" name="Oval 147"/>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7236" name="Group 148"/>
            <p:cNvGrpSpPr>
              <a:grpSpLocks/>
            </p:cNvGrpSpPr>
            <p:nvPr/>
          </p:nvGrpSpPr>
          <p:grpSpPr bwMode="auto">
            <a:xfrm>
              <a:off x="2070" y="1330"/>
              <a:ext cx="975" cy="325"/>
              <a:chOff x="2696" y="1315"/>
              <a:chExt cx="2472" cy="824"/>
            </a:xfrm>
          </p:grpSpPr>
          <p:sp>
            <p:nvSpPr>
              <p:cNvPr id="7240" name="Oval 149"/>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7241" name="Oval 150"/>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7237" name="Group 151"/>
            <p:cNvGrpSpPr>
              <a:grpSpLocks/>
            </p:cNvGrpSpPr>
            <p:nvPr/>
          </p:nvGrpSpPr>
          <p:grpSpPr bwMode="auto">
            <a:xfrm>
              <a:off x="2236" y="890"/>
              <a:ext cx="644" cy="645"/>
              <a:chOff x="2880" y="1515"/>
              <a:chExt cx="644" cy="645"/>
            </a:xfrm>
          </p:grpSpPr>
          <p:sp>
            <p:nvSpPr>
              <p:cNvPr id="7238" name="Oval 152"/>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17" name="Freeform 153"/>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9" name="Group 97"/>
          <p:cNvGrpSpPr>
            <a:grpSpLocks/>
          </p:cNvGrpSpPr>
          <p:nvPr/>
        </p:nvGrpSpPr>
        <p:grpSpPr bwMode="auto">
          <a:xfrm>
            <a:off x="-442913" y="412750"/>
            <a:ext cx="2152651" cy="2152650"/>
            <a:chOff x="1943" y="626"/>
            <a:chExt cx="1228" cy="1228"/>
          </a:xfrm>
        </p:grpSpPr>
        <p:sp>
          <p:nvSpPr>
            <p:cNvPr id="7228" name="Oval 96"/>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7229" name="Group 89"/>
            <p:cNvGrpSpPr>
              <a:grpSpLocks/>
            </p:cNvGrpSpPr>
            <p:nvPr/>
          </p:nvGrpSpPr>
          <p:grpSpPr bwMode="auto">
            <a:xfrm>
              <a:off x="2070" y="1330"/>
              <a:ext cx="975" cy="325"/>
              <a:chOff x="2696" y="1315"/>
              <a:chExt cx="2472" cy="824"/>
            </a:xfrm>
          </p:grpSpPr>
          <p:sp>
            <p:nvSpPr>
              <p:cNvPr id="7233" name="Oval 90"/>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7234" name="Oval 91"/>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7230" name="Group 92"/>
            <p:cNvGrpSpPr>
              <a:grpSpLocks/>
            </p:cNvGrpSpPr>
            <p:nvPr/>
          </p:nvGrpSpPr>
          <p:grpSpPr bwMode="auto">
            <a:xfrm>
              <a:off x="2236" y="890"/>
              <a:ext cx="644" cy="645"/>
              <a:chOff x="2880" y="1515"/>
              <a:chExt cx="644" cy="645"/>
            </a:xfrm>
          </p:grpSpPr>
          <p:sp>
            <p:nvSpPr>
              <p:cNvPr id="7231" name="Oval 93"/>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358" name="Freeform 94"/>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2" name="Group 154"/>
          <p:cNvGrpSpPr>
            <a:grpSpLocks/>
          </p:cNvGrpSpPr>
          <p:nvPr/>
        </p:nvGrpSpPr>
        <p:grpSpPr bwMode="auto">
          <a:xfrm>
            <a:off x="-500063" y="2500313"/>
            <a:ext cx="2152651" cy="2152650"/>
            <a:chOff x="1943" y="626"/>
            <a:chExt cx="1228" cy="1228"/>
          </a:xfrm>
        </p:grpSpPr>
        <p:sp>
          <p:nvSpPr>
            <p:cNvPr id="7221" name="Oval 155"/>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7222" name="Group 156"/>
            <p:cNvGrpSpPr>
              <a:grpSpLocks/>
            </p:cNvGrpSpPr>
            <p:nvPr/>
          </p:nvGrpSpPr>
          <p:grpSpPr bwMode="auto">
            <a:xfrm>
              <a:off x="2070" y="1330"/>
              <a:ext cx="975" cy="325"/>
              <a:chOff x="2696" y="1315"/>
              <a:chExt cx="2472" cy="824"/>
            </a:xfrm>
          </p:grpSpPr>
          <p:sp>
            <p:nvSpPr>
              <p:cNvPr id="7226" name="Oval 157"/>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7227" name="Oval 158"/>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7223" name="Group 159"/>
            <p:cNvGrpSpPr>
              <a:grpSpLocks/>
            </p:cNvGrpSpPr>
            <p:nvPr/>
          </p:nvGrpSpPr>
          <p:grpSpPr bwMode="auto">
            <a:xfrm>
              <a:off x="2236" y="890"/>
              <a:ext cx="644" cy="645"/>
              <a:chOff x="2880" y="1515"/>
              <a:chExt cx="644" cy="645"/>
            </a:xfrm>
          </p:grpSpPr>
          <p:sp>
            <p:nvSpPr>
              <p:cNvPr id="7224" name="Oval 160"/>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25" name="Freeform 161"/>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5" name="Group 162"/>
          <p:cNvGrpSpPr>
            <a:grpSpLocks/>
          </p:cNvGrpSpPr>
          <p:nvPr/>
        </p:nvGrpSpPr>
        <p:grpSpPr bwMode="auto">
          <a:xfrm>
            <a:off x="276225" y="3500438"/>
            <a:ext cx="2152650" cy="2152650"/>
            <a:chOff x="1943" y="626"/>
            <a:chExt cx="1228" cy="1228"/>
          </a:xfrm>
        </p:grpSpPr>
        <p:sp>
          <p:nvSpPr>
            <p:cNvPr id="7214"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7215" name="Group 164"/>
            <p:cNvGrpSpPr>
              <a:grpSpLocks/>
            </p:cNvGrpSpPr>
            <p:nvPr/>
          </p:nvGrpSpPr>
          <p:grpSpPr bwMode="auto">
            <a:xfrm>
              <a:off x="2070" y="1330"/>
              <a:ext cx="975" cy="325"/>
              <a:chOff x="2696" y="1315"/>
              <a:chExt cx="2472" cy="824"/>
            </a:xfrm>
          </p:grpSpPr>
          <p:sp>
            <p:nvSpPr>
              <p:cNvPr id="7219" name="Oval 165"/>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7220"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7216" name="Group 167"/>
            <p:cNvGrpSpPr>
              <a:grpSpLocks/>
            </p:cNvGrpSpPr>
            <p:nvPr/>
          </p:nvGrpSpPr>
          <p:grpSpPr bwMode="auto">
            <a:xfrm>
              <a:off x="2236" y="890"/>
              <a:ext cx="644" cy="645"/>
              <a:chOff x="2880" y="1515"/>
              <a:chExt cx="644" cy="645"/>
            </a:xfrm>
          </p:grpSpPr>
          <p:sp>
            <p:nvSpPr>
              <p:cNvPr id="7217"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33" name="Freeform 16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8" name="Group 170"/>
          <p:cNvGrpSpPr>
            <a:grpSpLocks/>
          </p:cNvGrpSpPr>
          <p:nvPr/>
        </p:nvGrpSpPr>
        <p:grpSpPr bwMode="auto">
          <a:xfrm>
            <a:off x="490538" y="5419725"/>
            <a:ext cx="2152650" cy="2152650"/>
            <a:chOff x="1943" y="626"/>
            <a:chExt cx="1228" cy="1228"/>
          </a:xfrm>
        </p:grpSpPr>
        <p:sp>
          <p:nvSpPr>
            <p:cNvPr id="7207" name="Oval 171"/>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7208" name="Group 172"/>
            <p:cNvGrpSpPr>
              <a:grpSpLocks/>
            </p:cNvGrpSpPr>
            <p:nvPr/>
          </p:nvGrpSpPr>
          <p:grpSpPr bwMode="auto">
            <a:xfrm>
              <a:off x="2070" y="1330"/>
              <a:ext cx="975" cy="325"/>
              <a:chOff x="2696" y="1315"/>
              <a:chExt cx="2472" cy="824"/>
            </a:xfrm>
          </p:grpSpPr>
          <p:sp>
            <p:nvSpPr>
              <p:cNvPr id="7212" name="Oval 173"/>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7213" name="Oval 174"/>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7209" name="Group 175"/>
            <p:cNvGrpSpPr>
              <a:grpSpLocks/>
            </p:cNvGrpSpPr>
            <p:nvPr/>
          </p:nvGrpSpPr>
          <p:grpSpPr bwMode="auto">
            <a:xfrm>
              <a:off x="2236" y="890"/>
              <a:ext cx="644" cy="645"/>
              <a:chOff x="2880" y="1515"/>
              <a:chExt cx="644" cy="645"/>
            </a:xfrm>
          </p:grpSpPr>
          <p:sp>
            <p:nvSpPr>
              <p:cNvPr id="7210" name="Oval 176"/>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41" name="Freeform 177"/>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1" name="Group 30"/>
          <p:cNvGrpSpPr>
            <a:grpSpLocks/>
          </p:cNvGrpSpPr>
          <p:nvPr/>
        </p:nvGrpSpPr>
        <p:grpSpPr bwMode="auto">
          <a:xfrm>
            <a:off x="312738" y="173038"/>
            <a:ext cx="8520112" cy="592137"/>
            <a:chOff x="197" y="158"/>
            <a:chExt cx="5367" cy="373"/>
          </a:xfrm>
          <a:solidFill>
            <a:srgbClr val="00DA63"/>
          </a:solidFill>
        </p:grpSpPr>
        <p:sp>
          <p:nvSpPr>
            <p:cNvPr id="11295" name="AutoShape 31"/>
            <p:cNvSpPr>
              <a:spLocks noChangeArrowheads="1"/>
            </p:cNvSpPr>
            <p:nvPr/>
          </p:nvSpPr>
          <p:spPr bwMode="auto">
            <a:xfrm>
              <a:off x="204" y="159"/>
              <a:ext cx="5352" cy="372"/>
            </a:xfrm>
            <a:prstGeom prst="roundRect">
              <a:avLst>
                <a:gd name="adj" fmla="val 11829"/>
              </a:avLst>
            </a:prstGeom>
            <a:grpFill/>
            <a:ln w="9525">
              <a:noFill/>
              <a:round/>
              <a:headEnd/>
              <a:tailEnd/>
            </a:ln>
            <a:effectLst/>
          </p:spPr>
          <p:txBody>
            <a:bodyPr wrap="none" anchor="ctr"/>
            <a:lstStyle/>
            <a:p>
              <a:pPr>
                <a:defRPr/>
              </a:pPr>
              <a:endParaRPr lang="es-ES_tradnl" dirty="0"/>
            </a:p>
          </p:txBody>
        </p:sp>
        <p:sp>
          <p:nvSpPr>
            <p:cNvPr id="11296" name="Freeform 32"/>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pFill/>
            <a:ln w="9525">
              <a:noFill/>
              <a:round/>
              <a:headEnd/>
              <a:tailEnd/>
            </a:ln>
          </p:spPr>
          <p:txBody>
            <a:bodyPr/>
            <a:lstStyle/>
            <a:p>
              <a:pPr>
                <a:defRPr/>
              </a:pPr>
              <a:endParaRPr lang="es-ES_tradnl" dirty="0"/>
            </a:p>
          </p:txBody>
        </p:sp>
        <p:sp>
          <p:nvSpPr>
            <p:cNvPr id="11297" name="AutoShape 33"/>
            <p:cNvSpPr>
              <a:spLocks noChangeArrowheads="1"/>
            </p:cNvSpPr>
            <p:nvPr/>
          </p:nvSpPr>
          <p:spPr bwMode="auto">
            <a:xfrm>
              <a:off x="204" y="159"/>
              <a:ext cx="5352" cy="82"/>
            </a:xfrm>
            <a:prstGeom prst="roundRect">
              <a:avLst>
                <a:gd name="adj" fmla="val 16667"/>
              </a:avLst>
            </a:prstGeom>
            <a:grpFill/>
            <a:ln w="9525">
              <a:noFill/>
              <a:round/>
              <a:headEnd/>
              <a:tailEnd/>
            </a:ln>
            <a:effectLst/>
          </p:spPr>
          <p:txBody>
            <a:bodyPr wrap="none" anchor="ctr"/>
            <a:lstStyle/>
            <a:p>
              <a:pPr>
                <a:defRPr/>
              </a:pPr>
              <a:endParaRPr lang="es-ES_tradnl" dirty="0"/>
            </a:p>
          </p:txBody>
        </p:sp>
      </p:grpSp>
      <p:sp>
        <p:nvSpPr>
          <p:cNvPr id="85" name="Text Box 71"/>
          <p:cNvSpPr txBox="1">
            <a:spLocks noChangeArrowheads="1"/>
          </p:cNvSpPr>
          <p:nvPr/>
        </p:nvSpPr>
        <p:spPr bwMode="auto">
          <a:xfrm>
            <a:off x="131763" y="1076325"/>
            <a:ext cx="1039812"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7183" name="Text Box 68"/>
          <p:cNvSpPr txBox="1">
            <a:spLocks noChangeArrowheads="1"/>
          </p:cNvSpPr>
          <p:nvPr/>
        </p:nvSpPr>
        <p:spPr bwMode="auto">
          <a:xfrm>
            <a:off x="817563" y="2143125"/>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 Estudio de mercado</a:t>
            </a:r>
          </a:p>
        </p:txBody>
      </p:sp>
      <p:sp>
        <p:nvSpPr>
          <p:cNvPr id="7184" name="Text Box 69"/>
          <p:cNvSpPr txBox="1">
            <a:spLocks noChangeArrowheads="1"/>
          </p:cNvSpPr>
          <p:nvPr/>
        </p:nvSpPr>
        <p:spPr bwMode="auto">
          <a:xfrm>
            <a:off x="131763" y="3143250"/>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III: Estudio Organizacional</a:t>
            </a:r>
          </a:p>
        </p:txBody>
      </p:sp>
      <p:sp>
        <p:nvSpPr>
          <p:cNvPr id="7185" name="Text Box 71"/>
          <p:cNvSpPr txBox="1">
            <a:spLocks noChangeArrowheads="1"/>
          </p:cNvSpPr>
          <p:nvPr/>
        </p:nvSpPr>
        <p:spPr bwMode="auto">
          <a:xfrm>
            <a:off x="1000125" y="6211888"/>
            <a:ext cx="1285875" cy="461962"/>
          </a:xfrm>
          <a:prstGeom prst="rect">
            <a:avLst/>
          </a:prstGeom>
          <a:noFill/>
          <a:ln w="9525">
            <a:noFill/>
            <a:miter lim="800000"/>
            <a:headEnd/>
            <a:tailEnd/>
          </a:ln>
        </p:spPr>
        <p:txBody>
          <a:bodyPr anchor="ctr">
            <a:spAutoFit/>
          </a:bodyPr>
          <a:lstStyle/>
          <a:p>
            <a:pPr algn="ctr">
              <a:spcBef>
                <a:spcPct val="50000"/>
              </a:spcBef>
            </a:pPr>
            <a:r>
              <a:rPr lang="en-GB" sz="1200">
                <a:solidFill>
                  <a:schemeClr val="bg1"/>
                </a:solidFill>
              </a:rPr>
              <a:t>Conclusiones, Recomendaciones</a:t>
            </a:r>
          </a:p>
        </p:txBody>
      </p:sp>
      <p:sp>
        <p:nvSpPr>
          <p:cNvPr id="7186" name="Text Box 70"/>
          <p:cNvSpPr txBox="1">
            <a:spLocks noChangeArrowheads="1"/>
          </p:cNvSpPr>
          <p:nvPr/>
        </p:nvSpPr>
        <p:spPr bwMode="auto">
          <a:xfrm>
            <a:off x="854075" y="4211638"/>
            <a:ext cx="1039813"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IV: Estudio Técnico </a:t>
            </a:r>
          </a:p>
        </p:txBody>
      </p:sp>
      <p:grpSp>
        <p:nvGrpSpPr>
          <p:cNvPr id="22" name="Group 162"/>
          <p:cNvGrpSpPr>
            <a:grpSpLocks/>
          </p:cNvGrpSpPr>
          <p:nvPr/>
        </p:nvGrpSpPr>
        <p:grpSpPr bwMode="auto">
          <a:xfrm>
            <a:off x="-428625" y="4705350"/>
            <a:ext cx="2852738" cy="2154238"/>
            <a:chOff x="1943" y="626"/>
            <a:chExt cx="1627" cy="1229"/>
          </a:xfrm>
        </p:grpSpPr>
        <p:sp>
          <p:nvSpPr>
            <p:cNvPr id="7200"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7201" name="Group 164"/>
            <p:cNvGrpSpPr>
              <a:grpSpLocks/>
            </p:cNvGrpSpPr>
            <p:nvPr/>
          </p:nvGrpSpPr>
          <p:grpSpPr bwMode="auto">
            <a:xfrm>
              <a:off x="2322" y="1411"/>
              <a:ext cx="1248" cy="444"/>
              <a:chOff x="3334" y="1520"/>
              <a:chExt cx="3166" cy="1126"/>
            </a:xfrm>
          </p:grpSpPr>
          <p:sp>
            <p:nvSpPr>
              <p:cNvPr id="7205" name="Oval 165"/>
              <p:cNvSpPr>
                <a:spLocks noChangeArrowheads="1"/>
              </p:cNvSpPr>
              <p:nvPr/>
            </p:nvSpPr>
            <p:spPr bwMode="auto">
              <a:xfrm>
                <a:off x="4027" y="1822"/>
                <a:ext cx="2473"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7206"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7202" name="Group 167"/>
            <p:cNvGrpSpPr>
              <a:grpSpLocks/>
            </p:cNvGrpSpPr>
            <p:nvPr/>
          </p:nvGrpSpPr>
          <p:grpSpPr bwMode="auto">
            <a:xfrm>
              <a:off x="2236" y="890"/>
              <a:ext cx="644" cy="645"/>
              <a:chOff x="2880" y="1515"/>
              <a:chExt cx="644" cy="645"/>
            </a:xfrm>
          </p:grpSpPr>
          <p:sp>
            <p:nvSpPr>
              <p:cNvPr id="7203"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98" name="Freeform 169"/>
              <p:cNvSpPr>
                <a:spLocks/>
              </p:cNvSpPr>
              <p:nvPr/>
            </p:nvSpPr>
            <p:spPr bwMode="auto">
              <a:xfrm>
                <a:off x="2888" y="1515"/>
                <a:ext cx="627"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sp>
        <p:nvSpPr>
          <p:cNvPr id="102" name="Rectangle 34"/>
          <p:cNvSpPr txBox="1">
            <a:spLocks noChangeArrowheads="1"/>
          </p:cNvSpPr>
          <p:nvPr/>
        </p:nvSpPr>
        <p:spPr bwMode="auto">
          <a:xfrm>
            <a:off x="500063" y="285750"/>
            <a:ext cx="8229600" cy="561975"/>
          </a:xfrm>
          <a:prstGeom prst="rect">
            <a:avLst/>
          </a:prstGeom>
          <a:noFill/>
          <a:ln w="9525">
            <a:noFill/>
            <a:miter lim="800000"/>
            <a:headEnd/>
            <a:tailEnd/>
          </a:ln>
          <a:effectLst>
            <a:outerShdw dist="17961" dir="2700000" algn="ctr" rotWithShape="0">
              <a:srgbClr val="474747"/>
            </a:outerShdw>
          </a:effectLst>
        </p:spPr>
        <p:txBody>
          <a:bodyPr anchor="ctr"/>
          <a:lstStyle/>
          <a:p>
            <a:pPr marL="0" lvl="1" algn="ctr">
              <a:defRPr/>
            </a:pPr>
            <a:r>
              <a:rPr lang="es-EC" b="1" kern="0" dirty="0">
                <a:solidFill>
                  <a:schemeClr val="bg1"/>
                </a:solidFill>
                <a:latin typeface="Arial" pitchFamily="34" charset="0"/>
                <a:cs typeface="Arial" pitchFamily="34" charset="0"/>
              </a:rPr>
              <a:t>CAP. 1: PROBLEMAS</a:t>
            </a:r>
            <a:r>
              <a:rPr lang="es-MX" sz="2000" kern="0" dirty="0">
                <a:solidFill>
                  <a:schemeClr val="bg1"/>
                </a:solidFill>
              </a:rPr>
              <a:t/>
            </a:r>
            <a:br>
              <a:rPr lang="es-MX" sz="2000" kern="0" dirty="0">
                <a:solidFill>
                  <a:schemeClr val="bg1"/>
                </a:solidFill>
              </a:rPr>
            </a:br>
            <a:endParaRPr lang="en-GB" kern="0" dirty="0">
              <a:solidFill>
                <a:schemeClr val="bg1"/>
              </a:solidFill>
            </a:endParaRPr>
          </a:p>
        </p:txBody>
      </p:sp>
      <p:grpSp>
        <p:nvGrpSpPr>
          <p:cNvPr id="25" name="Group 98"/>
          <p:cNvGrpSpPr>
            <a:grpSpLocks/>
          </p:cNvGrpSpPr>
          <p:nvPr/>
        </p:nvGrpSpPr>
        <p:grpSpPr bwMode="auto">
          <a:xfrm>
            <a:off x="-428625" y="419100"/>
            <a:ext cx="2152650" cy="2152650"/>
            <a:chOff x="1943" y="626"/>
            <a:chExt cx="1228" cy="1228"/>
          </a:xfrm>
        </p:grpSpPr>
        <p:sp>
          <p:nvSpPr>
            <p:cNvPr id="7193" name="Oval 99"/>
            <p:cNvSpPr>
              <a:spLocks noChangeArrowheads="1"/>
            </p:cNvSpPr>
            <p:nvPr/>
          </p:nvSpPr>
          <p:spPr bwMode="auto">
            <a:xfrm>
              <a:off x="1943" y="626"/>
              <a:ext cx="1228" cy="1228"/>
            </a:xfrm>
            <a:prstGeom prst="ellipse">
              <a:avLst/>
            </a:prstGeom>
            <a:gradFill rotWithShape="1">
              <a:gsLst>
                <a:gs pos="0">
                  <a:srgbClr val="10942F">
                    <a:alpha val="62000"/>
                  </a:srgbClr>
                </a:gs>
                <a:gs pos="100000">
                  <a:srgbClr val="074416">
                    <a:alpha val="0"/>
                  </a:srgbClr>
                </a:gs>
              </a:gsLst>
              <a:path path="shape">
                <a:fillToRect l="50000" t="50000" r="50000" b="50000"/>
              </a:path>
            </a:gradFill>
            <a:ln w="9525">
              <a:noFill/>
              <a:round/>
              <a:headEnd/>
              <a:tailEnd/>
            </a:ln>
          </p:spPr>
          <p:txBody>
            <a:bodyPr wrap="none" anchor="ctr"/>
            <a:lstStyle/>
            <a:p>
              <a:endParaRPr lang="es-MX"/>
            </a:p>
          </p:txBody>
        </p:sp>
        <p:grpSp>
          <p:nvGrpSpPr>
            <p:cNvPr id="7194" name="Group 100"/>
            <p:cNvGrpSpPr>
              <a:grpSpLocks/>
            </p:cNvGrpSpPr>
            <p:nvPr/>
          </p:nvGrpSpPr>
          <p:grpSpPr bwMode="auto">
            <a:xfrm>
              <a:off x="2070" y="1330"/>
              <a:ext cx="975" cy="325"/>
              <a:chOff x="2696" y="1315"/>
              <a:chExt cx="2472" cy="824"/>
            </a:xfrm>
          </p:grpSpPr>
          <p:sp>
            <p:nvSpPr>
              <p:cNvPr id="7198" name="Oval 101"/>
              <p:cNvSpPr>
                <a:spLocks noChangeArrowheads="1"/>
              </p:cNvSpPr>
              <p:nvPr/>
            </p:nvSpPr>
            <p:spPr bwMode="auto">
              <a:xfrm>
                <a:off x="2696" y="1315"/>
                <a:ext cx="2472" cy="824"/>
              </a:xfrm>
              <a:prstGeom prst="ellipse">
                <a:avLst/>
              </a:prstGeom>
              <a:gradFill rotWithShape="1">
                <a:gsLst>
                  <a:gs pos="0">
                    <a:srgbClr val="10942F">
                      <a:alpha val="60999"/>
                    </a:srgbClr>
                  </a:gs>
                  <a:gs pos="100000">
                    <a:srgbClr val="074416">
                      <a:alpha val="0"/>
                    </a:srgbClr>
                  </a:gs>
                </a:gsLst>
                <a:path path="shape">
                  <a:fillToRect l="50000" t="50000" r="50000" b="50000"/>
                </a:path>
              </a:gradFill>
              <a:ln w="9525">
                <a:noFill/>
                <a:round/>
                <a:headEnd/>
                <a:tailEnd/>
              </a:ln>
            </p:spPr>
            <p:txBody>
              <a:bodyPr wrap="none" anchor="ctr"/>
              <a:lstStyle/>
              <a:p>
                <a:endParaRPr lang="es-MX"/>
              </a:p>
            </p:txBody>
          </p:sp>
          <p:sp>
            <p:nvSpPr>
              <p:cNvPr id="7199" name="Oval 102"/>
              <p:cNvSpPr>
                <a:spLocks noChangeArrowheads="1"/>
              </p:cNvSpPr>
              <p:nvPr/>
            </p:nvSpPr>
            <p:spPr bwMode="auto">
              <a:xfrm>
                <a:off x="3334" y="1520"/>
                <a:ext cx="1249" cy="451"/>
              </a:xfrm>
              <a:prstGeom prst="ellipse">
                <a:avLst/>
              </a:prstGeom>
              <a:gradFill rotWithShape="1">
                <a:gsLst>
                  <a:gs pos="0">
                    <a:srgbClr val="16D83B">
                      <a:alpha val="92998"/>
                    </a:srgbClr>
                  </a:gs>
                  <a:gs pos="100000">
                    <a:srgbClr val="0A641B">
                      <a:alpha val="0"/>
                    </a:srgbClr>
                  </a:gs>
                </a:gsLst>
                <a:path path="shape">
                  <a:fillToRect l="50000" t="50000" r="50000" b="50000"/>
                </a:path>
              </a:gradFill>
              <a:ln w="9525">
                <a:noFill/>
                <a:round/>
                <a:headEnd/>
                <a:tailEnd/>
              </a:ln>
            </p:spPr>
            <p:txBody>
              <a:bodyPr wrap="none" anchor="ctr"/>
              <a:lstStyle/>
              <a:p>
                <a:endParaRPr lang="es-MX"/>
              </a:p>
            </p:txBody>
          </p:sp>
        </p:grpSp>
        <p:grpSp>
          <p:nvGrpSpPr>
            <p:cNvPr id="7195" name="Group 103"/>
            <p:cNvGrpSpPr>
              <a:grpSpLocks/>
            </p:cNvGrpSpPr>
            <p:nvPr/>
          </p:nvGrpSpPr>
          <p:grpSpPr bwMode="auto">
            <a:xfrm>
              <a:off x="2236" y="890"/>
              <a:ext cx="644" cy="645"/>
              <a:chOff x="2880" y="1515"/>
              <a:chExt cx="644" cy="645"/>
            </a:xfrm>
          </p:grpSpPr>
          <p:sp>
            <p:nvSpPr>
              <p:cNvPr id="7196" name="Oval 104"/>
              <p:cNvSpPr>
                <a:spLocks noChangeArrowheads="1"/>
              </p:cNvSpPr>
              <p:nvPr/>
            </p:nvSpPr>
            <p:spPr bwMode="auto">
              <a:xfrm>
                <a:off x="2880" y="1516"/>
                <a:ext cx="644" cy="644"/>
              </a:xfrm>
              <a:prstGeom prst="ellipse">
                <a:avLst/>
              </a:prstGeom>
              <a:gradFill rotWithShape="1">
                <a:gsLst>
                  <a:gs pos="0">
                    <a:srgbClr val="10942F"/>
                  </a:gs>
                  <a:gs pos="100000">
                    <a:srgbClr val="16D83B"/>
                  </a:gs>
                </a:gsLst>
                <a:lin ang="5400000" scaled="1"/>
              </a:gradFill>
              <a:ln w="9525" algn="ctr">
                <a:noFill/>
                <a:round/>
                <a:headEnd/>
                <a:tailEnd/>
              </a:ln>
            </p:spPr>
            <p:txBody>
              <a:bodyPr wrap="none" anchor="ctr"/>
              <a:lstStyle/>
              <a:p>
                <a:endParaRPr lang="es-MX"/>
              </a:p>
            </p:txBody>
          </p:sp>
          <p:sp>
            <p:nvSpPr>
              <p:cNvPr id="110" name="Freeform 105"/>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MX" dirty="0"/>
              </a:p>
            </p:txBody>
          </p:sp>
        </p:grpSp>
      </p:grpSp>
      <p:sp>
        <p:nvSpPr>
          <p:cNvPr id="113" name="Text Box 71"/>
          <p:cNvSpPr txBox="1">
            <a:spLocks noChangeArrowheads="1"/>
          </p:cNvSpPr>
          <p:nvPr/>
        </p:nvSpPr>
        <p:spPr bwMode="auto">
          <a:xfrm>
            <a:off x="146050" y="1090613"/>
            <a:ext cx="1039813"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104" name="2 Marcador de contenido"/>
          <p:cNvSpPr txBox="1">
            <a:spLocks/>
          </p:cNvSpPr>
          <p:nvPr/>
        </p:nvSpPr>
        <p:spPr>
          <a:xfrm>
            <a:off x="2000250" y="714375"/>
            <a:ext cx="6929438" cy="5786438"/>
          </a:xfrm>
          <a:prstGeom prst="rect">
            <a:avLst/>
          </a:prstGeom>
        </p:spPr>
        <p:txBody>
          <a:bodyPr/>
          <a:lstStyle/>
          <a:p>
            <a:pPr marL="342900" indent="-342900" algn="just">
              <a:spcBef>
                <a:spcPct val="20000"/>
              </a:spcBef>
              <a:buClr>
                <a:srgbClr val="0070C0"/>
              </a:buClr>
              <a:buFont typeface="Wingdings" pitchFamily="2" charset="2"/>
              <a:buChar char="§"/>
              <a:defRPr/>
            </a:pPr>
            <a:endParaRPr lang="es-EC" sz="2000" kern="0" dirty="0">
              <a:latin typeface="Arial" pitchFamily="34" charset="0"/>
              <a:cs typeface="Arial" pitchFamily="34" charset="0"/>
            </a:endParaRPr>
          </a:p>
          <a:p>
            <a:pPr marL="342900" indent="-342900" algn="just">
              <a:spcBef>
                <a:spcPct val="20000"/>
              </a:spcBef>
              <a:buClr>
                <a:srgbClr val="0070C0"/>
              </a:buClr>
              <a:buFont typeface="Wingdings" pitchFamily="2" charset="2"/>
              <a:buChar char="§"/>
              <a:defRPr/>
            </a:pPr>
            <a:r>
              <a:rPr lang="es-EC" kern="0" dirty="0">
                <a:latin typeface="Arial" pitchFamily="34" charset="0"/>
                <a:cs typeface="Arial" pitchFamily="34" charset="0"/>
              </a:rPr>
              <a:t>El tomate de árbol es un producto sensible a las plagas que siempre están en cualquier cultivo y esto con lleva a que si no hay un buen cuidado de la plantación esta podrá afectar  a toda la cosecha. </a:t>
            </a:r>
          </a:p>
          <a:p>
            <a:pPr marL="342900" indent="-342900" algn="just">
              <a:spcBef>
                <a:spcPct val="20000"/>
              </a:spcBef>
              <a:buClr>
                <a:srgbClr val="0070C0"/>
              </a:buClr>
              <a:buFont typeface="Wingdings" pitchFamily="2" charset="2"/>
              <a:buChar char="§"/>
              <a:defRPr/>
            </a:pPr>
            <a:endParaRPr lang="es-ES" kern="0" dirty="0">
              <a:latin typeface="Arial" pitchFamily="34" charset="0"/>
              <a:cs typeface="Arial" pitchFamily="34" charset="0"/>
            </a:endParaRPr>
          </a:p>
          <a:p>
            <a:pPr marL="342900" indent="-342900" algn="just">
              <a:spcBef>
                <a:spcPct val="20000"/>
              </a:spcBef>
              <a:buClr>
                <a:srgbClr val="0070C0"/>
              </a:buClr>
              <a:buFont typeface="Wingdings" pitchFamily="2" charset="2"/>
              <a:buChar char="§"/>
              <a:defRPr/>
            </a:pPr>
            <a:r>
              <a:rPr lang="es-EC" kern="0" dirty="0">
                <a:latin typeface="Arial" pitchFamily="34" charset="0"/>
                <a:cs typeface="Arial" pitchFamily="34" charset="0"/>
              </a:rPr>
              <a:t>Al ser nuevos en este negocio puede ser que no encontremos una buena mano de obra calificada, o que actualmente los productores de  esta fruta no permitan que sembremos, a luciendo que pondremos en peligro su producción.</a:t>
            </a:r>
            <a:r>
              <a:rPr lang="es-ES" sz="2000" kern="0" dirty="0">
                <a:latin typeface="Arial" pitchFamily="34" charset="0"/>
                <a:cs typeface="Arial" pitchFamily="34" charset="0"/>
              </a:rPr>
              <a:t>	</a:t>
            </a:r>
            <a:endParaRPr lang="es-ES_tradnl" sz="2000" kern="0" dirty="0">
              <a:latin typeface="+mn-lt"/>
            </a:endParaRPr>
          </a:p>
        </p:txBody>
      </p:sp>
      <p:sp>
        <p:nvSpPr>
          <p:cNvPr id="7192" name="Text Box 70"/>
          <p:cNvSpPr txBox="1">
            <a:spLocks noChangeArrowheads="1"/>
          </p:cNvSpPr>
          <p:nvPr/>
        </p:nvSpPr>
        <p:spPr bwMode="auto">
          <a:xfrm>
            <a:off x="68263" y="5283200"/>
            <a:ext cx="1039812"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V: Estudio Financiero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4.16667E-6 0 L 4.16667E-6 1.12338 " pathEditMode="relative" rAng="0" ptsTypes="AA">
                                      <p:cBhvr>
                                        <p:cTn id="10" dur="1500" fill="hold"/>
                                        <p:tgtEl>
                                          <p:spTgt spid="5"/>
                                        </p:tgtEl>
                                        <p:attrNameLst>
                                          <p:attrName>ppt_x</p:attrName>
                                          <p:attrName>ppt_y</p:attrName>
                                        </p:attrNameLst>
                                      </p:cBhvr>
                                      <p:rCtr x="0" y="562"/>
                                    </p:animMotion>
                                  </p:childTnLst>
                                </p:cTn>
                              </p:par>
                              <p:par>
                                <p:cTn id="11" presetID="42" presetClass="path" presetSubtype="0" accel="50000" decel="50000" fill="hold" nodeType="withEffect">
                                  <p:stCondLst>
                                    <p:cond delay="0"/>
                                  </p:stCondLst>
                                  <p:childTnLst>
                                    <p:animMotion origin="layout" path="M -4.72222E-6 -1.12338 L -4.72222E-6 -4.07407E-6 " pathEditMode="relative" rAng="0" ptsTypes="AA">
                                      <p:cBhvr>
                                        <p:cTn id="12" dur="1500" spd="-100000" fill="hold"/>
                                        <p:tgtEl>
                                          <p:spTgt spid="4"/>
                                        </p:tgtEl>
                                        <p:attrNameLst>
                                          <p:attrName>ppt_x</p:attrName>
                                          <p:attrName>ppt_y</p:attrName>
                                        </p:attrNameLst>
                                      </p:cBhvr>
                                      <p:rCtr x="0" y="562"/>
                                    </p:animMotion>
                                  </p:childTnLst>
                                </p:cTn>
                              </p:par>
                              <p:par>
                                <p:cTn id="13" presetID="10" presetClass="entr" presetSubtype="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7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9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11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13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xit" presetSubtype="0" fill="hold" nodeType="with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xit" presetSubtype="0" fill="hold" grpId="0" nodeType="withEffect">
                                  <p:stCondLst>
                                    <p:cond delay="0"/>
                                  </p:stCondLst>
                                  <p:childTnLst>
                                    <p:animEffect transition="out" filter="fade">
                                      <p:cBhvr>
                                        <p:cTn id="35" dur="500"/>
                                        <p:tgtEl>
                                          <p:spTgt spid="11336"/>
                                        </p:tgtEl>
                                      </p:cBhvr>
                                    </p:animEffect>
                                    <p:set>
                                      <p:cBhvr>
                                        <p:cTn id="36" dur="1" fill="hold">
                                          <p:stCondLst>
                                            <p:cond delay="499"/>
                                          </p:stCondLst>
                                        </p:cTn>
                                        <p:tgtEl>
                                          <p:spTgt spid="1133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1337"/>
                                        </p:tgtEl>
                                        <p:attrNameLst>
                                          <p:attrName>style.visibility</p:attrName>
                                        </p:attrNameLst>
                                      </p:cBhvr>
                                      <p:to>
                                        <p:strVal val="visible"/>
                                      </p:to>
                                    </p:set>
                                    <p:animEffect transition="in" filter="fade">
                                      <p:cBhvr>
                                        <p:cTn id="39" dur="500"/>
                                        <p:tgtEl>
                                          <p:spTgt spid="11337"/>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par>
                                <p:cTn id="43" presetID="10" presetClass="entr" presetSubtype="0" fill="hold" nodeType="withEffect">
                                  <p:stCondLst>
                                    <p:cond delay="110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wipe(left)">
                                      <p:cBhvr>
                                        <p:cTn id="48" dur="500"/>
                                        <p:tgtEl>
                                          <p:spTgt spid="102"/>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113"/>
                                        </p:tgtEl>
                                        <p:attrNameLst>
                                          <p:attrName>style.visibility</p:attrName>
                                        </p:attrNameLst>
                                      </p:cBhvr>
                                      <p:to>
                                        <p:strVal val="visible"/>
                                      </p:to>
                                    </p:set>
                                    <p:animEffect transition="in" filter="fade">
                                      <p:cBhvr>
                                        <p:cTn id="51" dur="500"/>
                                        <p:tgtEl>
                                          <p:spTgt spid="11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104"/>
                                        </p:tgtEl>
                                        <p:attrNameLst>
                                          <p:attrName>style.visibility</p:attrName>
                                        </p:attrNameLst>
                                      </p:cBhvr>
                                      <p:to>
                                        <p:strVal val="visible"/>
                                      </p:to>
                                    </p:set>
                                    <p:animEffect transition="in" filter="randombar(horizontal)">
                                      <p:cBhvr>
                                        <p:cTn id="61"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6" grpId="0" animBg="1"/>
      <p:bldP spid="11337" grpId="0" animBg="1"/>
      <p:bldP spid="85" grpId="0"/>
      <p:bldP spid="102" grpId="0"/>
      <p:bldP spid="113" grpId="0"/>
      <p:bldP spid="104"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50" name="Imagen 111"/>
          <p:cNvPicPr>
            <a:picLocks noChangeAspect="1" noChangeArrowheads="1"/>
          </p:cNvPicPr>
          <p:nvPr/>
        </p:nvPicPr>
        <p:blipFill>
          <a:blip r:embed="rId3"/>
          <a:srcRect/>
          <a:stretch>
            <a:fillRect/>
          </a:stretch>
        </p:blipFill>
        <p:spPr bwMode="auto">
          <a:xfrm>
            <a:off x="2143125" y="1785938"/>
            <a:ext cx="2500313" cy="1357312"/>
          </a:xfrm>
          <a:prstGeom prst="rect">
            <a:avLst/>
          </a:prstGeom>
          <a:noFill/>
          <a:ln w="9525">
            <a:noFill/>
            <a:miter lim="800000"/>
            <a:headEnd/>
            <a:tailEnd/>
          </a:ln>
        </p:spPr>
      </p:pic>
      <p:sp>
        <p:nvSpPr>
          <p:cNvPr id="11336" name="Rectangle 72"/>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29BE6">
                  <a:alpha val="79999"/>
                </a:srgbClr>
              </a:gs>
            </a:gsLst>
            <a:lin ang="5400000" scaled="1"/>
          </a:gradFill>
          <a:ln w="9525">
            <a:noFill/>
            <a:miter lim="800000"/>
            <a:headEnd/>
            <a:tailEnd/>
          </a:ln>
        </p:spPr>
        <p:txBody>
          <a:bodyPr wrap="none" anchor="ctr"/>
          <a:lstStyle/>
          <a:p>
            <a:endParaRPr lang="es-ES_tradnl"/>
          </a:p>
        </p:txBody>
      </p:sp>
      <p:sp>
        <p:nvSpPr>
          <p:cNvPr id="11337" name="Rectangle 73"/>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9CE1C">
                  <a:alpha val="60001"/>
                </a:srgbClr>
              </a:gs>
            </a:gsLst>
            <a:lin ang="5400000" scaled="1"/>
          </a:gradFill>
          <a:ln w="9525">
            <a:noFill/>
            <a:miter lim="800000"/>
            <a:headEnd/>
            <a:tailEnd/>
          </a:ln>
        </p:spPr>
        <p:txBody>
          <a:bodyPr wrap="none" anchor="ctr"/>
          <a:lstStyle/>
          <a:p>
            <a:endParaRPr lang="es-ES_tradnl"/>
          </a:p>
        </p:txBody>
      </p:sp>
      <p:grpSp>
        <p:nvGrpSpPr>
          <p:cNvPr id="2" name="Group 2"/>
          <p:cNvGrpSpPr>
            <a:grpSpLocks/>
          </p:cNvGrpSpPr>
          <p:nvPr/>
        </p:nvGrpSpPr>
        <p:grpSpPr bwMode="auto">
          <a:xfrm>
            <a:off x="-3175" y="-12700"/>
            <a:ext cx="1766888" cy="6870700"/>
            <a:chOff x="2336" y="-8"/>
            <a:chExt cx="1252" cy="4337"/>
          </a:xfrm>
        </p:grpSpPr>
        <p:sp>
          <p:nvSpPr>
            <p:cNvPr id="34927" name="Freeform 3"/>
            <p:cNvSpPr>
              <a:spLocks/>
            </p:cNvSpPr>
            <p:nvPr/>
          </p:nvSpPr>
          <p:spPr bwMode="auto">
            <a:xfrm>
              <a:off x="2336" y="-8"/>
              <a:ext cx="872" cy="4337"/>
            </a:xfrm>
            <a:custGeom>
              <a:avLst/>
              <a:gdLst>
                <a:gd name="T0" fmla="*/ 607136 w 369"/>
                <a:gd name="T1" fmla="*/ 0 h 1836"/>
                <a:gd name="T2" fmla="*/ 556419 w 369"/>
                <a:gd name="T3" fmla="*/ 1992107 h 1836"/>
                <a:gd name="T4" fmla="*/ 0 w 369"/>
                <a:gd name="T5" fmla="*/ 4204707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cap="flat">
              <a:solidFill>
                <a:srgbClr val="18A5D8"/>
              </a:solidFill>
              <a:prstDash val="solid"/>
              <a:miter lim="800000"/>
              <a:headEnd/>
              <a:tailEnd/>
            </a:ln>
          </p:spPr>
          <p:txBody>
            <a:bodyPr/>
            <a:lstStyle/>
            <a:p>
              <a:endParaRPr lang="es-ES"/>
            </a:p>
          </p:txBody>
        </p:sp>
        <p:sp>
          <p:nvSpPr>
            <p:cNvPr id="34928" name="Freeform 4"/>
            <p:cNvSpPr>
              <a:spLocks/>
            </p:cNvSpPr>
            <p:nvPr/>
          </p:nvSpPr>
          <p:spPr bwMode="auto">
            <a:xfrm>
              <a:off x="2343" y="-8"/>
              <a:ext cx="893" cy="4337"/>
            </a:xfrm>
            <a:custGeom>
              <a:avLst/>
              <a:gdLst>
                <a:gd name="T0" fmla="*/ 602541 w 378"/>
                <a:gd name="T1" fmla="*/ 0 h 1836"/>
                <a:gd name="T2" fmla="*/ 570372 w 378"/>
                <a:gd name="T3" fmla="*/ 1992107 h 1836"/>
                <a:gd name="T4" fmla="*/ 70578 w 378"/>
                <a:gd name="T5" fmla="*/ 4204707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cap="flat">
              <a:solidFill>
                <a:srgbClr val="199DCC"/>
              </a:solidFill>
              <a:prstDash val="solid"/>
              <a:miter lim="800000"/>
              <a:headEnd/>
              <a:tailEnd/>
            </a:ln>
          </p:spPr>
          <p:txBody>
            <a:bodyPr/>
            <a:lstStyle/>
            <a:p>
              <a:endParaRPr lang="es-ES"/>
            </a:p>
          </p:txBody>
        </p:sp>
        <p:sp>
          <p:nvSpPr>
            <p:cNvPr id="34929" name="Freeform 5"/>
            <p:cNvSpPr>
              <a:spLocks/>
            </p:cNvSpPr>
            <p:nvPr/>
          </p:nvSpPr>
          <p:spPr bwMode="auto">
            <a:xfrm>
              <a:off x="2350" y="-8"/>
              <a:ext cx="917" cy="4337"/>
            </a:xfrm>
            <a:custGeom>
              <a:avLst/>
              <a:gdLst>
                <a:gd name="T0" fmla="*/ 605392 w 388"/>
                <a:gd name="T1" fmla="*/ 0 h 1836"/>
                <a:gd name="T2" fmla="*/ 589026 w 388"/>
                <a:gd name="T3" fmla="*/ 1992107 h 1836"/>
                <a:gd name="T4" fmla="*/ 142887 w 388"/>
                <a:gd name="T5" fmla="*/ 4204707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cap="flat">
              <a:solidFill>
                <a:srgbClr val="1A96C3"/>
              </a:solidFill>
              <a:prstDash val="solid"/>
              <a:miter lim="800000"/>
              <a:headEnd/>
              <a:tailEnd/>
            </a:ln>
          </p:spPr>
          <p:txBody>
            <a:bodyPr/>
            <a:lstStyle/>
            <a:p>
              <a:endParaRPr lang="es-ES"/>
            </a:p>
          </p:txBody>
        </p:sp>
        <p:sp>
          <p:nvSpPr>
            <p:cNvPr id="34930" name="Freeform 6"/>
            <p:cNvSpPr>
              <a:spLocks/>
            </p:cNvSpPr>
            <p:nvPr/>
          </p:nvSpPr>
          <p:spPr bwMode="auto">
            <a:xfrm>
              <a:off x="2355" y="-8"/>
              <a:ext cx="940" cy="4337"/>
            </a:xfrm>
            <a:custGeom>
              <a:avLst/>
              <a:gdLst>
                <a:gd name="T0" fmla="*/ 601430 w 398"/>
                <a:gd name="T1" fmla="*/ 0 h 1836"/>
                <a:gd name="T2" fmla="*/ 604141 w 398"/>
                <a:gd name="T3" fmla="*/ 1992107 h 1836"/>
                <a:gd name="T4" fmla="*/ 214887 w 398"/>
                <a:gd name="T5" fmla="*/ 4204707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cap="flat">
              <a:solidFill>
                <a:srgbClr val="1A8FBA"/>
              </a:solidFill>
              <a:prstDash val="solid"/>
              <a:miter lim="800000"/>
              <a:headEnd/>
              <a:tailEnd/>
            </a:ln>
          </p:spPr>
          <p:txBody>
            <a:bodyPr/>
            <a:lstStyle/>
            <a:p>
              <a:endParaRPr lang="es-ES"/>
            </a:p>
          </p:txBody>
        </p:sp>
        <p:sp>
          <p:nvSpPr>
            <p:cNvPr id="34931" name="Freeform 7"/>
            <p:cNvSpPr>
              <a:spLocks/>
            </p:cNvSpPr>
            <p:nvPr/>
          </p:nvSpPr>
          <p:spPr bwMode="auto">
            <a:xfrm>
              <a:off x="2360" y="-8"/>
              <a:ext cx="964" cy="4337"/>
            </a:xfrm>
            <a:custGeom>
              <a:avLst/>
              <a:gdLst>
                <a:gd name="T0" fmla="*/ 605942 w 408"/>
                <a:gd name="T1" fmla="*/ 0 h 1836"/>
                <a:gd name="T2" fmla="*/ 621497 w 408"/>
                <a:gd name="T3" fmla="*/ 1992107 h 1836"/>
                <a:gd name="T4" fmla="*/ 286502 w 408"/>
                <a:gd name="T5" fmla="*/ 4204707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cap="flat">
              <a:solidFill>
                <a:srgbClr val="1888B2"/>
              </a:solidFill>
              <a:prstDash val="solid"/>
              <a:miter lim="800000"/>
              <a:headEnd/>
              <a:tailEnd/>
            </a:ln>
          </p:spPr>
          <p:txBody>
            <a:bodyPr/>
            <a:lstStyle/>
            <a:p>
              <a:endParaRPr lang="es-ES"/>
            </a:p>
          </p:txBody>
        </p:sp>
        <p:sp>
          <p:nvSpPr>
            <p:cNvPr id="34932" name="Freeform 8"/>
            <p:cNvSpPr>
              <a:spLocks/>
            </p:cNvSpPr>
            <p:nvPr/>
          </p:nvSpPr>
          <p:spPr bwMode="auto">
            <a:xfrm>
              <a:off x="2365" y="-8"/>
              <a:ext cx="987" cy="4337"/>
            </a:xfrm>
            <a:custGeom>
              <a:avLst/>
              <a:gdLst>
                <a:gd name="T0" fmla="*/ 601973 w 418"/>
                <a:gd name="T1" fmla="*/ 0 h 1836"/>
                <a:gd name="T2" fmla="*/ 636769 w 418"/>
                <a:gd name="T3" fmla="*/ 1992107 h 1836"/>
                <a:gd name="T4" fmla="*/ 358420 w 418"/>
                <a:gd name="T5" fmla="*/ 4204707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cap="flat">
              <a:solidFill>
                <a:srgbClr val="1A82AA"/>
              </a:solidFill>
              <a:prstDash val="solid"/>
              <a:miter lim="800000"/>
              <a:headEnd/>
              <a:tailEnd/>
            </a:ln>
          </p:spPr>
          <p:txBody>
            <a:bodyPr/>
            <a:lstStyle/>
            <a:p>
              <a:endParaRPr lang="es-ES"/>
            </a:p>
          </p:txBody>
        </p:sp>
        <p:sp>
          <p:nvSpPr>
            <p:cNvPr id="34933" name="Freeform 9"/>
            <p:cNvSpPr>
              <a:spLocks/>
            </p:cNvSpPr>
            <p:nvPr/>
          </p:nvSpPr>
          <p:spPr bwMode="auto">
            <a:xfrm>
              <a:off x="2372" y="-8"/>
              <a:ext cx="1039" cy="4337"/>
            </a:xfrm>
            <a:custGeom>
              <a:avLst/>
              <a:gdLst>
                <a:gd name="T0" fmla="*/ 600204 w 440"/>
                <a:gd name="T1" fmla="*/ 0 h 1836"/>
                <a:gd name="T2" fmla="*/ 652558 w 440"/>
                <a:gd name="T3" fmla="*/ 1992107 h 1836"/>
                <a:gd name="T4" fmla="*/ 429076 w 440"/>
                <a:gd name="T5" fmla="*/ 4204707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cap="flat">
              <a:solidFill>
                <a:srgbClr val="187CA2"/>
              </a:solidFill>
              <a:prstDash val="solid"/>
              <a:miter lim="800000"/>
              <a:headEnd/>
              <a:tailEnd/>
            </a:ln>
          </p:spPr>
          <p:txBody>
            <a:bodyPr/>
            <a:lstStyle/>
            <a:p>
              <a:endParaRPr lang="es-ES"/>
            </a:p>
          </p:txBody>
        </p:sp>
        <p:sp>
          <p:nvSpPr>
            <p:cNvPr id="34934" name="Freeform 10"/>
            <p:cNvSpPr>
              <a:spLocks/>
            </p:cNvSpPr>
            <p:nvPr/>
          </p:nvSpPr>
          <p:spPr bwMode="auto">
            <a:xfrm>
              <a:off x="2376" y="-8"/>
              <a:ext cx="1094" cy="4337"/>
            </a:xfrm>
            <a:custGeom>
              <a:avLst/>
              <a:gdLst>
                <a:gd name="T0" fmla="*/ 606142 w 463"/>
                <a:gd name="T1" fmla="*/ 0 h 1836"/>
                <a:gd name="T2" fmla="*/ 675244 w 463"/>
                <a:gd name="T3" fmla="*/ 1992107 h 1836"/>
                <a:gd name="T4" fmla="*/ 505395 w 463"/>
                <a:gd name="T5" fmla="*/ 4204707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cap="flat">
              <a:solidFill>
                <a:srgbClr val="15769B"/>
              </a:solidFill>
              <a:prstDash val="solid"/>
              <a:miter lim="800000"/>
              <a:headEnd/>
              <a:tailEnd/>
            </a:ln>
          </p:spPr>
          <p:txBody>
            <a:bodyPr/>
            <a:lstStyle/>
            <a:p>
              <a:endParaRPr lang="es-ES"/>
            </a:p>
          </p:txBody>
        </p:sp>
        <p:sp>
          <p:nvSpPr>
            <p:cNvPr id="34935" name="Freeform 11"/>
            <p:cNvSpPr>
              <a:spLocks/>
            </p:cNvSpPr>
            <p:nvPr/>
          </p:nvSpPr>
          <p:spPr bwMode="auto">
            <a:xfrm>
              <a:off x="2381" y="-8"/>
              <a:ext cx="1148" cy="4337"/>
            </a:xfrm>
            <a:custGeom>
              <a:avLst/>
              <a:gdLst>
                <a:gd name="T0" fmla="*/ 604885 w 486"/>
                <a:gd name="T1" fmla="*/ 0 h 1836"/>
                <a:gd name="T2" fmla="*/ 691058 w 486"/>
                <a:gd name="T3" fmla="*/ 1992107 h 1836"/>
                <a:gd name="T4" fmla="*/ 576546 w 486"/>
                <a:gd name="T5" fmla="*/ 4204707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cap="flat">
              <a:solidFill>
                <a:srgbClr val="157194"/>
              </a:solidFill>
              <a:prstDash val="solid"/>
              <a:miter lim="800000"/>
              <a:headEnd/>
              <a:tailEnd/>
            </a:ln>
          </p:spPr>
          <p:txBody>
            <a:bodyPr/>
            <a:lstStyle/>
            <a:p>
              <a:endParaRPr lang="es-ES"/>
            </a:p>
          </p:txBody>
        </p:sp>
        <p:sp>
          <p:nvSpPr>
            <p:cNvPr id="34936" name="Freeform 12"/>
            <p:cNvSpPr>
              <a:spLocks/>
            </p:cNvSpPr>
            <p:nvPr/>
          </p:nvSpPr>
          <p:spPr bwMode="auto">
            <a:xfrm>
              <a:off x="2386" y="-8"/>
              <a:ext cx="1202" cy="4337"/>
            </a:xfrm>
            <a:custGeom>
              <a:avLst/>
              <a:gdLst>
                <a:gd name="T0" fmla="*/ 602518 w 509"/>
                <a:gd name="T1" fmla="*/ 0 h 1836"/>
                <a:gd name="T2" fmla="*/ 706044 w 509"/>
                <a:gd name="T3" fmla="*/ 1992107 h 1836"/>
                <a:gd name="T4" fmla="*/ 645833 w 509"/>
                <a:gd name="T5" fmla="*/ 4204707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cap="flat">
              <a:solidFill>
                <a:srgbClr val="136B8D"/>
              </a:solidFill>
              <a:prstDash val="solid"/>
              <a:miter lim="800000"/>
              <a:headEnd/>
              <a:tailEnd/>
            </a:ln>
          </p:spPr>
          <p:txBody>
            <a:bodyPr/>
            <a:lstStyle/>
            <a:p>
              <a:endParaRPr lang="es-ES"/>
            </a:p>
          </p:txBody>
        </p:sp>
      </p:grpSp>
      <p:grpSp>
        <p:nvGrpSpPr>
          <p:cNvPr id="3" name="Group 13"/>
          <p:cNvGrpSpPr>
            <a:grpSpLocks/>
          </p:cNvGrpSpPr>
          <p:nvPr/>
        </p:nvGrpSpPr>
        <p:grpSpPr bwMode="auto">
          <a:xfrm>
            <a:off x="-3175" y="-12700"/>
            <a:ext cx="1766888" cy="6870700"/>
            <a:chOff x="2336" y="-8"/>
            <a:chExt cx="1252" cy="4337"/>
          </a:xfrm>
        </p:grpSpPr>
        <p:sp>
          <p:nvSpPr>
            <p:cNvPr id="34917" name="Freeform 14"/>
            <p:cNvSpPr>
              <a:spLocks/>
            </p:cNvSpPr>
            <p:nvPr/>
          </p:nvSpPr>
          <p:spPr bwMode="auto">
            <a:xfrm>
              <a:off x="2336" y="-8"/>
              <a:ext cx="872" cy="4337"/>
            </a:xfrm>
            <a:custGeom>
              <a:avLst/>
              <a:gdLst>
                <a:gd name="T0" fmla="*/ 607136 w 369"/>
                <a:gd name="T1" fmla="*/ 0 h 1836"/>
                <a:gd name="T2" fmla="*/ 556419 w 369"/>
                <a:gd name="T3" fmla="*/ 1992107 h 1836"/>
                <a:gd name="T4" fmla="*/ 0 w 369"/>
                <a:gd name="T5" fmla="*/ 4204707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cap="flat">
              <a:solidFill>
                <a:srgbClr val="53B848"/>
              </a:solidFill>
              <a:prstDash val="solid"/>
              <a:miter lim="800000"/>
              <a:headEnd/>
              <a:tailEnd/>
            </a:ln>
          </p:spPr>
          <p:txBody>
            <a:bodyPr/>
            <a:lstStyle/>
            <a:p>
              <a:endParaRPr lang="es-ES"/>
            </a:p>
          </p:txBody>
        </p:sp>
        <p:sp>
          <p:nvSpPr>
            <p:cNvPr id="34918" name="Freeform 15"/>
            <p:cNvSpPr>
              <a:spLocks/>
            </p:cNvSpPr>
            <p:nvPr/>
          </p:nvSpPr>
          <p:spPr bwMode="auto">
            <a:xfrm>
              <a:off x="2343" y="-8"/>
              <a:ext cx="893" cy="4337"/>
            </a:xfrm>
            <a:custGeom>
              <a:avLst/>
              <a:gdLst>
                <a:gd name="T0" fmla="*/ 602541 w 378"/>
                <a:gd name="T1" fmla="*/ 0 h 1836"/>
                <a:gd name="T2" fmla="*/ 570372 w 378"/>
                <a:gd name="T3" fmla="*/ 1992107 h 1836"/>
                <a:gd name="T4" fmla="*/ 70578 w 378"/>
                <a:gd name="T5" fmla="*/ 4204707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cap="flat">
              <a:solidFill>
                <a:srgbClr val="4FB147"/>
              </a:solidFill>
              <a:prstDash val="solid"/>
              <a:miter lim="800000"/>
              <a:headEnd/>
              <a:tailEnd/>
            </a:ln>
          </p:spPr>
          <p:txBody>
            <a:bodyPr/>
            <a:lstStyle/>
            <a:p>
              <a:endParaRPr lang="es-ES"/>
            </a:p>
          </p:txBody>
        </p:sp>
        <p:sp>
          <p:nvSpPr>
            <p:cNvPr id="34919" name="Freeform 16"/>
            <p:cNvSpPr>
              <a:spLocks/>
            </p:cNvSpPr>
            <p:nvPr/>
          </p:nvSpPr>
          <p:spPr bwMode="auto">
            <a:xfrm>
              <a:off x="2350" y="-8"/>
              <a:ext cx="917" cy="4337"/>
            </a:xfrm>
            <a:custGeom>
              <a:avLst/>
              <a:gdLst>
                <a:gd name="T0" fmla="*/ 605392 w 388"/>
                <a:gd name="T1" fmla="*/ 0 h 1836"/>
                <a:gd name="T2" fmla="*/ 589026 w 388"/>
                <a:gd name="T3" fmla="*/ 1992107 h 1836"/>
                <a:gd name="T4" fmla="*/ 142887 w 388"/>
                <a:gd name="T5" fmla="*/ 4204707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cap="flat">
              <a:solidFill>
                <a:srgbClr val="48AC47"/>
              </a:solidFill>
              <a:prstDash val="solid"/>
              <a:miter lim="800000"/>
              <a:headEnd/>
              <a:tailEnd/>
            </a:ln>
          </p:spPr>
          <p:txBody>
            <a:bodyPr/>
            <a:lstStyle/>
            <a:p>
              <a:endParaRPr lang="es-ES"/>
            </a:p>
          </p:txBody>
        </p:sp>
        <p:sp>
          <p:nvSpPr>
            <p:cNvPr id="34920" name="Freeform 17"/>
            <p:cNvSpPr>
              <a:spLocks/>
            </p:cNvSpPr>
            <p:nvPr/>
          </p:nvSpPr>
          <p:spPr bwMode="auto">
            <a:xfrm>
              <a:off x="2355" y="-8"/>
              <a:ext cx="940" cy="4337"/>
            </a:xfrm>
            <a:custGeom>
              <a:avLst/>
              <a:gdLst>
                <a:gd name="T0" fmla="*/ 601430 w 398"/>
                <a:gd name="T1" fmla="*/ 0 h 1836"/>
                <a:gd name="T2" fmla="*/ 604141 w 398"/>
                <a:gd name="T3" fmla="*/ 1992107 h 1836"/>
                <a:gd name="T4" fmla="*/ 214887 w 398"/>
                <a:gd name="T5" fmla="*/ 4204707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cap="flat">
              <a:solidFill>
                <a:srgbClr val="43A746"/>
              </a:solidFill>
              <a:prstDash val="solid"/>
              <a:miter lim="800000"/>
              <a:headEnd/>
              <a:tailEnd/>
            </a:ln>
          </p:spPr>
          <p:txBody>
            <a:bodyPr/>
            <a:lstStyle/>
            <a:p>
              <a:endParaRPr lang="es-ES"/>
            </a:p>
          </p:txBody>
        </p:sp>
        <p:sp>
          <p:nvSpPr>
            <p:cNvPr id="34921" name="Freeform 18"/>
            <p:cNvSpPr>
              <a:spLocks/>
            </p:cNvSpPr>
            <p:nvPr/>
          </p:nvSpPr>
          <p:spPr bwMode="auto">
            <a:xfrm>
              <a:off x="2360" y="-8"/>
              <a:ext cx="964" cy="4337"/>
            </a:xfrm>
            <a:custGeom>
              <a:avLst/>
              <a:gdLst>
                <a:gd name="T0" fmla="*/ 605942 w 408"/>
                <a:gd name="T1" fmla="*/ 0 h 1836"/>
                <a:gd name="T2" fmla="*/ 621497 w 408"/>
                <a:gd name="T3" fmla="*/ 1992107 h 1836"/>
                <a:gd name="T4" fmla="*/ 286502 w 408"/>
                <a:gd name="T5" fmla="*/ 4204707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cap="flat">
              <a:solidFill>
                <a:srgbClr val="3CA246"/>
              </a:solidFill>
              <a:prstDash val="solid"/>
              <a:miter lim="800000"/>
              <a:headEnd/>
              <a:tailEnd/>
            </a:ln>
          </p:spPr>
          <p:txBody>
            <a:bodyPr/>
            <a:lstStyle/>
            <a:p>
              <a:endParaRPr lang="es-ES"/>
            </a:p>
          </p:txBody>
        </p:sp>
        <p:sp>
          <p:nvSpPr>
            <p:cNvPr id="34922" name="Freeform 19"/>
            <p:cNvSpPr>
              <a:spLocks/>
            </p:cNvSpPr>
            <p:nvPr/>
          </p:nvSpPr>
          <p:spPr bwMode="auto">
            <a:xfrm>
              <a:off x="2365" y="-8"/>
              <a:ext cx="987" cy="4337"/>
            </a:xfrm>
            <a:custGeom>
              <a:avLst/>
              <a:gdLst>
                <a:gd name="T0" fmla="*/ 601973 w 418"/>
                <a:gd name="T1" fmla="*/ 0 h 1836"/>
                <a:gd name="T2" fmla="*/ 636769 w 418"/>
                <a:gd name="T3" fmla="*/ 1992107 h 1836"/>
                <a:gd name="T4" fmla="*/ 358420 w 418"/>
                <a:gd name="T5" fmla="*/ 4204707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cap="flat">
              <a:solidFill>
                <a:srgbClr val="369E46"/>
              </a:solidFill>
              <a:prstDash val="solid"/>
              <a:miter lim="800000"/>
              <a:headEnd/>
              <a:tailEnd/>
            </a:ln>
          </p:spPr>
          <p:txBody>
            <a:bodyPr/>
            <a:lstStyle/>
            <a:p>
              <a:endParaRPr lang="es-ES"/>
            </a:p>
          </p:txBody>
        </p:sp>
        <p:sp>
          <p:nvSpPr>
            <p:cNvPr id="34923" name="Freeform 20"/>
            <p:cNvSpPr>
              <a:spLocks/>
            </p:cNvSpPr>
            <p:nvPr/>
          </p:nvSpPr>
          <p:spPr bwMode="auto">
            <a:xfrm>
              <a:off x="2372" y="-8"/>
              <a:ext cx="1039" cy="4337"/>
            </a:xfrm>
            <a:custGeom>
              <a:avLst/>
              <a:gdLst>
                <a:gd name="T0" fmla="*/ 600204 w 440"/>
                <a:gd name="T1" fmla="*/ 0 h 1836"/>
                <a:gd name="T2" fmla="*/ 652558 w 440"/>
                <a:gd name="T3" fmla="*/ 1992107 h 1836"/>
                <a:gd name="T4" fmla="*/ 429076 w 440"/>
                <a:gd name="T5" fmla="*/ 4204707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cap="flat">
              <a:solidFill>
                <a:srgbClr val="2F9946"/>
              </a:solidFill>
              <a:prstDash val="solid"/>
              <a:miter lim="800000"/>
              <a:headEnd/>
              <a:tailEnd/>
            </a:ln>
          </p:spPr>
          <p:txBody>
            <a:bodyPr/>
            <a:lstStyle/>
            <a:p>
              <a:endParaRPr lang="es-ES"/>
            </a:p>
          </p:txBody>
        </p:sp>
        <p:sp>
          <p:nvSpPr>
            <p:cNvPr id="34924" name="Freeform 21"/>
            <p:cNvSpPr>
              <a:spLocks/>
            </p:cNvSpPr>
            <p:nvPr/>
          </p:nvSpPr>
          <p:spPr bwMode="auto">
            <a:xfrm>
              <a:off x="2376" y="-8"/>
              <a:ext cx="1094" cy="4337"/>
            </a:xfrm>
            <a:custGeom>
              <a:avLst/>
              <a:gdLst>
                <a:gd name="T0" fmla="*/ 606142 w 463"/>
                <a:gd name="T1" fmla="*/ 0 h 1836"/>
                <a:gd name="T2" fmla="*/ 675244 w 463"/>
                <a:gd name="T3" fmla="*/ 1992107 h 1836"/>
                <a:gd name="T4" fmla="*/ 505395 w 463"/>
                <a:gd name="T5" fmla="*/ 4204707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cap="flat">
              <a:solidFill>
                <a:srgbClr val="2A9545"/>
              </a:solidFill>
              <a:prstDash val="solid"/>
              <a:miter lim="800000"/>
              <a:headEnd/>
              <a:tailEnd/>
            </a:ln>
          </p:spPr>
          <p:txBody>
            <a:bodyPr/>
            <a:lstStyle/>
            <a:p>
              <a:endParaRPr lang="es-ES"/>
            </a:p>
          </p:txBody>
        </p:sp>
        <p:sp>
          <p:nvSpPr>
            <p:cNvPr id="34925" name="Freeform 22"/>
            <p:cNvSpPr>
              <a:spLocks/>
            </p:cNvSpPr>
            <p:nvPr/>
          </p:nvSpPr>
          <p:spPr bwMode="auto">
            <a:xfrm>
              <a:off x="2381" y="-8"/>
              <a:ext cx="1148" cy="4337"/>
            </a:xfrm>
            <a:custGeom>
              <a:avLst/>
              <a:gdLst>
                <a:gd name="T0" fmla="*/ 604885 w 486"/>
                <a:gd name="T1" fmla="*/ 0 h 1836"/>
                <a:gd name="T2" fmla="*/ 691058 w 486"/>
                <a:gd name="T3" fmla="*/ 1992107 h 1836"/>
                <a:gd name="T4" fmla="*/ 576546 w 486"/>
                <a:gd name="T5" fmla="*/ 4204707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cap="flat">
              <a:solidFill>
                <a:srgbClr val="219145"/>
              </a:solidFill>
              <a:prstDash val="solid"/>
              <a:miter lim="800000"/>
              <a:headEnd/>
              <a:tailEnd/>
            </a:ln>
          </p:spPr>
          <p:txBody>
            <a:bodyPr/>
            <a:lstStyle/>
            <a:p>
              <a:endParaRPr lang="es-ES"/>
            </a:p>
          </p:txBody>
        </p:sp>
        <p:sp>
          <p:nvSpPr>
            <p:cNvPr id="34926" name="Freeform 23"/>
            <p:cNvSpPr>
              <a:spLocks/>
            </p:cNvSpPr>
            <p:nvPr/>
          </p:nvSpPr>
          <p:spPr bwMode="auto">
            <a:xfrm>
              <a:off x="2386" y="-8"/>
              <a:ext cx="1202" cy="4337"/>
            </a:xfrm>
            <a:custGeom>
              <a:avLst/>
              <a:gdLst>
                <a:gd name="T0" fmla="*/ 602518 w 509"/>
                <a:gd name="T1" fmla="*/ 0 h 1836"/>
                <a:gd name="T2" fmla="*/ 706044 w 509"/>
                <a:gd name="T3" fmla="*/ 1992107 h 1836"/>
                <a:gd name="T4" fmla="*/ 645833 w 509"/>
                <a:gd name="T5" fmla="*/ 4204707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cap="flat">
              <a:solidFill>
                <a:srgbClr val="1A8D44"/>
              </a:solidFill>
              <a:prstDash val="solid"/>
              <a:miter lim="800000"/>
              <a:headEnd/>
              <a:tailEnd/>
            </a:ln>
          </p:spPr>
          <p:txBody>
            <a:bodyPr/>
            <a:lstStyle/>
            <a:p>
              <a:endParaRPr lang="es-ES"/>
            </a:p>
          </p:txBody>
        </p:sp>
      </p:grpSp>
      <p:grpSp>
        <p:nvGrpSpPr>
          <p:cNvPr id="4" name="Group 24"/>
          <p:cNvGrpSpPr>
            <a:grpSpLocks/>
          </p:cNvGrpSpPr>
          <p:nvPr/>
        </p:nvGrpSpPr>
        <p:grpSpPr bwMode="auto">
          <a:xfrm rot="10800000">
            <a:off x="1720850" y="-171450"/>
            <a:ext cx="330200" cy="8253413"/>
            <a:chOff x="-1293" y="0"/>
            <a:chExt cx="1050" cy="4320"/>
          </a:xfrm>
        </p:grpSpPr>
        <p:sp>
          <p:nvSpPr>
            <p:cNvPr id="11289" name="Rectangle 25"/>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34916" name="Rectangle 26"/>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5" name="Group 27"/>
          <p:cNvGrpSpPr>
            <a:grpSpLocks/>
          </p:cNvGrpSpPr>
          <p:nvPr/>
        </p:nvGrpSpPr>
        <p:grpSpPr bwMode="auto">
          <a:xfrm>
            <a:off x="0" y="-1111250"/>
            <a:ext cx="1763713" cy="8253413"/>
            <a:chOff x="-1293" y="0"/>
            <a:chExt cx="1050" cy="4320"/>
          </a:xfrm>
        </p:grpSpPr>
        <p:sp>
          <p:nvSpPr>
            <p:cNvPr id="11292" name="Rectangle 28"/>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34914" name="Rectangle 29"/>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6" name="Group 146"/>
          <p:cNvGrpSpPr>
            <a:grpSpLocks/>
          </p:cNvGrpSpPr>
          <p:nvPr/>
        </p:nvGrpSpPr>
        <p:grpSpPr bwMode="auto">
          <a:xfrm>
            <a:off x="276225" y="1500188"/>
            <a:ext cx="2152650" cy="2152650"/>
            <a:chOff x="1943" y="626"/>
            <a:chExt cx="1228" cy="1228"/>
          </a:xfrm>
        </p:grpSpPr>
        <p:sp>
          <p:nvSpPr>
            <p:cNvPr id="34906" name="Oval 147"/>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4907" name="Group 148"/>
            <p:cNvGrpSpPr>
              <a:grpSpLocks/>
            </p:cNvGrpSpPr>
            <p:nvPr/>
          </p:nvGrpSpPr>
          <p:grpSpPr bwMode="auto">
            <a:xfrm>
              <a:off x="2070" y="1330"/>
              <a:ext cx="975" cy="325"/>
              <a:chOff x="2696" y="1315"/>
              <a:chExt cx="2472" cy="824"/>
            </a:xfrm>
          </p:grpSpPr>
          <p:sp>
            <p:nvSpPr>
              <p:cNvPr id="34911" name="Oval 149"/>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4912" name="Oval 150"/>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4908" name="Group 151"/>
            <p:cNvGrpSpPr>
              <a:grpSpLocks/>
            </p:cNvGrpSpPr>
            <p:nvPr/>
          </p:nvGrpSpPr>
          <p:grpSpPr bwMode="auto">
            <a:xfrm>
              <a:off x="2236" y="890"/>
              <a:ext cx="644" cy="645"/>
              <a:chOff x="2880" y="1515"/>
              <a:chExt cx="644" cy="645"/>
            </a:xfrm>
          </p:grpSpPr>
          <p:sp>
            <p:nvSpPr>
              <p:cNvPr id="34909" name="Oval 152"/>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17" name="Freeform 153"/>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0" name="Group 97"/>
          <p:cNvGrpSpPr>
            <a:grpSpLocks/>
          </p:cNvGrpSpPr>
          <p:nvPr/>
        </p:nvGrpSpPr>
        <p:grpSpPr bwMode="auto">
          <a:xfrm>
            <a:off x="-442913" y="412750"/>
            <a:ext cx="2152651" cy="2152650"/>
            <a:chOff x="1943" y="626"/>
            <a:chExt cx="1228" cy="1228"/>
          </a:xfrm>
        </p:grpSpPr>
        <p:sp>
          <p:nvSpPr>
            <p:cNvPr id="34899" name="Oval 96"/>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4900" name="Group 89"/>
            <p:cNvGrpSpPr>
              <a:grpSpLocks/>
            </p:cNvGrpSpPr>
            <p:nvPr/>
          </p:nvGrpSpPr>
          <p:grpSpPr bwMode="auto">
            <a:xfrm>
              <a:off x="2070" y="1330"/>
              <a:ext cx="975" cy="325"/>
              <a:chOff x="2696" y="1315"/>
              <a:chExt cx="2472" cy="824"/>
            </a:xfrm>
          </p:grpSpPr>
          <p:sp>
            <p:nvSpPr>
              <p:cNvPr id="34904" name="Oval 90"/>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4905" name="Oval 91"/>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4901" name="Group 92"/>
            <p:cNvGrpSpPr>
              <a:grpSpLocks/>
            </p:cNvGrpSpPr>
            <p:nvPr/>
          </p:nvGrpSpPr>
          <p:grpSpPr bwMode="auto">
            <a:xfrm>
              <a:off x="2236" y="890"/>
              <a:ext cx="644" cy="645"/>
              <a:chOff x="2880" y="1515"/>
              <a:chExt cx="644" cy="645"/>
            </a:xfrm>
          </p:grpSpPr>
          <p:sp>
            <p:nvSpPr>
              <p:cNvPr id="34902" name="Oval 93"/>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358" name="Freeform 94"/>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3" name="Group 154"/>
          <p:cNvGrpSpPr>
            <a:grpSpLocks/>
          </p:cNvGrpSpPr>
          <p:nvPr/>
        </p:nvGrpSpPr>
        <p:grpSpPr bwMode="auto">
          <a:xfrm>
            <a:off x="-500063" y="2500313"/>
            <a:ext cx="2152651" cy="2152650"/>
            <a:chOff x="1943" y="626"/>
            <a:chExt cx="1228" cy="1228"/>
          </a:xfrm>
        </p:grpSpPr>
        <p:sp>
          <p:nvSpPr>
            <p:cNvPr id="34892" name="Oval 155"/>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4893" name="Group 156"/>
            <p:cNvGrpSpPr>
              <a:grpSpLocks/>
            </p:cNvGrpSpPr>
            <p:nvPr/>
          </p:nvGrpSpPr>
          <p:grpSpPr bwMode="auto">
            <a:xfrm>
              <a:off x="2070" y="1330"/>
              <a:ext cx="975" cy="325"/>
              <a:chOff x="2696" y="1315"/>
              <a:chExt cx="2472" cy="824"/>
            </a:xfrm>
          </p:grpSpPr>
          <p:sp>
            <p:nvSpPr>
              <p:cNvPr id="34897" name="Oval 157"/>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4898" name="Oval 158"/>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4894" name="Group 159"/>
            <p:cNvGrpSpPr>
              <a:grpSpLocks/>
            </p:cNvGrpSpPr>
            <p:nvPr/>
          </p:nvGrpSpPr>
          <p:grpSpPr bwMode="auto">
            <a:xfrm>
              <a:off x="2236" y="890"/>
              <a:ext cx="644" cy="645"/>
              <a:chOff x="2880" y="1515"/>
              <a:chExt cx="644" cy="645"/>
            </a:xfrm>
          </p:grpSpPr>
          <p:sp>
            <p:nvSpPr>
              <p:cNvPr id="34895" name="Oval 160"/>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25" name="Freeform 161"/>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6" name="Group 162"/>
          <p:cNvGrpSpPr>
            <a:grpSpLocks/>
          </p:cNvGrpSpPr>
          <p:nvPr/>
        </p:nvGrpSpPr>
        <p:grpSpPr bwMode="auto">
          <a:xfrm>
            <a:off x="276225" y="3500438"/>
            <a:ext cx="2152650" cy="2152650"/>
            <a:chOff x="1943" y="626"/>
            <a:chExt cx="1228" cy="1228"/>
          </a:xfrm>
        </p:grpSpPr>
        <p:sp>
          <p:nvSpPr>
            <p:cNvPr id="34885"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4886" name="Group 164"/>
            <p:cNvGrpSpPr>
              <a:grpSpLocks/>
            </p:cNvGrpSpPr>
            <p:nvPr/>
          </p:nvGrpSpPr>
          <p:grpSpPr bwMode="auto">
            <a:xfrm>
              <a:off x="2070" y="1330"/>
              <a:ext cx="975" cy="325"/>
              <a:chOff x="2696" y="1315"/>
              <a:chExt cx="2472" cy="824"/>
            </a:xfrm>
          </p:grpSpPr>
          <p:sp>
            <p:nvSpPr>
              <p:cNvPr id="34890" name="Oval 165"/>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4891"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4887" name="Group 167"/>
            <p:cNvGrpSpPr>
              <a:grpSpLocks/>
            </p:cNvGrpSpPr>
            <p:nvPr/>
          </p:nvGrpSpPr>
          <p:grpSpPr bwMode="auto">
            <a:xfrm>
              <a:off x="2236" y="890"/>
              <a:ext cx="644" cy="645"/>
              <a:chOff x="2880" y="1515"/>
              <a:chExt cx="644" cy="645"/>
            </a:xfrm>
          </p:grpSpPr>
          <p:sp>
            <p:nvSpPr>
              <p:cNvPr id="34888"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33" name="Freeform 16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9" name="Group 170"/>
          <p:cNvGrpSpPr>
            <a:grpSpLocks/>
          </p:cNvGrpSpPr>
          <p:nvPr/>
        </p:nvGrpSpPr>
        <p:grpSpPr bwMode="auto">
          <a:xfrm>
            <a:off x="490538" y="5419725"/>
            <a:ext cx="2152650" cy="2152650"/>
            <a:chOff x="1943" y="626"/>
            <a:chExt cx="1228" cy="1228"/>
          </a:xfrm>
        </p:grpSpPr>
        <p:sp>
          <p:nvSpPr>
            <p:cNvPr id="34878" name="Oval 171"/>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4879" name="Group 172"/>
            <p:cNvGrpSpPr>
              <a:grpSpLocks/>
            </p:cNvGrpSpPr>
            <p:nvPr/>
          </p:nvGrpSpPr>
          <p:grpSpPr bwMode="auto">
            <a:xfrm>
              <a:off x="2070" y="1330"/>
              <a:ext cx="975" cy="325"/>
              <a:chOff x="2696" y="1315"/>
              <a:chExt cx="2472" cy="824"/>
            </a:xfrm>
          </p:grpSpPr>
          <p:sp>
            <p:nvSpPr>
              <p:cNvPr id="34883" name="Oval 173"/>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4884" name="Oval 174"/>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4880" name="Group 175"/>
            <p:cNvGrpSpPr>
              <a:grpSpLocks/>
            </p:cNvGrpSpPr>
            <p:nvPr/>
          </p:nvGrpSpPr>
          <p:grpSpPr bwMode="auto">
            <a:xfrm>
              <a:off x="2236" y="890"/>
              <a:ext cx="644" cy="645"/>
              <a:chOff x="2880" y="1515"/>
              <a:chExt cx="644" cy="645"/>
            </a:xfrm>
          </p:grpSpPr>
          <p:sp>
            <p:nvSpPr>
              <p:cNvPr id="34881" name="Oval 176"/>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41" name="Freeform 177"/>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2" name="Group 30"/>
          <p:cNvGrpSpPr>
            <a:grpSpLocks/>
          </p:cNvGrpSpPr>
          <p:nvPr/>
        </p:nvGrpSpPr>
        <p:grpSpPr bwMode="auto">
          <a:xfrm>
            <a:off x="312738" y="173038"/>
            <a:ext cx="8520112" cy="592137"/>
            <a:chOff x="197" y="158"/>
            <a:chExt cx="5367" cy="373"/>
          </a:xfrm>
          <a:solidFill>
            <a:srgbClr val="A40C83"/>
          </a:solidFill>
        </p:grpSpPr>
        <p:sp>
          <p:nvSpPr>
            <p:cNvPr id="11295" name="AutoShape 31"/>
            <p:cNvSpPr>
              <a:spLocks noChangeArrowheads="1"/>
            </p:cNvSpPr>
            <p:nvPr/>
          </p:nvSpPr>
          <p:spPr bwMode="auto">
            <a:xfrm>
              <a:off x="204" y="159"/>
              <a:ext cx="5352" cy="372"/>
            </a:xfrm>
            <a:prstGeom prst="roundRect">
              <a:avLst>
                <a:gd name="adj" fmla="val 11829"/>
              </a:avLst>
            </a:prstGeom>
            <a:grpFill/>
            <a:ln w="9525">
              <a:noFill/>
              <a:round/>
              <a:headEnd/>
              <a:tailEnd/>
            </a:ln>
            <a:effectLst/>
          </p:spPr>
          <p:txBody>
            <a:bodyPr wrap="none" anchor="ctr"/>
            <a:lstStyle/>
            <a:p>
              <a:pPr>
                <a:defRPr/>
              </a:pPr>
              <a:endParaRPr lang="es-ES_tradnl" dirty="0"/>
            </a:p>
          </p:txBody>
        </p:sp>
        <p:sp>
          <p:nvSpPr>
            <p:cNvPr id="11296" name="Freeform 32"/>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pFill/>
            <a:ln w="9525">
              <a:noFill/>
              <a:round/>
              <a:headEnd/>
              <a:tailEnd/>
            </a:ln>
          </p:spPr>
          <p:txBody>
            <a:bodyPr/>
            <a:lstStyle/>
            <a:p>
              <a:pPr>
                <a:defRPr/>
              </a:pPr>
              <a:endParaRPr lang="es-ES_tradnl" dirty="0"/>
            </a:p>
          </p:txBody>
        </p:sp>
        <p:sp>
          <p:nvSpPr>
            <p:cNvPr id="11297" name="AutoShape 33"/>
            <p:cNvSpPr>
              <a:spLocks noChangeArrowheads="1"/>
            </p:cNvSpPr>
            <p:nvPr/>
          </p:nvSpPr>
          <p:spPr bwMode="auto">
            <a:xfrm>
              <a:off x="204" y="159"/>
              <a:ext cx="5352" cy="82"/>
            </a:xfrm>
            <a:prstGeom prst="roundRect">
              <a:avLst>
                <a:gd name="adj" fmla="val 16667"/>
              </a:avLst>
            </a:prstGeom>
            <a:grpFill/>
            <a:ln w="9525">
              <a:noFill/>
              <a:round/>
              <a:headEnd/>
              <a:tailEnd/>
            </a:ln>
            <a:effectLst/>
          </p:spPr>
          <p:txBody>
            <a:bodyPr wrap="none" anchor="ctr"/>
            <a:lstStyle/>
            <a:p>
              <a:pPr>
                <a:defRPr/>
              </a:pPr>
              <a:endParaRPr lang="es-ES_tradnl" dirty="0"/>
            </a:p>
          </p:txBody>
        </p:sp>
      </p:grpSp>
      <p:sp>
        <p:nvSpPr>
          <p:cNvPr id="85" name="Text Box 71"/>
          <p:cNvSpPr txBox="1">
            <a:spLocks noChangeArrowheads="1"/>
          </p:cNvSpPr>
          <p:nvPr/>
        </p:nvSpPr>
        <p:spPr bwMode="auto">
          <a:xfrm>
            <a:off x="131763" y="1076325"/>
            <a:ext cx="1039812"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34832" name="Text Box 69"/>
          <p:cNvSpPr txBox="1">
            <a:spLocks noChangeArrowheads="1"/>
          </p:cNvSpPr>
          <p:nvPr/>
        </p:nvSpPr>
        <p:spPr bwMode="auto">
          <a:xfrm>
            <a:off x="131763" y="3143250"/>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III: Estudio Organizacional</a:t>
            </a:r>
          </a:p>
        </p:txBody>
      </p:sp>
      <p:sp>
        <p:nvSpPr>
          <p:cNvPr id="34833" name="Text Box 71"/>
          <p:cNvSpPr txBox="1">
            <a:spLocks noChangeArrowheads="1"/>
          </p:cNvSpPr>
          <p:nvPr/>
        </p:nvSpPr>
        <p:spPr bwMode="auto">
          <a:xfrm>
            <a:off x="1000125" y="6211888"/>
            <a:ext cx="1285875" cy="461962"/>
          </a:xfrm>
          <a:prstGeom prst="rect">
            <a:avLst/>
          </a:prstGeom>
          <a:noFill/>
          <a:ln w="9525">
            <a:noFill/>
            <a:miter lim="800000"/>
            <a:headEnd/>
            <a:tailEnd/>
          </a:ln>
        </p:spPr>
        <p:txBody>
          <a:bodyPr anchor="ctr">
            <a:spAutoFit/>
          </a:bodyPr>
          <a:lstStyle/>
          <a:p>
            <a:pPr algn="ctr">
              <a:spcBef>
                <a:spcPct val="50000"/>
              </a:spcBef>
            </a:pPr>
            <a:r>
              <a:rPr lang="en-GB" sz="1200">
                <a:solidFill>
                  <a:schemeClr val="bg1"/>
                </a:solidFill>
              </a:rPr>
              <a:t>Conclusiones, Recomendaciones</a:t>
            </a:r>
          </a:p>
        </p:txBody>
      </p:sp>
      <p:grpSp>
        <p:nvGrpSpPr>
          <p:cNvPr id="23" name="Group 162"/>
          <p:cNvGrpSpPr>
            <a:grpSpLocks/>
          </p:cNvGrpSpPr>
          <p:nvPr/>
        </p:nvGrpSpPr>
        <p:grpSpPr bwMode="auto">
          <a:xfrm>
            <a:off x="-428625" y="4705350"/>
            <a:ext cx="2852738" cy="2154238"/>
            <a:chOff x="1943" y="626"/>
            <a:chExt cx="1627" cy="1229"/>
          </a:xfrm>
        </p:grpSpPr>
        <p:sp>
          <p:nvSpPr>
            <p:cNvPr id="34871"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4872" name="Group 164"/>
            <p:cNvGrpSpPr>
              <a:grpSpLocks/>
            </p:cNvGrpSpPr>
            <p:nvPr/>
          </p:nvGrpSpPr>
          <p:grpSpPr bwMode="auto">
            <a:xfrm>
              <a:off x="2322" y="1411"/>
              <a:ext cx="1248" cy="444"/>
              <a:chOff x="3334" y="1520"/>
              <a:chExt cx="3166" cy="1126"/>
            </a:xfrm>
          </p:grpSpPr>
          <p:sp>
            <p:nvSpPr>
              <p:cNvPr id="34876" name="Oval 165"/>
              <p:cNvSpPr>
                <a:spLocks noChangeArrowheads="1"/>
              </p:cNvSpPr>
              <p:nvPr/>
            </p:nvSpPr>
            <p:spPr bwMode="auto">
              <a:xfrm>
                <a:off x="4027" y="1822"/>
                <a:ext cx="2473"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4877"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4873" name="Group 167"/>
            <p:cNvGrpSpPr>
              <a:grpSpLocks/>
            </p:cNvGrpSpPr>
            <p:nvPr/>
          </p:nvGrpSpPr>
          <p:grpSpPr bwMode="auto">
            <a:xfrm>
              <a:off x="2236" y="890"/>
              <a:ext cx="644" cy="645"/>
              <a:chOff x="2880" y="1515"/>
              <a:chExt cx="644" cy="645"/>
            </a:xfrm>
          </p:grpSpPr>
          <p:sp>
            <p:nvSpPr>
              <p:cNvPr id="34874"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98" name="Freeform 169"/>
              <p:cNvSpPr>
                <a:spLocks/>
              </p:cNvSpPr>
              <p:nvPr/>
            </p:nvSpPr>
            <p:spPr bwMode="auto">
              <a:xfrm>
                <a:off x="2888" y="1515"/>
                <a:ext cx="627"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sp>
        <p:nvSpPr>
          <p:cNvPr id="102" name="Rectangle 34"/>
          <p:cNvSpPr txBox="1">
            <a:spLocks noChangeArrowheads="1"/>
          </p:cNvSpPr>
          <p:nvPr/>
        </p:nvSpPr>
        <p:spPr bwMode="auto">
          <a:xfrm>
            <a:off x="500063" y="285750"/>
            <a:ext cx="8229600" cy="561975"/>
          </a:xfrm>
          <a:prstGeom prst="rect">
            <a:avLst/>
          </a:prstGeom>
          <a:noFill/>
          <a:ln w="9525">
            <a:noFill/>
            <a:miter lim="800000"/>
            <a:headEnd/>
            <a:tailEnd/>
          </a:ln>
          <a:effectLst>
            <a:outerShdw dist="17961" dir="2700000" algn="ctr" rotWithShape="0">
              <a:srgbClr val="474747"/>
            </a:outerShdw>
          </a:effectLst>
        </p:spPr>
        <p:txBody>
          <a:bodyPr anchor="ctr"/>
          <a:lstStyle/>
          <a:p>
            <a:pPr marL="0" lvl="1">
              <a:defRPr/>
            </a:pPr>
            <a:r>
              <a:rPr lang="es-EC" b="1" kern="0" dirty="0">
                <a:solidFill>
                  <a:schemeClr val="bg1"/>
                </a:solidFill>
                <a:latin typeface="Arial" pitchFamily="34" charset="0"/>
                <a:cs typeface="Arial" pitchFamily="34" charset="0"/>
              </a:rPr>
              <a:t>CAP. 4: PLANTACIÓN</a:t>
            </a:r>
            <a:endParaRPr lang="en-GB" kern="0" dirty="0">
              <a:solidFill>
                <a:schemeClr val="bg1"/>
              </a:solidFill>
            </a:endParaRPr>
          </a:p>
        </p:txBody>
      </p:sp>
      <p:sp>
        <p:nvSpPr>
          <p:cNvPr id="34836" name="Text Box 68"/>
          <p:cNvSpPr txBox="1">
            <a:spLocks noChangeArrowheads="1"/>
          </p:cNvSpPr>
          <p:nvPr/>
        </p:nvSpPr>
        <p:spPr bwMode="auto">
          <a:xfrm>
            <a:off x="889000" y="2211388"/>
            <a:ext cx="1039813" cy="646112"/>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 Estudio de mercado</a:t>
            </a:r>
          </a:p>
        </p:txBody>
      </p:sp>
      <p:grpSp>
        <p:nvGrpSpPr>
          <p:cNvPr id="34837" name="Group 182"/>
          <p:cNvGrpSpPr>
            <a:grpSpLocks/>
          </p:cNvGrpSpPr>
          <p:nvPr/>
        </p:nvGrpSpPr>
        <p:grpSpPr bwMode="auto">
          <a:xfrm>
            <a:off x="285750" y="3500438"/>
            <a:ext cx="2152650" cy="2152650"/>
            <a:chOff x="1943" y="626"/>
            <a:chExt cx="1228" cy="1228"/>
          </a:xfrm>
        </p:grpSpPr>
        <p:sp>
          <p:nvSpPr>
            <p:cNvPr id="34864" name="Oval 183"/>
            <p:cNvSpPr>
              <a:spLocks noChangeArrowheads="1"/>
            </p:cNvSpPr>
            <p:nvPr/>
          </p:nvSpPr>
          <p:spPr bwMode="auto">
            <a:xfrm>
              <a:off x="1943" y="626"/>
              <a:ext cx="1228" cy="1228"/>
            </a:xfrm>
            <a:prstGeom prst="ellipse">
              <a:avLst/>
            </a:prstGeom>
            <a:gradFill rotWithShape="1">
              <a:gsLst>
                <a:gs pos="0">
                  <a:srgbClr val="780E78">
                    <a:alpha val="62000"/>
                  </a:srgbClr>
                </a:gs>
                <a:gs pos="100000">
                  <a:srgbClr val="380638">
                    <a:alpha val="0"/>
                  </a:srgbClr>
                </a:gs>
              </a:gsLst>
              <a:path path="shape">
                <a:fillToRect l="50000" t="50000" r="50000" b="50000"/>
              </a:path>
            </a:gradFill>
            <a:ln w="9525">
              <a:noFill/>
              <a:round/>
              <a:headEnd/>
              <a:tailEnd/>
            </a:ln>
          </p:spPr>
          <p:txBody>
            <a:bodyPr wrap="none" anchor="ctr"/>
            <a:lstStyle/>
            <a:p>
              <a:endParaRPr lang="es-MX"/>
            </a:p>
          </p:txBody>
        </p:sp>
        <p:grpSp>
          <p:nvGrpSpPr>
            <p:cNvPr id="34865" name="Group 184"/>
            <p:cNvGrpSpPr>
              <a:grpSpLocks/>
            </p:cNvGrpSpPr>
            <p:nvPr/>
          </p:nvGrpSpPr>
          <p:grpSpPr bwMode="auto">
            <a:xfrm>
              <a:off x="2070" y="1330"/>
              <a:ext cx="975" cy="325"/>
              <a:chOff x="2696" y="1315"/>
              <a:chExt cx="2472" cy="824"/>
            </a:xfrm>
          </p:grpSpPr>
          <p:sp>
            <p:nvSpPr>
              <p:cNvPr id="34869" name="Oval 185"/>
              <p:cNvSpPr>
                <a:spLocks noChangeArrowheads="1"/>
              </p:cNvSpPr>
              <p:nvPr/>
            </p:nvSpPr>
            <p:spPr bwMode="auto">
              <a:xfrm>
                <a:off x="2696" y="1315"/>
                <a:ext cx="2472" cy="824"/>
              </a:xfrm>
              <a:prstGeom prst="ellipse">
                <a:avLst/>
              </a:prstGeom>
              <a:gradFill rotWithShape="1">
                <a:gsLst>
                  <a:gs pos="0">
                    <a:srgbClr val="780E78">
                      <a:alpha val="60999"/>
                    </a:srgbClr>
                  </a:gs>
                  <a:gs pos="100000">
                    <a:srgbClr val="380638">
                      <a:alpha val="0"/>
                    </a:srgbClr>
                  </a:gs>
                </a:gsLst>
                <a:path path="shape">
                  <a:fillToRect l="50000" t="50000" r="50000" b="50000"/>
                </a:path>
              </a:gradFill>
              <a:ln w="9525">
                <a:noFill/>
                <a:round/>
                <a:headEnd/>
                <a:tailEnd/>
              </a:ln>
            </p:spPr>
            <p:txBody>
              <a:bodyPr wrap="none" anchor="ctr"/>
              <a:lstStyle/>
              <a:p>
                <a:endParaRPr lang="es-MX"/>
              </a:p>
            </p:txBody>
          </p:sp>
          <p:sp>
            <p:nvSpPr>
              <p:cNvPr id="34870" name="Oval 186"/>
              <p:cNvSpPr>
                <a:spLocks noChangeArrowheads="1"/>
              </p:cNvSpPr>
              <p:nvPr/>
            </p:nvSpPr>
            <p:spPr bwMode="auto">
              <a:xfrm>
                <a:off x="3334" y="1520"/>
                <a:ext cx="1249" cy="451"/>
              </a:xfrm>
              <a:prstGeom prst="ellipse">
                <a:avLst/>
              </a:prstGeom>
              <a:gradFill rotWithShape="1">
                <a:gsLst>
                  <a:gs pos="0">
                    <a:srgbClr val="AA17C7">
                      <a:alpha val="92998"/>
                    </a:srgbClr>
                  </a:gs>
                  <a:gs pos="100000">
                    <a:srgbClr val="4F0B5C">
                      <a:alpha val="0"/>
                    </a:srgbClr>
                  </a:gs>
                </a:gsLst>
                <a:path path="shape">
                  <a:fillToRect l="50000" t="50000" r="50000" b="50000"/>
                </a:path>
              </a:gradFill>
              <a:ln w="9525">
                <a:noFill/>
                <a:round/>
                <a:headEnd/>
                <a:tailEnd/>
              </a:ln>
            </p:spPr>
            <p:txBody>
              <a:bodyPr wrap="none" anchor="ctr"/>
              <a:lstStyle/>
              <a:p>
                <a:endParaRPr lang="es-MX"/>
              </a:p>
            </p:txBody>
          </p:sp>
        </p:grpSp>
        <p:grpSp>
          <p:nvGrpSpPr>
            <p:cNvPr id="34866" name="Group 187"/>
            <p:cNvGrpSpPr>
              <a:grpSpLocks/>
            </p:cNvGrpSpPr>
            <p:nvPr/>
          </p:nvGrpSpPr>
          <p:grpSpPr bwMode="auto">
            <a:xfrm>
              <a:off x="2236" y="890"/>
              <a:ext cx="644" cy="645"/>
              <a:chOff x="2880" y="1515"/>
              <a:chExt cx="644" cy="645"/>
            </a:xfrm>
          </p:grpSpPr>
          <p:sp>
            <p:nvSpPr>
              <p:cNvPr id="34867" name="Oval 188"/>
              <p:cNvSpPr>
                <a:spLocks noChangeArrowheads="1"/>
              </p:cNvSpPr>
              <p:nvPr/>
            </p:nvSpPr>
            <p:spPr bwMode="auto">
              <a:xfrm>
                <a:off x="2880" y="1516"/>
                <a:ext cx="644" cy="644"/>
              </a:xfrm>
              <a:prstGeom prst="ellipse">
                <a:avLst/>
              </a:prstGeom>
              <a:gradFill rotWithShape="1">
                <a:gsLst>
                  <a:gs pos="0">
                    <a:srgbClr val="500B65"/>
                  </a:gs>
                  <a:gs pos="100000">
                    <a:srgbClr val="9F15C5"/>
                  </a:gs>
                </a:gsLst>
                <a:lin ang="5400000" scaled="1"/>
              </a:gradFill>
              <a:ln w="9525" algn="ctr">
                <a:noFill/>
                <a:round/>
                <a:headEnd/>
                <a:tailEnd/>
              </a:ln>
            </p:spPr>
            <p:txBody>
              <a:bodyPr wrap="none" anchor="ctr"/>
              <a:lstStyle/>
              <a:p>
                <a:endParaRPr lang="es-MX"/>
              </a:p>
            </p:txBody>
          </p:sp>
          <p:sp>
            <p:nvSpPr>
              <p:cNvPr id="135" name="Freeform 18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MX"/>
              </a:p>
            </p:txBody>
          </p:sp>
        </p:grpSp>
      </p:grpSp>
      <p:sp>
        <p:nvSpPr>
          <p:cNvPr id="34838" name="Text Box 70"/>
          <p:cNvSpPr txBox="1">
            <a:spLocks noChangeArrowheads="1"/>
          </p:cNvSpPr>
          <p:nvPr/>
        </p:nvSpPr>
        <p:spPr bwMode="auto">
          <a:xfrm>
            <a:off x="854075" y="4211638"/>
            <a:ext cx="1039813"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IV: Estudio Técnico </a:t>
            </a:r>
          </a:p>
        </p:txBody>
      </p:sp>
      <p:sp>
        <p:nvSpPr>
          <p:cNvPr id="34839" name="Text Box 70"/>
          <p:cNvSpPr txBox="1">
            <a:spLocks noChangeArrowheads="1"/>
          </p:cNvSpPr>
          <p:nvPr/>
        </p:nvSpPr>
        <p:spPr bwMode="auto">
          <a:xfrm>
            <a:off x="68263" y="5283200"/>
            <a:ext cx="1039812"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V: Estudio Financiero</a:t>
            </a:r>
          </a:p>
        </p:txBody>
      </p:sp>
      <p:sp>
        <p:nvSpPr>
          <p:cNvPr id="7" name="104 Rectángulo"/>
          <p:cNvSpPr>
            <a:spLocks noChangeArrowheads="1"/>
          </p:cNvSpPr>
          <p:nvPr/>
        </p:nvSpPr>
        <p:spPr bwMode="auto">
          <a:xfrm>
            <a:off x="2071688" y="3357563"/>
            <a:ext cx="6643687" cy="769937"/>
          </a:xfrm>
          <a:prstGeom prst="rect">
            <a:avLst/>
          </a:prstGeom>
          <a:noFill/>
          <a:ln w="9525">
            <a:noFill/>
            <a:miter lim="800000"/>
            <a:headEnd/>
            <a:tailEnd/>
          </a:ln>
        </p:spPr>
        <p:txBody>
          <a:bodyPr>
            <a:spAutoFit/>
          </a:bodyPr>
          <a:lstStyle/>
          <a:p>
            <a:pPr>
              <a:buFont typeface="Wingdings" pitchFamily="2" charset="2"/>
              <a:buChar char="v"/>
            </a:pPr>
            <a:r>
              <a:rPr lang="es-EC" b="1" u="sng"/>
              <a:t>Hábitos de crecimiento</a:t>
            </a:r>
            <a:r>
              <a:rPr lang="es-EC"/>
              <a:t>: </a:t>
            </a:r>
            <a:r>
              <a:rPr lang="es-EC" sz="2000"/>
              <a:t>El tamarrillo es un árbol que puede alcanzar hasta 2 o 3  metros.</a:t>
            </a:r>
          </a:p>
        </p:txBody>
      </p:sp>
      <p:sp>
        <p:nvSpPr>
          <p:cNvPr id="1049" name="105 Rectángulo"/>
          <p:cNvSpPr>
            <a:spLocks noChangeArrowheads="1"/>
          </p:cNvSpPr>
          <p:nvPr/>
        </p:nvSpPr>
        <p:spPr bwMode="auto">
          <a:xfrm>
            <a:off x="2071688" y="928688"/>
            <a:ext cx="6643687" cy="769937"/>
          </a:xfrm>
          <a:prstGeom prst="rect">
            <a:avLst/>
          </a:prstGeom>
          <a:noFill/>
          <a:ln w="9525">
            <a:noFill/>
            <a:miter lim="800000"/>
            <a:headEnd/>
            <a:tailEnd/>
          </a:ln>
        </p:spPr>
        <p:txBody>
          <a:bodyPr>
            <a:spAutoFit/>
          </a:bodyPr>
          <a:lstStyle/>
          <a:p>
            <a:pPr>
              <a:buFont typeface="Wingdings" pitchFamily="2" charset="2"/>
              <a:buChar char="v"/>
            </a:pPr>
            <a:r>
              <a:rPr lang="es-EC" b="1" u="sng"/>
              <a:t>Siembra o trazado</a:t>
            </a:r>
            <a:r>
              <a:rPr lang="es-EC"/>
              <a:t>: </a:t>
            </a:r>
            <a:r>
              <a:rPr lang="es-EC" sz="2000"/>
              <a:t>Utilización de plantas Injertas en patrón de tabaquillo o Nicotiana Glauca.</a:t>
            </a:r>
          </a:p>
        </p:txBody>
      </p:sp>
      <p:sp>
        <p:nvSpPr>
          <p:cNvPr id="1051" name="107 CuadroTexto"/>
          <p:cNvSpPr txBox="1">
            <a:spLocks noChangeArrowheads="1"/>
          </p:cNvSpPr>
          <p:nvPr/>
        </p:nvSpPr>
        <p:spPr bwMode="auto">
          <a:xfrm>
            <a:off x="2071688" y="4143375"/>
            <a:ext cx="6643687" cy="1016000"/>
          </a:xfrm>
          <a:prstGeom prst="rect">
            <a:avLst/>
          </a:prstGeom>
          <a:noFill/>
          <a:ln w="9525">
            <a:noFill/>
            <a:miter lim="800000"/>
            <a:headEnd/>
            <a:tailEnd/>
          </a:ln>
        </p:spPr>
        <p:txBody>
          <a:bodyPr>
            <a:spAutoFit/>
          </a:bodyPr>
          <a:lstStyle/>
          <a:p>
            <a:pPr>
              <a:buFont typeface="Wingdings" pitchFamily="2" charset="2"/>
              <a:buChar char="v"/>
            </a:pPr>
            <a:r>
              <a:rPr lang="es-EC" sz="2000" b="1" u="sng"/>
              <a:t>Rendimiento por hectárea</a:t>
            </a:r>
            <a:r>
              <a:rPr lang="es-EC" sz="2000"/>
              <a:t>: Aproximado con el Injerto, anualmente y para el aumento de los frutos en los arboles se utilizara Acido Giberelico GA3.</a:t>
            </a:r>
          </a:p>
        </p:txBody>
      </p:sp>
      <p:pic>
        <p:nvPicPr>
          <p:cNvPr id="1052" name="Picture 3"/>
          <p:cNvPicPr>
            <a:picLocks noChangeAspect="1" noChangeArrowheads="1"/>
          </p:cNvPicPr>
          <p:nvPr/>
        </p:nvPicPr>
        <p:blipFill>
          <a:blip r:embed="rId4"/>
          <a:srcRect/>
          <a:stretch>
            <a:fillRect/>
          </a:stretch>
        </p:blipFill>
        <p:spPr bwMode="auto">
          <a:xfrm>
            <a:off x="4857750" y="1785938"/>
            <a:ext cx="2714625" cy="1357312"/>
          </a:xfrm>
          <a:prstGeom prst="rect">
            <a:avLst/>
          </a:prstGeom>
          <a:noFill/>
          <a:ln w="9525">
            <a:noFill/>
            <a:miter lim="800000"/>
            <a:headEnd/>
            <a:tailEnd/>
          </a:ln>
        </p:spPr>
      </p:pic>
      <p:graphicFrame>
        <p:nvGraphicFramePr>
          <p:cNvPr id="105" name="104 Tabla"/>
          <p:cNvGraphicFramePr>
            <a:graphicFrameLocks noGrp="1"/>
          </p:cNvGraphicFramePr>
          <p:nvPr/>
        </p:nvGraphicFramePr>
        <p:xfrm>
          <a:off x="2571750" y="5143500"/>
          <a:ext cx="3929063" cy="663575"/>
        </p:xfrm>
        <a:graphic>
          <a:graphicData uri="http://schemas.openxmlformats.org/drawingml/2006/table">
            <a:tbl>
              <a:tblPr>
                <a:tableStyleId>{8A107856-5554-42FB-B03E-39F5DBC370BA}</a:tableStyleId>
              </a:tblPr>
              <a:tblGrid>
                <a:gridCol w="684559"/>
                <a:gridCol w="545994"/>
                <a:gridCol w="811046"/>
                <a:gridCol w="1077370"/>
                <a:gridCol w="810411"/>
              </a:tblGrid>
              <a:tr h="340033">
                <a:tc>
                  <a:txBody>
                    <a:bodyPr/>
                    <a:lstStyle/>
                    <a:p>
                      <a:pPr>
                        <a:lnSpc>
                          <a:spcPct val="150000"/>
                        </a:lnSpc>
                        <a:spcAft>
                          <a:spcPts val="0"/>
                        </a:spcAft>
                      </a:pPr>
                      <a:r>
                        <a:rPr lang="es-EC" sz="900" dirty="0"/>
                        <a:t>Hectáreas</a:t>
                      </a:r>
                      <a:endParaRPr lang="es-ES" sz="1100" dirty="0">
                        <a:latin typeface="Calibri"/>
                        <a:ea typeface="Calibri"/>
                        <a:cs typeface="Times New Roman"/>
                      </a:endParaRPr>
                    </a:p>
                  </a:txBody>
                  <a:tcPr marL="68580" marR="68580" marT="0" marB="0" anchor="ctr"/>
                </a:tc>
                <a:tc>
                  <a:txBody>
                    <a:bodyPr/>
                    <a:lstStyle/>
                    <a:p>
                      <a:pPr>
                        <a:lnSpc>
                          <a:spcPct val="150000"/>
                        </a:lnSpc>
                        <a:spcAft>
                          <a:spcPts val="0"/>
                        </a:spcAft>
                      </a:pPr>
                      <a:r>
                        <a:rPr lang="es-EC" sz="900"/>
                        <a:t>Plantas</a:t>
                      </a:r>
                      <a:endParaRPr lang="es-ES" sz="1100">
                        <a:latin typeface="Calibri"/>
                        <a:ea typeface="Calibri"/>
                        <a:cs typeface="Times New Roman"/>
                      </a:endParaRPr>
                    </a:p>
                  </a:txBody>
                  <a:tcPr marL="68580" marR="68580" marT="0" marB="0" anchor="ctr"/>
                </a:tc>
                <a:tc>
                  <a:txBody>
                    <a:bodyPr/>
                    <a:lstStyle/>
                    <a:p>
                      <a:pPr>
                        <a:lnSpc>
                          <a:spcPct val="150000"/>
                        </a:lnSpc>
                        <a:spcAft>
                          <a:spcPts val="0"/>
                        </a:spcAft>
                      </a:pPr>
                      <a:r>
                        <a:rPr lang="es-EC" sz="900"/>
                        <a:t>Frutos/ Ha</a:t>
                      </a:r>
                      <a:endParaRPr lang="es-ES" sz="1100">
                        <a:latin typeface="Calibri"/>
                        <a:ea typeface="Calibri"/>
                        <a:cs typeface="Times New Roman"/>
                      </a:endParaRPr>
                    </a:p>
                  </a:txBody>
                  <a:tcPr marL="68580" marR="68580" marT="0" marB="0" anchor="ctr"/>
                </a:tc>
                <a:tc>
                  <a:txBody>
                    <a:bodyPr/>
                    <a:lstStyle/>
                    <a:p>
                      <a:pPr>
                        <a:lnSpc>
                          <a:spcPct val="150000"/>
                        </a:lnSpc>
                        <a:spcAft>
                          <a:spcPts val="0"/>
                        </a:spcAft>
                      </a:pPr>
                      <a:r>
                        <a:rPr lang="es-EC" sz="900"/>
                        <a:t>Peso Promedio </a:t>
                      </a:r>
                      <a:br>
                        <a:rPr lang="es-EC" sz="900"/>
                      </a:br>
                      <a:r>
                        <a:rPr lang="es-EC" sz="900"/>
                        <a:t>  fruto (gr)</a:t>
                      </a:r>
                      <a:endParaRPr lang="es-ES" sz="1100">
                        <a:latin typeface="Calibri"/>
                        <a:ea typeface="Calibri"/>
                        <a:cs typeface="Times New Roman"/>
                      </a:endParaRPr>
                    </a:p>
                  </a:txBody>
                  <a:tcPr marL="68580" marR="68580" marT="0" marB="0" anchor="ctr"/>
                </a:tc>
                <a:tc>
                  <a:txBody>
                    <a:bodyPr/>
                    <a:lstStyle/>
                    <a:p>
                      <a:pPr>
                        <a:lnSpc>
                          <a:spcPct val="150000"/>
                        </a:lnSpc>
                        <a:spcAft>
                          <a:spcPts val="0"/>
                        </a:spcAft>
                      </a:pPr>
                      <a:r>
                        <a:rPr lang="es-EC" sz="900" dirty="0"/>
                        <a:t>Toneladas /ha</a:t>
                      </a:r>
                      <a:endParaRPr lang="es-ES" sz="1100" dirty="0">
                        <a:latin typeface="Calibri"/>
                        <a:ea typeface="Calibri"/>
                        <a:cs typeface="Times New Roman"/>
                      </a:endParaRPr>
                    </a:p>
                  </a:txBody>
                  <a:tcPr marL="68580" marR="68580" marT="0" marB="0" anchor="ctr"/>
                </a:tc>
              </a:tr>
              <a:tr h="110874">
                <a:tc>
                  <a:txBody>
                    <a:bodyPr/>
                    <a:lstStyle/>
                    <a:p>
                      <a:pPr algn="r">
                        <a:lnSpc>
                          <a:spcPct val="150000"/>
                        </a:lnSpc>
                        <a:spcAft>
                          <a:spcPts val="0"/>
                        </a:spcAft>
                      </a:pPr>
                      <a:r>
                        <a:rPr lang="es-EC" sz="1100" dirty="0"/>
                        <a:t>1,5</a:t>
                      </a:r>
                      <a:endParaRPr lang="es-ES" sz="1100" dirty="0">
                        <a:latin typeface="Calibri"/>
                        <a:ea typeface="Calibri"/>
                        <a:cs typeface="Times New Roman"/>
                      </a:endParaRPr>
                    </a:p>
                  </a:txBody>
                  <a:tcPr marL="68580" marR="68580" marT="0" marB="0"/>
                </a:tc>
                <a:tc>
                  <a:txBody>
                    <a:bodyPr/>
                    <a:lstStyle/>
                    <a:p>
                      <a:pPr algn="r">
                        <a:lnSpc>
                          <a:spcPct val="150000"/>
                        </a:lnSpc>
                        <a:spcAft>
                          <a:spcPts val="0"/>
                        </a:spcAft>
                      </a:pPr>
                      <a:r>
                        <a:rPr lang="es-EC" sz="1100" dirty="0"/>
                        <a:t>2610</a:t>
                      </a:r>
                      <a:endParaRPr lang="es-ES" sz="1100" dirty="0">
                        <a:latin typeface="Calibri"/>
                        <a:ea typeface="Calibri"/>
                        <a:cs typeface="Times New Roman"/>
                      </a:endParaRPr>
                    </a:p>
                  </a:txBody>
                  <a:tcPr marL="68580" marR="68580" marT="0" marB="0"/>
                </a:tc>
                <a:tc>
                  <a:txBody>
                    <a:bodyPr/>
                    <a:lstStyle/>
                    <a:p>
                      <a:pPr>
                        <a:lnSpc>
                          <a:spcPct val="150000"/>
                        </a:lnSpc>
                        <a:spcAft>
                          <a:spcPts val="0"/>
                        </a:spcAft>
                      </a:pPr>
                      <a:r>
                        <a:rPr lang="es-EC" sz="1100"/>
                        <a:t>    469.800 </a:t>
                      </a:r>
                      <a:endParaRPr lang="es-ES" sz="1100">
                        <a:latin typeface="Calibri"/>
                        <a:ea typeface="Calibri"/>
                        <a:cs typeface="Times New Roman"/>
                      </a:endParaRPr>
                    </a:p>
                  </a:txBody>
                  <a:tcPr marL="68580" marR="68580" marT="0" marB="0"/>
                </a:tc>
                <a:tc>
                  <a:txBody>
                    <a:bodyPr/>
                    <a:lstStyle/>
                    <a:p>
                      <a:pPr>
                        <a:lnSpc>
                          <a:spcPct val="150000"/>
                        </a:lnSpc>
                        <a:spcAft>
                          <a:spcPts val="0"/>
                        </a:spcAft>
                      </a:pPr>
                      <a:r>
                        <a:rPr lang="es-EC" sz="1100" dirty="0"/>
                        <a:t>        4.027.000 </a:t>
                      </a:r>
                      <a:endParaRPr lang="es-ES" sz="1100" dirty="0">
                        <a:latin typeface="Calibri"/>
                        <a:ea typeface="Calibri"/>
                        <a:cs typeface="Times New Roman"/>
                      </a:endParaRPr>
                    </a:p>
                  </a:txBody>
                  <a:tcPr marL="68580" marR="68580" marT="0" marB="0"/>
                </a:tc>
                <a:tc>
                  <a:txBody>
                    <a:bodyPr/>
                    <a:lstStyle/>
                    <a:p>
                      <a:pPr>
                        <a:lnSpc>
                          <a:spcPct val="150000"/>
                        </a:lnSpc>
                        <a:spcAft>
                          <a:spcPts val="0"/>
                        </a:spcAft>
                      </a:pPr>
                      <a:r>
                        <a:rPr lang="es-EC" sz="1100" dirty="0"/>
                        <a:t>        54 </a:t>
                      </a:r>
                      <a:endParaRPr lang="es-ES" sz="1100" dirty="0">
                        <a:latin typeface="Calibri"/>
                        <a:ea typeface="Calibri"/>
                        <a:cs typeface="Times New Roman"/>
                      </a:endParaRPr>
                    </a:p>
                  </a:txBody>
                  <a:tcPr marL="68580" marR="68580" marT="0" marB="0"/>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4.16667E-6 0 L 4.16667E-6 1.12338 " pathEditMode="relative" rAng="0" ptsTypes="AA">
                                      <p:cBhvr>
                                        <p:cTn id="10" dur="1500" fill="hold"/>
                                        <p:tgtEl>
                                          <p:spTgt spid="5"/>
                                        </p:tgtEl>
                                        <p:attrNameLst>
                                          <p:attrName>ppt_x</p:attrName>
                                          <p:attrName>ppt_y</p:attrName>
                                        </p:attrNameLst>
                                      </p:cBhvr>
                                      <p:rCtr x="0" y="562"/>
                                    </p:animMotion>
                                  </p:childTnLst>
                                </p:cTn>
                              </p:par>
                              <p:par>
                                <p:cTn id="11" presetID="42" presetClass="path" presetSubtype="0" accel="50000" decel="50000" fill="hold" nodeType="withEffect">
                                  <p:stCondLst>
                                    <p:cond delay="0"/>
                                  </p:stCondLst>
                                  <p:childTnLst>
                                    <p:animMotion origin="layout" path="M -4.72222E-6 -1.12338 L -4.72222E-6 -4.07407E-6 " pathEditMode="relative" rAng="0" ptsTypes="AA">
                                      <p:cBhvr>
                                        <p:cTn id="12" dur="1500" spd="-100000" fill="hold"/>
                                        <p:tgtEl>
                                          <p:spTgt spid="4"/>
                                        </p:tgtEl>
                                        <p:attrNameLst>
                                          <p:attrName>ppt_x</p:attrName>
                                          <p:attrName>ppt_y</p:attrName>
                                        </p:attrNameLst>
                                      </p:cBhvr>
                                      <p:rCtr x="0" y="562"/>
                                    </p:animMotion>
                                  </p:childTnLst>
                                </p:cTn>
                              </p:par>
                              <p:par>
                                <p:cTn id="13" presetID="10" presetClass="entr" presetSubtype="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70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9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110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130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xit" presetSubtype="0" fill="hold" nodeType="with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xit" presetSubtype="0" fill="hold" grpId="0" nodeType="withEffect">
                                  <p:stCondLst>
                                    <p:cond delay="0"/>
                                  </p:stCondLst>
                                  <p:childTnLst>
                                    <p:animEffect transition="out" filter="fade">
                                      <p:cBhvr>
                                        <p:cTn id="35" dur="500"/>
                                        <p:tgtEl>
                                          <p:spTgt spid="11336"/>
                                        </p:tgtEl>
                                      </p:cBhvr>
                                    </p:animEffect>
                                    <p:set>
                                      <p:cBhvr>
                                        <p:cTn id="36" dur="1" fill="hold">
                                          <p:stCondLst>
                                            <p:cond delay="499"/>
                                          </p:stCondLst>
                                        </p:cTn>
                                        <p:tgtEl>
                                          <p:spTgt spid="1133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1337"/>
                                        </p:tgtEl>
                                        <p:attrNameLst>
                                          <p:attrName>style.visibility</p:attrName>
                                        </p:attrNameLst>
                                      </p:cBhvr>
                                      <p:to>
                                        <p:strVal val="visible"/>
                                      </p:to>
                                    </p:set>
                                    <p:animEffect transition="in" filter="fade">
                                      <p:cBhvr>
                                        <p:cTn id="39" dur="500"/>
                                        <p:tgtEl>
                                          <p:spTgt spid="11337"/>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par>
                                <p:cTn id="43" presetID="10" presetClass="entr" presetSubtype="0" fill="hold" nodeType="withEffect">
                                  <p:stCondLst>
                                    <p:cond delay="110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wipe(left)">
                                      <p:cBhvr>
                                        <p:cTn id="48" dur="500"/>
                                        <p:tgtEl>
                                          <p:spTgt spid="102"/>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049"/>
                                        </p:tgtEl>
                                        <p:attrNameLst>
                                          <p:attrName>style.visibility</p:attrName>
                                        </p:attrNameLst>
                                      </p:cBhvr>
                                      <p:to>
                                        <p:strVal val="visible"/>
                                      </p:to>
                                    </p:set>
                                    <p:animEffect transition="in" filter="randombar(horizontal)">
                                      <p:cBhvr>
                                        <p:cTn id="53" dur="500"/>
                                        <p:tgtEl>
                                          <p:spTgt spid="1049"/>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1050"/>
                                        </p:tgtEl>
                                        <p:attrNameLst>
                                          <p:attrName>style.visibility</p:attrName>
                                        </p:attrNameLst>
                                      </p:cBhvr>
                                      <p:to>
                                        <p:strVal val="visible"/>
                                      </p:to>
                                    </p:set>
                                    <p:animEffect transition="in" filter="randombar(horizontal)">
                                      <p:cBhvr>
                                        <p:cTn id="58" dur="500"/>
                                        <p:tgtEl>
                                          <p:spTgt spid="1050"/>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1052"/>
                                        </p:tgtEl>
                                        <p:attrNameLst>
                                          <p:attrName>style.visibility</p:attrName>
                                        </p:attrNameLst>
                                      </p:cBhvr>
                                      <p:to>
                                        <p:strVal val="visible"/>
                                      </p:to>
                                    </p:set>
                                    <p:animEffect transition="in" filter="randombar(horizontal)">
                                      <p:cBhvr>
                                        <p:cTn id="63" dur="500"/>
                                        <p:tgtEl>
                                          <p:spTgt spid="1052"/>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randombar(horizontal)">
                                      <p:cBhvr>
                                        <p:cTn id="68" dur="500"/>
                                        <p:tgtEl>
                                          <p:spTgt spid="7"/>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1051"/>
                                        </p:tgtEl>
                                        <p:attrNameLst>
                                          <p:attrName>style.visibility</p:attrName>
                                        </p:attrNameLst>
                                      </p:cBhvr>
                                      <p:to>
                                        <p:strVal val="visible"/>
                                      </p:to>
                                    </p:set>
                                    <p:animEffect transition="in" filter="randombar(horizontal)">
                                      <p:cBhvr>
                                        <p:cTn id="73" dur="500"/>
                                        <p:tgtEl>
                                          <p:spTgt spid="1051"/>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nodeType="click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randombar(horizontal)">
                                      <p:cBhvr>
                                        <p:cTn id="78"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6" grpId="0" animBg="1"/>
      <p:bldP spid="11337" grpId="0" animBg="1"/>
      <p:bldP spid="85" grpId="0"/>
      <p:bldP spid="102" grpId="0"/>
      <p:bldP spid="7" grpId="0"/>
      <p:bldP spid="1049" grpId="0"/>
      <p:bldP spid="1051"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36" name="Rectangle 72"/>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29BE6">
                  <a:alpha val="79999"/>
                </a:srgbClr>
              </a:gs>
            </a:gsLst>
            <a:lin ang="5400000" scaled="1"/>
          </a:gradFill>
          <a:ln w="9525">
            <a:noFill/>
            <a:miter lim="800000"/>
            <a:headEnd/>
            <a:tailEnd/>
          </a:ln>
        </p:spPr>
        <p:txBody>
          <a:bodyPr wrap="none" anchor="ctr"/>
          <a:lstStyle/>
          <a:p>
            <a:endParaRPr lang="es-ES_tradnl"/>
          </a:p>
        </p:txBody>
      </p:sp>
      <p:sp>
        <p:nvSpPr>
          <p:cNvPr id="11337" name="Rectangle 73"/>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9CE1C">
                  <a:alpha val="60001"/>
                </a:srgbClr>
              </a:gs>
            </a:gsLst>
            <a:lin ang="5400000" scaled="1"/>
          </a:gradFill>
          <a:ln w="9525">
            <a:noFill/>
            <a:miter lim="800000"/>
            <a:headEnd/>
            <a:tailEnd/>
          </a:ln>
        </p:spPr>
        <p:txBody>
          <a:bodyPr wrap="none" anchor="ctr"/>
          <a:lstStyle/>
          <a:p>
            <a:endParaRPr lang="es-ES_tradnl"/>
          </a:p>
        </p:txBody>
      </p:sp>
      <p:grpSp>
        <p:nvGrpSpPr>
          <p:cNvPr id="2" name="Group 2"/>
          <p:cNvGrpSpPr>
            <a:grpSpLocks/>
          </p:cNvGrpSpPr>
          <p:nvPr/>
        </p:nvGrpSpPr>
        <p:grpSpPr bwMode="auto">
          <a:xfrm>
            <a:off x="-3175" y="-12700"/>
            <a:ext cx="1766888" cy="6870700"/>
            <a:chOff x="2336" y="-8"/>
            <a:chExt cx="1252" cy="4337"/>
          </a:xfrm>
        </p:grpSpPr>
        <p:sp>
          <p:nvSpPr>
            <p:cNvPr id="35928" name="Freeform 3"/>
            <p:cNvSpPr>
              <a:spLocks/>
            </p:cNvSpPr>
            <p:nvPr/>
          </p:nvSpPr>
          <p:spPr bwMode="auto">
            <a:xfrm>
              <a:off x="2336" y="-8"/>
              <a:ext cx="872" cy="4337"/>
            </a:xfrm>
            <a:custGeom>
              <a:avLst/>
              <a:gdLst>
                <a:gd name="T0" fmla="*/ 607136 w 369"/>
                <a:gd name="T1" fmla="*/ 0 h 1836"/>
                <a:gd name="T2" fmla="*/ 556419 w 369"/>
                <a:gd name="T3" fmla="*/ 1992107 h 1836"/>
                <a:gd name="T4" fmla="*/ 0 w 369"/>
                <a:gd name="T5" fmla="*/ 4204707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cap="flat">
              <a:solidFill>
                <a:srgbClr val="18A5D8"/>
              </a:solidFill>
              <a:prstDash val="solid"/>
              <a:miter lim="800000"/>
              <a:headEnd/>
              <a:tailEnd/>
            </a:ln>
          </p:spPr>
          <p:txBody>
            <a:bodyPr/>
            <a:lstStyle/>
            <a:p>
              <a:endParaRPr lang="es-ES"/>
            </a:p>
          </p:txBody>
        </p:sp>
        <p:sp>
          <p:nvSpPr>
            <p:cNvPr id="35929" name="Freeform 4"/>
            <p:cNvSpPr>
              <a:spLocks/>
            </p:cNvSpPr>
            <p:nvPr/>
          </p:nvSpPr>
          <p:spPr bwMode="auto">
            <a:xfrm>
              <a:off x="2343" y="-8"/>
              <a:ext cx="893" cy="4337"/>
            </a:xfrm>
            <a:custGeom>
              <a:avLst/>
              <a:gdLst>
                <a:gd name="T0" fmla="*/ 602541 w 378"/>
                <a:gd name="T1" fmla="*/ 0 h 1836"/>
                <a:gd name="T2" fmla="*/ 570372 w 378"/>
                <a:gd name="T3" fmla="*/ 1992107 h 1836"/>
                <a:gd name="T4" fmla="*/ 70578 w 378"/>
                <a:gd name="T5" fmla="*/ 4204707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cap="flat">
              <a:solidFill>
                <a:srgbClr val="199DCC"/>
              </a:solidFill>
              <a:prstDash val="solid"/>
              <a:miter lim="800000"/>
              <a:headEnd/>
              <a:tailEnd/>
            </a:ln>
          </p:spPr>
          <p:txBody>
            <a:bodyPr/>
            <a:lstStyle/>
            <a:p>
              <a:endParaRPr lang="es-ES"/>
            </a:p>
          </p:txBody>
        </p:sp>
        <p:sp>
          <p:nvSpPr>
            <p:cNvPr id="35930" name="Freeform 5"/>
            <p:cNvSpPr>
              <a:spLocks/>
            </p:cNvSpPr>
            <p:nvPr/>
          </p:nvSpPr>
          <p:spPr bwMode="auto">
            <a:xfrm>
              <a:off x="2350" y="-8"/>
              <a:ext cx="917" cy="4337"/>
            </a:xfrm>
            <a:custGeom>
              <a:avLst/>
              <a:gdLst>
                <a:gd name="T0" fmla="*/ 605392 w 388"/>
                <a:gd name="T1" fmla="*/ 0 h 1836"/>
                <a:gd name="T2" fmla="*/ 589026 w 388"/>
                <a:gd name="T3" fmla="*/ 1992107 h 1836"/>
                <a:gd name="T4" fmla="*/ 142887 w 388"/>
                <a:gd name="T5" fmla="*/ 4204707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cap="flat">
              <a:solidFill>
                <a:srgbClr val="1A96C3"/>
              </a:solidFill>
              <a:prstDash val="solid"/>
              <a:miter lim="800000"/>
              <a:headEnd/>
              <a:tailEnd/>
            </a:ln>
          </p:spPr>
          <p:txBody>
            <a:bodyPr/>
            <a:lstStyle/>
            <a:p>
              <a:endParaRPr lang="es-ES"/>
            </a:p>
          </p:txBody>
        </p:sp>
        <p:sp>
          <p:nvSpPr>
            <p:cNvPr id="35931" name="Freeform 6"/>
            <p:cNvSpPr>
              <a:spLocks/>
            </p:cNvSpPr>
            <p:nvPr/>
          </p:nvSpPr>
          <p:spPr bwMode="auto">
            <a:xfrm>
              <a:off x="2355" y="-8"/>
              <a:ext cx="940" cy="4337"/>
            </a:xfrm>
            <a:custGeom>
              <a:avLst/>
              <a:gdLst>
                <a:gd name="T0" fmla="*/ 601430 w 398"/>
                <a:gd name="T1" fmla="*/ 0 h 1836"/>
                <a:gd name="T2" fmla="*/ 604141 w 398"/>
                <a:gd name="T3" fmla="*/ 1992107 h 1836"/>
                <a:gd name="T4" fmla="*/ 214887 w 398"/>
                <a:gd name="T5" fmla="*/ 4204707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cap="flat">
              <a:solidFill>
                <a:srgbClr val="1A8FBA"/>
              </a:solidFill>
              <a:prstDash val="solid"/>
              <a:miter lim="800000"/>
              <a:headEnd/>
              <a:tailEnd/>
            </a:ln>
          </p:spPr>
          <p:txBody>
            <a:bodyPr/>
            <a:lstStyle/>
            <a:p>
              <a:endParaRPr lang="es-ES"/>
            </a:p>
          </p:txBody>
        </p:sp>
        <p:sp>
          <p:nvSpPr>
            <p:cNvPr id="35932" name="Freeform 7"/>
            <p:cNvSpPr>
              <a:spLocks/>
            </p:cNvSpPr>
            <p:nvPr/>
          </p:nvSpPr>
          <p:spPr bwMode="auto">
            <a:xfrm>
              <a:off x="2360" y="-8"/>
              <a:ext cx="964" cy="4337"/>
            </a:xfrm>
            <a:custGeom>
              <a:avLst/>
              <a:gdLst>
                <a:gd name="T0" fmla="*/ 605942 w 408"/>
                <a:gd name="T1" fmla="*/ 0 h 1836"/>
                <a:gd name="T2" fmla="*/ 621497 w 408"/>
                <a:gd name="T3" fmla="*/ 1992107 h 1836"/>
                <a:gd name="T4" fmla="*/ 286502 w 408"/>
                <a:gd name="T5" fmla="*/ 4204707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cap="flat">
              <a:solidFill>
                <a:srgbClr val="1888B2"/>
              </a:solidFill>
              <a:prstDash val="solid"/>
              <a:miter lim="800000"/>
              <a:headEnd/>
              <a:tailEnd/>
            </a:ln>
          </p:spPr>
          <p:txBody>
            <a:bodyPr/>
            <a:lstStyle/>
            <a:p>
              <a:endParaRPr lang="es-ES"/>
            </a:p>
          </p:txBody>
        </p:sp>
        <p:sp>
          <p:nvSpPr>
            <p:cNvPr id="35933" name="Freeform 8"/>
            <p:cNvSpPr>
              <a:spLocks/>
            </p:cNvSpPr>
            <p:nvPr/>
          </p:nvSpPr>
          <p:spPr bwMode="auto">
            <a:xfrm>
              <a:off x="2365" y="-8"/>
              <a:ext cx="987" cy="4337"/>
            </a:xfrm>
            <a:custGeom>
              <a:avLst/>
              <a:gdLst>
                <a:gd name="T0" fmla="*/ 601973 w 418"/>
                <a:gd name="T1" fmla="*/ 0 h 1836"/>
                <a:gd name="T2" fmla="*/ 636769 w 418"/>
                <a:gd name="T3" fmla="*/ 1992107 h 1836"/>
                <a:gd name="T4" fmla="*/ 358420 w 418"/>
                <a:gd name="T5" fmla="*/ 4204707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cap="flat">
              <a:solidFill>
                <a:srgbClr val="1A82AA"/>
              </a:solidFill>
              <a:prstDash val="solid"/>
              <a:miter lim="800000"/>
              <a:headEnd/>
              <a:tailEnd/>
            </a:ln>
          </p:spPr>
          <p:txBody>
            <a:bodyPr/>
            <a:lstStyle/>
            <a:p>
              <a:endParaRPr lang="es-ES"/>
            </a:p>
          </p:txBody>
        </p:sp>
        <p:sp>
          <p:nvSpPr>
            <p:cNvPr id="35934" name="Freeform 9"/>
            <p:cNvSpPr>
              <a:spLocks/>
            </p:cNvSpPr>
            <p:nvPr/>
          </p:nvSpPr>
          <p:spPr bwMode="auto">
            <a:xfrm>
              <a:off x="2372" y="-8"/>
              <a:ext cx="1039" cy="4337"/>
            </a:xfrm>
            <a:custGeom>
              <a:avLst/>
              <a:gdLst>
                <a:gd name="T0" fmla="*/ 600204 w 440"/>
                <a:gd name="T1" fmla="*/ 0 h 1836"/>
                <a:gd name="T2" fmla="*/ 652558 w 440"/>
                <a:gd name="T3" fmla="*/ 1992107 h 1836"/>
                <a:gd name="T4" fmla="*/ 429076 w 440"/>
                <a:gd name="T5" fmla="*/ 4204707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cap="flat">
              <a:solidFill>
                <a:srgbClr val="187CA2"/>
              </a:solidFill>
              <a:prstDash val="solid"/>
              <a:miter lim="800000"/>
              <a:headEnd/>
              <a:tailEnd/>
            </a:ln>
          </p:spPr>
          <p:txBody>
            <a:bodyPr/>
            <a:lstStyle/>
            <a:p>
              <a:endParaRPr lang="es-ES"/>
            </a:p>
          </p:txBody>
        </p:sp>
        <p:sp>
          <p:nvSpPr>
            <p:cNvPr id="35935" name="Freeform 10"/>
            <p:cNvSpPr>
              <a:spLocks/>
            </p:cNvSpPr>
            <p:nvPr/>
          </p:nvSpPr>
          <p:spPr bwMode="auto">
            <a:xfrm>
              <a:off x="2376" y="-8"/>
              <a:ext cx="1094" cy="4337"/>
            </a:xfrm>
            <a:custGeom>
              <a:avLst/>
              <a:gdLst>
                <a:gd name="T0" fmla="*/ 606142 w 463"/>
                <a:gd name="T1" fmla="*/ 0 h 1836"/>
                <a:gd name="T2" fmla="*/ 675244 w 463"/>
                <a:gd name="T3" fmla="*/ 1992107 h 1836"/>
                <a:gd name="T4" fmla="*/ 505395 w 463"/>
                <a:gd name="T5" fmla="*/ 4204707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cap="flat">
              <a:solidFill>
                <a:srgbClr val="15769B"/>
              </a:solidFill>
              <a:prstDash val="solid"/>
              <a:miter lim="800000"/>
              <a:headEnd/>
              <a:tailEnd/>
            </a:ln>
          </p:spPr>
          <p:txBody>
            <a:bodyPr/>
            <a:lstStyle/>
            <a:p>
              <a:endParaRPr lang="es-ES"/>
            </a:p>
          </p:txBody>
        </p:sp>
        <p:sp>
          <p:nvSpPr>
            <p:cNvPr id="35936" name="Freeform 11"/>
            <p:cNvSpPr>
              <a:spLocks/>
            </p:cNvSpPr>
            <p:nvPr/>
          </p:nvSpPr>
          <p:spPr bwMode="auto">
            <a:xfrm>
              <a:off x="2381" y="-8"/>
              <a:ext cx="1148" cy="4337"/>
            </a:xfrm>
            <a:custGeom>
              <a:avLst/>
              <a:gdLst>
                <a:gd name="T0" fmla="*/ 604885 w 486"/>
                <a:gd name="T1" fmla="*/ 0 h 1836"/>
                <a:gd name="T2" fmla="*/ 691058 w 486"/>
                <a:gd name="T3" fmla="*/ 1992107 h 1836"/>
                <a:gd name="T4" fmla="*/ 576546 w 486"/>
                <a:gd name="T5" fmla="*/ 4204707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cap="flat">
              <a:solidFill>
                <a:srgbClr val="157194"/>
              </a:solidFill>
              <a:prstDash val="solid"/>
              <a:miter lim="800000"/>
              <a:headEnd/>
              <a:tailEnd/>
            </a:ln>
          </p:spPr>
          <p:txBody>
            <a:bodyPr/>
            <a:lstStyle/>
            <a:p>
              <a:endParaRPr lang="es-ES"/>
            </a:p>
          </p:txBody>
        </p:sp>
        <p:sp>
          <p:nvSpPr>
            <p:cNvPr id="35937" name="Freeform 12"/>
            <p:cNvSpPr>
              <a:spLocks/>
            </p:cNvSpPr>
            <p:nvPr/>
          </p:nvSpPr>
          <p:spPr bwMode="auto">
            <a:xfrm>
              <a:off x="2386" y="-8"/>
              <a:ext cx="1202" cy="4337"/>
            </a:xfrm>
            <a:custGeom>
              <a:avLst/>
              <a:gdLst>
                <a:gd name="T0" fmla="*/ 602518 w 509"/>
                <a:gd name="T1" fmla="*/ 0 h 1836"/>
                <a:gd name="T2" fmla="*/ 706044 w 509"/>
                <a:gd name="T3" fmla="*/ 1992107 h 1836"/>
                <a:gd name="T4" fmla="*/ 645833 w 509"/>
                <a:gd name="T5" fmla="*/ 4204707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cap="flat">
              <a:solidFill>
                <a:srgbClr val="136B8D"/>
              </a:solidFill>
              <a:prstDash val="solid"/>
              <a:miter lim="800000"/>
              <a:headEnd/>
              <a:tailEnd/>
            </a:ln>
          </p:spPr>
          <p:txBody>
            <a:bodyPr/>
            <a:lstStyle/>
            <a:p>
              <a:endParaRPr lang="es-ES"/>
            </a:p>
          </p:txBody>
        </p:sp>
      </p:grpSp>
      <p:grpSp>
        <p:nvGrpSpPr>
          <p:cNvPr id="3" name="Group 13"/>
          <p:cNvGrpSpPr>
            <a:grpSpLocks/>
          </p:cNvGrpSpPr>
          <p:nvPr/>
        </p:nvGrpSpPr>
        <p:grpSpPr bwMode="auto">
          <a:xfrm>
            <a:off x="-3175" y="-12700"/>
            <a:ext cx="1766888" cy="6870700"/>
            <a:chOff x="2336" y="-8"/>
            <a:chExt cx="1252" cy="4337"/>
          </a:xfrm>
        </p:grpSpPr>
        <p:sp>
          <p:nvSpPr>
            <p:cNvPr id="35918" name="Freeform 14"/>
            <p:cNvSpPr>
              <a:spLocks/>
            </p:cNvSpPr>
            <p:nvPr/>
          </p:nvSpPr>
          <p:spPr bwMode="auto">
            <a:xfrm>
              <a:off x="2336" y="-8"/>
              <a:ext cx="872" cy="4337"/>
            </a:xfrm>
            <a:custGeom>
              <a:avLst/>
              <a:gdLst>
                <a:gd name="T0" fmla="*/ 607136 w 369"/>
                <a:gd name="T1" fmla="*/ 0 h 1836"/>
                <a:gd name="T2" fmla="*/ 556419 w 369"/>
                <a:gd name="T3" fmla="*/ 1992107 h 1836"/>
                <a:gd name="T4" fmla="*/ 0 w 369"/>
                <a:gd name="T5" fmla="*/ 4204707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cap="flat">
              <a:solidFill>
                <a:srgbClr val="53B848"/>
              </a:solidFill>
              <a:prstDash val="solid"/>
              <a:miter lim="800000"/>
              <a:headEnd/>
              <a:tailEnd/>
            </a:ln>
          </p:spPr>
          <p:txBody>
            <a:bodyPr/>
            <a:lstStyle/>
            <a:p>
              <a:endParaRPr lang="es-ES"/>
            </a:p>
          </p:txBody>
        </p:sp>
        <p:sp>
          <p:nvSpPr>
            <p:cNvPr id="35919" name="Freeform 15"/>
            <p:cNvSpPr>
              <a:spLocks/>
            </p:cNvSpPr>
            <p:nvPr/>
          </p:nvSpPr>
          <p:spPr bwMode="auto">
            <a:xfrm>
              <a:off x="2343" y="-8"/>
              <a:ext cx="893" cy="4337"/>
            </a:xfrm>
            <a:custGeom>
              <a:avLst/>
              <a:gdLst>
                <a:gd name="T0" fmla="*/ 602541 w 378"/>
                <a:gd name="T1" fmla="*/ 0 h 1836"/>
                <a:gd name="T2" fmla="*/ 570372 w 378"/>
                <a:gd name="T3" fmla="*/ 1992107 h 1836"/>
                <a:gd name="T4" fmla="*/ 70578 w 378"/>
                <a:gd name="T5" fmla="*/ 4204707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cap="flat">
              <a:solidFill>
                <a:srgbClr val="4FB147"/>
              </a:solidFill>
              <a:prstDash val="solid"/>
              <a:miter lim="800000"/>
              <a:headEnd/>
              <a:tailEnd/>
            </a:ln>
          </p:spPr>
          <p:txBody>
            <a:bodyPr/>
            <a:lstStyle/>
            <a:p>
              <a:endParaRPr lang="es-ES"/>
            </a:p>
          </p:txBody>
        </p:sp>
        <p:sp>
          <p:nvSpPr>
            <p:cNvPr id="35920" name="Freeform 16"/>
            <p:cNvSpPr>
              <a:spLocks/>
            </p:cNvSpPr>
            <p:nvPr/>
          </p:nvSpPr>
          <p:spPr bwMode="auto">
            <a:xfrm>
              <a:off x="2350" y="-8"/>
              <a:ext cx="917" cy="4337"/>
            </a:xfrm>
            <a:custGeom>
              <a:avLst/>
              <a:gdLst>
                <a:gd name="T0" fmla="*/ 605392 w 388"/>
                <a:gd name="T1" fmla="*/ 0 h 1836"/>
                <a:gd name="T2" fmla="*/ 589026 w 388"/>
                <a:gd name="T3" fmla="*/ 1992107 h 1836"/>
                <a:gd name="T4" fmla="*/ 142887 w 388"/>
                <a:gd name="T5" fmla="*/ 4204707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cap="flat">
              <a:solidFill>
                <a:srgbClr val="48AC47"/>
              </a:solidFill>
              <a:prstDash val="solid"/>
              <a:miter lim="800000"/>
              <a:headEnd/>
              <a:tailEnd/>
            </a:ln>
          </p:spPr>
          <p:txBody>
            <a:bodyPr/>
            <a:lstStyle/>
            <a:p>
              <a:endParaRPr lang="es-ES"/>
            </a:p>
          </p:txBody>
        </p:sp>
        <p:sp>
          <p:nvSpPr>
            <p:cNvPr id="35921" name="Freeform 17"/>
            <p:cNvSpPr>
              <a:spLocks/>
            </p:cNvSpPr>
            <p:nvPr/>
          </p:nvSpPr>
          <p:spPr bwMode="auto">
            <a:xfrm>
              <a:off x="2355" y="-8"/>
              <a:ext cx="940" cy="4337"/>
            </a:xfrm>
            <a:custGeom>
              <a:avLst/>
              <a:gdLst>
                <a:gd name="T0" fmla="*/ 601430 w 398"/>
                <a:gd name="T1" fmla="*/ 0 h 1836"/>
                <a:gd name="T2" fmla="*/ 604141 w 398"/>
                <a:gd name="T3" fmla="*/ 1992107 h 1836"/>
                <a:gd name="T4" fmla="*/ 214887 w 398"/>
                <a:gd name="T5" fmla="*/ 4204707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cap="flat">
              <a:solidFill>
                <a:srgbClr val="43A746"/>
              </a:solidFill>
              <a:prstDash val="solid"/>
              <a:miter lim="800000"/>
              <a:headEnd/>
              <a:tailEnd/>
            </a:ln>
          </p:spPr>
          <p:txBody>
            <a:bodyPr/>
            <a:lstStyle/>
            <a:p>
              <a:endParaRPr lang="es-ES"/>
            </a:p>
          </p:txBody>
        </p:sp>
        <p:sp>
          <p:nvSpPr>
            <p:cNvPr id="35922" name="Freeform 18"/>
            <p:cNvSpPr>
              <a:spLocks/>
            </p:cNvSpPr>
            <p:nvPr/>
          </p:nvSpPr>
          <p:spPr bwMode="auto">
            <a:xfrm>
              <a:off x="2360" y="-8"/>
              <a:ext cx="964" cy="4337"/>
            </a:xfrm>
            <a:custGeom>
              <a:avLst/>
              <a:gdLst>
                <a:gd name="T0" fmla="*/ 605942 w 408"/>
                <a:gd name="T1" fmla="*/ 0 h 1836"/>
                <a:gd name="T2" fmla="*/ 621497 w 408"/>
                <a:gd name="T3" fmla="*/ 1992107 h 1836"/>
                <a:gd name="T4" fmla="*/ 286502 w 408"/>
                <a:gd name="T5" fmla="*/ 4204707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cap="flat">
              <a:solidFill>
                <a:srgbClr val="3CA246"/>
              </a:solidFill>
              <a:prstDash val="solid"/>
              <a:miter lim="800000"/>
              <a:headEnd/>
              <a:tailEnd/>
            </a:ln>
          </p:spPr>
          <p:txBody>
            <a:bodyPr/>
            <a:lstStyle/>
            <a:p>
              <a:endParaRPr lang="es-ES"/>
            </a:p>
          </p:txBody>
        </p:sp>
        <p:sp>
          <p:nvSpPr>
            <p:cNvPr id="35923" name="Freeform 19"/>
            <p:cNvSpPr>
              <a:spLocks/>
            </p:cNvSpPr>
            <p:nvPr/>
          </p:nvSpPr>
          <p:spPr bwMode="auto">
            <a:xfrm>
              <a:off x="2365" y="-8"/>
              <a:ext cx="987" cy="4337"/>
            </a:xfrm>
            <a:custGeom>
              <a:avLst/>
              <a:gdLst>
                <a:gd name="T0" fmla="*/ 601973 w 418"/>
                <a:gd name="T1" fmla="*/ 0 h 1836"/>
                <a:gd name="T2" fmla="*/ 636769 w 418"/>
                <a:gd name="T3" fmla="*/ 1992107 h 1836"/>
                <a:gd name="T4" fmla="*/ 358420 w 418"/>
                <a:gd name="T5" fmla="*/ 4204707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cap="flat">
              <a:solidFill>
                <a:srgbClr val="369E46"/>
              </a:solidFill>
              <a:prstDash val="solid"/>
              <a:miter lim="800000"/>
              <a:headEnd/>
              <a:tailEnd/>
            </a:ln>
          </p:spPr>
          <p:txBody>
            <a:bodyPr/>
            <a:lstStyle/>
            <a:p>
              <a:endParaRPr lang="es-ES"/>
            </a:p>
          </p:txBody>
        </p:sp>
        <p:sp>
          <p:nvSpPr>
            <p:cNvPr id="35924" name="Freeform 20"/>
            <p:cNvSpPr>
              <a:spLocks/>
            </p:cNvSpPr>
            <p:nvPr/>
          </p:nvSpPr>
          <p:spPr bwMode="auto">
            <a:xfrm>
              <a:off x="2372" y="-8"/>
              <a:ext cx="1039" cy="4337"/>
            </a:xfrm>
            <a:custGeom>
              <a:avLst/>
              <a:gdLst>
                <a:gd name="T0" fmla="*/ 600204 w 440"/>
                <a:gd name="T1" fmla="*/ 0 h 1836"/>
                <a:gd name="T2" fmla="*/ 652558 w 440"/>
                <a:gd name="T3" fmla="*/ 1992107 h 1836"/>
                <a:gd name="T4" fmla="*/ 429076 w 440"/>
                <a:gd name="T5" fmla="*/ 4204707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cap="flat">
              <a:solidFill>
                <a:srgbClr val="2F9946"/>
              </a:solidFill>
              <a:prstDash val="solid"/>
              <a:miter lim="800000"/>
              <a:headEnd/>
              <a:tailEnd/>
            </a:ln>
          </p:spPr>
          <p:txBody>
            <a:bodyPr/>
            <a:lstStyle/>
            <a:p>
              <a:endParaRPr lang="es-ES"/>
            </a:p>
          </p:txBody>
        </p:sp>
        <p:sp>
          <p:nvSpPr>
            <p:cNvPr id="35925" name="Freeform 21"/>
            <p:cNvSpPr>
              <a:spLocks/>
            </p:cNvSpPr>
            <p:nvPr/>
          </p:nvSpPr>
          <p:spPr bwMode="auto">
            <a:xfrm>
              <a:off x="2376" y="-8"/>
              <a:ext cx="1094" cy="4337"/>
            </a:xfrm>
            <a:custGeom>
              <a:avLst/>
              <a:gdLst>
                <a:gd name="T0" fmla="*/ 606142 w 463"/>
                <a:gd name="T1" fmla="*/ 0 h 1836"/>
                <a:gd name="T2" fmla="*/ 675244 w 463"/>
                <a:gd name="T3" fmla="*/ 1992107 h 1836"/>
                <a:gd name="T4" fmla="*/ 505395 w 463"/>
                <a:gd name="T5" fmla="*/ 4204707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cap="flat">
              <a:solidFill>
                <a:srgbClr val="2A9545"/>
              </a:solidFill>
              <a:prstDash val="solid"/>
              <a:miter lim="800000"/>
              <a:headEnd/>
              <a:tailEnd/>
            </a:ln>
          </p:spPr>
          <p:txBody>
            <a:bodyPr/>
            <a:lstStyle/>
            <a:p>
              <a:endParaRPr lang="es-ES"/>
            </a:p>
          </p:txBody>
        </p:sp>
        <p:sp>
          <p:nvSpPr>
            <p:cNvPr id="35926" name="Freeform 22"/>
            <p:cNvSpPr>
              <a:spLocks/>
            </p:cNvSpPr>
            <p:nvPr/>
          </p:nvSpPr>
          <p:spPr bwMode="auto">
            <a:xfrm>
              <a:off x="2381" y="-8"/>
              <a:ext cx="1148" cy="4337"/>
            </a:xfrm>
            <a:custGeom>
              <a:avLst/>
              <a:gdLst>
                <a:gd name="T0" fmla="*/ 604885 w 486"/>
                <a:gd name="T1" fmla="*/ 0 h 1836"/>
                <a:gd name="T2" fmla="*/ 691058 w 486"/>
                <a:gd name="T3" fmla="*/ 1992107 h 1836"/>
                <a:gd name="T4" fmla="*/ 576546 w 486"/>
                <a:gd name="T5" fmla="*/ 4204707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cap="flat">
              <a:solidFill>
                <a:srgbClr val="219145"/>
              </a:solidFill>
              <a:prstDash val="solid"/>
              <a:miter lim="800000"/>
              <a:headEnd/>
              <a:tailEnd/>
            </a:ln>
          </p:spPr>
          <p:txBody>
            <a:bodyPr/>
            <a:lstStyle/>
            <a:p>
              <a:endParaRPr lang="es-ES"/>
            </a:p>
          </p:txBody>
        </p:sp>
        <p:sp>
          <p:nvSpPr>
            <p:cNvPr id="35927" name="Freeform 23"/>
            <p:cNvSpPr>
              <a:spLocks/>
            </p:cNvSpPr>
            <p:nvPr/>
          </p:nvSpPr>
          <p:spPr bwMode="auto">
            <a:xfrm>
              <a:off x="2386" y="-8"/>
              <a:ext cx="1202" cy="4337"/>
            </a:xfrm>
            <a:custGeom>
              <a:avLst/>
              <a:gdLst>
                <a:gd name="T0" fmla="*/ 602518 w 509"/>
                <a:gd name="T1" fmla="*/ 0 h 1836"/>
                <a:gd name="T2" fmla="*/ 706044 w 509"/>
                <a:gd name="T3" fmla="*/ 1992107 h 1836"/>
                <a:gd name="T4" fmla="*/ 645833 w 509"/>
                <a:gd name="T5" fmla="*/ 4204707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cap="flat">
              <a:solidFill>
                <a:srgbClr val="1A8D44"/>
              </a:solidFill>
              <a:prstDash val="solid"/>
              <a:miter lim="800000"/>
              <a:headEnd/>
              <a:tailEnd/>
            </a:ln>
          </p:spPr>
          <p:txBody>
            <a:bodyPr/>
            <a:lstStyle/>
            <a:p>
              <a:endParaRPr lang="es-ES"/>
            </a:p>
          </p:txBody>
        </p:sp>
      </p:grpSp>
      <p:grpSp>
        <p:nvGrpSpPr>
          <p:cNvPr id="4" name="Group 24"/>
          <p:cNvGrpSpPr>
            <a:grpSpLocks/>
          </p:cNvGrpSpPr>
          <p:nvPr/>
        </p:nvGrpSpPr>
        <p:grpSpPr bwMode="auto">
          <a:xfrm rot="10800000">
            <a:off x="1720850" y="-171450"/>
            <a:ext cx="330200" cy="8253413"/>
            <a:chOff x="-1293" y="0"/>
            <a:chExt cx="1050" cy="4320"/>
          </a:xfrm>
        </p:grpSpPr>
        <p:sp>
          <p:nvSpPr>
            <p:cNvPr id="11289" name="Rectangle 25"/>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35917" name="Rectangle 26"/>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5" name="Group 27"/>
          <p:cNvGrpSpPr>
            <a:grpSpLocks/>
          </p:cNvGrpSpPr>
          <p:nvPr/>
        </p:nvGrpSpPr>
        <p:grpSpPr bwMode="auto">
          <a:xfrm>
            <a:off x="0" y="-1111250"/>
            <a:ext cx="1763713" cy="8253413"/>
            <a:chOff x="-1293" y="0"/>
            <a:chExt cx="1050" cy="4320"/>
          </a:xfrm>
        </p:grpSpPr>
        <p:sp>
          <p:nvSpPr>
            <p:cNvPr id="11292" name="Rectangle 28"/>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35915" name="Rectangle 29"/>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6" name="Group 146"/>
          <p:cNvGrpSpPr>
            <a:grpSpLocks/>
          </p:cNvGrpSpPr>
          <p:nvPr/>
        </p:nvGrpSpPr>
        <p:grpSpPr bwMode="auto">
          <a:xfrm>
            <a:off x="276225" y="1500188"/>
            <a:ext cx="2152650" cy="2152650"/>
            <a:chOff x="1943" y="626"/>
            <a:chExt cx="1228" cy="1228"/>
          </a:xfrm>
        </p:grpSpPr>
        <p:sp>
          <p:nvSpPr>
            <p:cNvPr id="35907" name="Oval 147"/>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5908" name="Group 148"/>
            <p:cNvGrpSpPr>
              <a:grpSpLocks/>
            </p:cNvGrpSpPr>
            <p:nvPr/>
          </p:nvGrpSpPr>
          <p:grpSpPr bwMode="auto">
            <a:xfrm>
              <a:off x="2070" y="1330"/>
              <a:ext cx="975" cy="325"/>
              <a:chOff x="2696" y="1315"/>
              <a:chExt cx="2472" cy="824"/>
            </a:xfrm>
          </p:grpSpPr>
          <p:sp>
            <p:nvSpPr>
              <p:cNvPr id="35912" name="Oval 149"/>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5913" name="Oval 150"/>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5909" name="Group 151"/>
            <p:cNvGrpSpPr>
              <a:grpSpLocks/>
            </p:cNvGrpSpPr>
            <p:nvPr/>
          </p:nvGrpSpPr>
          <p:grpSpPr bwMode="auto">
            <a:xfrm>
              <a:off x="2236" y="890"/>
              <a:ext cx="644" cy="645"/>
              <a:chOff x="2880" y="1515"/>
              <a:chExt cx="644" cy="645"/>
            </a:xfrm>
          </p:grpSpPr>
          <p:sp>
            <p:nvSpPr>
              <p:cNvPr id="35910" name="Oval 152"/>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17" name="Freeform 153"/>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9" name="Group 97"/>
          <p:cNvGrpSpPr>
            <a:grpSpLocks/>
          </p:cNvGrpSpPr>
          <p:nvPr/>
        </p:nvGrpSpPr>
        <p:grpSpPr bwMode="auto">
          <a:xfrm>
            <a:off x="-442913" y="412750"/>
            <a:ext cx="2152651" cy="2152650"/>
            <a:chOff x="1943" y="626"/>
            <a:chExt cx="1228" cy="1228"/>
          </a:xfrm>
        </p:grpSpPr>
        <p:sp>
          <p:nvSpPr>
            <p:cNvPr id="35900" name="Oval 96"/>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5901" name="Group 89"/>
            <p:cNvGrpSpPr>
              <a:grpSpLocks/>
            </p:cNvGrpSpPr>
            <p:nvPr/>
          </p:nvGrpSpPr>
          <p:grpSpPr bwMode="auto">
            <a:xfrm>
              <a:off x="2070" y="1330"/>
              <a:ext cx="975" cy="325"/>
              <a:chOff x="2696" y="1315"/>
              <a:chExt cx="2472" cy="824"/>
            </a:xfrm>
          </p:grpSpPr>
          <p:sp>
            <p:nvSpPr>
              <p:cNvPr id="35905" name="Oval 90"/>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5906" name="Oval 91"/>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5902" name="Group 92"/>
            <p:cNvGrpSpPr>
              <a:grpSpLocks/>
            </p:cNvGrpSpPr>
            <p:nvPr/>
          </p:nvGrpSpPr>
          <p:grpSpPr bwMode="auto">
            <a:xfrm>
              <a:off x="2236" y="890"/>
              <a:ext cx="644" cy="645"/>
              <a:chOff x="2880" y="1515"/>
              <a:chExt cx="644" cy="645"/>
            </a:xfrm>
          </p:grpSpPr>
          <p:sp>
            <p:nvSpPr>
              <p:cNvPr id="35903" name="Oval 93"/>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358" name="Freeform 94"/>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2" name="Group 154"/>
          <p:cNvGrpSpPr>
            <a:grpSpLocks/>
          </p:cNvGrpSpPr>
          <p:nvPr/>
        </p:nvGrpSpPr>
        <p:grpSpPr bwMode="auto">
          <a:xfrm>
            <a:off x="-500063" y="2500313"/>
            <a:ext cx="2152651" cy="2152650"/>
            <a:chOff x="1943" y="626"/>
            <a:chExt cx="1228" cy="1228"/>
          </a:xfrm>
        </p:grpSpPr>
        <p:sp>
          <p:nvSpPr>
            <p:cNvPr id="35893" name="Oval 155"/>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5894" name="Group 156"/>
            <p:cNvGrpSpPr>
              <a:grpSpLocks/>
            </p:cNvGrpSpPr>
            <p:nvPr/>
          </p:nvGrpSpPr>
          <p:grpSpPr bwMode="auto">
            <a:xfrm>
              <a:off x="2070" y="1330"/>
              <a:ext cx="975" cy="325"/>
              <a:chOff x="2696" y="1315"/>
              <a:chExt cx="2472" cy="824"/>
            </a:xfrm>
          </p:grpSpPr>
          <p:sp>
            <p:nvSpPr>
              <p:cNvPr id="35898" name="Oval 157"/>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5899" name="Oval 158"/>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5895" name="Group 159"/>
            <p:cNvGrpSpPr>
              <a:grpSpLocks/>
            </p:cNvGrpSpPr>
            <p:nvPr/>
          </p:nvGrpSpPr>
          <p:grpSpPr bwMode="auto">
            <a:xfrm>
              <a:off x="2236" y="890"/>
              <a:ext cx="644" cy="645"/>
              <a:chOff x="2880" y="1515"/>
              <a:chExt cx="644" cy="645"/>
            </a:xfrm>
          </p:grpSpPr>
          <p:sp>
            <p:nvSpPr>
              <p:cNvPr id="35896" name="Oval 160"/>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25" name="Freeform 161"/>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5" name="Group 162"/>
          <p:cNvGrpSpPr>
            <a:grpSpLocks/>
          </p:cNvGrpSpPr>
          <p:nvPr/>
        </p:nvGrpSpPr>
        <p:grpSpPr bwMode="auto">
          <a:xfrm>
            <a:off x="276225" y="3500438"/>
            <a:ext cx="2152650" cy="2152650"/>
            <a:chOff x="1943" y="626"/>
            <a:chExt cx="1228" cy="1228"/>
          </a:xfrm>
        </p:grpSpPr>
        <p:sp>
          <p:nvSpPr>
            <p:cNvPr id="35886"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5887" name="Group 164"/>
            <p:cNvGrpSpPr>
              <a:grpSpLocks/>
            </p:cNvGrpSpPr>
            <p:nvPr/>
          </p:nvGrpSpPr>
          <p:grpSpPr bwMode="auto">
            <a:xfrm>
              <a:off x="2070" y="1330"/>
              <a:ext cx="975" cy="325"/>
              <a:chOff x="2696" y="1315"/>
              <a:chExt cx="2472" cy="824"/>
            </a:xfrm>
          </p:grpSpPr>
          <p:sp>
            <p:nvSpPr>
              <p:cNvPr id="35891" name="Oval 165"/>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5892"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5888" name="Group 167"/>
            <p:cNvGrpSpPr>
              <a:grpSpLocks/>
            </p:cNvGrpSpPr>
            <p:nvPr/>
          </p:nvGrpSpPr>
          <p:grpSpPr bwMode="auto">
            <a:xfrm>
              <a:off x="2236" y="890"/>
              <a:ext cx="644" cy="645"/>
              <a:chOff x="2880" y="1515"/>
              <a:chExt cx="644" cy="645"/>
            </a:xfrm>
          </p:grpSpPr>
          <p:sp>
            <p:nvSpPr>
              <p:cNvPr id="35889"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33" name="Freeform 16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8" name="Group 170"/>
          <p:cNvGrpSpPr>
            <a:grpSpLocks/>
          </p:cNvGrpSpPr>
          <p:nvPr/>
        </p:nvGrpSpPr>
        <p:grpSpPr bwMode="auto">
          <a:xfrm>
            <a:off x="490538" y="5419725"/>
            <a:ext cx="2152650" cy="2152650"/>
            <a:chOff x="1943" y="626"/>
            <a:chExt cx="1228" cy="1228"/>
          </a:xfrm>
        </p:grpSpPr>
        <p:sp>
          <p:nvSpPr>
            <p:cNvPr id="35879" name="Oval 171"/>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5880" name="Group 172"/>
            <p:cNvGrpSpPr>
              <a:grpSpLocks/>
            </p:cNvGrpSpPr>
            <p:nvPr/>
          </p:nvGrpSpPr>
          <p:grpSpPr bwMode="auto">
            <a:xfrm>
              <a:off x="2070" y="1330"/>
              <a:ext cx="975" cy="325"/>
              <a:chOff x="2696" y="1315"/>
              <a:chExt cx="2472" cy="824"/>
            </a:xfrm>
          </p:grpSpPr>
          <p:sp>
            <p:nvSpPr>
              <p:cNvPr id="35884" name="Oval 173"/>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5885" name="Oval 174"/>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5881" name="Group 175"/>
            <p:cNvGrpSpPr>
              <a:grpSpLocks/>
            </p:cNvGrpSpPr>
            <p:nvPr/>
          </p:nvGrpSpPr>
          <p:grpSpPr bwMode="auto">
            <a:xfrm>
              <a:off x="2236" y="890"/>
              <a:ext cx="644" cy="645"/>
              <a:chOff x="2880" y="1515"/>
              <a:chExt cx="644" cy="645"/>
            </a:xfrm>
          </p:grpSpPr>
          <p:sp>
            <p:nvSpPr>
              <p:cNvPr id="35882" name="Oval 176"/>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41" name="Freeform 177"/>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1" name="Group 30"/>
          <p:cNvGrpSpPr>
            <a:grpSpLocks/>
          </p:cNvGrpSpPr>
          <p:nvPr/>
        </p:nvGrpSpPr>
        <p:grpSpPr bwMode="auto">
          <a:xfrm>
            <a:off x="312738" y="173038"/>
            <a:ext cx="8520112" cy="592137"/>
            <a:chOff x="197" y="158"/>
            <a:chExt cx="5367" cy="373"/>
          </a:xfrm>
          <a:solidFill>
            <a:srgbClr val="A40C83"/>
          </a:solidFill>
        </p:grpSpPr>
        <p:sp>
          <p:nvSpPr>
            <p:cNvPr id="11295" name="AutoShape 31"/>
            <p:cNvSpPr>
              <a:spLocks noChangeArrowheads="1"/>
            </p:cNvSpPr>
            <p:nvPr/>
          </p:nvSpPr>
          <p:spPr bwMode="auto">
            <a:xfrm>
              <a:off x="204" y="159"/>
              <a:ext cx="5352" cy="372"/>
            </a:xfrm>
            <a:prstGeom prst="roundRect">
              <a:avLst>
                <a:gd name="adj" fmla="val 11829"/>
              </a:avLst>
            </a:prstGeom>
            <a:grpFill/>
            <a:ln w="9525">
              <a:noFill/>
              <a:round/>
              <a:headEnd/>
              <a:tailEnd/>
            </a:ln>
            <a:effectLst/>
          </p:spPr>
          <p:txBody>
            <a:bodyPr wrap="none" anchor="ctr"/>
            <a:lstStyle/>
            <a:p>
              <a:pPr>
                <a:defRPr/>
              </a:pPr>
              <a:endParaRPr lang="es-ES_tradnl" dirty="0"/>
            </a:p>
          </p:txBody>
        </p:sp>
        <p:sp>
          <p:nvSpPr>
            <p:cNvPr id="11296" name="Freeform 32"/>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pFill/>
            <a:ln w="9525">
              <a:noFill/>
              <a:round/>
              <a:headEnd/>
              <a:tailEnd/>
            </a:ln>
          </p:spPr>
          <p:txBody>
            <a:bodyPr/>
            <a:lstStyle/>
            <a:p>
              <a:pPr>
                <a:defRPr/>
              </a:pPr>
              <a:endParaRPr lang="es-ES_tradnl" dirty="0"/>
            </a:p>
          </p:txBody>
        </p:sp>
        <p:sp>
          <p:nvSpPr>
            <p:cNvPr id="11297" name="AutoShape 33"/>
            <p:cNvSpPr>
              <a:spLocks noChangeArrowheads="1"/>
            </p:cNvSpPr>
            <p:nvPr/>
          </p:nvSpPr>
          <p:spPr bwMode="auto">
            <a:xfrm>
              <a:off x="204" y="159"/>
              <a:ext cx="5352" cy="82"/>
            </a:xfrm>
            <a:prstGeom prst="roundRect">
              <a:avLst>
                <a:gd name="adj" fmla="val 16667"/>
              </a:avLst>
            </a:prstGeom>
            <a:grpFill/>
            <a:ln w="9525">
              <a:noFill/>
              <a:round/>
              <a:headEnd/>
              <a:tailEnd/>
            </a:ln>
            <a:effectLst/>
          </p:spPr>
          <p:txBody>
            <a:bodyPr wrap="none" anchor="ctr"/>
            <a:lstStyle/>
            <a:p>
              <a:pPr>
                <a:defRPr/>
              </a:pPr>
              <a:endParaRPr lang="es-ES_tradnl" dirty="0"/>
            </a:p>
          </p:txBody>
        </p:sp>
      </p:grpSp>
      <p:sp>
        <p:nvSpPr>
          <p:cNvPr id="85" name="Text Box 71"/>
          <p:cNvSpPr txBox="1">
            <a:spLocks noChangeArrowheads="1"/>
          </p:cNvSpPr>
          <p:nvPr/>
        </p:nvSpPr>
        <p:spPr bwMode="auto">
          <a:xfrm>
            <a:off x="131763" y="1076325"/>
            <a:ext cx="1039812"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35855" name="Text Box 69"/>
          <p:cNvSpPr txBox="1">
            <a:spLocks noChangeArrowheads="1"/>
          </p:cNvSpPr>
          <p:nvPr/>
        </p:nvSpPr>
        <p:spPr bwMode="auto">
          <a:xfrm>
            <a:off x="131763" y="3143250"/>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III: Estudio Organizacional</a:t>
            </a:r>
          </a:p>
        </p:txBody>
      </p:sp>
      <p:sp>
        <p:nvSpPr>
          <p:cNvPr id="35856" name="Text Box 71"/>
          <p:cNvSpPr txBox="1">
            <a:spLocks noChangeArrowheads="1"/>
          </p:cNvSpPr>
          <p:nvPr/>
        </p:nvSpPr>
        <p:spPr bwMode="auto">
          <a:xfrm>
            <a:off x="1000125" y="6211888"/>
            <a:ext cx="1285875" cy="461962"/>
          </a:xfrm>
          <a:prstGeom prst="rect">
            <a:avLst/>
          </a:prstGeom>
          <a:noFill/>
          <a:ln w="9525">
            <a:noFill/>
            <a:miter lim="800000"/>
            <a:headEnd/>
            <a:tailEnd/>
          </a:ln>
        </p:spPr>
        <p:txBody>
          <a:bodyPr anchor="ctr">
            <a:spAutoFit/>
          </a:bodyPr>
          <a:lstStyle/>
          <a:p>
            <a:pPr algn="ctr">
              <a:spcBef>
                <a:spcPct val="50000"/>
              </a:spcBef>
            </a:pPr>
            <a:r>
              <a:rPr lang="en-GB" sz="1200">
                <a:solidFill>
                  <a:schemeClr val="bg1"/>
                </a:solidFill>
              </a:rPr>
              <a:t>Conclusiones, Recomendaciones</a:t>
            </a:r>
          </a:p>
        </p:txBody>
      </p:sp>
      <p:grpSp>
        <p:nvGrpSpPr>
          <p:cNvPr id="22" name="Group 162"/>
          <p:cNvGrpSpPr>
            <a:grpSpLocks/>
          </p:cNvGrpSpPr>
          <p:nvPr/>
        </p:nvGrpSpPr>
        <p:grpSpPr bwMode="auto">
          <a:xfrm>
            <a:off x="-428625" y="4705350"/>
            <a:ext cx="2852738" cy="2154238"/>
            <a:chOff x="1943" y="626"/>
            <a:chExt cx="1627" cy="1229"/>
          </a:xfrm>
        </p:grpSpPr>
        <p:sp>
          <p:nvSpPr>
            <p:cNvPr id="35872"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5873" name="Group 164"/>
            <p:cNvGrpSpPr>
              <a:grpSpLocks/>
            </p:cNvGrpSpPr>
            <p:nvPr/>
          </p:nvGrpSpPr>
          <p:grpSpPr bwMode="auto">
            <a:xfrm>
              <a:off x="2322" y="1411"/>
              <a:ext cx="1248" cy="444"/>
              <a:chOff x="3334" y="1520"/>
              <a:chExt cx="3166" cy="1126"/>
            </a:xfrm>
          </p:grpSpPr>
          <p:sp>
            <p:nvSpPr>
              <p:cNvPr id="35877" name="Oval 165"/>
              <p:cNvSpPr>
                <a:spLocks noChangeArrowheads="1"/>
              </p:cNvSpPr>
              <p:nvPr/>
            </p:nvSpPr>
            <p:spPr bwMode="auto">
              <a:xfrm>
                <a:off x="4027" y="1822"/>
                <a:ext cx="2473"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5878"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5874" name="Group 167"/>
            <p:cNvGrpSpPr>
              <a:grpSpLocks/>
            </p:cNvGrpSpPr>
            <p:nvPr/>
          </p:nvGrpSpPr>
          <p:grpSpPr bwMode="auto">
            <a:xfrm>
              <a:off x="2236" y="890"/>
              <a:ext cx="644" cy="645"/>
              <a:chOff x="2880" y="1515"/>
              <a:chExt cx="644" cy="645"/>
            </a:xfrm>
          </p:grpSpPr>
          <p:sp>
            <p:nvSpPr>
              <p:cNvPr id="35875"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98" name="Freeform 169"/>
              <p:cNvSpPr>
                <a:spLocks/>
              </p:cNvSpPr>
              <p:nvPr/>
            </p:nvSpPr>
            <p:spPr bwMode="auto">
              <a:xfrm>
                <a:off x="2888" y="1515"/>
                <a:ext cx="627"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sp>
        <p:nvSpPr>
          <p:cNvPr id="102" name="Rectangle 34"/>
          <p:cNvSpPr txBox="1">
            <a:spLocks noChangeArrowheads="1"/>
          </p:cNvSpPr>
          <p:nvPr/>
        </p:nvSpPr>
        <p:spPr bwMode="auto">
          <a:xfrm>
            <a:off x="500063" y="285750"/>
            <a:ext cx="8229600" cy="561975"/>
          </a:xfrm>
          <a:prstGeom prst="rect">
            <a:avLst/>
          </a:prstGeom>
          <a:noFill/>
          <a:ln w="9525">
            <a:noFill/>
            <a:miter lim="800000"/>
            <a:headEnd/>
            <a:tailEnd/>
          </a:ln>
          <a:effectLst>
            <a:outerShdw dist="17961" dir="2700000" algn="ctr" rotWithShape="0">
              <a:srgbClr val="474747"/>
            </a:outerShdw>
          </a:effectLst>
        </p:spPr>
        <p:txBody>
          <a:bodyPr anchor="ctr"/>
          <a:lstStyle/>
          <a:p>
            <a:pPr marL="0" lvl="1">
              <a:defRPr/>
            </a:pPr>
            <a:r>
              <a:rPr lang="es-EC" b="1" kern="0" dirty="0">
                <a:solidFill>
                  <a:schemeClr val="bg1"/>
                </a:solidFill>
                <a:latin typeface="Arial" pitchFamily="34" charset="0"/>
                <a:cs typeface="Arial" pitchFamily="34" charset="0"/>
              </a:rPr>
              <a:t>CAP. 4: VARIEDADES</a:t>
            </a:r>
            <a:endParaRPr lang="en-GB" kern="0" dirty="0">
              <a:solidFill>
                <a:schemeClr val="bg1"/>
              </a:solidFill>
            </a:endParaRPr>
          </a:p>
        </p:txBody>
      </p:sp>
      <p:sp>
        <p:nvSpPr>
          <p:cNvPr id="35859" name="Text Box 68"/>
          <p:cNvSpPr txBox="1">
            <a:spLocks noChangeArrowheads="1"/>
          </p:cNvSpPr>
          <p:nvPr/>
        </p:nvSpPr>
        <p:spPr bwMode="auto">
          <a:xfrm>
            <a:off x="889000" y="2211388"/>
            <a:ext cx="1039813" cy="646112"/>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 Estudio de mercado</a:t>
            </a:r>
          </a:p>
        </p:txBody>
      </p:sp>
      <p:grpSp>
        <p:nvGrpSpPr>
          <p:cNvPr id="35860" name="Group 182"/>
          <p:cNvGrpSpPr>
            <a:grpSpLocks/>
          </p:cNvGrpSpPr>
          <p:nvPr/>
        </p:nvGrpSpPr>
        <p:grpSpPr bwMode="auto">
          <a:xfrm>
            <a:off x="285750" y="3500438"/>
            <a:ext cx="2152650" cy="2152650"/>
            <a:chOff x="1943" y="626"/>
            <a:chExt cx="1228" cy="1228"/>
          </a:xfrm>
        </p:grpSpPr>
        <p:sp>
          <p:nvSpPr>
            <p:cNvPr id="35865" name="Oval 183"/>
            <p:cNvSpPr>
              <a:spLocks noChangeArrowheads="1"/>
            </p:cNvSpPr>
            <p:nvPr/>
          </p:nvSpPr>
          <p:spPr bwMode="auto">
            <a:xfrm>
              <a:off x="1943" y="626"/>
              <a:ext cx="1228" cy="1228"/>
            </a:xfrm>
            <a:prstGeom prst="ellipse">
              <a:avLst/>
            </a:prstGeom>
            <a:gradFill rotWithShape="1">
              <a:gsLst>
                <a:gs pos="0">
                  <a:srgbClr val="780E78">
                    <a:alpha val="62000"/>
                  </a:srgbClr>
                </a:gs>
                <a:gs pos="100000">
                  <a:srgbClr val="380638">
                    <a:alpha val="0"/>
                  </a:srgbClr>
                </a:gs>
              </a:gsLst>
              <a:path path="shape">
                <a:fillToRect l="50000" t="50000" r="50000" b="50000"/>
              </a:path>
            </a:gradFill>
            <a:ln w="9525">
              <a:noFill/>
              <a:round/>
              <a:headEnd/>
              <a:tailEnd/>
            </a:ln>
          </p:spPr>
          <p:txBody>
            <a:bodyPr wrap="none" anchor="ctr"/>
            <a:lstStyle/>
            <a:p>
              <a:endParaRPr lang="es-MX"/>
            </a:p>
          </p:txBody>
        </p:sp>
        <p:grpSp>
          <p:nvGrpSpPr>
            <p:cNvPr id="35866" name="Group 184"/>
            <p:cNvGrpSpPr>
              <a:grpSpLocks/>
            </p:cNvGrpSpPr>
            <p:nvPr/>
          </p:nvGrpSpPr>
          <p:grpSpPr bwMode="auto">
            <a:xfrm>
              <a:off x="2070" y="1330"/>
              <a:ext cx="975" cy="325"/>
              <a:chOff x="2696" y="1315"/>
              <a:chExt cx="2472" cy="824"/>
            </a:xfrm>
          </p:grpSpPr>
          <p:sp>
            <p:nvSpPr>
              <p:cNvPr id="35870" name="Oval 185"/>
              <p:cNvSpPr>
                <a:spLocks noChangeArrowheads="1"/>
              </p:cNvSpPr>
              <p:nvPr/>
            </p:nvSpPr>
            <p:spPr bwMode="auto">
              <a:xfrm>
                <a:off x="2696" y="1315"/>
                <a:ext cx="2472" cy="824"/>
              </a:xfrm>
              <a:prstGeom prst="ellipse">
                <a:avLst/>
              </a:prstGeom>
              <a:gradFill rotWithShape="1">
                <a:gsLst>
                  <a:gs pos="0">
                    <a:srgbClr val="780E78">
                      <a:alpha val="60999"/>
                    </a:srgbClr>
                  </a:gs>
                  <a:gs pos="100000">
                    <a:srgbClr val="380638">
                      <a:alpha val="0"/>
                    </a:srgbClr>
                  </a:gs>
                </a:gsLst>
                <a:path path="shape">
                  <a:fillToRect l="50000" t="50000" r="50000" b="50000"/>
                </a:path>
              </a:gradFill>
              <a:ln w="9525">
                <a:noFill/>
                <a:round/>
                <a:headEnd/>
                <a:tailEnd/>
              </a:ln>
            </p:spPr>
            <p:txBody>
              <a:bodyPr wrap="none" anchor="ctr"/>
              <a:lstStyle/>
              <a:p>
                <a:endParaRPr lang="es-MX"/>
              </a:p>
            </p:txBody>
          </p:sp>
          <p:sp>
            <p:nvSpPr>
              <p:cNvPr id="35871" name="Oval 186"/>
              <p:cNvSpPr>
                <a:spLocks noChangeArrowheads="1"/>
              </p:cNvSpPr>
              <p:nvPr/>
            </p:nvSpPr>
            <p:spPr bwMode="auto">
              <a:xfrm>
                <a:off x="3334" y="1520"/>
                <a:ext cx="1249" cy="451"/>
              </a:xfrm>
              <a:prstGeom prst="ellipse">
                <a:avLst/>
              </a:prstGeom>
              <a:gradFill rotWithShape="1">
                <a:gsLst>
                  <a:gs pos="0">
                    <a:srgbClr val="AA17C7">
                      <a:alpha val="92998"/>
                    </a:srgbClr>
                  </a:gs>
                  <a:gs pos="100000">
                    <a:srgbClr val="4F0B5C">
                      <a:alpha val="0"/>
                    </a:srgbClr>
                  </a:gs>
                </a:gsLst>
                <a:path path="shape">
                  <a:fillToRect l="50000" t="50000" r="50000" b="50000"/>
                </a:path>
              </a:gradFill>
              <a:ln w="9525">
                <a:noFill/>
                <a:round/>
                <a:headEnd/>
                <a:tailEnd/>
              </a:ln>
            </p:spPr>
            <p:txBody>
              <a:bodyPr wrap="none" anchor="ctr"/>
              <a:lstStyle/>
              <a:p>
                <a:endParaRPr lang="es-MX"/>
              </a:p>
            </p:txBody>
          </p:sp>
        </p:grpSp>
        <p:grpSp>
          <p:nvGrpSpPr>
            <p:cNvPr id="35867" name="Group 187"/>
            <p:cNvGrpSpPr>
              <a:grpSpLocks/>
            </p:cNvGrpSpPr>
            <p:nvPr/>
          </p:nvGrpSpPr>
          <p:grpSpPr bwMode="auto">
            <a:xfrm>
              <a:off x="2236" y="890"/>
              <a:ext cx="644" cy="645"/>
              <a:chOff x="2880" y="1515"/>
              <a:chExt cx="644" cy="645"/>
            </a:xfrm>
          </p:grpSpPr>
          <p:sp>
            <p:nvSpPr>
              <p:cNvPr id="35868" name="Oval 188"/>
              <p:cNvSpPr>
                <a:spLocks noChangeArrowheads="1"/>
              </p:cNvSpPr>
              <p:nvPr/>
            </p:nvSpPr>
            <p:spPr bwMode="auto">
              <a:xfrm>
                <a:off x="2880" y="1516"/>
                <a:ext cx="644" cy="644"/>
              </a:xfrm>
              <a:prstGeom prst="ellipse">
                <a:avLst/>
              </a:prstGeom>
              <a:gradFill rotWithShape="1">
                <a:gsLst>
                  <a:gs pos="0">
                    <a:srgbClr val="500B65"/>
                  </a:gs>
                  <a:gs pos="100000">
                    <a:srgbClr val="9F15C5"/>
                  </a:gs>
                </a:gsLst>
                <a:lin ang="5400000" scaled="1"/>
              </a:gradFill>
              <a:ln w="9525" algn="ctr">
                <a:noFill/>
                <a:round/>
                <a:headEnd/>
                <a:tailEnd/>
              </a:ln>
            </p:spPr>
            <p:txBody>
              <a:bodyPr wrap="none" anchor="ctr"/>
              <a:lstStyle/>
              <a:p>
                <a:endParaRPr lang="es-MX"/>
              </a:p>
            </p:txBody>
          </p:sp>
          <p:sp>
            <p:nvSpPr>
              <p:cNvPr id="135" name="Freeform 18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MX"/>
              </a:p>
            </p:txBody>
          </p:sp>
        </p:grpSp>
      </p:grpSp>
      <p:sp>
        <p:nvSpPr>
          <p:cNvPr id="35861" name="Text Box 70"/>
          <p:cNvSpPr txBox="1">
            <a:spLocks noChangeArrowheads="1"/>
          </p:cNvSpPr>
          <p:nvPr/>
        </p:nvSpPr>
        <p:spPr bwMode="auto">
          <a:xfrm>
            <a:off x="854075" y="4211638"/>
            <a:ext cx="1039813"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IV: Estudio Técnico </a:t>
            </a:r>
          </a:p>
        </p:txBody>
      </p:sp>
      <p:sp>
        <p:nvSpPr>
          <p:cNvPr id="35862" name="Text Box 70"/>
          <p:cNvSpPr txBox="1">
            <a:spLocks noChangeArrowheads="1"/>
          </p:cNvSpPr>
          <p:nvPr/>
        </p:nvSpPr>
        <p:spPr bwMode="auto">
          <a:xfrm>
            <a:off x="68263" y="5283200"/>
            <a:ext cx="1039812"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V: Estudio Financiero</a:t>
            </a:r>
          </a:p>
        </p:txBody>
      </p:sp>
      <p:pic>
        <p:nvPicPr>
          <p:cNvPr id="44055" name="Picture 1"/>
          <p:cNvPicPr>
            <a:picLocks noChangeAspect="1" noChangeArrowheads="1"/>
          </p:cNvPicPr>
          <p:nvPr/>
        </p:nvPicPr>
        <p:blipFill>
          <a:blip r:embed="rId3"/>
          <a:srcRect/>
          <a:stretch>
            <a:fillRect/>
          </a:stretch>
        </p:blipFill>
        <p:spPr bwMode="auto">
          <a:xfrm>
            <a:off x="2143125" y="1571625"/>
            <a:ext cx="3181350" cy="2000250"/>
          </a:xfrm>
          <a:prstGeom prst="rect">
            <a:avLst/>
          </a:prstGeom>
          <a:noFill/>
          <a:ln w="9525">
            <a:noFill/>
            <a:miter lim="800000"/>
            <a:headEnd/>
            <a:tailEnd/>
          </a:ln>
        </p:spPr>
      </p:pic>
      <p:pic>
        <p:nvPicPr>
          <p:cNvPr id="44056" name="Picture 2"/>
          <p:cNvPicPr>
            <a:picLocks noChangeAspect="1" noChangeArrowheads="1"/>
          </p:cNvPicPr>
          <p:nvPr/>
        </p:nvPicPr>
        <p:blipFill>
          <a:blip r:embed="rId4"/>
          <a:srcRect/>
          <a:stretch>
            <a:fillRect/>
          </a:stretch>
        </p:blipFill>
        <p:spPr bwMode="auto">
          <a:xfrm>
            <a:off x="5429250" y="3429000"/>
            <a:ext cx="3171825" cy="197167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4.16667E-6 0 L 4.16667E-6 1.12338 " pathEditMode="relative" rAng="0" ptsTypes="AA">
                                      <p:cBhvr>
                                        <p:cTn id="10" dur="1500" fill="hold"/>
                                        <p:tgtEl>
                                          <p:spTgt spid="5"/>
                                        </p:tgtEl>
                                        <p:attrNameLst>
                                          <p:attrName>ppt_x</p:attrName>
                                          <p:attrName>ppt_y</p:attrName>
                                        </p:attrNameLst>
                                      </p:cBhvr>
                                      <p:rCtr x="0" y="562"/>
                                    </p:animMotion>
                                  </p:childTnLst>
                                </p:cTn>
                              </p:par>
                              <p:par>
                                <p:cTn id="11" presetID="42" presetClass="path" presetSubtype="0" accel="50000" decel="50000" fill="hold" nodeType="withEffect">
                                  <p:stCondLst>
                                    <p:cond delay="0"/>
                                  </p:stCondLst>
                                  <p:childTnLst>
                                    <p:animMotion origin="layout" path="M -4.72222E-6 -1.12338 L -4.72222E-6 -4.07407E-6 " pathEditMode="relative" rAng="0" ptsTypes="AA">
                                      <p:cBhvr>
                                        <p:cTn id="12" dur="1500" spd="-100000" fill="hold"/>
                                        <p:tgtEl>
                                          <p:spTgt spid="4"/>
                                        </p:tgtEl>
                                        <p:attrNameLst>
                                          <p:attrName>ppt_x</p:attrName>
                                          <p:attrName>ppt_y</p:attrName>
                                        </p:attrNameLst>
                                      </p:cBhvr>
                                      <p:rCtr x="0" y="562"/>
                                    </p:animMotion>
                                  </p:childTnLst>
                                </p:cTn>
                              </p:par>
                              <p:par>
                                <p:cTn id="13" presetID="10" presetClass="entr" presetSubtype="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7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9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11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13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xit" presetSubtype="0" fill="hold" nodeType="with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xit" presetSubtype="0" fill="hold" grpId="0" nodeType="withEffect">
                                  <p:stCondLst>
                                    <p:cond delay="0"/>
                                  </p:stCondLst>
                                  <p:childTnLst>
                                    <p:animEffect transition="out" filter="fade">
                                      <p:cBhvr>
                                        <p:cTn id="35" dur="500"/>
                                        <p:tgtEl>
                                          <p:spTgt spid="11336"/>
                                        </p:tgtEl>
                                      </p:cBhvr>
                                    </p:animEffect>
                                    <p:set>
                                      <p:cBhvr>
                                        <p:cTn id="36" dur="1" fill="hold">
                                          <p:stCondLst>
                                            <p:cond delay="499"/>
                                          </p:stCondLst>
                                        </p:cTn>
                                        <p:tgtEl>
                                          <p:spTgt spid="1133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1337"/>
                                        </p:tgtEl>
                                        <p:attrNameLst>
                                          <p:attrName>style.visibility</p:attrName>
                                        </p:attrNameLst>
                                      </p:cBhvr>
                                      <p:to>
                                        <p:strVal val="visible"/>
                                      </p:to>
                                    </p:set>
                                    <p:animEffect transition="in" filter="fade">
                                      <p:cBhvr>
                                        <p:cTn id="39" dur="500"/>
                                        <p:tgtEl>
                                          <p:spTgt spid="11337"/>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par>
                                <p:cTn id="43" presetID="10" presetClass="entr" presetSubtype="0" fill="hold" nodeType="withEffect">
                                  <p:stCondLst>
                                    <p:cond delay="110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wipe(left)">
                                      <p:cBhvr>
                                        <p:cTn id="48" dur="500"/>
                                        <p:tgtEl>
                                          <p:spTgt spid="102"/>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44055"/>
                                        </p:tgtEl>
                                        <p:attrNameLst>
                                          <p:attrName>style.visibility</p:attrName>
                                        </p:attrNameLst>
                                      </p:cBhvr>
                                      <p:to>
                                        <p:strVal val="visible"/>
                                      </p:to>
                                    </p:set>
                                    <p:animEffect transition="in" filter="randombar(horizontal)">
                                      <p:cBhvr>
                                        <p:cTn id="53" dur="500"/>
                                        <p:tgtEl>
                                          <p:spTgt spid="44055"/>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44056"/>
                                        </p:tgtEl>
                                        <p:attrNameLst>
                                          <p:attrName>style.visibility</p:attrName>
                                        </p:attrNameLst>
                                      </p:cBhvr>
                                      <p:to>
                                        <p:strVal val="visible"/>
                                      </p:to>
                                    </p:set>
                                    <p:animEffect transition="in" filter="randombar(horizontal)">
                                      <p:cBhvr>
                                        <p:cTn id="58" dur="500"/>
                                        <p:tgtEl>
                                          <p:spTgt spid="44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6" grpId="0" animBg="1"/>
      <p:bldP spid="11337" grpId="0" animBg="1"/>
      <p:bldP spid="85" grpId="0"/>
      <p:bldP spid="102"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36" name="Rectangle 72"/>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29BE6">
                  <a:alpha val="79999"/>
                </a:srgbClr>
              </a:gs>
            </a:gsLst>
            <a:lin ang="5400000" scaled="1"/>
          </a:gradFill>
          <a:ln w="9525">
            <a:noFill/>
            <a:miter lim="800000"/>
            <a:headEnd/>
            <a:tailEnd/>
          </a:ln>
        </p:spPr>
        <p:txBody>
          <a:bodyPr wrap="none" anchor="ctr"/>
          <a:lstStyle/>
          <a:p>
            <a:endParaRPr lang="es-ES_tradnl"/>
          </a:p>
        </p:txBody>
      </p:sp>
      <p:sp>
        <p:nvSpPr>
          <p:cNvPr id="11337" name="Rectangle 73"/>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9CE1C">
                  <a:alpha val="60001"/>
                </a:srgbClr>
              </a:gs>
            </a:gsLst>
            <a:lin ang="5400000" scaled="1"/>
          </a:gradFill>
          <a:ln w="9525">
            <a:noFill/>
            <a:miter lim="800000"/>
            <a:headEnd/>
            <a:tailEnd/>
          </a:ln>
        </p:spPr>
        <p:txBody>
          <a:bodyPr wrap="none" anchor="ctr"/>
          <a:lstStyle/>
          <a:p>
            <a:endParaRPr lang="es-ES_tradnl"/>
          </a:p>
        </p:txBody>
      </p:sp>
      <p:grpSp>
        <p:nvGrpSpPr>
          <p:cNvPr id="2" name="Group 2"/>
          <p:cNvGrpSpPr>
            <a:grpSpLocks/>
          </p:cNvGrpSpPr>
          <p:nvPr/>
        </p:nvGrpSpPr>
        <p:grpSpPr bwMode="auto">
          <a:xfrm>
            <a:off x="-3175" y="-12700"/>
            <a:ext cx="1766888" cy="6870700"/>
            <a:chOff x="2336" y="-8"/>
            <a:chExt cx="1252" cy="4337"/>
          </a:xfrm>
        </p:grpSpPr>
        <p:sp>
          <p:nvSpPr>
            <p:cNvPr id="36954" name="Freeform 3"/>
            <p:cNvSpPr>
              <a:spLocks/>
            </p:cNvSpPr>
            <p:nvPr/>
          </p:nvSpPr>
          <p:spPr bwMode="auto">
            <a:xfrm>
              <a:off x="2336" y="-8"/>
              <a:ext cx="872" cy="4337"/>
            </a:xfrm>
            <a:custGeom>
              <a:avLst/>
              <a:gdLst>
                <a:gd name="T0" fmla="*/ 607136 w 369"/>
                <a:gd name="T1" fmla="*/ 0 h 1836"/>
                <a:gd name="T2" fmla="*/ 556419 w 369"/>
                <a:gd name="T3" fmla="*/ 1992107 h 1836"/>
                <a:gd name="T4" fmla="*/ 0 w 369"/>
                <a:gd name="T5" fmla="*/ 4204707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cap="flat">
              <a:solidFill>
                <a:srgbClr val="18A5D8"/>
              </a:solidFill>
              <a:prstDash val="solid"/>
              <a:miter lim="800000"/>
              <a:headEnd/>
              <a:tailEnd/>
            </a:ln>
          </p:spPr>
          <p:txBody>
            <a:bodyPr/>
            <a:lstStyle/>
            <a:p>
              <a:endParaRPr lang="es-ES"/>
            </a:p>
          </p:txBody>
        </p:sp>
        <p:sp>
          <p:nvSpPr>
            <p:cNvPr id="36955" name="Freeform 4"/>
            <p:cNvSpPr>
              <a:spLocks/>
            </p:cNvSpPr>
            <p:nvPr/>
          </p:nvSpPr>
          <p:spPr bwMode="auto">
            <a:xfrm>
              <a:off x="2343" y="-8"/>
              <a:ext cx="893" cy="4337"/>
            </a:xfrm>
            <a:custGeom>
              <a:avLst/>
              <a:gdLst>
                <a:gd name="T0" fmla="*/ 602541 w 378"/>
                <a:gd name="T1" fmla="*/ 0 h 1836"/>
                <a:gd name="T2" fmla="*/ 570372 w 378"/>
                <a:gd name="T3" fmla="*/ 1992107 h 1836"/>
                <a:gd name="T4" fmla="*/ 70578 w 378"/>
                <a:gd name="T5" fmla="*/ 4204707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cap="flat">
              <a:solidFill>
                <a:srgbClr val="199DCC"/>
              </a:solidFill>
              <a:prstDash val="solid"/>
              <a:miter lim="800000"/>
              <a:headEnd/>
              <a:tailEnd/>
            </a:ln>
          </p:spPr>
          <p:txBody>
            <a:bodyPr/>
            <a:lstStyle/>
            <a:p>
              <a:endParaRPr lang="es-ES"/>
            </a:p>
          </p:txBody>
        </p:sp>
        <p:sp>
          <p:nvSpPr>
            <p:cNvPr id="36956" name="Freeform 5"/>
            <p:cNvSpPr>
              <a:spLocks/>
            </p:cNvSpPr>
            <p:nvPr/>
          </p:nvSpPr>
          <p:spPr bwMode="auto">
            <a:xfrm>
              <a:off x="2350" y="-8"/>
              <a:ext cx="917" cy="4337"/>
            </a:xfrm>
            <a:custGeom>
              <a:avLst/>
              <a:gdLst>
                <a:gd name="T0" fmla="*/ 605392 w 388"/>
                <a:gd name="T1" fmla="*/ 0 h 1836"/>
                <a:gd name="T2" fmla="*/ 589026 w 388"/>
                <a:gd name="T3" fmla="*/ 1992107 h 1836"/>
                <a:gd name="T4" fmla="*/ 142887 w 388"/>
                <a:gd name="T5" fmla="*/ 4204707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cap="flat">
              <a:solidFill>
                <a:srgbClr val="1A96C3"/>
              </a:solidFill>
              <a:prstDash val="solid"/>
              <a:miter lim="800000"/>
              <a:headEnd/>
              <a:tailEnd/>
            </a:ln>
          </p:spPr>
          <p:txBody>
            <a:bodyPr/>
            <a:lstStyle/>
            <a:p>
              <a:endParaRPr lang="es-ES"/>
            </a:p>
          </p:txBody>
        </p:sp>
        <p:sp>
          <p:nvSpPr>
            <p:cNvPr id="36957" name="Freeform 6"/>
            <p:cNvSpPr>
              <a:spLocks/>
            </p:cNvSpPr>
            <p:nvPr/>
          </p:nvSpPr>
          <p:spPr bwMode="auto">
            <a:xfrm>
              <a:off x="2355" y="-8"/>
              <a:ext cx="940" cy="4337"/>
            </a:xfrm>
            <a:custGeom>
              <a:avLst/>
              <a:gdLst>
                <a:gd name="T0" fmla="*/ 601430 w 398"/>
                <a:gd name="T1" fmla="*/ 0 h 1836"/>
                <a:gd name="T2" fmla="*/ 604141 w 398"/>
                <a:gd name="T3" fmla="*/ 1992107 h 1836"/>
                <a:gd name="T4" fmla="*/ 214887 w 398"/>
                <a:gd name="T5" fmla="*/ 4204707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cap="flat">
              <a:solidFill>
                <a:srgbClr val="1A8FBA"/>
              </a:solidFill>
              <a:prstDash val="solid"/>
              <a:miter lim="800000"/>
              <a:headEnd/>
              <a:tailEnd/>
            </a:ln>
          </p:spPr>
          <p:txBody>
            <a:bodyPr/>
            <a:lstStyle/>
            <a:p>
              <a:endParaRPr lang="es-ES"/>
            </a:p>
          </p:txBody>
        </p:sp>
        <p:sp>
          <p:nvSpPr>
            <p:cNvPr id="36958" name="Freeform 7"/>
            <p:cNvSpPr>
              <a:spLocks/>
            </p:cNvSpPr>
            <p:nvPr/>
          </p:nvSpPr>
          <p:spPr bwMode="auto">
            <a:xfrm>
              <a:off x="2360" y="-8"/>
              <a:ext cx="964" cy="4337"/>
            </a:xfrm>
            <a:custGeom>
              <a:avLst/>
              <a:gdLst>
                <a:gd name="T0" fmla="*/ 605942 w 408"/>
                <a:gd name="T1" fmla="*/ 0 h 1836"/>
                <a:gd name="T2" fmla="*/ 621497 w 408"/>
                <a:gd name="T3" fmla="*/ 1992107 h 1836"/>
                <a:gd name="T4" fmla="*/ 286502 w 408"/>
                <a:gd name="T5" fmla="*/ 4204707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cap="flat">
              <a:solidFill>
                <a:srgbClr val="1888B2"/>
              </a:solidFill>
              <a:prstDash val="solid"/>
              <a:miter lim="800000"/>
              <a:headEnd/>
              <a:tailEnd/>
            </a:ln>
          </p:spPr>
          <p:txBody>
            <a:bodyPr/>
            <a:lstStyle/>
            <a:p>
              <a:endParaRPr lang="es-ES"/>
            </a:p>
          </p:txBody>
        </p:sp>
        <p:sp>
          <p:nvSpPr>
            <p:cNvPr id="36959" name="Freeform 8"/>
            <p:cNvSpPr>
              <a:spLocks/>
            </p:cNvSpPr>
            <p:nvPr/>
          </p:nvSpPr>
          <p:spPr bwMode="auto">
            <a:xfrm>
              <a:off x="2365" y="-8"/>
              <a:ext cx="987" cy="4337"/>
            </a:xfrm>
            <a:custGeom>
              <a:avLst/>
              <a:gdLst>
                <a:gd name="T0" fmla="*/ 601973 w 418"/>
                <a:gd name="T1" fmla="*/ 0 h 1836"/>
                <a:gd name="T2" fmla="*/ 636769 w 418"/>
                <a:gd name="T3" fmla="*/ 1992107 h 1836"/>
                <a:gd name="T4" fmla="*/ 358420 w 418"/>
                <a:gd name="T5" fmla="*/ 4204707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cap="flat">
              <a:solidFill>
                <a:srgbClr val="1A82AA"/>
              </a:solidFill>
              <a:prstDash val="solid"/>
              <a:miter lim="800000"/>
              <a:headEnd/>
              <a:tailEnd/>
            </a:ln>
          </p:spPr>
          <p:txBody>
            <a:bodyPr/>
            <a:lstStyle/>
            <a:p>
              <a:endParaRPr lang="es-ES"/>
            </a:p>
          </p:txBody>
        </p:sp>
        <p:sp>
          <p:nvSpPr>
            <p:cNvPr id="36960" name="Freeform 9"/>
            <p:cNvSpPr>
              <a:spLocks/>
            </p:cNvSpPr>
            <p:nvPr/>
          </p:nvSpPr>
          <p:spPr bwMode="auto">
            <a:xfrm>
              <a:off x="2372" y="-8"/>
              <a:ext cx="1039" cy="4337"/>
            </a:xfrm>
            <a:custGeom>
              <a:avLst/>
              <a:gdLst>
                <a:gd name="T0" fmla="*/ 600204 w 440"/>
                <a:gd name="T1" fmla="*/ 0 h 1836"/>
                <a:gd name="T2" fmla="*/ 652558 w 440"/>
                <a:gd name="T3" fmla="*/ 1992107 h 1836"/>
                <a:gd name="T4" fmla="*/ 429076 w 440"/>
                <a:gd name="T5" fmla="*/ 4204707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cap="flat">
              <a:solidFill>
                <a:srgbClr val="187CA2"/>
              </a:solidFill>
              <a:prstDash val="solid"/>
              <a:miter lim="800000"/>
              <a:headEnd/>
              <a:tailEnd/>
            </a:ln>
          </p:spPr>
          <p:txBody>
            <a:bodyPr/>
            <a:lstStyle/>
            <a:p>
              <a:endParaRPr lang="es-ES"/>
            </a:p>
          </p:txBody>
        </p:sp>
        <p:sp>
          <p:nvSpPr>
            <p:cNvPr id="36961" name="Freeform 10"/>
            <p:cNvSpPr>
              <a:spLocks/>
            </p:cNvSpPr>
            <p:nvPr/>
          </p:nvSpPr>
          <p:spPr bwMode="auto">
            <a:xfrm>
              <a:off x="2376" y="-8"/>
              <a:ext cx="1094" cy="4337"/>
            </a:xfrm>
            <a:custGeom>
              <a:avLst/>
              <a:gdLst>
                <a:gd name="T0" fmla="*/ 606142 w 463"/>
                <a:gd name="T1" fmla="*/ 0 h 1836"/>
                <a:gd name="T2" fmla="*/ 675244 w 463"/>
                <a:gd name="T3" fmla="*/ 1992107 h 1836"/>
                <a:gd name="T4" fmla="*/ 505395 w 463"/>
                <a:gd name="T5" fmla="*/ 4204707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cap="flat">
              <a:solidFill>
                <a:srgbClr val="15769B"/>
              </a:solidFill>
              <a:prstDash val="solid"/>
              <a:miter lim="800000"/>
              <a:headEnd/>
              <a:tailEnd/>
            </a:ln>
          </p:spPr>
          <p:txBody>
            <a:bodyPr/>
            <a:lstStyle/>
            <a:p>
              <a:endParaRPr lang="es-ES"/>
            </a:p>
          </p:txBody>
        </p:sp>
        <p:sp>
          <p:nvSpPr>
            <p:cNvPr id="36962" name="Freeform 11"/>
            <p:cNvSpPr>
              <a:spLocks/>
            </p:cNvSpPr>
            <p:nvPr/>
          </p:nvSpPr>
          <p:spPr bwMode="auto">
            <a:xfrm>
              <a:off x="2381" y="-8"/>
              <a:ext cx="1148" cy="4337"/>
            </a:xfrm>
            <a:custGeom>
              <a:avLst/>
              <a:gdLst>
                <a:gd name="T0" fmla="*/ 604885 w 486"/>
                <a:gd name="T1" fmla="*/ 0 h 1836"/>
                <a:gd name="T2" fmla="*/ 691058 w 486"/>
                <a:gd name="T3" fmla="*/ 1992107 h 1836"/>
                <a:gd name="T4" fmla="*/ 576546 w 486"/>
                <a:gd name="T5" fmla="*/ 4204707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cap="flat">
              <a:solidFill>
                <a:srgbClr val="157194"/>
              </a:solidFill>
              <a:prstDash val="solid"/>
              <a:miter lim="800000"/>
              <a:headEnd/>
              <a:tailEnd/>
            </a:ln>
          </p:spPr>
          <p:txBody>
            <a:bodyPr/>
            <a:lstStyle/>
            <a:p>
              <a:endParaRPr lang="es-ES"/>
            </a:p>
          </p:txBody>
        </p:sp>
        <p:sp>
          <p:nvSpPr>
            <p:cNvPr id="36963" name="Freeform 12"/>
            <p:cNvSpPr>
              <a:spLocks/>
            </p:cNvSpPr>
            <p:nvPr/>
          </p:nvSpPr>
          <p:spPr bwMode="auto">
            <a:xfrm>
              <a:off x="2386" y="-8"/>
              <a:ext cx="1202" cy="4337"/>
            </a:xfrm>
            <a:custGeom>
              <a:avLst/>
              <a:gdLst>
                <a:gd name="T0" fmla="*/ 602518 w 509"/>
                <a:gd name="T1" fmla="*/ 0 h 1836"/>
                <a:gd name="T2" fmla="*/ 706044 w 509"/>
                <a:gd name="T3" fmla="*/ 1992107 h 1836"/>
                <a:gd name="T4" fmla="*/ 645833 w 509"/>
                <a:gd name="T5" fmla="*/ 4204707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cap="flat">
              <a:solidFill>
                <a:srgbClr val="136B8D"/>
              </a:solidFill>
              <a:prstDash val="solid"/>
              <a:miter lim="800000"/>
              <a:headEnd/>
              <a:tailEnd/>
            </a:ln>
          </p:spPr>
          <p:txBody>
            <a:bodyPr/>
            <a:lstStyle/>
            <a:p>
              <a:endParaRPr lang="es-ES"/>
            </a:p>
          </p:txBody>
        </p:sp>
      </p:grpSp>
      <p:grpSp>
        <p:nvGrpSpPr>
          <p:cNvPr id="3" name="Group 13"/>
          <p:cNvGrpSpPr>
            <a:grpSpLocks/>
          </p:cNvGrpSpPr>
          <p:nvPr/>
        </p:nvGrpSpPr>
        <p:grpSpPr bwMode="auto">
          <a:xfrm>
            <a:off x="-3175" y="-12700"/>
            <a:ext cx="1766888" cy="6870700"/>
            <a:chOff x="2336" y="-8"/>
            <a:chExt cx="1252" cy="4337"/>
          </a:xfrm>
        </p:grpSpPr>
        <p:sp>
          <p:nvSpPr>
            <p:cNvPr id="36944" name="Freeform 14"/>
            <p:cNvSpPr>
              <a:spLocks/>
            </p:cNvSpPr>
            <p:nvPr/>
          </p:nvSpPr>
          <p:spPr bwMode="auto">
            <a:xfrm>
              <a:off x="2336" y="-8"/>
              <a:ext cx="872" cy="4337"/>
            </a:xfrm>
            <a:custGeom>
              <a:avLst/>
              <a:gdLst>
                <a:gd name="T0" fmla="*/ 607136 w 369"/>
                <a:gd name="T1" fmla="*/ 0 h 1836"/>
                <a:gd name="T2" fmla="*/ 556419 w 369"/>
                <a:gd name="T3" fmla="*/ 1992107 h 1836"/>
                <a:gd name="T4" fmla="*/ 0 w 369"/>
                <a:gd name="T5" fmla="*/ 4204707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cap="flat">
              <a:solidFill>
                <a:srgbClr val="53B848"/>
              </a:solidFill>
              <a:prstDash val="solid"/>
              <a:miter lim="800000"/>
              <a:headEnd/>
              <a:tailEnd/>
            </a:ln>
          </p:spPr>
          <p:txBody>
            <a:bodyPr/>
            <a:lstStyle/>
            <a:p>
              <a:endParaRPr lang="es-ES"/>
            </a:p>
          </p:txBody>
        </p:sp>
        <p:sp>
          <p:nvSpPr>
            <p:cNvPr id="36945" name="Freeform 15"/>
            <p:cNvSpPr>
              <a:spLocks/>
            </p:cNvSpPr>
            <p:nvPr/>
          </p:nvSpPr>
          <p:spPr bwMode="auto">
            <a:xfrm>
              <a:off x="2343" y="-8"/>
              <a:ext cx="893" cy="4337"/>
            </a:xfrm>
            <a:custGeom>
              <a:avLst/>
              <a:gdLst>
                <a:gd name="T0" fmla="*/ 602541 w 378"/>
                <a:gd name="T1" fmla="*/ 0 h 1836"/>
                <a:gd name="T2" fmla="*/ 570372 w 378"/>
                <a:gd name="T3" fmla="*/ 1992107 h 1836"/>
                <a:gd name="T4" fmla="*/ 70578 w 378"/>
                <a:gd name="T5" fmla="*/ 4204707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cap="flat">
              <a:solidFill>
                <a:srgbClr val="4FB147"/>
              </a:solidFill>
              <a:prstDash val="solid"/>
              <a:miter lim="800000"/>
              <a:headEnd/>
              <a:tailEnd/>
            </a:ln>
          </p:spPr>
          <p:txBody>
            <a:bodyPr/>
            <a:lstStyle/>
            <a:p>
              <a:endParaRPr lang="es-ES"/>
            </a:p>
          </p:txBody>
        </p:sp>
        <p:sp>
          <p:nvSpPr>
            <p:cNvPr id="36946" name="Freeform 16"/>
            <p:cNvSpPr>
              <a:spLocks/>
            </p:cNvSpPr>
            <p:nvPr/>
          </p:nvSpPr>
          <p:spPr bwMode="auto">
            <a:xfrm>
              <a:off x="2350" y="-8"/>
              <a:ext cx="917" cy="4337"/>
            </a:xfrm>
            <a:custGeom>
              <a:avLst/>
              <a:gdLst>
                <a:gd name="T0" fmla="*/ 605392 w 388"/>
                <a:gd name="T1" fmla="*/ 0 h 1836"/>
                <a:gd name="T2" fmla="*/ 589026 w 388"/>
                <a:gd name="T3" fmla="*/ 1992107 h 1836"/>
                <a:gd name="T4" fmla="*/ 142887 w 388"/>
                <a:gd name="T5" fmla="*/ 4204707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cap="flat">
              <a:solidFill>
                <a:srgbClr val="48AC47"/>
              </a:solidFill>
              <a:prstDash val="solid"/>
              <a:miter lim="800000"/>
              <a:headEnd/>
              <a:tailEnd/>
            </a:ln>
          </p:spPr>
          <p:txBody>
            <a:bodyPr/>
            <a:lstStyle/>
            <a:p>
              <a:endParaRPr lang="es-ES"/>
            </a:p>
          </p:txBody>
        </p:sp>
        <p:sp>
          <p:nvSpPr>
            <p:cNvPr id="36947" name="Freeform 17"/>
            <p:cNvSpPr>
              <a:spLocks/>
            </p:cNvSpPr>
            <p:nvPr/>
          </p:nvSpPr>
          <p:spPr bwMode="auto">
            <a:xfrm>
              <a:off x="2355" y="-8"/>
              <a:ext cx="940" cy="4337"/>
            </a:xfrm>
            <a:custGeom>
              <a:avLst/>
              <a:gdLst>
                <a:gd name="T0" fmla="*/ 601430 w 398"/>
                <a:gd name="T1" fmla="*/ 0 h 1836"/>
                <a:gd name="T2" fmla="*/ 604141 w 398"/>
                <a:gd name="T3" fmla="*/ 1992107 h 1836"/>
                <a:gd name="T4" fmla="*/ 214887 w 398"/>
                <a:gd name="T5" fmla="*/ 4204707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cap="flat">
              <a:solidFill>
                <a:srgbClr val="43A746"/>
              </a:solidFill>
              <a:prstDash val="solid"/>
              <a:miter lim="800000"/>
              <a:headEnd/>
              <a:tailEnd/>
            </a:ln>
          </p:spPr>
          <p:txBody>
            <a:bodyPr/>
            <a:lstStyle/>
            <a:p>
              <a:endParaRPr lang="es-ES"/>
            </a:p>
          </p:txBody>
        </p:sp>
        <p:sp>
          <p:nvSpPr>
            <p:cNvPr id="36948" name="Freeform 18"/>
            <p:cNvSpPr>
              <a:spLocks/>
            </p:cNvSpPr>
            <p:nvPr/>
          </p:nvSpPr>
          <p:spPr bwMode="auto">
            <a:xfrm>
              <a:off x="2360" y="-8"/>
              <a:ext cx="964" cy="4337"/>
            </a:xfrm>
            <a:custGeom>
              <a:avLst/>
              <a:gdLst>
                <a:gd name="T0" fmla="*/ 605942 w 408"/>
                <a:gd name="T1" fmla="*/ 0 h 1836"/>
                <a:gd name="T2" fmla="*/ 621497 w 408"/>
                <a:gd name="T3" fmla="*/ 1992107 h 1836"/>
                <a:gd name="T4" fmla="*/ 286502 w 408"/>
                <a:gd name="T5" fmla="*/ 4204707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cap="flat">
              <a:solidFill>
                <a:srgbClr val="3CA246"/>
              </a:solidFill>
              <a:prstDash val="solid"/>
              <a:miter lim="800000"/>
              <a:headEnd/>
              <a:tailEnd/>
            </a:ln>
          </p:spPr>
          <p:txBody>
            <a:bodyPr/>
            <a:lstStyle/>
            <a:p>
              <a:endParaRPr lang="es-ES"/>
            </a:p>
          </p:txBody>
        </p:sp>
        <p:sp>
          <p:nvSpPr>
            <p:cNvPr id="36949" name="Freeform 19"/>
            <p:cNvSpPr>
              <a:spLocks/>
            </p:cNvSpPr>
            <p:nvPr/>
          </p:nvSpPr>
          <p:spPr bwMode="auto">
            <a:xfrm>
              <a:off x="2365" y="-8"/>
              <a:ext cx="987" cy="4337"/>
            </a:xfrm>
            <a:custGeom>
              <a:avLst/>
              <a:gdLst>
                <a:gd name="T0" fmla="*/ 601973 w 418"/>
                <a:gd name="T1" fmla="*/ 0 h 1836"/>
                <a:gd name="T2" fmla="*/ 636769 w 418"/>
                <a:gd name="T3" fmla="*/ 1992107 h 1836"/>
                <a:gd name="T4" fmla="*/ 358420 w 418"/>
                <a:gd name="T5" fmla="*/ 4204707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cap="flat">
              <a:solidFill>
                <a:srgbClr val="369E46"/>
              </a:solidFill>
              <a:prstDash val="solid"/>
              <a:miter lim="800000"/>
              <a:headEnd/>
              <a:tailEnd/>
            </a:ln>
          </p:spPr>
          <p:txBody>
            <a:bodyPr/>
            <a:lstStyle/>
            <a:p>
              <a:endParaRPr lang="es-ES"/>
            </a:p>
          </p:txBody>
        </p:sp>
        <p:sp>
          <p:nvSpPr>
            <p:cNvPr id="36950" name="Freeform 20"/>
            <p:cNvSpPr>
              <a:spLocks/>
            </p:cNvSpPr>
            <p:nvPr/>
          </p:nvSpPr>
          <p:spPr bwMode="auto">
            <a:xfrm>
              <a:off x="2372" y="-8"/>
              <a:ext cx="1039" cy="4337"/>
            </a:xfrm>
            <a:custGeom>
              <a:avLst/>
              <a:gdLst>
                <a:gd name="T0" fmla="*/ 600204 w 440"/>
                <a:gd name="T1" fmla="*/ 0 h 1836"/>
                <a:gd name="T2" fmla="*/ 652558 w 440"/>
                <a:gd name="T3" fmla="*/ 1992107 h 1836"/>
                <a:gd name="T4" fmla="*/ 429076 w 440"/>
                <a:gd name="T5" fmla="*/ 4204707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cap="flat">
              <a:solidFill>
                <a:srgbClr val="2F9946"/>
              </a:solidFill>
              <a:prstDash val="solid"/>
              <a:miter lim="800000"/>
              <a:headEnd/>
              <a:tailEnd/>
            </a:ln>
          </p:spPr>
          <p:txBody>
            <a:bodyPr/>
            <a:lstStyle/>
            <a:p>
              <a:endParaRPr lang="es-ES"/>
            </a:p>
          </p:txBody>
        </p:sp>
        <p:sp>
          <p:nvSpPr>
            <p:cNvPr id="36951" name="Freeform 21"/>
            <p:cNvSpPr>
              <a:spLocks/>
            </p:cNvSpPr>
            <p:nvPr/>
          </p:nvSpPr>
          <p:spPr bwMode="auto">
            <a:xfrm>
              <a:off x="2376" y="-8"/>
              <a:ext cx="1094" cy="4337"/>
            </a:xfrm>
            <a:custGeom>
              <a:avLst/>
              <a:gdLst>
                <a:gd name="T0" fmla="*/ 606142 w 463"/>
                <a:gd name="T1" fmla="*/ 0 h 1836"/>
                <a:gd name="T2" fmla="*/ 675244 w 463"/>
                <a:gd name="T3" fmla="*/ 1992107 h 1836"/>
                <a:gd name="T4" fmla="*/ 505395 w 463"/>
                <a:gd name="T5" fmla="*/ 4204707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cap="flat">
              <a:solidFill>
                <a:srgbClr val="2A9545"/>
              </a:solidFill>
              <a:prstDash val="solid"/>
              <a:miter lim="800000"/>
              <a:headEnd/>
              <a:tailEnd/>
            </a:ln>
          </p:spPr>
          <p:txBody>
            <a:bodyPr/>
            <a:lstStyle/>
            <a:p>
              <a:endParaRPr lang="es-ES"/>
            </a:p>
          </p:txBody>
        </p:sp>
        <p:sp>
          <p:nvSpPr>
            <p:cNvPr id="36952" name="Freeform 22"/>
            <p:cNvSpPr>
              <a:spLocks/>
            </p:cNvSpPr>
            <p:nvPr/>
          </p:nvSpPr>
          <p:spPr bwMode="auto">
            <a:xfrm>
              <a:off x="2381" y="-8"/>
              <a:ext cx="1148" cy="4337"/>
            </a:xfrm>
            <a:custGeom>
              <a:avLst/>
              <a:gdLst>
                <a:gd name="T0" fmla="*/ 604885 w 486"/>
                <a:gd name="T1" fmla="*/ 0 h 1836"/>
                <a:gd name="T2" fmla="*/ 691058 w 486"/>
                <a:gd name="T3" fmla="*/ 1992107 h 1836"/>
                <a:gd name="T4" fmla="*/ 576546 w 486"/>
                <a:gd name="T5" fmla="*/ 4204707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cap="flat">
              <a:solidFill>
                <a:srgbClr val="219145"/>
              </a:solidFill>
              <a:prstDash val="solid"/>
              <a:miter lim="800000"/>
              <a:headEnd/>
              <a:tailEnd/>
            </a:ln>
          </p:spPr>
          <p:txBody>
            <a:bodyPr/>
            <a:lstStyle/>
            <a:p>
              <a:endParaRPr lang="es-ES"/>
            </a:p>
          </p:txBody>
        </p:sp>
        <p:sp>
          <p:nvSpPr>
            <p:cNvPr id="36953" name="Freeform 23"/>
            <p:cNvSpPr>
              <a:spLocks/>
            </p:cNvSpPr>
            <p:nvPr/>
          </p:nvSpPr>
          <p:spPr bwMode="auto">
            <a:xfrm>
              <a:off x="2386" y="-8"/>
              <a:ext cx="1202" cy="4337"/>
            </a:xfrm>
            <a:custGeom>
              <a:avLst/>
              <a:gdLst>
                <a:gd name="T0" fmla="*/ 602518 w 509"/>
                <a:gd name="T1" fmla="*/ 0 h 1836"/>
                <a:gd name="T2" fmla="*/ 706044 w 509"/>
                <a:gd name="T3" fmla="*/ 1992107 h 1836"/>
                <a:gd name="T4" fmla="*/ 645833 w 509"/>
                <a:gd name="T5" fmla="*/ 4204707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cap="flat">
              <a:solidFill>
                <a:srgbClr val="1A8D44"/>
              </a:solidFill>
              <a:prstDash val="solid"/>
              <a:miter lim="800000"/>
              <a:headEnd/>
              <a:tailEnd/>
            </a:ln>
          </p:spPr>
          <p:txBody>
            <a:bodyPr/>
            <a:lstStyle/>
            <a:p>
              <a:endParaRPr lang="es-ES"/>
            </a:p>
          </p:txBody>
        </p:sp>
      </p:grpSp>
      <p:grpSp>
        <p:nvGrpSpPr>
          <p:cNvPr id="4" name="Group 24"/>
          <p:cNvGrpSpPr>
            <a:grpSpLocks/>
          </p:cNvGrpSpPr>
          <p:nvPr/>
        </p:nvGrpSpPr>
        <p:grpSpPr bwMode="auto">
          <a:xfrm rot="10800000">
            <a:off x="1720850" y="-171450"/>
            <a:ext cx="330200" cy="8253413"/>
            <a:chOff x="-1293" y="0"/>
            <a:chExt cx="1050" cy="4320"/>
          </a:xfrm>
        </p:grpSpPr>
        <p:sp>
          <p:nvSpPr>
            <p:cNvPr id="11289" name="Rectangle 25"/>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36943" name="Rectangle 26"/>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5" name="Group 27"/>
          <p:cNvGrpSpPr>
            <a:grpSpLocks/>
          </p:cNvGrpSpPr>
          <p:nvPr/>
        </p:nvGrpSpPr>
        <p:grpSpPr bwMode="auto">
          <a:xfrm>
            <a:off x="0" y="-1111250"/>
            <a:ext cx="1763713" cy="8253413"/>
            <a:chOff x="-1293" y="0"/>
            <a:chExt cx="1050" cy="4320"/>
          </a:xfrm>
        </p:grpSpPr>
        <p:sp>
          <p:nvSpPr>
            <p:cNvPr id="11292" name="Rectangle 28"/>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36941" name="Rectangle 29"/>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6" name="Group 146"/>
          <p:cNvGrpSpPr>
            <a:grpSpLocks/>
          </p:cNvGrpSpPr>
          <p:nvPr/>
        </p:nvGrpSpPr>
        <p:grpSpPr bwMode="auto">
          <a:xfrm>
            <a:off x="276225" y="1500188"/>
            <a:ext cx="2152650" cy="2152650"/>
            <a:chOff x="1943" y="626"/>
            <a:chExt cx="1228" cy="1228"/>
          </a:xfrm>
        </p:grpSpPr>
        <p:sp>
          <p:nvSpPr>
            <p:cNvPr id="36933" name="Oval 147"/>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6934" name="Group 148"/>
            <p:cNvGrpSpPr>
              <a:grpSpLocks/>
            </p:cNvGrpSpPr>
            <p:nvPr/>
          </p:nvGrpSpPr>
          <p:grpSpPr bwMode="auto">
            <a:xfrm>
              <a:off x="2070" y="1330"/>
              <a:ext cx="975" cy="325"/>
              <a:chOff x="2696" y="1315"/>
              <a:chExt cx="2472" cy="824"/>
            </a:xfrm>
          </p:grpSpPr>
          <p:sp>
            <p:nvSpPr>
              <p:cNvPr id="36938" name="Oval 149"/>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6939" name="Oval 150"/>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6935" name="Group 151"/>
            <p:cNvGrpSpPr>
              <a:grpSpLocks/>
            </p:cNvGrpSpPr>
            <p:nvPr/>
          </p:nvGrpSpPr>
          <p:grpSpPr bwMode="auto">
            <a:xfrm>
              <a:off x="2236" y="890"/>
              <a:ext cx="644" cy="645"/>
              <a:chOff x="2880" y="1515"/>
              <a:chExt cx="644" cy="645"/>
            </a:xfrm>
          </p:grpSpPr>
          <p:sp>
            <p:nvSpPr>
              <p:cNvPr id="36936" name="Oval 152"/>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17" name="Freeform 153"/>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9" name="Group 97"/>
          <p:cNvGrpSpPr>
            <a:grpSpLocks/>
          </p:cNvGrpSpPr>
          <p:nvPr/>
        </p:nvGrpSpPr>
        <p:grpSpPr bwMode="auto">
          <a:xfrm>
            <a:off x="-442913" y="412750"/>
            <a:ext cx="2152651" cy="2152650"/>
            <a:chOff x="1943" y="626"/>
            <a:chExt cx="1228" cy="1228"/>
          </a:xfrm>
        </p:grpSpPr>
        <p:sp>
          <p:nvSpPr>
            <p:cNvPr id="36926" name="Oval 96"/>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6927" name="Group 89"/>
            <p:cNvGrpSpPr>
              <a:grpSpLocks/>
            </p:cNvGrpSpPr>
            <p:nvPr/>
          </p:nvGrpSpPr>
          <p:grpSpPr bwMode="auto">
            <a:xfrm>
              <a:off x="2070" y="1330"/>
              <a:ext cx="975" cy="325"/>
              <a:chOff x="2696" y="1315"/>
              <a:chExt cx="2472" cy="824"/>
            </a:xfrm>
          </p:grpSpPr>
          <p:sp>
            <p:nvSpPr>
              <p:cNvPr id="36931" name="Oval 90"/>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6932" name="Oval 91"/>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6928" name="Group 92"/>
            <p:cNvGrpSpPr>
              <a:grpSpLocks/>
            </p:cNvGrpSpPr>
            <p:nvPr/>
          </p:nvGrpSpPr>
          <p:grpSpPr bwMode="auto">
            <a:xfrm>
              <a:off x="2236" y="890"/>
              <a:ext cx="644" cy="645"/>
              <a:chOff x="2880" y="1515"/>
              <a:chExt cx="644" cy="645"/>
            </a:xfrm>
          </p:grpSpPr>
          <p:sp>
            <p:nvSpPr>
              <p:cNvPr id="36929" name="Oval 93"/>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358" name="Freeform 94"/>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2" name="Group 154"/>
          <p:cNvGrpSpPr>
            <a:grpSpLocks/>
          </p:cNvGrpSpPr>
          <p:nvPr/>
        </p:nvGrpSpPr>
        <p:grpSpPr bwMode="auto">
          <a:xfrm>
            <a:off x="-500063" y="2500313"/>
            <a:ext cx="2152651" cy="2152650"/>
            <a:chOff x="1943" y="626"/>
            <a:chExt cx="1228" cy="1228"/>
          </a:xfrm>
        </p:grpSpPr>
        <p:sp>
          <p:nvSpPr>
            <p:cNvPr id="36919" name="Oval 155"/>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6920" name="Group 156"/>
            <p:cNvGrpSpPr>
              <a:grpSpLocks/>
            </p:cNvGrpSpPr>
            <p:nvPr/>
          </p:nvGrpSpPr>
          <p:grpSpPr bwMode="auto">
            <a:xfrm>
              <a:off x="2070" y="1330"/>
              <a:ext cx="975" cy="325"/>
              <a:chOff x="2696" y="1315"/>
              <a:chExt cx="2472" cy="824"/>
            </a:xfrm>
          </p:grpSpPr>
          <p:sp>
            <p:nvSpPr>
              <p:cNvPr id="36924" name="Oval 157"/>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6925" name="Oval 158"/>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6921" name="Group 159"/>
            <p:cNvGrpSpPr>
              <a:grpSpLocks/>
            </p:cNvGrpSpPr>
            <p:nvPr/>
          </p:nvGrpSpPr>
          <p:grpSpPr bwMode="auto">
            <a:xfrm>
              <a:off x="2236" y="890"/>
              <a:ext cx="644" cy="645"/>
              <a:chOff x="2880" y="1515"/>
              <a:chExt cx="644" cy="645"/>
            </a:xfrm>
          </p:grpSpPr>
          <p:sp>
            <p:nvSpPr>
              <p:cNvPr id="36922" name="Oval 160"/>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25" name="Freeform 161"/>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5" name="Group 162"/>
          <p:cNvGrpSpPr>
            <a:grpSpLocks/>
          </p:cNvGrpSpPr>
          <p:nvPr/>
        </p:nvGrpSpPr>
        <p:grpSpPr bwMode="auto">
          <a:xfrm>
            <a:off x="276225" y="3500438"/>
            <a:ext cx="2152650" cy="2152650"/>
            <a:chOff x="1943" y="626"/>
            <a:chExt cx="1228" cy="1228"/>
          </a:xfrm>
        </p:grpSpPr>
        <p:sp>
          <p:nvSpPr>
            <p:cNvPr id="36912"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6913" name="Group 164"/>
            <p:cNvGrpSpPr>
              <a:grpSpLocks/>
            </p:cNvGrpSpPr>
            <p:nvPr/>
          </p:nvGrpSpPr>
          <p:grpSpPr bwMode="auto">
            <a:xfrm>
              <a:off x="2070" y="1330"/>
              <a:ext cx="975" cy="325"/>
              <a:chOff x="2696" y="1315"/>
              <a:chExt cx="2472" cy="824"/>
            </a:xfrm>
          </p:grpSpPr>
          <p:sp>
            <p:nvSpPr>
              <p:cNvPr id="36917" name="Oval 165"/>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6918"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6914" name="Group 167"/>
            <p:cNvGrpSpPr>
              <a:grpSpLocks/>
            </p:cNvGrpSpPr>
            <p:nvPr/>
          </p:nvGrpSpPr>
          <p:grpSpPr bwMode="auto">
            <a:xfrm>
              <a:off x="2236" y="890"/>
              <a:ext cx="644" cy="645"/>
              <a:chOff x="2880" y="1515"/>
              <a:chExt cx="644" cy="645"/>
            </a:xfrm>
          </p:grpSpPr>
          <p:sp>
            <p:nvSpPr>
              <p:cNvPr id="36915"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33" name="Freeform 16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8" name="Group 170"/>
          <p:cNvGrpSpPr>
            <a:grpSpLocks/>
          </p:cNvGrpSpPr>
          <p:nvPr/>
        </p:nvGrpSpPr>
        <p:grpSpPr bwMode="auto">
          <a:xfrm>
            <a:off x="490538" y="5419725"/>
            <a:ext cx="2152650" cy="2152650"/>
            <a:chOff x="1943" y="626"/>
            <a:chExt cx="1228" cy="1228"/>
          </a:xfrm>
        </p:grpSpPr>
        <p:sp>
          <p:nvSpPr>
            <p:cNvPr id="36905" name="Oval 171"/>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6906" name="Group 172"/>
            <p:cNvGrpSpPr>
              <a:grpSpLocks/>
            </p:cNvGrpSpPr>
            <p:nvPr/>
          </p:nvGrpSpPr>
          <p:grpSpPr bwMode="auto">
            <a:xfrm>
              <a:off x="2070" y="1330"/>
              <a:ext cx="975" cy="325"/>
              <a:chOff x="2696" y="1315"/>
              <a:chExt cx="2472" cy="824"/>
            </a:xfrm>
          </p:grpSpPr>
          <p:sp>
            <p:nvSpPr>
              <p:cNvPr id="36910" name="Oval 173"/>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6911" name="Oval 174"/>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6907" name="Group 175"/>
            <p:cNvGrpSpPr>
              <a:grpSpLocks/>
            </p:cNvGrpSpPr>
            <p:nvPr/>
          </p:nvGrpSpPr>
          <p:grpSpPr bwMode="auto">
            <a:xfrm>
              <a:off x="2236" y="890"/>
              <a:ext cx="644" cy="645"/>
              <a:chOff x="2880" y="1515"/>
              <a:chExt cx="644" cy="645"/>
            </a:xfrm>
          </p:grpSpPr>
          <p:sp>
            <p:nvSpPr>
              <p:cNvPr id="36908" name="Oval 176"/>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41" name="Freeform 177"/>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1" name="Group 30"/>
          <p:cNvGrpSpPr>
            <a:grpSpLocks/>
          </p:cNvGrpSpPr>
          <p:nvPr/>
        </p:nvGrpSpPr>
        <p:grpSpPr bwMode="auto">
          <a:xfrm>
            <a:off x="312738" y="173038"/>
            <a:ext cx="8520112" cy="592137"/>
            <a:chOff x="197" y="158"/>
            <a:chExt cx="5367" cy="373"/>
          </a:xfrm>
          <a:solidFill>
            <a:srgbClr val="A40C83"/>
          </a:solidFill>
        </p:grpSpPr>
        <p:sp>
          <p:nvSpPr>
            <p:cNvPr id="11295" name="AutoShape 31"/>
            <p:cNvSpPr>
              <a:spLocks noChangeArrowheads="1"/>
            </p:cNvSpPr>
            <p:nvPr/>
          </p:nvSpPr>
          <p:spPr bwMode="auto">
            <a:xfrm>
              <a:off x="204" y="159"/>
              <a:ext cx="5352" cy="372"/>
            </a:xfrm>
            <a:prstGeom prst="roundRect">
              <a:avLst>
                <a:gd name="adj" fmla="val 11829"/>
              </a:avLst>
            </a:prstGeom>
            <a:grpFill/>
            <a:ln w="9525">
              <a:noFill/>
              <a:round/>
              <a:headEnd/>
              <a:tailEnd/>
            </a:ln>
            <a:effectLst/>
          </p:spPr>
          <p:txBody>
            <a:bodyPr wrap="none" anchor="ctr"/>
            <a:lstStyle/>
            <a:p>
              <a:pPr>
                <a:defRPr/>
              </a:pPr>
              <a:endParaRPr lang="es-ES_tradnl" dirty="0"/>
            </a:p>
          </p:txBody>
        </p:sp>
        <p:sp>
          <p:nvSpPr>
            <p:cNvPr id="11296" name="Freeform 32"/>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pFill/>
            <a:ln w="9525">
              <a:noFill/>
              <a:round/>
              <a:headEnd/>
              <a:tailEnd/>
            </a:ln>
          </p:spPr>
          <p:txBody>
            <a:bodyPr/>
            <a:lstStyle/>
            <a:p>
              <a:pPr>
                <a:defRPr/>
              </a:pPr>
              <a:endParaRPr lang="es-ES_tradnl" dirty="0"/>
            </a:p>
          </p:txBody>
        </p:sp>
        <p:sp>
          <p:nvSpPr>
            <p:cNvPr id="11297" name="AutoShape 33"/>
            <p:cNvSpPr>
              <a:spLocks noChangeArrowheads="1"/>
            </p:cNvSpPr>
            <p:nvPr/>
          </p:nvSpPr>
          <p:spPr bwMode="auto">
            <a:xfrm>
              <a:off x="204" y="159"/>
              <a:ext cx="5352" cy="82"/>
            </a:xfrm>
            <a:prstGeom prst="roundRect">
              <a:avLst>
                <a:gd name="adj" fmla="val 16667"/>
              </a:avLst>
            </a:prstGeom>
            <a:grpFill/>
            <a:ln w="9525">
              <a:noFill/>
              <a:round/>
              <a:headEnd/>
              <a:tailEnd/>
            </a:ln>
            <a:effectLst/>
          </p:spPr>
          <p:txBody>
            <a:bodyPr wrap="none" anchor="ctr"/>
            <a:lstStyle/>
            <a:p>
              <a:pPr>
                <a:defRPr/>
              </a:pPr>
              <a:endParaRPr lang="es-ES_tradnl" dirty="0"/>
            </a:p>
          </p:txBody>
        </p:sp>
      </p:grpSp>
      <p:sp>
        <p:nvSpPr>
          <p:cNvPr id="85" name="Text Box 71"/>
          <p:cNvSpPr txBox="1">
            <a:spLocks noChangeArrowheads="1"/>
          </p:cNvSpPr>
          <p:nvPr/>
        </p:nvSpPr>
        <p:spPr bwMode="auto">
          <a:xfrm>
            <a:off x="131763" y="1076325"/>
            <a:ext cx="1039812"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36879" name="Text Box 69"/>
          <p:cNvSpPr txBox="1">
            <a:spLocks noChangeArrowheads="1"/>
          </p:cNvSpPr>
          <p:nvPr/>
        </p:nvSpPr>
        <p:spPr bwMode="auto">
          <a:xfrm>
            <a:off x="131763" y="3143250"/>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III: Estudio Organizacional</a:t>
            </a:r>
          </a:p>
        </p:txBody>
      </p:sp>
      <p:sp>
        <p:nvSpPr>
          <p:cNvPr id="36880" name="Text Box 71"/>
          <p:cNvSpPr txBox="1">
            <a:spLocks noChangeArrowheads="1"/>
          </p:cNvSpPr>
          <p:nvPr/>
        </p:nvSpPr>
        <p:spPr bwMode="auto">
          <a:xfrm>
            <a:off x="1000125" y="6211888"/>
            <a:ext cx="1285875" cy="461962"/>
          </a:xfrm>
          <a:prstGeom prst="rect">
            <a:avLst/>
          </a:prstGeom>
          <a:noFill/>
          <a:ln w="9525">
            <a:noFill/>
            <a:miter lim="800000"/>
            <a:headEnd/>
            <a:tailEnd/>
          </a:ln>
        </p:spPr>
        <p:txBody>
          <a:bodyPr anchor="ctr">
            <a:spAutoFit/>
          </a:bodyPr>
          <a:lstStyle/>
          <a:p>
            <a:pPr algn="ctr">
              <a:spcBef>
                <a:spcPct val="50000"/>
              </a:spcBef>
            </a:pPr>
            <a:r>
              <a:rPr lang="en-GB" sz="1200">
                <a:solidFill>
                  <a:schemeClr val="bg1"/>
                </a:solidFill>
              </a:rPr>
              <a:t>Conclusiones, Recomendaciones</a:t>
            </a:r>
          </a:p>
        </p:txBody>
      </p:sp>
      <p:grpSp>
        <p:nvGrpSpPr>
          <p:cNvPr id="22" name="Group 162"/>
          <p:cNvGrpSpPr>
            <a:grpSpLocks/>
          </p:cNvGrpSpPr>
          <p:nvPr/>
        </p:nvGrpSpPr>
        <p:grpSpPr bwMode="auto">
          <a:xfrm>
            <a:off x="-428625" y="4705350"/>
            <a:ext cx="2852738" cy="2154238"/>
            <a:chOff x="1943" y="626"/>
            <a:chExt cx="1627" cy="1229"/>
          </a:xfrm>
        </p:grpSpPr>
        <p:sp>
          <p:nvSpPr>
            <p:cNvPr id="36898"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6899" name="Group 164"/>
            <p:cNvGrpSpPr>
              <a:grpSpLocks/>
            </p:cNvGrpSpPr>
            <p:nvPr/>
          </p:nvGrpSpPr>
          <p:grpSpPr bwMode="auto">
            <a:xfrm>
              <a:off x="2322" y="1411"/>
              <a:ext cx="1248" cy="444"/>
              <a:chOff x="3334" y="1520"/>
              <a:chExt cx="3166" cy="1126"/>
            </a:xfrm>
          </p:grpSpPr>
          <p:sp>
            <p:nvSpPr>
              <p:cNvPr id="36903" name="Oval 165"/>
              <p:cNvSpPr>
                <a:spLocks noChangeArrowheads="1"/>
              </p:cNvSpPr>
              <p:nvPr/>
            </p:nvSpPr>
            <p:spPr bwMode="auto">
              <a:xfrm>
                <a:off x="4027" y="1822"/>
                <a:ext cx="2473"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6904"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6900" name="Group 167"/>
            <p:cNvGrpSpPr>
              <a:grpSpLocks/>
            </p:cNvGrpSpPr>
            <p:nvPr/>
          </p:nvGrpSpPr>
          <p:grpSpPr bwMode="auto">
            <a:xfrm>
              <a:off x="2236" y="890"/>
              <a:ext cx="644" cy="645"/>
              <a:chOff x="2880" y="1515"/>
              <a:chExt cx="644" cy="645"/>
            </a:xfrm>
          </p:grpSpPr>
          <p:sp>
            <p:nvSpPr>
              <p:cNvPr id="36901"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98" name="Freeform 169"/>
              <p:cNvSpPr>
                <a:spLocks/>
              </p:cNvSpPr>
              <p:nvPr/>
            </p:nvSpPr>
            <p:spPr bwMode="auto">
              <a:xfrm>
                <a:off x="2888" y="1515"/>
                <a:ext cx="627"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sp>
        <p:nvSpPr>
          <p:cNvPr id="102" name="Rectangle 34"/>
          <p:cNvSpPr txBox="1">
            <a:spLocks noChangeArrowheads="1"/>
          </p:cNvSpPr>
          <p:nvPr/>
        </p:nvSpPr>
        <p:spPr bwMode="auto">
          <a:xfrm>
            <a:off x="500063" y="285750"/>
            <a:ext cx="8229600" cy="561975"/>
          </a:xfrm>
          <a:prstGeom prst="rect">
            <a:avLst/>
          </a:prstGeom>
          <a:noFill/>
          <a:ln w="9525">
            <a:noFill/>
            <a:miter lim="800000"/>
            <a:headEnd/>
            <a:tailEnd/>
          </a:ln>
          <a:effectLst>
            <a:outerShdw dist="17961" dir="2700000" algn="ctr" rotWithShape="0">
              <a:srgbClr val="474747"/>
            </a:outerShdw>
          </a:effectLst>
        </p:spPr>
        <p:txBody>
          <a:bodyPr anchor="ctr"/>
          <a:lstStyle/>
          <a:p>
            <a:pPr marL="0" lvl="1">
              <a:defRPr/>
            </a:pPr>
            <a:r>
              <a:rPr lang="es-EC" b="1" kern="0" dirty="0">
                <a:solidFill>
                  <a:schemeClr val="bg1"/>
                </a:solidFill>
                <a:latin typeface="Arial" pitchFamily="34" charset="0"/>
                <a:cs typeface="Arial" pitchFamily="34" charset="0"/>
              </a:rPr>
              <a:t>CAP. 4: COSECHA, POS-COSECHA Y EMPACADO</a:t>
            </a:r>
            <a:r>
              <a:rPr lang="es-MX" sz="2000" kern="0" dirty="0">
                <a:solidFill>
                  <a:schemeClr val="bg1"/>
                </a:solidFill>
              </a:rPr>
              <a:t/>
            </a:r>
            <a:br>
              <a:rPr lang="es-MX" sz="2000" kern="0" dirty="0">
                <a:solidFill>
                  <a:schemeClr val="bg1"/>
                </a:solidFill>
              </a:rPr>
            </a:br>
            <a:endParaRPr lang="en-GB" kern="0" dirty="0">
              <a:solidFill>
                <a:schemeClr val="bg1"/>
              </a:solidFill>
            </a:endParaRPr>
          </a:p>
        </p:txBody>
      </p:sp>
      <p:sp>
        <p:nvSpPr>
          <p:cNvPr id="36883" name="Text Box 68"/>
          <p:cNvSpPr txBox="1">
            <a:spLocks noChangeArrowheads="1"/>
          </p:cNvSpPr>
          <p:nvPr/>
        </p:nvSpPr>
        <p:spPr bwMode="auto">
          <a:xfrm>
            <a:off x="889000" y="2211388"/>
            <a:ext cx="1039813" cy="646112"/>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 Estudio de mercado</a:t>
            </a:r>
          </a:p>
        </p:txBody>
      </p:sp>
      <p:grpSp>
        <p:nvGrpSpPr>
          <p:cNvPr id="36884" name="Group 182"/>
          <p:cNvGrpSpPr>
            <a:grpSpLocks/>
          </p:cNvGrpSpPr>
          <p:nvPr/>
        </p:nvGrpSpPr>
        <p:grpSpPr bwMode="auto">
          <a:xfrm>
            <a:off x="285750" y="3500438"/>
            <a:ext cx="2152650" cy="2152650"/>
            <a:chOff x="1943" y="626"/>
            <a:chExt cx="1228" cy="1228"/>
          </a:xfrm>
        </p:grpSpPr>
        <p:sp>
          <p:nvSpPr>
            <p:cNvPr id="36891" name="Oval 183"/>
            <p:cNvSpPr>
              <a:spLocks noChangeArrowheads="1"/>
            </p:cNvSpPr>
            <p:nvPr/>
          </p:nvSpPr>
          <p:spPr bwMode="auto">
            <a:xfrm>
              <a:off x="1943" y="626"/>
              <a:ext cx="1228" cy="1228"/>
            </a:xfrm>
            <a:prstGeom prst="ellipse">
              <a:avLst/>
            </a:prstGeom>
            <a:gradFill rotWithShape="1">
              <a:gsLst>
                <a:gs pos="0">
                  <a:srgbClr val="780E78">
                    <a:alpha val="62000"/>
                  </a:srgbClr>
                </a:gs>
                <a:gs pos="100000">
                  <a:srgbClr val="380638">
                    <a:alpha val="0"/>
                  </a:srgbClr>
                </a:gs>
              </a:gsLst>
              <a:path path="shape">
                <a:fillToRect l="50000" t="50000" r="50000" b="50000"/>
              </a:path>
            </a:gradFill>
            <a:ln w="9525">
              <a:noFill/>
              <a:round/>
              <a:headEnd/>
              <a:tailEnd/>
            </a:ln>
          </p:spPr>
          <p:txBody>
            <a:bodyPr wrap="none" anchor="ctr"/>
            <a:lstStyle/>
            <a:p>
              <a:endParaRPr lang="es-MX"/>
            </a:p>
          </p:txBody>
        </p:sp>
        <p:grpSp>
          <p:nvGrpSpPr>
            <p:cNvPr id="36892" name="Group 184"/>
            <p:cNvGrpSpPr>
              <a:grpSpLocks/>
            </p:cNvGrpSpPr>
            <p:nvPr/>
          </p:nvGrpSpPr>
          <p:grpSpPr bwMode="auto">
            <a:xfrm>
              <a:off x="2070" y="1330"/>
              <a:ext cx="975" cy="325"/>
              <a:chOff x="2696" y="1315"/>
              <a:chExt cx="2472" cy="824"/>
            </a:xfrm>
          </p:grpSpPr>
          <p:sp>
            <p:nvSpPr>
              <p:cNvPr id="36896" name="Oval 185"/>
              <p:cNvSpPr>
                <a:spLocks noChangeArrowheads="1"/>
              </p:cNvSpPr>
              <p:nvPr/>
            </p:nvSpPr>
            <p:spPr bwMode="auto">
              <a:xfrm>
                <a:off x="2696" y="1315"/>
                <a:ext cx="2472" cy="824"/>
              </a:xfrm>
              <a:prstGeom prst="ellipse">
                <a:avLst/>
              </a:prstGeom>
              <a:gradFill rotWithShape="1">
                <a:gsLst>
                  <a:gs pos="0">
                    <a:srgbClr val="780E78">
                      <a:alpha val="60999"/>
                    </a:srgbClr>
                  </a:gs>
                  <a:gs pos="100000">
                    <a:srgbClr val="380638">
                      <a:alpha val="0"/>
                    </a:srgbClr>
                  </a:gs>
                </a:gsLst>
                <a:path path="shape">
                  <a:fillToRect l="50000" t="50000" r="50000" b="50000"/>
                </a:path>
              </a:gradFill>
              <a:ln w="9525">
                <a:noFill/>
                <a:round/>
                <a:headEnd/>
                <a:tailEnd/>
              </a:ln>
            </p:spPr>
            <p:txBody>
              <a:bodyPr wrap="none" anchor="ctr"/>
              <a:lstStyle/>
              <a:p>
                <a:endParaRPr lang="es-MX"/>
              </a:p>
            </p:txBody>
          </p:sp>
          <p:sp>
            <p:nvSpPr>
              <p:cNvPr id="36897" name="Oval 186"/>
              <p:cNvSpPr>
                <a:spLocks noChangeArrowheads="1"/>
              </p:cNvSpPr>
              <p:nvPr/>
            </p:nvSpPr>
            <p:spPr bwMode="auto">
              <a:xfrm>
                <a:off x="3334" y="1520"/>
                <a:ext cx="1249" cy="451"/>
              </a:xfrm>
              <a:prstGeom prst="ellipse">
                <a:avLst/>
              </a:prstGeom>
              <a:gradFill rotWithShape="1">
                <a:gsLst>
                  <a:gs pos="0">
                    <a:srgbClr val="AA17C7">
                      <a:alpha val="92998"/>
                    </a:srgbClr>
                  </a:gs>
                  <a:gs pos="100000">
                    <a:srgbClr val="4F0B5C">
                      <a:alpha val="0"/>
                    </a:srgbClr>
                  </a:gs>
                </a:gsLst>
                <a:path path="shape">
                  <a:fillToRect l="50000" t="50000" r="50000" b="50000"/>
                </a:path>
              </a:gradFill>
              <a:ln w="9525">
                <a:noFill/>
                <a:round/>
                <a:headEnd/>
                <a:tailEnd/>
              </a:ln>
            </p:spPr>
            <p:txBody>
              <a:bodyPr wrap="none" anchor="ctr"/>
              <a:lstStyle/>
              <a:p>
                <a:endParaRPr lang="es-MX"/>
              </a:p>
            </p:txBody>
          </p:sp>
        </p:grpSp>
        <p:grpSp>
          <p:nvGrpSpPr>
            <p:cNvPr id="36893" name="Group 187"/>
            <p:cNvGrpSpPr>
              <a:grpSpLocks/>
            </p:cNvGrpSpPr>
            <p:nvPr/>
          </p:nvGrpSpPr>
          <p:grpSpPr bwMode="auto">
            <a:xfrm>
              <a:off x="2236" y="890"/>
              <a:ext cx="644" cy="645"/>
              <a:chOff x="2880" y="1515"/>
              <a:chExt cx="644" cy="645"/>
            </a:xfrm>
          </p:grpSpPr>
          <p:sp>
            <p:nvSpPr>
              <p:cNvPr id="36894" name="Oval 188"/>
              <p:cNvSpPr>
                <a:spLocks noChangeArrowheads="1"/>
              </p:cNvSpPr>
              <p:nvPr/>
            </p:nvSpPr>
            <p:spPr bwMode="auto">
              <a:xfrm>
                <a:off x="2880" y="1516"/>
                <a:ext cx="644" cy="644"/>
              </a:xfrm>
              <a:prstGeom prst="ellipse">
                <a:avLst/>
              </a:prstGeom>
              <a:gradFill rotWithShape="1">
                <a:gsLst>
                  <a:gs pos="0">
                    <a:srgbClr val="500B65"/>
                  </a:gs>
                  <a:gs pos="100000">
                    <a:srgbClr val="9F15C5"/>
                  </a:gs>
                </a:gsLst>
                <a:lin ang="5400000" scaled="1"/>
              </a:gradFill>
              <a:ln w="9525" algn="ctr">
                <a:noFill/>
                <a:round/>
                <a:headEnd/>
                <a:tailEnd/>
              </a:ln>
            </p:spPr>
            <p:txBody>
              <a:bodyPr wrap="none" anchor="ctr"/>
              <a:lstStyle/>
              <a:p>
                <a:endParaRPr lang="es-MX"/>
              </a:p>
            </p:txBody>
          </p:sp>
          <p:sp>
            <p:nvSpPr>
              <p:cNvPr id="135" name="Freeform 18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MX"/>
              </a:p>
            </p:txBody>
          </p:sp>
        </p:grpSp>
      </p:grpSp>
      <p:sp>
        <p:nvSpPr>
          <p:cNvPr id="36885" name="Text Box 70"/>
          <p:cNvSpPr txBox="1">
            <a:spLocks noChangeArrowheads="1"/>
          </p:cNvSpPr>
          <p:nvPr/>
        </p:nvSpPr>
        <p:spPr bwMode="auto">
          <a:xfrm>
            <a:off x="854075" y="4211638"/>
            <a:ext cx="1039813"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IV: Estudio Técnico </a:t>
            </a:r>
          </a:p>
        </p:txBody>
      </p:sp>
      <p:sp>
        <p:nvSpPr>
          <p:cNvPr id="36886" name="Text Box 70"/>
          <p:cNvSpPr txBox="1">
            <a:spLocks noChangeArrowheads="1"/>
          </p:cNvSpPr>
          <p:nvPr/>
        </p:nvSpPr>
        <p:spPr bwMode="auto">
          <a:xfrm>
            <a:off x="68263" y="5283200"/>
            <a:ext cx="1039812"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V: Estudio Financiero</a:t>
            </a:r>
          </a:p>
        </p:txBody>
      </p:sp>
      <p:pic>
        <p:nvPicPr>
          <p:cNvPr id="45079" name="Imagen 193"/>
          <p:cNvPicPr>
            <a:picLocks noChangeAspect="1" noChangeArrowheads="1"/>
          </p:cNvPicPr>
          <p:nvPr/>
        </p:nvPicPr>
        <p:blipFill>
          <a:blip r:embed="rId3"/>
          <a:srcRect/>
          <a:stretch>
            <a:fillRect/>
          </a:stretch>
        </p:blipFill>
        <p:spPr bwMode="auto">
          <a:xfrm>
            <a:off x="5572125" y="2714625"/>
            <a:ext cx="3143250" cy="2571750"/>
          </a:xfrm>
          <a:prstGeom prst="rect">
            <a:avLst/>
          </a:prstGeom>
          <a:noFill/>
          <a:ln w="9525">
            <a:noFill/>
            <a:miter lim="800000"/>
            <a:headEnd/>
            <a:tailEnd/>
          </a:ln>
        </p:spPr>
      </p:pic>
      <p:pic>
        <p:nvPicPr>
          <p:cNvPr id="45081" name="Picture 2"/>
          <p:cNvPicPr>
            <a:picLocks noChangeAspect="1" noChangeArrowheads="1"/>
          </p:cNvPicPr>
          <p:nvPr/>
        </p:nvPicPr>
        <p:blipFill>
          <a:blip r:embed="rId4"/>
          <a:srcRect/>
          <a:stretch>
            <a:fillRect/>
          </a:stretch>
        </p:blipFill>
        <p:spPr bwMode="auto">
          <a:xfrm>
            <a:off x="2214563" y="3871913"/>
            <a:ext cx="3143250" cy="2200275"/>
          </a:xfrm>
          <a:prstGeom prst="rect">
            <a:avLst/>
          </a:prstGeom>
          <a:noFill/>
          <a:ln w="9525">
            <a:noFill/>
            <a:miter lim="800000"/>
            <a:headEnd/>
            <a:tailEnd/>
          </a:ln>
        </p:spPr>
      </p:pic>
      <p:sp>
        <p:nvSpPr>
          <p:cNvPr id="45082" name="110 Rectángulo"/>
          <p:cNvSpPr>
            <a:spLocks noChangeArrowheads="1"/>
          </p:cNvSpPr>
          <p:nvPr/>
        </p:nvSpPr>
        <p:spPr bwMode="auto">
          <a:xfrm>
            <a:off x="5572125" y="857250"/>
            <a:ext cx="3357563" cy="1600200"/>
          </a:xfrm>
          <a:prstGeom prst="rect">
            <a:avLst/>
          </a:prstGeom>
          <a:noFill/>
          <a:ln w="9525">
            <a:noFill/>
            <a:miter lim="800000"/>
            <a:headEnd/>
            <a:tailEnd/>
          </a:ln>
        </p:spPr>
        <p:txBody>
          <a:bodyPr>
            <a:spAutoFit/>
          </a:bodyPr>
          <a:lstStyle/>
          <a:p>
            <a:r>
              <a:rPr lang="es-EC" sz="1400"/>
              <a:t>En la cosecha o recolección se requiere que el personal encargado de esta tarea deba tener toda la delicadeza posible, ya que se efectúa manualmente, de preferencia una vez que el fruto en la planta ya haya madurado pero con la precaución de no sobre madurar a la misma ya que se estropearía en el transporte.</a:t>
            </a:r>
          </a:p>
        </p:txBody>
      </p:sp>
      <p:pic>
        <p:nvPicPr>
          <p:cNvPr id="45156" name="Picture 100"/>
          <p:cNvPicPr>
            <a:picLocks noChangeAspect="1" noChangeArrowheads="1"/>
          </p:cNvPicPr>
          <p:nvPr/>
        </p:nvPicPr>
        <p:blipFill>
          <a:blip r:embed="rId5"/>
          <a:srcRect/>
          <a:stretch>
            <a:fillRect/>
          </a:stretch>
        </p:blipFill>
        <p:spPr bwMode="auto">
          <a:xfrm>
            <a:off x="2214563" y="1071563"/>
            <a:ext cx="3133725" cy="244792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4.16667E-6 0 L 4.16667E-6 1.12338 " pathEditMode="relative" rAng="0" ptsTypes="AA">
                                      <p:cBhvr>
                                        <p:cTn id="10" dur="1500" fill="hold"/>
                                        <p:tgtEl>
                                          <p:spTgt spid="5"/>
                                        </p:tgtEl>
                                        <p:attrNameLst>
                                          <p:attrName>ppt_x</p:attrName>
                                          <p:attrName>ppt_y</p:attrName>
                                        </p:attrNameLst>
                                      </p:cBhvr>
                                      <p:rCtr x="0" y="562"/>
                                    </p:animMotion>
                                  </p:childTnLst>
                                </p:cTn>
                              </p:par>
                              <p:par>
                                <p:cTn id="11" presetID="42" presetClass="path" presetSubtype="0" accel="50000" decel="50000" fill="hold" nodeType="withEffect">
                                  <p:stCondLst>
                                    <p:cond delay="0"/>
                                  </p:stCondLst>
                                  <p:childTnLst>
                                    <p:animMotion origin="layout" path="M -4.72222E-6 -1.12338 L -4.72222E-6 -4.07407E-6 " pathEditMode="relative" rAng="0" ptsTypes="AA">
                                      <p:cBhvr>
                                        <p:cTn id="12" dur="1500" spd="-100000" fill="hold"/>
                                        <p:tgtEl>
                                          <p:spTgt spid="4"/>
                                        </p:tgtEl>
                                        <p:attrNameLst>
                                          <p:attrName>ppt_x</p:attrName>
                                          <p:attrName>ppt_y</p:attrName>
                                        </p:attrNameLst>
                                      </p:cBhvr>
                                      <p:rCtr x="0" y="562"/>
                                    </p:animMotion>
                                  </p:childTnLst>
                                </p:cTn>
                              </p:par>
                              <p:par>
                                <p:cTn id="13" presetID="10" presetClass="entr" presetSubtype="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7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9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11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13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xit" presetSubtype="0" fill="hold" nodeType="with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xit" presetSubtype="0" fill="hold" grpId="0" nodeType="withEffect">
                                  <p:stCondLst>
                                    <p:cond delay="0"/>
                                  </p:stCondLst>
                                  <p:childTnLst>
                                    <p:animEffect transition="out" filter="fade">
                                      <p:cBhvr>
                                        <p:cTn id="35" dur="500"/>
                                        <p:tgtEl>
                                          <p:spTgt spid="11336"/>
                                        </p:tgtEl>
                                      </p:cBhvr>
                                    </p:animEffect>
                                    <p:set>
                                      <p:cBhvr>
                                        <p:cTn id="36" dur="1" fill="hold">
                                          <p:stCondLst>
                                            <p:cond delay="499"/>
                                          </p:stCondLst>
                                        </p:cTn>
                                        <p:tgtEl>
                                          <p:spTgt spid="1133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1337"/>
                                        </p:tgtEl>
                                        <p:attrNameLst>
                                          <p:attrName>style.visibility</p:attrName>
                                        </p:attrNameLst>
                                      </p:cBhvr>
                                      <p:to>
                                        <p:strVal val="visible"/>
                                      </p:to>
                                    </p:set>
                                    <p:animEffect transition="in" filter="fade">
                                      <p:cBhvr>
                                        <p:cTn id="39" dur="500"/>
                                        <p:tgtEl>
                                          <p:spTgt spid="11337"/>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par>
                                <p:cTn id="43" presetID="10" presetClass="entr" presetSubtype="0" fill="hold" nodeType="withEffect">
                                  <p:stCondLst>
                                    <p:cond delay="110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wipe(left)">
                                      <p:cBhvr>
                                        <p:cTn id="48" dur="500"/>
                                        <p:tgtEl>
                                          <p:spTgt spid="102"/>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45082"/>
                                        </p:tgtEl>
                                        <p:attrNameLst>
                                          <p:attrName>style.visibility</p:attrName>
                                        </p:attrNameLst>
                                      </p:cBhvr>
                                      <p:to>
                                        <p:strVal val="visible"/>
                                      </p:to>
                                    </p:set>
                                    <p:animEffect transition="in" filter="randombar(horizontal)">
                                      <p:cBhvr>
                                        <p:cTn id="53" dur="500"/>
                                        <p:tgtEl>
                                          <p:spTgt spid="45082"/>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45079"/>
                                        </p:tgtEl>
                                        <p:attrNameLst>
                                          <p:attrName>style.visibility</p:attrName>
                                        </p:attrNameLst>
                                      </p:cBhvr>
                                      <p:to>
                                        <p:strVal val="visible"/>
                                      </p:to>
                                    </p:set>
                                    <p:animEffect transition="in" filter="randombar(horizontal)">
                                      <p:cBhvr>
                                        <p:cTn id="58" dur="500"/>
                                        <p:tgtEl>
                                          <p:spTgt spid="45079"/>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45081"/>
                                        </p:tgtEl>
                                        <p:attrNameLst>
                                          <p:attrName>style.visibility</p:attrName>
                                        </p:attrNameLst>
                                      </p:cBhvr>
                                      <p:to>
                                        <p:strVal val="visible"/>
                                      </p:to>
                                    </p:set>
                                    <p:animEffect transition="in" filter="randombar(horizontal)">
                                      <p:cBhvr>
                                        <p:cTn id="63" dur="500"/>
                                        <p:tgtEl>
                                          <p:spTgt spid="45081"/>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nodeType="clickEffect">
                                  <p:stCondLst>
                                    <p:cond delay="0"/>
                                  </p:stCondLst>
                                  <p:childTnLst>
                                    <p:set>
                                      <p:cBhvr>
                                        <p:cTn id="67" dur="1" fill="hold">
                                          <p:stCondLst>
                                            <p:cond delay="0"/>
                                          </p:stCondLst>
                                        </p:cTn>
                                        <p:tgtEl>
                                          <p:spTgt spid="45156"/>
                                        </p:tgtEl>
                                        <p:attrNameLst>
                                          <p:attrName>style.visibility</p:attrName>
                                        </p:attrNameLst>
                                      </p:cBhvr>
                                      <p:to>
                                        <p:strVal val="visible"/>
                                      </p:to>
                                    </p:set>
                                    <p:animEffect transition="in" filter="box(in)">
                                      <p:cBhvr>
                                        <p:cTn id="68" dur="500"/>
                                        <p:tgtEl>
                                          <p:spTgt spid="45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6" grpId="0" animBg="1"/>
      <p:bldP spid="11337" grpId="0" animBg="1"/>
      <p:bldP spid="85" grpId="0"/>
      <p:bldP spid="102" grpId="0"/>
      <p:bldP spid="4508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76"/>
          <p:cNvPicPr>
            <a:picLocks noChangeAspect="1" noChangeArrowheads="1"/>
          </p:cNvPicPr>
          <p:nvPr/>
        </p:nvPicPr>
        <p:blipFill>
          <a:blip r:embed="rId3"/>
          <a:srcRect/>
          <a:stretch>
            <a:fillRect/>
          </a:stretch>
        </p:blipFill>
        <p:spPr bwMode="auto">
          <a:xfrm>
            <a:off x="2500313" y="928688"/>
            <a:ext cx="6529387" cy="5715000"/>
          </a:xfrm>
          <a:prstGeom prst="rect">
            <a:avLst/>
          </a:prstGeom>
          <a:noFill/>
          <a:ln w="9525">
            <a:noFill/>
            <a:miter lim="800000"/>
            <a:headEnd/>
            <a:tailEnd/>
          </a:ln>
        </p:spPr>
      </p:pic>
      <p:sp>
        <p:nvSpPr>
          <p:cNvPr id="103" name="102 Título"/>
          <p:cNvSpPr>
            <a:spLocks noGrp="1"/>
          </p:cNvSpPr>
          <p:nvPr>
            <p:ph type="title"/>
          </p:nvPr>
        </p:nvSpPr>
        <p:spPr/>
        <p:txBody>
          <a:bodyPr/>
          <a:lstStyle/>
          <a:p>
            <a:pPr eaLnBrk="1" hangingPunct="1">
              <a:defRPr/>
            </a:pPr>
            <a:endParaRPr lang="es-ES" dirty="0"/>
          </a:p>
        </p:txBody>
      </p:sp>
      <p:sp>
        <p:nvSpPr>
          <p:cNvPr id="37892" name="Rectangle 72"/>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29BE6">
                  <a:alpha val="79999"/>
                </a:srgbClr>
              </a:gs>
            </a:gsLst>
            <a:lin ang="5400000" scaled="1"/>
          </a:gradFill>
          <a:ln w="9525">
            <a:noFill/>
            <a:miter lim="800000"/>
            <a:headEnd/>
            <a:tailEnd/>
          </a:ln>
        </p:spPr>
        <p:txBody>
          <a:bodyPr wrap="none" anchor="ctr"/>
          <a:lstStyle/>
          <a:p>
            <a:endParaRPr lang="es-ES_tradnl"/>
          </a:p>
        </p:txBody>
      </p:sp>
      <p:sp>
        <p:nvSpPr>
          <p:cNvPr id="11337" name="Rectangle 73"/>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9CE1C">
                  <a:alpha val="60001"/>
                </a:srgbClr>
              </a:gs>
            </a:gsLst>
            <a:lin ang="5400000" scaled="1"/>
          </a:gradFill>
          <a:ln w="9525">
            <a:noFill/>
            <a:miter lim="800000"/>
            <a:headEnd/>
            <a:tailEnd/>
          </a:ln>
        </p:spPr>
        <p:txBody>
          <a:bodyPr wrap="none" anchor="ctr"/>
          <a:lstStyle/>
          <a:p>
            <a:endParaRPr lang="es-ES_tradnl"/>
          </a:p>
        </p:txBody>
      </p:sp>
      <p:grpSp>
        <p:nvGrpSpPr>
          <p:cNvPr id="37894" name="Group 2"/>
          <p:cNvGrpSpPr>
            <a:grpSpLocks/>
          </p:cNvGrpSpPr>
          <p:nvPr/>
        </p:nvGrpSpPr>
        <p:grpSpPr bwMode="auto">
          <a:xfrm>
            <a:off x="-3175" y="-12700"/>
            <a:ext cx="1766888" cy="6870700"/>
            <a:chOff x="2336" y="-8"/>
            <a:chExt cx="1252" cy="4337"/>
          </a:xfrm>
        </p:grpSpPr>
        <p:sp>
          <p:nvSpPr>
            <p:cNvPr id="38055" name="Freeform 3"/>
            <p:cNvSpPr>
              <a:spLocks/>
            </p:cNvSpPr>
            <p:nvPr/>
          </p:nvSpPr>
          <p:spPr bwMode="auto">
            <a:xfrm>
              <a:off x="2336" y="-8"/>
              <a:ext cx="872" cy="4337"/>
            </a:xfrm>
            <a:custGeom>
              <a:avLst/>
              <a:gdLst>
                <a:gd name="T0" fmla="*/ 607136 w 369"/>
                <a:gd name="T1" fmla="*/ 0 h 1836"/>
                <a:gd name="T2" fmla="*/ 556419 w 369"/>
                <a:gd name="T3" fmla="*/ 1992107 h 1836"/>
                <a:gd name="T4" fmla="*/ 0 w 369"/>
                <a:gd name="T5" fmla="*/ 4204707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18A5D8"/>
              </a:solidFill>
              <a:miter lim="800000"/>
              <a:headEnd/>
              <a:tailEnd/>
            </a:ln>
          </p:spPr>
          <p:txBody>
            <a:bodyPr/>
            <a:lstStyle/>
            <a:p>
              <a:endParaRPr lang="es-ES"/>
            </a:p>
          </p:txBody>
        </p:sp>
        <p:sp>
          <p:nvSpPr>
            <p:cNvPr id="38056" name="Freeform 4"/>
            <p:cNvSpPr>
              <a:spLocks/>
            </p:cNvSpPr>
            <p:nvPr/>
          </p:nvSpPr>
          <p:spPr bwMode="auto">
            <a:xfrm>
              <a:off x="2343" y="-8"/>
              <a:ext cx="893" cy="4337"/>
            </a:xfrm>
            <a:custGeom>
              <a:avLst/>
              <a:gdLst>
                <a:gd name="T0" fmla="*/ 602541 w 378"/>
                <a:gd name="T1" fmla="*/ 0 h 1836"/>
                <a:gd name="T2" fmla="*/ 570372 w 378"/>
                <a:gd name="T3" fmla="*/ 1992107 h 1836"/>
                <a:gd name="T4" fmla="*/ 70578 w 378"/>
                <a:gd name="T5" fmla="*/ 4204707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199DCC"/>
              </a:solidFill>
              <a:miter lim="800000"/>
              <a:headEnd/>
              <a:tailEnd/>
            </a:ln>
          </p:spPr>
          <p:txBody>
            <a:bodyPr/>
            <a:lstStyle/>
            <a:p>
              <a:endParaRPr lang="es-ES"/>
            </a:p>
          </p:txBody>
        </p:sp>
        <p:sp>
          <p:nvSpPr>
            <p:cNvPr id="38057" name="Freeform 5"/>
            <p:cNvSpPr>
              <a:spLocks/>
            </p:cNvSpPr>
            <p:nvPr/>
          </p:nvSpPr>
          <p:spPr bwMode="auto">
            <a:xfrm>
              <a:off x="2350" y="-8"/>
              <a:ext cx="917" cy="4337"/>
            </a:xfrm>
            <a:custGeom>
              <a:avLst/>
              <a:gdLst>
                <a:gd name="T0" fmla="*/ 605392 w 388"/>
                <a:gd name="T1" fmla="*/ 0 h 1836"/>
                <a:gd name="T2" fmla="*/ 589026 w 388"/>
                <a:gd name="T3" fmla="*/ 1992107 h 1836"/>
                <a:gd name="T4" fmla="*/ 142887 w 388"/>
                <a:gd name="T5" fmla="*/ 4204707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1A96C3"/>
              </a:solidFill>
              <a:miter lim="800000"/>
              <a:headEnd/>
              <a:tailEnd/>
            </a:ln>
          </p:spPr>
          <p:txBody>
            <a:bodyPr/>
            <a:lstStyle/>
            <a:p>
              <a:endParaRPr lang="es-ES"/>
            </a:p>
          </p:txBody>
        </p:sp>
        <p:sp>
          <p:nvSpPr>
            <p:cNvPr id="38058" name="Freeform 6"/>
            <p:cNvSpPr>
              <a:spLocks/>
            </p:cNvSpPr>
            <p:nvPr/>
          </p:nvSpPr>
          <p:spPr bwMode="auto">
            <a:xfrm>
              <a:off x="2355" y="-8"/>
              <a:ext cx="940" cy="4337"/>
            </a:xfrm>
            <a:custGeom>
              <a:avLst/>
              <a:gdLst>
                <a:gd name="T0" fmla="*/ 601430 w 398"/>
                <a:gd name="T1" fmla="*/ 0 h 1836"/>
                <a:gd name="T2" fmla="*/ 604141 w 398"/>
                <a:gd name="T3" fmla="*/ 1992107 h 1836"/>
                <a:gd name="T4" fmla="*/ 214887 w 398"/>
                <a:gd name="T5" fmla="*/ 4204707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1A8FBA"/>
              </a:solidFill>
              <a:miter lim="800000"/>
              <a:headEnd/>
              <a:tailEnd/>
            </a:ln>
          </p:spPr>
          <p:txBody>
            <a:bodyPr/>
            <a:lstStyle/>
            <a:p>
              <a:endParaRPr lang="es-ES"/>
            </a:p>
          </p:txBody>
        </p:sp>
        <p:sp>
          <p:nvSpPr>
            <p:cNvPr id="38059" name="Freeform 7"/>
            <p:cNvSpPr>
              <a:spLocks/>
            </p:cNvSpPr>
            <p:nvPr/>
          </p:nvSpPr>
          <p:spPr bwMode="auto">
            <a:xfrm>
              <a:off x="2360" y="-8"/>
              <a:ext cx="964" cy="4337"/>
            </a:xfrm>
            <a:custGeom>
              <a:avLst/>
              <a:gdLst>
                <a:gd name="T0" fmla="*/ 605942 w 408"/>
                <a:gd name="T1" fmla="*/ 0 h 1836"/>
                <a:gd name="T2" fmla="*/ 621497 w 408"/>
                <a:gd name="T3" fmla="*/ 1992107 h 1836"/>
                <a:gd name="T4" fmla="*/ 286502 w 408"/>
                <a:gd name="T5" fmla="*/ 4204707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1888B2"/>
              </a:solidFill>
              <a:miter lim="800000"/>
              <a:headEnd/>
              <a:tailEnd/>
            </a:ln>
          </p:spPr>
          <p:txBody>
            <a:bodyPr/>
            <a:lstStyle/>
            <a:p>
              <a:endParaRPr lang="es-ES"/>
            </a:p>
          </p:txBody>
        </p:sp>
        <p:sp>
          <p:nvSpPr>
            <p:cNvPr id="38060" name="Freeform 8"/>
            <p:cNvSpPr>
              <a:spLocks/>
            </p:cNvSpPr>
            <p:nvPr/>
          </p:nvSpPr>
          <p:spPr bwMode="auto">
            <a:xfrm>
              <a:off x="2365" y="-8"/>
              <a:ext cx="987" cy="4337"/>
            </a:xfrm>
            <a:custGeom>
              <a:avLst/>
              <a:gdLst>
                <a:gd name="T0" fmla="*/ 601973 w 418"/>
                <a:gd name="T1" fmla="*/ 0 h 1836"/>
                <a:gd name="T2" fmla="*/ 636769 w 418"/>
                <a:gd name="T3" fmla="*/ 1992107 h 1836"/>
                <a:gd name="T4" fmla="*/ 358420 w 418"/>
                <a:gd name="T5" fmla="*/ 4204707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1A82AA"/>
              </a:solidFill>
              <a:miter lim="800000"/>
              <a:headEnd/>
              <a:tailEnd/>
            </a:ln>
          </p:spPr>
          <p:txBody>
            <a:bodyPr/>
            <a:lstStyle/>
            <a:p>
              <a:endParaRPr lang="es-ES"/>
            </a:p>
          </p:txBody>
        </p:sp>
        <p:sp>
          <p:nvSpPr>
            <p:cNvPr id="38061" name="Freeform 9"/>
            <p:cNvSpPr>
              <a:spLocks/>
            </p:cNvSpPr>
            <p:nvPr/>
          </p:nvSpPr>
          <p:spPr bwMode="auto">
            <a:xfrm>
              <a:off x="2372" y="-8"/>
              <a:ext cx="1039" cy="4337"/>
            </a:xfrm>
            <a:custGeom>
              <a:avLst/>
              <a:gdLst>
                <a:gd name="T0" fmla="*/ 600204 w 440"/>
                <a:gd name="T1" fmla="*/ 0 h 1836"/>
                <a:gd name="T2" fmla="*/ 652558 w 440"/>
                <a:gd name="T3" fmla="*/ 1992107 h 1836"/>
                <a:gd name="T4" fmla="*/ 429076 w 440"/>
                <a:gd name="T5" fmla="*/ 4204707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187CA2"/>
              </a:solidFill>
              <a:miter lim="800000"/>
              <a:headEnd/>
              <a:tailEnd/>
            </a:ln>
          </p:spPr>
          <p:txBody>
            <a:bodyPr/>
            <a:lstStyle/>
            <a:p>
              <a:endParaRPr lang="es-ES"/>
            </a:p>
          </p:txBody>
        </p:sp>
        <p:sp>
          <p:nvSpPr>
            <p:cNvPr id="38062" name="Freeform 10"/>
            <p:cNvSpPr>
              <a:spLocks/>
            </p:cNvSpPr>
            <p:nvPr/>
          </p:nvSpPr>
          <p:spPr bwMode="auto">
            <a:xfrm>
              <a:off x="2376" y="-8"/>
              <a:ext cx="1094" cy="4337"/>
            </a:xfrm>
            <a:custGeom>
              <a:avLst/>
              <a:gdLst>
                <a:gd name="T0" fmla="*/ 606142 w 463"/>
                <a:gd name="T1" fmla="*/ 0 h 1836"/>
                <a:gd name="T2" fmla="*/ 675244 w 463"/>
                <a:gd name="T3" fmla="*/ 1992107 h 1836"/>
                <a:gd name="T4" fmla="*/ 505395 w 463"/>
                <a:gd name="T5" fmla="*/ 4204707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15769B"/>
              </a:solidFill>
              <a:miter lim="800000"/>
              <a:headEnd/>
              <a:tailEnd/>
            </a:ln>
          </p:spPr>
          <p:txBody>
            <a:bodyPr/>
            <a:lstStyle/>
            <a:p>
              <a:endParaRPr lang="es-ES"/>
            </a:p>
          </p:txBody>
        </p:sp>
        <p:sp>
          <p:nvSpPr>
            <p:cNvPr id="38063" name="Freeform 11"/>
            <p:cNvSpPr>
              <a:spLocks/>
            </p:cNvSpPr>
            <p:nvPr/>
          </p:nvSpPr>
          <p:spPr bwMode="auto">
            <a:xfrm>
              <a:off x="2381" y="-8"/>
              <a:ext cx="1148" cy="4337"/>
            </a:xfrm>
            <a:custGeom>
              <a:avLst/>
              <a:gdLst>
                <a:gd name="T0" fmla="*/ 604885 w 486"/>
                <a:gd name="T1" fmla="*/ 0 h 1836"/>
                <a:gd name="T2" fmla="*/ 691058 w 486"/>
                <a:gd name="T3" fmla="*/ 1992107 h 1836"/>
                <a:gd name="T4" fmla="*/ 576546 w 486"/>
                <a:gd name="T5" fmla="*/ 4204707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157194"/>
              </a:solidFill>
              <a:miter lim="800000"/>
              <a:headEnd/>
              <a:tailEnd/>
            </a:ln>
          </p:spPr>
          <p:txBody>
            <a:bodyPr/>
            <a:lstStyle/>
            <a:p>
              <a:endParaRPr lang="es-ES"/>
            </a:p>
          </p:txBody>
        </p:sp>
        <p:sp>
          <p:nvSpPr>
            <p:cNvPr id="38064" name="Freeform 12"/>
            <p:cNvSpPr>
              <a:spLocks/>
            </p:cNvSpPr>
            <p:nvPr/>
          </p:nvSpPr>
          <p:spPr bwMode="auto">
            <a:xfrm>
              <a:off x="2386" y="-8"/>
              <a:ext cx="1202" cy="4337"/>
            </a:xfrm>
            <a:custGeom>
              <a:avLst/>
              <a:gdLst>
                <a:gd name="T0" fmla="*/ 602518 w 509"/>
                <a:gd name="T1" fmla="*/ 0 h 1836"/>
                <a:gd name="T2" fmla="*/ 706044 w 509"/>
                <a:gd name="T3" fmla="*/ 1992107 h 1836"/>
                <a:gd name="T4" fmla="*/ 645833 w 509"/>
                <a:gd name="T5" fmla="*/ 4204707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36B8D"/>
              </a:solidFill>
              <a:miter lim="800000"/>
              <a:headEnd/>
              <a:tailEnd/>
            </a:ln>
          </p:spPr>
          <p:txBody>
            <a:bodyPr/>
            <a:lstStyle/>
            <a:p>
              <a:endParaRPr lang="es-ES"/>
            </a:p>
          </p:txBody>
        </p:sp>
      </p:grpSp>
      <p:grpSp>
        <p:nvGrpSpPr>
          <p:cNvPr id="3" name="Group 13"/>
          <p:cNvGrpSpPr>
            <a:grpSpLocks/>
          </p:cNvGrpSpPr>
          <p:nvPr/>
        </p:nvGrpSpPr>
        <p:grpSpPr bwMode="auto">
          <a:xfrm>
            <a:off x="-3175" y="-12700"/>
            <a:ext cx="1766888" cy="6870700"/>
            <a:chOff x="2336" y="-8"/>
            <a:chExt cx="1252" cy="4337"/>
          </a:xfrm>
        </p:grpSpPr>
        <p:sp>
          <p:nvSpPr>
            <p:cNvPr id="38045" name="Freeform 14"/>
            <p:cNvSpPr>
              <a:spLocks/>
            </p:cNvSpPr>
            <p:nvPr/>
          </p:nvSpPr>
          <p:spPr bwMode="auto">
            <a:xfrm>
              <a:off x="2336" y="-8"/>
              <a:ext cx="872" cy="4337"/>
            </a:xfrm>
            <a:custGeom>
              <a:avLst/>
              <a:gdLst>
                <a:gd name="T0" fmla="*/ 607136 w 369"/>
                <a:gd name="T1" fmla="*/ 0 h 1836"/>
                <a:gd name="T2" fmla="*/ 556419 w 369"/>
                <a:gd name="T3" fmla="*/ 1992107 h 1836"/>
                <a:gd name="T4" fmla="*/ 0 w 369"/>
                <a:gd name="T5" fmla="*/ 4204707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53B848"/>
              </a:solidFill>
              <a:miter lim="800000"/>
              <a:headEnd/>
              <a:tailEnd/>
            </a:ln>
          </p:spPr>
          <p:txBody>
            <a:bodyPr/>
            <a:lstStyle/>
            <a:p>
              <a:endParaRPr lang="es-ES"/>
            </a:p>
          </p:txBody>
        </p:sp>
        <p:sp>
          <p:nvSpPr>
            <p:cNvPr id="38046" name="Freeform 15"/>
            <p:cNvSpPr>
              <a:spLocks/>
            </p:cNvSpPr>
            <p:nvPr/>
          </p:nvSpPr>
          <p:spPr bwMode="auto">
            <a:xfrm>
              <a:off x="2343" y="-8"/>
              <a:ext cx="893" cy="4337"/>
            </a:xfrm>
            <a:custGeom>
              <a:avLst/>
              <a:gdLst>
                <a:gd name="T0" fmla="*/ 602541 w 378"/>
                <a:gd name="T1" fmla="*/ 0 h 1836"/>
                <a:gd name="T2" fmla="*/ 570372 w 378"/>
                <a:gd name="T3" fmla="*/ 1992107 h 1836"/>
                <a:gd name="T4" fmla="*/ 70578 w 378"/>
                <a:gd name="T5" fmla="*/ 4204707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4FB147"/>
              </a:solidFill>
              <a:miter lim="800000"/>
              <a:headEnd/>
              <a:tailEnd/>
            </a:ln>
          </p:spPr>
          <p:txBody>
            <a:bodyPr/>
            <a:lstStyle/>
            <a:p>
              <a:endParaRPr lang="es-ES"/>
            </a:p>
          </p:txBody>
        </p:sp>
        <p:sp>
          <p:nvSpPr>
            <p:cNvPr id="38047" name="Freeform 16"/>
            <p:cNvSpPr>
              <a:spLocks/>
            </p:cNvSpPr>
            <p:nvPr/>
          </p:nvSpPr>
          <p:spPr bwMode="auto">
            <a:xfrm>
              <a:off x="2350" y="-8"/>
              <a:ext cx="917" cy="4337"/>
            </a:xfrm>
            <a:custGeom>
              <a:avLst/>
              <a:gdLst>
                <a:gd name="T0" fmla="*/ 605392 w 388"/>
                <a:gd name="T1" fmla="*/ 0 h 1836"/>
                <a:gd name="T2" fmla="*/ 589026 w 388"/>
                <a:gd name="T3" fmla="*/ 1992107 h 1836"/>
                <a:gd name="T4" fmla="*/ 142887 w 388"/>
                <a:gd name="T5" fmla="*/ 4204707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48AC47"/>
              </a:solidFill>
              <a:miter lim="800000"/>
              <a:headEnd/>
              <a:tailEnd/>
            </a:ln>
          </p:spPr>
          <p:txBody>
            <a:bodyPr/>
            <a:lstStyle/>
            <a:p>
              <a:endParaRPr lang="es-ES"/>
            </a:p>
          </p:txBody>
        </p:sp>
        <p:sp>
          <p:nvSpPr>
            <p:cNvPr id="38048" name="Freeform 17"/>
            <p:cNvSpPr>
              <a:spLocks/>
            </p:cNvSpPr>
            <p:nvPr/>
          </p:nvSpPr>
          <p:spPr bwMode="auto">
            <a:xfrm>
              <a:off x="2355" y="-8"/>
              <a:ext cx="940" cy="4337"/>
            </a:xfrm>
            <a:custGeom>
              <a:avLst/>
              <a:gdLst>
                <a:gd name="T0" fmla="*/ 601430 w 398"/>
                <a:gd name="T1" fmla="*/ 0 h 1836"/>
                <a:gd name="T2" fmla="*/ 604141 w 398"/>
                <a:gd name="T3" fmla="*/ 1992107 h 1836"/>
                <a:gd name="T4" fmla="*/ 214887 w 398"/>
                <a:gd name="T5" fmla="*/ 4204707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43A746"/>
              </a:solidFill>
              <a:miter lim="800000"/>
              <a:headEnd/>
              <a:tailEnd/>
            </a:ln>
          </p:spPr>
          <p:txBody>
            <a:bodyPr/>
            <a:lstStyle/>
            <a:p>
              <a:endParaRPr lang="es-ES"/>
            </a:p>
          </p:txBody>
        </p:sp>
        <p:sp>
          <p:nvSpPr>
            <p:cNvPr id="38049" name="Freeform 18"/>
            <p:cNvSpPr>
              <a:spLocks/>
            </p:cNvSpPr>
            <p:nvPr/>
          </p:nvSpPr>
          <p:spPr bwMode="auto">
            <a:xfrm>
              <a:off x="2360" y="-8"/>
              <a:ext cx="964" cy="4337"/>
            </a:xfrm>
            <a:custGeom>
              <a:avLst/>
              <a:gdLst>
                <a:gd name="T0" fmla="*/ 605942 w 408"/>
                <a:gd name="T1" fmla="*/ 0 h 1836"/>
                <a:gd name="T2" fmla="*/ 621497 w 408"/>
                <a:gd name="T3" fmla="*/ 1992107 h 1836"/>
                <a:gd name="T4" fmla="*/ 286502 w 408"/>
                <a:gd name="T5" fmla="*/ 4204707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3CA246"/>
              </a:solidFill>
              <a:miter lim="800000"/>
              <a:headEnd/>
              <a:tailEnd/>
            </a:ln>
          </p:spPr>
          <p:txBody>
            <a:bodyPr/>
            <a:lstStyle/>
            <a:p>
              <a:endParaRPr lang="es-ES"/>
            </a:p>
          </p:txBody>
        </p:sp>
        <p:sp>
          <p:nvSpPr>
            <p:cNvPr id="38050" name="Freeform 19"/>
            <p:cNvSpPr>
              <a:spLocks/>
            </p:cNvSpPr>
            <p:nvPr/>
          </p:nvSpPr>
          <p:spPr bwMode="auto">
            <a:xfrm>
              <a:off x="2365" y="-8"/>
              <a:ext cx="987" cy="4337"/>
            </a:xfrm>
            <a:custGeom>
              <a:avLst/>
              <a:gdLst>
                <a:gd name="T0" fmla="*/ 601973 w 418"/>
                <a:gd name="T1" fmla="*/ 0 h 1836"/>
                <a:gd name="T2" fmla="*/ 636769 w 418"/>
                <a:gd name="T3" fmla="*/ 1992107 h 1836"/>
                <a:gd name="T4" fmla="*/ 358420 w 418"/>
                <a:gd name="T5" fmla="*/ 4204707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369E46"/>
              </a:solidFill>
              <a:miter lim="800000"/>
              <a:headEnd/>
              <a:tailEnd/>
            </a:ln>
          </p:spPr>
          <p:txBody>
            <a:bodyPr/>
            <a:lstStyle/>
            <a:p>
              <a:endParaRPr lang="es-ES"/>
            </a:p>
          </p:txBody>
        </p:sp>
        <p:sp>
          <p:nvSpPr>
            <p:cNvPr id="38051" name="Freeform 20"/>
            <p:cNvSpPr>
              <a:spLocks/>
            </p:cNvSpPr>
            <p:nvPr/>
          </p:nvSpPr>
          <p:spPr bwMode="auto">
            <a:xfrm>
              <a:off x="2372" y="-8"/>
              <a:ext cx="1039" cy="4337"/>
            </a:xfrm>
            <a:custGeom>
              <a:avLst/>
              <a:gdLst>
                <a:gd name="T0" fmla="*/ 600204 w 440"/>
                <a:gd name="T1" fmla="*/ 0 h 1836"/>
                <a:gd name="T2" fmla="*/ 652558 w 440"/>
                <a:gd name="T3" fmla="*/ 1992107 h 1836"/>
                <a:gd name="T4" fmla="*/ 429076 w 440"/>
                <a:gd name="T5" fmla="*/ 4204707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2F9946"/>
              </a:solidFill>
              <a:miter lim="800000"/>
              <a:headEnd/>
              <a:tailEnd/>
            </a:ln>
          </p:spPr>
          <p:txBody>
            <a:bodyPr/>
            <a:lstStyle/>
            <a:p>
              <a:endParaRPr lang="es-ES"/>
            </a:p>
          </p:txBody>
        </p:sp>
        <p:sp>
          <p:nvSpPr>
            <p:cNvPr id="38052" name="Freeform 21"/>
            <p:cNvSpPr>
              <a:spLocks/>
            </p:cNvSpPr>
            <p:nvPr/>
          </p:nvSpPr>
          <p:spPr bwMode="auto">
            <a:xfrm>
              <a:off x="2376" y="-8"/>
              <a:ext cx="1094" cy="4337"/>
            </a:xfrm>
            <a:custGeom>
              <a:avLst/>
              <a:gdLst>
                <a:gd name="T0" fmla="*/ 606142 w 463"/>
                <a:gd name="T1" fmla="*/ 0 h 1836"/>
                <a:gd name="T2" fmla="*/ 675244 w 463"/>
                <a:gd name="T3" fmla="*/ 1992107 h 1836"/>
                <a:gd name="T4" fmla="*/ 505395 w 463"/>
                <a:gd name="T5" fmla="*/ 4204707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2A9545"/>
              </a:solidFill>
              <a:miter lim="800000"/>
              <a:headEnd/>
              <a:tailEnd/>
            </a:ln>
          </p:spPr>
          <p:txBody>
            <a:bodyPr/>
            <a:lstStyle/>
            <a:p>
              <a:endParaRPr lang="es-ES"/>
            </a:p>
          </p:txBody>
        </p:sp>
        <p:sp>
          <p:nvSpPr>
            <p:cNvPr id="38053" name="Freeform 22"/>
            <p:cNvSpPr>
              <a:spLocks/>
            </p:cNvSpPr>
            <p:nvPr/>
          </p:nvSpPr>
          <p:spPr bwMode="auto">
            <a:xfrm>
              <a:off x="2381" y="-8"/>
              <a:ext cx="1148" cy="4337"/>
            </a:xfrm>
            <a:custGeom>
              <a:avLst/>
              <a:gdLst>
                <a:gd name="T0" fmla="*/ 604885 w 486"/>
                <a:gd name="T1" fmla="*/ 0 h 1836"/>
                <a:gd name="T2" fmla="*/ 691058 w 486"/>
                <a:gd name="T3" fmla="*/ 1992107 h 1836"/>
                <a:gd name="T4" fmla="*/ 576546 w 486"/>
                <a:gd name="T5" fmla="*/ 4204707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219145"/>
              </a:solidFill>
              <a:miter lim="800000"/>
              <a:headEnd/>
              <a:tailEnd/>
            </a:ln>
          </p:spPr>
          <p:txBody>
            <a:bodyPr/>
            <a:lstStyle/>
            <a:p>
              <a:endParaRPr lang="es-ES"/>
            </a:p>
          </p:txBody>
        </p:sp>
        <p:sp>
          <p:nvSpPr>
            <p:cNvPr id="38054" name="Freeform 23"/>
            <p:cNvSpPr>
              <a:spLocks/>
            </p:cNvSpPr>
            <p:nvPr/>
          </p:nvSpPr>
          <p:spPr bwMode="auto">
            <a:xfrm>
              <a:off x="2386" y="-8"/>
              <a:ext cx="1202" cy="4337"/>
            </a:xfrm>
            <a:custGeom>
              <a:avLst/>
              <a:gdLst>
                <a:gd name="T0" fmla="*/ 602518 w 509"/>
                <a:gd name="T1" fmla="*/ 0 h 1836"/>
                <a:gd name="T2" fmla="*/ 706044 w 509"/>
                <a:gd name="T3" fmla="*/ 1992107 h 1836"/>
                <a:gd name="T4" fmla="*/ 645833 w 509"/>
                <a:gd name="T5" fmla="*/ 4204707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A8D44"/>
              </a:solidFill>
              <a:miter lim="800000"/>
              <a:headEnd/>
              <a:tailEnd/>
            </a:ln>
          </p:spPr>
          <p:txBody>
            <a:bodyPr/>
            <a:lstStyle/>
            <a:p>
              <a:endParaRPr lang="es-ES"/>
            </a:p>
          </p:txBody>
        </p:sp>
      </p:grpSp>
      <p:grpSp>
        <p:nvGrpSpPr>
          <p:cNvPr id="37896" name="Group 24"/>
          <p:cNvGrpSpPr>
            <a:grpSpLocks/>
          </p:cNvGrpSpPr>
          <p:nvPr/>
        </p:nvGrpSpPr>
        <p:grpSpPr bwMode="auto">
          <a:xfrm rot="10800000">
            <a:off x="1720850" y="-171450"/>
            <a:ext cx="330200" cy="8253413"/>
            <a:chOff x="-1293" y="0"/>
            <a:chExt cx="1050" cy="4320"/>
          </a:xfrm>
        </p:grpSpPr>
        <p:sp>
          <p:nvSpPr>
            <p:cNvPr id="10" name="Rectangle 25"/>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38044" name="Rectangle 26"/>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37897" name="Group 27"/>
          <p:cNvGrpSpPr>
            <a:grpSpLocks/>
          </p:cNvGrpSpPr>
          <p:nvPr/>
        </p:nvGrpSpPr>
        <p:grpSpPr bwMode="auto">
          <a:xfrm>
            <a:off x="0" y="-1111250"/>
            <a:ext cx="1763713" cy="8253413"/>
            <a:chOff x="-1293" y="0"/>
            <a:chExt cx="1050" cy="4320"/>
          </a:xfrm>
        </p:grpSpPr>
        <p:sp>
          <p:nvSpPr>
            <p:cNvPr id="11" name="Rectangle 28"/>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38042" name="Rectangle 29"/>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6" name="Group 146"/>
          <p:cNvGrpSpPr>
            <a:grpSpLocks/>
          </p:cNvGrpSpPr>
          <p:nvPr/>
        </p:nvGrpSpPr>
        <p:grpSpPr bwMode="auto">
          <a:xfrm>
            <a:off x="276225" y="1500188"/>
            <a:ext cx="2152650" cy="2152650"/>
            <a:chOff x="1943" y="626"/>
            <a:chExt cx="1228" cy="1228"/>
          </a:xfrm>
        </p:grpSpPr>
        <p:sp>
          <p:nvSpPr>
            <p:cNvPr id="38034" name="Oval 147"/>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8035" name="Group 148"/>
            <p:cNvGrpSpPr>
              <a:grpSpLocks/>
            </p:cNvGrpSpPr>
            <p:nvPr/>
          </p:nvGrpSpPr>
          <p:grpSpPr bwMode="auto">
            <a:xfrm>
              <a:off x="2070" y="1330"/>
              <a:ext cx="975" cy="325"/>
              <a:chOff x="2696" y="1315"/>
              <a:chExt cx="2472" cy="824"/>
            </a:xfrm>
          </p:grpSpPr>
          <p:sp>
            <p:nvSpPr>
              <p:cNvPr id="38039" name="Oval 149"/>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8040" name="Oval 150"/>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8036" name="Group 151"/>
            <p:cNvGrpSpPr>
              <a:grpSpLocks/>
            </p:cNvGrpSpPr>
            <p:nvPr/>
          </p:nvGrpSpPr>
          <p:grpSpPr bwMode="auto">
            <a:xfrm>
              <a:off x="2236" y="890"/>
              <a:ext cx="644" cy="645"/>
              <a:chOff x="2880" y="1515"/>
              <a:chExt cx="644" cy="645"/>
            </a:xfrm>
          </p:grpSpPr>
          <p:sp>
            <p:nvSpPr>
              <p:cNvPr id="38037" name="Oval 152"/>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17" name="Freeform 153"/>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9" name="Group 97"/>
          <p:cNvGrpSpPr>
            <a:grpSpLocks/>
          </p:cNvGrpSpPr>
          <p:nvPr/>
        </p:nvGrpSpPr>
        <p:grpSpPr bwMode="auto">
          <a:xfrm>
            <a:off x="-442913" y="412750"/>
            <a:ext cx="2152651" cy="2152650"/>
            <a:chOff x="1943" y="626"/>
            <a:chExt cx="1228" cy="1228"/>
          </a:xfrm>
        </p:grpSpPr>
        <p:sp>
          <p:nvSpPr>
            <p:cNvPr id="38027" name="Oval 96"/>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8028" name="Group 89"/>
            <p:cNvGrpSpPr>
              <a:grpSpLocks/>
            </p:cNvGrpSpPr>
            <p:nvPr/>
          </p:nvGrpSpPr>
          <p:grpSpPr bwMode="auto">
            <a:xfrm>
              <a:off x="2070" y="1330"/>
              <a:ext cx="975" cy="325"/>
              <a:chOff x="2696" y="1315"/>
              <a:chExt cx="2472" cy="824"/>
            </a:xfrm>
          </p:grpSpPr>
          <p:sp>
            <p:nvSpPr>
              <p:cNvPr id="38032" name="Oval 90"/>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8033" name="Oval 91"/>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8029" name="Group 92"/>
            <p:cNvGrpSpPr>
              <a:grpSpLocks/>
            </p:cNvGrpSpPr>
            <p:nvPr/>
          </p:nvGrpSpPr>
          <p:grpSpPr bwMode="auto">
            <a:xfrm>
              <a:off x="2236" y="890"/>
              <a:ext cx="644" cy="645"/>
              <a:chOff x="2880" y="1515"/>
              <a:chExt cx="644" cy="645"/>
            </a:xfrm>
          </p:grpSpPr>
          <p:sp>
            <p:nvSpPr>
              <p:cNvPr id="38030" name="Oval 93"/>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358" name="Freeform 94"/>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4" name="Group 154"/>
          <p:cNvGrpSpPr>
            <a:grpSpLocks/>
          </p:cNvGrpSpPr>
          <p:nvPr/>
        </p:nvGrpSpPr>
        <p:grpSpPr bwMode="auto">
          <a:xfrm>
            <a:off x="-500063" y="2500313"/>
            <a:ext cx="2152651" cy="2152650"/>
            <a:chOff x="1943" y="626"/>
            <a:chExt cx="1228" cy="1228"/>
          </a:xfrm>
        </p:grpSpPr>
        <p:sp>
          <p:nvSpPr>
            <p:cNvPr id="38020" name="Oval 155"/>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8021" name="Group 156"/>
            <p:cNvGrpSpPr>
              <a:grpSpLocks/>
            </p:cNvGrpSpPr>
            <p:nvPr/>
          </p:nvGrpSpPr>
          <p:grpSpPr bwMode="auto">
            <a:xfrm>
              <a:off x="2070" y="1330"/>
              <a:ext cx="975" cy="325"/>
              <a:chOff x="2696" y="1315"/>
              <a:chExt cx="2472" cy="824"/>
            </a:xfrm>
          </p:grpSpPr>
          <p:sp>
            <p:nvSpPr>
              <p:cNvPr id="38025" name="Oval 157"/>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8026" name="Oval 158"/>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8022" name="Group 159"/>
            <p:cNvGrpSpPr>
              <a:grpSpLocks/>
            </p:cNvGrpSpPr>
            <p:nvPr/>
          </p:nvGrpSpPr>
          <p:grpSpPr bwMode="auto">
            <a:xfrm>
              <a:off x="2236" y="890"/>
              <a:ext cx="644" cy="645"/>
              <a:chOff x="2880" y="1515"/>
              <a:chExt cx="644" cy="645"/>
            </a:xfrm>
          </p:grpSpPr>
          <p:sp>
            <p:nvSpPr>
              <p:cNvPr id="38023" name="Oval 160"/>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25" name="Freeform 161"/>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7" name="Group 162"/>
          <p:cNvGrpSpPr>
            <a:grpSpLocks/>
          </p:cNvGrpSpPr>
          <p:nvPr/>
        </p:nvGrpSpPr>
        <p:grpSpPr bwMode="auto">
          <a:xfrm>
            <a:off x="276225" y="3500438"/>
            <a:ext cx="2152650" cy="2152650"/>
            <a:chOff x="1943" y="626"/>
            <a:chExt cx="1228" cy="1228"/>
          </a:xfrm>
        </p:grpSpPr>
        <p:sp>
          <p:nvSpPr>
            <p:cNvPr id="38013"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8014" name="Group 164"/>
            <p:cNvGrpSpPr>
              <a:grpSpLocks/>
            </p:cNvGrpSpPr>
            <p:nvPr/>
          </p:nvGrpSpPr>
          <p:grpSpPr bwMode="auto">
            <a:xfrm>
              <a:off x="2070" y="1330"/>
              <a:ext cx="975" cy="325"/>
              <a:chOff x="2696" y="1315"/>
              <a:chExt cx="2472" cy="824"/>
            </a:xfrm>
          </p:grpSpPr>
          <p:sp>
            <p:nvSpPr>
              <p:cNvPr id="38018" name="Oval 165"/>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8019"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8015" name="Group 167"/>
            <p:cNvGrpSpPr>
              <a:grpSpLocks/>
            </p:cNvGrpSpPr>
            <p:nvPr/>
          </p:nvGrpSpPr>
          <p:grpSpPr bwMode="auto">
            <a:xfrm>
              <a:off x="2236" y="890"/>
              <a:ext cx="644" cy="645"/>
              <a:chOff x="2880" y="1515"/>
              <a:chExt cx="644" cy="645"/>
            </a:xfrm>
          </p:grpSpPr>
          <p:sp>
            <p:nvSpPr>
              <p:cNvPr id="38016"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33" name="Freeform 16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0" name="Group 170"/>
          <p:cNvGrpSpPr>
            <a:grpSpLocks/>
          </p:cNvGrpSpPr>
          <p:nvPr/>
        </p:nvGrpSpPr>
        <p:grpSpPr bwMode="auto">
          <a:xfrm>
            <a:off x="490538" y="5419725"/>
            <a:ext cx="2152650" cy="2152650"/>
            <a:chOff x="1943" y="626"/>
            <a:chExt cx="1228" cy="1228"/>
          </a:xfrm>
        </p:grpSpPr>
        <p:sp>
          <p:nvSpPr>
            <p:cNvPr id="38006" name="Oval 171"/>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8007" name="Group 172"/>
            <p:cNvGrpSpPr>
              <a:grpSpLocks/>
            </p:cNvGrpSpPr>
            <p:nvPr/>
          </p:nvGrpSpPr>
          <p:grpSpPr bwMode="auto">
            <a:xfrm>
              <a:off x="2070" y="1330"/>
              <a:ext cx="975" cy="325"/>
              <a:chOff x="2696" y="1315"/>
              <a:chExt cx="2472" cy="824"/>
            </a:xfrm>
          </p:grpSpPr>
          <p:sp>
            <p:nvSpPr>
              <p:cNvPr id="38011" name="Oval 173"/>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8012" name="Oval 174"/>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8008" name="Group 175"/>
            <p:cNvGrpSpPr>
              <a:grpSpLocks/>
            </p:cNvGrpSpPr>
            <p:nvPr/>
          </p:nvGrpSpPr>
          <p:grpSpPr bwMode="auto">
            <a:xfrm>
              <a:off x="2236" y="890"/>
              <a:ext cx="644" cy="645"/>
              <a:chOff x="2880" y="1515"/>
              <a:chExt cx="644" cy="645"/>
            </a:xfrm>
          </p:grpSpPr>
          <p:sp>
            <p:nvSpPr>
              <p:cNvPr id="38009" name="Oval 176"/>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41" name="Freeform 177"/>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3" name="Group 30"/>
          <p:cNvGrpSpPr>
            <a:grpSpLocks/>
          </p:cNvGrpSpPr>
          <p:nvPr/>
        </p:nvGrpSpPr>
        <p:grpSpPr bwMode="auto">
          <a:xfrm>
            <a:off x="312738" y="173038"/>
            <a:ext cx="8520112" cy="592137"/>
            <a:chOff x="197" y="158"/>
            <a:chExt cx="5367" cy="373"/>
          </a:xfrm>
          <a:solidFill>
            <a:srgbClr val="92D050"/>
          </a:solidFill>
        </p:grpSpPr>
        <p:sp>
          <p:nvSpPr>
            <p:cNvPr id="11295" name="AutoShape 31"/>
            <p:cNvSpPr>
              <a:spLocks noChangeArrowheads="1"/>
            </p:cNvSpPr>
            <p:nvPr/>
          </p:nvSpPr>
          <p:spPr bwMode="auto">
            <a:xfrm>
              <a:off x="204" y="159"/>
              <a:ext cx="5352" cy="372"/>
            </a:xfrm>
            <a:prstGeom prst="roundRect">
              <a:avLst>
                <a:gd name="adj" fmla="val 11829"/>
              </a:avLst>
            </a:prstGeom>
            <a:grpFill/>
            <a:ln w="9525">
              <a:noFill/>
              <a:round/>
              <a:headEnd/>
              <a:tailEnd/>
            </a:ln>
            <a:effectLst/>
          </p:spPr>
          <p:txBody>
            <a:bodyPr wrap="none" anchor="ctr"/>
            <a:lstStyle/>
            <a:p>
              <a:pPr>
                <a:defRPr/>
              </a:pPr>
              <a:endParaRPr lang="es-ES_tradnl" dirty="0"/>
            </a:p>
          </p:txBody>
        </p:sp>
        <p:sp>
          <p:nvSpPr>
            <p:cNvPr id="11296" name="Freeform 32"/>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pFill/>
            <a:ln w="9525">
              <a:noFill/>
              <a:round/>
              <a:headEnd/>
              <a:tailEnd/>
            </a:ln>
          </p:spPr>
          <p:txBody>
            <a:bodyPr/>
            <a:lstStyle/>
            <a:p>
              <a:pPr>
                <a:defRPr/>
              </a:pPr>
              <a:endParaRPr lang="es-ES_tradnl" dirty="0"/>
            </a:p>
          </p:txBody>
        </p:sp>
        <p:sp>
          <p:nvSpPr>
            <p:cNvPr id="11297" name="AutoShape 33"/>
            <p:cNvSpPr>
              <a:spLocks noChangeArrowheads="1"/>
            </p:cNvSpPr>
            <p:nvPr/>
          </p:nvSpPr>
          <p:spPr bwMode="auto">
            <a:xfrm>
              <a:off x="204" y="159"/>
              <a:ext cx="5352" cy="82"/>
            </a:xfrm>
            <a:prstGeom prst="roundRect">
              <a:avLst>
                <a:gd name="adj" fmla="val 16667"/>
              </a:avLst>
            </a:prstGeom>
            <a:grpFill/>
            <a:ln w="9525">
              <a:noFill/>
              <a:round/>
              <a:headEnd/>
              <a:tailEnd/>
            </a:ln>
            <a:effectLst/>
          </p:spPr>
          <p:txBody>
            <a:bodyPr wrap="none" anchor="ctr"/>
            <a:lstStyle/>
            <a:p>
              <a:pPr>
                <a:defRPr/>
              </a:pPr>
              <a:endParaRPr lang="es-ES_tradnl" dirty="0"/>
            </a:p>
          </p:txBody>
        </p:sp>
      </p:grpSp>
      <p:sp>
        <p:nvSpPr>
          <p:cNvPr id="85" name="Text Box 71"/>
          <p:cNvSpPr txBox="1">
            <a:spLocks noChangeArrowheads="1"/>
          </p:cNvSpPr>
          <p:nvPr/>
        </p:nvSpPr>
        <p:spPr bwMode="auto">
          <a:xfrm>
            <a:off x="131763" y="1076325"/>
            <a:ext cx="1039812"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37905" name="Text Box 69"/>
          <p:cNvSpPr txBox="1">
            <a:spLocks noChangeArrowheads="1"/>
          </p:cNvSpPr>
          <p:nvPr/>
        </p:nvSpPr>
        <p:spPr bwMode="auto">
          <a:xfrm>
            <a:off x="131763" y="3143250"/>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III: Estudio Organizacional</a:t>
            </a:r>
          </a:p>
        </p:txBody>
      </p:sp>
      <p:sp>
        <p:nvSpPr>
          <p:cNvPr id="37906" name="Text Box 71"/>
          <p:cNvSpPr txBox="1">
            <a:spLocks noChangeArrowheads="1"/>
          </p:cNvSpPr>
          <p:nvPr/>
        </p:nvSpPr>
        <p:spPr bwMode="auto">
          <a:xfrm>
            <a:off x="1000125" y="6211888"/>
            <a:ext cx="1285875" cy="461962"/>
          </a:xfrm>
          <a:prstGeom prst="rect">
            <a:avLst/>
          </a:prstGeom>
          <a:noFill/>
          <a:ln w="9525">
            <a:noFill/>
            <a:miter lim="800000"/>
            <a:headEnd/>
            <a:tailEnd/>
          </a:ln>
        </p:spPr>
        <p:txBody>
          <a:bodyPr anchor="ctr">
            <a:spAutoFit/>
          </a:bodyPr>
          <a:lstStyle/>
          <a:p>
            <a:pPr algn="ctr">
              <a:spcBef>
                <a:spcPct val="50000"/>
              </a:spcBef>
            </a:pPr>
            <a:r>
              <a:rPr lang="en-GB" sz="1200">
                <a:solidFill>
                  <a:schemeClr val="bg1"/>
                </a:solidFill>
              </a:rPr>
              <a:t>Conclusiones, Recomendaciones</a:t>
            </a:r>
          </a:p>
        </p:txBody>
      </p:sp>
      <p:grpSp>
        <p:nvGrpSpPr>
          <p:cNvPr id="24" name="Group 162"/>
          <p:cNvGrpSpPr>
            <a:grpSpLocks/>
          </p:cNvGrpSpPr>
          <p:nvPr/>
        </p:nvGrpSpPr>
        <p:grpSpPr bwMode="auto">
          <a:xfrm>
            <a:off x="-428625" y="4705350"/>
            <a:ext cx="2852738" cy="2154238"/>
            <a:chOff x="1943" y="626"/>
            <a:chExt cx="1627" cy="1229"/>
          </a:xfrm>
        </p:grpSpPr>
        <p:sp>
          <p:nvSpPr>
            <p:cNvPr id="37999"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8000" name="Group 164"/>
            <p:cNvGrpSpPr>
              <a:grpSpLocks/>
            </p:cNvGrpSpPr>
            <p:nvPr/>
          </p:nvGrpSpPr>
          <p:grpSpPr bwMode="auto">
            <a:xfrm>
              <a:off x="2322" y="1411"/>
              <a:ext cx="1248" cy="444"/>
              <a:chOff x="3334" y="1520"/>
              <a:chExt cx="3166" cy="1126"/>
            </a:xfrm>
          </p:grpSpPr>
          <p:sp>
            <p:nvSpPr>
              <p:cNvPr id="38004" name="Oval 165"/>
              <p:cNvSpPr>
                <a:spLocks noChangeArrowheads="1"/>
              </p:cNvSpPr>
              <p:nvPr/>
            </p:nvSpPr>
            <p:spPr bwMode="auto">
              <a:xfrm>
                <a:off x="4027" y="1822"/>
                <a:ext cx="2473"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8005"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8001" name="Group 167"/>
            <p:cNvGrpSpPr>
              <a:grpSpLocks/>
            </p:cNvGrpSpPr>
            <p:nvPr/>
          </p:nvGrpSpPr>
          <p:grpSpPr bwMode="auto">
            <a:xfrm>
              <a:off x="2236" y="890"/>
              <a:ext cx="644" cy="645"/>
              <a:chOff x="2880" y="1515"/>
              <a:chExt cx="644" cy="645"/>
            </a:xfrm>
          </p:grpSpPr>
          <p:sp>
            <p:nvSpPr>
              <p:cNvPr id="38002"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98" name="Freeform 169"/>
              <p:cNvSpPr>
                <a:spLocks/>
              </p:cNvSpPr>
              <p:nvPr/>
            </p:nvSpPr>
            <p:spPr bwMode="auto">
              <a:xfrm>
                <a:off x="2888" y="1515"/>
                <a:ext cx="627"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sp>
        <p:nvSpPr>
          <p:cNvPr id="37908" name="Text Box 68"/>
          <p:cNvSpPr txBox="1">
            <a:spLocks noChangeArrowheads="1"/>
          </p:cNvSpPr>
          <p:nvPr/>
        </p:nvSpPr>
        <p:spPr bwMode="auto">
          <a:xfrm>
            <a:off x="889000" y="2211388"/>
            <a:ext cx="1039813" cy="646112"/>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 Estudio de mercado</a:t>
            </a:r>
          </a:p>
        </p:txBody>
      </p:sp>
      <p:sp>
        <p:nvSpPr>
          <p:cNvPr id="37909" name="Text Box 70"/>
          <p:cNvSpPr txBox="1">
            <a:spLocks noChangeArrowheads="1"/>
          </p:cNvSpPr>
          <p:nvPr/>
        </p:nvSpPr>
        <p:spPr bwMode="auto">
          <a:xfrm>
            <a:off x="854075" y="4211638"/>
            <a:ext cx="1039813"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IV: Estudio Técnico </a:t>
            </a:r>
          </a:p>
        </p:txBody>
      </p:sp>
      <p:grpSp>
        <p:nvGrpSpPr>
          <p:cNvPr id="27" name="Group 182"/>
          <p:cNvGrpSpPr>
            <a:grpSpLocks/>
          </p:cNvGrpSpPr>
          <p:nvPr/>
        </p:nvGrpSpPr>
        <p:grpSpPr bwMode="auto">
          <a:xfrm>
            <a:off x="0" y="5072074"/>
            <a:ext cx="1214446" cy="1214446"/>
            <a:chOff x="1943" y="626"/>
            <a:chExt cx="1228" cy="1228"/>
          </a:xfrm>
          <a:solidFill>
            <a:srgbClr val="92D050"/>
          </a:solidFill>
        </p:grpSpPr>
        <p:sp>
          <p:nvSpPr>
            <p:cNvPr id="105" name="Oval 183"/>
            <p:cNvSpPr>
              <a:spLocks noChangeArrowheads="1"/>
            </p:cNvSpPr>
            <p:nvPr/>
          </p:nvSpPr>
          <p:spPr bwMode="auto">
            <a:xfrm>
              <a:off x="1943" y="626"/>
              <a:ext cx="1228" cy="1228"/>
            </a:xfrm>
            <a:prstGeom prst="ellipse">
              <a:avLst/>
            </a:prstGeom>
            <a:grpFill/>
            <a:ln w="9525">
              <a:noFill/>
              <a:round/>
              <a:headEnd/>
              <a:tailEnd/>
            </a:ln>
            <a:effectLst/>
          </p:spPr>
          <p:txBody>
            <a:bodyPr wrap="none" anchor="ctr"/>
            <a:lstStyle/>
            <a:p>
              <a:pPr>
                <a:defRPr/>
              </a:pPr>
              <a:endParaRPr lang="es-MX"/>
            </a:p>
          </p:txBody>
        </p:sp>
        <p:grpSp>
          <p:nvGrpSpPr>
            <p:cNvPr id="28" name="Group 184"/>
            <p:cNvGrpSpPr>
              <a:grpSpLocks/>
            </p:cNvGrpSpPr>
            <p:nvPr/>
          </p:nvGrpSpPr>
          <p:grpSpPr bwMode="auto">
            <a:xfrm>
              <a:off x="2070" y="1330"/>
              <a:ext cx="975" cy="325"/>
              <a:chOff x="2696" y="1315"/>
              <a:chExt cx="2472" cy="824"/>
            </a:xfrm>
            <a:grpFill/>
          </p:grpSpPr>
          <p:sp>
            <p:nvSpPr>
              <p:cNvPr id="110" name="Oval 185"/>
              <p:cNvSpPr>
                <a:spLocks noChangeArrowheads="1"/>
              </p:cNvSpPr>
              <p:nvPr/>
            </p:nvSpPr>
            <p:spPr bwMode="auto">
              <a:xfrm>
                <a:off x="2696" y="1315"/>
                <a:ext cx="2472" cy="824"/>
              </a:xfrm>
              <a:prstGeom prst="ellipse">
                <a:avLst/>
              </a:prstGeom>
              <a:grpFill/>
              <a:ln w="9525">
                <a:noFill/>
                <a:round/>
                <a:headEnd/>
                <a:tailEnd/>
              </a:ln>
              <a:effectLst/>
            </p:spPr>
            <p:txBody>
              <a:bodyPr wrap="none" anchor="ctr"/>
              <a:lstStyle/>
              <a:p>
                <a:pPr>
                  <a:defRPr/>
                </a:pPr>
                <a:endParaRPr lang="es-MX"/>
              </a:p>
            </p:txBody>
          </p:sp>
          <p:sp>
            <p:nvSpPr>
              <p:cNvPr id="111" name="Oval 186"/>
              <p:cNvSpPr>
                <a:spLocks noChangeArrowheads="1"/>
              </p:cNvSpPr>
              <p:nvPr/>
            </p:nvSpPr>
            <p:spPr bwMode="auto">
              <a:xfrm>
                <a:off x="3334" y="1520"/>
                <a:ext cx="1249" cy="451"/>
              </a:xfrm>
              <a:prstGeom prst="ellipse">
                <a:avLst/>
              </a:prstGeom>
              <a:grpFill/>
              <a:ln w="9525">
                <a:noFill/>
                <a:round/>
                <a:headEnd/>
                <a:tailEnd/>
              </a:ln>
              <a:effectLst/>
            </p:spPr>
            <p:txBody>
              <a:bodyPr wrap="none" anchor="ctr"/>
              <a:lstStyle/>
              <a:p>
                <a:pPr>
                  <a:defRPr/>
                </a:pPr>
                <a:endParaRPr lang="es-MX"/>
              </a:p>
            </p:txBody>
          </p:sp>
        </p:grpSp>
        <p:grpSp>
          <p:nvGrpSpPr>
            <p:cNvPr id="29" name="Group 187"/>
            <p:cNvGrpSpPr>
              <a:grpSpLocks/>
            </p:cNvGrpSpPr>
            <p:nvPr/>
          </p:nvGrpSpPr>
          <p:grpSpPr bwMode="auto">
            <a:xfrm>
              <a:off x="2236" y="890"/>
              <a:ext cx="644" cy="645"/>
              <a:chOff x="2880" y="1515"/>
              <a:chExt cx="644" cy="645"/>
            </a:xfrm>
            <a:grpFill/>
          </p:grpSpPr>
          <p:sp>
            <p:nvSpPr>
              <p:cNvPr id="108" name="Oval 188"/>
              <p:cNvSpPr>
                <a:spLocks noChangeArrowheads="1"/>
              </p:cNvSpPr>
              <p:nvPr/>
            </p:nvSpPr>
            <p:spPr bwMode="auto">
              <a:xfrm>
                <a:off x="2880" y="1516"/>
                <a:ext cx="644" cy="644"/>
              </a:xfrm>
              <a:prstGeom prst="ellipse">
                <a:avLst/>
              </a:prstGeom>
              <a:grpFill/>
              <a:ln w="9525" algn="ctr">
                <a:noFill/>
                <a:round/>
                <a:headEnd/>
                <a:tailEnd/>
              </a:ln>
              <a:effectLst/>
            </p:spPr>
            <p:txBody>
              <a:bodyPr wrap="none" anchor="ctr"/>
              <a:lstStyle/>
              <a:p>
                <a:pPr>
                  <a:defRPr/>
                </a:pPr>
                <a:endParaRPr lang="es-MX"/>
              </a:p>
            </p:txBody>
          </p:sp>
          <p:sp>
            <p:nvSpPr>
              <p:cNvPr id="109" name="Freeform 189"/>
              <p:cNvSpPr>
                <a:spLocks/>
              </p:cNvSpPr>
              <p:nvPr/>
            </p:nvSpPr>
            <p:spPr bwMode="auto">
              <a:xfrm>
                <a:off x="2887" y="1515"/>
                <a:ext cx="630"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pFill/>
              <a:ln w="9525">
                <a:noFill/>
                <a:round/>
                <a:headEnd/>
                <a:tailEnd/>
              </a:ln>
            </p:spPr>
            <p:txBody>
              <a:bodyPr/>
              <a:lstStyle/>
              <a:p>
                <a:pPr>
                  <a:defRPr/>
                </a:pPr>
                <a:endParaRPr lang="es-MX"/>
              </a:p>
            </p:txBody>
          </p:sp>
        </p:grpSp>
      </p:grpSp>
      <p:sp>
        <p:nvSpPr>
          <p:cNvPr id="102" name="Rectangle 34"/>
          <p:cNvSpPr txBox="1">
            <a:spLocks noChangeArrowheads="1"/>
          </p:cNvSpPr>
          <p:nvPr/>
        </p:nvSpPr>
        <p:spPr bwMode="auto">
          <a:xfrm>
            <a:off x="500063" y="285750"/>
            <a:ext cx="8229600" cy="561975"/>
          </a:xfrm>
          <a:prstGeom prst="rect">
            <a:avLst/>
          </a:prstGeom>
          <a:noFill/>
          <a:ln w="9525">
            <a:noFill/>
            <a:miter lim="800000"/>
            <a:headEnd/>
            <a:tailEnd/>
          </a:ln>
          <a:effectLst>
            <a:outerShdw dist="17961" dir="2700000" algn="ctr" rotWithShape="0">
              <a:srgbClr val="474747"/>
            </a:outerShdw>
          </a:effectLst>
        </p:spPr>
        <p:txBody>
          <a:bodyPr anchor="ctr"/>
          <a:lstStyle/>
          <a:p>
            <a:pPr marL="0" lvl="1" algn="ctr">
              <a:defRPr/>
            </a:pPr>
            <a:r>
              <a:rPr lang="es-EC" b="1" kern="0" dirty="0">
                <a:solidFill>
                  <a:schemeClr val="bg1"/>
                </a:solidFill>
                <a:latin typeface="Arial" pitchFamily="34" charset="0"/>
                <a:cs typeface="Arial" pitchFamily="34" charset="0"/>
              </a:rPr>
              <a:t>CAP. 5: </a:t>
            </a:r>
            <a:r>
              <a:rPr lang="es-ES" b="1" kern="0" dirty="0">
                <a:solidFill>
                  <a:schemeClr val="bg1"/>
                </a:solidFill>
                <a:latin typeface="Arial" pitchFamily="34" charset="0"/>
                <a:cs typeface="Arial" pitchFamily="34" charset="0"/>
              </a:rPr>
              <a:t>INVERSION INICIAL</a:t>
            </a:r>
            <a:endParaRPr lang="en-GB" kern="0" dirty="0">
              <a:solidFill>
                <a:schemeClr val="bg1"/>
              </a:solidFill>
            </a:endParaRPr>
          </a:p>
        </p:txBody>
      </p:sp>
      <p:sp>
        <p:nvSpPr>
          <p:cNvPr id="37912" name="Text Box 70"/>
          <p:cNvSpPr txBox="1">
            <a:spLocks noChangeArrowheads="1"/>
          </p:cNvSpPr>
          <p:nvPr/>
        </p:nvSpPr>
        <p:spPr bwMode="auto">
          <a:xfrm>
            <a:off x="68263" y="5283200"/>
            <a:ext cx="1039812"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V: Estudio Financiero </a:t>
            </a:r>
          </a:p>
        </p:txBody>
      </p:sp>
      <p:graphicFrame>
        <p:nvGraphicFramePr>
          <p:cNvPr id="104" name="103 Tabla"/>
          <p:cNvGraphicFramePr>
            <a:graphicFrameLocks noGrp="1"/>
          </p:cNvGraphicFramePr>
          <p:nvPr/>
        </p:nvGraphicFramePr>
        <p:xfrm>
          <a:off x="3033713" y="1000125"/>
          <a:ext cx="5681662" cy="5424488"/>
        </p:xfrm>
        <a:graphic>
          <a:graphicData uri="http://schemas.openxmlformats.org/drawingml/2006/table">
            <a:tbl>
              <a:tblPr>
                <a:tableStyleId>{5DA37D80-6434-44D0-A028-1B22A696006F}</a:tableStyleId>
              </a:tblPr>
              <a:tblGrid>
                <a:gridCol w="3384692"/>
                <a:gridCol w="2296756"/>
              </a:tblGrid>
              <a:tr h="180322">
                <a:tc>
                  <a:txBody>
                    <a:bodyPr/>
                    <a:lstStyle/>
                    <a:p>
                      <a:pPr algn="ctr" fontAlgn="b"/>
                      <a:r>
                        <a:rPr lang="es-EC" sz="900" u="none" strike="noStrike" dirty="0"/>
                        <a:t>Inversión  Inicial </a:t>
                      </a:r>
                      <a:endParaRPr lang="es-EC" sz="900" b="1" i="0" u="none" strike="noStrike" dirty="0">
                        <a:latin typeface="Verdana"/>
                      </a:endParaRPr>
                    </a:p>
                  </a:txBody>
                  <a:tcPr marL="0" marR="0" marT="0" marB="0" anchor="b"/>
                </a:tc>
                <a:tc>
                  <a:txBody>
                    <a:bodyPr/>
                    <a:lstStyle/>
                    <a:p>
                      <a:pPr algn="ctr" fontAlgn="b"/>
                      <a:r>
                        <a:rPr lang="es-EC" sz="900" u="none" strike="noStrike"/>
                        <a:t> </a:t>
                      </a:r>
                      <a:endParaRPr lang="es-EC" sz="900" b="1" i="0" u="none" strike="noStrike">
                        <a:latin typeface="Verdana"/>
                      </a:endParaRPr>
                    </a:p>
                  </a:txBody>
                  <a:tcPr marL="0" marR="0" marT="0" marB="0" anchor="b"/>
                </a:tc>
              </a:tr>
              <a:tr h="227916">
                <a:tc>
                  <a:txBody>
                    <a:bodyPr/>
                    <a:lstStyle/>
                    <a:p>
                      <a:pPr algn="l" fontAlgn="b"/>
                      <a:r>
                        <a:rPr lang="es-EC" sz="900" u="none" strike="noStrike"/>
                        <a:t>PRESTAMO</a:t>
                      </a:r>
                      <a:endParaRPr lang="es-EC" sz="900" b="0" i="0" u="none" strike="noStrike">
                        <a:latin typeface="Verdana"/>
                      </a:endParaRPr>
                    </a:p>
                  </a:txBody>
                  <a:tcPr marL="0" marR="0" marT="0" marB="0" anchor="b"/>
                </a:tc>
                <a:tc>
                  <a:txBody>
                    <a:bodyPr/>
                    <a:lstStyle/>
                    <a:p>
                      <a:pPr algn="l" fontAlgn="b"/>
                      <a:r>
                        <a:rPr lang="es-EC" sz="900" u="none" strike="noStrike"/>
                        <a:t> $                       66.768,55 </a:t>
                      </a:r>
                      <a:endParaRPr lang="es-EC" sz="900" b="0" i="0" u="none" strike="noStrike">
                        <a:latin typeface="Verdana"/>
                      </a:endParaRPr>
                    </a:p>
                  </a:txBody>
                  <a:tcPr marL="0" marR="0" marT="0" marB="0" anchor="b"/>
                </a:tc>
              </a:tr>
              <a:tr h="227916">
                <a:tc>
                  <a:txBody>
                    <a:bodyPr/>
                    <a:lstStyle/>
                    <a:p>
                      <a:pPr algn="l" fontAlgn="b"/>
                      <a:r>
                        <a:rPr lang="es-EC" sz="900" u="none" strike="noStrike"/>
                        <a:t>K PROPIO</a:t>
                      </a:r>
                      <a:endParaRPr lang="es-EC" sz="900" b="0" i="0" u="none" strike="noStrike">
                        <a:latin typeface="Verdana"/>
                      </a:endParaRPr>
                    </a:p>
                  </a:txBody>
                  <a:tcPr marL="0" marR="0" marT="0" marB="0" anchor="b"/>
                </a:tc>
                <a:tc>
                  <a:txBody>
                    <a:bodyPr/>
                    <a:lstStyle/>
                    <a:p>
                      <a:pPr algn="l" fontAlgn="b"/>
                      <a:r>
                        <a:rPr lang="es-EC" sz="900" u="none" strike="noStrike"/>
                        <a:t> $                       44.512,37 </a:t>
                      </a:r>
                      <a:endParaRPr lang="es-EC" sz="900" b="0" i="0" u="none" strike="noStrike">
                        <a:latin typeface="Verdana"/>
                      </a:endParaRPr>
                    </a:p>
                  </a:txBody>
                  <a:tcPr marL="0" marR="0" marT="0" marB="0" anchor="b"/>
                </a:tc>
              </a:tr>
              <a:tr h="227916">
                <a:tc>
                  <a:txBody>
                    <a:bodyPr/>
                    <a:lstStyle/>
                    <a:p>
                      <a:pPr algn="l" fontAlgn="b"/>
                      <a:r>
                        <a:rPr lang="es-EC" sz="900" u="none" strike="noStrike"/>
                        <a:t>INVERSION TOTAL</a:t>
                      </a:r>
                      <a:endParaRPr lang="es-EC" sz="900" b="0" i="0" u="none" strike="noStrike">
                        <a:latin typeface="Verdana"/>
                      </a:endParaRPr>
                    </a:p>
                  </a:txBody>
                  <a:tcPr marL="0" marR="0" marT="0" marB="0" anchor="b"/>
                </a:tc>
                <a:tc>
                  <a:txBody>
                    <a:bodyPr/>
                    <a:lstStyle/>
                    <a:p>
                      <a:pPr algn="l" fontAlgn="b"/>
                      <a:r>
                        <a:rPr lang="es-EC" sz="900" u="none" strike="noStrike"/>
                        <a:t> $                     111.280,92 </a:t>
                      </a:r>
                      <a:endParaRPr lang="es-EC" sz="900" b="0" i="0" u="none" strike="noStrike">
                        <a:latin typeface="Verdana"/>
                      </a:endParaRPr>
                    </a:p>
                  </a:txBody>
                  <a:tcPr marL="0" marR="0" marT="0" marB="0" anchor="b"/>
                </a:tc>
              </a:tr>
              <a:tr h="150268">
                <a:tc>
                  <a:txBody>
                    <a:bodyPr/>
                    <a:lstStyle/>
                    <a:p>
                      <a:pPr algn="l" fontAlgn="b"/>
                      <a:endParaRPr lang="es-EC" sz="900" b="0" i="0" u="none" strike="noStrike">
                        <a:latin typeface="Verdana"/>
                      </a:endParaRPr>
                    </a:p>
                  </a:txBody>
                  <a:tcPr marL="0" marR="0" marT="0" marB="0" anchor="b"/>
                </a:tc>
                <a:tc>
                  <a:txBody>
                    <a:bodyPr/>
                    <a:lstStyle/>
                    <a:p>
                      <a:pPr algn="l" fontAlgn="b"/>
                      <a:r>
                        <a:rPr lang="es-EC" sz="900" u="none" strike="noStrike"/>
                        <a:t> </a:t>
                      </a:r>
                      <a:endParaRPr lang="es-EC" sz="900" b="0" i="0" u="none" strike="noStrike">
                        <a:latin typeface="Verdana"/>
                      </a:endParaRPr>
                    </a:p>
                  </a:txBody>
                  <a:tcPr marL="0" marR="0" marT="0" marB="0" anchor="b"/>
                </a:tc>
              </a:tr>
              <a:tr h="168301">
                <a:tc>
                  <a:txBody>
                    <a:bodyPr/>
                    <a:lstStyle/>
                    <a:p>
                      <a:pPr algn="l" fontAlgn="ctr"/>
                      <a:r>
                        <a:rPr lang="es-EC" sz="1100" u="none" strike="noStrike"/>
                        <a:t>Gastos</a:t>
                      </a:r>
                      <a:endParaRPr lang="es-EC" sz="1100" b="1" i="0" u="none" strike="noStrike">
                        <a:latin typeface="Verdana"/>
                      </a:endParaRPr>
                    </a:p>
                  </a:txBody>
                  <a:tcPr marL="0" marR="0" marT="0" marB="0" anchor="ctr"/>
                </a:tc>
                <a:tc>
                  <a:txBody>
                    <a:bodyPr/>
                    <a:lstStyle/>
                    <a:p>
                      <a:pPr algn="ctr" fontAlgn="ctr"/>
                      <a:endParaRPr lang="es-EC" sz="1300" b="1" i="0" u="none" strike="noStrike">
                        <a:latin typeface="Verdana"/>
                      </a:endParaRPr>
                    </a:p>
                  </a:txBody>
                  <a:tcPr marL="0" marR="0" marT="0" marB="0" anchor="ctr"/>
                </a:tc>
              </a:tr>
              <a:tr h="120215">
                <a:tc>
                  <a:txBody>
                    <a:bodyPr/>
                    <a:lstStyle/>
                    <a:p>
                      <a:pPr algn="ctr" fontAlgn="b"/>
                      <a:r>
                        <a:rPr lang="es-EC" sz="900" u="none" strike="noStrike"/>
                        <a:t>ACTIVOS FIJOS</a:t>
                      </a:r>
                      <a:endParaRPr lang="es-EC" sz="900" b="1" i="0" u="none" strike="noStrike">
                        <a:latin typeface="Verdana"/>
                      </a:endParaRPr>
                    </a:p>
                  </a:txBody>
                  <a:tcPr marL="0" marR="0" marT="0" marB="0" anchor="b"/>
                </a:tc>
                <a:tc>
                  <a:txBody>
                    <a:bodyPr/>
                    <a:lstStyle/>
                    <a:p>
                      <a:pPr algn="ctr" fontAlgn="b"/>
                      <a:r>
                        <a:rPr lang="es-EC" sz="900" u="none" strike="noStrike"/>
                        <a:t> </a:t>
                      </a:r>
                      <a:endParaRPr lang="es-EC" sz="900" b="1" i="0" u="none" strike="noStrike">
                        <a:latin typeface="Verdana"/>
                      </a:endParaRPr>
                    </a:p>
                  </a:txBody>
                  <a:tcPr marL="0" marR="0" marT="0" marB="0" anchor="b"/>
                </a:tc>
              </a:tr>
              <a:tr h="227916">
                <a:tc>
                  <a:txBody>
                    <a:bodyPr/>
                    <a:lstStyle/>
                    <a:p>
                      <a:pPr algn="l" fontAlgn="b"/>
                      <a:r>
                        <a:rPr lang="es-EC" sz="900" u="none" strike="noStrike"/>
                        <a:t>EQUIPO DE OFICINAS</a:t>
                      </a:r>
                      <a:endParaRPr lang="es-EC" sz="900" b="0" i="0" u="none" strike="noStrike">
                        <a:latin typeface="Verdana"/>
                      </a:endParaRPr>
                    </a:p>
                  </a:txBody>
                  <a:tcPr marL="0" marR="0" marT="0" marB="0" anchor="b"/>
                </a:tc>
                <a:tc>
                  <a:txBody>
                    <a:bodyPr/>
                    <a:lstStyle/>
                    <a:p>
                      <a:pPr algn="l" fontAlgn="b"/>
                      <a:r>
                        <a:rPr lang="es-EC" sz="900" u="none" strike="noStrike"/>
                        <a:t> $                         1.235,00 </a:t>
                      </a:r>
                      <a:endParaRPr lang="es-EC" sz="900" b="0" i="0" u="none" strike="noStrike">
                        <a:latin typeface="Verdana"/>
                      </a:endParaRPr>
                    </a:p>
                  </a:txBody>
                  <a:tcPr marL="0" marR="0" marT="0" marB="0" anchor="b"/>
                </a:tc>
              </a:tr>
              <a:tr h="227916">
                <a:tc>
                  <a:txBody>
                    <a:bodyPr/>
                    <a:lstStyle/>
                    <a:p>
                      <a:pPr algn="l" fontAlgn="b"/>
                      <a:r>
                        <a:rPr lang="es-EC" sz="900" u="none" strike="noStrike"/>
                        <a:t>TERRENO</a:t>
                      </a:r>
                      <a:endParaRPr lang="es-EC" sz="900" b="0" i="0" u="none" strike="noStrike">
                        <a:latin typeface="Verdana"/>
                      </a:endParaRPr>
                    </a:p>
                  </a:txBody>
                  <a:tcPr marL="0" marR="0" marT="0" marB="0" anchor="b"/>
                </a:tc>
                <a:tc>
                  <a:txBody>
                    <a:bodyPr/>
                    <a:lstStyle/>
                    <a:p>
                      <a:pPr algn="l" fontAlgn="b"/>
                      <a:r>
                        <a:rPr lang="es-EC" sz="900" u="none" strike="noStrike"/>
                        <a:t> $                       12.000,00 </a:t>
                      </a:r>
                      <a:endParaRPr lang="es-EC" sz="900" b="0" i="0" u="none" strike="noStrike">
                        <a:latin typeface="Verdana"/>
                      </a:endParaRPr>
                    </a:p>
                  </a:txBody>
                  <a:tcPr marL="0" marR="0" marT="0" marB="0" anchor="b"/>
                </a:tc>
              </a:tr>
              <a:tr h="227916">
                <a:tc>
                  <a:txBody>
                    <a:bodyPr/>
                    <a:lstStyle/>
                    <a:p>
                      <a:pPr algn="l" fontAlgn="b"/>
                      <a:r>
                        <a:rPr lang="es-EC" sz="900" u="none" strike="noStrike"/>
                        <a:t>VEHICULO</a:t>
                      </a:r>
                      <a:endParaRPr lang="es-EC" sz="900" b="0" i="0" u="none" strike="noStrike">
                        <a:latin typeface="Verdana"/>
                      </a:endParaRPr>
                    </a:p>
                  </a:txBody>
                  <a:tcPr marL="0" marR="0" marT="0" marB="0" anchor="b"/>
                </a:tc>
                <a:tc>
                  <a:txBody>
                    <a:bodyPr/>
                    <a:lstStyle/>
                    <a:p>
                      <a:pPr algn="l" fontAlgn="b"/>
                      <a:r>
                        <a:rPr lang="es-EC" sz="900" u="none" strike="noStrike"/>
                        <a:t> $                       15.000,00 </a:t>
                      </a:r>
                      <a:endParaRPr lang="es-EC" sz="900" b="0" i="0" u="none" strike="noStrike">
                        <a:latin typeface="Verdana"/>
                      </a:endParaRPr>
                    </a:p>
                  </a:txBody>
                  <a:tcPr marL="0" marR="0" marT="0" marB="0" anchor="b"/>
                </a:tc>
              </a:tr>
              <a:tr h="227916">
                <a:tc>
                  <a:txBody>
                    <a:bodyPr/>
                    <a:lstStyle/>
                    <a:p>
                      <a:pPr algn="l" fontAlgn="b"/>
                      <a:r>
                        <a:rPr lang="es-EC" sz="900" u="none" strike="noStrike"/>
                        <a:t>MUEBLES Y ENSERES</a:t>
                      </a:r>
                      <a:endParaRPr lang="es-EC" sz="900" b="0" i="0" u="none" strike="noStrike">
                        <a:latin typeface="Verdana"/>
                      </a:endParaRPr>
                    </a:p>
                  </a:txBody>
                  <a:tcPr marL="0" marR="0" marT="0" marB="0" anchor="b"/>
                </a:tc>
                <a:tc>
                  <a:txBody>
                    <a:bodyPr/>
                    <a:lstStyle/>
                    <a:p>
                      <a:pPr algn="l" fontAlgn="b"/>
                      <a:r>
                        <a:rPr lang="es-EC" sz="900" u="none" strike="noStrike"/>
                        <a:t> $                            360,00 </a:t>
                      </a:r>
                      <a:endParaRPr lang="es-EC" sz="900" b="0" i="0" u="none" strike="noStrike">
                        <a:latin typeface="Verdana"/>
                      </a:endParaRPr>
                    </a:p>
                  </a:txBody>
                  <a:tcPr marL="0" marR="0" marT="0" marB="0" anchor="b"/>
                </a:tc>
              </a:tr>
              <a:tr h="227916">
                <a:tc>
                  <a:txBody>
                    <a:bodyPr/>
                    <a:lstStyle/>
                    <a:p>
                      <a:pPr algn="l" fontAlgn="b"/>
                      <a:r>
                        <a:rPr lang="es-EC" sz="900" u="none" strike="noStrike"/>
                        <a:t>ADECUACION DEL LOCAL</a:t>
                      </a:r>
                      <a:endParaRPr lang="es-EC" sz="900" b="0" i="0" u="none" strike="noStrike">
                        <a:latin typeface="Verdana"/>
                      </a:endParaRPr>
                    </a:p>
                  </a:txBody>
                  <a:tcPr marL="0" marR="0" marT="0" marB="0" anchor="b"/>
                </a:tc>
                <a:tc>
                  <a:txBody>
                    <a:bodyPr/>
                    <a:lstStyle/>
                    <a:p>
                      <a:pPr algn="l" fontAlgn="b"/>
                      <a:r>
                        <a:rPr lang="es-EC" sz="900" u="none" strike="noStrike"/>
                        <a:t> $                       26.855,00 </a:t>
                      </a:r>
                      <a:endParaRPr lang="es-EC" sz="900" b="0" i="0" u="none" strike="noStrike">
                        <a:latin typeface="Verdana"/>
                      </a:endParaRPr>
                    </a:p>
                  </a:txBody>
                  <a:tcPr marL="0" marR="0" marT="0" marB="0" anchor="b"/>
                </a:tc>
              </a:tr>
              <a:tr h="227916">
                <a:tc>
                  <a:txBody>
                    <a:bodyPr/>
                    <a:lstStyle/>
                    <a:p>
                      <a:pPr algn="l" fontAlgn="b"/>
                      <a:r>
                        <a:rPr lang="es-EC" sz="900" u="none" strike="noStrike"/>
                        <a:t>EQUIPOS Y MAQUINARIAS</a:t>
                      </a:r>
                      <a:endParaRPr lang="es-EC" sz="900" b="0" i="0" u="none" strike="noStrike">
                        <a:latin typeface="Verdana"/>
                      </a:endParaRPr>
                    </a:p>
                  </a:txBody>
                  <a:tcPr marL="0" marR="0" marT="0" marB="0" anchor="b"/>
                </a:tc>
                <a:tc>
                  <a:txBody>
                    <a:bodyPr/>
                    <a:lstStyle/>
                    <a:p>
                      <a:pPr algn="l" fontAlgn="b"/>
                      <a:r>
                        <a:rPr lang="es-EC" sz="900" u="none" strike="noStrike"/>
                        <a:t> $                         6.656,00 </a:t>
                      </a:r>
                      <a:endParaRPr lang="es-EC" sz="900" b="0" i="0" u="none" strike="noStrike">
                        <a:latin typeface="Verdana"/>
                      </a:endParaRPr>
                    </a:p>
                  </a:txBody>
                  <a:tcPr marL="0" marR="0" marT="0" marB="0" anchor="b"/>
                </a:tc>
              </a:tr>
              <a:tr h="227916">
                <a:tc>
                  <a:txBody>
                    <a:bodyPr/>
                    <a:lstStyle/>
                    <a:p>
                      <a:pPr algn="l" fontAlgn="b"/>
                      <a:r>
                        <a:rPr lang="es-EC" sz="900" u="none" strike="noStrike" dirty="0"/>
                        <a:t>IMPREVISTO 2%</a:t>
                      </a:r>
                      <a:endParaRPr lang="es-EC" sz="900" b="0" i="0" u="none" strike="noStrike" dirty="0">
                        <a:latin typeface="Verdana"/>
                      </a:endParaRPr>
                    </a:p>
                  </a:txBody>
                  <a:tcPr marL="0" marR="0" marT="0" marB="0" anchor="b"/>
                </a:tc>
                <a:tc>
                  <a:txBody>
                    <a:bodyPr/>
                    <a:lstStyle/>
                    <a:p>
                      <a:pPr algn="l" fontAlgn="b"/>
                      <a:r>
                        <a:rPr lang="es-EC" sz="900" u="none" strike="noStrike"/>
                        <a:t> $                         1.242,12 </a:t>
                      </a:r>
                      <a:endParaRPr lang="es-EC" sz="900" b="0" i="0" u="none" strike="noStrike">
                        <a:latin typeface="Verdana"/>
                      </a:endParaRPr>
                    </a:p>
                  </a:txBody>
                  <a:tcPr marL="0" marR="0" marT="0" marB="0" anchor="b"/>
                </a:tc>
              </a:tr>
              <a:tr h="198242">
                <a:tc>
                  <a:txBody>
                    <a:bodyPr/>
                    <a:lstStyle/>
                    <a:p>
                      <a:pPr algn="l" fontAlgn="b"/>
                      <a:r>
                        <a:rPr lang="es-EC" sz="900" u="none" strike="noStrike"/>
                        <a:t>TOTAL ACTIVOS FIJOS</a:t>
                      </a:r>
                      <a:endParaRPr lang="es-EC" sz="900" b="1" i="0" u="none" strike="noStrike">
                        <a:latin typeface="Verdana"/>
                      </a:endParaRPr>
                    </a:p>
                  </a:txBody>
                  <a:tcPr marL="0" marR="0" marT="0" marB="0" anchor="b"/>
                </a:tc>
                <a:tc>
                  <a:txBody>
                    <a:bodyPr/>
                    <a:lstStyle/>
                    <a:p>
                      <a:pPr algn="ctr" fontAlgn="b"/>
                      <a:r>
                        <a:rPr lang="es-EC" sz="900" u="none" strike="noStrike"/>
                        <a:t> $                    63.348,12 </a:t>
                      </a:r>
                      <a:endParaRPr lang="es-EC" sz="900" b="1" i="0" u="none" strike="noStrike">
                        <a:latin typeface="Verdana"/>
                      </a:endParaRPr>
                    </a:p>
                  </a:txBody>
                  <a:tcPr marL="0" marR="0" marT="0" marB="0" anchor="b"/>
                </a:tc>
              </a:tr>
              <a:tr h="71438">
                <a:tc>
                  <a:txBody>
                    <a:bodyPr/>
                    <a:lstStyle/>
                    <a:p>
                      <a:pPr algn="l" fontAlgn="b"/>
                      <a:r>
                        <a:rPr lang="es-EC" sz="900" u="none" strike="noStrike"/>
                        <a:t> </a:t>
                      </a:r>
                      <a:endParaRPr lang="es-EC" sz="900" b="0" i="0" u="none" strike="noStrike">
                        <a:latin typeface="Verdana"/>
                      </a:endParaRPr>
                    </a:p>
                  </a:txBody>
                  <a:tcPr marL="0" marR="0" marT="0" marB="0" anchor="b"/>
                </a:tc>
                <a:tc>
                  <a:txBody>
                    <a:bodyPr/>
                    <a:lstStyle/>
                    <a:p>
                      <a:pPr algn="l" fontAlgn="b"/>
                      <a:r>
                        <a:rPr lang="es-EC" sz="900" u="none" strike="noStrike"/>
                        <a:t> </a:t>
                      </a:r>
                      <a:endParaRPr lang="es-EC" sz="900" b="1" i="0" u="none" strike="noStrike">
                        <a:latin typeface="Verdana"/>
                      </a:endParaRPr>
                    </a:p>
                  </a:txBody>
                  <a:tcPr marL="0" marR="0" marT="0" marB="0" anchor="b"/>
                </a:tc>
              </a:tr>
              <a:tr h="120215">
                <a:tc>
                  <a:txBody>
                    <a:bodyPr/>
                    <a:lstStyle/>
                    <a:p>
                      <a:pPr algn="ctr" fontAlgn="b"/>
                      <a:r>
                        <a:rPr lang="es-EC" sz="900" u="none" strike="noStrike"/>
                        <a:t>CAPITAL DE OPERACIÓN</a:t>
                      </a:r>
                      <a:endParaRPr lang="es-EC" sz="900" b="1" i="0" u="none" strike="noStrike">
                        <a:latin typeface="Verdana"/>
                      </a:endParaRPr>
                    </a:p>
                  </a:txBody>
                  <a:tcPr marL="0" marR="0" marT="0" marB="0" anchor="b"/>
                </a:tc>
                <a:tc>
                  <a:txBody>
                    <a:bodyPr/>
                    <a:lstStyle/>
                    <a:p>
                      <a:pPr algn="ctr" fontAlgn="b"/>
                      <a:r>
                        <a:rPr lang="es-EC" sz="900" u="none" strike="noStrike"/>
                        <a:t> </a:t>
                      </a:r>
                      <a:endParaRPr lang="es-EC" sz="900" b="1" i="0" u="none" strike="noStrike">
                        <a:latin typeface="Verdana"/>
                      </a:endParaRPr>
                    </a:p>
                  </a:txBody>
                  <a:tcPr marL="0" marR="0" marT="0" marB="0" anchor="b"/>
                </a:tc>
              </a:tr>
              <a:tr h="227916">
                <a:tc>
                  <a:txBody>
                    <a:bodyPr/>
                    <a:lstStyle/>
                    <a:p>
                      <a:pPr algn="l" fontAlgn="b"/>
                      <a:r>
                        <a:rPr lang="es-EC" sz="900" u="none" strike="noStrike"/>
                        <a:t>GASTOS DE CONSTITUCION</a:t>
                      </a:r>
                      <a:endParaRPr lang="es-EC" sz="900" b="0" i="0" u="none" strike="noStrike">
                        <a:latin typeface="Verdana"/>
                      </a:endParaRPr>
                    </a:p>
                  </a:txBody>
                  <a:tcPr marL="0" marR="0" marT="0" marB="0" anchor="b"/>
                </a:tc>
                <a:tc>
                  <a:txBody>
                    <a:bodyPr/>
                    <a:lstStyle/>
                    <a:p>
                      <a:pPr algn="l" fontAlgn="b"/>
                      <a:r>
                        <a:rPr lang="es-EC" sz="900" u="none" strike="noStrike"/>
                        <a:t> $                         2.000,60 </a:t>
                      </a:r>
                      <a:endParaRPr lang="es-EC" sz="900" b="0" i="0" u="none" strike="noStrike">
                        <a:latin typeface="Verdana"/>
                      </a:endParaRPr>
                    </a:p>
                  </a:txBody>
                  <a:tcPr marL="0" marR="0" marT="0" marB="0" anchor="b"/>
                </a:tc>
              </a:tr>
              <a:tr h="227916">
                <a:tc>
                  <a:txBody>
                    <a:bodyPr/>
                    <a:lstStyle/>
                    <a:p>
                      <a:pPr algn="l" fontAlgn="b"/>
                      <a:r>
                        <a:rPr lang="es-EC" sz="900" u="none" strike="noStrike"/>
                        <a:t>MANO DE OBRA DIRECTA</a:t>
                      </a:r>
                      <a:endParaRPr lang="es-EC" sz="900" b="0" i="0" u="none" strike="noStrike">
                        <a:latin typeface="Verdana"/>
                      </a:endParaRPr>
                    </a:p>
                  </a:txBody>
                  <a:tcPr marL="0" marR="0" marT="0" marB="0" anchor="b"/>
                </a:tc>
                <a:tc>
                  <a:txBody>
                    <a:bodyPr/>
                    <a:lstStyle/>
                    <a:p>
                      <a:pPr algn="l" fontAlgn="b"/>
                      <a:r>
                        <a:rPr lang="es-EC" sz="900" u="none" strike="noStrike"/>
                        <a:t> $                       11.359,20 </a:t>
                      </a:r>
                      <a:endParaRPr lang="es-EC" sz="900" b="0" i="0" u="none" strike="noStrike">
                        <a:latin typeface="Verdana"/>
                      </a:endParaRPr>
                    </a:p>
                  </a:txBody>
                  <a:tcPr marL="0" marR="0" marT="0" marB="0" anchor="b"/>
                </a:tc>
              </a:tr>
              <a:tr h="227916">
                <a:tc>
                  <a:txBody>
                    <a:bodyPr/>
                    <a:lstStyle/>
                    <a:p>
                      <a:pPr algn="l" fontAlgn="b"/>
                      <a:r>
                        <a:rPr lang="es-EC" sz="900" u="none" strike="noStrike"/>
                        <a:t>MANO DE OBRA INDIRECTA</a:t>
                      </a:r>
                      <a:endParaRPr lang="es-EC" sz="900" b="0" i="0" u="none" strike="noStrike">
                        <a:latin typeface="Verdana"/>
                      </a:endParaRPr>
                    </a:p>
                  </a:txBody>
                  <a:tcPr marL="0" marR="0" marT="0" marB="0" anchor="b"/>
                </a:tc>
                <a:tc>
                  <a:txBody>
                    <a:bodyPr/>
                    <a:lstStyle/>
                    <a:p>
                      <a:pPr algn="l" fontAlgn="b"/>
                      <a:r>
                        <a:rPr lang="es-EC" sz="900" u="none" strike="noStrike"/>
                        <a:t> $                         3.710,00 </a:t>
                      </a:r>
                      <a:endParaRPr lang="es-EC" sz="900" b="0" i="0" u="none" strike="noStrike">
                        <a:latin typeface="Verdana"/>
                      </a:endParaRPr>
                    </a:p>
                  </a:txBody>
                  <a:tcPr marL="0" marR="0" marT="0" marB="0" anchor="b"/>
                </a:tc>
              </a:tr>
              <a:tr h="227916">
                <a:tc>
                  <a:txBody>
                    <a:bodyPr/>
                    <a:lstStyle/>
                    <a:p>
                      <a:pPr algn="l" fontAlgn="b"/>
                      <a:r>
                        <a:rPr lang="es-EC" sz="900" u="none" strike="noStrike"/>
                        <a:t>MANO DE OBRA DE GESTIÓN</a:t>
                      </a:r>
                      <a:endParaRPr lang="es-EC" sz="900" b="0" i="0" u="none" strike="noStrike">
                        <a:latin typeface="Verdana"/>
                      </a:endParaRPr>
                    </a:p>
                  </a:txBody>
                  <a:tcPr marL="0" marR="0" marT="0" marB="0" anchor="b"/>
                </a:tc>
                <a:tc>
                  <a:txBody>
                    <a:bodyPr/>
                    <a:lstStyle/>
                    <a:p>
                      <a:pPr algn="l" fontAlgn="b"/>
                      <a:r>
                        <a:rPr lang="es-EC" sz="900" u="none" strike="noStrike"/>
                        <a:t> $                       18.000,00 </a:t>
                      </a:r>
                      <a:endParaRPr lang="es-EC" sz="900" b="0" i="0" u="none" strike="noStrike">
                        <a:latin typeface="Verdana"/>
                      </a:endParaRPr>
                    </a:p>
                  </a:txBody>
                  <a:tcPr marL="0" marR="0" marT="0" marB="0" anchor="b"/>
                </a:tc>
              </a:tr>
              <a:tr h="227916">
                <a:tc>
                  <a:txBody>
                    <a:bodyPr/>
                    <a:lstStyle/>
                    <a:p>
                      <a:pPr algn="l" fontAlgn="b"/>
                      <a:r>
                        <a:rPr lang="es-EC" sz="900" u="none" strike="noStrike"/>
                        <a:t>MANO DE OBRA COMERCIAL</a:t>
                      </a:r>
                      <a:endParaRPr lang="es-EC" sz="900" b="0" i="0" u="none" strike="noStrike">
                        <a:latin typeface="Verdana"/>
                      </a:endParaRPr>
                    </a:p>
                  </a:txBody>
                  <a:tcPr marL="0" marR="0" marT="0" marB="0" anchor="b"/>
                </a:tc>
                <a:tc>
                  <a:txBody>
                    <a:bodyPr/>
                    <a:lstStyle/>
                    <a:p>
                      <a:pPr algn="l" fontAlgn="b"/>
                      <a:r>
                        <a:rPr lang="es-EC" sz="900" u="none" strike="noStrike"/>
                        <a:t> $                         1.920,00 </a:t>
                      </a:r>
                      <a:endParaRPr lang="es-EC" sz="900" b="0" i="0" u="none" strike="noStrike">
                        <a:latin typeface="Verdana"/>
                      </a:endParaRPr>
                    </a:p>
                  </a:txBody>
                  <a:tcPr marL="0" marR="0" marT="0" marB="0" anchor="b"/>
                </a:tc>
              </a:tr>
              <a:tr h="227916">
                <a:tc>
                  <a:txBody>
                    <a:bodyPr/>
                    <a:lstStyle/>
                    <a:p>
                      <a:pPr algn="l" fontAlgn="b"/>
                      <a:r>
                        <a:rPr lang="es-EC" sz="900" u="none" strike="noStrike"/>
                        <a:t>MATERIAL DIRECTO</a:t>
                      </a:r>
                      <a:endParaRPr lang="es-EC" sz="900" b="0" i="0" u="none" strike="noStrike">
                        <a:latin typeface="Verdana"/>
                      </a:endParaRPr>
                    </a:p>
                  </a:txBody>
                  <a:tcPr marL="0" marR="0" marT="0" marB="0" anchor="b"/>
                </a:tc>
                <a:tc>
                  <a:txBody>
                    <a:bodyPr/>
                    <a:lstStyle/>
                    <a:p>
                      <a:pPr algn="l" fontAlgn="b"/>
                      <a:r>
                        <a:rPr lang="es-EC" sz="900" u="none" strike="noStrike"/>
                        <a:t> $                         3.143,00 </a:t>
                      </a:r>
                      <a:endParaRPr lang="es-EC" sz="900" b="0" i="0" u="none" strike="noStrike">
                        <a:latin typeface="Verdana"/>
                      </a:endParaRPr>
                    </a:p>
                  </a:txBody>
                  <a:tcPr marL="0" marR="0" marT="0" marB="0" anchor="b"/>
                </a:tc>
              </a:tr>
              <a:tr h="227916">
                <a:tc>
                  <a:txBody>
                    <a:bodyPr/>
                    <a:lstStyle/>
                    <a:p>
                      <a:pPr algn="l" fontAlgn="b"/>
                      <a:r>
                        <a:rPr lang="es-EC" sz="900" u="none" strike="noStrike"/>
                        <a:t>MATERIAL INDIRECTO</a:t>
                      </a:r>
                      <a:endParaRPr lang="es-EC" sz="900" b="0" i="0" u="none" strike="noStrike">
                        <a:latin typeface="Verdana"/>
                      </a:endParaRPr>
                    </a:p>
                  </a:txBody>
                  <a:tcPr marL="0" marR="0" marT="0" marB="0" anchor="b"/>
                </a:tc>
                <a:tc>
                  <a:txBody>
                    <a:bodyPr/>
                    <a:lstStyle/>
                    <a:p>
                      <a:pPr algn="l" fontAlgn="b"/>
                      <a:r>
                        <a:rPr lang="es-EC" sz="900" u="none" strike="noStrike"/>
                        <a:t> $                         7.800,00 </a:t>
                      </a:r>
                      <a:endParaRPr lang="es-EC" sz="900" b="0" i="0" u="none" strike="noStrike">
                        <a:latin typeface="Verdana"/>
                      </a:endParaRPr>
                    </a:p>
                  </a:txBody>
                  <a:tcPr marL="0" marR="0" marT="0" marB="0" anchor="b"/>
                </a:tc>
              </a:tr>
              <a:tr h="120215">
                <a:tc>
                  <a:txBody>
                    <a:bodyPr/>
                    <a:lstStyle/>
                    <a:p>
                      <a:pPr algn="l" fontAlgn="b"/>
                      <a:r>
                        <a:rPr lang="es-EC" sz="900" u="none" strike="noStrike"/>
                        <a:t>TOTAL DE CAPITAL DE OPERACIÓN</a:t>
                      </a:r>
                      <a:endParaRPr lang="es-EC" sz="900" b="1" i="0" u="none" strike="noStrike">
                        <a:latin typeface="Verdana"/>
                      </a:endParaRPr>
                    </a:p>
                  </a:txBody>
                  <a:tcPr marL="0" marR="0" marT="0" marB="0" anchor="b"/>
                </a:tc>
                <a:tc>
                  <a:txBody>
                    <a:bodyPr/>
                    <a:lstStyle/>
                    <a:p>
                      <a:pPr algn="ctr" fontAlgn="b"/>
                      <a:r>
                        <a:rPr lang="es-EC" sz="900" u="none" strike="noStrike"/>
                        <a:t> $                    47.932,80 </a:t>
                      </a:r>
                      <a:endParaRPr lang="es-EC" sz="900" b="1" i="0" u="none" strike="noStrike">
                        <a:latin typeface="Verdana"/>
                      </a:endParaRPr>
                    </a:p>
                  </a:txBody>
                  <a:tcPr marL="0" marR="0" marT="0" marB="0" anchor="b"/>
                </a:tc>
              </a:tr>
              <a:tr h="120215">
                <a:tc>
                  <a:txBody>
                    <a:bodyPr/>
                    <a:lstStyle/>
                    <a:p>
                      <a:pPr algn="l" fontAlgn="b"/>
                      <a:endParaRPr lang="es-EC" sz="900" b="0" i="0" u="none" strike="noStrike">
                        <a:latin typeface="Verdana"/>
                      </a:endParaRPr>
                    </a:p>
                  </a:txBody>
                  <a:tcPr marL="0" marR="0" marT="0" marB="0" anchor="b"/>
                </a:tc>
                <a:tc>
                  <a:txBody>
                    <a:bodyPr/>
                    <a:lstStyle/>
                    <a:p>
                      <a:pPr algn="l" fontAlgn="b"/>
                      <a:endParaRPr lang="es-EC" sz="900" b="0" i="0" u="none" strike="noStrike">
                        <a:latin typeface="Verdana"/>
                      </a:endParaRPr>
                    </a:p>
                  </a:txBody>
                  <a:tcPr marL="0" marR="0" marT="0" marB="0" anchor="b"/>
                </a:tc>
              </a:tr>
              <a:tr h="120215">
                <a:tc>
                  <a:txBody>
                    <a:bodyPr/>
                    <a:lstStyle/>
                    <a:p>
                      <a:pPr algn="l" fontAlgn="b"/>
                      <a:r>
                        <a:rPr lang="es-EC" sz="900" u="none" strike="noStrike"/>
                        <a:t>TOTAL DE INVERSION INICIAL</a:t>
                      </a:r>
                      <a:endParaRPr lang="es-EC" sz="900" b="1" i="0" u="none" strike="noStrike">
                        <a:latin typeface="Verdana"/>
                      </a:endParaRPr>
                    </a:p>
                  </a:txBody>
                  <a:tcPr marL="0" marR="0" marT="0" marB="0" anchor="b"/>
                </a:tc>
                <a:tc>
                  <a:txBody>
                    <a:bodyPr/>
                    <a:lstStyle/>
                    <a:p>
                      <a:pPr algn="ctr" fontAlgn="b"/>
                      <a:r>
                        <a:rPr lang="es-EC" sz="900" u="none" strike="noStrike" dirty="0"/>
                        <a:t> $                  111.280,92 </a:t>
                      </a:r>
                      <a:endParaRPr lang="es-EC" sz="900" b="1" i="0" u="none" strike="noStrike" dirty="0">
                        <a:latin typeface="Verdana"/>
                      </a:endParaRPr>
                    </a:p>
                  </a:txBody>
                  <a:tcPr marL="0" marR="0" marT="0" marB="0" anchor="b"/>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499"/>
                                          </p:stCondLst>
                                        </p:cTn>
                                        <p:tgtEl>
                                          <p:spTgt spid="6"/>
                                        </p:tgtEl>
                                        <p:attrNameLst>
                                          <p:attrName>style.visibility</p:attrName>
                                        </p:attrNameLst>
                                      </p:cBhvr>
                                      <p:to>
                                        <p:strVal val="visible"/>
                                      </p:to>
                                    </p:set>
                                  </p:childTnLst>
                                </p:cTn>
                              </p:par>
                            </p:childTnLst>
                          </p:cTn>
                        </p:par>
                        <p:par>
                          <p:cTn id="11" fill="hold">
                            <p:stCondLst>
                              <p:cond delay="1500"/>
                            </p:stCondLst>
                            <p:childTnLst>
                              <p:par>
                                <p:cTn id="12" presetID="1" presetClass="entr" presetSubtype="0" fill="hold" nodeType="afterEffect">
                                  <p:stCondLst>
                                    <p:cond delay="699"/>
                                  </p:stCondLst>
                                  <p:childTnLst>
                                    <p:set>
                                      <p:cBhvr>
                                        <p:cTn id="13" dur="1" fill="hold">
                                          <p:stCondLst>
                                            <p:cond delay="499"/>
                                          </p:stCondLst>
                                        </p:cTn>
                                        <p:tgtEl>
                                          <p:spTgt spid="9"/>
                                        </p:tgtEl>
                                        <p:attrNameLst>
                                          <p:attrName>style.visibility</p:attrName>
                                        </p:attrNameLst>
                                      </p:cBhvr>
                                      <p:to>
                                        <p:strVal val="visible"/>
                                      </p:to>
                                    </p:set>
                                  </p:childTnLst>
                                </p:cTn>
                              </p:par>
                            </p:childTnLst>
                          </p:cTn>
                        </p:par>
                        <p:par>
                          <p:cTn id="14" fill="hold">
                            <p:stCondLst>
                              <p:cond delay="2699"/>
                            </p:stCondLst>
                            <p:childTnLst>
                              <p:par>
                                <p:cTn id="15" presetID="1" presetClass="entr" presetSubtype="0" fill="hold" nodeType="afterEffect">
                                  <p:stCondLst>
                                    <p:cond delay="899"/>
                                  </p:stCondLst>
                                  <p:childTnLst>
                                    <p:set>
                                      <p:cBhvr>
                                        <p:cTn id="16" dur="1" fill="hold">
                                          <p:stCondLst>
                                            <p:cond delay="499"/>
                                          </p:stCondLst>
                                        </p:cTn>
                                        <p:tgtEl>
                                          <p:spTgt spid="14"/>
                                        </p:tgtEl>
                                        <p:attrNameLst>
                                          <p:attrName>style.visibility</p:attrName>
                                        </p:attrNameLst>
                                      </p:cBhvr>
                                      <p:to>
                                        <p:strVal val="visible"/>
                                      </p:to>
                                    </p:set>
                                  </p:childTnLst>
                                </p:cTn>
                              </p:par>
                            </p:childTnLst>
                          </p:cTn>
                        </p:par>
                        <p:par>
                          <p:cTn id="17" fill="hold">
                            <p:stCondLst>
                              <p:cond delay="4098"/>
                            </p:stCondLst>
                            <p:childTnLst>
                              <p:par>
                                <p:cTn id="18" presetID="1" presetClass="entr" presetSubtype="0" fill="hold" nodeType="afterEffect">
                                  <p:stCondLst>
                                    <p:cond delay="1100"/>
                                  </p:stCondLst>
                                  <p:childTnLst>
                                    <p:set>
                                      <p:cBhvr>
                                        <p:cTn id="19" dur="1" fill="hold">
                                          <p:stCondLst>
                                            <p:cond delay="499"/>
                                          </p:stCondLst>
                                        </p:cTn>
                                        <p:tgtEl>
                                          <p:spTgt spid="17"/>
                                        </p:tgtEl>
                                        <p:attrNameLst>
                                          <p:attrName>style.visibility</p:attrName>
                                        </p:attrNameLst>
                                      </p:cBhvr>
                                      <p:to>
                                        <p:strVal val="visible"/>
                                      </p:to>
                                    </p:set>
                                  </p:childTnLst>
                                </p:cTn>
                              </p:par>
                            </p:childTnLst>
                          </p:cTn>
                        </p:par>
                        <p:par>
                          <p:cTn id="20" fill="hold">
                            <p:stCondLst>
                              <p:cond delay="5698"/>
                            </p:stCondLst>
                            <p:childTnLst>
                              <p:par>
                                <p:cTn id="21" presetID="1" presetClass="entr" presetSubtype="0" fill="hold" nodeType="afterEffect">
                                  <p:stCondLst>
                                    <p:cond delay="1299"/>
                                  </p:stCondLst>
                                  <p:childTnLst>
                                    <p:set>
                                      <p:cBhvr>
                                        <p:cTn id="22" dur="1" fill="hold">
                                          <p:stCondLst>
                                            <p:cond delay="499"/>
                                          </p:stCondLst>
                                        </p:cTn>
                                        <p:tgtEl>
                                          <p:spTgt spid="20"/>
                                        </p:tgtEl>
                                        <p:attrNameLst>
                                          <p:attrName>style.visibility</p:attrName>
                                        </p:attrNameLst>
                                      </p:cBhvr>
                                      <p:to>
                                        <p:strVal val="visible"/>
                                      </p:to>
                                    </p:set>
                                  </p:childTnLst>
                                </p:cTn>
                              </p:par>
                            </p:childTnLst>
                          </p:cTn>
                        </p:par>
                        <p:par>
                          <p:cTn id="23" fill="hold">
                            <p:stCondLst>
                              <p:cond delay="7497"/>
                            </p:stCondLst>
                            <p:childTnLst>
                              <p:par>
                                <p:cTn id="24" presetID="1" presetClass="entr" presetSubtype="0" fill="hold" nodeType="afterEffect">
                                  <p:stCondLst>
                                    <p:cond delay="0"/>
                                  </p:stCondLst>
                                  <p:childTnLst>
                                    <p:set>
                                      <p:cBhvr>
                                        <p:cTn id="25" dur="1" fill="hold">
                                          <p:stCondLst>
                                            <p:cond delay="499"/>
                                          </p:stCondLst>
                                        </p:cTn>
                                        <p:tgtEl>
                                          <p:spTgt spid="3"/>
                                        </p:tgtEl>
                                        <p:attrNameLst>
                                          <p:attrName>style.visibility</p:attrName>
                                        </p:attrNameLst>
                                      </p:cBhvr>
                                      <p:to>
                                        <p:strVal val="visible"/>
                                      </p:to>
                                    </p:set>
                                  </p:childTnLst>
                                </p:cTn>
                              </p:par>
                            </p:childTnLst>
                          </p:cTn>
                        </p:par>
                        <p:par>
                          <p:cTn id="26" fill="hold">
                            <p:stCondLst>
                              <p:cond delay="7997"/>
                            </p:stCondLst>
                            <p:childTnLst>
                              <p:par>
                                <p:cTn id="27" presetID="1" presetClass="entr" presetSubtype="0" fill="hold" grpId="0" nodeType="afterEffect">
                                  <p:stCondLst>
                                    <p:cond delay="0"/>
                                  </p:stCondLst>
                                  <p:childTnLst>
                                    <p:set>
                                      <p:cBhvr>
                                        <p:cTn id="28" dur="1" fill="hold">
                                          <p:stCondLst>
                                            <p:cond delay="499"/>
                                          </p:stCondLst>
                                        </p:cTn>
                                        <p:tgtEl>
                                          <p:spTgt spid="11337"/>
                                        </p:tgtEl>
                                        <p:attrNameLst>
                                          <p:attrName>style.visibility</p:attrName>
                                        </p:attrNameLst>
                                      </p:cBhvr>
                                      <p:to>
                                        <p:strVal val="visible"/>
                                      </p:to>
                                    </p:set>
                                  </p:childTnLst>
                                </p:cTn>
                              </p:par>
                            </p:childTnLst>
                          </p:cTn>
                        </p:par>
                        <p:par>
                          <p:cTn id="29" fill="hold">
                            <p:stCondLst>
                              <p:cond delay="8497"/>
                            </p:stCondLst>
                            <p:childTnLst>
                              <p:par>
                                <p:cTn id="30" presetID="1" presetClass="entr" presetSubtype="0" fill="hold" grpId="0" nodeType="afterEffect">
                                  <p:stCondLst>
                                    <p:cond delay="500"/>
                                  </p:stCondLst>
                                  <p:childTnLst>
                                    <p:set>
                                      <p:cBhvr>
                                        <p:cTn id="31" dur="1" fill="hold">
                                          <p:stCondLst>
                                            <p:cond delay="499"/>
                                          </p:stCondLst>
                                        </p:cTn>
                                        <p:tgtEl>
                                          <p:spTgt spid="85"/>
                                        </p:tgtEl>
                                        <p:attrNameLst>
                                          <p:attrName>style.visibility</p:attrName>
                                        </p:attrNameLst>
                                      </p:cBhvr>
                                      <p:to>
                                        <p:strVal val="visible"/>
                                      </p:to>
                                    </p:set>
                                  </p:childTnLst>
                                </p:cTn>
                              </p:par>
                            </p:childTnLst>
                          </p:cTn>
                        </p:par>
                        <p:par>
                          <p:cTn id="32" fill="hold">
                            <p:stCondLst>
                              <p:cond delay="9497"/>
                            </p:stCondLst>
                            <p:childTnLst>
                              <p:par>
                                <p:cTn id="33" presetID="1" presetClass="entr" presetSubtype="0" fill="hold" nodeType="afterEffect">
                                  <p:stCondLst>
                                    <p:cond delay="1100"/>
                                  </p:stCondLst>
                                  <p:childTnLst>
                                    <p:set>
                                      <p:cBhvr>
                                        <p:cTn id="34" dur="1" fill="hold">
                                          <p:stCondLst>
                                            <p:cond delay="499"/>
                                          </p:stCondLst>
                                        </p:cTn>
                                        <p:tgtEl>
                                          <p:spTgt spid="24"/>
                                        </p:tgtEl>
                                        <p:attrNameLst>
                                          <p:attrName>style.visibility</p:attrName>
                                        </p:attrNameLst>
                                      </p:cBhvr>
                                      <p:to>
                                        <p:strVal val="visible"/>
                                      </p:to>
                                    </p:set>
                                  </p:childTnLst>
                                </p:cTn>
                              </p:par>
                            </p:childTnLst>
                          </p:cTn>
                        </p:par>
                        <p:par>
                          <p:cTn id="35" fill="hold">
                            <p:stCondLst>
                              <p:cond delay="11097"/>
                            </p:stCondLst>
                            <p:childTnLst>
                              <p:par>
                                <p:cTn id="36" presetID="22" presetClass="entr" presetSubtype="8" fill="hold" grpId="0" nodeType="afterEffect">
                                  <p:stCondLst>
                                    <p:cond delay="0"/>
                                  </p:stCondLst>
                                  <p:childTnLst>
                                    <p:set>
                                      <p:cBhvr>
                                        <p:cTn id="37" dur="1" fill="hold">
                                          <p:stCondLst>
                                            <p:cond delay="0"/>
                                          </p:stCondLst>
                                        </p:cTn>
                                        <p:tgtEl>
                                          <p:spTgt spid="102"/>
                                        </p:tgtEl>
                                        <p:attrNameLst>
                                          <p:attrName>style.visibility</p:attrName>
                                        </p:attrNameLst>
                                      </p:cBhvr>
                                      <p:to>
                                        <p:strVal val="visible"/>
                                      </p:to>
                                    </p:set>
                                    <p:animEffect transition="in" filter="wipe(left)">
                                      <p:cBhvr>
                                        <p:cTn id="38" dur="500"/>
                                        <p:tgtEl>
                                          <p:spTgt spid="102"/>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104"/>
                                        </p:tgtEl>
                                        <p:attrNameLst>
                                          <p:attrName>style.visibility</p:attrName>
                                        </p:attrNameLst>
                                      </p:cBhvr>
                                      <p:to>
                                        <p:strVal val="visible"/>
                                      </p:to>
                                    </p:set>
                                    <p:animEffect transition="in" filter="box(in)">
                                      <p:cBhvr>
                                        <p:cTn id="43"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7" grpId="0" animBg="1" autoUpdateAnimBg="0"/>
      <p:bldP spid="85" grpId="0" autoUpdateAnimBg="0"/>
      <p:bldP spid="102"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102 Título"/>
          <p:cNvSpPr>
            <a:spLocks noGrp="1"/>
          </p:cNvSpPr>
          <p:nvPr>
            <p:ph type="title"/>
          </p:nvPr>
        </p:nvSpPr>
        <p:spPr/>
        <p:txBody>
          <a:bodyPr/>
          <a:lstStyle/>
          <a:p>
            <a:pPr eaLnBrk="1" hangingPunct="1">
              <a:defRPr/>
            </a:pPr>
            <a:endParaRPr lang="es-ES" dirty="0"/>
          </a:p>
        </p:txBody>
      </p:sp>
      <p:sp>
        <p:nvSpPr>
          <p:cNvPr id="38915" name="Rectangle 72"/>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29BE6">
                  <a:alpha val="79999"/>
                </a:srgbClr>
              </a:gs>
            </a:gsLst>
            <a:lin ang="5400000" scaled="1"/>
          </a:gradFill>
          <a:ln w="9525">
            <a:noFill/>
            <a:miter lim="800000"/>
            <a:headEnd/>
            <a:tailEnd/>
          </a:ln>
        </p:spPr>
        <p:txBody>
          <a:bodyPr wrap="none" anchor="ctr"/>
          <a:lstStyle/>
          <a:p>
            <a:endParaRPr lang="es-ES_tradnl"/>
          </a:p>
        </p:txBody>
      </p:sp>
      <p:sp>
        <p:nvSpPr>
          <p:cNvPr id="11337" name="Rectangle 73"/>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9CE1C">
                  <a:alpha val="60001"/>
                </a:srgbClr>
              </a:gs>
            </a:gsLst>
            <a:lin ang="5400000" scaled="1"/>
          </a:gradFill>
          <a:ln w="9525">
            <a:noFill/>
            <a:miter lim="800000"/>
            <a:headEnd/>
            <a:tailEnd/>
          </a:ln>
        </p:spPr>
        <p:txBody>
          <a:bodyPr wrap="none" anchor="ctr"/>
          <a:lstStyle/>
          <a:p>
            <a:endParaRPr lang="es-ES_tradnl"/>
          </a:p>
        </p:txBody>
      </p:sp>
      <p:grpSp>
        <p:nvGrpSpPr>
          <p:cNvPr id="38917" name="Group 2"/>
          <p:cNvGrpSpPr>
            <a:grpSpLocks/>
          </p:cNvGrpSpPr>
          <p:nvPr/>
        </p:nvGrpSpPr>
        <p:grpSpPr bwMode="auto">
          <a:xfrm>
            <a:off x="-3175" y="-12700"/>
            <a:ext cx="1766888" cy="6870700"/>
            <a:chOff x="2336" y="-8"/>
            <a:chExt cx="1252" cy="4337"/>
          </a:xfrm>
        </p:grpSpPr>
        <p:sp>
          <p:nvSpPr>
            <p:cNvPr id="39035" name="Freeform 3"/>
            <p:cNvSpPr>
              <a:spLocks/>
            </p:cNvSpPr>
            <p:nvPr/>
          </p:nvSpPr>
          <p:spPr bwMode="auto">
            <a:xfrm>
              <a:off x="2336" y="-8"/>
              <a:ext cx="872" cy="4337"/>
            </a:xfrm>
            <a:custGeom>
              <a:avLst/>
              <a:gdLst>
                <a:gd name="T0" fmla="*/ 607136 w 369"/>
                <a:gd name="T1" fmla="*/ 0 h 1836"/>
                <a:gd name="T2" fmla="*/ 556419 w 369"/>
                <a:gd name="T3" fmla="*/ 1992107 h 1836"/>
                <a:gd name="T4" fmla="*/ 0 w 369"/>
                <a:gd name="T5" fmla="*/ 4204707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18A5D8"/>
              </a:solidFill>
              <a:miter lim="800000"/>
              <a:headEnd/>
              <a:tailEnd/>
            </a:ln>
          </p:spPr>
          <p:txBody>
            <a:bodyPr/>
            <a:lstStyle/>
            <a:p>
              <a:endParaRPr lang="es-ES"/>
            </a:p>
          </p:txBody>
        </p:sp>
        <p:sp>
          <p:nvSpPr>
            <p:cNvPr id="39036" name="Freeform 4"/>
            <p:cNvSpPr>
              <a:spLocks/>
            </p:cNvSpPr>
            <p:nvPr/>
          </p:nvSpPr>
          <p:spPr bwMode="auto">
            <a:xfrm>
              <a:off x="2343" y="-8"/>
              <a:ext cx="893" cy="4337"/>
            </a:xfrm>
            <a:custGeom>
              <a:avLst/>
              <a:gdLst>
                <a:gd name="T0" fmla="*/ 602541 w 378"/>
                <a:gd name="T1" fmla="*/ 0 h 1836"/>
                <a:gd name="T2" fmla="*/ 570372 w 378"/>
                <a:gd name="T3" fmla="*/ 1992107 h 1836"/>
                <a:gd name="T4" fmla="*/ 70578 w 378"/>
                <a:gd name="T5" fmla="*/ 4204707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199DCC"/>
              </a:solidFill>
              <a:miter lim="800000"/>
              <a:headEnd/>
              <a:tailEnd/>
            </a:ln>
          </p:spPr>
          <p:txBody>
            <a:bodyPr/>
            <a:lstStyle/>
            <a:p>
              <a:endParaRPr lang="es-ES"/>
            </a:p>
          </p:txBody>
        </p:sp>
        <p:sp>
          <p:nvSpPr>
            <p:cNvPr id="39037" name="Freeform 5"/>
            <p:cNvSpPr>
              <a:spLocks/>
            </p:cNvSpPr>
            <p:nvPr/>
          </p:nvSpPr>
          <p:spPr bwMode="auto">
            <a:xfrm>
              <a:off x="2350" y="-8"/>
              <a:ext cx="917" cy="4337"/>
            </a:xfrm>
            <a:custGeom>
              <a:avLst/>
              <a:gdLst>
                <a:gd name="T0" fmla="*/ 605392 w 388"/>
                <a:gd name="T1" fmla="*/ 0 h 1836"/>
                <a:gd name="T2" fmla="*/ 589026 w 388"/>
                <a:gd name="T3" fmla="*/ 1992107 h 1836"/>
                <a:gd name="T4" fmla="*/ 142887 w 388"/>
                <a:gd name="T5" fmla="*/ 4204707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1A96C3"/>
              </a:solidFill>
              <a:miter lim="800000"/>
              <a:headEnd/>
              <a:tailEnd/>
            </a:ln>
          </p:spPr>
          <p:txBody>
            <a:bodyPr/>
            <a:lstStyle/>
            <a:p>
              <a:endParaRPr lang="es-ES"/>
            </a:p>
          </p:txBody>
        </p:sp>
        <p:sp>
          <p:nvSpPr>
            <p:cNvPr id="39038" name="Freeform 6"/>
            <p:cNvSpPr>
              <a:spLocks/>
            </p:cNvSpPr>
            <p:nvPr/>
          </p:nvSpPr>
          <p:spPr bwMode="auto">
            <a:xfrm>
              <a:off x="2355" y="-8"/>
              <a:ext cx="940" cy="4337"/>
            </a:xfrm>
            <a:custGeom>
              <a:avLst/>
              <a:gdLst>
                <a:gd name="T0" fmla="*/ 601430 w 398"/>
                <a:gd name="T1" fmla="*/ 0 h 1836"/>
                <a:gd name="T2" fmla="*/ 604141 w 398"/>
                <a:gd name="T3" fmla="*/ 1992107 h 1836"/>
                <a:gd name="T4" fmla="*/ 214887 w 398"/>
                <a:gd name="T5" fmla="*/ 4204707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1A8FBA"/>
              </a:solidFill>
              <a:miter lim="800000"/>
              <a:headEnd/>
              <a:tailEnd/>
            </a:ln>
          </p:spPr>
          <p:txBody>
            <a:bodyPr/>
            <a:lstStyle/>
            <a:p>
              <a:endParaRPr lang="es-ES"/>
            </a:p>
          </p:txBody>
        </p:sp>
        <p:sp>
          <p:nvSpPr>
            <p:cNvPr id="39039" name="Freeform 7"/>
            <p:cNvSpPr>
              <a:spLocks/>
            </p:cNvSpPr>
            <p:nvPr/>
          </p:nvSpPr>
          <p:spPr bwMode="auto">
            <a:xfrm>
              <a:off x="2360" y="-8"/>
              <a:ext cx="964" cy="4337"/>
            </a:xfrm>
            <a:custGeom>
              <a:avLst/>
              <a:gdLst>
                <a:gd name="T0" fmla="*/ 605942 w 408"/>
                <a:gd name="T1" fmla="*/ 0 h 1836"/>
                <a:gd name="T2" fmla="*/ 621497 w 408"/>
                <a:gd name="T3" fmla="*/ 1992107 h 1836"/>
                <a:gd name="T4" fmla="*/ 286502 w 408"/>
                <a:gd name="T5" fmla="*/ 4204707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1888B2"/>
              </a:solidFill>
              <a:miter lim="800000"/>
              <a:headEnd/>
              <a:tailEnd/>
            </a:ln>
          </p:spPr>
          <p:txBody>
            <a:bodyPr/>
            <a:lstStyle/>
            <a:p>
              <a:endParaRPr lang="es-ES"/>
            </a:p>
          </p:txBody>
        </p:sp>
        <p:sp>
          <p:nvSpPr>
            <p:cNvPr id="39040" name="Freeform 8"/>
            <p:cNvSpPr>
              <a:spLocks/>
            </p:cNvSpPr>
            <p:nvPr/>
          </p:nvSpPr>
          <p:spPr bwMode="auto">
            <a:xfrm>
              <a:off x="2365" y="-8"/>
              <a:ext cx="987" cy="4337"/>
            </a:xfrm>
            <a:custGeom>
              <a:avLst/>
              <a:gdLst>
                <a:gd name="T0" fmla="*/ 601973 w 418"/>
                <a:gd name="T1" fmla="*/ 0 h 1836"/>
                <a:gd name="T2" fmla="*/ 636769 w 418"/>
                <a:gd name="T3" fmla="*/ 1992107 h 1836"/>
                <a:gd name="T4" fmla="*/ 358420 w 418"/>
                <a:gd name="T5" fmla="*/ 4204707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1A82AA"/>
              </a:solidFill>
              <a:miter lim="800000"/>
              <a:headEnd/>
              <a:tailEnd/>
            </a:ln>
          </p:spPr>
          <p:txBody>
            <a:bodyPr/>
            <a:lstStyle/>
            <a:p>
              <a:endParaRPr lang="es-ES"/>
            </a:p>
          </p:txBody>
        </p:sp>
        <p:sp>
          <p:nvSpPr>
            <p:cNvPr id="39041" name="Freeform 9"/>
            <p:cNvSpPr>
              <a:spLocks/>
            </p:cNvSpPr>
            <p:nvPr/>
          </p:nvSpPr>
          <p:spPr bwMode="auto">
            <a:xfrm>
              <a:off x="2372" y="-8"/>
              <a:ext cx="1039" cy="4337"/>
            </a:xfrm>
            <a:custGeom>
              <a:avLst/>
              <a:gdLst>
                <a:gd name="T0" fmla="*/ 600204 w 440"/>
                <a:gd name="T1" fmla="*/ 0 h 1836"/>
                <a:gd name="T2" fmla="*/ 652558 w 440"/>
                <a:gd name="T3" fmla="*/ 1992107 h 1836"/>
                <a:gd name="T4" fmla="*/ 429076 w 440"/>
                <a:gd name="T5" fmla="*/ 4204707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187CA2"/>
              </a:solidFill>
              <a:miter lim="800000"/>
              <a:headEnd/>
              <a:tailEnd/>
            </a:ln>
          </p:spPr>
          <p:txBody>
            <a:bodyPr/>
            <a:lstStyle/>
            <a:p>
              <a:endParaRPr lang="es-ES"/>
            </a:p>
          </p:txBody>
        </p:sp>
        <p:sp>
          <p:nvSpPr>
            <p:cNvPr id="39042" name="Freeform 10"/>
            <p:cNvSpPr>
              <a:spLocks/>
            </p:cNvSpPr>
            <p:nvPr/>
          </p:nvSpPr>
          <p:spPr bwMode="auto">
            <a:xfrm>
              <a:off x="2376" y="-8"/>
              <a:ext cx="1094" cy="4337"/>
            </a:xfrm>
            <a:custGeom>
              <a:avLst/>
              <a:gdLst>
                <a:gd name="T0" fmla="*/ 606142 w 463"/>
                <a:gd name="T1" fmla="*/ 0 h 1836"/>
                <a:gd name="T2" fmla="*/ 675244 w 463"/>
                <a:gd name="T3" fmla="*/ 1992107 h 1836"/>
                <a:gd name="T4" fmla="*/ 505395 w 463"/>
                <a:gd name="T5" fmla="*/ 4204707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15769B"/>
              </a:solidFill>
              <a:miter lim="800000"/>
              <a:headEnd/>
              <a:tailEnd/>
            </a:ln>
          </p:spPr>
          <p:txBody>
            <a:bodyPr/>
            <a:lstStyle/>
            <a:p>
              <a:endParaRPr lang="es-ES"/>
            </a:p>
          </p:txBody>
        </p:sp>
        <p:sp>
          <p:nvSpPr>
            <p:cNvPr id="39043" name="Freeform 11"/>
            <p:cNvSpPr>
              <a:spLocks/>
            </p:cNvSpPr>
            <p:nvPr/>
          </p:nvSpPr>
          <p:spPr bwMode="auto">
            <a:xfrm>
              <a:off x="2381" y="-8"/>
              <a:ext cx="1148" cy="4337"/>
            </a:xfrm>
            <a:custGeom>
              <a:avLst/>
              <a:gdLst>
                <a:gd name="T0" fmla="*/ 604885 w 486"/>
                <a:gd name="T1" fmla="*/ 0 h 1836"/>
                <a:gd name="T2" fmla="*/ 691058 w 486"/>
                <a:gd name="T3" fmla="*/ 1992107 h 1836"/>
                <a:gd name="T4" fmla="*/ 576546 w 486"/>
                <a:gd name="T5" fmla="*/ 4204707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157194"/>
              </a:solidFill>
              <a:miter lim="800000"/>
              <a:headEnd/>
              <a:tailEnd/>
            </a:ln>
          </p:spPr>
          <p:txBody>
            <a:bodyPr/>
            <a:lstStyle/>
            <a:p>
              <a:endParaRPr lang="es-ES"/>
            </a:p>
          </p:txBody>
        </p:sp>
        <p:sp>
          <p:nvSpPr>
            <p:cNvPr id="39044" name="Freeform 12"/>
            <p:cNvSpPr>
              <a:spLocks/>
            </p:cNvSpPr>
            <p:nvPr/>
          </p:nvSpPr>
          <p:spPr bwMode="auto">
            <a:xfrm>
              <a:off x="2386" y="-8"/>
              <a:ext cx="1202" cy="4337"/>
            </a:xfrm>
            <a:custGeom>
              <a:avLst/>
              <a:gdLst>
                <a:gd name="T0" fmla="*/ 602518 w 509"/>
                <a:gd name="T1" fmla="*/ 0 h 1836"/>
                <a:gd name="T2" fmla="*/ 706044 w 509"/>
                <a:gd name="T3" fmla="*/ 1992107 h 1836"/>
                <a:gd name="T4" fmla="*/ 645833 w 509"/>
                <a:gd name="T5" fmla="*/ 4204707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36B8D"/>
              </a:solidFill>
              <a:miter lim="800000"/>
              <a:headEnd/>
              <a:tailEnd/>
            </a:ln>
          </p:spPr>
          <p:txBody>
            <a:bodyPr/>
            <a:lstStyle/>
            <a:p>
              <a:endParaRPr lang="es-ES"/>
            </a:p>
          </p:txBody>
        </p:sp>
      </p:grpSp>
      <p:grpSp>
        <p:nvGrpSpPr>
          <p:cNvPr id="3" name="Group 13"/>
          <p:cNvGrpSpPr>
            <a:grpSpLocks/>
          </p:cNvGrpSpPr>
          <p:nvPr/>
        </p:nvGrpSpPr>
        <p:grpSpPr bwMode="auto">
          <a:xfrm>
            <a:off x="-3175" y="-12700"/>
            <a:ext cx="1766888" cy="6870700"/>
            <a:chOff x="2336" y="-8"/>
            <a:chExt cx="1252" cy="4337"/>
          </a:xfrm>
        </p:grpSpPr>
        <p:sp>
          <p:nvSpPr>
            <p:cNvPr id="39025" name="Freeform 14"/>
            <p:cNvSpPr>
              <a:spLocks/>
            </p:cNvSpPr>
            <p:nvPr/>
          </p:nvSpPr>
          <p:spPr bwMode="auto">
            <a:xfrm>
              <a:off x="2336" y="-8"/>
              <a:ext cx="872" cy="4337"/>
            </a:xfrm>
            <a:custGeom>
              <a:avLst/>
              <a:gdLst>
                <a:gd name="T0" fmla="*/ 607136 w 369"/>
                <a:gd name="T1" fmla="*/ 0 h 1836"/>
                <a:gd name="T2" fmla="*/ 556419 w 369"/>
                <a:gd name="T3" fmla="*/ 1992107 h 1836"/>
                <a:gd name="T4" fmla="*/ 0 w 369"/>
                <a:gd name="T5" fmla="*/ 4204707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53B848"/>
              </a:solidFill>
              <a:miter lim="800000"/>
              <a:headEnd/>
              <a:tailEnd/>
            </a:ln>
          </p:spPr>
          <p:txBody>
            <a:bodyPr/>
            <a:lstStyle/>
            <a:p>
              <a:endParaRPr lang="es-ES"/>
            </a:p>
          </p:txBody>
        </p:sp>
        <p:sp>
          <p:nvSpPr>
            <p:cNvPr id="39026" name="Freeform 15"/>
            <p:cNvSpPr>
              <a:spLocks/>
            </p:cNvSpPr>
            <p:nvPr/>
          </p:nvSpPr>
          <p:spPr bwMode="auto">
            <a:xfrm>
              <a:off x="2343" y="-8"/>
              <a:ext cx="893" cy="4337"/>
            </a:xfrm>
            <a:custGeom>
              <a:avLst/>
              <a:gdLst>
                <a:gd name="T0" fmla="*/ 602541 w 378"/>
                <a:gd name="T1" fmla="*/ 0 h 1836"/>
                <a:gd name="T2" fmla="*/ 570372 w 378"/>
                <a:gd name="T3" fmla="*/ 1992107 h 1836"/>
                <a:gd name="T4" fmla="*/ 70578 w 378"/>
                <a:gd name="T5" fmla="*/ 4204707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4FB147"/>
              </a:solidFill>
              <a:miter lim="800000"/>
              <a:headEnd/>
              <a:tailEnd/>
            </a:ln>
          </p:spPr>
          <p:txBody>
            <a:bodyPr/>
            <a:lstStyle/>
            <a:p>
              <a:endParaRPr lang="es-ES"/>
            </a:p>
          </p:txBody>
        </p:sp>
        <p:sp>
          <p:nvSpPr>
            <p:cNvPr id="39027" name="Freeform 16"/>
            <p:cNvSpPr>
              <a:spLocks/>
            </p:cNvSpPr>
            <p:nvPr/>
          </p:nvSpPr>
          <p:spPr bwMode="auto">
            <a:xfrm>
              <a:off x="2350" y="-8"/>
              <a:ext cx="917" cy="4337"/>
            </a:xfrm>
            <a:custGeom>
              <a:avLst/>
              <a:gdLst>
                <a:gd name="T0" fmla="*/ 605392 w 388"/>
                <a:gd name="T1" fmla="*/ 0 h 1836"/>
                <a:gd name="T2" fmla="*/ 589026 w 388"/>
                <a:gd name="T3" fmla="*/ 1992107 h 1836"/>
                <a:gd name="T4" fmla="*/ 142887 w 388"/>
                <a:gd name="T5" fmla="*/ 4204707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48AC47"/>
              </a:solidFill>
              <a:miter lim="800000"/>
              <a:headEnd/>
              <a:tailEnd/>
            </a:ln>
          </p:spPr>
          <p:txBody>
            <a:bodyPr/>
            <a:lstStyle/>
            <a:p>
              <a:endParaRPr lang="es-ES"/>
            </a:p>
          </p:txBody>
        </p:sp>
        <p:sp>
          <p:nvSpPr>
            <p:cNvPr id="39028" name="Freeform 17"/>
            <p:cNvSpPr>
              <a:spLocks/>
            </p:cNvSpPr>
            <p:nvPr/>
          </p:nvSpPr>
          <p:spPr bwMode="auto">
            <a:xfrm>
              <a:off x="2355" y="-8"/>
              <a:ext cx="940" cy="4337"/>
            </a:xfrm>
            <a:custGeom>
              <a:avLst/>
              <a:gdLst>
                <a:gd name="T0" fmla="*/ 601430 w 398"/>
                <a:gd name="T1" fmla="*/ 0 h 1836"/>
                <a:gd name="T2" fmla="*/ 604141 w 398"/>
                <a:gd name="T3" fmla="*/ 1992107 h 1836"/>
                <a:gd name="T4" fmla="*/ 214887 w 398"/>
                <a:gd name="T5" fmla="*/ 4204707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43A746"/>
              </a:solidFill>
              <a:miter lim="800000"/>
              <a:headEnd/>
              <a:tailEnd/>
            </a:ln>
          </p:spPr>
          <p:txBody>
            <a:bodyPr/>
            <a:lstStyle/>
            <a:p>
              <a:endParaRPr lang="es-ES"/>
            </a:p>
          </p:txBody>
        </p:sp>
        <p:sp>
          <p:nvSpPr>
            <p:cNvPr id="39029" name="Freeform 18"/>
            <p:cNvSpPr>
              <a:spLocks/>
            </p:cNvSpPr>
            <p:nvPr/>
          </p:nvSpPr>
          <p:spPr bwMode="auto">
            <a:xfrm>
              <a:off x="2360" y="-8"/>
              <a:ext cx="964" cy="4337"/>
            </a:xfrm>
            <a:custGeom>
              <a:avLst/>
              <a:gdLst>
                <a:gd name="T0" fmla="*/ 605942 w 408"/>
                <a:gd name="T1" fmla="*/ 0 h 1836"/>
                <a:gd name="T2" fmla="*/ 621497 w 408"/>
                <a:gd name="T3" fmla="*/ 1992107 h 1836"/>
                <a:gd name="T4" fmla="*/ 286502 w 408"/>
                <a:gd name="T5" fmla="*/ 4204707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3CA246"/>
              </a:solidFill>
              <a:miter lim="800000"/>
              <a:headEnd/>
              <a:tailEnd/>
            </a:ln>
          </p:spPr>
          <p:txBody>
            <a:bodyPr/>
            <a:lstStyle/>
            <a:p>
              <a:endParaRPr lang="es-ES"/>
            </a:p>
          </p:txBody>
        </p:sp>
        <p:sp>
          <p:nvSpPr>
            <p:cNvPr id="39030" name="Freeform 19"/>
            <p:cNvSpPr>
              <a:spLocks/>
            </p:cNvSpPr>
            <p:nvPr/>
          </p:nvSpPr>
          <p:spPr bwMode="auto">
            <a:xfrm>
              <a:off x="2365" y="-8"/>
              <a:ext cx="987" cy="4337"/>
            </a:xfrm>
            <a:custGeom>
              <a:avLst/>
              <a:gdLst>
                <a:gd name="T0" fmla="*/ 601973 w 418"/>
                <a:gd name="T1" fmla="*/ 0 h 1836"/>
                <a:gd name="T2" fmla="*/ 636769 w 418"/>
                <a:gd name="T3" fmla="*/ 1992107 h 1836"/>
                <a:gd name="T4" fmla="*/ 358420 w 418"/>
                <a:gd name="T5" fmla="*/ 4204707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369E46"/>
              </a:solidFill>
              <a:miter lim="800000"/>
              <a:headEnd/>
              <a:tailEnd/>
            </a:ln>
          </p:spPr>
          <p:txBody>
            <a:bodyPr/>
            <a:lstStyle/>
            <a:p>
              <a:endParaRPr lang="es-ES"/>
            </a:p>
          </p:txBody>
        </p:sp>
        <p:sp>
          <p:nvSpPr>
            <p:cNvPr id="39031" name="Freeform 20"/>
            <p:cNvSpPr>
              <a:spLocks/>
            </p:cNvSpPr>
            <p:nvPr/>
          </p:nvSpPr>
          <p:spPr bwMode="auto">
            <a:xfrm>
              <a:off x="2372" y="-8"/>
              <a:ext cx="1039" cy="4337"/>
            </a:xfrm>
            <a:custGeom>
              <a:avLst/>
              <a:gdLst>
                <a:gd name="T0" fmla="*/ 600204 w 440"/>
                <a:gd name="T1" fmla="*/ 0 h 1836"/>
                <a:gd name="T2" fmla="*/ 652558 w 440"/>
                <a:gd name="T3" fmla="*/ 1992107 h 1836"/>
                <a:gd name="T4" fmla="*/ 429076 w 440"/>
                <a:gd name="T5" fmla="*/ 4204707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2F9946"/>
              </a:solidFill>
              <a:miter lim="800000"/>
              <a:headEnd/>
              <a:tailEnd/>
            </a:ln>
          </p:spPr>
          <p:txBody>
            <a:bodyPr/>
            <a:lstStyle/>
            <a:p>
              <a:endParaRPr lang="es-ES"/>
            </a:p>
          </p:txBody>
        </p:sp>
        <p:sp>
          <p:nvSpPr>
            <p:cNvPr id="39032" name="Freeform 21"/>
            <p:cNvSpPr>
              <a:spLocks/>
            </p:cNvSpPr>
            <p:nvPr/>
          </p:nvSpPr>
          <p:spPr bwMode="auto">
            <a:xfrm>
              <a:off x="2376" y="-8"/>
              <a:ext cx="1094" cy="4337"/>
            </a:xfrm>
            <a:custGeom>
              <a:avLst/>
              <a:gdLst>
                <a:gd name="T0" fmla="*/ 606142 w 463"/>
                <a:gd name="T1" fmla="*/ 0 h 1836"/>
                <a:gd name="T2" fmla="*/ 675244 w 463"/>
                <a:gd name="T3" fmla="*/ 1992107 h 1836"/>
                <a:gd name="T4" fmla="*/ 505395 w 463"/>
                <a:gd name="T5" fmla="*/ 4204707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2A9545"/>
              </a:solidFill>
              <a:miter lim="800000"/>
              <a:headEnd/>
              <a:tailEnd/>
            </a:ln>
          </p:spPr>
          <p:txBody>
            <a:bodyPr/>
            <a:lstStyle/>
            <a:p>
              <a:endParaRPr lang="es-ES"/>
            </a:p>
          </p:txBody>
        </p:sp>
        <p:sp>
          <p:nvSpPr>
            <p:cNvPr id="39033" name="Freeform 22"/>
            <p:cNvSpPr>
              <a:spLocks/>
            </p:cNvSpPr>
            <p:nvPr/>
          </p:nvSpPr>
          <p:spPr bwMode="auto">
            <a:xfrm>
              <a:off x="2381" y="-8"/>
              <a:ext cx="1148" cy="4337"/>
            </a:xfrm>
            <a:custGeom>
              <a:avLst/>
              <a:gdLst>
                <a:gd name="T0" fmla="*/ 604885 w 486"/>
                <a:gd name="T1" fmla="*/ 0 h 1836"/>
                <a:gd name="T2" fmla="*/ 691058 w 486"/>
                <a:gd name="T3" fmla="*/ 1992107 h 1836"/>
                <a:gd name="T4" fmla="*/ 576546 w 486"/>
                <a:gd name="T5" fmla="*/ 4204707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219145"/>
              </a:solidFill>
              <a:miter lim="800000"/>
              <a:headEnd/>
              <a:tailEnd/>
            </a:ln>
          </p:spPr>
          <p:txBody>
            <a:bodyPr/>
            <a:lstStyle/>
            <a:p>
              <a:endParaRPr lang="es-ES"/>
            </a:p>
          </p:txBody>
        </p:sp>
        <p:sp>
          <p:nvSpPr>
            <p:cNvPr id="39034" name="Freeform 23"/>
            <p:cNvSpPr>
              <a:spLocks/>
            </p:cNvSpPr>
            <p:nvPr/>
          </p:nvSpPr>
          <p:spPr bwMode="auto">
            <a:xfrm>
              <a:off x="2386" y="-8"/>
              <a:ext cx="1202" cy="4337"/>
            </a:xfrm>
            <a:custGeom>
              <a:avLst/>
              <a:gdLst>
                <a:gd name="T0" fmla="*/ 602518 w 509"/>
                <a:gd name="T1" fmla="*/ 0 h 1836"/>
                <a:gd name="T2" fmla="*/ 706044 w 509"/>
                <a:gd name="T3" fmla="*/ 1992107 h 1836"/>
                <a:gd name="T4" fmla="*/ 645833 w 509"/>
                <a:gd name="T5" fmla="*/ 4204707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A8D44"/>
              </a:solidFill>
              <a:miter lim="800000"/>
              <a:headEnd/>
              <a:tailEnd/>
            </a:ln>
          </p:spPr>
          <p:txBody>
            <a:bodyPr/>
            <a:lstStyle/>
            <a:p>
              <a:endParaRPr lang="es-ES"/>
            </a:p>
          </p:txBody>
        </p:sp>
      </p:grpSp>
      <p:grpSp>
        <p:nvGrpSpPr>
          <p:cNvPr id="38919" name="Group 24"/>
          <p:cNvGrpSpPr>
            <a:grpSpLocks/>
          </p:cNvGrpSpPr>
          <p:nvPr/>
        </p:nvGrpSpPr>
        <p:grpSpPr bwMode="auto">
          <a:xfrm rot="10800000">
            <a:off x="1720850" y="-171450"/>
            <a:ext cx="330200" cy="8253413"/>
            <a:chOff x="-1293" y="0"/>
            <a:chExt cx="1050" cy="4320"/>
          </a:xfrm>
        </p:grpSpPr>
        <p:sp>
          <p:nvSpPr>
            <p:cNvPr id="10" name="Rectangle 25"/>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39024" name="Rectangle 26"/>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38920" name="Group 27"/>
          <p:cNvGrpSpPr>
            <a:grpSpLocks/>
          </p:cNvGrpSpPr>
          <p:nvPr/>
        </p:nvGrpSpPr>
        <p:grpSpPr bwMode="auto">
          <a:xfrm>
            <a:off x="0" y="-1111250"/>
            <a:ext cx="1763713" cy="8253413"/>
            <a:chOff x="-1293" y="0"/>
            <a:chExt cx="1050" cy="4320"/>
          </a:xfrm>
        </p:grpSpPr>
        <p:sp>
          <p:nvSpPr>
            <p:cNvPr id="11" name="Rectangle 28"/>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39022" name="Rectangle 29"/>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6" name="Group 146"/>
          <p:cNvGrpSpPr>
            <a:grpSpLocks/>
          </p:cNvGrpSpPr>
          <p:nvPr/>
        </p:nvGrpSpPr>
        <p:grpSpPr bwMode="auto">
          <a:xfrm>
            <a:off x="276225" y="1500188"/>
            <a:ext cx="2152650" cy="2152650"/>
            <a:chOff x="1943" y="626"/>
            <a:chExt cx="1228" cy="1228"/>
          </a:xfrm>
        </p:grpSpPr>
        <p:sp>
          <p:nvSpPr>
            <p:cNvPr id="39014" name="Oval 147"/>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9015" name="Group 148"/>
            <p:cNvGrpSpPr>
              <a:grpSpLocks/>
            </p:cNvGrpSpPr>
            <p:nvPr/>
          </p:nvGrpSpPr>
          <p:grpSpPr bwMode="auto">
            <a:xfrm>
              <a:off x="2070" y="1330"/>
              <a:ext cx="975" cy="325"/>
              <a:chOff x="2696" y="1315"/>
              <a:chExt cx="2472" cy="824"/>
            </a:xfrm>
          </p:grpSpPr>
          <p:sp>
            <p:nvSpPr>
              <p:cNvPr id="39019" name="Oval 149"/>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9020" name="Oval 150"/>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9016" name="Group 151"/>
            <p:cNvGrpSpPr>
              <a:grpSpLocks/>
            </p:cNvGrpSpPr>
            <p:nvPr/>
          </p:nvGrpSpPr>
          <p:grpSpPr bwMode="auto">
            <a:xfrm>
              <a:off x="2236" y="890"/>
              <a:ext cx="644" cy="645"/>
              <a:chOff x="2880" y="1515"/>
              <a:chExt cx="644" cy="645"/>
            </a:xfrm>
          </p:grpSpPr>
          <p:sp>
            <p:nvSpPr>
              <p:cNvPr id="39017" name="Oval 152"/>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17" name="Freeform 153"/>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9" name="Group 97"/>
          <p:cNvGrpSpPr>
            <a:grpSpLocks/>
          </p:cNvGrpSpPr>
          <p:nvPr/>
        </p:nvGrpSpPr>
        <p:grpSpPr bwMode="auto">
          <a:xfrm>
            <a:off x="-442913" y="412750"/>
            <a:ext cx="2152651" cy="2152650"/>
            <a:chOff x="1943" y="626"/>
            <a:chExt cx="1228" cy="1228"/>
          </a:xfrm>
        </p:grpSpPr>
        <p:sp>
          <p:nvSpPr>
            <p:cNvPr id="39007" name="Oval 96"/>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9008" name="Group 89"/>
            <p:cNvGrpSpPr>
              <a:grpSpLocks/>
            </p:cNvGrpSpPr>
            <p:nvPr/>
          </p:nvGrpSpPr>
          <p:grpSpPr bwMode="auto">
            <a:xfrm>
              <a:off x="2070" y="1330"/>
              <a:ext cx="975" cy="325"/>
              <a:chOff x="2696" y="1315"/>
              <a:chExt cx="2472" cy="824"/>
            </a:xfrm>
          </p:grpSpPr>
          <p:sp>
            <p:nvSpPr>
              <p:cNvPr id="39012" name="Oval 90"/>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9013" name="Oval 91"/>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9009" name="Group 92"/>
            <p:cNvGrpSpPr>
              <a:grpSpLocks/>
            </p:cNvGrpSpPr>
            <p:nvPr/>
          </p:nvGrpSpPr>
          <p:grpSpPr bwMode="auto">
            <a:xfrm>
              <a:off x="2236" y="890"/>
              <a:ext cx="644" cy="645"/>
              <a:chOff x="2880" y="1515"/>
              <a:chExt cx="644" cy="645"/>
            </a:xfrm>
          </p:grpSpPr>
          <p:sp>
            <p:nvSpPr>
              <p:cNvPr id="39010" name="Oval 93"/>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358" name="Freeform 94"/>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4" name="Group 154"/>
          <p:cNvGrpSpPr>
            <a:grpSpLocks/>
          </p:cNvGrpSpPr>
          <p:nvPr/>
        </p:nvGrpSpPr>
        <p:grpSpPr bwMode="auto">
          <a:xfrm>
            <a:off x="-500063" y="2500313"/>
            <a:ext cx="2152651" cy="2152650"/>
            <a:chOff x="1943" y="626"/>
            <a:chExt cx="1228" cy="1228"/>
          </a:xfrm>
        </p:grpSpPr>
        <p:sp>
          <p:nvSpPr>
            <p:cNvPr id="39000" name="Oval 155"/>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9001" name="Group 156"/>
            <p:cNvGrpSpPr>
              <a:grpSpLocks/>
            </p:cNvGrpSpPr>
            <p:nvPr/>
          </p:nvGrpSpPr>
          <p:grpSpPr bwMode="auto">
            <a:xfrm>
              <a:off x="2070" y="1330"/>
              <a:ext cx="975" cy="325"/>
              <a:chOff x="2696" y="1315"/>
              <a:chExt cx="2472" cy="824"/>
            </a:xfrm>
          </p:grpSpPr>
          <p:sp>
            <p:nvSpPr>
              <p:cNvPr id="39005" name="Oval 157"/>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9006" name="Oval 158"/>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9002" name="Group 159"/>
            <p:cNvGrpSpPr>
              <a:grpSpLocks/>
            </p:cNvGrpSpPr>
            <p:nvPr/>
          </p:nvGrpSpPr>
          <p:grpSpPr bwMode="auto">
            <a:xfrm>
              <a:off x="2236" y="890"/>
              <a:ext cx="644" cy="645"/>
              <a:chOff x="2880" y="1515"/>
              <a:chExt cx="644" cy="645"/>
            </a:xfrm>
          </p:grpSpPr>
          <p:sp>
            <p:nvSpPr>
              <p:cNvPr id="39003" name="Oval 160"/>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25" name="Freeform 161"/>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7" name="Group 162"/>
          <p:cNvGrpSpPr>
            <a:grpSpLocks/>
          </p:cNvGrpSpPr>
          <p:nvPr/>
        </p:nvGrpSpPr>
        <p:grpSpPr bwMode="auto">
          <a:xfrm>
            <a:off x="276225" y="3500438"/>
            <a:ext cx="2152650" cy="2152650"/>
            <a:chOff x="1943" y="626"/>
            <a:chExt cx="1228" cy="1228"/>
          </a:xfrm>
        </p:grpSpPr>
        <p:sp>
          <p:nvSpPr>
            <p:cNvPr id="38993"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8994" name="Group 164"/>
            <p:cNvGrpSpPr>
              <a:grpSpLocks/>
            </p:cNvGrpSpPr>
            <p:nvPr/>
          </p:nvGrpSpPr>
          <p:grpSpPr bwMode="auto">
            <a:xfrm>
              <a:off x="2070" y="1330"/>
              <a:ext cx="975" cy="325"/>
              <a:chOff x="2696" y="1315"/>
              <a:chExt cx="2472" cy="824"/>
            </a:xfrm>
          </p:grpSpPr>
          <p:sp>
            <p:nvSpPr>
              <p:cNvPr id="38998" name="Oval 165"/>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8999"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8995" name="Group 167"/>
            <p:cNvGrpSpPr>
              <a:grpSpLocks/>
            </p:cNvGrpSpPr>
            <p:nvPr/>
          </p:nvGrpSpPr>
          <p:grpSpPr bwMode="auto">
            <a:xfrm>
              <a:off x="2236" y="890"/>
              <a:ext cx="644" cy="645"/>
              <a:chOff x="2880" y="1515"/>
              <a:chExt cx="644" cy="645"/>
            </a:xfrm>
          </p:grpSpPr>
          <p:sp>
            <p:nvSpPr>
              <p:cNvPr id="38996"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33" name="Freeform 16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0" name="Group 170"/>
          <p:cNvGrpSpPr>
            <a:grpSpLocks/>
          </p:cNvGrpSpPr>
          <p:nvPr/>
        </p:nvGrpSpPr>
        <p:grpSpPr bwMode="auto">
          <a:xfrm>
            <a:off x="490538" y="5419725"/>
            <a:ext cx="2152650" cy="2152650"/>
            <a:chOff x="1943" y="626"/>
            <a:chExt cx="1228" cy="1228"/>
          </a:xfrm>
        </p:grpSpPr>
        <p:sp>
          <p:nvSpPr>
            <p:cNvPr id="38986" name="Oval 171"/>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8987" name="Group 172"/>
            <p:cNvGrpSpPr>
              <a:grpSpLocks/>
            </p:cNvGrpSpPr>
            <p:nvPr/>
          </p:nvGrpSpPr>
          <p:grpSpPr bwMode="auto">
            <a:xfrm>
              <a:off x="2070" y="1330"/>
              <a:ext cx="975" cy="325"/>
              <a:chOff x="2696" y="1315"/>
              <a:chExt cx="2472" cy="824"/>
            </a:xfrm>
          </p:grpSpPr>
          <p:sp>
            <p:nvSpPr>
              <p:cNvPr id="38991" name="Oval 173"/>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8992" name="Oval 174"/>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8988" name="Group 175"/>
            <p:cNvGrpSpPr>
              <a:grpSpLocks/>
            </p:cNvGrpSpPr>
            <p:nvPr/>
          </p:nvGrpSpPr>
          <p:grpSpPr bwMode="auto">
            <a:xfrm>
              <a:off x="2236" y="890"/>
              <a:ext cx="644" cy="645"/>
              <a:chOff x="2880" y="1515"/>
              <a:chExt cx="644" cy="645"/>
            </a:xfrm>
          </p:grpSpPr>
          <p:sp>
            <p:nvSpPr>
              <p:cNvPr id="38989" name="Oval 176"/>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41" name="Freeform 177"/>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3" name="Group 30"/>
          <p:cNvGrpSpPr>
            <a:grpSpLocks/>
          </p:cNvGrpSpPr>
          <p:nvPr/>
        </p:nvGrpSpPr>
        <p:grpSpPr bwMode="auto">
          <a:xfrm>
            <a:off x="312738" y="173038"/>
            <a:ext cx="8520112" cy="592137"/>
            <a:chOff x="197" y="158"/>
            <a:chExt cx="5367" cy="373"/>
          </a:xfrm>
          <a:solidFill>
            <a:srgbClr val="92D050"/>
          </a:solidFill>
        </p:grpSpPr>
        <p:sp>
          <p:nvSpPr>
            <p:cNvPr id="11295" name="AutoShape 31"/>
            <p:cNvSpPr>
              <a:spLocks noChangeArrowheads="1"/>
            </p:cNvSpPr>
            <p:nvPr/>
          </p:nvSpPr>
          <p:spPr bwMode="auto">
            <a:xfrm>
              <a:off x="204" y="159"/>
              <a:ext cx="5352" cy="372"/>
            </a:xfrm>
            <a:prstGeom prst="roundRect">
              <a:avLst>
                <a:gd name="adj" fmla="val 11829"/>
              </a:avLst>
            </a:prstGeom>
            <a:grpFill/>
            <a:ln w="9525">
              <a:noFill/>
              <a:round/>
              <a:headEnd/>
              <a:tailEnd/>
            </a:ln>
            <a:effectLst/>
          </p:spPr>
          <p:txBody>
            <a:bodyPr wrap="none" anchor="ctr"/>
            <a:lstStyle/>
            <a:p>
              <a:pPr>
                <a:defRPr/>
              </a:pPr>
              <a:endParaRPr lang="es-ES_tradnl" dirty="0"/>
            </a:p>
          </p:txBody>
        </p:sp>
        <p:sp>
          <p:nvSpPr>
            <p:cNvPr id="11296" name="Freeform 32"/>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pFill/>
            <a:ln w="9525">
              <a:noFill/>
              <a:round/>
              <a:headEnd/>
              <a:tailEnd/>
            </a:ln>
          </p:spPr>
          <p:txBody>
            <a:bodyPr/>
            <a:lstStyle/>
            <a:p>
              <a:pPr>
                <a:defRPr/>
              </a:pPr>
              <a:endParaRPr lang="es-ES_tradnl" dirty="0"/>
            </a:p>
          </p:txBody>
        </p:sp>
        <p:sp>
          <p:nvSpPr>
            <p:cNvPr id="11297" name="AutoShape 33"/>
            <p:cNvSpPr>
              <a:spLocks noChangeArrowheads="1"/>
            </p:cNvSpPr>
            <p:nvPr/>
          </p:nvSpPr>
          <p:spPr bwMode="auto">
            <a:xfrm>
              <a:off x="204" y="159"/>
              <a:ext cx="5352" cy="82"/>
            </a:xfrm>
            <a:prstGeom prst="roundRect">
              <a:avLst>
                <a:gd name="adj" fmla="val 16667"/>
              </a:avLst>
            </a:prstGeom>
            <a:grpFill/>
            <a:ln w="9525">
              <a:noFill/>
              <a:round/>
              <a:headEnd/>
              <a:tailEnd/>
            </a:ln>
            <a:effectLst/>
          </p:spPr>
          <p:txBody>
            <a:bodyPr wrap="none" anchor="ctr"/>
            <a:lstStyle/>
            <a:p>
              <a:pPr>
                <a:defRPr/>
              </a:pPr>
              <a:endParaRPr lang="es-ES_tradnl" dirty="0"/>
            </a:p>
          </p:txBody>
        </p:sp>
      </p:grpSp>
      <p:sp>
        <p:nvSpPr>
          <p:cNvPr id="85" name="Text Box 71"/>
          <p:cNvSpPr txBox="1">
            <a:spLocks noChangeArrowheads="1"/>
          </p:cNvSpPr>
          <p:nvPr/>
        </p:nvSpPr>
        <p:spPr bwMode="auto">
          <a:xfrm>
            <a:off x="131763" y="1076325"/>
            <a:ext cx="1039812"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38928" name="Text Box 69"/>
          <p:cNvSpPr txBox="1">
            <a:spLocks noChangeArrowheads="1"/>
          </p:cNvSpPr>
          <p:nvPr/>
        </p:nvSpPr>
        <p:spPr bwMode="auto">
          <a:xfrm>
            <a:off x="131763" y="3143250"/>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III: Estudio Organizacional</a:t>
            </a:r>
          </a:p>
        </p:txBody>
      </p:sp>
      <p:sp>
        <p:nvSpPr>
          <p:cNvPr id="38929" name="Text Box 71"/>
          <p:cNvSpPr txBox="1">
            <a:spLocks noChangeArrowheads="1"/>
          </p:cNvSpPr>
          <p:nvPr/>
        </p:nvSpPr>
        <p:spPr bwMode="auto">
          <a:xfrm>
            <a:off x="1000125" y="6211888"/>
            <a:ext cx="1285875" cy="461962"/>
          </a:xfrm>
          <a:prstGeom prst="rect">
            <a:avLst/>
          </a:prstGeom>
          <a:noFill/>
          <a:ln w="9525">
            <a:noFill/>
            <a:miter lim="800000"/>
            <a:headEnd/>
            <a:tailEnd/>
          </a:ln>
        </p:spPr>
        <p:txBody>
          <a:bodyPr anchor="ctr">
            <a:spAutoFit/>
          </a:bodyPr>
          <a:lstStyle/>
          <a:p>
            <a:pPr algn="ctr">
              <a:spcBef>
                <a:spcPct val="50000"/>
              </a:spcBef>
            </a:pPr>
            <a:r>
              <a:rPr lang="en-GB" sz="1200">
                <a:solidFill>
                  <a:schemeClr val="bg1"/>
                </a:solidFill>
              </a:rPr>
              <a:t>Conclusiones, Recomendaciones</a:t>
            </a:r>
          </a:p>
        </p:txBody>
      </p:sp>
      <p:grpSp>
        <p:nvGrpSpPr>
          <p:cNvPr id="24" name="Group 162"/>
          <p:cNvGrpSpPr>
            <a:grpSpLocks/>
          </p:cNvGrpSpPr>
          <p:nvPr/>
        </p:nvGrpSpPr>
        <p:grpSpPr bwMode="auto">
          <a:xfrm>
            <a:off x="-428625" y="4705350"/>
            <a:ext cx="2852738" cy="2154238"/>
            <a:chOff x="1943" y="626"/>
            <a:chExt cx="1627" cy="1229"/>
          </a:xfrm>
        </p:grpSpPr>
        <p:sp>
          <p:nvSpPr>
            <p:cNvPr id="38979"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38980" name="Group 164"/>
            <p:cNvGrpSpPr>
              <a:grpSpLocks/>
            </p:cNvGrpSpPr>
            <p:nvPr/>
          </p:nvGrpSpPr>
          <p:grpSpPr bwMode="auto">
            <a:xfrm>
              <a:off x="2322" y="1411"/>
              <a:ext cx="1248" cy="444"/>
              <a:chOff x="3334" y="1520"/>
              <a:chExt cx="3166" cy="1126"/>
            </a:xfrm>
          </p:grpSpPr>
          <p:sp>
            <p:nvSpPr>
              <p:cNvPr id="38984" name="Oval 165"/>
              <p:cNvSpPr>
                <a:spLocks noChangeArrowheads="1"/>
              </p:cNvSpPr>
              <p:nvPr/>
            </p:nvSpPr>
            <p:spPr bwMode="auto">
              <a:xfrm>
                <a:off x="4027" y="1822"/>
                <a:ext cx="2473"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38985"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38981" name="Group 167"/>
            <p:cNvGrpSpPr>
              <a:grpSpLocks/>
            </p:cNvGrpSpPr>
            <p:nvPr/>
          </p:nvGrpSpPr>
          <p:grpSpPr bwMode="auto">
            <a:xfrm>
              <a:off x="2236" y="890"/>
              <a:ext cx="644" cy="645"/>
              <a:chOff x="2880" y="1515"/>
              <a:chExt cx="644" cy="645"/>
            </a:xfrm>
          </p:grpSpPr>
          <p:sp>
            <p:nvSpPr>
              <p:cNvPr id="38982"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98" name="Freeform 169"/>
              <p:cNvSpPr>
                <a:spLocks/>
              </p:cNvSpPr>
              <p:nvPr/>
            </p:nvSpPr>
            <p:spPr bwMode="auto">
              <a:xfrm>
                <a:off x="2888" y="1515"/>
                <a:ext cx="627"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sp>
        <p:nvSpPr>
          <p:cNvPr id="38931" name="Text Box 68"/>
          <p:cNvSpPr txBox="1">
            <a:spLocks noChangeArrowheads="1"/>
          </p:cNvSpPr>
          <p:nvPr/>
        </p:nvSpPr>
        <p:spPr bwMode="auto">
          <a:xfrm>
            <a:off x="889000" y="2211388"/>
            <a:ext cx="1039813" cy="646112"/>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 Estudio de mercado</a:t>
            </a:r>
          </a:p>
        </p:txBody>
      </p:sp>
      <p:sp>
        <p:nvSpPr>
          <p:cNvPr id="38932" name="Text Box 70"/>
          <p:cNvSpPr txBox="1">
            <a:spLocks noChangeArrowheads="1"/>
          </p:cNvSpPr>
          <p:nvPr/>
        </p:nvSpPr>
        <p:spPr bwMode="auto">
          <a:xfrm>
            <a:off x="854075" y="4211638"/>
            <a:ext cx="1039813"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IV: Estudio Técnico </a:t>
            </a:r>
          </a:p>
        </p:txBody>
      </p:sp>
      <p:grpSp>
        <p:nvGrpSpPr>
          <p:cNvPr id="27" name="Group 182"/>
          <p:cNvGrpSpPr>
            <a:grpSpLocks/>
          </p:cNvGrpSpPr>
          <p:nvPr/>
        </p:nvGrpSpPr>
        <p:grpSpPr bwMode="auto">
          <a:xfrm>
            <a:off x="0" y="5072074"/>
            <a:ext cx="1214446" cy="1214446"/>
            <a:chOff x="1943" y="626"/>
            <a:chExt cx="1228" cy="1228"/>
          </a:xfrm>
          <a:solidFill>
            <a:srgbClr val="92D050"/>
          </a:solidFill>
        </p:grpSpPr>
        <p:sp>
          <p:nvSpPr>
            <p:cNvPr id="105" name="Oval 183"/>
            <p:cNvSpPr>
              <a:spLocks noChangeArrowheads="1"/>
            </p:cNvSpPr>
            <p:nvPr/>
          </p:nvSpPr>
          <p:spPr bwMode="auto">
            <a:xfrm>
              <a:off x="1943" y="626"/>
              <a:ext cx="1228" cy="1228"/>
            </a:xfrm>
            <a:prstGeom prst="ellipse">
              <a:avLst/>
            </a:prstGeom>
            <a:grpFill/>
            <a:ln w="9525">
              <a:noFill/>
              <a:round/>
              <a:headEnd/>
              <a:tailEnd/>
            </a:ln>
            <a:effectLst/>
          </p:spPr>
          <p:txBody>
            <a:bodyPr wrap="none" anchor="ctr"/>
            <a:lstStyle/>
            <a:p>
              <a:pPr>
                <a:defRPr/>
              </a:pPr>
              <a:endParaRPr lang="es-MX"/>
            </a:p>
          </p:txBody>
        </p:sp>
        <p:grpSp>
          <p:nvGrpSpPr>
            <p:cNvPr id="28" name="Group 184"/>
            <p:cNvGrpSpPr>
              <a:grpSpLocks/>
            </p:cNvGrpSpPr>
            <p:nvPr/>
          </p:nvGrpSpPr>
          <p:grpSpPr bwMode="auto">
            <a:xfrm>
              <a:off x="2070" y="1330"/>
              <a:ext cx="975" cy="325"/>
              <a:chOff x="2696" y="1315"/>
              <a:chExt cx="2472" cy="824"/>
            </a:xfrm>
            <a:grpFill/>
          </p:grpSpPr>
          <p:sp>
            <p:nvSpPr>
              <p:cNvPr id="110" name="Oval 185"/>
              <p:cNvSpPr>
                <a:spLocks noChangeArrowheads="1"/>
              </p:cNvSpPr>
              <p:nvPr/>
            </p:nvSpPr>
            <p:spPr bwMode="auto">
              <a:xfrm>
                <a:off x="2696" y="1315"/>
                <a:ext cx="2472" cy="824"/>
              </a:xfrm>
              <a:prstGeom prst="ellipse">
                <a:avLst/>
              </a:prstGeom>
              <a:grpFill/>
              <a:ln w="9525">
                <a:noFill/>
                <a:round/>
                <a:headEnd/>
                <a:tailEnd/>
              </a:ln>
              <a:effectLst/>
            </p:spPr>
            <p:txBody>
              <a:bodyPr wrap="none" anchor="ctr"/>
              <a:lstStyle/>
              <a:p>
                <a:pPr>
                  <a:defRPr/>
                </a:pPr>
                <a:endParaRPr lang="es-MX"/>
              </a:p>
            </p:txBody>
          </p:sp>
          <p:sp>
            <p:nvSpPr>
              <p:cNvPr id="111" name="Oval 186"/>
              <p:cNvSpPr>
                <a:spLocks noChangeArrowheads="1"/>
              </p:cNvSpPr>
              <p:nvPr/>
            </p:nvSpPr>
            <p:spPr bwMode="auto">
              <a:xfrm>
                <a:off x="3334" y="1520"/>
                <a:ext cx="1249" cy="451"/>
              </a:xfrm>
              <a:prstGeom prst="ellipse">
                <a:avLst/>
              </a:prstGeom>
              <a:grpFill/>
              <a:ln w="9525">
                <a:noFill/>
                <a:round/>
                <a:headEnd/>
                <a:tailEnd/>
              </a:ln>
              <a:effectLst/>
            </p:spPr>
            <p:txBody>
              <a:bodyPr wrap="none" anchor="ctr"/>
              <a:lstStyle/>
              <a:p>
                <a:pPr>
                  <a:defRPr/>
                </a:pPr>
                <a:endParaRPr lang="es-MX"/>
              </a:p>
            </p:txBody>
          </p:sp>
        </p:grpSp>
        <p:grpSp>
          <p:nvGrpSpPr>
            <p:cNvPr id="29" name="Group 187"/>
            <p:cNvGrpSpPr>
              <a:grpSpLocks/>
            </p:cNvGrpSpPr>
            <p:nvPr/>
          </p:nvGrpSpPr>
          <p:grpSpPr bwMode="auto">
            <a:xfrm>
              <a:off x="2236" y="890"/>
              <a:ext cx="644" cy="645"/>
              <a:chOff x="2880" y="1515"/>
              <a:chExt cx="644" cy="645"/>
            </a:xfrm>
            <a:grpFill/>
          </p:grpSpPr>
          <p:sp>
            <p:nvSpPr>
              <p:cNvPr id="108" name="Oval 188"/>
              <p:cNvSpPr>
                <a:spLocks noChangeArrowheads="1"/>
              </p:cNvSpPr>
              <p:nvPr/>
            </p:nvSpPr>
            <p:spPr bwMode="auto">
              <a:xfrm>
                <a:off x="2880" y="1516"/>
                <a:ext cx="644" cy="644"/>
              </a:xfrm>
              <a:prstGeom prst="ellipse">
                <a:avLst/>
              </a:prstGeom>
              <a:grpFill/>
              <a:ln w="9525" algn="ctr">
                <a:noFill/>
                <a:round/>
                <a:headEnd/>
                <a:tailEnd/>
              </a:ln>
              <a:effectLst/>
            </p:spPr>
            <p:txBody>
              <a:bodyPr wrap="none" anchor="ctr"/>
              <a:lstStyle/>
              <a:p>
                <a:pPr>
                  <a:defRPr/>
                </a:pPr>
                <a:endParaRPr lang="es-MX"/>
              </a:p>
            </p:txBody>
          </p:sp>
          <p:sp>
            <p:nvSpPr>
              <p:cNvPr id="109" name="Freeform 189"/>
              <p:cNvSpPr>
                <a:spLocks/>
              </p:cNvSpPr>
              <p:nvPr/>
            </p:nvSpPr>
            <p:spPr bwMode="auto">
              <a:xfrm>
                <a:off x="2887" y="1515"/>
                <a:ext cx="630"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pFill/>
              <a:ln w="9525">
                <a:noFill/>
                <a:round/>
                <a:headEnd/>
                <a:tailEnd/>
              </a:ln>
            </p:spPr>
            <p:txBody>
              <a:bodyPr/>
              <a:lstStyle/>
              <a:p>
                <a:pPr>
                  <a:defRPr/>
                </a:pPr>
                <a:endParaRPr lang="es-MX"/>
              </a:p>
            </p:txBody>
          </p:sp>
        </p:grpSp>
      </p:grpSp>
      <p:sp>
        <p:nvSpPr>
          <p:cNvPr id="102" name="Rectangle 34"/>
          <p:cNvSpPr txBox="1">
            <a:spLocks noChangeArrowheads="1"/>
          </p:cNvSpPr>
          <p:nvPr/>
        </p:nvSpPr>
        <p:spPr bwMode="auto">
          <a:xfrm>
            <a:off x="500063" y="285750"/>
            <a:ext cx="8229600" cy="561975"/>
          </a:xfrm>
          <a:prstGeom prst="rect">
            <a:avLst/>
          </a:prstGeom>
          <a:noFill/>
          <a:ln w="9525">
            <a:noFill/>
            <a:miter lim="800000"/>
            <a:headEnd/>
            <a:tailEnd/>
          </a:ln>
          <a:effectLst>
            <a:outerShdw dist="17961" dir="2700000" algn="ctr" rotWithShape="0">
              <a:srgbClr val="474747"/>
            </a:outerShdw>
          </a:effectLst>
        </p:spPr>
        <p:txBody>
          <a:bodyPr anchor="ctr"/>
          <a:lstStyle/>
          <a:p>
            <a:pPr marL="0" lvl="1" algn="ctr">
              <a:defRPr/>
            </a:pPr>
            <a:r>
              <a:rPr lang="es-EC" b="1" kern="0" dirty="0">
                <a:solidFill>
                  <a:schemeClr val="bg1"/>
                </a:solidFill>
                <a:latin typeface="Arial" pitchFamily="34" charset="0"/>
                <a:cs typeface="Arial" pitchFamily="34" charset="0"/>
              </a:rPr>
              <a:t>CAP. 5: </a:t>
            </a:r>
            <a:r>
              <a:rPr lang="es-ES" b="1" kern="0" dirty="0">
                <a:solidFill>
                  <a:schemeClr val="bg1"/>
                </a:solidFill>
                <a:latin typeface="Arial" pitchFamily="34" charset="0"/>
                <a:cs typeface="Arial" pitchFamily="34" charset="0"/>
              </a:rPr>
              <a:t>FINANCIAMIENTO</a:t>
            </a:r>
            <a:endParaRPr lang="en-GB" kern="0" dirty="0">
              <a:solidFill>
                <a:schemeClr val="bg1"/>
              </a:solidFill>
            </a:endParaRPr>
          </a:p>
        </p:txBody>
      </p:sp>
      <p:graphicFrame>
        <p:nvGraphicFramePr>
          <p:cNvPr id="106" name="105 Tabla"/>
          <p:cNvGraphicFramePr>
            <a:graphicFrameLocks noGrp="1"/>
          </p:cNvGraphicFramePr>
          <p:nvPr/>
        </p:nvGraphicFramePr>
        <p:xfrm>
          <a:off x="2643188" y="3143250"/>
          <a:ext cx="5214937" cy="1714500"/>
        </p:xfrm>
        <a:graphic>
          <a:graphicData uri="http://schemas.openxmlformats.org/drawingml/2006/table">
            <a:tbl>
              <a:tblPr>
                <a:tableStyleId>{5DA37D80-6434-44D0-A028-1B22A696006F}</a:tableStyleId>
              </a:tblPr>
              <a:tblGrid>
                <a:gridCol w="1775310"/>
                <a:gridCol w="1896670"/>
                <a:gridCol w="1542995"/>
              </a:tblGrid>
              <a:tr h="350696">
                <a:tc>
                  <a:txBody>
                    <a:bodyPr/>
                    <a:lstStyle/>
                    <a:p>
                      <a:pPr algn="ctr">
                        <a:lnSpc>
                          <a:spcPct val="115000"/>
                        </a:lnSpc>
                        <a:spcAft>
                          <a:spcPts val="0"/>
                        </a:spcAft>
                      </a:pPr>
                      <a:r>
                        <a:rPr lang="es-EC" sz="1000" dirty="0"/>
                        <a:t>INVERSIONISTA</a:t>
                      </a:r>
                      <a:endParaRPr lang="es-EC" sz="1200" dirty="0">
                        <a:latin typeface="Calibri"/>
                        <a:ea typeface="Calibri"/>
                        <a:cs typeface="Times New Roman"/>
                      </a:endParaRPr>
                    </a:p>
                  </a:txBody>
                  <a:tcPr marL="68580" marR="68580" marT="0" marB="0"/>
                </a:tc>
                <a:tc>
                  <a:txBody>
                    <a:bodyPr/>
                    <a:lstStyle/>
                    <a:p>
                      <a:pPr algn="ctr">
                        <a:lnSpc>
                          <a:spcPct val="115000"/>
                        </a:lnSpc>
                        <a:spcAft>
                          <a:spcPts val="0"/>
                        </a:spcAft>
                      </a:pPr>
                      <a:r>
                        <a:rPr lang="es-EC" sz="1000"/>
                        <a:t>MONTO APROPIADO</a:t>
                      </a:r>
                      <a:endParaRPr lang="es-EC" sz="1200">
                        <a:latin typeface="Calibri"/>
                        <a:ea typeface="Calibri"/>
                        <a:cs typeface="Times New Roman"/>
                      </a:endParaRPr>
                    </a:p>
                  </a:txBody>
                  <a:tcPr marL="68580" marR="68580" marT="0" marB="0"/>
                </a:tc>
                <a:tc>
                  <a:txBody>
                    <a:bodyPr/>
                    <a:lstStyle/>
                    <a:p>
                      <a:pPr algn="ctr">
                        <a:lnSpc>
                          <a:spcPct val="115000"/>
                        </a:lnSpc>
                        <a:spcAft>
                          <a:spcPts val="0"/>
                        </a:spcAft>
                      </a:pPr>
                      <a:r>
                        <a:rPr lang="es-EC" sz="1000"/>
                        <a:t>% PARTICIPACION</a:t>
                      </a:r>
                      <a:endParaRPr lang="es-EC" sz="1200">
                        <a:latin typeface="Calibri"/>
                        <a:ea typeface="Calibri"/>
                        <a:cs typeface="Times New Roman"/>
                      </a:endParaRPr>
                    </a:p>
                  </a:txBody>
                  <a:tcPr marL="68580" marR="68580" marT="0" marB="0"/>
                </a:tc>
              </a:tr>
              <a:tr h="331212">
                <a:tc>
                  <a:txBody>
                    <a:bodyPr/>
                    <a:lstStyle/>
                    <a:p>
                      <a:pPr>
                        <a:lnSpc>
                          <a:spcPct val="115000"/>
                        </a:lnSpc>
                        <a:spcAft>
                          <a:spcPts val="0"/>
                        </a:spcAft>
                      </a:pPr>
                      <a:r>
                        <a:rPr lang="es-EC" sz="1000" dirty="0"/>
                        <a:t>Juan Manuel Maggi</a:t>
                      </a:r>
                      <a:endParaRPr lang="es-EC" sz="1200" dirty="0">
                        <a:latin typeface="Calibri"/>
                        <a:ea typeface="Calibri"/>
                        <a:cs typeface="Times New Roman"/>
                      </a:endParaRPr>
                    </a:p>
                  </a:txBody>
                  <a:tcPr marL="68580" marR="68580" marT="0" marB="0"/>
                </a:tc>
                <a:tc>
                  <a:txBody>
                    <a:bodyPr/>
                    <a:lstStyle/>
                    <a:p>
                      <a:pPr>
                        <a:lnSpc>
                          <a:spcPct val="115000"/>
                        </a:lnSpc>
                        <a:spcAft>
                          <a:spcPts val="0"/>
                        </a:spcAft>
                      </a:pPr>
                      <a:r>
                        <a:rPr lang="es-EC" sz="1000"/>
                        <a:t> $                     14.581,46 </a:t>
                      </a:r>
                      <a:endParaRPr lang="es-EC" sz="1200">
                        <a:latin typeface="Calibri"/>
                        <a:ea typeface="Calibri"/>
                        <a:cs typeface="Times New Roman"/>
                      </a:endParaRPr>
                    </a:p>
                  </a:txBody>
                  <a:tcPr marL="68580" marR="68580" marT="0" marB="0"/>
                </a:tc>
                <a:tc>
                  <a:txBody>
                    <a:bodyPr/>
                    <a:lstStyle/>
                    <a:p>
                      <a:pPr algn="r">
                        <a:lnSpc>
                          <a:spcPct val="115000"/>
                        </a:lnSpc>
                        <a:spcAft>
                          <a:spcPts val="0"/>
                        </a:spcAft>
                      </a:pPr>
                      <a:r>
                        <a:rPr lang="es-EC" sz="1000"/>
                        <a:t>33%</a:t>
                      </a:r>
                      <a:endParaRPr lang="es-EC" sz="1200">
                        <a:latin typeface="Calibri"/>
                        <a:ea typeface="Calibri"/>
                        <a:cs typeface="Times New Roman"/>
                      </a:endParaRPr>
                    </a:p>
                  </a:txBody>
                  <a:tcPr marL="68580" marR="68580" marT="0" marB="0"/>
                </a:tc>
              </a:tr>
              <a:tr h="331212">
                <a:tc>
                  <a:txBody>
                    <a:bodyPr/>
                    <a:lstStyle/>
                    <a:p>
                      <a:pPr>
                        <a:lnSpc>
                          <a:spcPct val="115000"/>
                        </a:lnSpc>
                        <a:spcAft>
                          <a:spcPts val="0"/>
                        </a:spcAft>
                      </a:pPr>
                      <a:r>
                        <a:rPr lang="es-EC" sz="1000"/>
                        <a:t>Katiuska Lucas</a:t>
                      </a:r>
                      <a:endParaRPr lang="es-EC" sz="1200">
                        <a:latin typeface="Calibri"/>
                        <a:ea typeface="Calibri"/>
                        <a:cs typeface="Times New Roman"/>
                      </a:endParaRPr>
                    </a:p>
                  </a:txBody>
                  <a:tcPr marL="68580" marR="68580" marT="0" marB="0"/>
                </a:tc>
                <a:tc>
                  <a:txBody>
                    <a:bodyPr/>
                    <a:lstStyle/>
                    <a:p>
                      <a:pPr>
                        <a:lnSpc>
                          <a:spcPct val="115000"/>
                        </a:lnSpc>
                        <a:spcAft>
                          <a:spcPts val="0"/>
                        </a:spcAft>
                      </a:pPr>
                      <a:r>
                        <a:rPr lang="es-EC" sz="1000"/>
                        <a:t> $                     14.581,46 </a:t>
                      </a:r>
                      <a:endParaRPr lang="es-EC" sz="1200">
                        <a:latin typeface="Calibri"/>
                        <a:ea typeface="Calibri"/>
                        <a:cs typeface="Times New Roman"/>
                      </a:endParaRPr>
                    </a:p>
                  </a:txBody>
                  <a:tcPr marL="68580" marR="68580" marT="0" marB="0"/>
                </a:tc>
                <a:tc>
                  <a:txBody>
                    <a:bodyPr/>
                    <a:lstStyle/>
                    <a:p>
                      <a:pPr algn="r">
                        <a:lnSpc>
                          <a:spcPct val="115000"/>
                        </a:lnSpc>
                        <a:spcAft>
                          <a:spcPts val="0"/>
                        </a:spcAft>
                      </a:pPr>
                      <a:r>
                        <a:rPr lang="es-EC" sz="1000"/>
                        <a:t>33%</a:t>
                      </a:r>
                      <a:endParaRPr lang="es-EC" sz="1200">
                        <a:latin typeface="Calibri"/>
                        <a:ea typeface="Calibri"/>
                        <a:cs typeface="Times New Roman"/>
                      </a:endParaRPr>
                    </a:p>
                  </a:txBody>
                  <a:tcPr marL="68580" marR="68580" marT="0" marB="0"/>
                </a:tc>
              </a:tr>
              <a:tr h="350696">
                <a:tc>
                  <a:txBody>
                    <a:bodyPr/>
                    <a:lstStyle/>
                    <a:p>
                      <a:pPr>
                        <a:lnSpc>
                          <a:spcPct val="115000"/>
                        </a:lnSpc>
                        <a:spcAft>
                          <a:spcPts val="0"/>
                        </a:spcAft>
                      </a:pPr>
                      <a:r>
                        <a:rPr lang="es-EC" sz="1000"/>
                        <a:t>Ma. José Yagual</a:t>
                      </a:r>
                      <a:endParaRPr lang="es-EC" sz="1200">
                        <a:latin typeface="Calibri"/>
                        <a:ea typeface="Calibri"/>
                        <a:cs typeface="Times New Roman"/>
                      </a:endParaRPr>
                    </a:p>
                  </a:txBody>
                  <a:tcPr marL="68580" marR="68580" marT="0" marB="0"/>
                </a:tc>
                <a:tc>
                  <a:txBody>
                    <a:bodyPr/>
                    <a:lstStyle/>
                    <a:p>
                      <a:pPr>
                        <a:lnSpc>
                          <a:spcPct val="115000"/>
                        </a:lnSpc>
                        <a:spcAft>
                          <a:spcPts val="0"/>
                        </a:spcAft>
                      </a:pPr>
                      <a:r>
                        <a:rPr lang="es-EC" sz="1000"/>
                        <a:t> $                     14.581,46 </a:t>
                      </a:r>
                      <a:endParaRPr lang="es-EC" sz="1200">
                        <a:latin typeface="Calibri"/>
                        <a:ea typeface="Calibri"/>
                        <a:cs typeface="Times New Roman"/>
                      </a:endParaRPr>
                    </a:p>
                  </a:txBody>
                  <a:tcPr marL="68580" marR="68580" marT="0" marB="0"/>
                </a:tc>
                <a:tc>
                  <a:txBody>
                    <a:bodyPr/>
                    <a:lstStyle/>
                    <a:p>
                      <a:pPr algn="r">
                        <a:lnSpc>
                          <a:spcPct val="115000"/>
                        </a:lnSpc>
                        <a:spcAft>
                          <a:spcPts val="0"/>
                        </a:spcAft>
                      </a:pPr>
                      <a:r>
                        <a:rPr lang="es-EC" sz="1000" dirty="0"/>
                        <a:t>33%</a:t>
                      </a:r>
                      <a:endParaRPr lang="es-EC" sz="1200" dirty="0">
                        <a:latin typeface="Calibri"/>
                        <a:ea typeface="Calibri"/>
                        <a:cs typeface="Times New Roman"/>
                      </a:endParaRPr>
                    </a:p>
                  </a:txBody>
                  <a:tcPr marL="68580" marR="68580" marT="0" marB="0"/>
                </a:tc>
              </a:tr>
              <a:tr h="350696">
                <a:tc>
                  <a:txBody>
                    <a:bodyPr/>
                    <a:lstStyle/>
                    <a:p>
                      <a:pPr>
                        <a:lnSpc>
                          <a:spcPct val="115000"/>
                        </a:lnSpc>
                        <a:spcAft>
                          <a:spcPts val="0"/>
                        </a:spcAft>
                      </a:pPr>
                      <a:r>
                        <a:rPr lang="es-EC" sz="1000" dirty="0"/>
                        <a:t>TOTAL</a:t>
                      </a:r>
                      <a:endParaRPr lang="es-EC" sz="1200" dirty="0">
                        <a:latin typeface="Calibri"/>
                        <a:ea typeface="Calibri"/>
                        <a:cs typeface="Times New Roman"/>
                      </a:endParaRPr>
                    </a:p>
                  </a:txBody>
                  <a:tcPr marL="68580" marR="68580" marT="0" marB="0"/>
                </a:tc>
                <a:tc>
                  <a:txBody>
                    <a:bodyPr/>
                    <a:lstStyle/>
                    <a:p>
                      <a:pPr>
                        <a:lnSpc>
                          <a:spcPct val="115000"/>
                        </a:lnSpc>
                        <a:spcAft>
                          <a:spcPts val="0"/>
                        </a:spcAft>
                      </a:pPr>
                      <a:r>
                        <a:rPr lang="es-EC" sz="1000"/>
                        <a:t> $                     43.744,37 </a:t>
                      </a:r>
                      <a:endParaRPr lang="es-EC" sz="1200">
                        <a:latin typeface="Calibri"/>
                        <a:ea typeface="Calibri"/>
                        <a:cs typeface="Times New Roman"/>
                      </a:endParaRPr>
                    </a:p>
                  </a:txBody>
                  <a:tcPr marL="68580" marR="68580" marT="0" marB="0"/>
                </a:tc>
                <a:tc>
                  <a:txBody>
                    <a:bodyPr/>
                    <a:lstStyle/>
                    <a:p>
                      <a:pPr algn="r">
                        <a:lnSpc>
                          <a:spcPct val="115000"/>
                        </a:lnSpc>
                        <a:spcAft>
                          <a:spcPts val="0"/>
                        </a:spcAft>
                      </a:pPr>
                      <a:r>
                        <a:rPr lang="es-EC" sz="1000" dirty="0"/>
                        <a:t>100%</a:t>
                      </a:r>
                      <a:endParaRPr lang="es-EC" sz="1200" dirty="0">
                        <a:latin typeface="Calibri"/>
                        <a:ea typeface="Calibri"/>
                        <a:cs typeface="Times New Roman"/>
                      </a:endParaRPr>
                    </a:p>
                  </a:txBody>
                  <a:tcPr marL="68580" marR="68580" marT="0" marB="0"/>
                </a:tc>
              </a:tr>
            </a:tbl>
          </a:graphicData>
        </a:graphic>
      </p:graphicFrame>
      <p:sp>
        <p:nvSpPr>
          <p:cNvPr id="38961" name="Text Box 70"/>
          <p:cNvSpPr txBox="1">
            <a:spLocks noChangeArrowheads="1"/>
          </p:cNvSpPr>
          <p:nvPr/>
        </p:nvSpPr>
        <p:spPr bwMode="auto">
          <a:xfrm>
            <a:off x="68263" y="5283200"/>
            <a:ext cx="1039812"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V: Estudio Financiero </a:t>
            </a:r>
          </a:p>
        </p:txBody>
      </p:sp>
      <p:graphicFrame>
        <p:nvGraphicFramePr>
          <p:cNvPr id="112" name="111 Tabla"/>
          <p:cNvGraphicFramePr>
            <a:graphicFrameLocks noGrp="1"/>
          </p:cNvGraphicFramePr>
          <p:nvPr/>
        </p:nvGraphicFramePr>
        <p:xfrm>
          <a:off x="3357563" y="1214438"/>
          <a:ext cx="4000500" cy="1214437"/>
        </p:xfrm>
        <a:graphic>
          <a:graphicData uri="http://schemas.openxmlformats.org/drawingml/2006/table">
            <a:tbl>
              <a:tblPr>
                <a:tableStyleId>{5DA37D80-6434-44D0-A028-1B22A696006F}</a:tableStyleId>
              </a:tblPr>
              <a:tblGrid>
                <a:gridCol w="2877573"/>
                <a:gridCol w="1122955"/>
              </a:tblGrid>
              <a:tr h="303612">
                <a:tc>
                  <a:txBody>
                    <a:bodyPr/>
                    <a:lstStyle/>
                    <a:p>
                      <a:pPr algn="l" fontAlgn="b"/>
                      <a:r>
                        <a:rPr lang="es-EC" sz="1200" u="none" strike="noStrike" dirty="0"/>
                        <a:t>Importe del préstamo</a:t>
                      </a:r>
                      <a:endParaRPr lang="es-EC" sz="1200" b="0" i="0" u="none" strike="noStrike" dirty="0">
                        <a:latin typeface="Arial"/>
                      </a:endParaRPr>
                    </a:p>
                  </a:txBody>
                  <a:tcPr marL="0" marR="0" marT="0" marB="0" anchor="b"/>
                </a:tc>
                <a:tc>
                  <a:txBody>
                    <a:bodyPr/>
                    <a:lstStyle/>
                    <a:p>
                      <a:pPr algn="r" fontAlgn="b"/>
                      <a:r>
                        <a:rPr lang="es-EC" sz="1200" u="none" strike="noStrike"/>
                        <a:t>65616,552</a:t>
                      </a:r>
                      <a:endParaRPr lang="es-EC" sz="1200" b="0" i="0" u="none" strike="noStrike">
                        <a:latin typeface="Arial"/>
                      </a:endParaRPr>
                    </a:p>
                  </a:txBody>
                  <a:tcPr marL="0" marR="0" marT="0" marB="0" anchor="b"/>
                </a:tc>
              </a:tr>
              <a:tr h="303612">
                <a:tc>
                  <a:txBody>
                    <a:bodyPr/>
                    <a:lstStyle/>
                    <a:p>
                      <a:pPr algn="l" fontAlgn="b"/>
                      <a:r>
                        <a:rPr lang="es-EC" sz="1200" u="none" strike="noStrike"/>
                        <a:t>Pago programado</a:t>
                      </a:r>
                      <a:endParaRPr lang="es-EC" sz="1200" b="0" i="0" u="none" strike="noStrike">
                        <a:latin typeface="Arial"/>
                      </a:endParaRPr>
                    </a:p>
                  </a:txBody>
                  <a:tcPr marL="0" marR="0" marT="0" marB="0" anchor="b"/>
                </a:tc>
                <a:tc>
                  <a:txBody>
                    <a:bodyPr/>
                    <a:lstStyle/>
                    <a:p>
                      <a:pPr algn="r" fontAlgn="b"/>
                      <a:r>
                        <a:rPr lang="es-EC" sz="1200" u="none" strike="noStrike"/>
                        <a:t>$ 17.865,68 </a:t>
                      </a:r>
                      <a:endParaRPr lang="es-EC" sz="1200" b="0" i="0" u="none" strike="noStrike">
                        <a:latin typeface="Arial"/>
                      </a:endParaRPr>
                    </a:p>
                  </a:txBody>
                  <a:tcPr marL="0" marR="0" marT="0" marB="0" anchor="b"/>
                </a:tc>
              </a:tr>
              <a:tr h="303612">
                <a:tc>
                  <a:txBody>
                    <a:bodyPr/>
                    <a:lstStyle/>
                    <a:p>
                      <a:pPr algn="l" fontAlgn="b"/>
                      <a:r>
                        <a:rPr lang="es-EC" sz="1200" u="none" strike="noStrike" dirty="0"/>
                        <a:t>Número real de pagos</a:t>
                      </a:r>
                      <a:endParaRPr lang="es-EC" sz="1200" b="0" i="0" u="none" strike="noStrike" dirty="0">
                        <a:latin typeface="Arial"/>
                      </a:endParaRPr>
                    </a:p>
                  </a:txBody>
                  <a:tcPr marL="0" marR="0" marT="0" marB="0" anchor="b"/>
                </a:tc>
                <a:tc>
                  <a:txBody>
                    <a:bodyPr/>
                    <a:lstStyle/>
                    <a:p>
                      <a:pPr algn="r" fontAlgn="b"/>
                      <a:r>
                        <a:rPr lang="es-EC" sz="1200" u="none" strike="noStrike"/>
                        <a:t>5</a:t>
                      </a:r>
                      <a:endParaRPr lang="es-EC" sz="1200" b="0" i="0" u="none" strike="noStrike">
                        <a:latin typeface="Arial"/>
                      </a:endParaRPr>
                    </a:p>
                  </a:txBody>
                  <a:tcPr marL="0" marR="0" marT="0" marB="0" anchor="b"/>
                </a:tc>
              </a:tr>
              <a:tr h="303612">
                <a:tc>
                  <a:txBody>
                    <a:bodyPr/>
                    <a:lstStyle/>
                    <a:p>
                      <a:pPr algn="l" fontAlgn="b"/>
                      <a:r>
                        <a:rPr lang="es-EC" sz="1200" u="none" strike="noStrike"/>
                        <a:t>Tasa</a:t>
                      </a:r>
                      <a:endParaRPr lang="es-EC" sz="1200" b="0" i="0" u="none" strike="noStrike">
                        <a:latin typeface="Arial"/>
                      </a:endParaRPr>
                    </a:p>
                  </a:txBody>
                  <a:tcPr marL="0" marR="0" marT="0" marB="0" anchor="b"/>
                </a:tc>
                <a:tc>
                  <a:txBody>
                    <a:bodyPr/>
                    <a:lstStyle/>
                    <a:p>
                      <a:pPr algn="r" fontAlgn="b"/>
                      <a:r>
                        <a:rPr lang="es-EC" sz="1200" u="none" strike="noStrike" dirty="0"/>
                        <a:t>11,25%</a:t>
                      </a:r>
                      <a:endParaRPr lang="es-EC" sz="1200" b="0" i="0" u="none" strike="noStrike" dirty="0">
                        <a:latin typeface="Arial"/>
                      </a:endParaRPr>
                    </a:p>
                  </a:txBody>
                  <a:tcPr marL="0" marR="0" marT="0" marB="0" anchor="b"/>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499"/>
                                          </p:stCondLst>
                                        </p:cTn>
                                        <p:tgtEl>
                                          <p:spTgt spid="6"/>
                                        </p:tgtEl>
                                        <p:attrNameLst>
                                          <p:attrName>style.visibility</p:attrName>
                                        </p:attrNameLst>
                                      </p:cBhvr>
                                      <p:to>
                                        <p:strVal val="visible"/>
                                      </p:to>
                                    </p:set>
                                  </p:childTnLst>
                                </p:cTn>
                              </p:par>
                            </p:childTnLst>
                          </p:cTn>
                        </p:par>
                        <p:par>
                          <p:cTn id="11" fill="hold">
                            <p:stCondLst>
                              <p:cond delay="1500"/>
                            </p:stCondLst>
                            <p:childTnLst>
                              <p:par>
                                <p:cTn id="12" presetID="1" presetClass="entr" presetSubtype="0" fill="hold" nodeType="afterEffect">
                                  <p:stCondLst>
                                    <p:cond delay="699"/>
                                  </p:stCondLst>
                                  <p:childTnLst>
                                    <p:set>
                                      <p:cBhvr>
                                        <p:cTn id="13" dur="1" fill="hold">
                                          <p:stCondLst>
                                            <p:cond delay="499"/>
                                          </p:stCondLst>
                                        </p:cTn>
                                        <p:tgtEl>
                                          <p:spTgt spid="9"/>
                                        </p:tgtEl>
                                        <p:attrNameLst>
                                          <p:attrName>style.visibility</p:attrName>
                                        </p:attrNameLst>
                                      </p:cBhvr>
                                      <p:to>
                                        <p:strVal val="visible"/>
                                      </p:to>
                                    </p:set>
                                  </p:childTnLst>
                                </p:cTn>
                              </p:par>
                            </p:childTnLst>
                          </p:cTn>
                        </p:par>
                        <p:par>
                          <p:cTn id="14" fill="hold">
                            <p:stCondLst>
                              <p:cond delay="2699"/>
                            </p:stCondLst>
                            <p:childTnLst>
                              <p:par>
                                <p:cTn id="15" presetID="1" presetClass="entr" presetSubtype="0" fill="hold" nodeType="afterEffect">
                                  <p:stCondLst>
                                    <p:cond delay="899"/>
                                  </p:stCondLst>
                                  <p:childTnLst>
                                    <p:set>
                                      <p:cBhvr>
                                        <p:cTn id="16" dur="1" fill="hold">
                                          <p:stCondLst>
                                            <p:cond delay="499"/>
                                          </p:stCondLst>
                                        </p:cTn>
                                        <p:tgtEl>
                                          <p:spTgt spid="14"/>
                                        </p:tgtEl>
                                        <p:attrNameLst>
                                          <p:attrName>style.visibility</p:attrName>
                                        </p:attrNameLst>
                                      </p:cBhvr>
                                      <p:to>
                                        <p:strVal val="visible"/>
                                      </p:to>
                                    </p:set>
                                  </p:childTnLst>
                                </p:cTn>
                              </p:par>
                            </p:childTnLst>
                          </p:cTn>
                        </p:par>
                        <p:par>
                          <p:cTn id="17" fill="hold">
                            <p:stCondLst>
                              <p:cond delay="4098"/>
                            </p:stCondLst>
                            <p:childTnLst>
                              <p:par>
                                <p:cTn id="18" presetID="1" presetClass="entr" presetSubtype="0" fill="hold" nodeType="afterEffect">
                                  <p:stCondLst>
                                    <p:cond delay="1100"/>
                                  </p:stCondLst>
                                  <p:childTnLst>
                                    <p:set>
                                      <p:cBhvr>
                                        <p:cTn id="19" dur="1" fill="hold">
                                          <p:stCondLst>
                                            <p:cond delay="499"/>
                                          </p:stCondLst>
                                        </p:cTn>
                                        <p:tgtEl>
                                          <p:spTgt spid="17"/>
                                        </p:tgtEl>
                                        <p:attrNameLst>
                                          <p:attrName>style.visibility</p:attrName>
                                        </p:attrNameLst>
                                      </p:cBhvr>
                                      <p:to>
                                        <p:strVal val="visible"/>
                                      </p:to>
                                    </p:set>
                                  </p:childTnLst>
                                </p:cTn>
                              </p:par>
                            </p:childTnLst>
                          </p:cTn>
                        </p:par>
                        <p:par>
                          <p:cTn id="20" fill="hold">
                            <p:stCondLst>
                              <p:cond delay="5698"/>
                            </p:stCondLst>
                            <p:childTnLst>
                              <p:par>
                                <p:cTn id="21" presetID="1" presetClass="entr" presetSubtype="0" fill="hold" nodeType="afterEffect">
                                  <p:stCondLst>
                                    <p:cond delay="1299"/>
                                  </p:stCondLst>
                                  <p:childTnLst>
                                    <p:set>
                                      <p:cBhvr>
                                        <p:cTn id="22" dur="1" fill="hold">
                                          <p:stCondLst>
                                            <p:cond delay="499"/>
                                          </p:stCondLst>
                                        </p:cTn>
                                        <p:tgtEl>
                                          <p:spTgt spid="20"/>
                                        </p:tgtEl>
                                        <p:attrNameLst>
                                          <p:attrName>style.visibility</p:attrName>
                                        </p:attrNameLst>
                                      </p:cBhvr>
                                      <p:to>
                                        <p:strVal val="visible"/>
                                      </p:to>
                                    </p:set>
                                  </p:childTnLst>
                                </p:cTn>
                              </p:par>
                            </p:childTnLst>
                          </p:cTn>
                        </p:par>
                        <p:par>
                          <p:cTn id="23" fill="hold">
                            <p:stCondLst>
                              <p:cond delay="7497"/>
                            </p:stCondLst>
                            <p:childTnLst>
                              <p:par>
                                <p:cTn id="24" presetID="1" presetClass="entr" presetSubtype="0" fill="hold" nodeType="afterEffect">
                                  <p:stCondLst>
                                    <p:cond delay="0"/>
                                  </p:stCondLst>
                                  <p:childTnLst>
                                    <p:set>
                                      <p:cBhvr>
                                        <p:cTn id="25" dur="1" fill="hold">
                                          <p:stCondLst>
                                            <p:cond delay="499"/>
                                          </p:stCondLst>
                                        </p:cTn>
                                        <p:tgtEl>
                                          <p:spTgt spid="3"/>
                                        </p:tgtEl>
                                        <p:attrNameLst>
                                          <p:attrName>style.visibility</p:attrName>
                                        </p:attrNameLst>
                                      </p:cBhvr>
                                      <p:to>
                                        <p:strVal val="visible"/>
                                      </p:to>
                                    </p:set>
                                  </p:childTnLst>
                                </p:cTn>
                              </p:par>
                            </p:childTnLst>
                          </p:cTn>
                        </p:par>
                        <p:par>
                          <p:cTn id="26" fill="hold">
                            <p:stCondLst>
                              <p:cond delay="7997"/>
                            </p:stCondLst>
                            <p:childTnLst>
                              <p:par>
                                <p:cTn id="27" presetID="1" presetClass="entr" presetSubtype="0" fill="hold" grpId="0" nodeType="afterEffect">
                                  <p:stCondLst>
                                    <p:cond delay="0"/>
                                  </p:stCondLst>
                                  <p:childTnLst>
                                    <p:set>
                                      <p:cBhvr>
                                        <p:cTn id="28" dur="1" fill="hold">
                                          <p:stCondLst>
                                            <p:cond delay="499"/>
                                          </p:stCondLst>
                                        </p:cTn>
                                        <p:tgtEl>
                                          <p:spTgt spid="11337"/>
                                        </p:tgtEl>
                                        <p:attrNameLst>
                                          <p:attrName>style.visibility</p:attrName>
                                        </p:attrNameLst>
                                      </p:cBhvr>
                                      <p:to>
                                        <p:strVal val="visible"/>
                                      </p:to>
                                    </p:set>
                                  </p:childTnLst>
                                </p:cTn>
                              </p:par>
                            </p:childTnLst>
                          </p:cTn>
                        </p:par>
                        <p:par>
                          <p:cTn id="29" fill="hold">
                            <p:stCondLst>
                              <p:cond delay="8497"/>
                            </p:stCondLst>
                            <p:childTnLst>
                              <p:par>
                                <p:cTn id="30" presetID="1" presetClass="entr" presetSubtype="0" fill="hold" grpId="0" nodeType="afterEffect">
                                  <p:stCondLst>
                                    <p:cond delay="500"/>
                                  </p:stCondLst>
                                  <p:childTnLst>
                                    <p:set>
                                      <p:cBhvr>
                                        <p:cTn id="31" dur="1" fill="hold">
                                          <p:stCondLst>
                                            <p:cond delay="499"/>
                                          </p:stCondLst>
                                        </p:cTn>
                                        <p:tgtEl>
                                          <p:spTgt spid="85"/>
                                        </p:tgtEl>
                                        <p:attrNameLst>
                                          <p:attrName>style.visibility</p:attrName>
                                        </p:attrNameLst>
                                      </p:cBhvr>
                                      <p:to>
                                        <p:strVal val="visible"/>
                                      </p:to>
                                    </p:set>
                                  </p:childTnLst>
                                </p:cTn>
                              </p:par>
                            </p:childTnLst>
                          </p:cTn>
                        </p:par>
                        <p:par>
                          <p:cTn id="32" fill="hold">
                            <p:stCondLst>
                              <p:cond delay="9497"/>
                            </p:stCondLst>
                            <p:childTnLst>
                              <p:par>
                                <p:cTn id="33" presetID="1" presetClass="entr" presetSubtype="0" fill="hold" nodeType="afterEffect">
                                  <p:stCondLst>
                                    <p:cond delay="1100"/>
                                  </p:stCondLst>
                                  <p:childTnLst>
                                    <p:set>
                                      <p:cBhvr>
                                        <p:cTn id="34" dur="1" fill="hold">
                                          <p:stCondLst>
                                            <p:cond delay="499"/>
                                          </p:stCondLst>
                                        </p:cTn>
                                        <p:tgtEl>
                                          <p:spTgt spid="24"/>
                                        </p:tgtEl>
                                        <p:attrNameLst>
                                          <p:attrName>style.visibility</p:attrName>
                                        </p:attrNameLst>
                                      </p:cBhvr>
                                      <p:to>
                                        <p:strVal val="visible"/>
                                      </p:to>
                                    </p:set>
                                  </p:childTnLst>
                                </p:cTn>
                              </p:par>
                            </p:childTnLst>
                          </p:cTn>
                        </p:par>
                        <p:par>
                          <p:cTn id="35" fill="hold">
                            <p:stCondLst>
                              <p:cond delay="11097"/>
                            </p:stCondLst>
                            <p:childTnLst>
                              <p:par>
                                <p:cTn id="36" presetID="22" presetClass="entr" presetSubtype="8" fill="hold" grpId="0" nodeType="afterEffect">
                                  <p:stCondLst>
                                    <p:cond delay="0"/>
                                  </p:stCondLst>
                                  <p:childTnLst>
                                    <p:set>
                                      <p:cBhvr>
                                        <p:cTn id="37" dur="1" fill="hold">
                                          <p:stCondLst>
                                            <p:cond delay="0"/>
                                          </p:stCondLst>
                                        </p:cTn>
                                        <p:tgtEl>
                                          <p:spTgt spid="102"/>
                                        </p:tgtEl>
                                        <p:attrNameLst>
                                          <p:attrName>style.visibility</p:attrName>
                                        </p:attrNameLst>
                                      </p:cBhvr>
                                      <p:to>
                                        <p:strVal val="visible"/>
                                      </p:to>
                                    </p:set>
                                    <p:animEffect transition="in" filter="wipe(left)">
                                      <p:cBhvr>
                                        <p:cTn id="38" dur="500"/>
                                        <p:tgtEl>
                                          <p:spTgt spid="102"/>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112"/>
                                        </p:tgtEl>
                                        <p:attrNameLst>
                                          <p:attrName>style.visibility</p:attrName>
                                        </p:attrNameLst>
                                      </p:cBhvr>
                                      <p:to>
                                        <p:strVal val="visible"/>
                                      </p:to>
                                    </p:set>
                                    <p:animEffect transition="in" filter="box(in)">
                                      <p:cBhvr>
                                        <p:cTn id="43" dur="500"/>
                                        <p:tgtEl>
                                          <p:spTgt spid="112"/>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06"/>
                                        </p:tgtEl>
                                        <p:attrNameLst>
                                          <p:attrName>style.visibility</p:attrName>
                                        </p:attrNameLst>
                                      </p:cBhvr>
                                      <p:to>
                                        <p:strVal val="visible"/>
                                      </p:to>
                                    </p:set>
                                    <p:animEffect transition="in" filter="randombar(horizontal)">
                                      <p:cBhvr>
                                        <p:cTn id="48"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7" grpId="0" animBg="1" autoUpdateAnimBg="0"/>
      <p:bldP spid="85" grpId="0" autoUpdateAnimBg="0"/>
      <p:bldP spid="102"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80"/>
          <p:cNvPicPr>
            <a:picLocks noChangeAspect="1" noChangeArrowheads="1"/>
          </p:cNvPicPr>
          <p:nvPr/>
        </p:nvPicPr>
        <p:blipFill>
          <a:blip r:embed="rId3"/>
          <a:srcRect/>
          <a:stretch>
            <a:fillRect/>
          </a:stretch>
        </p:blipFill>
        <p:spPr bwMode="auto">
          <a:xfrm>
            <a:off x="2428875" y="857250"/>
            <a:ext cx="6364288" cy="5857875"/>
          </a:xfrm>
          <a:prstGeom prst="rect">
            <a:avLst/>
          </a:prstGeom>
          <a:noFill/>
          <a:ln w="9525">
            <a:noFill/>
            <a:miter lim="800000"/>
            <a:headEnd/>
            <a:tailEnd/>
          </a:ln>
        </p:spPr>
      </p:pic>
      <p:sp>
        <p:nvSpPr>
          <p:cNvPr id="103" name="102 Título"/>
          <p:cNvSpPr>
            <a:spLocks noGrp="1"/>
          </p:cNvSpPr>
          <p:nvPr>
            <p:ph type="title"/>
          </p:nvPr>
        </p:nvSpPr>
        <p:spPr/>
        <p:txBody>
          <a:bodyPr/>
          <a:lstStyle/>
          <a:p>
            <a:pPr eaLnBrk="1" hangingPunct="1">
              <a:defRPr/>
            </a:pPr>
            <a:endParaRPr lang="es-ES" dirty="0"/>
          </a:p>
        </p:txBody>
      </p:sp>
      <p:sp>
        <p:nvSpPr>
          <p:cNvPr id="39940" name="Rectangle 72"/>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29BE6">
                  <a:alpha val="79999"/>
                </a:srgbClr>
              </a:gs>
            </a:gsLst>
            <a:lin ang="5400000" scaled="1"/>
          </a:gradFill>
          <a:ln w="9525">
            <a:noFill/>
            <a:miter lim="800000"/>
            <a:headEnd/>
            <a:tailEnd/>
          </a:ln>
        </p:spPr>
        <p:txBody>
          <a:bodyPr wrap="none" anchor="ctr"/>
          <a:lstStyle/>
          <a:p>
            <a:endParaRPr lang="es-ES_tradnl"/>
          </a:p>
        </p:txBody>
      </p:sp>
      <p:sp>
        <p:nvSpPr>
          <p:cNvPr id="11337" name="Rectangle 73"/>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9CE1C">
                  <a:alpha val="60001"/>
                </a:srgbClr>
              </a:gs>
            </a:gsLst>
            <a:lin ang="5400000" scaled="1"/>
          </a:gradFill>
          <a:ln w="9525">
            <a:noFill/>
            <a:miter lim="800000"/>
            <a:headEnd/>
            <a:tailEnd/>
          </a:ln>
        </p:spPr>
        <p:txBody>
          <a:bodyPr wrap="none" anchor="ctr"/>
          <a:lstStyle/>
          <a:p>
            <a:endParaRPr lang="es-ES_tradnl"/>
          </a:p>
        </p:txBody>
      </p:sp>
      <p:grpSp>
        <p:nvGrpSpPr>
          <p:cNvPr id="39942" name="Group 2"/>
          <p:cNvGrpSpPr>
            <a:grpSpLocks/>
          </p:cNvGrpSpPr>
          <p:nvPr/>
        </p:nvGrpSpPr>
        <p:grpSpPr bwMode="auto">
          <a:xfrm>
            <a:off x="-3175" y="-12700"/>
            <a:ext cx="1766888" cy="6870700"/>
            <a:chOff x="2336" y="-8"/>
            <a:chExt cx="1252" cy="4337"/>
          </a:xfrm>
        </p:grpSpPr>
        <p:sp>
          <p:nvSpPr>
            <p:cNvPr id="40431" name="Freeform 3"/>
            <p:cNvSpPr>
              <a:spLocks/>
            </p:cNvSpPr>
            <p:nvPr/>
          </p:nvSpPr>
          <p:spPr bwMode="auto">
            <a:xfrm>
              <a:off x="2336" y="-8"/>
              <a:ext cx="872" cy="4337"/>
            </a:xfrm>
            <a:custGeom>
              <a:avLst/>
              <a:gdLst>
                <a:gd name="T0" fmla="*/ 607136 w 369"/>
                <a:gd name="T1" fmla="*/ 0 h 1836"/>
                <a:gd name="T2" fmla="*/ 556419 w 369"/>
                <a:gd name="T3" fmla="*/ 1992107 h 1836"/>
                <a:gd name="T4" fmla="*/ 0 w 369"/>
                <a:gd name="T5" fmla="*/ 4204707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18A5D8"/>
              </a:solidFill>
              <a:miter lim="800000"/>
              <a:headEnd/>
              <a:tailEnd/>
            </a:ln>
          </p:spPr>
          <p:txBody>
            <a:bodyPr/>
            <a:lstStyle/>
            <a:p>
              <a:endParaRPr lang="es-ES"/>
            </a:p>
          </p:txBody>
        </p:sp>
        <p:sp>
          <p:nvSpPr>
            <p:cNvPr id="40432" name="Freeform 4"/>
            <p:cNvSpPr>
              <a:spLocks/>
            </p:cNvSpPr>
            <p:nvPr/>
          </p:nvSpPr>
          <p:spPr bwMode="auto">
            <a:xfrm>
              <a:off x="2343" y="-8"/>
              <a:ext cx="893" cy="4337"/>
            </a:xfrm>
            <a:custGeom>
              <a:avLst/>
              <a:gdLst>
                <a:gd name="T0" fmla="*/ 602541 w 378"/>
                <a:gd name="T1" fmla="*/ 0 h 1836"/>
                <a:gd name="T2" fmla="*/ 570372 w 378"/>
                <a:gd name="T3" fmla="*/ 1992107 h 1836"/>
                <a:gd name="T4" fmla="*/ 70578 w 378"/>
                <a:gd name="T5" fmla="*/ 4204707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199DCC"/>
              </a:solidFill>
              <a:miter lim="800000"/>
              <a:headEnd/>
              <a:tailEnd/>
            </a:ln>
          </p:spPr>
          <p:txBody>
            <a:bodyPr/>
            <a:lstStyle/>
            <a:p>
              <a:endParaRPr lang="es-ES"/>
            </a:p>
          </p:txBody>
        </p:sp>
        <p:sp>
          <p:nvSpPr>
            <p:cNvPr id="40433" name="Freeform 5"/>
            <p:cNvSpPr>
              <a:spLocks/>
            </p:cNvSpPr>
            <p:nvPr/>
          </p:nvSpPr>
          <p:spPr bwMode="auto">
            <a:xfrm>
              <a:off x="2350" y="-8"/>
              <a:ext cx="917" cy="4337"/>
            </a:xfrm>
            <a:custGeom>
              <a:avLst/>
              <a:gdLst>
                <a:gd name="T0" fmla="*/ 605392 w 388"/>
                <a:gd name="T1" fmla="*/ 0 h 1836"/>
                <a:gd name="T2" fmla="*/ 589026 w 388"/>
                <a:gd name="T3" fmla="*/ 1992107 h 1836"/>
                <a:gd name="T4" fmla="*/ 142887 w 388"/>
                <a:gd name="T5" fmla="*/ 4204707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1A96C3"/>
              </a:solidFill>
              <a:miter lim="800000"/>
              <a:headEnd/>
              <a:tailEnd/>
            </a:ln>
          </p:spPr>
          <p:txBody>
            <a:bodyPr/>
            <a:lstStyle/>
            <a:p>
              <a:endParaRPr lang="es-ES"/>
            </a:p>
          </p:txBody>
        </p:sp>
        <p:sp>
          <p:nvSpPr>
            <p:cNvPr id="40434" name="Freeform 6"/>
            <p:cNvSpPr>
              <a:spLocks/>
            </p:cNvSpPr>
            <p:nvPr/>
          </p:nvSpPr>
          <p:spPr bwMode="auto">
            <a:xfrm>
              <a:off x="2355" y="-8"/>
              <a:ext cx="940" cy="4337"/>
            </a:xfrm>
            <a:custGeom>
              <a:avLst/>
              <a:gdLst>
                <a:gd name="T0" fmla="*/ 601430 w 398"/>
                <a:gd name="T1" fmla="*/ 0 h 1836"/>
                <a:gd name="T2" fmla="*/ 604141 w 398"/>
                <a:gd name="T3" fmla="*/ 1992107 h 1836"/>
                <a:gd name="T4" fmla="*/ 214887 w 398"/>
                <a:gd name="T5" fmla="*/ 4204707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1A8FBA"/>
              </a:solidFill>
              <a:miter lim="800000"/>
              <a:headEnd/>
              <a:tailEnd/>
            </a:ln>
          </p:spPr>
          <p:txBody>
            <a:bodyPr/>
            <a:lstStyle/>
            <a:p>
              <a:endParaRPr lang="es-ES"/>
            </a:p>
          </p:txBody>
        </p:sp>
        <p:sp>
          <p:nvSpPr>
            <p:cNvPr id="40435" name="Freeform 7"/>
            <p:cNvSpPr>
              <a:spLocks/>
            </p:cNvSpPr>
            <p:nvPr/>
          </p:nvSpPr>
          <p:spPr bwMode="auto">
            <a:xfrm>
              <a:off x="2360" y="-8"/>
              <a:ext cx="964" cy="4337"/>
            </a:xfrm>
            <a:custGeom>
              <a:avLst/>
              <a:gdLst>
                <a:gd name="T0" fmla="*/ 605942 w 408"/>
                <a:gd name="T1" fmla="*/ 0 h 1836"/>
                <a:gd name="T2" fmla="*/ 621497 w 408"/>
                <a:gd name="T3" fmla="*/ 1992107 h 1836"/>
                <a:gd name="T4" fmla="*/ 286502 w 408"/>
                <a:gd name="T5" fmla="*/ 4204707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1888B2"/>
              </a:solidFill>
              <a:miter lim="800000"/>
              <a:headEnd/>
              <a:tailEnd/>
            </a:ln>
          </p:spPr>
          <p:txBody>
            <a:bodyPr/>
            <a:lstStyle/>
            <a:p>
              <a:endParaRPr lang="es-ES"/>
            </a:p>
          </p:txBody>
        </p:sp>
        <p:sp>
          <p:nvSpPr>
            <p:cNvPr id="40436" name="Freeform 8"/>
            <p:cNvSpPr>
              <a:spLocks/>
            </p:cNvSpPr>
            <p:nvPr/>
          </p:nvSpPr>
          <p:spPr bwMode="auto">
            <a:xfrm>
              <a:off x="2365" y="-8"/>
              <a:ext cx="987" cy="4337"/>
            </a:xfrm>
            <a:custGeom>
              <a:avLst/>
              <a:gdLst>
                <a:gd name="T0" fmla="*/ 601973 w 418"/>
                <a:gd name="T1" fmla="*/ 0 h 1836"/>
                <a:gd name="T2" fmla="*/ 636769 w 418"/>
                <a:gd name="T3" fmla="*/ 1992107 h 1836"/>
                <a:gd name="T4" fmla="*/ 358420 w 418"/>
                <a:gd name="T5" fmla="*/ 4204707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1A82AA"/>
              </a:solidFill>
              <a:miter lim="800000"/>
              <a:headEnd/>
              <a:tailEnd/>
            </a:ln>
          </p:spPr>
          <p:txBody>
            <a:bodyPr/>
            <a:lstStyle/>
            <a:p>
              <a:endParaRPr lang="es-ES"/>
            </a:p>
          </p:txBody>
        </p:sp>
        <p:sp>
          <p:nvSpPr>
            <p:cNvPr id="40437" name="Freeform 9"/>
            <p:cNvSpPr>
              <a:spLocks/>
            </p:cNvSpPr>
            <p:nvPr/>
          </p:nvSpPr>
          <p:spPr bwMode="auto">
            <a:xfrm>
              <a:off x="2372" y="-8"/>
              <a:ext cx="1039" cy="4337"/>
            </a:xfrm>
            <a:custGeom>
              <a:avLst/>
              <a:gdLst>
                <a:gd name="T0" fmla="*/ 600204 w 440"/>
                <a:gd name="T1" fmla="*/ 0 h 1836"/>
                <a:gd name="T2" fmla="*/ 652558 w 440"/>
                <a:gd name="T3" fmla="*/ 1992107 h 1836"/>
                <a:gd name="T4" fmla="*/ 429076 w 440"/>
                <a:gd name="T5" fmla="*/ 4204707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187CA2"/>
              </a:solidFill>
              <a:miter lim="800000"/>
              <a:headEnd/>
              <a:tailEnd/>
            </a:ln>
          </p:spPr>
          <p:txBody>
            <a:bodyPr/>
            <a:lstStyle/>
            <a:p>
              <a:endParaRPr lang="es-ES"/>
            </a:p>
          </p:txBody>
        </p:sp>
        <p:sp>
          <p:nvSpPr>
            <p:cNvPr id="40438" name="Freeform 10"/>
            <p:cNvSpPr>
              <a:spLocks/>
            </p:cNvSpPr>
            <p:nvPr/>
          </p:nvSpPr>
          <p:spPr bwMode="auto">
            <a:xfrm>
              <a:off x="2376" y="-8"/>
              <a:ext cx="1094" cy="4337"/>
            </a:xfrm>
            <a:custGeom>
              <a:avLst/>
              <a:gdLst>
                <a:gd name="T0" fmla="*/ 606142 w 463"/>
                <a:gd name="T1" fmla="*/ 0 h 1836"/>
                <a:gd name="T2" fmla="*/ 675244 w 463"/>
                <a:gd name="T3" fmla="*/ 1992107 h 1836"/>
                <a:gd name="T4" fmla="*/ 505395 w 463"/>
                <a:gd name="T5" fmla="*/ 4204707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15769B"/>
              </a:solidFill>
              <a:miter lim="800000"/>
              <a:headEnd/>
              <a:tailEnd/>
            </a:ln>
          </p:spPr>
          <p:txBody>
            <a:bodyPr/>
            <a:lstStyle/>
            <a:p>
              <a:endParaRPr lang="es-ES"/>
            </a:p>
          </p:txBody>
        </p:sp>
        <p:sp>
          <p:nvSpPr>
            <p:cNvPr id="40439" name="Freeform 11"/>
            <p:cNvSpPr>
              <a:spLocks/>
            </p:cNvSpPr>
            <p:nvPr/>
          </p:nvSpPr>
          <p:spPr bwMode="auto">
            <a:xfrm>
              <a:off x="2381" y="-8"/>
              <a:ext cx="1148" cy="4337"/>
            </a:xfrm>
            <a:custGeom>
              <a:avLst/>
              <a:gdLst>
                <a:gd name="T0" fmla="*/ 604885 w 486"/>
                <a:gd name="T1" fmla="*/ 0 h 1836"/>
                <a:gd name="T2" fmla="*/ 691058 w 486"/>
                <a:gd name="T3" fmla="*/ 1992107 h 1836"/>
                <a:gd name="T4" fmla="*/ 576546 w 486"/>
                <a:gd name="T5" fmla="*/ 4204707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157194"/>
              </a:solidFill>
              <a:miter lim="800000"/>
              <a:headEnd/>
              <a:tailEnd/>
            </a:ln>
          </p:spPr>
          <p:txBody>
            <a:bodyPr/>
            <a:lstStyle/>
            <a:p>
              <a:endParaRPr lang="es-ES"/>
            </a:p>
          </p:txBody>
        </p:sp>
        <p:sp>
          <p:nvSpPr>
            <p:cNvPr id="40440" name="Freeform 12"/>
            <p:cNvSpPr>
              <a:spLocks/>
            </p:cNvSpPr>
            <p:nvPr/>
          </p:nvSpPr>
          <p:spPr bwMode="auto">
            <a:xfrm>
              <a:off x="2386" y="-8"/>
              <a:ext cx="1202" cy="4337"/>
            </a:xfrm>
            <a:custGeom>
              <a:avLst/>
              <a:gdLst>
                <a:gd name="T0" fmla="*/ 602518 w 509"/>
                <a:gd name="T1" fmla="*/ 0 h 1836"/>
                <a:gd name="T2" fmla="*/ 706044 w 509"/>
                <a:gd name="T3" fmla="*/ 1992107 h 1836"/>
                <a:gd name="T4" fmla="*/ 645833 w 509"/>
                <a:gd name="T5" fmla="*/ 4204707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36B8D"/>
              </a:solidFill>
              <a:miter lim="800000"/>
              <a:headEnd/>
              <a:tailEnd/>
            </a:ln>
          </p:spPr>
          <p:txBody>
            <a:bodyPr/>
            <a:lstStyle/>
            <a:p>
              <a:endParaRPr lang="es-ES"/>
            </a:p>
          </p:txBody>
        </p:sp>
      </p:grpSp>
      <p:grpSp>
        <p:nvGrpSpPr>
          <p:cNvPr id="3" name="Group 13"/>
          <p:cNvGrpSpPr>
            <a:grpSpLocks/>
          </p:cNvGrpSpPr>
          <p:nvPr/>
        </p:nvGrpSpPr>
        <p:grpSpPr bwMode="auto">
          <a:xfrm>
            <a:off x="-3175" y="-12700"/>
            <a:ext cx="1766888" cy="6870700"/>
            <a:chOff x="2336" y="-8"/>
            <a:chExt cx="1252" cy="4337"/>
          </a:xfrm>
        </p:grpSpPr>
        <p:sp>
          <p:nvSpPr>
            <p:cNvPr id="40421" name="Freeform 14"/>
            <p:cNvSpPr>
              <a:spLocks/>
            </p:cNvSpPr>
            <p:nvPr/>
          </p:nvSpPr>
          <p:spPr bwMode="auto">
            <a:xfrm>
              <a:off x="2336" y="-8"/>
              <a:ext cx="872" cy="4337"/>
            </a:xfrm>
            <a:custGeom>
              <a:avLst/>
              <a:gdLst>
                <a:gd name="T0" fmla="*/ 607136 w 369"/>
                <a:gd name="T1" fmla="*/ 0 h 1836"/>
                <a:gd name="T2" fmla="*/ 556419 w 369"/>
                <a:gd name="T3" fmla="*/ 1992107 h 1836"/>
                <a:gd name="T4" fmla="*/ 0 w 369"/>
                <a:gd name="T5" fmla="*/ 4204707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53B848"/>
              </a:solidFill>
              <a:miter lim="800000"/>
              <a:headEnd/>
              <a:tailEnd/>
            </a:ln>
          </p:spPr>
          <p:txBody>
            <a:bodyPr/>
            <a:lstStyle/>
            <a:p>
              <a:endParaRPr lang="es-ES"/>
            </a:p>
          </p:txBody>
        </p:sp>
        <p:sp>
          <p:nvSpPr>
            <p:cNvPr id="40422" name="Freeform 15"/>
            <p:cNvSpPr>
              <a:spLocks/>
            </p:cNvSpPr>
            <p:nvPr/>
          </p:nvSpPr>
          <p:spPr bwMode="auto">
            <a:xfrm>
              <a:off x="2343" y="-8"/>
              <a:ext cx="893" cy="4337"/>
            </a:xfrm>
            <a:custGeom>
              <a:avLst/>
              <a:gdLst>
                <a:gd name="T0" fmla="*/ 602541 w 378"/>
                <a:gd name="T1" fmla="*/ 0 h 1836"/>
                <a:gd name="T2" fmla="*/ 570372 w 378"/>
                <a:gd name="T3" fmla="*/ 1992107 h 1836"/>
                <a:gd name="T4" fmla="*/ 70578 w 378"/>
                <a:gd name="T5" fmla="*/ 4204707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4FB147"/>
              </a:solidFill>
              <a:miter lim="800000"/>
              <a:headEnd/>
              <a:tailEnd/>
            </a:ln>
          </p:spPr>
          <p:txBody>
            <a:bodyPr/>
            <a:lstStyle/>
            <a:p>
              <a:endParaRPr lang="es-ES"/>
            </a:p>
          </p:txBody>
        </p:sp>
        <p:sp>
          <p:nvSpPr>
            <p:cNvPr id="40423" name="Freeform 16"/>
            <p:cNvSpPr>
              <a:spLocks/>
            </p:cNvSpPr>
            <p:nvPr/>
          </p:nvSpPr>
          <p:spPr bwMode="auto">
            <a:xfrm>
              <a:off x="2350" y="-8"/>
              <a:ext cx="917" cy="4337"/>
            </a:xfrm>
            <a:custGeom>
              <a:avLst/>
              <a:gdLst>
                <a:gd name="T0" fmla="*/ 605392 w 388"/>
                <a:gd name="T1" fmla="*/ 0 h 1836"/>
                <a:gd name="T2" fmla="*/ 589026 w 388"/>
                <a:gd name="T3" fmla="*/ 1992107 h 1836"/>
                <a:gd name="T4" fmla="*/ 142887 w 388"/>
                <a:gd name="T5" fmla="*/ 4204707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48AC47"/>
              </a:solidFill>
              <a:miter lim="800000"/>
              <a:headEnd/>
              <a:tailEnd/>
            </a:ln>
          </p:spPr>
          <p:txBody>
            <a:bodyPr/>
            <a:lstStyle/>
            <a:p>
              <a:endParaRPr lang="es-ES"/>
            </a:p>
          </p:txBody>
        </p:sp>
        <p:sp>
          <p:nvSpPr>
            <p:cNvPr id="40424" name="Freeform 17"/>
            <p:cNvSpPr>
              <a:spLocks/>
            </p:cNvSpPr>
            <p:nvPr/>
          </p:nvSpPr>
          <p:spPr bwMode="auto">
            <a:xfrm>
              <a:off x="2355" y="-8"/>
              <a:ext cx="940" cy="4337"/>
            </a:xfrm>
            <a:custGeom>
              <a:avLst/>
              <a:gdLst>
                <a:gd name="T0" fmla="*/ 601430 w 398"/>
                <a:gd name="T1" fmla="*/ 0 h 1836"/>
                <a:gd name="T2" fmla="*/ 604141 w 398"/>
                <a:gd name="T3" fmla="*/ 1992107 h 1836"/>
                <a:gd name="T4" fmla="*/ 214887 w 398"/>
                <a:gd name="T5" fmla="*/ 4204707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43A746"/>
              </a:solidFill>
              <a:miter lim="800000"/>
              <a:headEnd/>
              <a:tailEnd/>
            </a:ln>
          </p:spPr>
          <p:txBody>
            <a:bodyPr/>
            <a:lstStyle/>
            <a:p>
              <a:endParaRPr lang="es-ES"/>
            </a:p>
          </p:txBody>
        </p:sp>
        <p:sp>
          <p:nvSpPr>
            <p:cNvPr id="40425" name="Freeform 18"/>
            <p:cNvSpPr>
              <a:spLocks/>
            </p:cNvSpPr>
            <p:nvPr/>
          </p:nvSpPr>
          <p:spPr bwMode="auto">
            <a:xfrm>
              <a:off x="2360" y="-8"/>
              <a:ext cx="964" cy="4337"/>
            </a:xfrm>
            <a:custGeom>
              <a:avLst/>
              <a:gdLst>
                <a:gd name="T0" fmla="*/ 605942 w 408"/>
                <a:gd name="T1" fmla="*/ 0 h 1836"/>
                <a:gd name="T2" fmla="*/ 621497 w 408"/>
                <a:gd name="T3" fmla="*/ 1992107 h 1836"/>
                <a:gd name="T4" fmla="*/ 286502 w 408"/>
                <a:gd name="T5" fmla="*/ 4204707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3CA246"/>
              </a:solidFill>
              <a:miter lim="800000"/>
              <a:headEnd/>
              <a:tailEnd/>
            </a:ln>
          </p:spPr>
          <p:txBody>
            <a:bodyPr/>
            <a:lstStyle/>
            <a:p>
              <a:endParaRPr lang="es-ES"/>
            </a:p>
          </p:txBody>
        </p:sp>
        <p:sp>
          <p:nvSpPr>
            <p:cNvPr id="40426" name="Freeform 19"/>
            <p:cNvSpPr>
              <a:spLocks/>
            </p:cNvSpPr>
            <p:nvPr/>
          </p:nvSpPr>
          <p:spPr bwMode="auto">
            <a:xfrm>
              <a:off x="2365" y="-8"/>
              <a:ext cx="987" cy="4337"/>
            </a:xfrm>
            <a:custGeom>
              <a:avLst/>
              <a:gdLst>
                <a:gd name="T0" fmla="*/ 601973 w 418"/>
                <a:gd name="T1" fmla="*/ 0 h 1836"/>
                <a:gd name="T2" fmla="*/ 636769 w 418"/>
                <a:gd name="T3" fmla="*/ 1992107 h 1836"/>
                <a:gd name="T4" fmla="*/ 358420 w 418"/>
                <a:gd name="T5" fmla="*/ 4204707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369E46"/>
              </a:solidFill>
              <a:miter lim="800000"/>
              <a:headEnd/>
              <a:tailEnd/>
            </a:ln>
          </p:spPr>
          <p:txBody>
            <a:bodyPr/>
            <a:lstStyle/>
            <a:p>
              <a:endParaRPr lang="es-ES"/>
            </a:p>
          </p:txBody>
        </p:sp>
        <p:sp>
          <p:nvSpPr>
            <p:cNvPr id="40427" name="Freeform 20"/>
            <p:cNvSpPr>
              <a:spLocks/>
            </p:cNvSpPr>
            <p:nvPr/>
          </p:nvSpPr>
          <p:spPr bwMode="auto">
            <a:xfrm>
              <a:off x="2372" y="-8"/>
              <a:ext cx="1039" cy="4337"/>
            </a:xfrm>
            <a:custGeom>
              <a:avLst/>
              <a:gdLst>
                <a:gd name="T0" fmla="*/ 600204 w 440"/>
                <a:gd name="T1" fmla="*/ 0 h 1836"/>
                <a:gd name="T2" fmla="*/ 652558 w 440"/>
                <a:gd name="T3" fmla="*/ 1992107 h 1836"/>
                <a:gd name="T4" fmla="*/ 429076 w 440"/>
                <a:gd name="T5" fmla="*/ 4204707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2F9946"/>
              </a:solidFill>
              <a:miter lim="800000"/>
              <a:headEnd/>
              <a:tailEnd/>
            </a:ln>
          </p:spPr>
          <p:txBody>
            <a:bodyPr/>
            <a:lstStyle/>
            <a:p>
              <a:endParaRPr lang="es-ES"/>
            </a:p>
          </p:txBody>
        </p:sp>
        <p:sp>
          <p:nvSpPr>
            <p:cNvPr id="40428" name="Freeform 21"/>
            <p:cNvSpPr>
              <a:spLocks/>
            </p:cNvSpPr>
            <p:nvPr/>
          </p:nvSpPr>
          <p:spPr bwMode="auto">
            <a:xfrm>
              <a:off x="2376" y="-8"/>
              <a:ext cx="1094" cy="4337"/>
            </a:xfrm>
            <a:custGeom>
              <a:avLst/>
              <a:gdLst>
                <a:gd name="T0" fmla="*/ 606142 w 463"/>
                <a:gd name="T1" fmla="*/ 0 h 1836"/>
                <a:gd name="T2" fmla="*/ 675244 w 463"/>
                <a:gd name="T3" fmla="*/ 1992107 h 1836"/>
                <a:gd name="T4" fmla="*/ 505395 w 463"/>
                <a:gd name="T5" fmla="*/ 4204707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2A9545"/>
              </a:solidFill>
              <a:miter lim="800000"/>
              <a:headEnd/>
              <a:tailEnd/>
            </a:ln>
          </p:spPr>
          <p:txBody>
            <a:bodyPr/>
            <a:lstStyle/>
            <a:p>
              <a:endParaRPr lang="es-ES"/>
            </a:p>
          </p:txBody>
        </p:sp>
        <p:sp>
          <p:nvSpPr>
            <p:cNvPr id="40429" name="Freeform 22"/>
            <p:cNvSpPr>
              <a:spLocks/>
            </p:cNvSpPr>
            <p:nvPr/>
          </p:nvSpPr>
          <p:spPr bwMode="auto">
            <a:xfrm>
              <a:off x="2381" y="-8"/>
              <a:ext cx="1148" cy="4337"/>
            </a:xfrm>
            <a:custGeom>
              <a:avLst/>
              <a:gdLst>
                <a:gd name="T0" fmla="*/ 604885 w 486"/>
                <a:gd name="T1" fmla="*/ 0 h 1836"/>
                <a:gd name="T2" fmla="*/ 691058 w 486"/>
                <a:gd name="T3" fmla="*/ 1992107 h 1836"/>
                <a:gd name="T4" fmla="*/ 576546 w 486"/>
                <a:gd name="T5" fmla="*/ 4204707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219145"/>
              </a:solidFill>
              <a:miter lim="800000"/>
              <a:headEnd/>
              <a:tailEnd/>
            </a:ln>
          </p:spPr>
          <p:txBody>
            <a:bodyPr/>
            <a:lstStyle/>
            <a:p>
              <a:endParaRPr lang="es-ES"/>
            </a:p>
          </p:txBody>
        </p:sp>
        <p:sp>
          <p:nvSpPr>
            <p:cNvPr id="40430" name="Freeform 23"/>
            <p:cNvSpPr>
              <a:spLocks/>
            </p:cNvSpPr>
            <p:nvPr/>
          </p:nvSpPr>
          <p:spPr bwMode="auto">
            <a:xfrm>
              <a:off x="2386" y="-8"/>
              <a:ext cx="1202" cy="4337"/>
            </a:xfrm>
            <a:custGeom>
              <a:avLst/>
              <a:gdLst>
                <a:gd name="T0" fmla="*/ 602518 w 509"/>
                <a:gd name="T1" fmla="*/ 0 h 1836"/>
                <a:gd name="T2" fmla="*/ 706044 w 509"/>
                <a:gd name="T3" fmla="*/ 1992107 h 1836"/>
                <a:gd name="T4" fmla="*/ 645833 w 509"/>
                <a:gd name="T5" fmla="*/ 4204707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A8D44"/>
              </a:solidFill>
              <a:miter lim="800000"/>
              <a:headEnd/>
              <a:tailEnd/>
            </a:ln>
          </p:spPr>
          <p:txBody>
            <a:bodyPr/>
            <a:lstStyle/>
            <a:p>
              <a:endParaRPr lang="es-ES"/>
            </a:p>
          </p:txBody>
        </p:sp>
      </p:grpSp>
      <p:grpSp>
        <p:nvGrpSpPr>
          <p:cNvPr id="39944" name="Group 24"/>
          <p:cNvGrpSpPr>
            <a:grpSpLocks/>
          </p:cNvGrpSpPr>
          <p:nvPr/>
        </p:nvGrpSpPr>
        <p:grpSpPr bwMode="auto">
          <a:xfrm rot="10800000">
            <a:off x="1720850" y="-171450"/>
            <a:ext cx="330200" cy="8253413"/>
            <a:chOff x="-1293" y="0"/>
            <a:chExt cx="1050" cy="4320"/>
          </a:xfrm>
        </p:grpSpPr>
        <p:sp>
          <p:nvSpPr>
            <p:cNvPr id="10" name="Rectangle 25"/>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40420" name="Rectangle 26"/>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39945" name="Group 27"/>
          <p:cNvGrpSpPr>
            <a:grpSpLocks/>
          </p:cNvGrpSpPr>
          <p:nvPr/>
        </p:nvGrpSpPr>
        <p:grpSpPr bwMode="auto">
          <a:xfrm>
            <a:off x="0" y="-1111250"/>
            <a:ext cx="1763713" cy="8253413"/>
            <a:chOff x="-1293" y="0"/>
            <a:chExt cx="1050" cy="4320"/>
          </a:xfrm>
        </p:grpSpPr>
        <p:sp>
          <p:nvSpPr>
            <p:cNvPr id="11" name="Rectangle 28"/>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40418" name="Rectangle 29"/>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6" name="Group 146"/>
          <p:cNvGrpSpPr>
            <a:grpSpLocks/>
          </p:cNvGrpSpPr>
          <p:nvPr/>
        </p:nvGrpSpPr>
        <p:grpSpPr bwMode="auto">
          <a:xfrm>
            <a:off x="276225" y="1500188"/>
            <a:ext cx="2152650" cy="2152650"/>
            <a:chOff x="1943" y="626"/>
            <a:chExt cx="1228" cy="1228"/>
          </a:xfrm>
        </p:grpSpPr>
        <p:sp>
          <p:nvSpPr>
            <p:cNvPr id="40410" name="Oval 147"/>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40411" name="Group 148"/>
            <p:cNvGrpSpPr>
              <a:grpSpLocks/>
            </p:cNvGrpSpPr>
            <p:nvPr/>
          </p:nvGrpSpPr>
          <p:grpSpPr bwMode="auto">
            <a:xfrm>
              <a:off x="2070" y="1330"/>
              <a:ext cx="975" cy="325"/>
              <a:chOff x="2696" y="1315"/>
              <a:chExt cx="2472" cy="824"/>
            </a:xfrm>
          </p:grpSpPr>
          <p:sp>
            <p:nvSpPr>
              <p:cNvPr id="40415" name="Oval 149"/>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40416" name="Oval 150"/>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40412" name="Group 151"/>
            <p:cNvGrpSpPr>
              <a:grpSpLocks/>
            </p:cNvGrpSpPr>
            <p:nvPr/>
          </p:nvGrpSpPr>
          <p:grpSpPr bwMode="auto">
            <a:xfrm>
              <a:off x="2236" y="890"/>
              <a:ext cx="644" cy="645"/>
              <a:chOff x="2880" y="1515"/>
              <a:chExt cx="644" cy="645"/>
            </a:xfrm>
          </p:grpSpPr>
          <p:sp>
            <p:nvSpPr>
              <p:cNvPr id="40413" name="Oval 152"/>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17" name="Freeform 153"/>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9" name="Group 97"/>
          <p:cNvGrpSpPr>
            <a:grpSpLocks/>
          </p:cNvGrpSpPr>
          <p:nvPr/>
        </p:nvGrpSpPr>
        <p:grpSpPr bwMode="auto">
          <a:xfrm>
            <a:off x="-442913" y="412750"/>
            <a:ext cx="2152651" cy="2152650"/>
            <a:chOff x="1943" y="626"/>
            <a:chExt cx="1228" cy="1228"/>
          </a:xfrm>
        </p:grpSpPr>
        <p:sp>
          <p:nvSpPr>
            <p:cNvPr id="40403" name="Oval 96"/>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40404" name="Group 89"/>
            <p:cNvGrpSpPr>
              <a:grpSpLocks/>
            </p:cNvGrpSpPr>
            <p:nvPr/>
          </p:nvGrpSpPr>
          <p:grpSpPr bwMode="auto">
            <a:xfrm>
              <a:off x="2070" y="1330"/>
              <a:ext cx="975" cy="325"/>
              <a:chOff x="2696" y="1315"/>
              <a:chExt cx="2472" cy="824"/>
            </a:xfrm>
          </p:grpSpPr>
          <p:sp>
            <p:nvSpPr>
              <p:cNvPr id="40408" name="Oval 90"/>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40409" name="Oval 91"/>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40405" name="Group 92"/>
            <p:cNvGrpSpPr>
              <a:grpSpLocks/>
            </p:cNvGrpSpPr>
            <p:nvPr/>
          </p:nvGrpSpPr>
          <p:grpSpPr bwMode="auto">
            <a:xfrm>
              <a:off x="2236" y="890"/>
              <a:ext cx="644" cy="645"/>
              <a:chOff x="2880" y="1515"/>
              <a:chExt cx="644" cy="645"/>
            </a:xfrm>
          </p:grpSpPr>
          <p:sp>
            <p:nvSpPr>
              <p:cNvPr id="40406" name="Oval 93"/>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358" name="Freeform 94"/>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4" name="Group 154"/>
          <p:cNvGrpSpPr>
            <a:grpSpLocks/>
          </p:cNvGrpSpPr>
          <p:nvPr/>
        </p:nvGrpSpPr>
        <p:grpSpPr bwMode="auto">
          <a:xfrm>
            <a:off x="-500063" y="2500313"/>
            <a:ext cx="2152651" cy="2152650"/>
            <a:chOff x="1943" y="626"/>
            <a:chExt cx="1228" cy="1228"/>
          </a:xfrm>
        </p:grpSpPr>
        <p:sp>
          <p:nvSpPr>
            <p:cNvPr id="40396" name="Oval 155"/>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40397" name="Group 156"/>
            <p:cNvGrpSpPr>
              <a:grpSpLocks/>
            </p:cNvGrpSpPr>
            <p:nvPr/>
          </p:nvGrpSpPr>
          <p:grpSpPr bwMode="auto">
            <a:xfrm>
              <a:off x="2070" y="1330"/>
              <a:ext cx="975" cy="325"/>
              <a:chOff x="2696" y="1315"/>
              <a:chExt cx="2472" cy="824"/>
            </a:xfrm>
          </p:grpSpPr>
          <p:sp>
            <p:nvSpPr>
              <p:cNvPr id="40401" name="Oval 157"/>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40402" name="Oval 158"/>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40398" name="Group 159"/>
            <p:cNvGrpSpPr>
              <a:grpSpLocks/>
            </p:cNvGrpSpPr>
            <p:nvPr/>
          </p:nvGrpSpPr>
          <p:grpSpPr bwMode="auto">
            <a:xfrm>
              <a:off x="2236" y="890"/>
              <a:ext cx="644" cy="645"/>
              <a:chOff x="2880" y="1515"/>
              <a:chExt cx="644" cy="645"/>
            </a:xfrm>
          </p:grpSpPr>
          <p:sp>
            <p:nvSpPr>
              <p:cNvPr id="40399" name="Oval 160"/>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25" name="Freeform 161"/>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7" name="Group 162"/>
          <p:cNvGrpSpPr>
            <a:grpSpLocks/>
          </p:cNvGrpSpPr>
          <p:nvPr/>
        </p:nvGrpSpPr>
        <p:grpSpPr bwMode="auto">
          <a:xfrm>
            <a:off x="276225" y="3500438"/>
            <a:ext cx="2152650" cy="2152650"/>
            <a:chOff x="1943" y="626"/>
            <a:chExt cx="1228" cy="1228"/>
          </a:xfrm>
        </p:grpSpPr>
        <p:sp>
          <p:nvSpPr>
            <p:cNvPr id="40389"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40390" name="Group 164"/>
            <p:cNvGrpSpPr>
              <a:grpSpLocks/>
            </p:cNvGrpSpPr>
            <p:nvPr/>
          </p:nvGrpSpPr>
          <p:grpSpPr bwMode="auto">
            <a:xfrm>
              <a:off x="2070" y="1330"/>
              <a:ext cx="975" cy="325"/>
              <a:chOff x="2696" y="1315"/>
              <a:chExt cx="2472" cy="824"/>
            </a:xfrm>
          </p:grpSpPr>
          <p:sp>
            <p:nvSpPr>
              <p:cNvPr id="40394" name="Oval 165"/>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40395"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40391" name="Group 167"/>
            <p:cNvGrpSpPr>
              <a:grpSpLocks/>
            </p:cNvGrpSpPr>
            <p:nvPr/>
          </p:nvGrpSpPr>
          <p:grpSpPr bwMode="auto">
            <a:xfrm>
              <a:off x="2236" y="890"/>
              <a:ext cx="644" cy="645"/>
              <a:chOff x="2880" y="1515"/>
              <a:chExt cx="644" cy="645"/>
            </a:xfrm>
          </p:grpSpPr>
          <p:sp>
            <p:nvSpPr>
              <p:cNvPr id="40392"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33" name="Freeform 16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0" name="Group 170"/>
          <p:cNvGrpSpPr>
            <a:grpSpLocks/>
          </p:cNvGrpSpPr>
          <p:nvPr/>
        </p:nvGrpSpPr>
        <p:grpSpPr bwMode="auto">
          <a:xfrm>
            <a:off x="490538" y="5419725"/>
            <a:ext cx="2152650" cy="2152650"/>
            <a:chOff x="1943" y="626"/>
            <a:chExt cx="1228" cy="1228"/>
          </a:xfrm>
        </p:grpSpPr>
        <p:sp>
          <p:nvSpPr>
            <p:cNvPr id="40382" name="Oval 171"/>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40383" name="Group 172"/>
            <p:cNvGrpSpPr>
              <a:grpSpLocks/>
            </p:cNvGrpSpPr>
            <p:nvPr/>
          </p:nvGrpSpPr>
          <p:grpSpPr bwMode="auto">
            <a:xfrm>
              <a:off x="2070" y="1330"/>
              <a:ext cx="975" cy="325"/>
              <a:chOff x="2696" y="1315"/>
              <a:chExt cx="2472" cy="824"/>
            </a:xfrm>
          </p:grpSpPr>
          <p:sp>
            <p:nvSpPr>
              <p:cNvPr id="40387" name="Oval 173"/>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40388" name="Oval 174"/>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40384" name="Group 175"/>
            <p:cNvGrpSpPr>
              <a:grpSpLocks/>
            </p:cNvGrpSpPr>
            <p:nvPr/>
          </p:nvGrpSpPr>
          <p:grpSpPr bwMode="auto">
            <a:xfrm>
              <a:off x="2236" y="890"/>
              <a:ext cx="644" cy="645"/>
              <a:chOff x="2880" y="1515"/>
              <a:chExt cx="644" cy="645"/>
            </a:xfrm>
          </p:grpSpPr>
          <p:sp>
            <p:nvSpPr>
              <p:cNvPr id="40385" name="Oval 176"/>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41" name="Freeform 177"/>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3" name="Group 30"/>
          <p:cNvGrpSpPr>
            <a:grpSpLocks/>
          </p:cNvGrpSpPr>
          <p:nvPr/>
        </p:nvGrpSpPr>
        <p:grpSpPr bwMode="auto">
          <a:xfrm>
            <a:off x="428596" y="214290"/>
            <a:ext cx="8520112" cy="592137"/>
            <a:chOff x="197" y="158"/>
            <a:chExt cx="5367" cy="373"/>
          </a:xfrm>
          <a:solidFill>
            <a:srgbClr val="92D050"/>
          </a:solidFill>
        </p:grpSpPr>
        <p:sp>
          <p:nvSpPr>
            <p:cNvPr id="11295" name="AutoShape 31"/>
            <p:cNvSpPr>
              <a:spLocks noChangeArrowheads="1"/>
            </p:cNvSpPr>
            <p:nvPr/>
          </p:nvSpPr>
          <p:spPr bwMode="auto">
            <a:xfrm>
              <a:off x="204" y="159"/>
              <a:ext cx="5352" cy="372"/>
            </a:xfrm>
            <a:prstGeom prst="roundRect">
              <a:avLst>
                <a:gd name="adj" fmla="val 11829"/>
              </a:avLst>
            </a:prstGeom>
            <a:grpFill/>
            <a:ln w="9525">
              <a:noFill/>
              <a:round/>
              <a:headEnd/>
              <a:tailEnd/>
            </a:ln>
            <a:effectLst/>
          </p:spPr>
          <p:txBody>
            <a:bodyPr wrap="none" anchor="ctr"/>
            <a:lstStyle/>
            <a:p>
              <a:pPr>
                <a:defRPr/>
              </a:pPr>
              <a:endParaRPr lang="es-ES_tradnl" dirty="0"/>
            </a:p>
          </p:txBody>
        </p:sp>
        <p:sp>
          <p:nvSpPr>
            <p:cNvPr id="11296" name="Freeform 32"/>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pFill/>
            <a:ln w="9525">
              <a:noFill/>
              <a:round/>
              <a:headEnd/>
              <a:tailEnd/>
            </a:ln>
          </p:spPr>
          <p:txBody>
            <a:bodyPr/>
            <a:lstStyle/>
            <a:p>
              <a:pPr>
                <a:defRPr/>
              </a:pPr>
              <a:endParaRPr lang="es-ES_tradnl" dirty="0"/>
            </a:p>
          </p:txBody>
        </p:sp>
        <p:sp>
          <p:nvSpPr>
            <p:cNvPr id="11297" name="AutoShape 33"/>
            <p:cNvSpPr>
              <a:spLocks noChangeArrowheads="1"/>
            </p:cNvSpPr>
            <p:nvPr/>
          </p:nvSpPr>
          <p:spPr bwMode="auto">
            <a:xfrm>
              <a:off x="204" y="159"/>
              <a:ext cx="5352" cy="82"/>
            </a:xfrm>
            <a:prstGeom prst="roundRect">
              <a:avLst>
                <a:gd name="adj" fmla="val 16667"/>
              </a:avLst>
            </a:prstGeom>
            <a:grpFill/>
            <a:ln w="9525">
              <a:noFill/>
              <a:round/>
              <a:headEnd/>
              <a:tailEnd/>
            </a:ln>
            <a:effectLst/>
          </p:spPr>
          <p:txBody>
            <a:bodyPr wrap="none" anchor="ctr"/>
            <a:lstStyle/>
            <a:p>
              <a:pPr>
                <a:defRPr/>
              </a:pPr>
              <a:endParaRPr lang="es-ES_tradnl" dirty="0"/>
            </a:p>
          </p:txBody>
        </p:sp>
      </p:grpSp>
      <p:sp>
        <p:nvSpPr>
          <p:cNvPr id="85" name="Text Box 71"/>
          <p:cNvSpPr txBox="1">
            <a:spLocks noChangeArrowheads="1"/>
          </p:cNvSpPr>
          <p:nvPr/>
        </p:nvSpPr>
        <p:spPr bwMode="auto">
          <a:xfrm>
            <a:off x="131763" y="1076325"/>
            <a:ext cx="1039812"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39953" name="Text Box 69"/>
          <p:cNvSpPr txBox="1">
            <a:spLocks noChangeArrowheads="1"/>
          </p:cNvSpPr>
          <p:nvPr/>
        </p:nvSpPr>
        <p:spPr bwMode="auto">
          <a:xfrm>
            <a:off x="131763" y="3143250"/>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III: Estudio Organizacional</a:t>
            </a:r>
          </a:p>
        </p:txBody>
      </p:sp>
      <p:sp>
        <p:nvSpPr>
          <p:cNvPr id="39954" name="Text Box 71"/>
          <p:cNvSpPr txBox="1">
            <a:spLocks noChangeArrowheads="1"/>
          </p:cNvSpPr>
          <p:nvPr/>
        </p:nvSpPr>
        <p:spPr bwMode="auto">
          <a:xfrm>
            <a:off x="1000125" y="6211888"/>
            <a:ext cx="1285875" cy="461962"/>
          </a:xfrm>
          <a:prstGeom prst="rect">
            <a:avLst/>
          </a:prstGeom>
          <a:noFill/>
          <a:ln w="9525">
            <a:noFill/>
            <a:miter lim="800000"/>
            <a:headEnd/>
            <a:tailEnd/>
          </a:ln>
        </p:spPr>
        <p:txBody>
          <a:bodyPr anchor="ctr">
            <a:spAutoFit/>
          </a:bodyPr>
          <a:lstStyle/>
          <a:p>
            <a:pPr algn="ctr">
              <a:spcBef>
                <a:spcPct val="50000"/>
              </a:spcBef>
            </a:pPr>
            <a:r>
              <a:rPr lang="en-GB" sz="1200">
                <a:solidFill>
                  <a:schemeClr val="bg1"/>
                </a:solidFill>
              </a:rPr>
              <a:t>Conclusiones, Recomendaciones</a:t>
            </a:r>
          </a:p>
        </p:txBody>
      </p:sp>
      <p:grpSp>
        <p:nvGrpSpPr>
          <p:cNvPr id="24" name="Group 162"/>
          <p:cNvGrpSpPr>
            <a:grpSpLocks/>
          </p:cNvGrpSpPr>
          <p:nvPr/>
        </p:nvGrpSpPr>
        <p:grpSpPr bwMode="auto">
          <a:xfrm>
            <a:off x="-428625" y="4705350"/>
            <a:ext cx="2852738" cy="2154238"/>
            <a:chOff x="1943" y="626"/>
            <a:chExt cx="1627" cy="1229"/>
          </a:xfrm>
        </p:grpSpPr>
        <p:sp>
          <p:nvSpPr>
            <p:cNvPr id="40375"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40376" name="Group 164"/>
            <p:cNvGrpSpPr>
              <a:grpSpLocks/>
            </p:cNvGrpSpPr>
            <p:nvPr/>
          </p:nvGrpSpPr>
          <p:grpSpPr bwMode="auto">
            <a:xfrm>
              <a:off x="2322" y="1411"/>
              <a:ext cx="1248" cy="444"/>
              <a:chOff x="3334" y="1520"/>
              <a:chExt cx="3166" cy="1126"/>
            </a:xfrm>
          </p:grpSpPr>
          <p:sp>
            <p:nvSpPr>
              <p:cNvPr id="40380" name="Oval 165"/>
              <p:cNvSpPr>
                <a:spLocks noChangeArrowheads="1"/>
              </p:cNvSpPr>
              <p:nvPr/>
            </p:nvSpPr>
            <p:spPr bwMode="auto">
              <a:xfrm>
                <a:off x="4027" y="1822"/>
                <a:ext cx="2473"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40381"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40377" name="Group 167"/>
            <p:cNvGrpSpPr>
              <a:grpSpLocks/>
            </p:cNvGrpSpPr>
            <p:nvPr/>
          </p:nvGrpSpPr>
          <p:grpSpPr bwMode="auto">
            <a:xfrm>
              <a:off x="2236" y="890"/>
              <a:ext cx="644" cy="645"/>
              <a:chOff x="2880" y="1515"/>
              <a:chExt cx="644" cy="645"/>
            </a:xfrm>
          </p:grpSpPr>
          <p:sp>
            <p:nvSpPr>
              <p:cNvPr id="40378"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98" name="Freeform 169"/>
              <p:cNvSpPr>
                <a:spLocks/>
              </p:cNvSpPr>
              <p:nvPr/>
            </p:nvSpPr>
            <p:spPr bwMode="auto">
              <a:xfrm>
                <a:off x="2888" y="1515"/>
                <a:ext cx="627"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sp>
        <p:nvSpPr>
          <p:cNvPr id="39956" name="Text Box 68"/>
          <p:cNvSpPr txBox="1">
            <a:spLocks noChangeArrowheads="1"/>
          </p:cNvSpPr>
          <p:nvPr/>
        </p:nvSpPr>
        <p:spPr bwMode="auto">
          <a:xfrm>
            <a:off x="889000" y="2211388"/>
            <a:ext cx="1039813" cy="646112"/>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 Estudio de mercado</a:t>
            </a:r>
          </a:p>
        </p:txBody>
      </p:sp>
      <p:sp>
        <p:nvSpPr>
          <p:cNvPr id="39957" name="Text Box 70"/>
          <p:cNvSpPr txBox="1">
            <a:spLocks noChangeArrowheads="1"/>
          </p:cNvSpPr>
          <p:nvPr/>
        </p:nvSpPr>
        <p:spPr bwMode="auto">
          <a:xfrm>
            <a:off x="854075" y="4211638"/>
            <a:ext cx="1039813"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IV: Estudio Técnico </a:t>
            </a:r>
          </a:p>
        </p:txBody>
      </p:sp>
      <p:grpSp>
        <p:nvGrpSpPr>
          <p:cNvPr id="27" name="Group 182"/>
          <p:cNvGrpSpPr>
            <a:grpSpLocks/>
          </p:cNvGrpSpPr>
          <p:nvPr/>
        </p:nvGrpSpPr>
        <p:grpSpPr bwMode="auto">
          <a:xfrm>
            <a:off x="0" y="5072074"/>
            <a:ext cx="1214446" cy="1214446"/>
            <a:chOff x="1943" y="626"/>
            <a:chExt cx="1228" cy="1228"/>
          </a:xfrm>
          <a:solidFill>
            <a:srgbClr val="92D050"/>
          </a:solidFill>
        </p:grpSpPr>
        <p:sp>
          <p:nvSpPr>
            <p:cNvPr id="105" name="Oval 183"/>
            <p:cNvSpPr>
              <a:spLocks noChangeArrowheads="1"/>
            </p:cNvSpPr>
            <p:nvPr/>
          </p:nvSpPr>
          <p:spPr bwMode="auto">
            <a:xfrm>
              <a:off x="1943" y="626"/>
              <a:ext cx="1228" cy="1228"/>
            </a:xfrm>
            <a:prstGeom prst="ellipse">
              <a:avLst/>
            </a:prstGeom>
            <a:grpFill/>
            <a:ln w="9525">
              <a:noFill/>
              <a:round/>
              <a:headEnd/>
              <a:tailEnd/>
            </a:ln>
            <a:effectLst/>
          </p:spPr>
          <p:txBody>
            <a:bodyPr wrap="none" anchor="ctr"/>
            <a:lstStyle/>
            <a:p>
              <a:pPr>
                <a:defRPr/>
              </a:pPr>
              <a:endParaRPr lang="es-MX"/>
            </a:p>
          </p:txBody>
        </p:sp>
        <p:grpSp>
          <p:nvGrpSpPr>
            <p:cNvPr id="28" name="Group 184"/>
            <p:cNvGrpSpPr>
              <a:grpSpLocks/>
            </p:cNvGrpSpPr>
            <p:nvPr/>
          </p:nvGrpSpPr>
          <p:grpSpPr bwMode="auto">
            <a:xfrm>
              <a:off x="2070" y="1330"/>
              <a:ext cx="975" cy="325"/>
              <a:chOff x="2696" y="1315"/>
              <a:chExt cx="2472" cy="824"/>
            </a:xfrm>
            <a:grpFill/>
          </p:grpSpPr>
          <p:sp>
            <p:nvSpPr>
              <p:cNvPr id="110" name="Oval 185"/>
              <p:cNvSpPr>
                <a:spLocks noChangeArrowheads="1"/>
              </p:cNvSpPr>
              <p:nvPr/>
            </p:nvSpPr>
            <p:spPr bwMode="auto">
              <a:xfrm>
                <a:off x="2696" y="1315"/>
                <a:ext cx="2472" cy="824"/>
              </a:xfrm>
              <a:prstGeom prst="ellipse">
                <a:avLst/>
              </a:prstGeom>
              <a:grpFill/>
              <a:ln w="9525">
                <a:noFill/>
                <a:round/>
                <a:headEnd/>
                <a:tailEnd/>
              </a:ln>
              <a:effectLst/>
            </p:spPr>
            <p:txBody>
              <a:bodyPr wrap="none" anchor="ctr"/>
              <a:lstStyle/>
              <a:p>
                <a:pPr>
                  <a:defRPr/>
                </a:pPr>
                <a:endParaRPr lang="es-MX"/>
              </a:p>
            </p:txBody>
          </p:sp>
          <p:sp>
            <p:nvSpPr>
              <p:cNvPr id="111" name="Oval 186"/>
              <p:cNvSpPr>
                <a:spLocks noChangeArrowheads="1"/>
              </p:cNvSpPr>
              <p:nvPr/>
            </p:nvSpPr>
            <p:spPr bwMode="auto">
              <a:xfrm>
                <a:off x="3334" y="1520"/>
                <a:ext cx="1249" cy="451"/>
              </a:xfrm>
              <a:prstGeom prst="ellipse">
                <a:avLst/>
              </a:prstGeom>
              <a:grpFill/>
              <a:ln w="9525">
                <a:noFill/>
                <a:round/>
                <a:headEnd/>
                <a:tailEnd/>
              </a:ln>
              <a:effectLst/>
            </p:spPr>
            <p:txBody>
              <a:bodyPr wrap="none" anchor="ctr"/>
              <a:lstStyle/>
              <a:p>
                <a:pPr>
                  <a:defRPr/>
                </a:pPr>
                <a:endParaRPr lang="es-MX"/>
              </a:p>
            </p:txBody>
          </p:sp>
        </p:grpSp>
        <p:grpSp>
          <p:nvGrpSpPr>
            <p:cNvPr id="29" name="Group 187"/>
            <p:cNvGrpSpPr>
              <a:grpSpLocks/>
            </p:cNvGrpSpPr>
            <p:nvPr/>
          </p:nvGrpSpPr>
          <p:grpSpPr bwMode="auto">
            <a:xfrm>
              <a:off x="2236" y="890"/>
              <a:ext cx="644" cy="645"/>
              <a:chOff x="2880" y="1515"/>
              <a:chExt cx="644" cy="645"/>
            </a:xfrm>
            <a:grpFill/>
          </p:grpSpPr>
          <p:sp>
            <p:nvSpPr>
              <p:cNvPr id="108" name="Oval 188"/>
              <p:cNvSpPr>
                <a:spLocks noChangeArrowheads="1"/>
              </p:cNvSpPr>
              <p:nvPr/>
            </p:nvSpPr>
            <p:spPr bwMode="auto">
              <a:xfrm>
                <a:off x="2880" y="1516"/>
                <a:ext cx="644" cy="644"/>
              </a:xfrm>
              <a:prstGeom prst="ellipse">
                <a:avLst/>
              </a:prstGeom>
              <a:grpFill/>
              <a:ln w="9525" algn="ctr">
                <a:noFill/>
                <a:round/>
                <a:headEnd/>
                <a:tailEnd/>
              </a:ln>
              <a:effectLst/>
            </p:spPr>
            <p:txBody>
              <a:bodyPr wrap="none" anchor="ctr"/>
              <a:lstStyle/>
              <a:p>
                <a:pPr>
                  <a:defRPr/>
                </a:pPr>
                <a:endParaRPr lang="es-MX"/>
              </a:p>
            </p:txBody>
          </p:sp>
          <p:sp>
            <p:nvSpPr>
              <p:cNvPr id="109" name="Freeform 189"/>
              <p:cNvSpPr>
                <a:spLocks/>
              </p:cNvSpPr>
              <p:nvPr/>
            </p:nvSpPr>
            <p:spPr bwMode="auto">
              <a:xfrm>
                <a:off x="2887" y="1515"/>
                <a:ext cx="630"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pFill/>
              <a:ln w="9525">
                <a:noFill/>
                <a:round/>
                <a:headEnd/>
                <a:tailEnd/>
              </a:ln>
            </p:spPr>
            <p:txBody>
              <a:bodyPr/>
              <a:lstStyle/>
              <a:p>
                <a:pPr>
                  <a:defRPr/>
                </a:pPr>
                <a:endParaRPr lang="es-MX"/>
              </a:p>
            </p:txBody>
          </p:sp>
        </p:grpSp>
      </p:grpSp>
      <p:sp>
        <p:nvSpPr>
          <p:cNvPr id="102" name="Rectangle 34"/>
          <p:cNvSpPr txBox="1">
            <a:spLocks noChangeArrowheads="1"/>
          </p:cNvSpPr>
          <p:nvPr/>
        </p:nvSpPr>
        <p:spPr bwMode="auto">
          <a:xfrm>
            <a:off x="500063" y="295275"/>
            <a:ext cx="8229600" cy="561975"/>
          </a:xfrm>
          <a:prstGeom prst="rect">
            <a:avLst/>
          </a:prstGeom>
          <a:noFill/>
          <a:ln w="9525">
            <a:noFill/>
            <a:miter lim="800000"/>
            <a:headEnd/>
            <a:tailEnd/>
          </a:ln>
          <a:effectLst>
            <a:outerShdw dist="17961" dir="2700000" algn="ctr" rotWithShape="0">
              <a:srgbClr val="474747"/>
            </a:outerShdw>
          </a:effectLst>
        </p:spPr>
        <p:txBody>
          <a:bodyPr anchor="ctr"/>
          <a:lstStyle/>
          <a:p>
            <a:pPr marL="0" lvl="1" algn="ctr">
              <a:defRPr/>
            </a:pPr>
            <a:r>
              <a:rPr lang="es-EC" b="1" kern="0" dirty="0">
                <a:solidFill>
                  <a:schemeClr val="bg1"/>
                </a:solidFill>
                <a:latin typeface="Arial" pitchFamily="34" charset="0"/>
                <a:cs typeface="Arial" pitchFamily="34" charset="0"/>
              </a:rPr>
              <a:t>CAP. 5: </a:t>
            </a:r>
            <a:r>
              <a:rPr lang="es-ES" b="1" kern="0" dirty="0">
                <a:solidFill>
                  <a:schemeClr val="bg1"/>
                </a:solidFill>
                <a:latin typeface="Arial" pitchFamily="34" charset="0"/>
                <a:cs typeface="Arial" pitchFamily="34" charset="0"/>
              </a:rPr>
              <a:t>FLUJO DE CAJA</a:t>
            </a:r>
            <a:endParaRPr lang="en-GB" kern="0" dirty="0">
              <a:solidFill>
                <a:schemeClr val="bg1"/>
              </a:solidFill>
            </a:endParaRPr>
          </a:p>
        </p:txBody>
      </p:sp>
      <p:sp>
        <p:nvSpPr>
          <p:cNvPr id="39960" name="Text Box 70"/>
          <p:cNvSpPr txBox="1">
            <a:spLocks noChangeArrowheads="1"/>
          </p:cNvSpPr>
          <p:nvPr/>
        </p:nvSpPr>
        <p:spPr bwMode="auto">
          <a:xfrm>
            <a:off x="68263" y="5283200"/>
            <a:ext cx="1039812"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V: Estudio Financiero </a:t>
            </a:r>
          </a:p>
        </p:txBody>
      </p:sp>
      <p:graphicFrame>
        <p:nvGraphicFramePr>
          <p:cNvPr id="104" name="103 Tabla"/>
          <p:cNvGraphicFramePr>
            <a:graphicFrameLocks noGrp="1"/>
          </p:cNvGraphicFramePr>
          <p:nvPr/>
        </p:nvGraphicFramePr>
        <p:xfrm>
          <a:off x="2832100" y="993775"/>
          <a:ext cx="5740400" cy="5507038"/>
        </p:xfrm>
        <a:graphic>
          <a:graphicData uri="http://schemas.openxmlformats.org/drawingml/2006/table">
            <a:tbl>
              <a:tblPr/>
              <a:tblGrid>
                <a:gridCol w="1869390"/>
                <a:gridCol w="667013"/>
                <a:gridCol w="614354"/>
                <a:gridCol w="605577"/>
                <a:gridCol w="684566"/>
                <a:gridCol w="605577"/>
                <a:gridCol w="693341"/>
              </a:tblGrid>
              <a:tr h="111023">
                <a:tc>
                  <a:txBody>
                    <a:bodyPr/>
                    <a:lstStyle/>
                    <a:p>
                      <a:pPr algn="ctr" fontAlgn="b"/>
                      <a:r>
                        <a:rPr lang="es-EC" sz="400" b="1" i="0" u="none" strike="noStrike" dirty="0">
                          <a:latin typeface="Verdana"/>
                        </a:rPr>
                        <a:t>Descripción</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C99"/>
                    </a:solidFill>
                  </a:tcPr>
                </a:tc>
                <a:tc>
                  <a:txBody>
                    <a:bodyPr/>
                    <a:lstStyle/>
                    <a:p>
                      <a:pPr algn="ctr" fontAlgn="b"/>
                      <a:r>
                        <a:rPr lang="es-EC" sz="400" b="1" i="0" u="none" strike="noStrike">
                          <a:latin typeface="Verdana"/>
                        </a:rPr>
                        <a:t>Año 1</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FFCC99"/>
                    </a:solidFill>
                  </a:tcPr>
                </a:tc>
                <a:tc>
                  <a:txBody>
                    <a:bodyPr/>
                    <a:lstStyle/>
                    <a:p>
                      <a:pPr algn="ctr" fontAlgn="b"/>
                      <a:r>
                        <a:rPr lang="es-EC" sz="400" b="1" i="0" u="none" strike="noStrike">
                          <a:latin typeface="Verdana"/>
                        </a:rPr>
                        <a:t>Año 2</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FFCC99"/>
                    </a:solidFill>
                  </a:tcPr>
                </a:tc>
                <a:tc>
                  <a:txBody>
                    <a:bodyPr/>
                    <a:lstStyle/>
                    <a:p>
                      <a:pPr algn="ctr" fontAlgn="b"/>
                      <a:r>
                        <a:rPr lang="es-EC" sz="400" b="1" i="0" u="none" strike="noStrike">
                          <a:latin typeface="Verdana"/>
                        </a:rPr>
                        <a:t>Año 3</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FFCC99"/>
                    </a:solidFill>
                  </a:tcPr>
                </a:tc>
                <a:tc>
                  <a:txBody>
                    <a:bodyPr/>
                    <a:lstStyle/>
                    <a:p>
                      <a:pPr algn="ctr" fontAlgn="b"/>
                      <a:r>
                        <a:rPr lang="es-EC" sz="400" b="1" i="0" u="none" strike="noStrike">
                          <a:latin typeface="Verdana"/>
                        </a:rPr>
                        <a:t>Año 4</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FFCC99"/>
                    </a:solidFill>
                  </a:tcPr>
                </a:tc>
                <a:tc>
                  <a:txBody>
                    <a:bodyPr/>
                    <a:lstStyle/>
                    <a:p>
                      <a:pPr algn="ctr" fontAlgn="b"/>
                      <a:r>
                        <a:rPr lang="es-EC" sz="400" b="1" i="0" u="none" strike="noStrike">
                          <a:latin typeface="Verdana"/>
                        </a:rPr>
                        <a:t>Año 5</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FFCC99"/>
                    </a:solidFill>
                  </a:tcPr>
                </a:tc>
                <a:tc>
                  <a:txBody>
                    <a:bodyPr/>
                    <a:lstStyle/>
                    <a:p>
                      <a:pPr algn="ctr" fontAlgn="b"/>
                      <a:r>
                        <a:rPr lang="es-EC" sz="400" b="1" i="0" u="none" strike="noStrike">
                          <a:latin typeface="Verdana"/>
                        </a:rPr>
                        <a:t>Año 6</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FFCC99"/>
                    </a:solidFill>
                  </a:tcPr>
                </a:tc>
              </a:tr>
              <a:tr h="103621">
                <a:tc>
                  <a:txBody>
                    <a:bodyPr/>
                    <a:lstStyle/>
                    <a:p>
                      <a:pPr algn="just" fontAlgn="b"/>
                      <a:r>
                        <a:rPr lang="es-EC" sz="400" b="1"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FF6600"/>
                      </a:solidFill>
                      <a:prstDash val="dot"/>
                      <a:round/>
                      <a:headEnd type="none" w="med" len="med"/>
                      <a:tailEnd type="none" w="med" len="med"/>
                    </a:lnB>
                  </a:tcPr>
                </a:tc>
              </a:tr>
              <a:tr h="103621">
                <a:tc>
                  <a:txBody>
                    <a:bodyPr/>
                    <a:lstStyle/>
                    <a:p>
                      <a:pPr algn="just" fontAlgn="b"/>
                      <a:r>
                        <a:rPr lang="es-EC" sz="400" b="1" i="0" u="none" strike="noStrike">
                          <a:latin typeface="Verdana"/>
                        </a:rPr>
                        <a:t>(+) INGRESOS POR VENTAS</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103621">
                <a:tc>
                  <a:txBody>
                    <a:bodyPr/>
                    <a:lstStyle/>
                    <a:p>
                      <a:pPr algn="just" fontAlgn="b"/>
                      <a:r>
                        <a:rPr lang="es-EC" sz="400" b="0" i="0" u="none" strike="noStrike">
                          <a:latin typeface="Verdana"/>
                        </a:rPr>
                        <a:t>Ingresos mercado Nacional</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6.000,46</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dirty="0">
                          <a:latin typeface="Verdana"/>
                        </a:rPr>
                        <a:t>20.573,01</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22.681,74</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25.006,62</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27.569,80</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30.395,71</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103621">
                <a:tc>
                  <a:txBody>
                    <a:bodyPr/>
                    <a:lstStyle/>
                    <a:p>
                      <a:pPr algn="just" fontAlgn="b"/>
                      <a:r>
                        <a:rPr lang="es-EC" sz="400" b="0" i="0" u="none" strike="noStrike" dirty="0">
                          <a:latin typeface="Verdana"/>
                        </a:rPr>
                        <a:t>Ingreso mercado internacional</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36.284,90</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124.405,36</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137.156,91</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151.215,49</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166.715,08</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183.803,38</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103621">
                <a:tc>
                  <a:txBody>
                    <a:bodyPr/>
                    <a:lstStyle/>
                    <a:p>
                      <a:pPr algn="just" fontAlgn="b"/>
                      <a:r>
                        <a:rPr lang="es-EC" sz="400" b="0" i="0" u="none" strike="noStrike">
                          <a:latin typeface="Verdana"/>
                        </a:rPr>
                        <a:t>Total de ventas</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42.285,36</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144.978,37</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159.838,65</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176.222,11</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194.284,88</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214.199,08</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103621">
                <a:tc>
                  <a:txBody>
                    <a:bodyPr/>
                    <a:lstStyle/>
                    <a:p>
                      <a:pPr algn="just" fontAlgn="b"/>
                      <a:r>
                        <a:rPr lang="es-EC" sz="400" b="1"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103621">
                <a:tc>
                  <a:txBody>
                    <a:bodyPr/>
                    <a:lstStyle/>
                    <a:p>
                      <a:pPr algn="just" fontAlgn="b"/>
                      <a:r>
                        <a:rPr lang="es-EC" sz="400" b="1" i="0" u="none" strike="noStrike">
                          <a:latin typeface="Verdana"/>
                        </a:rPr>
                        <a:t> (-) COSTOS</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103621">
                <a:tc>
                  <a:txBody>
                    <a:bodyPr/>
                    <a:lstStyle/>
                    <a:p>
                      <a:pPr algn="just" fontAlgn="b"/>
                      <a:r>
                        <a:rPr lang="es-EC" sz="400" b="0" i="0" u="none" strike="noStrike">
                          <a:latin typeface="Verdana"/>
                        </a:rPr>
                        <a:t>Costos directos</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3.143,00</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2.071,65</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3.403,73</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2.283,99</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3.688,12</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2.398,19</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103621">
                <a:tc>
                  <a:txBody>
                    <a:bodyPr/>
                    <a:lstStyle/>
                    <a:p>
                      <a:pPr algn="just" fontAlgn="b"/>
                      <a:r>
                        <a:rPr lang="es-EC" sz="400" b="0" i="0" u="none" strike="noStrike">
                          <a:latin typeface="Verdana"/>
                        </a:rPr>
                        <a:t>Costos indirectos</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7.800,00</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8.190,00</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8.599,50</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9.029,48</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9.480,95</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9.632,89</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103621">
                <a:tc>
                  <a:txBody>
                    <a:bodyPr/>
                    <a:lstStyle/>
                    <a:p>
                      <a:pPr algn="just" fontAlgn="b"/>
                      <a:r>
                        <a:rPr lang="es-EC" sz="400" b="0" i="0" u="none" strike="noStrike">
                          <a:latin typeface="Verdana"/>
                        </a:rPr>
                        <a:t>Total de costos</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10.943,00</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10.261,65</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12.003,23</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11.313,47</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13.169,07</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12.031,08</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103621">
                <a:tc>
                  <a:txBody>
                    <a:bodyPr/>
                    <a:lstStyle/>
                    <a:p>
                      <a:pPr algn="just"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103621">
                <a:tc>
                  <a:txBody>
                    <a:bodyPr/>
                    <a:lstStyle/>
                    <a:p>
                      <a:pPr algn="just" fontAlgn="b"/>
                      <a:r>
                        <a:rPr lang="es-EC" sz="400" b="1" i="0" u="none" strike="noStrike">
                          <a:latin typeface="Verdana"/>
                        </a:rPr>
                        <a:t>(=) UTILIDAD BRUTA</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31.342,36</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134.716,72</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147.835,42</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164.908,65</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181.115,81</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202.168,00</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103621">
                <a:tc>
                  <a:txBody>
                    <a:bodyPr/>
                    <a:lstStyle/>
                    <a:p>
                      <a:pPr algn="just" fontAlgn="b"/>
                      <a:r>
                        <a:rPr lang="es-EC" sz="400" b="1"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103621">
                <a:tc>
                  <a:txBody>
                    <a:bodyPr/>
                    <a:lstStyle/>
                    <a:p>
                      <a:pPr algn="just" fontAlgn="b"/>
                      <a:r>
                        <a:rPr lang="es-EC" sz="400" b="1" i="0" u="none" strike="noStrike">
                          <a:latin typeface="Verdana"/>
                        </a:rPr>
                        <a:t> (-) GASTOS</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111023">
                <a:tc>
                  <a:txBody>
                    <a:bodyPr/>
                    <a:lstStyle/>
                    <a:p>
                      <a:pPr algn="just" fontAlgn="b"/>
                      <a:r>
                        <a:rPr lang="es-EC" sz="400" b="0" i="0" u="none" strike="noStrike">
                          <a:latin typeface="Arial"/>
                        </a:rPr>
                        <a:t>- Gastos Administrativos</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111023">
                <a:tc>
                  <a:txBody>
                    <a:bodyPr/>
                    <a:lstStyle/>
                    <a:p>
                      <a:pPr algn="just" fontAlgn="b"/>
                      <a:r>
                        <a:rPr lang="es-EC" sz="400" b="0" i="0" u="none" strike="noStrike">
                          <a:latin typeface="Arial"/>
                        </a:rPr>
                        <a:t>- Gastos por honorarios profesionales</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21.789,20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31.902,66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33.674,19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35.172,68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36.931,32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38.777,88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111023">
                <a:tc>
                  <a:txBody>
                    <a:bodyPr/>
                    <a:lstStyle/>
                    <a:p>
                      <a:pPr algn="just" fontAlgn="b"/>
                      <a:r>
                        <a:rPr lang="es-EC" sz="400" b="0" i="0" u="none" strike="noStrike">
                          <a:latin typeface="Arial"/>
                        </a:rPr>
                        <a:t>- Gastos por salarios</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13.200,00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13.860,00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14.376,60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15.280,65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16.044,68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16.846,92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111023">
                <a:tc>
                  <a:txBody>
                    <a:bodyPr/>
                    <a:lstStyle/>
                    <a:p>
                      <a:pPr algn="just" fontAlgn="b"/>
                      <a:r>
                        <a:rPr lang="es-EC" sz="400" b="0" i="0" u="none" strike="noStrike">
                          <a:latin typeface="Arial"/>
                        </a:rPr>
                        <a:t>- Gastos por fondos de reserva</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1.155,00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1.198,05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1.273,39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1.337,06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1.403,91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111023">
                <a:tc>
                  <a:txBody>
                    <a:bodyPr/>
                    <a:lstStyle/>
                    <a:p>
                      <a:pPr algn="just" fontAlgn="b"/>
                      <a:r>
                        <a:rPr lang="es-EC" sz="400" b="0" i="0" u="none" strike="noStrike">
                          <a:latin typeface="Arial"/>
                        </a:rPr>
                        <a:t>- Gastos por décimo tercero</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1.100,00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1.155,00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1.198,05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1.273,39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1.337,06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1.403,91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111023">
                <a:tc>
                  <a:txBody>
                    <a:bodyPr/>
                    <a:lstStyle/>
                    <a:p>
                      <a:pPr algn="just" fontAlgn="b"/>
                      <a:r>
                        <a:rPr lang="es-EC" sz="400" b="0" i="0" u="none" strike="noStrike">
                          <a:latin typeface="Arial"/>
                        </a:rPr>
                        <a:t>- Gastos por décimo cuarto</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960,00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1.008,00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1.058,40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1.111,32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1.166,89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1.225,23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111023">
                <a:tc>
                  <a:txBody>
                    <a:bodyPr/>
                    <a:lstStyle/>
                    <a:p>
                      <a:pPr algn="just" fontAlgn="b"/>
                      <a:r>
                        <a:rPr lang="es-EC" sz="400" b="0" i="0" u="none" strike="noStrike">
                          <a:latin typeface="Arial"/>
                        </a:rPr>
                        <a:t>- Gastos por vacaciones</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550,00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577,50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599,03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636,69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668,53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701,95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111023">
                <a:tc>
                  <a:txBody>
                    <a:bodyPr/>
                    <a:lstStyle/>
                    <a:p>
                      <a:pPr algn="just" fontAlgn="b"/>
                      <a:r>
                        <a:rPr lang="es-EC" sz="400" b="0" i="0" u="none" strike="noStrike">
                          <a:latin typeface="Arial"/>
                        </a:rPr>
                        <a:t>- Gastos por aporte patronal e IECE</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1.471,80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1.545,39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1.602,99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1.703,79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1.788,98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1.878,43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111023">
                <a:tc>
                  <a:txBody>
                    <a:bodyPr/>
                    <a:lstStyle/>
                    <a:p>
                      <a:pPr algn="just" fontAlgn="b"/>
                      <a:r>
                        <a:rPr lang="es-EC" sz="400" b="0" i="0" u="none" strike="noStrike">
                          <a:latin typeface="Arial"/>
                        </a:rPr>
                        <a:t>- Gastos de Publicidad</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8.000,00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8.700,00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9.470,00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10.367,00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11.351,20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12.431,20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111023">
                <a:tc>
                  <a:txBody>
                    <a:bodyPr/>
                    <a:lstStyle/>
                    <a:p>
                      <a:pPr algn="just" fontAlgn="b"/>
                      <a:r>
                        <a:rPr lang="es-EC" sz="400" b="0" i="0" u="none" strike="noStrike">
                          <a:latin typeface="Arial"/>
                        </a:rPr>
                        <a:t>- Gastos servicios básicos</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1.560,00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1.638,00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1.719,90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1.805,90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1.896,19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1.991,00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111023">
                <a:tc>
                  <a:txBody>
                    <a:bodyPr/>
                    <a:lstStyle/>
                    <a:p>
                      <a:pPr algn="just" fontAlgn="b"/>
                      <a:r>
                        <a:rPr lang="es-EC" sz="400" b="0" i="0" u="none" strike="noStrike">
                          <a:latin typeface="Arial"/>
                        </a:rPr>
                        <a:t>- Gastos por suministros</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495,90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520,70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546,73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574,07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602,77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632,91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111023">
                <a:tc>
                  <a:txBody>
                    <a:bodyPr/>
                    <a:lstStyle/>
                    <a:p>
                      <a:pPr algn="just" fontAlgn="b"/>
                      <a:r>
                        <a:rPr lang="es-EC" sz="400" b="0" i="0" u="none" strike="noStrike">
                          <a:latin typeface="Arial"/>
                        </a:rPr>
                        <a:t>- Gastos por alquiler</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1.056,00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1.041,00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1.026,00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1.011,00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996,00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981,00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111023">
                <a:tc>
                  <a:txBody>
                    <a:bodyPr/>
                    <a:lstStyle/>
                    <a:p>
                      <a:pPr algn="just" fontAlgn="b"/>
                      <a:r>
                        <a:rPr lang="es-EC" sz="400" b="0" i="0" u="none" strike="noStrike">
                          <a:latin typeface="Arial"/>
                        </a:rPr>
                        <a:t>- Gastos por infraestructura</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26.855,00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10.145,00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111023">
                <a:tc>
                  <a:txBody>
                    <a:bodyPr/>
                    <a:lstStyle/>
                    <a:p>
                      <a:pPr algn="just" fontAlgn="b"/>
                      <a:r>
                        <a:rPr lang="es-EC" sz="400" b="0" i="0" u="none" strike="noStrike">
                          <a:latin typeface="Arial"/>
                        </a:rPr>
                        <a:t>- compra de muebles y enseres</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360,00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111023">
                <a:tc>
                  <a:txBody>
                    <a:bodyPr/>
                    <a:lstStyle/>
                    <a:p>
                      <a:pPr algn="just" fontAlgn="b"/>
                      <a:r>
                        <a:rPr lang="es-EC" sz="400" b="0" i="0" u="none" strike="noStrike">
                          <a:latin typeface="Arial"/>
                        </a:rPr>
                        <a:t>- compra de equipos de oficina</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1.235,00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111023">
                <a:tc>
                  <a:txBody>
                    <a:bodyPr/>
                    <a:lstStyle/>
                    <a:p>
                      <a:pPr algn="just" fontAlgn="b"/>
                      <a:r>
                        <a:rPr lang="es-EC" sz="400" b="0" i="0" u="none" strike="noStrike">
                          <a:latin typeface="Arial"/>
                        </a:rPr>
                        <a:t>- compra de imprevistos activos</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1.242,12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1.304,23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1.369,44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111023">
                <a:tc>
                  <a:txBody>
                    <a:bodyPr/>
                    <a:lstStyle/>
                    <a:p>
                      <a:pPr algn="just" fontAlgn="b"/>
                      <a:r>
                        <a:rPr lang="es-EC" sz="400" b="0" i="0" u="none" strike="noStrike">
                          <a:latin typeface="Arial"/>
                        </a:rPr>
                        <a:t>- compra de equipos y maquinarias</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6.656,00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111023">
                <a:tc>
                  <a:txBody>
                    <a:bodyPr/>
                    <a:lstStyle/>
                    <a:p>
                      <a:pPr algn="just" fontAlgn="b"/>
                      <a:r>
                        <a:rPr lang="es-EC" sz="400" b="0" i="0" u="none" strike="noStrike">
                          <a:latin typeface="Arial"/>
                        </a:rPr>
                        <a:t>- compra de vehículo</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15.000,00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111023">
                <a:tc>
                  <a:txBody>
                    <a:bodyPr/>
                    <a:lstStyle/>
                    <a:p>
                      <a:pPr algn="just" fontAlgn="b"/>
                      <a:r>
                        <a:rPr lang="es-EC" sz="400" b="0" i="0" u="none" strike="noStrike">
                          <a:latin typeface="Arial"/>
                        </a:rPr>
                        <a:t>- compra de terreno</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12.000,00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111023">
                <a:tc>
                  <a:txBody>
                    <a:bodyPr/>
                    <a:lstStyle/>
                    <a:p>
                      <a:pPr algn="just" fontAlgn="b"/>
                      <a:r>
                        <a:rPr lang="es-EC" sz="400" b="0" i="0" u="none" strike="noStrike">
                          <a:latin typeface="Arial"/>
                        </a:rPr>
                        <a:t>- depreciaciones total</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5.456,02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5.456,02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5.456,02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5.044,35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5.044,35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just" fontAlgn="b"/>
                      <a:r>
                        <a:rPr lang="es-EC" sz="400" b="0" i="0" u="none" strike="noStrike">
                          <a:latin typeface="Arial"/>
                        </a:rPr>
                        <a:t>         1.378,75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111023">
                <a:tc>
                  <a:txBody>
                    <a:bodyPr/>
                    <a:lstStyle/>
                    <a:p>
                      <a:pPr algn="just" fontAlgn="b"/>
                      <a:r>
                        <a:rPr lang="es-EC" sz="400" b="1" i="0" u="none" strike="noStrike">
                          <a:latin typeface="Arial"/>
                        </a:rPr>
                        <a:t>Total de gastos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1" i="0" u="none" strike="noStrike">
                          <a:latin typeface="Arial"/>
                        </a:rPr>
                        <a:t>    118.987,04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1" i="0" u="none" strike="noStrike">
                          <a:latin typeface="Arial"/>
                        </a:rPr>
                        <a:t>    68.559,26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1" i="0" u="none" strike="noStrike">
                          <a:latin typeface="Arial"/>
                        </a:rPr>
                        <a:t>    73.230,18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1" i="0" u="none" strike="noStrike">
                          <a:latin typeface="Arial"/>
                        </a:rPr>
                        <a:t>       85.399,23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1" i="0" u="none" strike="noStrike">
                          <a:latin typeface="Arial"/>
                        </a:rPr>
                        <a:t>    80.534,46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1" i="0" u="none" strike="noStrike">
                          <a:latin typeface="Arial"/>
                        </a:rPr>
                        <a:t>       79.653,09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103621">
                <a:tc>
                  <a:txBody>
                    <a:bodyPr/>
                    <a:lstStyle/>
                    <a:p>
                      <a:pPr algn="just" fontAlgn="b"/>
                      <a:r>
                        <a:rPr lang="es-EC" sz="400" b="1" i="0" u="none" strike="noStrike">
                          <a:latin typeface="Verdana"/>
                        </a:rPr>
                        <a:t>(=) U.A.I.I</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-87.644,68</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66.157,46</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74.605,24</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79.509,42</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100.581,36</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122.514,91</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103621">
                <a:tc>
                  <a:txBody>
                    <a:bodyPr/>
                    <a:lstStyle/>
                    <a:p>
                      <a:pPr algn="just" fontAlgn="b"/>
                      <a:r>
                        <a:rPr lang="es-EC" sz="400" b="1" i="0" u="none" strike="noStrike">
                          <a:latin typeface="Verdana"/>
                        </a:rPr>
                        <a:t>(-) GASTOS POR INTERESES</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7.511,46</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6.311,33</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4.976,17</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3.490,82</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1.838,36</a:t>
                      </a:r>
                    </a:p>
                  </a:txBody>
                  <a:tcPr marL="0" marR="0" marT="0" marB="0" anchor="b">
                    <a:lnL w="12700" cap="flat" cmpd="sng" algn="ctr">
                      <a:solidFill>
                        <a:srgbClr val="E46D0A"/>
                      </a:solidFill>
                      <a:prstDash val="solid"/>
                      <a:round/>
                      <a:headEnd type="none" w="med" len="med"/>
                      <a:tailEnd type="none" w="med" len="med"/>
                    </a:lnL>
                    <a:lnR>
                      <a:noFill/>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103621">
                <a:tc>
                  <a:txBody>
                    <a:bodyPr/>
                    <a:lstStyle/>
                    <a:p>
                      <a:pPr algn="just" fontAlgn="b"/>
                      <a:r>
                        <a:rPr lang="es-EC" sz="400" b="1" i="0" u="none" strike="noStrike">
                          <a:latin typeface="Verdana"/>
                        </a:rPr>
                        <a:t>(=) U.A.I.P</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-87.644,68</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58.646,00</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68.293,91</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74.533,25</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97.090,54</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120.676,55</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207242">
                <a:tc>
                  <a:txBody>
                    <a:bodyPr/>
                    <a:lstStyle/>
                    <a:p>
                      <a:pPr algn="just" fontAlgn="b"/>
                      <a:r>
                        <a:rPr lang="es-EC" sz="400" b="1" i="0" u="none" strike="noStrike">
                          <a:latin typeface="Verdana"/>
                        </a:rPr>
                        <a:t>(-) 15 % Participación a Trabajadores</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0,00</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9.923,62</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11.190,79</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11.926,41</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15.087,20</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18.377,24</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103621">
                <a:tc>
                  <a:txBody>
                    <a:bodyPr/>
                    <a:lstStyle/>
                    <a:p>
                      <a:pPr algn="just" fontAlgn="b"/>
                      <a:r>
                        <a:rPr lang="es-EC" sz="400" b="1" i="0" u="none" strike="noStrike">
                          <a:latin typeface="Verdana"/>
                        </a:rPr>
                        <a:t>(=) U.A.I.</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-87.644,68</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48.722,38</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57.103,13</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62.606,83</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82.003,34</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102.299,32</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111023">
                <a:tc>
                  <a:txBody>
                    <a:bodyPr/>
                    <a:lstStyle/>
                    <a:p>
                      <a:pPr algn="l" fontAlgn="b"/>
                      <a:r>
                        <a:rPr lang="es-EC" sz="400" b="1" i="0" u="none" strike="noStrike">
                          <a:latin typeface="Verdana"/>
                        </a:rPr>
                        <a:t>(-) 25 % Impuesto a la Renta</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12700" cap="flat" cmpd="sng" algn="ctr">
                      <a:solidFill>
                        <a:srgbClr val="E46D0A"/>
                      </a:solidFill>
                      <a:prstDash val="solid"/>
                      <a:round/>
                      <a:headEnd type="none" w="med" len="med"/>
                      <a:tailEnd type="none" w="med" len="med"/>
                    </a:lnB>
                  </a:tcPr>
                </a:tc>
                <a:tc>
                  <a:txBody>
                    <a:bodyPr/>
                    <a:lstStyle/>
                    <a:p>
                      <a:pPr algn="r" fontAlgn="b"/>
                      <a:r>
                        <a:rPr lang="es-EC" sz="400" b="0" i="0" u="none" strike="noStrike">
                          <a:latin typeface="Verdana"/>
                        </a:rPr>
                        <a:t>0,00</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12700" cap="flat" cmpd="sng" algn="ctr">
                      <a:solidFill>
                        <a:srgbClr val="E46D0A"/>
                      </a:solidFill>
                      <a:prstDash val="solid"/>
                      <a:round/>
                      <a:headEnd type="none" w="med" len="med"/>
                      <a:tailEnd type="none" w="med" len="med"/>
                    </a:lnB>
                  </a:tcPr>
                </a:tc>
                <a:tc>
                  <a:txBody>
                    <a:bodyPr/>
                    <a:lstStyle/>
                    <a:p>
                      <a:pPr algn="r" fontAlgn="b"/>
                      <a:r>
                        <a:rPr lang="es-EC" sz="400" b="0" i="0" u="none" strike="noStrike">
                          <a:latin typeface="Verdana"/>
                        </a:rPr>
                        <a:t>12.180,59</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12700" cap="flat" cmpd="sng" algn="ctr">
                      <a:solidFill>
                        <a:srgbClr val="E46D0A"/>
                      </a:solidFill>
                      <a:prstDash val="solid"/>
                      <a:round/>
                      <a:headEnd type="none" w="med" len="med"/>
                      <a:tailEnd type="none" w="med" len="med"/>
                    </a:lnB>
                  </a:tcPr>
                </a:tc>
                <a:tc>
                  <a:txBody>
                    <a:bodyPr/>
                    <a:lstStyle/>
                    <a:p>
                      <a:pPr algn="r" fontAlgn="b"/>
                      <a:r>
                        <a:rPr lang="es-EC" sz="400" b="0" i="0" u="none" strike="noStrike">
                          <a:latin typeface="Verdana"/>
                        </a:rPr>
                        <a:t>14.275,78</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12700" cap="flat" cmpd="sng" algn="ctr">
                      <a:solidFill>
                        <a:srgbClr val="E46D0A"/>
                      </a:solidFill>
                      <a:prstDash val="solid"/>
                      <a:round/>
                      <a:headEnd type="none" w="med" len="med"/>
                      <a:tailEnd type="none" w="med" len="med"/>
                    </a:lnB>
                  </a:tcPr>
                </a:tc>
                <a:tc>
                  <a:txBody>
                    <a:bodyPr/>
                    <a:lstStyle/>
                    <a:p>
                      <a:pPr algn="r" fontAlgn="b"/>
                      <a:r>
                        <a:rPr lang="es-EC" sz="400" b="0" i="0" u="none" strike="noStrike">
                          <a:latin typeface="Verdana"/>
                        </a:rPr>
                        <a:t>15.651,71</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12700" cap="flat" cmpd="sng" algn="ctr">
                      <a:solidFill>
                        <a:srgbClr val="E46D0A"/>
                      </a:solidFill>
                      <a:prstDash val="solid"/>
                      <a:round/>
                      <a:headEnd type="none" w="med" len="med"/>
                      <a:tailEnd type="none" w="med" len="med"/>
                    </a:lnB>
                  </a:tcPr>
                </a:tc>
                <a:tc>
                  <a:txBody>
                    <a:bodyPr/>
                    <a:lstStyle/>
                    <a:p>
                      <a:pPr algn="r" fontAlgn="b"/>
                      <a:r>
                        <a:rPr lang="es-EC" sz="400" b="0" i="0" u="none" strike="noStrike">
                          <a:latin typeface="Verdana"/>
                        </a:rPr>
                        <a:t>20.500,83</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12700" cap="flat" cmpd="sng" algn="ctr">
                      <a:solidFill>
                        <a:srgbClr val="E46D0A"/>
                      </a:solidFill>
                      <a:prstDash val="solid"/>
                      <a:round/>
                      <a:headEnd type="none" w="med" len="med"/>
                      <a:tailEnd type="none" w="med" len="med"/>
                    </a:lnB>
                  </a:tcPr>
                </a:tc>
                <a:tc>
                  <a:txBody>
                    <a:bodyPr/>
                    <a:lstStyle/>
                    <a:p>
                      <a:pPr algn="r" fontAlgn="b"/>
                      <a:r>
                        <a:rPr lang="es-EC" sz="400" b="0" i="0" u="none" strike="noStrike">
                          <a:latin typeface="Verdana"/>
                        </a:rPr>
                        <a:t>25.574,83</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111023">
                <a:tc>
                  <a:txBody>
                    <a:bodyPr/>
                    <a:lstStyle/>
                    <a:p>
                      <a:pPr algn="l" fontAlgn="b"/>
                      <a:r>
                        <a:rPr lang="es-EC" sz="400" b="1" i="0" u="none" strike="noStrike">
                          <a:latin typeface="Verdana"/>
                        </a:rPr>
                        <a:t>(=) Utilidad NETA del EJERCICIO</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FF6600"/>
                      </a:solidFill>
                      <a:prstDash val="dot"/>
                      <a:round/>
                      <a:headEnd type="none" w="med" len="med"/>
                      <a:tailEnd type="none" w="med" len="med"/>
                    </a:lnB>
                    <a:solidFill>
                      <a:srgbClr val="FFCC99"/>
                    </a:solidFill>
                  </a:tcPr>
                </a:tc>
                <a:tc>
                  <a:txBody>
                    <a:bodyPr/>
                    <a:lstStyle/>
                    <a:p>
                      <a:pPr algn="r" fontAlgn="b"/>
                      <a:r>
                        <a:rPr lang="es-EC" sz="400" b="1" i="0" u="none" strike="noStrike">
                          <a:latin typeface="Verdana"/>
                        </a:rPr>
                        <a:t>-87.644,68</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FF6600"/>
                      </a:solidFill>
                      <a:prstDash val="dot"/>
                      <a:round/>
                      <a:headEnd type="none" w="med" len="med"/>
                      <a:tailEnd type="none" w="med" len="med"/>
                    </a:lnB>
                    <a:solidFill>
                      <a:srgbClr val="FFCC99"/>
                    </a:solidFill>
                  </a:tcPr>
                </a:tc>
                <a:tc>
                  <a:txBody>
                    <a:bodyPr/>
                    <a:lstStyle/>
                    <a:p>
                      <a:pPr algn="r" fontAlgn="b"/>
                      <a:r>
                        <a:rPr lang="es-EC" sz="400" b="1" i="0" u="none" strike="noStrike">
                          <a:latin typeface="Verdana"/>
                        </a:rPr>
                        <a:t>44.053,25</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FF6600"/>
                      </a:solidFill>
                      <a:prstDash val="dot"/>
                      <a:round/>
                      <a:headEnd type="none" w="med" len="med"/>
                      <a:tailEnd type="none" w="med" len="med"/>
                    </a:lnB>
                    <a:solidFill>
                      <a:srgbClr val="FFCC99"/>
                    </a:solidFill>
                  </a:tcPr>
                </a:tc>
                <a:tc>
                  <a:txBody>
                    <a:bodyPr/>
                    <a:lstStyle/>
                    <a:p>
                      <a:pPr algn="r" fontAlgn="b"/>
                      <a:r>
                        <a:rPr lang="es-EC" sz="400" b="1" i="0" u="none" strike="noStrike">
                          <a:latin typeface="Verdana"/>
                        </a:rPr>
                        <a:t>49.138,67</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FF6600"/>
                      </a:solidFill>
                      <a:prstDash val="dot"/>
                      <a:round/>
                      <a:headEnd type="none" w="med" len="med"/>
                      <a:tailEnd type="none" w="med" len="med"/>
                    </a:lnB>
                    <a:solidFill>
                      <a:srgbClr val="FFCC99"/>
                    </a:solidFill>
                  </a:tcPr>
                </a:tc>
                <a:tc>
                  <a:txBody>
                    <a:bodyPr/>
                    <a:lstStyle/>
                    <a:p>
                      <a:pPr algn="r" fontAlgn="b"/>
                      <a:r>
                        <a:rPr lang="es-EC" sz="400" b="0" i="0" u="none" strike="noStrike">
                          <a:latin typeface="Verdana"/>
                        </a:rPr>
                        <a:t>51.931,30</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FF6600"/>
                      </a:solidFill>
                      <a:prstDash val="dot"/>
                      <a:round/>
                      <a:headEnd type="none" w="med" len="med"/>
                      <a:tailEnd type="none" w="med" len="med"/>
                    </a:lnB>
                    <a:solidFill>
                      <a:srgbClr val="FFCC99"/>
                    </a:solidFill>
                  </a:tcPr>
                </a:tc>
                <a:tc>
                  <a:txBody>
                    <a:bodyPr/>
                    <a:lstStyle/>
                    <a:p>
                      <a:pPr algn="r" fontAlgn="b"/>
                      <a:r>
                        <a:rPr lang="es-EC" sz="400" b="1" i="0" u="none" strike="noStrike">
                          <a:latin typeface="Verdana"/>
                        </a:rPr>
                        <a:t>64.993,32</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6350" cap="flat" cmpd="sng" algn="ctr">
                      <a:solidFill>
                        <a:srgbClr val="FF6600"/>
                      </a:solidFill>
                      <a:prstDash val="dot"/>
                      <a:round/>
                      <a:headEnd type="none" w="med" len="med"/>
                      <a:tailEnd type="none" w="med" len="med"/>
                    </a:lnB>
                    <a:solidFill>
                      <a:srgbClr val="FFCC99"/>
                    </a:solidFill>
                  </a:tcPr>
                </a:tc>
                <a:tc>
                  <a:txBody>
                    <a:bodyPr/>
                    <a:lstStyle/>
                    <a:p>
                      <a:pPr algn="r" fontAlgn="b"/>
                      <a:r>
                        <a:rPr lang="es-EC" sz="400" b="1" i="0" u="none" strike="noStrike">
                          <a:latin typeface="Verdana"/>
                        </a:rPr>
                        <a:t>78.562,85</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solidFill>
                      <a:srgbClr val="FFCC99"/>
                    </a:solidFill>
                  </a:tcPr>
                </a:tc>
              </a:tr>
              <a:tr h="103621">
                <a:tc>
                  <a:txBody>
                    <a:bodyPr/>
                    <a:lstStyle/>
                    <a:p>
                      <a:pPr algn="just" fontAlgn="b"/>
                      <a:r>
                        <a:rPr lang="es-EC" sz="400" b="1" i="0" u="none" strike="noStrike">
                          <a:latin typeface="Verdana"/>
                        </a:rPr>
                        <a:t>(+) Depreciación</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5.456,02</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5.456,02</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5.456,02</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5.044,35</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5.044,35</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1.378,75</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103621">
                <a:tc>
                  <a:txBody>
                    <a:bodyPr/>
                    <a:lstStyle/>
                    <a:p>
                      <a:pPr algn="just" fontAlgn="b"/>
                      <a:r>
                        <a:rPr lang="es-EC" sz="400" b="1" i="0" u="none" strike="noStrike">
                          <a:latin typeface="Verdana"/>
                        </a:rPr>
                        <a:t>(-) Amortización de capital</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10.667,88</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11.868,01</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13.203,16</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14.688,52</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16.340,98</a:t>
                      </a:r>
                    </a:p>
                  </a:txBody>
                  <a:tcPr marL="0" marR="0" marT="0" marB="0" anchor="b">
                    <a:lnL w="12700" cap="flat" cmpd="sng" algn="ctr">
                      <a:solidFill>
                        <a:srgbClr val="E46D0A"/>
                      </a:solidFill>
                      <a:prstDash val="solid"/>
                      <a:round/>
                      <a:headEnd type="none" w="med" len="med"/>
                      <a:tailEnd type="none" w="med" len="med"/>
                    </a:lnL>
                    <a:lnR>
                      <a:noFill/>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111023">
                <a:tc>
                  <a:txBody>
                    <a:bodyPr/>
                    <a:lstStyle/>
                    <a:p>
                      <a:pPr algn="just" fontAlgn="b"/>
                      <a:r>
                        <a:rPr lang="es-EC" sz="400" b="1" i="0" u="none" strike="noStrike">
                          <a:latin typeface="Verdana"/>
                        </a:rPr>
                        <a:t>(-) Inversión</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-111.280,92</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111023">
                <a:tc>
                  <a:txBody>
                    <a:bodyPr/>
                    <a:lstStyle/>
                    <a:p>
                      <a:pPr algn="l" fontAlgn="b"/>
                      <a:r>
                        <a:rPr lang="es-EC" sz="400" b="1" i="0" u="none" strike="noStrike">
                          <a:latin typeface="Verdana"/>
                        </a:rPr>
                        <a:t>(-) Gastos de constitución</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-2.000,60</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111023">
                <a:tc>
                  <a:txBody>
                    <a:bodyPr/>
                    <a:lstStyle/>
                    <a:p>
                      <a:pPr algn="l" fontAlgn="b"/>
                      <a:r>
                        <a:rPr lang="es-EC" sz="400" b="1" i="0" u="none" strike="noStrike">
                          <a:latin typeface="Verdana"/>
                        </a:rPr>
                        <a:t>(-) Capital de trabajo</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r" fontAlgn="b"/>
                      <a:r>
                        <a:rPr lang="es-EC" sz="400" b="0" i="0" u="none" strike="noStrike">
                          <a:latin typeface="Verdana"/>
                        </a:rPr>
                        <a:t>-18.894,94</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c>
                  <a:txBody>
                    <a:bodyPr/>
                    <a:lstStyle/>
                    <a:p>
                      <a:pPr algn="l" fontAlgn="b"/>
                      <a:r>
                        <a:rPr lang="es-EC" sz="400" b="0" i="0" u="none" strike="noStrike">
                          <a:latin typeface="Arial"/>
                        </a:rPr>
                        <a:t>       18.894,94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6350" cap="flat" cmpd="sng" algn="ctr">
                      <a:solidFill>
                        <a:srgbClr val="FF6600"/>
                      </a:solidFill>
                      <a:prstDash val="dot"/>
                      <a:round/>
                      <a:headEnd type="none" w="med" len="med"/>
                      <a:tailEnd type="none" w="med" len="med"/>
                    </a:lnB>
                  </a:tcPr>
                </a:tc>
              </a:tr>
              <a:tr h="118424">
                <a:tc>
                  <a:txBody>
                    <a:bodyPr/>
                    <a:lstStyle/>
                    <a:p>
                      <a:pPr algn="l" fontAlgn="b"/>
                      <a:r>
                        <a:rPr lang="es-EC" sz="400" b="1" i="0" u="none" strike="noStrike">
                          <a:latin typeface="Verdana"/>
                        </a:rPr>
                        <a:t>(+) Préstamo</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12700" cap="flat" cmpd="sng" algn="ctr">
                      <a:solidFill>
                        <a:srgbClr val="E46D0A"/>
                      </a:solidFill>
                      <a:prstDash val="solid"/>
                      <a:round/>
                      <a:headEnd type="none" w="med" len="med"/>
                      <a:tailEnd type="none" w="med" len="med"/>
                    </a:lnB>
                  </a:tcPr>
                </a:tc>
                <a:tc>
                  <a:txBody>
                    <a:bodyPr/>
                    <a:lstStyle/>
                    <a:p>
                      <a:pPr algn="r" fontAlgn="b"/>
                      <a:r>
                        <a:rPr lang="es-EC" sz="400" b="0" i="0" u="none" strike="noStrike">
                          <a:latin typeface="Verdana"/>
                        </a:rPr>
                        <a:t>66.768,55</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12700" cap="flat" cmpd="sng" algn="ctr">
                      <a:solidFill>
                        <a:srgbClr val="E46D0A"/>
                      </a:solidFill>
                      <a:prstDash val="solid"/>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12700" cap="flat" cmpd="sng" algn="ctr">
                      <a:solidFill>
                        <a:srgbClr val="E46D0A"/>
                      </a:solidFill>
                      <a:prstDash val="solid"/>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12700" cap="flat" cmpd="sng" algn="ctr">
                      <a:solidFill>
                        <a:srgbClr val="E46D0A"/>
                      </a:solidFill>
                      <a:prstDash val="solid"/>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12700" cap="flat" cmpd="sng" algn="ctr">
                      <a:solidFill>
                        <a:srgbClr val="E46D0A"/>
                      </a:solidFill>
                      <a:prstDash val="solid"/>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12700" cap="flat" cmpd="sng" algn="ctr">
                      <a:solidFill>
                        <a:srgbClr val="E46D0A"/>
                      </a:solidFill>
                      <a:prstDash val="solid"/>
                      <a:round/>
                      <a:headEnd type="none" w="med" len="med"/>
                      <a:tailEnd type="none" w="med" len="med"/>
                    </a:lnB>
                  </a:tcPr>
                </a:tc>
                <a:tc>
                  <a:txBody>
                    <a:bodyPr/>
                    <a:lstStyle/>
                    <a:p>
                      <a:pPr algn="l" fontAlgn="b"/>
                      <a:r>
                        <a:rPr lang="es-EC" sz="400" b="0" i="0" u="none" strike="noStrike">
                          <a:latin typeface="Arial"/>
                        </a:rPr>
                        <a:t>                    -   </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6350" cap="flat" cmpd="sng" algn="ctr">
                      <a:solidFill>
                        <a:srgbClr val="FF6600"/>
                      </a:solidFill>
                      <a:prstDash val="dot"/>
                      <a:round/>
                      <a:headEnd type="none" w="med" len="med"/>
                      <a:tailEnd type="none" w="med" len="med"/>
                    </a:lnT>
                    <a:lnB w="12700" cap="flat" cmpd="sng" algn="ctr">
                      <a:solidFill>
                        <a:srgbClr val="E46D0A"/>
                      </a:solidFill>
                      <a:prstDash val="solid"/>
                      <a:round/>
                      <a:headEnd type="none" w="med" len="med"/>
                      <a:tailEnd type="none" w="med" len="med"/>
                    </a:lnB>
                  </a:tcPr>
                </a:tc>
              </a:tr>
              <a:tr h="111023">
                <a:tc>
                  <a:txBody>
                    <a:bodyPr/>
                    <a:lstStyle/>
                    <a:p>
                      <a:pPr algn="l" fontAlgn="b"/>
                      <a:r>
                        <a:rPr lang="es-EC" sz="400" b="1" i="0" u="none" strike="noStrike">
                          <a:latin typeface="Verdana"/>
                        </a:rPr>
                        <a:t>(=) Flujo de caja</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FFCC99"/>
                    </a:solidFill>
                  </a:tcPr>
                </a:tc>
                <a:tc>
                  <a:txBody>
                    <a:bodyPr/>
                    <a:lstStyle/>
                    <a:p>
                      <a:pPr algn="r" fontAlgn="b"/>
                      <a:r>
                        <a:rPr lang="es-EC" sz="400" b="1" i="0" u="none" strike="noStrike" dirty="0">
                          <a:latin typeface="Verdana"/>
                        </a:rPr>
                        <a:t>-59.951,89</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FFCC99"/>
                    </a:solidFill>
                  </a:tcPr>
                </a:tc>
                <a:tc>
                  <a:txBody>
                    <a:bodyPr/>
                    <a:lstStyle/>
                    <a:p>
                      <a:pPr algn="r" fontAlgn="b"/>
                      <a:r>
                        <a:rPr lang="es-EC" sz="400" b="1" i="0" u="none" strike="noStrike">
                          <a:latin typeface="Verdana"/>
                        </a:rPr>
                        <a:t>16.123,89</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FFCC99"/>
                    </a:solidFill>
                  </a:tcPr>
                </a:tc>
                <a:tc>
                  <a:txBody>
                    <a:bodyPr/>
                    <a:lstStyle/>
                    <a:p>
                      <a:pPr algn="r" fontAlgn="b"/>
                      <a:r>
                        <a:rPr lang="es-EC" sz="400" b="1" i="0" u="none" strike="noStrike">
                          <a:latin typeface="Verdana"/>
                        </a:rPr>
                        <a:t>17.324,03</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FFCC99"/>
                    </a:solidFill>
                  </a:tcPr>
                </a:tc>
                <a:tc>
                  <a:txBody>
                    <a:bodyPr/>
                    <a:lstStyle/>
                    <a:p>
                      <a:pPr algn="r" fontAlgn="b"/>
                      <a:r>
                        <a:rPr lang="es-EC" sz="400" b="1" i="0" u="none" strike="noStrike">
                          <a:latin typeface="Verdana"/>
                        </a:rPr>
                        <a:t>18.247,51</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FFCC99"/>
                    </a:solidFill>
                  </a:tcPr>
                </a:tc>
                <a:tc>
                  <a:txBody>
                    <a:bodyPr/>
                    <a:lstStyle/>
                    <a:p>
                      <a:pPr algn="r" fontAlgn="b"/>
                      <a:r>
                        <a:rPr lang="es-EC" sz="400" b="1" i="0" u="none" strike="noStrike">
                          <a:latin typeface="Verdana"/>
                        </a:rPr>
                        <a:t>19.732,87</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FFCC99"/>
                    </a:solidFill>
                  </a:tcPr>
                </a:tc>
                <a:tc>
                  <a:txBody>
                    <a:bodyPr/>
                    <a:lstStyle/>
                    <a:p>
                      <a:pPr algn="r" fontAlgn="b"/>
                      <a:r>
                        <a:rPr lang="es-EC" sz="400" b="1" i="0" u="none" strike="noStrike" dirty="0">
                          <a:latin typeface="Verdana"/>
                        </a:rPr>
                        <a:t>36.614,67</a:t>
                      </a:r>
                    </a:p>
                  </a:txBody>
                  <a:tcPr marL="0" marR="0" marT="0" marB="0" anchor="b">
                    <a:lnL w="12700" cap="flat" cmpd="sng" algn="ctr">
                      <a:solidFill>
                        <a:srgbClr val="E46D0A"/>
                      </a:solidFill>
                      <a:prstDash val="solid"/>
                      <a:round/>
                      <a:headEnd type="none" w="med" len="med"/>
                      <a:tailEnd type="none" w="med" len="med"/>
                    </a:lnL>
                    <a:lnR w="12700" cap="flat" cmpd="sng" algn="ctr">
                      <a:solidFill>
                        <a:srgbClr val="E46D0A"/>
                      </a:solidFill>
                      <a:prstDash val="solid"/>
                      <a:round/>
                      <a:headEnd type="none" w="med" len="med"/>
                      <a:tailEnd type="none" w="med" len="med"/>
                    </a:lnR>
                    <a:lnT w="12700" cap="flat" cmpd="sng" algn="ctr">
                      <a:solidFill>
                        <a:srgbClr val="E46D0A"/>
                      </a:solidFill>
                      <a:prstDash val="solid"/>
                      <a:round/>
                      <a:headEnd type="none" w="med" len="med"/>
                      <a:tailEnd type="none" w="med" len="med"/>
                    </a:lnT>
                    <a:lnB w="12700" cap="flat" cmpd="sng" algn="ctr">
                      <a:solidFill>
                        <a:srgbClr val="E46D0A"/>
                      </a:solidFill>
                      <a:prstDash val="solid"/>
                      <a:round/>
                      <a:headEnd type="none" w="med" len="med"/>
                      <a:tailEnd type="none" w="med" len="med"/>
                    </a:lnB>
                    <a:solidFill>
                      <a:srgbClr val="FFCC99"/>
                    </a:solid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2"/>
                                        </p:tgtEl>
                                        <p:attrNameLst>
                                          <p:attrName>style.visibility</p:attrName>
                                        </p:attrNameLst>
                                      </p:cBhvr>
                                      <p:to>
                                        <p:strVal val="visible"/>
                                      </p:to>
                                    </p:set>
                                    <p:animEffect transition="in" filter="wipe(left)">
                                      <p:cBhvr>
                                        <p:cTn id="11" dur="500"/>
                                        <p:tgtEl>
                                          <p:spTgt spid="102"/>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85"/>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nodeType="afterEffect">
                                  <p:stCondLst>
                                    <p:cond delay="500"/>
                                  </p:stCondLst>
                                  <p:childTnLst>
                                    <p:set>
                                      <p:cBhvr>
                                        <p:cTn id="17" dur="1" fill="hold">
                                          <p:stCondLst>
                                            <p:cond delay="499"/>
                                          </p:stCondLst>
                                        </p:cTn>
                                        <p:tgtEl>
                                          <p:spTgt spid="6"/>
                                        </p:tgtEl>
                                        <p:attrNameLst>
                                          <p:attrName>style.visibility</p:attrName>
                                        </p:attrNameLst>
                                      </p:cBhvr>
                                      <p:to>
                                        <p:strVal val="visible"/>
                                      </p:to>
                                    </p:set>
                                  </p:childTnLst>
                                </p:cTn>
                              </p:par>
                            </p:childTnLst>
                          </p:cTn>
                        </p:par>
                        <p:par>
                          <p:cTn id="18" fill="hold">
                            <p:stCondLst>
                              <p:cond delay="2500"/>
                            </p:stCondLst>
                            <p:childTnLst>
                              <p:par>
                                <p:cTn id="19" presetID="1" presetClass="entr" presetSubtype="0" fill="hold" nodeType="afterEffect">
                                  <p:stCondLst>
                                    <p:cond delay="699"/>
                                  </p:stCondLst>
                                  <p:childTnLst>
                                    <p:set>
                                      <p:cBhvr>
                                        <p:cTn id="20" dur="1" fill="hold">
                                          <p:stCondLst>
                                            <p:cond delay="499"/>
                                          </p:stCondLst>
                                        </p:cTn>
                                        <p:tgtEl>
                                          <p:spTgt spid="9"/>
                                        </p:tgtEl>
                                        <p:attrNameLst>
                                          <p:attrName>style.visibility</p:attrName>
                                        </p:attrNameLst>
                                      </p:cBhvr>
                                      <p:to>
                                        <p:strVal val="visible"/>
                                      </p:to>
                                    </p:set>
                                  </p:childTnLst>
                                </p:cTn>
                              </p:par>
                            </p:childTnLst>
                          </p:cTn>
                        </p:par>
                        <p:par>
                          <p:cTn id="21" fill="hold">
                            <p:stCondLst>
                              <p:cond delay="3699"/>
                            </p:stCondLst>
                            <p:childTnLst>
                              <p:par>
                                <p:cTn id="22" presetID="1" presetClass="entr" presetSubtype="0" fill="hold" nodeType="afterEffect">
                                  <p:stCondLst>
                                    <p:cond delay="898"/>
                                  </p:stCondLst>
                                  <p:childTnLst>
                                    <p:set>
                                      <p:cBhvr>
                                        <p:cTn id="23" dur="1" fill="hold">
                                          <p:stCondLst>
                                            <p:cond delay="499"/>
                                          </p:stCondLst>
                                        </p:cTn>
                                        <p:tgtEl>
                                          <p:spTgt spid="14"/>
                                        </p:tgtEl>
                                        <p:attrNameLst>
                                          <p:attrName>style.visibility</p:attrName>
                                        </p:attrNameLst>
                                      </p:cBhvr>
                                      <p:to>
                                        <p:strVal val="visible"/>
                                      </p:to>
                                    </p:set>
                                  </p:childTnLst>
                                </p:cTn>
                              </p:par>
                            </p:childTnLst>
                          </p:cTn>
                        </p:par>
                        <p:par>
                          <p:cTn id="24" fill="hold">
                            <p:stCondLst>
                              <p:cond delay="5097"/>
                            </p:stCondLst>
                            <p:childTnLst>
                              <p:par>
                                <p:cTn id="25" presetID="1" presetClass="entr" presetSubtype="0" fill="hold" nodeType="afterEffect">
                                  <p:stCondLst>
                                    <p:cond delay="1100"/>
                                  </p:stCondLst>
                                  <p:childTnLst>
                                    <p:set>
                                      <p:cBhvr>
                                        <p:cTn id="26" dur="1" fill="hold">
                                          <p:stCondLst>
                                            <p:cond delay="499"/>
                                          </p:stCondLst>
                                        </p:cTn>
                                        <p:tgtEl>
                                          <p:spTgt spid="17"/>
                                        </p:tgtEl>
                                        <p:attrNameLst>
                                          <p:attrName>style.visibility</p:attrName>
                                        </p:attrNameLst>
                                      </p:cBhvr>
                                      <p:to>
                                        <p:strVal val="visible"/>
                                      </p:to>
                                    </p:set>
                                  </p:childTnLst>
                                </p:cTn>
                              </p:par>
                            </p:childTnLst>
                          </p:cTn>
                        </p:par>
                        <p:par>
                          <p:cTn id="27" fill="hold">
                            <p:stCondLst>
                              <p:cond delay="6697"/>
                            </p:stCondLst>
                            <p:childTnLst>
                              <p:par>
                                <p:cTn id="28" presetID="1" presetClass="entr" presetSubtype="0" fill="hold" nodeType="afterEffect">
                                  <p:stCondLst>
                                    <p:cond delay="1299"/>
                                  </p:stCondLst>
                                  <p:childTnLst>
                                    <p:set>
                                      <p:cBhvr>
                                        <p:cTn id="29" dur="1" fill="hold">
                                          <p:stCondLst>
                                            <p:cond delay="499"/>
                                          </p:stCondLst>
                                        </p:cTn>
                                        <p:tgtEl>
                                          <p:spTgt spid="20"/>
                                        </p:tgtEl>
                                        <p:attrNameLst>
                                          <p:attrName>style.visibility</p:attrName>
                                        </p:attrNameLst>
                                      </p:cBhvr>
                                      <p:to>
                                        <p:strVal val="visible"/>
                                      </p:to>
                                    </p:set>
                                  </p:childTnLst>
                                </p:cTn>
                              </p:par>
                            </p:childTnLst>
                          </p:cTn>
                        </p:par>
                        <p:par>
                          <p:cTn id="30" fill="hold">
                            <p:stCondLst>
                              <p:cond delay="8496"/>
                            </p:stCondLst>
                            <p:childTnLst>
                              <p:par>
                                <p:cTn id="31" presetID="1" presetClass="entr" presetSubtype="0" fill="hold" nodeType="afterEffect">
                                  <p:stCondLst>
                                    <p:cond delay="0"/>
                                  </p:stCondLst>
                                  <p:childTnLst>
                                    <p:set>
                                      <p:cBhvr>
                                        <p:cTn id="32" dur="1" fill="hold">
                                          <p:stCondLst>
                                            <p:cond delay="499"/>
                                          </p:stCondLst>
                                        </p:cTn>
                                        <p:tgtEl>
                                          <p:spTgt spid="3"/>
                                        </p:tgtEl>
                                        <p:attrNameLst>
                                          <p:attrName>style.visibility</p:attrName>
                                        </p:attrNameLst>
                                      </p:cBhvr>
                                      <p:to>
                                        <p:strVal val="visible"/>
                                      </p:to>
                                    </p:set>
                                  </p:childTnLst>
                                </p:cTn>
                              </p:par>
                            </p:childTnLst>
                          </p:cTn>
                        </p:par>
                        <p:par>
                          <p:cTn id="33" fill="hold">
                            <p:stCondLst>
                              <p:cond delay="8996"/>
                            </p:stCondLst>
                            <p:childTnLst>
                              <p:par>
                                <p:cTn id="34" presetID="1" presetClass="entr" presetSubtype="0" fill="hold" grpId="0" nodeType="afterEffect">
                                  <p:stCondLst>
                                    <p:cond delay="0"/>
                                  </p:stCondLst>
                                  <p:childTnLst>
                                    <p:set>
                                      <p:cBhvr>
                                        <p:cTn id="35" dur="1" fill="hold">
                                          <p:stCondLst>
                                            <p:cond delay="499"/>
                                          </p:stCondLst>
                                        </p:cTn>
                                        <p:tgtEl>
                                          <p:spTgt spid="11337"/>
                                        </p:tgtEl>
                                        <p:attrNameLst>
                                          <p:attrName>style.visibility</p:attrName>
                                        </p:attrNameLst>
                                      </p:cBhvr>
                                      <p:to>
                                        <p:strVal val="visible"/>
                                      </p:to>
                                    </p:set>
                                  </p:childTnLst>
                                </p:cTn>
                              </p:par>
                            </p:childTnLst>
                          </p:cTn>
                        </p:par>
                        <p:par>
                          <p:cTn id="36" fill="hold">
                            <p:stCondLst>
                              <p:cond delay="9496"/>
                            </p:stCondLst>
                            <p:childTnLst>
                              <p:par>
                                <p:cTn id="37" presetID="1" presetClass="entr" presetSubtype="0" fill="hold" nodeType="afterEffect">
                                  <p:stCondLst>
                                    <p:cond delay="1100"/>
                                  </p:stCondLst>
                                  <p:childTnLst>
                                    <p:set>
                                      <p:cBhvr>
                                        <p:cTn id="38" dur="1" fill="hold">
                                          <p:stCondLst>
                                            <p:cond delay="499"/>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104"/>
                                        </p:tgtEl>
                                        <p:attrNameLst>
                                          <p:attrName>style.visibility</p:attrName>
                                        </p:attrNameLst>
                                      </p:cBhvr>
                                      <p:to>
                                        <p:strVal val="visible"/>
                                      </p:to>
                                    </p:set>
                                    <p:animEffect transition="in" filter="box(in)">
                                      <p:cBhvr>
                                        <p:cTn id="43"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7" grpId="0" animBg="1" autoUpdateAnimBg="0"/>
      <p:bldP spid="85" grpId="0" autoUpdateAnimBg="0"/>
      <p:bldP spid="102"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102 Título"/>
          <p:cNvSpPr>
            <a:spLocks noGrp="1"/>
          </p:cNvSpPr>
          <p:nvPr>
            <p:ph type="title"/>
          </p:nvPr>
        </p:nvSpPr>
        <p:spPr/>
        <p:txBody>
          <a:bodyPr/>
          <a:lstStyle/>
          <a:p>
            <a:pPr eaLnBrk="1" hangingPunct="1">
              <a:defRPr/>
            </a:pPr>
            <a:endParaRPr lang="es-ES" dirty="0"/>
          </a:p>
        </p:txBody>
      </p:sp>
      <p:sp>
        <p:nvSpPr>
          <p:cNvPr id="40963" name="Rectangle 72"/>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29BE6">
                  <a:alpha val="79999"/>
                </a:srgbClr>
              </a:gs>
            </a:gsLst>
            <a:lin ang="5400000" scaled="1"/>
          </a:gradFill>
          <a:ln w="9525">
            <a:noFill/>
            <a:miter lim="800000"/>
            <a:headEnd/>
            <a:tailEnd/>
          </a:ln>
        </p:spPr>
        <p:txBody>
          <a:bodyPr wrap="none" anchor="ctr"/>
          <a:lstStyle/>
          <a:p>
            <a:endParaRPr lang="es-ES_tradnl"/>
          </a:p>
        </p:txBody>
      </p:sp>
      <p:sp>
        <p:nvSpPr>
          <p:cNvPr id="11337" name="Rectangle 73"/>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9CE1C">
                  <a:alpha val="60001"/>
                </a:srgbClr>
              </a:gs>
            </a:gsLst>
            <a:lin ang="5400000" scaled="1"/>
          </a:gradFill>
          <a:ln w="9525">
            <a:noFill/>
            <a:miter lim="800000"/>
            <a:headEnd/>
            <a:tailEnd/>
          </a:ln>
        </p:spPr>
        <p:txBody>
          <a:bodyPr wrap="none" anchor="ctr"/>
          <a:lstStyle/>
          <a:p>
            <a:endParaRPr lang="es-ES_tradnl"/>
          </a:p>
        </p:txBody>
      </p:sp>
      <p:grpSp>
        <p:nvGrpSpPr>
          <p:cNvPr id="40965" name="Group 2"/>
          <p:cNvGrpSpPr>
            <a:grpSpLocks/>
          </p:cNvGrpSpPr>
          <p:nvPr/>
        </p:nvGrpSpPr>
        <p:grpSpPr bwMode="auto">
          <a:xfrm>
            <a:off x="-3175" y="-12700"/>
            <a:ext cx="1766888" cy="6870700"/>
            <a:chOff x="2336" y="-8"/>
            <a:chExt cx="1252" cy="4337"/>
          </a:xfrm>
        </p:grpSpPr>
        <p:sp>
          <p:nvSpPr>
            <p:cNvPr id="41097" name="Freeform 3"/>
            <p:cNvSpPr>
              <a:spLocks/>
            </p:cNvSpPr>
            <p:nvPr/>
          </p:nvSpPr>
          <p:spPr bwMode="auto">
            <a:xfrm>
              <a:off x="2336" y="-8"/>
              <a:ext cx="872" cy="4337"/>
            </a:xfrm>
            <a:custGeom>
              <a:avLst/>
              <a:gdLst>
                <a:gd name="T0" fmla="*/ 607136 w 369"/>
                <a:gd name="T1" fmla="*/ 0 h 1836"/>
                <a:gd name="T2" fmla="*/ 556419 w 369"/>
                <a:gd name="T3" fmla="*/ 1992107 h 1836"/>
                <a:gd name="T4" fmla="*/ 0 w 369"/>
                <a:gd name="T5" fmla="*/ 4204707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18A5D8"/>
              </a:solidFill>
              <a:miter lim="800000"/>
              <a:headEnd/>
              <a:tailEnd/>
            </a:ln>
          </p:spPr>
          <p:txBody>
            <a:bodyPr/>
            <a:lstStyle/>
            <a:p>
              <a:endParaRPr lang="es-ES"/>
            </a:p>
          </p:txBody>
        </p:sp>
        <p:sp>
          <p:nvSpPr>
            <p:cNvPr id="41098" name="Freeform 4"/>
            <p:cNvSpPr>
              <a:spLocks/>
            </p:cNvSpPr>
            <p:nvPr/>
          </p:nvSpPr>
          <p:spPr bwMode="auto">
            <a:xfrm>
              <a:off x="2343" y="-8"/>
              <a:ext cx="893" cy="4337"/>
            </a:xfrm>
            <a:custGeom>
              <a:avLst/>
              <a:gdLst>
                <a:gd name="T0" fmla="*/ 602541 w 378"/>
                <a:gd name="T1" fmla="*/ 0 h 1836"/>
                <a:gd name="T2" fmla="*/ 570372 w 378"/>
                <a:gd name="T3" fmla="*/ 1992107 h 1836"/>
                <a:gd name="T4" fmla="*/ 70578 w 378"/>
                <a:gd name="T5" fmla="*/ 4204707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199DCC"/>
              </a:solidFill>
              <a:miter lim="800000"/>
              <a:headEnd/>
              <a:tailEnd/>
            </a:ln>
          </p:spPr>
          <p:txBody>
            <a:bodyPr/>
            <a:lstStyle/>
            <a:p>
              <a:endParaRPr lang="es-ES"/>
            </a:p>
          </p:txBody>
        </p:sp>
        <p:sp>
          <p:nvSpPr>
            <p:cNvPr id="41099" name="Freeform 5"/>
            <p:cNvSpPr>
              <a:spLocks/>
            </p:cNvSpPr>
            <p:nvPr/>
          </p:nvSpPr>
          <p:spPr bwMode="auto">
            <a:xfrm>
              <a:off x="2350" y="-8"/>
              <a:ext cx="917" cy="4337"/>
            </a:xfrm>
            <a:custGeom>
              <a:avLst/>
              <a:gdLst>
                <a:gd name="T0" fmla="*/ 605392 w 388"/>
                <a:gd name="T1" fmla="*/ 0 h 1836"/>
                <a:gd name="T2" fmla="*/ 589026 w 388"/>
                <a:gd name="T3" fmla="*/ 1992107 h 1836"/>
                <a:gd name="T4" fmla="*/ 142887 w 388"/>
                <a:gd name="T5" fmla="*/ 4204707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1A96C3"/>
              </a:solidFill>
              <a:miter lim="800000"/>
              <a:headEnd/>
              <a:tailEnd/>
            </a:ln>
          </p:spPr>
          <p:txBody>
            <a:bodyPr/>
            <a:lstStyle/>
            <a:p>
              <a:endParaRPr lang="es-ES"/>
            </a:p>
          </p:txBody>
        </p:sp>
        <p:sp>
          <p:nvSpPr>
            <p:cNvPr id="41100" name="Freeform 6"/>
            <p:cNvSpPr>
              <a:spLocks/>
            </p:cNvSpPr>
            <p:nvPr/>
          </p:nvSpPr>
          <p:spPr bwMode="auto">
            <a:xfrm>
              <a:off x="2355" y="-8"/>
              <a:ext cx="940" cy="4337"/>
            </a:xfrm>
            <a:custGeom>
              <a:avLst/>
              <a:gdLst>
                <a:gd name="T0" fmla="*/ 601430 w 398"/>
                <a:gd name="T1" fmla="*/ 0 h 1836"/>
                <a:gd name="T2" fmla="*/ 604141 w 398"/>
                <a:gd name="T3" fmla="*/ 1992107 h 1836"/>
                <a:gd name="T4" fmla="*/ 214887 w 398"/>
                <a:gd name="T5" fmla="*/ 4204707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1A8FBA"/>
              </a:solidFill>
              <a:miter lim="800000"/>
              <a:headEnd/>
              <a:tailEnd/>
            </a:ln>
          </p:spPr>
          <p:txBody>
            <a:bodyPr/>
            <a:lstStyle/>
            <a:p>
              <a:endParaRPr lang="es-ES"/>
            </a:p>
          </p:txBody>
        </p:sp>
        <p:sp>
          <p:nvSpPr>
            <p:cNvPr id="41101" name="Freeform 7"/>
            <p:cNvSpPr>
              <a:spLocks/>
            </p:cNvSpPr>
            <p:nvPr/>
          </p:nvSpPr>
          <p:spPr bwMode="auto">
            <a:xfrm>
              <a:off x="2360" y="-8"/>
              <a:ext cx="964" cy="4337"/>
            </a:xfrm>
            <a:custGeom>
              <a:avLst/>
              <a:gdLst>
                <a:gd name="T0" fmla="*/ 605942 w 408"/>
                <a:gd name="T1" fmla="*/ 0 h 1836"/>
                <a:gd name="T2" fmla="*/ 621497 w 408"/>
                <a:gd name="T3" fmla="*/ 1992107 h 1836"/>
                <a:gd name="T4" fmla="*/ 286502 w 408"/>
                <a:gd name="T5" fmla="*/ 4204707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1888B2"/>
              </a:solidFill>
              <a:miter lim="800000"/>
              <a:headEnd/>
              <a:tailEnd/>
            </a:ln>
          </p:spPr>
          <p:txBody>
            <a:bodyPr/>
            <a:lstStyle/>
            <a:p>
              <a:endParaRPr lang="es-ES"/>
            </a:p>
          </p:txBody>
        </p:sp>
        <p:sp>
          <p:nvSpPr>
            <p:cNvPr id="41102" name="Freeform 8"/>
            <p:cNvSpPr>
              <a:spLocks/>
            </p:cNvSpPr>
            <p:nvPr/>
          </p:nvSpPr>
          <p:spPr bwMode="auto">
            <a:xfrm>
              <a:off x="2365" y="-8"/>
              <a:ext cx="987" cy="4337"/>
            </a:xfrm>
            <a:custGeom>
              <a:avLst/>
              <a:gdLst>
                <a:gd name="T0" fmla="*/ 601973 w 418"/>
                <a:gd name="T1" fmla="*/ 0 h 1836"/>
                <a:gd name="T2" fmla="*/ 636769 w 418"/>
                <a:gd name="T3" fmla="*/ 1992107 h 1836"/>
                <a:gd name="T4" fmla="*/ 358420 w 418"/>
                <a:gd name="T5" fmla="*/ 4204707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1A82AA"/>
              </a:solidFill>
              <a:miter lim="800000"/>
              <a:headEnd/>
              <a:tailEnd/>
            </a:ln>
          </p:spPr>
          <p:txBody>
            <a:bodyPr/>
            <a:lstStyle/>
            <a:p>
              <a:endParaRPr lang="es-ES"/>
            </a:p>
          </p:txBody>
        </p:sp>
        <p:sp>
          <p:nvSpPr>
            <p:cNvPr id="41103" name="Freeform 9"/>
            <p:cNvSpPr>
              <a:spLocks/>
            </p:cNvSpPr>
            <p:nvPr/>
          </p:nvSpPr>
          <p:spPr bwMode="auto">
            <a:xfrm>
              <a:off x="2372" y="-8"/>
              <a:ext cx="1039" cy="4337"/>
            </a:xfrm>
            <a:custGeom>
              <a:avLst/>
              <a:gdLst>
                <a:gd name="T0" fmla="*/ 600204 w 440"/>
                <a:gd name="T1" fmla="*/ 0 h 1836"/>
                <a:gd name="T2" fmla="*/ 652558 w 440"/>
                <a:gd name="T3" fmla="*/ 1992107 h 1836"/>
                <a:gd name="T4" fmla="*/ 429076 w 440"/>
                <a:gd name="T5" fmla="*/ 4204707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187CA2"/>
              </a:solidFill>
              <a:miter lim="800000"/>
              <a:headEnd/>
              <a:tailEnd/>
            </a:ln>
          </p:spPr>
          <p:txBody>
            <a:bodyPr/>
            <a:lstStyle/>
            <a:p>
              <a:endParaRPr lang="es-ES"/>
            </a:p>
          </p:txBody>
        </p:sp>
        <p:sp>
          <p:nvSpPr>
            <p:cNvPr id="41104" name="Freeform 10"/>
            <p:cNvSpPr>
              <a:spLocks/>
            </p:cNvSpPr>
            <p:nvPr/>
          </p:nvSpPr>
          <p:spPr bwMode="auto">
            <a:xfrm>
              <a:off x="2376" y="-8"/>
              <a:ext cx="1094" cy="4337"/>
            </a:xfrm>
            <a:custGeom>
              <a:avLst/>
              <a:gdLst>
                <a:gd name="T0" fmla="*/ 606142 w 463"/>
                <a:gd name="T1" fmla="*/ 0 h 1836"/>
                <a:gd name="T2" fmla="*/ 675244 w 463"/>
                <a:gd name="T3" fmla="*/ 1992107 h 1836"/>
                <a:gd name="T4" fmla="*/ 505395 w 463"/>
                <a:gd name="T5" fmla="*/ 4204707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15769B"/>
              </a:solidFill>
              <a:miter lim="800000"/>
              <a:headEnd/>
              <a:tailEnd/>
            </a:ln>
          </p:spPr>
          <p:txBody>
            <a:bodyPr/>
            <a:lstStyle/>
            <a:p>
              <a:endParaRPr lang="es-ES"/>
            </a:p>
          </p:txBody>
        </p:sp>
        <p:sp>
          <p:nvSpPr>
            <p:cNvPr id="41105" name="Freeform 11"/>
            <p:cNvSpPr>
              <a:spLocks/>
            </p:cNvSpPr>
            <p:nvPr/>
          </p:nvSpPr>
          <p:spPr bwMode="auto">
            <a:xfrm>
              <a:off x="2381" y="-8"/>
              <a:ext cx="1148" cy="4337"/>
            </a:xfrm>
            <a:custGeom>
              <a:avLst/>
              <a:gdLst>
                <a:gd name="T0" fmla="*/ 604885 w 486"/>
                <a:gd name="T1" fmla="*/ 0 h 1836"/>
                <a:gd name="T2" fmla="*/ 691058 w 486"/>
                <a:gd name="T3" fmla="*/ 1992107 h 1836"/>
                <a:gd name="T4" fmla="*/ 576546 w 486"/>
                <a:gd name="T5" fmla="*/ 4204707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157194"/>
              </a:solidFill>
              <a:miter lim="800000"/>
              <a:headEnd/>
              <a:tailEnd/>
            </a:ln>
          </p:spPr>
          <p:txBody>
            <a:bodyPr/>
            <a:lstStyle/>
            <a:p>
              <a:endParaRPr lang="es-ES"/>
            </a:p>
          </p:txBody>
        </p:sp>
        <p:sp>
          <p:nvSpPr>
            <p:cNvPr id="41106" name="Freeform 12"/>
            <p:cNvSpPr>
              <a:spLocks/>
            </p:cNvSpPr>
            <p:nvPr/>
          </p:nvSpPr>
          <p:spPr bwMode="auto">
            <a:xfrm>
              <a:off x="2386" y="-8"/>
              <a:ext cx="1202" cy="4337"/>
            </a:xfrm>
            <a:custGeom>
              <a:avLst/>
              <a:gdLst>
                <a:gd name="T0" fmla="*/ 602518 w 509"/>
                <a:gd name="T1" fmla="*/ 0 h 1836"/>
                <a:gd name="T2" fmla="*/ 706044 w 509"/>
                <a:gd name="T3" fmla="*/ 1992107 h 1836"/>
                <a:gd name="T4" fmla="*/ 645833 w 509"/>
                <a:gd name="T5" fmla="*/ 4204707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36B8D"/>
              </a:solidFill>
              <a:miter lim="800000"/>
              <a:headEnd/>
              <a:tailEnd/>
            </a:ln>
          </p:spPr>
          <p:txBody>
            <a:bodyPr/>
            <a:lstStyle/>
            <a:p>
              <a:endParaRPr lang="es-ES"/>
            </a:p>
          </p:txBody>
        </p:sp>
      </p:grpSp>
      <p:grpSp>
        <p:nvGrpSpPr>
          <p:cNvPr id="3" name="Group 13"/>
          <p:cNvGrpSpPr>
            <a:grpSpLocks/>
          </p:cNvGrpSpPr>
          <p:nvPr/>
        </p:nvGrpSpPr>
        <p:grpSpPr bwMode="auto">
          <a:xfrm>
            <a:off x="-3175" y="-12700"/>
            <a:ext cx="1766888" cy="6870700"/>
            <a:chOff x="2336" y="-8"/>
            <a:chExt cx="1252" cy="4337"/>
          </a:xfrm>
        </p:grpSpPr>
        <p:sp>
          <p:nvSpPr>
            <p:cNvPr id="41087" name="Freeform 14"/>
            <p:cNvSpPr>
              <a:spLocks/>
            </p:cNvSpPr>
            <p:nvPr/>
          </p:nvSpPr>
          <p:spPr bwMode="auto">
            <a:xfrm>
              <a:off x="2336" y="-8"/>
              <a:ext cx="872" cy="4337"/>
            </a:xfrm>
            <a:custGeom>
              <a:avLst/>
              <a:gdLst>
                <a:gd name="T0" fmla="*/ 607136 w 369"/>
                <a:gd name="T1" fmla="*/ 0 h 1836"/>
                <a:gd name="T2" fmla="*/ 556419 w 369"/>
                <a:gd name="T3" fmla="*/ 1992107 h 1836"/>
                <a:gd name="T4" fmla="*/ 0 w 369"/>
                <a:gd name="T5" fmla="*/ 4204707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53B848"/>
              </a:solidFill>
              <a:miter lim="800000"/>
              <a:headEnd/>
              <a:tailEnd/>
            </a:ln>
          </p:spPr>
          <p:txBody>
            <a:bodyPr/>
            <a:lstStyle/>
            <a:p>
              <a:endParaRPr lang="es-ES"/>
            </a:p>
          </p:txBody>
        </p:sp>
        <p:sp>
          <p:nvSpPr>
            <p:cNvPr id="41088" name="Freeform 15"/>
            <p:cNvSpPr>
              <a:spLocks/>
            </p:cNvSpPr>
            <p:nvPr/>
          </p:nvSpPr>
          <p:spPr bwMode="auto">
            <a:xfrm>
              <a:off x="2343" y="-8"/>
              <a:ext cx="893" cy="4337"/>
            </a:xfrm>
            <a:custGeom>
              <a:avLst/>
              <a:gdLst>
                <a:gd name="T0" fmla="*/ 602541 w 378"/>
                <a:gd name="T1" fmla="*/ 0 h 1836"/>
                <a:gd name="T2" fmla="*/ 570372 w 378"/>
                <a:gd name="T3" fmla="*/ 1992107 h 1836"/>
                <a:gd name="T4" fmla="*/ 70578 w 378"/>
                <a:gd name="T5" fmla="*/ 4204707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4FB147"/>
              </a:solidFill>
              <a:miter lim="800000"/>
              <a:headEnd/>
              <a:tailEnd/>
            </a:ln>
          </p:spPr>
          <p:txBody>
            <a:bodyPr/>
            <a:lstStyle/>
            <a:p>
              <a:endParaRPr lang="es-ES"/>
            </a:p>
          </p:txBody>
        </p:sp>
        <p:sp>
          <p:nvSpPr>
            <p:cNvPr id="41089" name="Freeform 16"/>
            <p:cNvSpPr>
              <a:spLocks/>
            </p:cNvSpPr>
            <p:nvPr/>
          </p:nvSpPr>
          <p:spPr bwMode="auto">
            <a:xfrm>
              <a:off x="2350" y="-8"/>
              <a:ext cx="917" cy="4337"/>
            </a:xfrm>
            <a:custGeom>
              <a:avLst/>
              <a:gdLst>
                <a:gd name="T0" fmla="*/ 605392 w 388"/>
                <a:gd name="T1" fmla="*/ 0 h 1836"/>
                <a:gd name="T2" fmla="*/ 589026 w 388"/>
                <a:gd name="T3" fmla="*/ 1992107 h 1836"/>
                <a:gd name="T4" fmla="*/ 142887 w 388"/>
                <a:gd name="T5" fmla="*/ 4204707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48AC47"/>
              </a:solidFill>
              <a:miter lim="800000"/>
              <a:headEnd/>
              <a:tailEnd/>
            </a:ln>
          </p:spPr>
          <p:txBody>
            <a:bodyPr/>
            <a:lstStyle/>
            <a:p>
              <a:endParaRPr lang="es-ES"/>
            </a:p>
          </p:txBody>
        </p:sp>
        <p:sp>
          <p:nvSpPr>
            <p:cNvPr id="41090" name="Freeform 17"/>
            <p:cNvSpPr>
              <a:spLocks/>
            </p:cNvSpPr>
            <p:nvPr/>
          </p:nvSpPr>
          <p:spPr bwMode="auto">
            <a:xfrm>
              <a:off x="2355" y="-8"/>
              <a:ext cx="940" cy="4337"/>
            </a:xfrm>
            <a:custGeom>
              <a:avLst/>
              <a:gdLst>
                <a:gd name="T0" fmla="*/ 601430 w 398"/>
                <a:gd name="T1" fmla="*/ 0 h 1836"/>
                <a:gd name="T2" fmla="*/ 604141 w 398"/>
                <a:gd name="T3" fmla="*/ 1992107 h 1836"/>
                <a:gd name="T4" fmla="*/ 214887 w 398"/>
                <a:gd name="T5" fmla="*/ 4204707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43A746"/>
              </a:solidFill>
              <a:miter lim="800000"/>
              <a:headEnd/>
              <a:tailEnd/>
            </a:ln>
          </p:spPr>
          <p:txBody>
            <a:bodyPr/>
            <a:lstStyle/>
            <a:p>
              <a:endParaRPr lang="es-ES"/>
            </a:p>
          </p:txBody>
        </p:sp>
        <p:sp>
          <p:nvSpPr>
            <p:cNvPr id="41091" name="Freeform 18"/>
            <p:cNvSpPr>
              <a:spLocks/>
            </p:cNvSpPr>
            <p:nvPr/>
          </p:nvSpPr>
          <p:spPr bwMode="auto">
            <a:xfrm>
              <a:off x="2360" y="-8"/>
              <a:ext cx="964" cy="4337"/>
            </a:xfrm>
            <a:custGeom>
              <a:avLst/>
              <a:gdLst>
                <a:gd name="T0" fmla="*/ 605942 w 408"/>
                <a:gd name="T1" fmla="*/ 0 h 1836"/>
                <a:gd name="T2" fmla="*/ 621497 w 408"/>
                <a:gd name="T3" fmla="*/ 1992107 h 1836"/>
                <a:gd name="T4" fmla="*/ 286502 w 408"/>
                <a:gd name="T5" fmla="*/ 4204707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3CA246"/>
              </a:solidFill>
              <a:miter lim="800000"/>
              <a:headEnd/>
              <a:tailEnd/>
            </a:ln>
          </p:spPr>
          <p:txBody>
            <a:bodyPr/>
            <a:lstStyle/>
            <a:p>
              <a:endParaRPr lang="es-ES"/>
            </a:p>
          </p:txBody>
        </p:sp>
        <p:sp>
          <p:nvSpPr>
            <p:cNvPr id="41092" name="Freeform 19"/>
            <p:cNvSpPr>
              <a:spLocks/>
            </p:cNvSpPr>
            <p:nvPr/>
          </p:nvSpPr>
          <p:spPr bwMode="auto">
            <a:xfrm>
              <a:off x="2365" y="-8"/>
              <a:ext cx="987" cy="4337"/>
            </a:xfrm>
            <a:custGeom>
              <a:avLst/>
              <a:gdLst>
                <a:gd name="T0" fmla="*/ 601973 w 418"/>
                <a:gd name="T1" fmla="*/ 0 h 1836"/>
                <a:gd name="T2" fmla="*/ 636769 w 418"/>
                <a:gd name="T3" fmla="*/ 1992107 h 1836"/>
                <a:gd name="T4" fmla="*/ 358420 w 418"/>
                <a:gd name="T5" fmla="*/ 4204707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369E46"/>
              </a:solidFill>
              <a:miter lim="800000"/>
              <a:headEnd/>
              <a:tailEnd/>
            </a:ln>
          </p:spPr>
          <p:txBody>
            <a:bodyPr/>
            <a:lstStyle/>
            <a:p>
              <a:endParaRPr lang="es-ES"/>
            </a:p>
          </p:txBody>
        </p:sp>
        <p:sp>
          <p:nvSpPr>
            <p:cNvPr id="41093" name="Freeform 20"/>
            <p:cNvSpPr>
              <a:spLocks/>
            </p:cNvSpPr>
            <p:nvPr/>
          </p:nvSpPr>
          <p:spPr bwMode="auto">
            <a:xfrm>
              <a:off x="2372" y="-8"/>
              <a:ext cx="1039" cy="4337"/>
            </a:xfrm>
            <a:custGeom>
              <a:avLst/>
              <a:gdLst>
                <a:gd name="T0" fmla="*/ 600204 w 440"/>
                <a:gd name="T1" fmla="*/ 0 h 1836"/>
                <a:gd name="T2" fmla="*/ 652558 w 440"/>
                <a:gd name="T3" fmla="*/ 1992107 h 1836"/>
                <a:gd name="T4" fmla="*/ 429076 w 440"/>
                <a:gd name="T5" fmla="*/ 4204707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2F9946"/>
              </a:solidFill>
              <a:miter lim="800000"/>
              <a:headEnd/>
              <a:tailEnd/>
            </a:ln>
          </p:spPr>
          <p:txBody>
            <a:bodyPr/>
            <a:lstStyle/>
            <a:p>
              <a:endParaRPr lang="es-ES"/>
            </a:p>
          </p:txBody>
        </p:sp>
        <p:sp>
          <p:nvSpPr>
            <p:cNvPr id="41094" name="Freeform 21"/>
            <p:cNvSpPr>
              <a:spLocks/>
            </p:cNvSpPr>
            <p:nvPr/>
          </p:nvSpPr>
          <p:spPr bwMode="auto">
            <a:xfrm>
              <a:off x="2376" y="-8"/>
              <a:ext cx="1094" cy="4337"/>
            </a:xfrm>
            <a:custGeom>
              <a:avLst/>
              <a:gdLst>
                <a:gd name="T0" fmla="*/ 606142 w 463"/>
                <a:gd name="T1" fmla="*/ 0 h 1836"/>
                <a:gd name="T2" fmla="*/ 675244 w 463"/>
                <a:gd name="T3" fmla="*/ 1992107 h 1836"/>
                <a:gd name="T4" fmla="*/ 505395 w 463"/>
                <a:gd name="T5" fmla="*/ 4204707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2A9545"/>
              </a:solidFill>
              <a:miter lim="800000"/>
              <a:headEnd/>
              <a:tailEnd/>
            </a:ln>
          </p:spPr>
          <p:txBody>
            <a:bodyPr/>
            <a:lstStyle/>
            <a:p>
              <a:endParaRPr lang="es-ES"/>
            </a:p>
          </p:txBody>
        </p:sp>
        <p:sp>
          <p:nvSpPr>
            <p:cNvPr id="41095" name="Freeform 22"/>
            <p:cNvSpPr>
              <a:spLocks/>
            </p:cNvSpPr>
            <p:nvPr/>
          </p:nvSpPr>
          <p:spPr bwMode="auto">
            <a:xfrm>
              <a:off x="2381" y="-8"/>
              <a:ext cx="1148" cy="4337"/>
            </a:xfrm>
            <a:custGeom>
              <a:avLst/>
              <a:gdLst>
                <a:gd name="T0" fmla="*/ 604885 w 486"/>
                <a:gd name="T1" fmla="*/ 0 h 1836"/>
                <a:gd name="T2" fmla="*/ 691058 w 486"/>
                <a:gd name="T3" fmla="*/ 1992107 h 1836"/>
                <a:gd name="T4" fmla="*/ 576546 w 486"/>
                <a:gd name="T5" fmla="*/ 4204707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219145"/>
              </a:solidFill>
              <a:miter lim="800000"/>
              <a:headEnd/>
              <a:tailEnd/>
            </a:ln>
          </p:spPr>
          <p:txBody>
            <a:bodyPr/>
            <a:lstStyle/>
            <a:p>
              <a:endParaRPr lang="es-ES"/>
            </a:p>
          </p:txBody>
        </p:sp>
        <p:sp>
          <p:nvSpPr>
            <p:cNvPr id="41096" name="Freeform 23"/>
            <p:cNvSpPr>
              <a:spLocks/>
            </p:cNvSpPr>
            <p:nvPr/>
          </p:nvSpPr>
          <p:spPr bwMode="auto">
            <a:xfrm>
              <a:off x="2386" y="-8"/>
              <a:ext cx="1202" cy="4337"/>
            </a:xfrm>
            <a:custGeom>
              <a:avLst/>
              <a:gdLst>
                <a:gd name="T0" fmla="*/ 602518 w 509"/>
                <a:gd name="T1" fmla="*/ 0 h 1836"/>
                <a:gd name="T2" fmla="*/ 706044 w 509"/>
                <a:gd name="T3" fmla="*/ 1992107 h 1836"/>
                <a:gd name="T4" fmla="*/ 645833 w 509"/>
                <a:gd name="T5" fmla="*/ 4204707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A8D44"/>
              </a:solidFill>
              <a:miter lim="800000"/>
              <a:headEnd/>
              <a:tailEnd/>
            </a:ln>
          </p:spPr>
          <p:txBody>
            <a:bodyPr/>
            <a:lstStyle/>
            <a:p>
              <a:endParaRPr lang="es-ES"/>
            </a:p>
          </p:txBody>
        </p:sp>
      </p:grpSp>
      <p:grpSp>
        <p:nvGrpSpPr>
          <p:cNvPr id="40967" name="Group 24"/>
          <p:cNvGrpSpPr>
            <a:grpSpLocks/>
          </p:cNvGrpSpPr>
          <p:nvPr/>
        </p:nvGrpSpPr>
        <p:grpSpPr bwMode="auto">
          <a:xfrm rot="10800000">
            <a:off x="1720850" y="-171450"/>
            <a:ext cx="330200" cy="8253413"/>
            <a:chOff x="-1293" y="0"/>
            <a:chExt cx="1050" cy="4320"/>
          </a:xfrm>
        </p:grpSpPr>
        <p:sp>
          <p:nvSpPr>
            <p:cNvPr id="10" name="Rectangle 25"/>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41086" name="Rectangle 26"/>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40968" name="Group 27"/>
          <p:cNvGrpSpPr>
            <a:grpSpLocks/>
          </p:cNvGrpSpPr>
          <p:nvPr/>
        </p:nvGrpSpPr>
        <p:grpSpPr bwMode="auto">
          <a:xfrm>
            <a:off x="0" y="-1111250"/>
            <a:ext cx="1763713" cy="8253413"/>
            <a:chOff x="-1293" y="0"/>
            <a:chExt cx="1050" cy="4320"/>
          </a:xfrm>
        </p:grpSpPr>
        <p:sp>
          <p:nvSpPr>
            <p:cNvPr id="11" name="Rectangle 28"/>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41084" name="Rectangle 29"/>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6" name="Group 146"/>
          <p:cNvGrpSpPr>
            <a:grpSpLocks/>
          </p:cNvGrpSpPr>
          <p:nvPr/>
        </p:nvGrpSpPr>
        <p:grpSpPr bwMode="auto">
          <a:xfrm>
            <a:off x="276225" y="1500188"/>
            <a:ext cx="2152650" cy="2152650"/>
            <a:chOff x="1943" y="626"/>
            <a:chExt cx="1228" cy="1228"/>
          </a:xfrm>
        </p:grpSpPr>
        <p:sp>
          <p:nvSpPr>
            <p:cNvPr id="41076" name="Oval 147"/>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41077" name="Group 148"/>
            <p:cNvGrpSpPr>
              <a:grpSpLocks/>
            </p:cNvGrpSpPr>
            <p:nvPr/>
          </p:nvGrpSpPr>
          <p:grpSpPr bwMode="auto">
            <a:xfrm>
              <a:off x="2070" y="1330"/>
              <a:ext cx="975" cy="325"/>
              <a:chOff x="2696" y="1315"/>
              <a:chExt cx="2472" cy="824"/>
            </a:xfrm>
          </p:grpSpPr>
          <p:sp>
            <p:nvSpPr>
              <p:cNvPr id="41081" name="Oval 149"/>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41082" name="Oval 150"/>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41078" name="Group 151"/>
            <p:cNvGrpSpPr>
              <a:grpSpLocks/>
            </p:cNvGrpSpPr>
            <p:nvPr/>
          </p:nvGrpSpPr>
          <p:grpSpPr bwMode="auto">
            <a:xfrm>
              <a:off x="2236" y="890"/>
              <a:ext cx="644" cy="645"/>
              <a:chOff x="2880" y="1515"/>
              <a:chExt cx="644" cy="645"/>
            </a:xfrm>
          </p:grpSpPr>
          <p:sp>
            <p:nvSpPr>
              <p:cNvPr id="41079" name="Oval 152"/>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17" name="Freeform 153"/>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9" name="Group 97"/>
          <p:cNvGrpSpPr>
            <a:grpSpLocks/>
          </p:cNvGrpSpPr>
          <p:nvPr/>
        </p:nvGrpSpPr>
        <p:grpSpPr bwMode="auto">
          <a:xfrm>
            <a:off x="-442913" y="412750"/>
            <a:ext cx="2152651" cy="2152650"/>
            <a:chOff x="1943" y="626"/>
            <a:chExt cx="1228" cy="1228"/>
          </a:xfrm>
        </p:grpSpPr>
        <p:sp>
          <p:nvSpPr>
            <p:cNvPr id="41069" name="Oval 96"/>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41070" name="Group 89"/>
            <p:cNvGrpSpPr>
              <a:grpSpLocks/>
            </p:cNvGrpSpPr>
            <p:nvPr/>
          </p:nvGrpSpPr>
          <p:grpSpPr bwMode="auto">
            <a:xfrm>
              <a:off x="2070" y="1330"/>
              <a:ext cx="975" cy="325"/>
              <a:chOff x="2696" y="1315"/>
              <a:chExt cx="2472" cy="824"/>
            </a:xfrm>
          </p:grpSpPr>
          <p:sp>
            <p:nvSpPr>
              <p:cNvPr id="41074" name="Oval 90"/>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41075" name="Oval 91"/>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41071" name="Group 92"/>
            <p:cNvGrpSpPr>
              <a:grpSpLocks/>
            </p:cNvGrpSpPr>
            <p:nvPr/>
          </p:nvGrpSpPr>
          <p:grpSpPr bwMode="auto">
            <a:xfrm>
              <a:off x="2236" y="890"/>
              <a:ext cx="644" cy="645"/>
              <a:chOff x="2880" y="1515"/>
              <a:chExt cx="644" cy="645"/>
            </a:xfrm>
          </p:grpSpPr>
          <p:sp>
            <p:nvSpPr>
              <p:cNvPr id="41072" name="Oval 93"/>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358" name="Freeform 94"/>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4" name="Group 154"/>
          <p:cNvGrpSpPr>
            <a:grpSpLocks/>
          </p:cNvGrpSpPr>
          <p:nvPr/>
        </p:nvGrpSpPr>
        <p:grpSpPr bwMode="auto">
          <a:xfrm>
            <a:off x="-500063" y="2500313"/>
            <a:ext cx="2152651" cy="2152650"/>
            <a:chOff x="1943" y="626"/>
            <a:chExt cx="1228" cy="1228"/>
          </a:xfrm>
        </p:grpSpPr>
        <p:sp>
          <p:nvSpPr>
            <p:cNvPr id="41062" name="Oval 155"/>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41063" name="Group 156"/>
            <p:cNvGrpSpPr>
              <a:grpSpLocks/>
            </p:cNvGrpSpPr>
            <p:nvPr/>
          </p:nvGrpSpPr>
          <p:grpSpPr bwMode="auto">
            <a:xfrm>
              <a:off x="2070" y="1330"/>
              <a:ext cx="975" cy="325"/>
              <a:chOff x="2696" y="1315"/>
              <a:chExt cx="2472" cy="824"/>
            </a:xfrm>
          </p:grpSpPr>
          <p:sp>
            <p:nvSpPr>
              <p:cNvPr id="41067" name="Oval 157"/>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41068" name="Oval 158"/>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41064" name="Group 159"/>
            <p:cNvGrpSpPr>
              <a:grpSpLocks/>
            </p:cNvGrpSpPr>
            <p:nvPr/>
          </p:nvGrpSpPr>
          <p:grpSpPr bwMode="auto">
            <a:xfrm>
              <a:off x="2236" y="890"/>
              <a:ext cx="644" cy="645"/>
              <a:chOff x="2880" y="1515"/>
              <a:chExt cx="644" cy="645"/>
            </a:xfrm>
          </p:grpSpPr>
          <p:sp>
            <p:nvSpPr>
              <p:cNvPr id="41065" name="Oval 160"/>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25" name="Freeform 161"/>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7" name="Group 162"/>
          <p:cNvGrpSpPr>
            <a:grpSpLocks/>
          </p:cNvGrpSpPr>
          <p:nvPr/>
        </p:nvGrpSpPr>
        <p:grpSpPr bwMode="auto">
          <a:xfrm>
            <a:off x="276225" y="3500438"/>
            <a:ext cx="2152650" cy="2152650"/>
            <a:chOff x="1943" y="626"/>
            <a:chExt cx="1228" cy="1228"/>
          </a:xfrm>
        </p:grpSpPr>
        <p:sp>
          <p:nvSpPr>
            <p:cNvPr id="41055"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41056" name="Group 164"/>
            <p:cNvGrpSpPr>
              <a:grpSpLocks/>
            </p:cNvGrpSpPr>
            <p:nvPr/>
          </p:nvGrpSpPr>
          <p:grpSpPr bwMode="auto">
            <a:xfrm>
              <a:off x="2070" y="1330"/>
              <a:ext cx="975" cy="325"/>
              <a:chOff x="2696" y="1315"/>
              <a:chExt cx="2472" cy="824"/>
            </a:xfrm>
          </p:grpSpPr>
          <p:sp>
            <p:nvSpPr>
              <p:cNvPr id="41060" name="Oval 165"/>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41061"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41057" name="Group 167"/>
            <p:cNvGrpSpPr>
              <a:grpSpLocks/>
            </p:cNvGrpSpPr>
            <p:nvPr/>
          </p:nvGrpSpPr>
          <p:grpSpPr bwMode="auto">
            <a:xfrm>
              <a:off x="2236" y="890"/>
              <a:ext cx="644" cy="645"/>
              <a:chOff x="2880" y="1515"/>
              <a:chExt cx="644" cy="645"/>
            </a:xfrm>
          </p:grpSpPr>
          <p:sp>
            <p:nvSpPr>
              <p:cNvPr id="41058"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33" name="Freeform 16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0" name="Group 170"/>
          <p:cNvGrpSpPr>
            <a:grpSpLocks/>
          </p:cNvGrpSpPr>
          <p:nvPr/>
        </p:nvGrpSpPr>
        <p:grpSpPr bwMode="auto">
          <a:xfrm>
            <a:off x="490538" y="5419725"/>
            <a:ext cx="2152650" cy="2152650"/>
            <a:chOff x="1943" y="626"/>
            <a:chExt cx="1228" cy="1228"/>
          </a:xfrm>
        </p:grpSpPr>
        <p:sp>
          <p:nvSpPr>
            <p:cNvPr id="41048" name="Oval 171"/>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41049" name="Group 172"/>
            <p:cNvGrpSpPr>
              <a:grpSpLocks/>
            </p:cNvGrpSpPr>
            <p:nvPr/>
          </p:nvGrpSpPr>
          <p:grpSpPr bwMode="auto">
            <a:xfrm>
              <a:off x="2070" y="1330"/>
              <a:ext cx="975" cy="325"/>
              <a:chOff x="2696" y="1315"/>
              <a:chExt cx="2472" cy="824"/>
            </a:xfrm>
          </p:grpSpPr>
          <p:sp>
            <p:nvSpPr>
              <p:cNvPr id="41053" name="Oval 173"/>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41054" name="Oval 174"/>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41050" name="Group 175"/>
            <p:cNvGrpSpPr>
              <a:grpSpLocks/>
            </p:cNvGrpSpPr>
            <p:nvPr/>
          </p:nvGrpSpPr>
          <p:grpSpPr bwMode="auto">
            <a:xfrm>
              <a:off x="2236" y="890"/>
              <a:ext cx="644" cy="645"/>
              <a:chOff x="2880" y="1515"/>
              <a:chExt cx="644" cy="645"/>
            </a:xfrm>
          </p:grpSpPr>
          <p:sp>
            <p:nvSpPr>
              <p:cNvPr id="41051" name="Oval 176"/>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41" name="Freeform 177"/>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3" name="Group 30"/>
          <p:cNvGrpSpPr>
            <a:grpSpLocks/>
          </p:cNvGrpSpPr>
          <p:nvPr/>
        </p:nvGrpSpPr>
        <p:grpSpPr bwMode="auto">
          <a:xfrm>
            <a:off x="428596" y="214290"/>
            <a:ext cx="8520112" cy="592137"/>
            <a:chOff x="197" y="158"/>
            <a:chExt cx="5367" cy="373"/>
          </a:xfrm>
          <a:solidFill>
            <a:srgbClr val="92D050"/>
          </a:solidFill>
        </p:grpSpPr>
        <p:sp>
          <p:nvSpPr>
            <p:cNvPr id="11295" name="AutoShape 31"/>
            <p:cNvSpPr>
              <a:spLocks noChangeArrowheads="1"/>
            </p:cNvSpPr>
            <p:nvPr/>
          </p:nvSpPr>
          <p:spPr bwMode="auto">
            <a:xfrm>
              <a:off x="204" y="159"/>
              <a:ext cx="5352" cy="372"/>
            </a:xfrm>
            <a:prstGeom prst="roundRect">
              <a:avLst>
                <a:gd name="adj" fmla="val 11829"/>
              </a:avLst>
            </a:prstGeom>
            <a:grpFill/>
            <a:ln w="9525">
              <a:noFill/>
              <a:round/>
              <a:headEnd/>
              <a:tailEnd/>
            </a:ln>
            <a:effectLst/>
          </p:spPr>
          <p:txBody>
            <a:bodyPr wrap="none" anchor="ctr"/>
            <a:lstStyle/>
            <a:p>
              <a:pPr>
                <a:defRPr/>
              </a:pPr>
              <a:endParaRPr lang="es-ES_tradnl" dirty="0"/>
            </a:p>
          </p:txBody>
        </p:sp>
        <p:sp>
          <p:nvSpPr>
            <p:cNvPr id="11296" name="Freeform 32"/>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pFill/>
            <a:ln w="9525">
              <a:noFill/>
              <a:round/>
              <a:headEnd/>
              <a:tailEnd/>
            </a:ln>
          </p:spPr>
          <p:txBody>
            <a:bodyPr/>
            <a:lstStyle/>
            <a:p>
              <a:pPr>
                <a:defRPr/>
              </a:pPr>
              <a:endParaRPr lang="es-ES_tradnl" dirty="0"/>
            </a:p>
          </p:txBody>
        </p:sp>
        <p:sp>
          <p:nvSpPr>
            <p:cNvPr id="11297" name="AutoShape 33"/>
            <p:cNvSpPr>
              <a:spLocks noChangeArrowheads="1"/>
            </p:cNvSpPr>
            <p:nvPr/>
          </p:nvSpPr>
          <p:spPr bwMode="auto">
            <a:xfrm>
              <a:off x="204" y="159"/>
              <a:ext cx="5352" cy="82"/>
            </a:xfrm>
            <a:prstGeom prst="roundRect">
              <a:avLst>
                <a:gd name="adj" fmla="val 16667"/>
              </a:avLst>
            </a:prstGeom>
            <a:grpFill/>
            <a:ln w="9525">
              <a:noFill/>
              <a:round/>
              <a:headEnd/>
              <a:tailEnd/>
            </a:ln>
            <a:effectLst/>
          </p:spPr>
          <p:txBody>
            <a:bodyPr wrap="none" anchor="ctr"/>
            <a:lstStyle/>
            <a:p>
              <a:pPr>
                <a:defRPr/>
              </a:pPr>
              <a:endParaRPr lang="es-ES_tradnl" dirty="0"/>
            </a:p>
          </p:txBody>
        </p:sp>
      </p:grpSp>
      <p:sp>
        <p:nvSpPr>
          <p:cNvPr id="85" name="Text Box 71"/>
          <p:cNvSpPr txBox="1">
            <a:spLocks noChangeArrowheads="1"/>
          </p:cNvSpPr>
          <p:nvPr/>
        </p:nvSpPr>
        <p:spPr bwMode="auto">
          <a:xfrm>
            <a:off x="131763" y="1076325"/>
            <a:ext cx="1039812"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40976" name="Text Box 69"/>
          <p:cNvSpPr txBox="1">
            <a:spLocks noChangeArrowheads="1"/>
          </p:cNvSpPr>
          <p:nvPr/>
        </p:nvSpPr>
        <p:spPr bwMode="auto">
          <a:xfrm>
            <a:off x="131763" y="3143250"/>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III: Estudio Organizacional</a:t>
            </a:r>
          </a:p>
        </p:txBody>
      </p:sp>
      <p:sp>
        <p:nvSpPr>
          <p:cNvPr id="40977" name="Text Box 71"/>
          <p:cNvSpPr txBox="1">
            <a:spLocks noChangeArrowheads="1"/>
          </p:cNvSpPr>
          <p:nvPr/>
        </p:nvSpPr>
        <p:spPr bwMode="auto">
          <a:xfrm>
            <a:off x="1000125" y="6211888"/>
            <a:ext cx="1285875" cy="461962"/>
          </a:xfrm>
          <a:prstGeom prst="rect">
            <a:avLst/>
          </a:prstGeom>
          <a:noFill/>
          <a:ln w="9525">
            <a:noFill/>
            <a:miter lim="800000"/>
            <a:headEnd/>
            <a:tailEnd/>
          </a:ln>
        </p:spPr>
        <p:txBody>
          <a:bodyPr anchor="ctr">
            <a:spAutoFit/>
          </a:bodyPr>
          <a:lstStyle/>
          <a:p>
            <a:pPr algn="ctr">
              <a:spcBef>
                <a:spcPct val="50000"/>
              </a:spcBef>
            </a:pPr>
            <a:r>
              <a:rPr lang="en-GB" sz="1200">
                <a:solidFill>
                  <a:schemeClr val="bg1"/>
                </a:solidFill>
              </a:rPr>
              <a:t>Conclusiones, Recomendaciones</a:t>
            </a:r>
          </a:p>
        </p:txBody>
      </p:sp>
      <p:grpSp>
        <p:nvGrpSpPr>
          <p:cNvPr id="24" name="Group 162"/>
          <p:cNvGrpSpPr>
            <a:grpSpLocks/>
          </p:cNvGrpSpPr>
          <p:nvPr/>
        </p:nvGrpSpPr>
        <p:grpSpPr bwMode="auto">
          <a:xfrm>
            <a:off x="-428625" y="4705350"/>
            <a:ext cx="2852738" cy="2154238"/>
            <a:chOff x="1943" y="626"/>
            <a:chExt cx="1627" cy="1229"/>
          </a:xfrm>
        </p:grpSpPr>
        <p:sp>
          <p:nvSpPr>
            <p:cNvPr id="41041"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41042" name="Group 164"/>
            <p:cNvGrpSpPr>
              <a:grpSpLocks/>
            </p:cNvGrpSpPr>
            <p:nvPr/>
          </p:nvGrpSpPr>
          <p:grpSpPr bwMode="auto">
            <a:xfrm>
              <a:off x="2322" y="1411"/>
              <a:ext cx="1248" cy="444"/>
              <a:chOff x="3334" y="1520"/>
              <a:chExt cx="3166" cy="1126"/>
            </a:xfrm>
          </p:grpSpPr>
          <p:sp>
            <p:nvSpPr>
              <p:cNvPr id="41046" name="Oval 165"/>
              <p:cNvSpPr>
                <a:spLocks noChangeArrowheads="1"/>
              </p:cNvSpPr>
              <p:nvPr/>
            </p:nvSpPr>
            <p:spPr bwMode="auto">
              <a:xfrm>
                <a:off x="4027" y="1822"/>
                <a:ext cx="2473"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41047"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41043" name="Group 167"/>
            <p:cNvGrpSpPr>
              <a:grpSpLocks/>
            </p:cNvGrpSpPr>
            <p:nvPr/>
          </p:nvGrpSpPr>
          <p:grpSpPr bwMode="auto">
            <a:xfrm>
              <a:off x="2236" y="890"/>
              <a:ext cx="644" cy="645"/>
              <a:chOff x="2880" y="1515"/>
              <a:chExt cx="644" cy="645"/>
            </a:xfrm>
          </p:grpSpPr>
          <p:sp>
            <p:nvSpPr>
              <p:cNvPr id="41044"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98" name="Freeform 169"/>
              <p:cNvSpPr>
                <a:spLocks/>
              </p:cNvSpPr>
              <p:nvPr/>
            </p:nvSpPr>
            <p:spPr bwMode="auto">
              <a:xfrm>
                <a:off x="2888" y="1515"/>
                <a:ext cx="627"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sp>
        <p:nvSpPr>
          <p:cNvPr id="40979" name="Text Box 68"/>
          <p:cNvSpPr txBox="1">
            <a:spLocks noChangeArrowheads="1"/>
          </p:cNvSpPr>
          <p:nvPr/>
        </p:nvSpPr>
        <p:spPr bwMode="auto">
          <a:xfrm>
            <a:off x="889000" y="2211388"/>
            <a:ext cx="1039813" cy="646112"/>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 Estudio de mercado</a:t>
            </a:r>
          </a:p>
        </p:txBody>
      </p:sp>
      <p:sp>
        <p:nvSpPr>
          <p:cNvPr id="40980" name="Text Box 70"/>
          <p:cNvSpPr txBox="1">
            <a:spLocks noChangeArrowheads="1"/>
          </p:cNvSpPr>
          <p:nvPr/>
        </p:nvSpPr>
        <p:spPr bwMode="auto">
          <a:xfrm>
            <a:off x="854075" y="4211638"/>
            <a:ext cx="1039813"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IV: Estudio Técnico </a:t>
            </a:r>
          </a:p>
        </p:txBody>
      </p:sp>
      <p:grpSp>
        <p:nvGrpSpPr>
          <p:cNvPr id="27" name="Group 182"/>
          <p:cNvGrpSpPr>
            <a:grpSpLocks/>
          </p:cNvGrpSpPr>
          <p:nvPr/>
        </p:nvGrpSpPr>
        <p:grpSpPr bwMode="auto">
          <a:xfrm>
            <a:off x="0" y="5072074"/>
            <a:ext cx="1214446" cy="1214446"/>
            <a:chOff x="1943" y="626"/>
            <a:chExt cx="1228" cy="1228"/>
          </a:xfrm>
          <a:solidFill>
            <a:srgbClr val="92D050"/>
          </a:solidFill>
        </p:grpSpPr>
        <p:sp>
          <p:nvSpPr>
            <p:cNvPr id="105" name="Oval 183"/>
            <p:cNvSpPr>
              <a:spLocks noChangeArrowheads="1"/>
            </p:cNvSpPr>
            <p:nvPr/>
          </p:nvSpPr>
          <p:spPr bwMode="auto">
            <a:xfrm>
              <a:off x="1943" y="626"/>
              <a:ext cx="1228" cy="1228"/>
            </a:xfrm>
            <a:prstGeom prst="ellipse">
              <a:avLst/>
            </a:prstGeom>
            <a:grpFill/>
            <a:ln w="9525">
              <a:noFill/>
              <a:round/>
              <a:headEnd/>
              <a:tailEnd/>
            </a:ln>
            <a:effectLst/>
          </p:spPr>
          <p:txBody>
            <a:bodyPr wrap="none" anchor="ctr"/>
            <a:lstStyle/>
            <a:p>
              <a:pPr>
                <a:defRPr/>
              </a:pPr>
              <a:endParaRPr lang="es-MX"/>
            </a:p>
          </p:txBody>
        </p:sp>
        <p:grpSp>
          <p:nvGrpSpPr>
            <p:cNvPr id="28" name="Group 184"/>
            <p:cNvGrpSpPr>
              <a:grpSpLocks/>
            </p:cNvGrpSpPr>
            <p:nvPr/>
          </p:nvGrpSpPr>
          <p:grpSpPr bwMode="auto">
            <a:xfrm>
              <a:off x="2070" y="1330"/>
              <a:ext cx="975" cy="325"/>
              <a:chOff x="2696" y="1315"/>
              <a:chExt cx="2472" cy="824"/>
            </a:xfrm>
            <a:grpFill/>
          </p:grpSpPr>
          <p:sp>
            <p:nvSpPr>
              <p:cNvPr id="110" name="Oval 185"/>
              <p:cNvSpPr>
                <a:spLocks noChangeArrowheads="1"/>
              </p:cNvSpPr>
              <p:nvPr/>
            </p:nvSpPr>
            <p:spPr bwMode="auto">
              <a:xfrm>
                <a:off x="2696" y="1315"/>
                <a:ext cx="2472" cy="824"/>
              </a:xfrm>
              <a:prstGeom prst="ellipse">
                <a:avLst/>
              </a:prstGeom>
              <a:grpFill/>
              <a:ln w="9525">
                <a:noFill/>
                <a:round/>
                <a:headEnd/>
                <a:tailEnd/>
              </a:ln>
              <a:effectLst/>
            </p:spPr>
            <p:txBody>
              <a:bodyPr wrap="none" anchor="ctr"/>
              <a:lstStyle/>
              <a:p>
                <a:pPr>
                  <a:defRPr/>
                </a:pPr>
                <a:endParaRPr lang="es-MX"/>
              </a:p>
            </p:txBody>
          </p:sp>
          <p:sp>
            <p:nvSpPr>
              <p:cNvPr id="111" name="Oval 186"/>
              <p:cNvSpPr>
                <a:spLocks noChangeArrowheads="1"/>
              </p:cNvSpPr>
              <p:nvPr/>
            </p:nvSpPr>
            <p:spPr bwMode="auto">
              <a:xfrm>
                <a:off x="3334" y="1520"/>
                <a:ext cx="1249" cy="451"/>
              </a:xfrm>
              <a:prstGeom prst="ellipse">
                <a:avLst/>
              </a:prstGeom>
              <a:grpFill/>
              <a:ln w="9525">
                <a:noFill/>
                <a:round/>
                <a:headEnd/>
                <a:tailEnd/>
              </a:ln>
              <a:effectLst/>
            </p:spPr>
            <p:txBody>
              <a:bodyPr wrap="none" anchor="ctr"/>
              <a:lstStyle/>
              <a:p>
                <a:pPr>
                  <a:defRPr/>
                </a:pPr>
                <a:endParaRPr lang="es-MX"/>
              </a:p>
            </p:txBody>
          </p:sp>
        </p:grpSp>
        <p:grpSp>
          <p:nvGrpSpPr>
            <p:cNvPr id="29" name="Group 187"/>
            <p:cNvGrpSpPr>
              <a:grpSpLocks/>
            </p:cNvGrpSpPr>
            <p:nvPr/>
          </p:nvGrpSpPr>
          <p:grpSpPr bwMode="auto">
            <a:xfrm>
              <a:off x="2236" y="890"/>
              <a:ext cx="644" cy="645"/>
              <a:chOff x="2880" y="1515"/>
              <a:chExt cx="644" cy="645"/>
            </a:xfrm>
            <a:grpFill/>
          </p:grpSpPr>
          <p:sp>
            <p:nvSpPr>
              <p:cNvPr id="108" name="Oval 188"/>
              <p:cNvSpPr>
                <a:spLocks noChangeArrowheads="1"/>
              </p:cNvSpPr>
              <p:nvPr/>
            </p:nvSpPr>
            <p:spPr bwMode="auto">
              <a:xfrm>
                <a:off x="2880" y="1516"/>
                <a:ext cx="644" cy="644"/>
              </a:xfrm>
              <a:prstGeom prst="ellipse">
                <a:avLst/>
              </a:prstGeom>
              <a:grpFill/>
              <a:ln w="9525" algn="ctr">
                <a:noFill/>
                <a:round/>
                <a:headEnd/>
                <a:tailEnd/>
              </a:ln>
              <a:effectLst/>
            </p:spPr>
            <p:txBody>
              <a:bodyPr wrap="none" anchor="ctr"/>
              <a:lstStyle/>
              <a:p>
                <a:pPr>
                  <a:defRPr/>
                </a:pPr>
                <a:endParaRPr lang="es-MX"/>
              </a:p>
            </p:txBody>
          </p:sp>
          <p:sp>
            <p:nvSpPr>
              <p:cNvPr id="109" name="Freeform 189"/>
              <p:cNvSpPr>
                <a:spLocks/>
              </p:cNvSpPr>
              <p:nvPr/>
            </p:nvSpPr>
            <p:spPr bwMode="auto">
              <a:xfrm>
                <a:off x="2887" y="1515"/>
                <a:ext cx="630"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pFill/>
              <a:ln w="9525">
                <a:noFill/>
                <a:round/>
                <a:headEnd/>
                <a:tailEnd/>
              </a:ln>
            </p:spPr>
            <p:txBody>
              <a:bodyPr/>
              <a:lstStyle/>
              <a:p>
                <a:pPr>
                  <a:defRPr/>
                </a:pPr>
                <a:endParaRPr lang="es-MX"/>
              </a:p>
            </p:txBody>
          </p:sp>
        </p:grpSp>
      </p:grpSp>
      <p:sp>
        <p:nvSpPr>
          <p:cNvPr id="102" name="Rectangle 34"/>
          <p:cNvSpPr txBox="1">
            <a:spLocks noChangeArrowheads="1"/>
          </p:cNvSpPr>
          <p:nvPr/>
        </p:nvSpPr>
        <p:spPr bwMode="auto">
          <a:xfrm>
            <a:off x="500063" y="285750"/>
            <a:ext cx="8229600" cy="561975"/>
          </a:xfrm>
          <a:prstGeom prst="rect">
            <a:avLst/>
          </a:prstGeom>
          <a:noFill/>
          <a:ln w="9525">
            <a:noFill/>
            <a:miter lim="800000"/>
            <a:headEnd/>
            <a:tailEnd/>
          </a:ln>
          <a:effectLst>
            <a:outerShdw dist="17961" dir="2700000" algn="ctr" rotWithShape="0">
              <a:srgbClr val="474747"/>
            </a:outerShdw>
          </a:effectLst>
        </p:spPr>
        <p:txBody>
          <a:bodyPr anchor="ctr"/>
          <a:lstStyle/>
          <a:p>
            <a:pPr marL="0" lvl="1" algn="ctr">
              <a:defRPr/>
            </a:pPr>
            <a:r>
              <a:rPr lang="es-EC" b="1" kern="0" dirty="0">
                <a:solidFill>
                  <a:schemeClr val="bg1"/>
                </a:solidFill>
                <a:latin typeface="Arial" pitchFamily="34" charset="0"/>
                <a:cs typeface="Arial" pitchFamily="34" charset="0"/>
              </a:rPr>
              <a:t>CAP. 5: </a:t>
            </a:r>
            <a:r>
              <a:rPr lang="es-ES" b="1" kern="0" dirty="0">
                <a:solidFill>
                  <a:schemeClr val="bg1"/>
                </a:solidFill>
                <a:latin typeface="Arial" pitchFamily="34" charset="0"/>
                <a:cs typeface="Arial" pitchFamily="34" charset="0"/>
              </a:rPr>
              <a:t>RATIOS FINANCIEROS</a:t>
            </a:r>
            <a:endParaRPr lang="en-GB" kern="0" dirty="0">
              <a:solidFill>
                <a:schemeClr val="bg1"/>
              </a:solidFill>
            </a:endParaRPr>
          </a:p>
        </p:txBody>
      </p:sp>
      <p:graphicFrame>
        <p:nvGraphicFramePr>
          <p:cNvPr id="104" name="103 Tabla"/>
          <p:cNvGraphicFramePr>
            <a:graphicFrameLocks noGrp="1"/>
          </p:cNvGraphicFramePr>
          <p:nvPr/>
        </p:nvGraphicFramePr>
        <p:xfrm>
          <a:off x="2286000" y="1000125"/>
          <a:ext cx="4429125" cy="2168525"/>
        </p:xfrm>
        <a:graphic>
          <a:graphicData uri="http://schemas.openxmlformats.org/drawingml/2006/table">
            <a:tbl>
              <a:tblPr>
                <a:tableStyleId>{5DA37D80-6434-44D0-A028-1B22A696006F}</a:tableStyleId>
              </a:tblPr>
              <a:tblGrid>
                <a:gridCol w="2988365"/>
                <a:gridCol w="1440791"/>
              </a:tblGrid>
              <a:tr h="321471">
                <a:tc gridSpan="2">
                  <a:txBody>
                    <a:bodyPr/>
                    <a:lstStyle/>
                    <a:p>
                      <a:pPr algn="ctr">
                        <a:lnSpc>
                          <a:spcPct val="115000"/>
                        </a:lnSpc>
                        <a:spcAft>
                          <a:spcPts val="0"/>
                        </a:spcAft>
                      </a:pPr>
                      <a:r>
                        <a:rPr lang="es-EC" sz="1800" dirty="0"/>
                        <a:t>TMAR</a:t>
                      </a:r>
                      <a:endParaRPr lang="es-EC" sz="1800" dirty="0">
                        <a:latin typeface="Calibri"/>
                        <a:ea typeface="Calibri"/>
                        <a:cs typeface="Times New Roman"/>
                      </a:endParaRPr>
                    </a:p>
                  </a:txBody>
                  <a:tcPr marL="44450" marR="44450" marT="0" marB="0" anchor="ctr"/>
                </a:tc>
                <a:tc hMerge="1">
                  <a:txBody>
                    <a:bodyPr/>
                    <a:lstStyle/>
                    <a:p>
                      <a:endParaRPr lang="es-EC"/>
                    </a:p>
                  </a:txBody>
                  <a:tcPr/>
                </a:tc>
              </a:tr>
              <a:tr h="321471">
                <a:tc>
                  <a:txBody>
                    <a:bodyPr/>
                    <a:lstStyle/>
                    <a:p>
                      <a:pPr>
                        <a:lnSpc>
                          <a:spcPct val="115000"/>
                        </a:lnSpc>
                        <a:spcAft>
                          <a:spcPts val="0"/>
                        </a:spcAft>
                      </a:pPr>
                      <a:r>
                        <a:rPr lang="es-EC" sz="1800" dirty="0"/>
                        <a:t>Rf tasa libre riesgo</a:t>
                      </a:r>
                      <a:endParaRPr lang="es-EC" sz="1800" dirty="0">
                        <a:latin typeface="Calibri"/>
                        <a:ea typeface="Calibri"/>
                        <a:cs typeface="Times New Roman"/>
                      </a:endParaRPr>
                    </a:p>
                  </a:txBody>
                  <a:tcPr marL="44450" marR="44450" marT="0" marB="0" anchor="ctr"/>
                </a:tc>
                <a:tc>
                  <a:txBody>
                    <a:bodyPr/>
                    <a:lstStyle/>
                    <a:p>
                      <a:pPr algn="r">
                        <a:lnSpc>
                          <a:spcPct val="115000"/>
                        </a:lnSpc>
                        <a:spcAft>
                          <a:spcPts val="0"/>
                        </a:spcAft>
                      </a:pPr>
                      <a:r>
                        <a:rPr lang="es-EC" sz="1800"/>
                        <a:t>0,60%</a:t>
                      </a:r>
                      <a:endParaRPr lang="es-EC" sz="1800">
                        <a:latin typeface="Calibri"/>
                        <a:ea typeface="Calibri"/>
                        <a:cs typeface="Times New Roman"/>
                      </a:endParaRPr>
                    </a:p>
                  </a:txBody>
                  <a:tcPr marL="44450" marR="44450" marT="0" marB="0" anchor="ctr"/>
                </a:tc>
              </a:tr>
              <a:tr h="321471">
                <a:tc>
                  <a:txBody>
                    <a:bodyPr/>
                    <a:lstStyle/>
                    <a:p>
                      <a:pPr>
                        <a:lnSpc>
                          <a:spcPct val="115000"/>
                        </a:lnSpc>
                        <a:spcAft>
                          <a:spcPts val="0"/>
                        </a:spcAft>
                      </a:pPr>
                      <a:r>
                        <a:rPr lang="es-EC" sz="1800" dirty="0" smtClean="0">
                          <a:latin typeface="+mn-lt"/>
                          <a:ea typeface="+mn-ea"/>
                          <a:cs typeface="+mn-cs"/>
                        </a:rPr>
                        <a:t>b</a:t>
                      </a:r>
                      <a:endParaRPr lang="es-EC" sz="1800" dirty="0">
                        <a:latin typeface="Calibri"/>
                        <a:ea typeface="Calibri"/>
                        <a:cs typeface="Times New Roman"/>
                      </a:endParaRPr>
                    </a:p>
                  </a:txBody>
                  <a:tcPr marL="44450" marR="44450" marT="0" marB="0" anchor="ctr"/>
                </a:tc>
                <a:tc>
                  <a:txBody>
                    <a:bodyPr/>
                    <a:lstStyle/>
                    <a:p>
                      <a:pPr algn="r">
                        <a:lnSpc>
                          <a:spcPct val="115000"/>
                        </a:lnSpc>
                        <a:spcAft>
                          <a:spcPts val="0"/>
                        </a:spcAft>
                      </a:pPr>
                      <a:r>
                        <a:rPr lang="es-EC" sz="1800"/>
                        <a:t>0,95</a:t>
                      </a:r>
                      <a:endParaRPr lang="es-EC" sz="1800">
                        <a:latin typeface="Calibri"/>
                        <a:ea typeface="Calibri"/>
                        <a:cs typeface="Times New Roman"/>
                      </a:endParaRPr>
                    </a:p>
                  </a:txBody>
                  <a:tcPr marL="44450" marR="44450" marT="0" marB="0" anchor="ctr"/>
                </a:tc>
              </a:tr>
              <a:tr h="321471">
                <a:tc>
                  <a:txBody>
                    <a:bodyPr/>
                    <a:lstStyle/>
                    <a:p>
                      <a:pPr>
                        <a:lnSpc>
                          <a:spcPct val="115000"/>
                        </a:lnSpc>
                        <a:spcAft>
                          <a:spcPts val="0"/>
                        </a:spcAft>
                      </a:pPr>
                      <a:r>
                        <a:rPr lang="es-EC" sz="1800"/>
                        <a:t>RM mercado</a:t>
                      </a:r>
                      <a:endParaRPr lang="es-EC" sz="1800">
                        <a:latin typeface="Calibri"/>
                        <a:ea typeface="Calibri"/>
                        <a:cs typeface="Times New Roman"/>
                      </a:endParaRPr>
                    </a:p>
                  </a:txBody>
                  <a:tcPr marL="44450" marR="44450" marT="0" marB="0" anchor="ctr"/>
                </a:tc>
                <a:tc>
                  <a:txBody>
                    <a:bodyPr/>
                    <a:lstStyle/>
                    <a:p>
                      <a:pPr algn="r">
                        <a:lnSpc>
                          <a:spcPct val="115000"/>
                        </a:lnSpc>
                        <a:spcAft>
                          <a:spcPts val="0"/>
                        </a:spcAft>
                      </a:pPr>
                      <a:r>
                        <a:rPr lang="es-EC" sz="1800" dirty="0"/>
                        <a:t>11,96%</a:t>
                      </a:r>
                      <a:endParaRPr lang="es-EC" sz="1800" dirty="0">
                        <a:latin typeface="Calibri"/>
                        <a:ea typeface="Calibri"/>
                        <a:cs typeface="Times New Roman"/>
                      </a:endParaRPr>
                    </a:p>
                  </a:txBody>
                  <a:tcPr marL="44450" marR="44450" marT="0" marB="0" anchor="ctr"/>
                </a:tc>
              </a:tr>
              <a:tr h="321471">
                <a:tc>
                  <a:txBody>
                    <a:bodyPr/>
                    <a:lstStyle/>
                    <a:p>
                      <a:pPr>
                        <a:lnSpc>
                          <a:spcPct val="115000"/>
                        </a:lnSpc>
                        <a:spcAft>
                          <a:spcPts val="0"/>
                        </a:spcAft>
                      </a:pPr>
                      <a:r>
                        <a:rPr lang="es-EC" sz="1800" dirty="0"/>
                        <a:t>RP Ecuador</a:t>
                      </a:r>
                      <a:endParaRPr lang="es-EC" sz="1800" dirty="0">
                        <a:latin typeface="Calibri"/>
                        <a:ea typeface="Calibri"/>
                        <a:cs typeface="Times New Roman"/>
                      </a:endParaRPr>
                    </a:p>
                  </a:txBody>
                  <a:tcPr marL="44450" marR="44450" marT="0" marB="0" anchor="ctr"/>
                </a:tc>
                <a:tc>
                  <a:txBody>
                    <a:bodyPr/>
                    <a:lstStyle/>
                    <a:p>
                      <a:pPr algn="r">
                        <a:lnSpc>
                          <a:spcPct val="115000"/>
                        </a:lnSpc>
                        <a:spcAft>
                          <a:spcPts val="0"/>
                        </a:spcAft>
                      </a:pPr>
                      <a:r>
                        <a:rPr lang="es-EC" sz="1800"/>
                        <a:t>8,16%</a:t>
                      </a:r>
                      <a:endParaRPr lang="es-EC" sz="1800">
                        <a:latin typeface="Calibri"/>
                        <a:ea typeface="Calibri"/>
                        <a:cs typeface="Times New Roman"/>
                      </a:endParaRPr>
                    </a:p>
                  </a:txBody>
                  <a:tcPr marL="44450" marR="44450" marT="0" marB="0" anchor="ctr"/>
                </a:tc>
              </a:tr>
              <a:tr h="321471">
                <a:tc>
                  <a:txBody>
                    <a:bodyPr/>
                    <a:lstStyle/>
                    <a:p>
                      <a:pPr>
                        <a:lnSpc>
                          <a:spcPct val="115000"/>
                        </a:lnSpc>
                        <a:spcAft>
                          <a:spcPts val="0"/>
                        </a:spcAft>
                      </a:pPr>
                      <a:r>
                        <a:rPr lang="es-EC" sz="1800" dirty="0" smtClean="0"/>
                        <a:t>TMAR = </a:t>
                      </a:r>
                      <a:r>
                        <a:rPr lang="es-EC" sz="3600" baseline="-25000" dirty="0" smtClean="0"/>
                        <a:t>[</a:t>
                      </a:r>
                      <a:r>
                        <a:rPr lang="es-EC" sz="1800" dirty="0" smtClean="0"/>
                        <a:t>Rf+(</a:t>
                      </a:r>
                      <a:r>
                        <a:rPr lang="es-EC" sz="1800" dirty="0" err="1" smtClean="0"/>
                        <a:t>Rm</a:t>
                      </a:r>
                      <a:r>
                        <a:rPr lang="es-EC" sz="1800" dirty="0" smtClean="0"/>
                        <a:t>-Rf)</a:t>
                      </a:r>
                      <a:r>
                        <a:rPr lang="es-EC" sz="1800" baseline="0" dirty="0" smtClean="0"/>
                        <a:t>*b</a:t>
                      </a:r>
                      <a:r>
                        <a:rPr lang="es-EC" sz="3200" baseline="-25000" dirty="0" smtClean="0"/>
                        <a:t>]</a:t>
                      </a:r>
                      <a:r>
                        <a:rPr lang="es-EC" sz="3200" baseline="0" dirty="0" smtClean="0"/>
                        <a:t> </a:t>
                      </a:r>
                      <a:r>
                        <a:rPr lang="es-EC" sz="1800" baseline="0" dirty="0" smtClean="0"/>
                        <a:t>+ </a:t>
                      </a:r>
                      <a:r>
                        <a:rPr lang="es-EC" sz="1800" baseline="0" dirty="0" err="1" smtClean="0"/>
                        <a:t>Rp</a:t>
                      </a:r>
                      <a:endParaRPr lang="es-EC" sz="1800" dirty="0">
                        <a:latin typeface="Calibri"/>
                        <a:ea typeface="Calibri"/>
                        <a:cs typeface="Times New Roman"/>
                      </a:endParaRPr>
                    </a:p>
                  </a:txBody>
                  <a:tcPr marL="44450" marR="44450" marT="0" marB="0" anchor="ctr"/>
                </a:tc>
                <a:tc>
                  <a:txBody>
                    <a:bodyPr/>
                    <a:lstStyle/>
                    <a:p>
                      <a:pPr algn="r">
                        <a:lnSpc>
                          <a:spcPct val="115000"/>
                        </a:lnSpc>
                        <a:spcAft>
                          <a:spcPts val="0"/>
                        </a:spcAft>
                      </a:pPr>
                      <a:r>
                        <a:rPr lang="es-EC" sz="1800" dirty="0"/>
                        <a:t>19,55%</a:t>
                      </a:r>
                      <a:endParaRPr lang="es-EC" sz="1800" dirty="0">
                        <a:latin typeface="Calibri"/>
                        <a:ea typeface="Calibri"/>
                        <a:cs typeface="Times New Roman"/>
                      </a:endParaRPr>
                    </a:p>
                  </a:txBody>
                  <a:tcPr marL="44450" marR="44450" marT="0" marB="0" anchor="ctr"/>
                </a:tc>
              </a:tr>
            </a:tbl>
          </a:graphicData>
        </a:graphic>
      </p:graphicFrame>
      <p:sp>
        <p:nvSpPr>
          <p:cNvPr id="41005" name="Text Box 70"/>
          <p:cNvSpPr txBox="1">
            <a:spLocks noChangeArrowheads="1"/>
          </p:cNvSpPr>
          <p:nvPr/>
        </p:nvSpPr>
        <p:spPr bwMode="auto">
          <a:xfrm>
            <a:off x="68263" y="5283200"/>
            <a:ext cx="1039812"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V: Estudio Financiero </a:t>
            </a:r>
          </a:p>
        </p:txBody>
      </p:sp>
      <p:graphicFrame>
        <p:nvGraphicFramePr>
          <p:cNvPr id="107" name="106 Tabla"/>
          <p:cNvGraphicFramePr>
            <a:graphicFrameLocks noGrp="1"/>
          </p:cNvGraphicFramePr>
          <p:nvPr/>
        </p:nvGraphicFramePr>
        <p:xfrm>
          <a:off x="2286000" y="3357563"/>
          <a:ext cx="4429125" cy="1376362"/>
        </p:xfrm>
        <a:graphic>
          <a:graphicData uri="http://schemas.openxmlformats.org/drawingml/2006/table">
            <a:tbl>
              <a:tblPr>
                <a:tableStyleId>{5DA37D80-6434-44D0-A028-1B22A696006F}</a:tableStyleId>
              </a:tblPr>
              <a:tblGrid>
                <a:gridCol w="3264395"/>
                <a:gridCol w="1164761"/>
              </a:tblGrid>
              <a:tr h="313603">
                <a:tc gridSpan="2">
                  <a:txBody>
                    <a:bodyPr/>
                    <a:lstStyle/>
                    <a:p>
                      <a:pPr algn="l" fontAlgn="b"/>
                      <a:r>
                        <a:rPr lang="es-EC" sz="1800" u="none" strike="noStrike" dirty="0"/>
                        <a:t>RATIOS </a:t>
                      </a:r>
                      <a:r>
                        <a:rPr lang="es-EC" sz="1800" u="none" strike="noStrike" dirty="0" smtClean="0"/>
                        <a:t>FINANCIEROS </a:t>
                      </a:r>
                      <a:endParaRPr lang="es-EC" sz="1800" b="1" i="0" u="none" strike="noStrike" dirty="0">
                        <a:latin typeface="Verdana"/>
                      </a:endParaRPr>
                    </a:p>
                  </a:txBody>
                  <a:tcPr marL="0" marR="0" marT="0" marB="0" anchor="b"/>
                </a:tc>
                <a:tc hMerge="1">
                  <a:txBody>
                    <a:bodyPr/>
                    <a:lstStyle/>
                    <a:p>
                      <a:endParaRPr lang="es-EC"/>
                    </a:p>
                  </a:txBody>
                  <a:tcPr/>
                </a:tc>
              </a:tr>
              <a:tr h="348449">
                <a:tc>
                  <a:txBody>
                    <a:bodyPr/>
                    <a:lstStyle/>
                    <a:p>
                      <a:pPr algn="just" fontAlgn="b"/>
                      <a:r>
                        <a:rPr lang="es-EC" sz="1800" u="none" strike="noStrike" dirty="0"/>
                        <a:t>VAN</a:t>
                      </a:r>
                      <a:endParaRPr lang="es-EC" sz="1800" b="1" i="0" u="none" strike="noStrike" dirty="0">
                        <a:latin typeface="Verdana"/>
                      </a:endParaRPr>
                    </a:p>
                  </a:txBody>
                  <a:tcPr marL="0" marR="0" marT="0" marB="0" anchor="b"/>
                </a:tc>
                <a:tc>
                  <a:txBody>
                    <a:bodyPr/>
                    <a:lstStyle/>
                    <a:p>
                      <a:pPr algn="r" fontAlgn="b"/>
                      <a:r>
                        <a:rPr lang="es-EC" sz="1800" u="none" strike="noStrike"/>
                        <a:t>$ 2.218,87</a:t>
                      </a:r>
                      <a:endParaRPr lang="es-EC" sz="1800" b="0" i="0" u="none" strike="noStrike">
                        <a:latin typeface="Verdana"/>
                      </a:endParaRPr>
                    </a:p>
                  </a:txBody>
                  <a:tcPr marL="0" marR="0" marT="0" marB="0" anchor="b"/>
                </a:tc>
              </a:tr>
              <a:tr h="331025">
                <a:tc>
                  <a:txBody>
                    <a:bodyPr/>
                    <a:lstStyle/>
                    <a:p>
                      <a:pPr algn="l" fontAlgn="b"/>
                      <a:r>
                        <a:rPr lang="es-EC" sz="1800" u="none" strike="noStrike" dirty="0"/>
                        <a:t>TIR</a:t>
                      </a:r>
                      <a:endParaRPr lang="es-EC" sz="1800" b="1" i="0" u="none" strike="noStrike" dirty="0">
                        <a:latin typeface="Verdana"/>
                      </a:endParaRPr>
                    </a:p>
                  </a:txBody>
                  <a:tcPr marL="0" marR="0" marT="0" marB="0" anchor="b"/>
                </a:tc>
                <a:tc>
                  <a:txBody>
                    <a:bodyPr/>
                    <a:lstStyle/>
                    <a:p>
                      <a:pPr algn="r" fontAlgn="b"/>
                      <a:r>
                        <a:rPr lang="es-EC" sz="1800" u="none" strike="noStrike"/>
                        <a:t>21,09%</a:t>
                      </a:r>
                      <a:endParaRPr lang="es-EC" sz="1800" b="0" i="0" u="none" strike="noStrike">
                        <a:latin typeface="Verdana"/>
                      </a:endParaRPr>
                    </a:p>
                  </a:txBody>
                  <a:tcPr marL="0" marR="0" marT="0" marB="0" anchor="b"/>
                </a:tc>
              </a:tr>
              <a:tr h="383293">
                <a:tc>
                  <a:txBody>
                    <a:bodyPr/>
                    <a:lstStyle/>
                    <a:p>
                      <a:pPr algn="just" fontAlgn="b"/>
                      <a:r>
                        <a:rPr lang="es-EC" sz="1800" u="none" strike="noStrike" dirty="0"/>
                        <a:t>TMAR</a:t>
                      </a:r>
                      <a:endParaRPr lang="es-EC" sz="1800" b="1" i="0" u="none" strike="noStrike" dirty="0">
                        <a:latin typeface="Verdana"/>
                      </a:endParaRPr>
                    </a:p>
                  </a:txBody>
                  <a:tcPr marL="0" marR="0" marT="0" marB="0" anchor="b"/>
                </a:tc>
                <a:tc>
                  <a:txBody>
                    <a:bodyPr/>
                    <a:lstStyle/>
                    <a:p>
                      <a:pPr algn="r" fontAlgn="b"/>
                      <a:r>
                        <a:rPr lang="es-EC" sz="1800" u="none" strike="noStrike" dirty="0"/>
                        <a:t>19,55%</a:t>
                      </a:r>
                      <a:endParaRPr lang="es-EC" sz="1800" b="0" i="0" u="none" strike="noStrike" dirty="0">
                        <a:latin typeface="Verdana"/>
                      </a:endParaRPr>
                    </a:p>
                  </a:txBody>
                  <a:tcPr marL="0" marR="0" marT="0" marB="0" anchor="b"/>
                </a:tc>
              </a:tr>
            </a:tbl>
          </a:graphicData>
        </a:graphic>
      </p:graphicFrame>
      <p:graphicFrame>
        <p:nvGraphicFramePr>
          <p:cNvPr id="112" name="111 Tabla"/>
          <p:cNvGraphicFramePr>
            <a:graphicFrameLocks noGrp="1"/>
          </p:cNvGraphicFramePr>
          <p:nvPr/>
        </p:nvGraphicFramePr>
        <p:xfrm>
          <a:off x="2357438" y="4933950"/>
          <a:ext cx="4357687" cy="852488"/>
        </p:xfrm>
        <a:graphic>
          <a:graphicData uri="http://schemas.openxmlformats.org/drawingml/2006/table">
            <a:tbl>
              <a:tblPr>
                <a:tableStyleId>{5DA37D80-6434-44D0-A028-1B22A696006F}</a:tableStyleId>
              </a:tblPr>
              <a:tblGrid>
                <a:gridCol w="1323220"/>
                <a:gridCol w="1507706"/>
                <a:gridCol w="1526793"/>
              </a:tblGrid>
              <a:tr h="364959">
                <a:tc>
                  <a:txBody>
                    <a:bodyPr/>
                    <a:lstStyle/>
                    <a:p>
                      <a:pPr algn="l" fontAlgn="b"/>
                      <a:r>
                        <a:rPr lang="es-EC" sz="1600" u="none" strike="noStrike" dirty="0"/>
                        <a:t>Técnica</a:t>
                      </a:r>
                      <a:endParaRPr lang="es-EC" sz="1600" b="1" i="0" u="none" strike="noStrike" dirty="0">
                        <a:latin typeface="Verdana"/>
                      </a:endParaRPr>
                    </a:p>
                  </a:txBody>
                  <a:tcPr marL="0" marR="0" marT="0" marB="0" anchor="b"/>
                </a:tc>
                <a:tc>
                  <a:txBody>
                    <a:bodyPr/>
                    <a:lstStyle/>
                    <a:p>
                      <a:pPr algn="l" fontAlgn="b"/>
                      <a:r>
                        <a:rPr lang="es-EC" sz="1600" u="none" strike="noStrike" dirty="0"/>
                        <a:t>Aceptación</a:t>
                      </a:r>
                      <a:endParaRPr lang="es-EC" sz="1600" b="1" i="0" u="none" strike="noStrike" dirty="0">
                        <a:latin typeface="Verdana"/>
                      </a:endParaRPr>
                    </a:p>
                  </a:txBody>
                  <a:tcPr marL="0" marR="0" marT="0" marB="0" anchor="b"/>
                </a:tc>
                <a:tc>
                  <a:txBody>
                    <a:bodyPr/>
                    <a:lstStyle/>
                    <a:p>
                      <a:pPr algn="l" fontAlgn="b"/>
                      <a:r>
                        <a:rPr lang="es-EC" sz="1600" u="none" strike="noStrike"/>
                        <a:t>Rechazo</a:t>
                      </a:r>
                      <a:endParaRPr lang="es-EC" sz="1600" b="1" i="0" u="none" strike="noStrike">
                        <a:latin typeface="Verdana"/>
                      </a:endParaRPr>
                    </a:p>
                  </a:txBody>
                  <a:tcPr marL="0" marR="0" marT="0" marB="0" anchor="b"/>
                </a:tc>
              </a:tr>
              <a:tr h="182479">
                <a:tc>
                  <a:txBody>
                    <a:bodyPr/>
                    <a:lstStyle/>
                    <a:p>
                      <a:pPr algn="just" fontAlgn="b"/>
                      <a:r>
                        <a:rPr lang="es-EC" sz="1600" u="none" strike="noStrike" dirty="0" smtClean="0"/>
                        <a:t>VAN</a:t>
                      </a:r>
                      <a:endParaRPr lang="es-EC" sz="1600" b="1" i="0" u="none" strike="noStrike" dirty="0">
                        <a:latin typeface="Verdana"/>
                      </a:endParaRPr>
                    </a:p>
                  </a:txBody>
                  <a:tcPr marL="0" marR="0" marT="0" marB="0" anchor="b"/>
                </a:tc>
                <a:tc>
                  <a:txBody>
                    <a:bodyPr/>
                    <a:lstStyle/>
                    <a:p>
                      <a:pPr algn="l" fontAlgn="b"/>
                      <a:r>
                        <a:rPr lang="es-EC" sz="1600" u="none" strike="noStrike"/>
                        <a:t>&gt;= 0</a:t>
                      </a:r>
                      <a:endParaRPr lang="es-EC" sz="1600" b="0" i="0" u="none" strike="noStrike">
                        <a:latin typeface="Verdana"/>
                      </a:endParaRPr>
                    </a:p>
                  </a:txBody>
                  <a:tcPr marL="0" marR="0" marT="0" marB="0" anchor="b"/>
                </a:tc>
                <a:tc>
                  <a:txBody>
                    <a:bodyPr/>
                    <a:lstStyle/>
                    <a:p>
                      <a:pPr algn="just" fontAlgn="b"/>
                      <a:r>
                        <a:rPr lang="es-EC" sz="1600" u="none" strike="noStrike"/>
                        <a:t>&lt;0</a:t>
                      </a:r>
                      <a:endParaRPr lang="es-EC" sz="1600" b="1" i="0" u="none" strike="noStrike">
                        <a:latin typeface="Verdana"/>
                      </a:endParaRPr>
                    </a:p>
                  </a:txBody>
                  <a:tcPr marL="0" marR="0" marT="0" marB="0" anchor="b"/>
                </a:tc>
              </a:tr>
              <a:tr h="195514">
                <a:tc>
                  <a:txBody>
                    <a:bodyPr/>
                    <a:lstStyle/>
                    <a:p>
                      <a:pPr algn="l" fontAlgn="b"/>
                      <a:r>
                        <a:rPr lang="es-EC" sz="1600" u="none" strike="noStrike" dirty="0"/>
                        <a:t>TIR</a:t>
                      </a:r>
                      <a:endParaRPr lang="es-EC" sz="1600" b="1" i="0" u="none" strike="noStrike" dirty="0">
                        <a:latin typeface="Verdana"/>
                      </a:endParaRPr>
                    </a:p>
                  </a:txBody>
                  <a:tcPr marL="0" marR="0" marT="0" marB="0" anchor="b"/>
                </a:tc>
                <a:tc>
                  <a:txBody>
                    <a:bodyPr/>
                    <a:lstStyle/>
                    <a:p>
                      <a:pPr algn="l" fontAlgn="b"/>
                      <a:r>
                        <a:rPr lang="es-EC" sz="1600" u="none" strike="noStrike"/>
                        <a:t>&gt;= TMAR</a:t>
                      </a:r>
                      <a:endParaRPr lang="es-EC" sz="1600" b="0" i="0" u="none" strike="noStrike">
                        <a:latin typeface="Verdana"/>
                      </a:endParaRPr>
                    </a:p>
                  </a:txBody>
                  <a:tcPr marL="0" marR="0" marT="0" marB="0" anchor="b"/>
                </a:tc>
                <a:tc>
                  <a:txBody>
                    <a:bodyPr/>
                    <a:lstStyle/>
                    <a:p>
                      <a:pPr algn="l" fontAlgn="b"/>
                      <a:r>
                        <a:rPr lang="es-EC" sz="1600" u="none" strike="noStrike" dirty="0"/>
                        <a:t>&lt; TMAR</a:t>
                      </a:r>
                      <a:endParaRPr lang="es-EC" sz="1600" b="1" i="0" u="none" strike="noStrike" dirty="0">
                        <a:latin typeface="Verdana"/>
                      </a:endParaRPr>
                    </a:p>
                  </a:txBody>
                  <a:tcPr marL="0" marR="0" marT="0" marB="0" anchor="b"/>
                </a:tc>
              </a:tr>
            </a:tbl>
          </a:graphicData>
        </a:graphic>
      </p:graphicFrame>
      <p:graphicFrame>
        <p:nvGraphicFramePr>
          <p:cNvPr id="114" name="113 Diagrama"/>
          <p:cNvGraphicFramePr/>
          <p:nvPr/>
        </p:nvGraphicFramePr>
        <p:xfrm>
          <a:off x="7000892" y="3571876"/>
          <a:ext cx="1785950" cy="1674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499"/>
                                          </p:stCondLst>
                                        </p:cTn>
                                        <p:tgtEl>
                                          <p:spTgt spid="6"/>
                                        </p:tgtEl>
                                        <p:attrNameLst>
                                          <p:attrName>style.visibility</p:attrName>
                                        </p:attrNameLst>
                                      </p:cBhvr>
                                      <p:to>
                                        <p:strVal val="visible"/>
                                      </p:to>
                                    </p:set>
                                  </p:childTnLst>
                                </p:cTn>
                              </p:par>
                            </p:childTnLst>
                          </p:cTn>
                        </p:par>
                        <p:par>
                          <p:cTn id="11" fill="hold">
                            <p:stCondLst>
                              <p:cond delay="1500"/>
                            </p:stCondLst>
                            <p:childTnLst>
                              <p:par>
                                <p:cTn id="12" presetID="1" presetClass="entr" presetSubtype="0" fill="hold" nodeType="afterEffect">
                                  <p:stCondLst>
                                    <p:cond delay="699"/>
                                  </p:stCondLst>
                                  <p:childTnLst>
                                    <p:set>
                                      <p:cBhvr>
                                        <p:cTn id="13" dur="1" fill="hold">
                                          <p:stCondLst>
                                            <p:cond delay="499"/>
                                          </p:stCondLst>
                                        </p:cTn>
                                        <p:tgtEl>
                                          <p:spTgt spid="9"/>
                                        </p:tgtEl>
                                        <p:attrNameLst>
                                          <p:attrName>style.visibility</p:attrName>
                                        </p:attrNameLst>
                                      </p:cBhvr>
                                      <p:to>
                                        <p:strVal val="visible"/>
                                      </p:to>
                                    </p:set>
                                  </p:childTnLst>
                                </p:cTn>
                              </p:par>
                            </p:childTnLst>
                          </p:cTn>
                        </p:par>
                        <p:par>
                          <p:cTn id="14" fill="hold">
                            <p:stCondLst>
                              <p:cond delay="2699"/>
                            </p:stCondLst>
                            <p:childTnLst>
                              <p:par>
                                <p:cTn id="15" presetID="1" presetClass="entr" presetSubtype="0" fill="hold" nodeType="afterEffect">
                                  <p:stCondLst>
                                    <p:cond delay="899"/>
                                  </p:stCondLst>
                                  <p:childTnLst>
                                    <p:set>
                                      <p:cBhvr>
                                        <p:cTn id="16" dur="1" fill="hold">
                                          <p:stCondLst>
                                            <p:cond delay="499"/>
                                          </p:stCondLst>
                                        </p:cTn>
                                        <p:tgtEl>
                                          <p:spTgt spid="14"/>
                                        </p:tgtEl>
                                        <p:attrNameLst>
                                          <p:attrName>style.visibility</p:attrName>
                                        </p:attrNameLst>
                                      </p:cBhvr>
                                      <p:to>
                                        <p:strVal val="visible"/>
                                      </p:to>
                                    </p:set>
                                  </p:childTnLst>
                                </p:cTn>
                              </p:par>
                            </p:childTnLst>
                          </p:cTn>
                        </p:par>
                        <p:par>
                          <p:cTn id="17" fill="hold">
                            <p:stCondLst>
                              <p:cond delay="4098"/>
                            </p:stCondLst>
                            <p:childTnLst>
                              <p:par>
                                <p:cTn id="18" presetID="1" presetClass="entr" presetSubtype="0" fill="hold" nodeType="afterEffect">
                                  <p:stCondLst>
                                    <p:cond delay="1100"/>
                                  </p:stCondLst>
                                  <p:childTnLst>
                                    <p:set>
                                      <p:cBhvr>
                                        <p:cTn id="19" dur="1" fill="hold">
                                          <p:stCondLst>
                                            <p:cond delay="499"/>
                                          </p:stCondLst>
                                        </p:cTn>
                                        <p:tgtEl>
                                          <p:spTgt spid="17"/>
                                        </p:tgtEl>
                                        <p:attrNameLst>
                                          <p:attrName>style.visibility</p:attrName>
                                        </p:attrNameLst>
                                      </p:cBhvr>
                                      <p:to>
                                        <p:strVal val="visible"/>
                                      </p:to>
                                    </p:set>
                                  </p:childTnLst>
                                </p:cTn>
                              </p:par>
                            </p:childTnLst>
                          </p:cTn>
                        </p:par>
                        <p:par>
                          <p:cTn id="20" fill="hold">
                            <p:stCondLst>
                              <p:cond delay="5698"/>
                            </p:stCondLst>
                            <p:childTnLst>
                              <p:par>
                                <p:cTn id="21" presetID="1" presetClass="entr" presetSubtype="0" fill="hold" nodeType="afterEffect">
                                  <p:stCondLst>
                                    <p:cond delay="1299"/>
                                  </p:stCondLst>
                                  <p:childTnLst>
                                    <p:set>
                                      <p:cBhvr>
                                        <p:cTn id="22" dur="1" fill="hold">
                                          <p:stCondLst>
                                            <p:cond delay="499"/>
                                          </p:stCondLst>
                                        </p:cTn>
                                        <p:tgtEl>
                                          <p:spTgt spid="20"/>
                                        </p:tgtEl>
                                        <p:attrNameLst>
                                          <p:attrName>style.visibility</p:attrName>
                                        </p:attrNameLst>
                                      </p:cBhvr>
                                      <p:to>
                                        <p:strVal val="visible"/>
                                      </p:to>
                                    </p:set>
                                  </p:childTnLst>
                                </p:cTn>
                              </p:par>
                            </p:childTnLst>
                          </p:cTn>
                        </p:par>
                        <p:par>
                          <p:cTn id="23" fill="hold">
                            <p:stCondLst>
                              <p:cond delay="7497"/>
                            </p:stCondLst>
                            <p:childTnLst>
                              <p:par>
                                <p:cTn id="24" presetID="1" presetClass="entr" presetSubtype="0" fill="hold" nodeType="afterEffect">
                                  <p:stCondLst>
                                    <p:cond delay="0"/>
                                  </p:stCondLst>
                                  <p:childTnLst>
                                    <p:set>
                                      <p:cBhvr>
                                        <p:cTn id="25" dur="1" fill="hold">
                                          <p:stCondLst>
                                            <p:cond delay="499"/>
                                          </p:stCondLst>
                                        </p:cTn>
                                        <p:tgtEl>
                                          <p:spTgt spid="3"/>
                                        </p:tgtEl>
                                        <p:attrNameLst>
                                          <p:attrName>style.visibility</p:attrName>
                                        </p:attrNameLst>
                                      </p:cBhvr>
                                      <p:to>
                                        <p:strVal val="visible"/>
                                      </p:to>
                                    </p:set>
                                  </p:childTnLst>
                                </p:cTn>
                              </p:par>
                            </p:childTnLst>
                          </p:cTn>
                        </p:par>
                        <p:par>
                          <p:cTn id="26" fill="hold">
                            <p:stCondLst>
                              <p:cond delay="7997"/>
                            </p:stCondLst>
                            <p:childTnLst>
                              <p:par>
                                <p:cTn id="27" presetID="1" presetClass="entr" presetSubtype="0" fill="hold" grpId="0" nodeType="afterEffect">
                                  <p:stCondLst>
                                    <p:cond delay="0"/>
                                  </p:stCondLst>
                                  <p:childTnLst>
                                    <p:set>
                                      <p:cBhvr>
                                        <p:cTn id="28" dur="1" fill="hold">
                                          <p:stCondLst>
                                            <p:cond delay="499"/>
                                          </p:stCondLst>
                                        </p:cTn>
                                        <p:tgtEl>
                                          <p:spTgt spid="11337"/>
                                        </p:tgtEl>
                                        <p:attrNameLst>
                                          <p:attrName>style.visibility</p:attrName>
                                        </p:attrNameLst>
                                      </p:cBhvr>
                                      <p:to>
                                        <p:strVal val="visible"/>
                                      </p:to>
                                    </p:set>
                                  </p:childTnLst>
                                </p:cTn>
                              </p:par>
                            </p:childTnLst>
                          </p:cTn>
                        </p:par>
                        <p:par>
                          <p:cTn id="29" fill="hold">
                            <p:stCondLst>
                              <p:cond delay="8497"/>
                            </p:stCondLst>
                            <p:childTnLst>
                              <p:par>
                                <p:cTn id="30" presetID="1" presetClass="entr" presetSubtype="0" fill="hold" grpId="0" nodeType="afterEffect">
                                  <p:stCondLst>
                                    <p:cond delay="500"/>
                                  </p:stCondLst>
                                  <p:childTnLst>
                                    <p:set>
                                      <p:cBhvr>
                                        <p:cTn id="31" dur="1" fill="hold">
                                          <p:stCondLst>
                                            <p:cond delay="499"/>
                                          </p:stCondLst>
                                        </p:cTn>
                                        <p:tgtEl>
                                          <p:spTgt spid="85"/>
                                        </p:tgtEl>
                                        <p:attrNameLst>
                                          <p:attrName>style.visibility</p:attrName>
                                        </p:attrNameLst>
                                      </p:cBhvr>
                                      <p:to>
                                        <p:strVal val="visible"/>
                                      </p:to>
                                    </p:set>
                                  </p:childTnLst>
                                </p:cTn>
                              </p:par>
                            </p:childTnLst>
                          </p:cTn>
                        </p:par>
                        <p:par>
                          <p:cTn id="32" fill="hold">
                            <p:stCondLst>
                              <p:cond delay="9497"/>
                            </p:stCondLst>
                            <p:childTnLst>
                              <p:par>
                                <p:cTn id="33" presetID="1" presetClass="entr" presetSubtype="0" fill="hold" nodeType="afterEffect">
                                  <p:stCondLst>
                                    <p:cond delay="1100"/>
                                  </p:stCondLst>
                                  <p:childTnLst>
                                    <p:set>
                                      <p:cBhvr>
                                        <p:cTn id="34" dur="1" fill="hold">
                                          <p:stCondLst>
                                            <p:cond delay="499"/>
                                          </p:stCondLst>
                                        </p:cTn>
                                        <p:tgtEl>
                                          <p:spTgt spid="24"/>
                                        </p:tgtEl>
                                        <p:attrNameLst>
                                          <p:attrName>style.visibility</p:attrName>
                                        </p:attrNameLst>
                                      </p:cBhvr>
                                      <p:to>
                                        <p:strVal val="visible"/>
                                      </p:to>
                                    </p:set>
                                  </p:childTnLst>
                                </p:cTn>
                              </p:par>
                            </p:childTnLst>
                          </p:cTn>
                        </p:par>
                        <p:par>
                          <p:cTn id="35" fill="hold">
                            <p:stCondLst>
                              <p:cond delay="11097"/>
                            </p:stCondLst>
                            <p:childTnLst>
                              <p:par>
                                <p:cTn id="36" presetID="22" presetClass="entr" presetSubtype="8" fill="hold" grpId="0" nodeType="afterEffect">
                                  <p:stCondLst>
                                    <p:cond delay="0"/>
                                  </p:stCondLst>
                                  <p:childTnLst>
                                    <p:set>
                                      <p:cBhvr>
                                        <p:cTn id="37" dur="1" fill="hold">
                                          <p:stCondLst>
                                            <p:cond delay="0"/>
                                          </p:stCondLst>
                                        </p:cTn>
                                        <p:tgtEl>
                                          <p:spTgt spid="102"/>
                                        </p:tgtEl>
                                        <p:attrNameLst>
                                          <p:attrName>style.visibility</p:attrName>
                                        </p:attrNameLst>
                                      </p:cBhvr>
                                      <p:to>
                                        <p:strVal val="visible"/>
                                      </p:to>
                                    </p:set>
                                    <p:animEffect transition="in" filter="wipe(left)">
                                      <p:cBhvr>
                                        <p:cTn id="38" dur="500"/>
                                        <p:tgtEl>
                                          <p:spTgt spid="102"/>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04"/>
                                        </p:tgtEl>
                                        <p:attrNameLst>
                                          <p:attrName>style.visibility</p:attrName>
                                        </p:attrNameLst>
                                      </p:cBhvr>
                                      <p:to>
                                        <p:strVal val="visible"/>
                                      </p:to>
                                    </p:set>
                                    <p:animEffect transition="in" filter="randombar(horizontal)">
                                      <p:cBhvr>
                                        <p:cTn id="43"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7" grpId="0" animBg="1" autoUpdateAnimBg="0"/>
      <p:bldP spid="85" grpId="0" autoUpdateAnimBg="0"/>
      <p:bldP spid="102"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 name="102 Título"/>
          <p:cNvSpPr>
            <a:spLocks noGrp="1"/>
          </p:cNvSpPr>
          <p:nvPr>
            <p:ph type="title"/>
          </p:nvPr>
        </p:nvSpPr>
        <p:spPr/>
        <p:txBody>
          <a:bodyPr/>
          <a:lstStyle/>
          <a:p>
            <a:pPr eaLnBrk="1" hangingPunct="1">
              <a:defRPr/>
            </a:pPr>
            <a:endParaRPr lang="es-ES" dirty="0"/>
          </a:p>
        </p:txBody>
      </p:sp>
      <p:sp>
        <p:nvSpPr>
          <p:cNvPr id="11336" name="Rectangle 72"/>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29BE6">
                  <a:alpha val="79999"/>
                </a:srgbClr>
              </a:gs>
            </a:gsLst>
            <a:lin ang="5400000" scaled="1"/>
          </a:gradFill>
          <a:ln w="9525">
            <a:noFill/>
            <a:miter lim="800000"/>
            <a:headEnd/>
            <a:tailEnd/>
          </a:ln>
        </p:spPr>
        <p:txBody>
          <a:bodyPr wrap="none" anchor="ctr"/>
          <a:lstStyle/>
          <a:p>
            <a:endParaRPr lang="es-ES_tradnl"/>
          </a:p>
        </p:txBody>
      </p:sp>
      <p:sp>
        <p:nvSpPr>
          <p:cNvPr id="11337" name="Rectangle 73"/>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9CE1C">
                  <a:alpha val="60001"/>
                </a:srgbClr>
              </a:gs>
            </a:gsLst>
            <a:lin ang="5400000" scaled="1"/>
          </a:gradFill>
          <a:ln w="9525">
            <a:noFill/>
            <a:miter lim="800000"/>
            <a:headEnd/>
            <a:tailEnd/>
          </a:ln>
        </p:spPr>
        <p:txBody>
          <a:bodyPr wrap="none" anchor="ctr"/>
          <a:lstStyle/>
          <a:p>
            <a:endParaRPr lang="es-ES_tradnl"/>
          </a:p>
        </p:txBody>
      </p:sp>
      <p:grpSp>
        <p:nvGrpSpPr>
          <p:cNvPr id="2" name="Group 2"/>
          <p:cNvGrpSpPr>
            <a:grpSpLocks/>
          </p:cNvGrpSpPr>
          <p:nvPr/>
        </p:nvGrpSpPr>
        <p:grpSpPr bwMode="auto">
          <a:xfrm>
            <a:off x="-3175" y="-12700"/>
            <a:ext cx="1766888" cy="6870700"/>
            <a:chOff x="2336" y="-8"/>
            <a:chExt cx="1252" cy="4337"/>
          </a:xfrm>
        </p:grpSpPr>
        <p:sp>
          <p:nvSpPr>
            <p:cNvPr id="42068" name="Freeform 3"/>
            <p:cNvSpPr>
              <a:spLocks/>
            </p:cNvSpPr>
            <p:nvPr/>
          </p:nvSpPr>
          <p:spPr bwMode="auto">
            <a:xfrm>
              <a:off x="2336" y="-8"/>
              <a:ext cx="872" cy="4337"/>
            </a:xfrm>
            <a:custGeom>
              <a:avLst/>
              <a:gdLst>
                <a:gd name="T0" fmla="*/ 607136 w 369"/>
                <a:gd name="T1" fmla="*/ 0 h 1836"/>
                <a:gd name="T2" fmla="*/ 556419 w 369"/>
                <a:gd name="T3" fmla="*/ 1992107 h 1836"/>
                <a:gd name="T4" fmla="*/ 0 w 369"/>
                <a:gd name="T5" fmla="*/ 4204707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18A5D8"/>
              </a:solidFill>
              <a:miter lim="800000"/>
              <a:headEnd/>
              <a:tailEnd/>
            </a:ln>
          </p:spPr>
          <p:txBody>
            <a:bodyPr/>
            <a:lstStyle/>
            <a:p>
              <a:endParaRPr lang="es-ES"/>
            </a:p>
          </p:txBody>
        </p:sp>
        <p:sp>
          <p:nvSpPr>
            <p:cNvPr id="42069" name="Freeform 4"/>
            <p:cNvSpPr>
              <a:spLocks/>
            </p:cNvSpPr>
            <p:nvPr/>
          </p:nvSpPr>
          <p:spPr bwMode="auto">
            <a:xfrm>
              <a:off x="2343" y="-8"/>
              <a:ext cx="893" cy="4337"/>
            </a:xfrm>
            <a:custGeom>
              <a:avLst/>
              <a:gdLst>
                <a:gd name="T0" fmla="*/ 602541 w 378"/>
                <a:gd name="T1" fmla="*/ 0 h 1836"/>
                <a:gd name="T2" fmla="*/ 570372 w 378"/>
                <a:gd name="T3" fmla="*/ 1992107 h 1836"/>
                <a:gd name="T4" fmla="*/ 70578 w 378"/>
                <a:gd name="T5" fmla="*/ 4204707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199DCC"/>
              </a:solidFill>
              <a:miter lim="800000"/>
              <a:headEnd/>
              <a:tailEnd/>
            </a:ln>
          </p:spPr>
          <p:txBody>
            <a:bodyPr/>
            <a:lstStyle/>
            <a:p>
              <a:endParaRPr lang="es-ES"/>
            </a:p>
          </p:txBody>
        </p:sp>
        <p:sp>
          <p:nvSpPr>
            <p:cNvPr id="42070" name="Freeform 5"/>
            <p:cNvSpPr>
              <a:spLocks/>
            </p:cNvSpPr>
            <p:nvPr/>
          </p:nvSpPr>
          <p:spPr bwMode="auto">
            <a:xfrm>
              <a:off x="2350" y="-8"/>
              <a:ext cx="917" cy="4337"/>
            </a:xfrm>
            <a:custGeom>
              <a:avLst/>
              <a:gdLst>
                <a:gd name="T0" fmla="*/ 605392 w 388"/>
                <a:gd name="T1" fmla="*/ 0 h 1836"/>
                <a:gd name="T2" fmla="*/ 589026 w 388"/>
                <a:gd name="T3" fmla="*/ 1992107 h 1836"/>
                <a:gd name="T4" fmla="*/ 142887 w 388"/>
                <a:gd name="T5" fmla="*/ 4204707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1A96C3"/>
              </a:solidFill>
              <a:miter lim="800000"/>
              <a:headEnd/>
              <a:tailEnd/>
            </a:ln>
          </p:spPr>
          <p:txBody>
            <a:bodyPr/>
            <a:lstStyle/>
            <a:p>
              <a:endParaRPr lang="es-ES"/>
            </a:p>
          </p:txBody>
        </p:sp>
        <p:sp>
          <p:nvSpPr>
            <p:cNvPr id="42071" name="Freeform 6"/>
            <p:cNvSpPr>
              <a:spLocks/>
            </p:cNvSpPr>
            <p:nvPr/>
          </p:nvSpPr>
          <p:spPr bwMode="auto">
            <a:xfrm>
              <a:off x="2355" y="-8"/>
              <a:ext cx="940" cy="4337"/>
            </a:xfrm>
            <a:custGeom>
              <a:avLst/>
              <a:gdLst>
                <a:gd name="T0" fmla="*/ 601430 w 398"/>
                <a:gd name="T1" fmla="*/ 0 h 1836"/>
                <a:gd name="T2" fmla="*/ 604141 w 398"/>
                <a:gd name="T3" fmla="*/ 1992107 h 1836"/>
                <a:gd name="T4" fmla="*/ 214887 w 398"/>
                <a:gd name="T5" fmla="*/ 4204707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1A8FBA"/>
              </a:solidFill>
              <a:miter lim="800000"/>
              <a:headEnd/>
              <a:tailEnd/>
            </a:ln>
          </p:spPr>
          <p:txBody>
            <a:bodyPr/>
            <a:lstStyle/>
            <a:p>
              <a:endParaRPr lang="es-ES"/>
            </a:p>
          </p:txBody>
        </p:sp>
        <p:sp>
          <p:nvSpPr>
            <p:cNvPr id="42072" name="Freeform 7"/>
            <p:cNvSpPr>
              <a:spLocks/>
            </p:cNvSpPr>
            <p:nvPr/>
          </p:nvSpPr>
          <p:spPr bwMode="auto">
            <a:xfrm>
              <a:off x="2360" y="-8"/>
              <a:ext cx="964" cy="4337"/>
            </a:xfrm>
            <a:custGeom>
              <a:avLst/>
              <a:gdLst>
                <a:gd name="T0" fmla="*/ 605942 w 408"/>
                <a:gd name="T1" fmla="*/ 0 h 1836"/>
                <a:gd name="T2" fmla="*/ 621497 w 408"/>
                <a:gd name="T3" fmla="*/ 1992107 h 1836"/>
                <a:gd name="T4" fmla="*/ 286502 w 408"/>
                <a:gd name="T5" fmla="*/ 4204707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1888B2"/>
              </a:solidFill>
              <a:miter lim="800000"/>
              <a:headEnd/>
              <a:tailEnd/>
            </a:ln>
          </p:spPr>
          <p:txBody>
            <a:bodyPr/>
            <a:lstStyle/>
            <a:p>
              <a:endParaRPr lang="es-ES"/>
            </a:p>
          </p:txBody>
        </p:sp>
        <p:sp>
          <p:nvSpPr>
            <p:cNvPr id="42073" name="Freeform 8"/>
            <p:cNvSpPr>
              <a:spLocks/>
            </p:cNvSpPr>
            <p:nvPr/>
          </p:nvSpPr>
          <p:spPr bwMode="auto">
            <a:xfrm>
              <a:off x="2365" y="-8"/>
              <a:ext cx="987" cy="4337"/>
            </a:xfrm>
            <a:custGeom>
              <a:avLst/>
              <a:gdLst>
                <a:gd name="T0" fmla="*/ 601973 w 418"/>
                <a:gd name="T1" fmla="*/ 0 h 1836"/>
                <a:gd name="T2" fmla="*/ 636769 w 418"/>
                <a:gd name="T3" fmla="*/ 1992107 h 1836"/>
                <a:gd name="T4" fmla="*/ 358420 w 418"/>
                <a:gd name="T5" fmla="*/ 4204707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1A82AA"/>
              </a:solidFill>
              <a:miter lim="800000"/>
              <a:headEnd/>
              <a:tailEnd/>
            </a:ln>
          </p:spPr>
          <p:txBody>
            <a:bodyPr/>
            <a:lstStyle/>
            <a:p>
              <a:endParaRPr lang="es-ES"/>
            </a:p>
          </p:txBody>
        </p:sp>
        <p:sp>
          <p:nvSpPr>
            <p:cNvPr id="42074" name="Freeform 9"/>
            <p:cNvSpPr>
              <a:spLocks/>
            </p:cNvSpPr>
            <p:nvPr/>
          </p:nvSpPr>
          <p:spPr bwMode="auto">
            <a:xfrm>
              <a:off x="2372" y="-8"/>
              <a:ext cx="1039" cy="4337"/>
            </a:xfrm>
            <a:custGeom>
              <a:avLst/>
              <a:gdLst>
                <a:gd name="T0" fmla="*/ 600204 w 440"/>
                <a:gd name="T1" fmla="*/ 0 h 1836"/>
                <a:gd name="T2" fmla="*/ 652558 w 440"/>
                <a:gd name="T3" fmla="*/ 1992107 h 1836"/>
                <a:gd name="T4" fmla="*/ 429076 w 440"/>
                <a:gd name="T5" fmla="*/ 4204707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187CA2"/>
              </a:solidFill>
              <a:miter lim="800000"/>
              <a:headEnd/>
              <a:tailEnd/>
            </a:ln>
          </p:spPr>
          <p:txBody>
            <a:bodyPr/>
            <a:lstStyle/>
            <a:p>
              <a:endParaRPr lang="es-ES"/>
            </a:p>
          </p:txBody>
        </p:sp>
        <p:sp>
          <p:nvSpPr>
            <p:cNvPr id="42075" name="Freeform 10"/>
            <p:cNvSpPr>
              <a:spLocks/>
            </p:cNvSpPr>
            <p:nvPr/>
          </p:nvSpPr>
          <p:spPr bwMode="auto">
            <a:xfrm>
              <a:off x="2376" y="-8"/>
              <a:ext cx="1094" cy="4337"/>
            </a:xfrm>
            <a:custGeom>
              <a:avLst/>
              <a:gdLst>
                <a:gd name="T0" fmla="*/ 606142 w 463"/>
                <a:gd name="T1" fmla="*/ 0 h 1836"/>
                <a:gd name="T2" fmla="*/ 675244 w 463"/>
                <a:gd name="T3" fmla="*/ 1992107 h 1836"/>
                <a:gd name="T4" fmla="*/ 505395 w 463"/>
                <a:gd name="T5" fmla="*/ 4204707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15769B"/>
              </a:solidFill>
              <a:miter lim="800000"/>
              <a:headEnd/>
              <a:tailEnd/>
            </a:ln>
          </p:spPr>
          <p:txBody>
            <a:bodyPr/>
            <a:lstStyle/>
            <a:p>
              <a:endParaRPr lang="es-ES"/>
            </a:p>
          </p:txBody>
        </p:sp>
        <p:sp>
          <p:nvSpPr>
            <p:cNvPr id="42076" name="Freeform 11"/>
            <p:cNvSpPr>
              <a:spLocks/>
            </p:cNvSpPr>
            <p:nvPr/>
          </p:nvSpPr>
          <p:spPr bwMode="auto">
            <a:xfrm>
              <a:off x="2381" y="-8"/>
              <a:ext cx="1148" cy="4337"/>
            </a:xfrm>
            <a:custGeom>
              <a:avLst/>
              <a:gdLst>
                <a:gd name="T0" fmla="*/ 604885 w 486"/>
                <a:gd name="T1" fmla="*/ 0 h 1836"/>
                <a:gd name="T2" fmla="*/ 691058 w 486"/>
                <a:gd name="T3" fmla="*/ 1992107 h 1836"/>
                <a:gd name="T4" fmla="*/ 576546 w 486"/>
                <a:gd name="T5" fmla="*/ 4204707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157194"/>
              </a:solidFill>
              <a:miter lim="800000"/>
              <a:headEnd/>
              <a:tailEnd/>
            </a:ln>
          </p:spPr>
          <p:txBody>
            <a:bodyPr/>
            <a:lstStyle/>
            <a:p>
              <a:endParaRPr lang="es-ES"/>
            </a:p>
          </p:txBody>
        </p:sp>
        <p:sp>
          <p:nvSpPr>
            <p:cNvPr id="42077" name="Freeform 12"/>
            <p:cNvSpPr>
              <a:spLocks/>
            </p:cNvSpPr>
            <p:nvPr/>
          </p:nvSpPr>
          <p:spPr bwMode="auto">
            <a:xfrm>
              <a:off x="2386" y="-8"/>
              <a:ext cx="1202" cy="4337"/>
            </a:xfrm>
            <a:custGeom>
              <a:avLst/>
              <a:gdLst>
                <a:gd name="T0" fmla="*/ 602518 w 509"/>
                <a:gd name="T1" fmla="*/ 0 h 1836"/>
                <a:gd name="T2" fmla="*/ 706044 w 509"/>
                <a:gd name="T3" fmla="*/ 1992107 h 1836"/>
                <a:gd name="T4" fmla="*/ 645833 w 509"/>
                <a:gd name="T5" fmla="*/ 4204707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36B8D"/>
              </a:solidFill>
              <a:miter lim="800000"/>
              <a:headEnd/>
              <a:tailEnd/>
            </a:ln>
          </p:spPr>
          <p:txBody>
            <a:bodyPr/>
            <a:lstStyle/>
            <a:p>
              <a:endParaRPr lang="es-ES"/>
            </a:p>
          </p:txBody>
        </p:sp>
      </p:grpSp>
      <p:grpSp>
        <p:nvGrpSpPr>
          <p:cNvPr id="3" name="Group 13"/>
          <p:cNvGrpSpPr>
            <a:grpSpLocks/>
          </p:cNvGrpSpPr>
          <p:nvPr/>
        </p:nvGrpSpPr>
        <p:grpSpPr bwMode="auto">
          <a:xfrm>
            <a:off x="-3175" y="-12700"/>
            <a:ext cx="1766888" cy="6870700"/>
            <a:chOff x="2336" y="-8"/>
            <a:chExt cx="1252" cy="4337"/>
          </a:xfrm>
        </p:grpSpPr>
        <p:sp>
          <p:nvSpPr>
            <p:cNvPr id="42058" name="Freeform 14"/>
            <p:cNvSpPr>
              <a:spLocks/>
            </p:cNvSpPr>
            <p:nvPr/>
          </p:nvSpPr>
          <p:spPr bwMode="auto">
            <a:xfrm>
              <a:off x="2336" y="-8"/>
              <a:ext cx="872" cy="4337"/>
            </a:xfrm>
            <a:custGeom>
              <a:avLst/>
              <a:gdLst>
                <a:gd name="T0" fmla="*/ 607136 w 369"/>
                <a:gd name="T1" fmla="*/ 0 h 1836"/>
                <a:gd name="T2" fmla="*/ 556419 w 369"/>
                <a:gd name="T3" fmla="*/ 1992107 h 1836"/>
                <a:gd name="T4" fmla="*/ 0 w 369"/>
                <a:gd name="T5" fmla="*/ 4204707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53B848"/>
              </a:solidFill>
              <a:miter lim="800000"/>
              <a:headEnd/>
              <a:tailEnd/>
            </a:ln>
          </p:spPr>
          <p:txBody>
            <a:bodyPr/>
            <a:lstStyle/>
            <a:p>
              <a:endParaRPr lang="es-ES"/>
            </a:p>
          </p:txBody>
        </p:sp>
        <p:sp>
          <p:nvSpPr>
            <p:cNvPr id="42059" name="Freeform 15"/>
            <p:cNvSpPr>
              <a:spLocks/>
            </p:cNvSpPr>
            <p:nvPr/>
          </p:nvSpPr>
          <p:spPr bwMode="auto">
            <a:xfrm>
              <a:off x="2343" y="-8"/>
              <a:ext cx="893" cy="4337"/>
            </a:xfrm>
            <a:custGeom>
              <a:avLst/>
              <a:gdLst>
                <a:gd name="T0" fmla="*/ 602541 w 378"/>
                <a:gd name="T1" fmla="*/ 0 h 1836"/>
                <a:gd name="T2" fmla="*/ 570372 w 378"/>
                <a:gd name="T3" fmla="*/ 1992107 h 1836"/>
                <a:gd name="T4" fmla="*/ 70578 w 378"/>
                <a:gd name="T5" fmla="*/ 4204707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4FB147"/>
              </a:solidFill>
              <a:miter lim="800000"/>
              <a:headEnd/>
              <a:tailEnd/>
            </a:ln>
          </p:spPr>
          <p:txBody>
            <a:bodyPr/>
            <a:lstStyle/>
            <a:p>
              <a:endParaRPr lang="es-ES"/>
            </a:p>
          </p:txBody>
        </p:sp>
        <p:sp>
          <p:nvSpPr>
            <p:cNvPr id="42060" name="Freeform 16"/>
            <p:cNvSpPr>
              <a:spLocks/>
            </p:cNvSpPr>
            <p:nvPr/>
          </p:nvSpPr>
          <p:spPr bwMode="auto">
            <a:xfrm>
              <a:off x="2350" y="-8"/>
              <a:ext cx="917" cy="4337"/>
            </a:xfrm>
            <a:custGeom>
              <a:avLst/>
              <a:gdLst>
                <a:gd name="T0" fmla="*/ 605392 w 388"/>
                <a:gd name="T1" fmla="*/ 0 h 1836"/>
                <a:gd name="T2" fmla="*/ 589026 w 388"/>
                <a:gd name="T3" fmla="*/ 1992107 h 1836"/>
                <a:gd name="T4" fmla="*/ 142887 w 388"/>
                <a:gd name="T5" fmla="*/ 4204707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48AC47"/>
              </a:solidFill>
              <a:miter lim="800000"/>
              <a:headEnd/>
              <a:tailEnd/>
            </a:ln>
          </p:spPr>
          <p:txBody>
            <a:bodyPr/>
            <a:lstStyle/>
            <a:p>
              <a:endParaRPr lang="es-ES"/>
            </a:p>
          </p:txBody>
        </p:sp>
        <p:sp>
          <p:nvSpPr>
            <p:cNvPr id="42061" name="Freeform 17"/>
            <p:cNvSpPr>
              <a:spLocks/>
            </p:cNvSpPr>
            <p:nvPr/>
          </p:nvSpPr>
          <p:spPr bwMode="auto">
            <a:xfrm>
              <a:off x="2355" y="-8"/>
              <a:ext cx="940" cy="4337"/>
            </a:xfrm>
            <a:custGeom>
              <a:avLst/>
              <a:gdLst>
                <a:gd name="T0" fmla="*/ 601430 w 398"/>
                <a:gd name="T1" fmla="*/ 0 h 1836"/>
                <a:gd name="T2" fmla="*/ 604141 w 398"/>
                <a:gd name="T3" fmla="*/ 1992107 h 1836"/>
                <a:gd name="T4" fmla="*/ 214887 w 398"/>
                <a:gd name="T5" fmla="*/ 4204707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43A746"/>
              </a:solidFill>
              <a:miter lim="800000"/>
              <a:headEnd/>
              <a:tailEnd/>
            </a:ln>
          </p:spPr>
          <p:txBody>
            <a:bodyPr/>
            <a:lstStyle/>
            <a:p>
              <a:endParaRPr lang="es-ES"/>
            </a:p>
          </p:txBody>
        </p:sp>
        <p:sp>
          <p:nvSpPr>
            <p:cNvPr id="42062" name="Freeform 18"/>
            <p:cNvSpPr>
              <a:spLocks/>
            </p:cNvSpPr>
            <p:nvPr/>
          </p:nvSpPr>
          <p:spPr bwMode="auto">
            <a:xfrm>
              <a:off x="2360" y="-8"/>
              <a:ext cx="964" cy="4337"/>
            </a:xfrm>
            <a:custGeom>
              <a:avLst/>
              <a:gdLst>
                <a:gd name="T0" fmla="*/ 605942 w 408"/>
                <a:gd name="T1" fmla="*/ 0 h 1836"/>
                <a:gd name="T2" fmla="*/ 621497 w 408"/>
                <a:gd name="T3" fmla="*/ 1992107 h 1836"/>
                <a:gd name="T4" fmla="*/ 286502 w 408"/>
                <a:gd name="T5" fmla="*/ 4204707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3CA246"/>
              </a:solidFill>
              <a:miter lim="800000"/>
              <a:headEnd/>
              <a:tailEnd/>
            </a:ln>
          </p:spPr>
          <p:txBody>
            <a:bodyPr/>
            <a:lstStyle/>
            <a:p>
              <a:endParaRPr lang="es-ES"/>
            </a:p>
          </p:txBody>
        </p:sp>
        <p:sp>
          <p:nvSpPr>
            <p:cNvPr id="42063" name="Freeform 19"/>
            <p:cNvSpPr>
              <a:spLocks/>
            </p:cNvSpPr>
            <p:nvPr/>
          </p:nvSpPr>
          <p:spPr bwMode="auto">
            <a:xfrm>
              <a:off x="2365" y="-8"/>
              <a:ext cx="987" cy="4337"/>
            </a:xfrm>
            <a:custGeom>
              <a:avLst/>
              <a:gdLst>
                <a:gd name="T0" fmla="*/ 601973 w 418"/>
                <a:gd name="T1" fmla="*/ 0 h 1836"/>
                <a:gd name="T2" fmla="*/ 636769 w 418"/>
                <a:gd name="T3" fmla="*/ 1992107 h 1836"/>
                <a:gd name="T4" fmla="*/ 358420 w 418"/>
                <a:gd name="T5" fmla="*/ 4204707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369E46"/>
              </a:solidFill>
              <a:miter lim="800000"/>
              <a:headEnd/>
              <a:tailEnd/>
            </a:ln>
          </p:spPr>
          <p:txBody>
            <a:bodyPr/>
            <a:lstStyle/>
            <a:p>
              <a:endParaRPr lang="es-ES"/>
            </a:p>
          </p:txBody>
        </p:sp>
        <p:sp>
          <p:nvSpPr>
            <p:cNvPr id="42064" name="Freeform 20"/>
            <p:cNvSpPr>
              <a:spLocks/>
            </p:cNvSpPr>
            <p:nvPr/>
          </p:nvSpPr>
          <p:spPr bwMode="auto">
            <a:xfrm>
              <a:off x="2372" y="-8"/>
              <a:ext cx="1039" cy="4337"/>
            </a:xfrm>
            <a:custGeom>
              <a:avLst/>
              <a:gdLst>
                <a:gd name="T0" fmla="*/ 600204 w 440"/>
                <a:gd name="T1" fmla="*/ 0 h 1836"/>
                <a:gd name="T2" fmla="*/ 652558 w 440"/>
                <a:gd name="T3" fmla="*/ 1992107 h 1836"/>
                <a:gd name="T4" fmla="*/ 429076 w 440"/>
                <a:gd name="T5" fmla="*/ 4204707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2F9946"/>
              </a:solidFill>
              <a:miter lim="800000"/>
              <a:headEnd/>
              <a:tailEnd/>
            </a:ln>
          </p:spPr>
          <p:txBody>
            <a:bodyPr/>
            <a:lstStyle/>
            <a:p>
              <a:endParaRPr lang="es-ES"/>
            </a:p>
          </p:txBody>
        </p:sp>
        <p:sp>
          <p:nvSpPr>
            <p:cNvPr id="42065" name="Freeform 21"/>
            <p:cNvSpPr>
              <a:spLocks/>
            </p:cNvSpPr>
            <p:nvPr/>
          </p:nvSpPr>
          <p:spPr bwMode="auto">
            <a:xfrm>
              <a:off x="2376" y="-8"/>
              <a:ext cx="1094" cy="4337"/>
            </a:xfrm>
            <a:custGeom>
              <a:avLst/>
              <a:gdLst>
                <a:gd name="T0" fmla="*/ 606142 w 463"/>
                <a:gd name="T1" fmla="*/ 0 h 1836"/>
                <a:gd name="T2" fmla="*/ 675244 w 463"/>
                <a:gd name="T3" fmla="*/ 1992107 h 1836"/>
                <a:gd name="T4" fmla="*/ 505395 w 463"/>
                <a:gd name="T5" fmla="*/ 4204707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2A9545"/>
              </a:solidFill>
              <a:miter lim="800000"/>
              <a:headEnd/>
              <a:tailEnd/>
            </a:ln>
          </p:spPr>
          <p:txBody>
            <a:bodyPr/>
            <a:lstStyle/>
            <a:p>
              <a:endParaRPr lang="es-ES"/>
            </a:p>
          </p:txBody>
        </p:sp>
        <p:sp>
          <p:nvSpPr>
            <p:cNvPr id="42066" name="Freeform 22"/>
            <p:cNvSpPr>
              <a:spLocks/>
            </p:cNvSpPr>
            <p:nvPr/>
          </p:nvSpPr>
          <p:spPr bwMode="auto">
            <a:xfrm>
              <a:off x="2381" y="-8"/>
              <a:ext cx="1148" cy="4337"/>
            </a:xfrm>
            <a:custGeom>
              <a:avLst/>
              <a:gdLst>
                <a:gd name="T0" fmla="*/ 604885 w 486"/>
                <a:gd name="T1" fmla="*/ 0 h 1836"/>
                <a:gd name="T2" fmla="*/ 691058 w 486"/>
                <a:gd name="T3" fmla="*/ 1992107 h 1836"/>
                <a:gd name="T4" fmla="*/ 576546 w 486"/>
                <a:gd name="T5" fmla="*/ 4204707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219145"/>
              </a:solidFill>
              <a:miter lim="800000"/>
              <a:headEnd/>
              <a:tailEnd/>
            </a:ln>
          </p:spPr>
          <p:txBody>
            <a:bodyPr/>
            <a:lstStyle/>
            <a:p>
              <a:endParaRPr lang="es-ES"/>
            </a:p>
          </p:txBody>
        </p:sp>
        <p:sp>
          <p:nvSpPr>
            <p:cNvPr id="42067" name="Freeform 23"/>
            <p:cNvSpPr>
              <a:spLocks/>
            </p:cNvSpPr>
            <p:nvPr/>
          </p:nvSpPr>
          <p:spPr bwMode="auto">
            <a:xfrm>
              <a:off x="2386" y="-8"/>
              <a:ext cx="1202" cy="4337"/>
            </a:xfrm>
            <a:custGeom>
              <a:avLst/>
              <a:gdLst>
                <a:gd name="T0" fmla="*/ 602518 w 509"/>
                <a:gd name="T1" fmla="*/ 0 h 1836"/>
                <a:gd name="T2" fmla="*/ 706044 w 509"/>
                <a:gd name="T3" fmla="*/ 1992107 h 1836"/>
                <a:gd name="T4" fmla="*/ 645833 w 509"/>
                <a:gd name="T5" fmla="*/ 4204707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A8D44"/>
              </a:solidFill>
              <a:miter lim="800000"/>
              <a:headEnd/>
              <a:tailEnd/>
            </a:ln>
          </p:spPr>
          <p:txBody>
            <a:bodyPr/>
            <a:lstStyle/>
            <a:p>
              <a:endParaRPr lang="es-ES"/>
            </a:p>
          </p:txBody>
        </p:sp>
      </p:grpSp>
      <p:grpSp>
        <p:nvGrpSpPr>
          <p:cNvPr id="4" name="Group 24"/>
          <p:cNvGrpSpPr>
            <a:grpSpLocks/>
          </p:cNvGrpSpPr>
          <p:nvPr/>
        </p:nvGrpSpPr>
        <p:grpSpPr bwMode="auto">
          <a:xfrm rot="10800000">
            <a:off x="1720850" y="-171450"/>
            <a:ext cx="330200" cy="8253413"/>
            <a:chOff x="-1293" y="0"/>
            <a:chExt cx="1050" cy="4320"/>
          </a:xfrm>
        </p:grpSpPr>
        <p:sp>
          <p:nvSpPr>
            <p:cNvPr id="10" name="Rectangle 25"/>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42057" name="Rectangle 26"/>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5" name="Group 27"/>
          <p:cNvGrpSpPr>
            <a:grpSpLocks/>
          </p:cNvGrpSpPr>
          <p:nvPr/>
        </p:nvGrpSpPr>
        <p:grpSpPr bwMode="auto">
          <a:xfrm>
            <a:off x="0" y="-1111250"/>
            <a:ext cx="1763713" cy="8253413"/>
            <a:chOff x="-1293" y="0"/>
            <a:chExt cx="1050" cy="4320"/>
          </a:xfrm>
        </p:grpSpPr>
        <p:sp>
          <p:nvSpPr>
            <p:cNvPr id="11" name="Rectangle 28"/>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42055" name="Rectangle 29"/>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6" name="Group 146"/>
          <p:cNvGrpSpPr>
            <a:grpSpLocks/>
          </p:cNvGrpSpPr>
          <p:nvPr/>
        </p:nvGrpSpPr>
        <p:grpSpPr bwMode="auto">
          <a:xfrm>
            <a:off x="276225" y="1500188"/>
            <a:ext cx="2152650" cy="2152650"/>
            <a:chOff x="1943" y="626"/>
            <a:chExt cx="1228" cy="1228"/>
          </a:xfrm>
        </p:grpSpPr>
        <p:sp>
          <p:nvSpPr>
            <p:cNvPr id="42047" name="Oval 147"/>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42048" name="Group 148"/>
            <p:cNvGrpSpPr>
              <a:grpSpLocks/>
            </p:cNvGrpSpPr>
            <p:nvPr/>
          </p:nvGrpSpPr>
          <p:grpSpPr bwMode="auto">
            <a:xfrm>
              <a:off x="2070" y="1330"/>
              <a:ext cx="975" cy="325"/>
              <a:chOff x="2696" y="1315"/>
              <a:chExt cx="2472" cy="824"/>
            </a:xfrm>
          </p:grpSpPr>
          <p:sp>
            <p:nvSpPr>
              <p:cNvPr id="42052" name="Oval 149"/>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42053" name="Oval 150"/>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42049" name="Group 151"/>
            <p:cNvGrpSpPr>
              <a:grpSpLocks/>
            </p:cNvGrpSpPr>
            <p:nvPr/>
          </p:nvGrpSpPr>
          <p:grpSpPr bwMode="auto">
            <a:xfrm>
              <a:off x="2236" y="890"/>
              <a:ext cx="644" cy="645"/>
              <a:chOff x="2880" y="1515"/>
              <a:chExt cx="644" cy="645"/>
            </a:xfrm>
          </p:grpSpPr>
          <p:sp>
            <p:nvSpPr>
              <p:cNvPr id="42050" name="Oval 152"/>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17" name="Freeform 153"/>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9" name="Group 97"/>
          <p:cNvGrpSpPr>
            <a:grpSpLocks/>
          </p:cNvGrpSpPr>
          <p:nvPr/>
        </p:nvGrpSpPr>
        <p:grpSpPr bwMode="auto">
          <a:xfrm>
            <a:off x="-442913" y="412750"/>
            <a:ext cx="2152651" cy="2152650"/>
            <a:chOff x="1943" y="626"/>
            <a:chExt cx="1228" cy="1228"/>
          </a:xfrm>
        </p:grpSpPr>
        <p:sp>
          <p:nvSpPr>
            <p:cNvPr id="42040" name="Oval 96"/>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42041" name="Group 89"/>
            <p:cNvGrpSpPr>
              <a:grpSpLocks/>
            </p:cNvGrpSpPr>
            <p:nvPr/>
          </p:nvGrpSpPr>
          <p:grpSpPr bwMode="auto">
            <a:xfrm>
              <a:off x="2070" y="1330"/>
              <a:ext cx="975" cy="325"/>
              <a:chOff x="2696" y="1315"/>
              <a:chExt cx="2472" cy="824"/>
            </a:xfrm>
          </p:grpSpPr>
          <p:sp>
            <p:nvSpPr>
              <p:cNvPr id="42045" name="Oval 90"/>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42046" name="Oval 91"/>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42042" name="Group 92"/>
            <p:cNvGrpSpPr>
              <a:grpSpLocks/>
            </p:cNvGrpSpPr>
            <p:nvPr/>
          </p:nvGrpSpPr>
          <p:grpSpPr bwMode="auto">
            <a:xfrm>
              <a:off x="2236" y="890"/>
              <a:ext cx="644" cy="645"/>
              <a:chOff x="2880" y="1515"/>
              <a:chExt cx="644" cy="645"/>
            </a:xfrm>
          </p:grpSpPr>
          <p:sp>
            <p:nvSpPr>
              <p:cNvPr id="42043" name="Oval 93"/>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358" name="Freeform 94"/>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4" name="Group 154"/>
          <p:cNvGrpSpPr>
            <a:grpSpLocks/>
          </p:cNvGrpSpPr>
          <p:nvPr/>
        </p:nvGrpSpPr>
        <p:grpSpPr bwMode="auto">
          <a:xfrm>
            <a:off x="-500063" y="2500313"/>
            <a:ext cx="2152651" cy="2152650"/>
            <a:chOff x="1943" y="626"/>
            <a:chExt cx="1228" cy="1228"/>
          </a:xfrm>
        </p:grpSpPr>
        <p:sp>
          <p:nvSpPr>
            <p:cNvPr id="42033" name="Oval 155"/>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42034" name="Group 156"/>
            <p:cNvGrpSpPr>
              <a:grpSpLocks/>
            </p:cNvGrpSpPr>
            <p:nvPr/>
          </p:nvGrpSpPr>
          <p:grpSpPr bwMode="auto">
            <a:xfrm>
              <a:off x="2070" y="1330"/>
              <a:ext cx="975" cy="325"/>
              <a:chOff x="2696" y="1315"/>
              <a:chExt cx="2472" cy="824"/>
            </a:xfrm>
          </p:grpSpPr>
          <p:sp>
            <p:nvSpPr>
              <p:cNvPr id="42038" name="Oval 157"/>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42039" name="Oval 158"/>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42035" name="Group 159"/>
            <p:cNvGrpSpPr>
              <a:grpSpLocks/>
            </p:cNvGrpSpPr>
            <p:nvPr/>
          </p:nvGrpSpPr>
          <p:grpSpPr bwMode="auto">
            <a:xfrm>
              <a:off x="2236" y="890"/>
              <a:ext cx="644" cy="645"/>
              <a:chOff x="2880" y="1515"/>
              <a:chExt cx="644" cy="645"/>
            </a:xfrm>
          </p:grpSpPr>
          <p:sp>
            <p:nvSpPr>
              <p:cNvPr id="42036" name="Oval 160"/>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25" name="Freeform 161"/>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7" name="Group 162"/>
          <p:cNvGrpSpPr>
            <a:grpSpLocks/>
          </p:cNvGrpSpPr>
          <p:nvPr/>
        </p:nvGrpSpPr>
        <p:grpSpPr bwMode="auto">
          <a:xfrm>
            <a:off x="276225" y="3500438"/>
            <a:ext cx="2152650" cy="2152650"/>
            <a:chOff x="1943" y="626"/>
            <a:chExt cx="1228" cy="1228"/>
          </a:xfrm>
        </p:grpSpPr>
        <p:sp>
          <p:nvSpPr>
            <p:cNvPr id="42026"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42027" name="Group 164"/>
            <p:cNvGrpSpPr>
              <a:grpSpLocks/>
            </p:cNvGrpSpPr>
            <p:nvPr/>
          </p:nvGrpSpPr>
          <p:grpSpPr bwMode="auto">
            <a:xfrm>
              <a:off x="2070" y="1330"/>
              <a:ext cx="975" cy="325"/>
              <a:chOff x="2696" y="1315"/>
              <a:chExt cx="2472" cy="824"/>
            </a:xfrm>
          </p:grpSpPr>
          <p:sp>
            <p:nvSpPr>
              <p:cNvPr id="42031" name="Oval 165"/>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42032"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42028" name="Group 167"/>
            <p:cNvGrpSpPr>
              <a:grpSpLocks/>
            </p:cNvGrpSpPr>
            <p:nvPr/>
          </p:nvGrpSpPr>
          <p:grpSpPr bwMode="auto">
            <a:xfrm>
              <a:off x="2236" y="890"/>
              <a:ext cx="644" cy="645"/>
              <a:chOff x="2880" y="1515"/>
              <a:chExt cx="644" cy="645"/>
            </a:xfrm>
          </p:grpSpPr>
          <p:sp>
            <p:nvSpPr>
              <p:cNvPr id="42029"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33" name="Freeform 16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0" name="Group 170"/>
          <p:cNvGrpSpPr>
            <a:grpSpLocks/>
          </p:cNvGrpSpPr>
          <p:nvPr/>
        </p:nvGrpSpPr>
        <p:grpSpPr bwMode="auto">
          <a:xfrm>
            <a:off x="490538" y="5286375"/>
            <a:ext cx="2152650" cy="2152650"/>
            <a:chOff x="1943" y="626"/>
            <a:chExt cx="1228" cy="1228"/>
          </a:xfrm>
        </p:grpSpPr>
        <p:sp>
          <p:nvSpPr>
            <p:cNvPr id="42019" name="Oval 171"/>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42020" name="Group 172"/>
            <p:cNvGrpSpPr>
              <a:grpSpLocks/>
            </p:cNvGrpSpPr>
            <p:nvPr/>
          </p:nvGrpSpPr>
          <p:grpSpPr bwMode="auto">
            <a:xfrm>
              <a:off x="2070" y="1330"/>
              <a:ext cx="975" cy="325"/>
              <a:chOff x="2696" y="1315"/>
              <a:chExt cx="2472" cy="824"/>
            </a:xfrm>
          </p:grpSpPr>
          <p:sp>
            <p:nvSpPr>
              <p:cNvPr id="42024" name="Oval 173"/>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42025" name="Oval 174"/>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42021" name="Group 175"/>
            <p:cNvGrpSpPr>
              <a:grpSpLocks/>
            </p:cNvGrpSpPr>
            <p:nvPr/>
          </p:nvGrpSpPr>
          <p:grpSpPr bwMode="auto">
            <a:xfrm>
              <a:off x="2236" y="890"/>
              <a:ext cx="644" cy="645"/>
              <a:chOff x="2880" y="1515"/>
              <a:chExt cx="644" cy="645"/>
            </a:xfrm>
          </p:grpSpPr>
          <p:sp>
            <p:nvSpPr>
              <p:cNvPr id="42022" name="Oval 176"/>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41" name="Freeform 177"/>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3" name="Group 30"/>
          <p:cNvGrpSpPr>
            <a:grpSpLocks/>
          </p:cNvGrpSpPr>
          <p:nvPr/>
        </p:nvGrpSpPr>
        <p:grpSpPr bwMode="auto">
          <a:xfrm>
            <a:off x="428596" y="214290"/>
            <a:ext cx="8520112" cy="592137"/>
            <a:chOff x="197" y="158"/>
            <a:chExt cx="5367" cy="373"/>
          </a:xfrm>
          <a:solidFill>
            <a:srgbClr val="92D050"/>
          </a:solidFill>
        </p:grpSpPr>
        <p:sp>
          <p:nvSpPr>
            <p:cNvPr id="11295" name="AutoShape 31"/>
            <p:cNvSpPr>
              <a:spLocks noChangeArrowheads="1"/>
            </p:cNvSpPr>
            <p:nvPr/>
          </p:nvSpPr>
          <p:spPr bwMode="auto">
            <a:xfrm>
              <a:off x="204" y="159"/>
              <a:ext cx="5352" cy="372"/>
            </a:xfrm>
            <a:prstGeom prst="roundRect">
              <a:avLst>
                <a:gd name="adj" fmla="val 11829"/>
              </a:avLst>
            </a:prstGeom>
            <a:grpFill/>
            <a:ln w="9525">
              <a:noFill/>
              <a:round/>
              <a:headEnd/>
              <a:tailEnd/>
            </a:ln>
            <a:effectLst/>
          </p:spPr>
          <p:txBody>
            <a:bodyPr wrap="none" anchor="ctr"/>
            <a:lstStyle/>
            <a:p>
              <a:pPr>
                <a:defRPr/>
              </a:pPr>
              <a:endParaRPr lang="es-ES_tradnl" dirty="0"/>
            </a:p>
          </p:txBody>
        </p:sp>
        <p:sp>
          <p:nvSpPr>
            <p:cNvPr id="11296" name="Freeform 32"/>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pFill/>
            <a:ln w="9525">
              <a:noFill/>
              <a:round/>
              <a:headEnd/>
              <a:tailEnd/>
            </a:ln>
          </p:spPr>
          <p:txBody>
            <a:bodyPr/>
            <a:lstStyle/>
            <a:p>
              <a:pPr>
                <a:defRPr/>
              </a:pPr>
              <a:endParaRPr lang="es-ES_tradnl" dirty="0"/>
            </a:p>
          </p:txBody>
        </p:sp>
        <p:sp>
          <p:nvSpPr>
            <p:cNvPr id="11297" name="AutoShape 33"/>
            <p:cNvSpPr>
              <a:spLocks noChangeArrowheads="1"/>
            </p:cNvSpPr>
            <p:nvPr/>
          </p:nvSpPr>
          <p:spPr bwMode="auto">
            <a:xfrm>
              <a:off x="204" y="159"/>
              <a:ext cx="5352" cy="82"/>
            </a:xfrm>
            <a:prstGeom prst="roundRect">
              <a:avLst>
                <a:gd name="adj" fmla="val 16667"/>
              </a:avLst>
            </a:prstGeom>
            <a:grpFill/>
            <a:ln w="9525">
              <a:noFill/>
              <a:round/>
              <a:headEnd/>
              <a:tailEnd/>
            </a:ln>
            <a:effectLst/>
          </p:spPr>
          <p:txBody>
            <a:bodyPr wrap="none" anchor="ctr"/>
            <a:lstStyle/>
            <a:p>
              <a:pPr>
                <a:defRPr/>
              </a:pPr>
              <a:endParaRPr lang="es-ES_tradnl" dirty="0"/>
            </a:p>
          </p:txBody>
        </p:sp>
      </p:grpSp>
      <p:sp>
        <p:nvSpPr>
          <p:cNvPr id="85" name="Text Box 71"/>
          <p:cNvSpPr txBox="1">
            <a:spLocks noChangeArrowheads="1"/>
          </p:cNvSpPr>
          <p:nvPr/>
        </p:nvSpPr>
        <p:spPr bwMode="auto">
          <a:xfrm>
            <a:off x="131763" y="1076325"/>
            <a:ext cx="1039812"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42000" name="Text Box 69"/>
          <p:cNvSpPr txBox="1">
            <a:spLocks noChangeArrowheads="1"/>
          </p:cNvSpPr>
          <p:nvPr/>
        </p:nvSpPr>
        <p:spPr bwMode="auto">
          <a:xfrm>
            <a:off x="131763" y="3143250"/>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III: Estudio Organizacional</a:t>
            </a:r>
          </a:p>
        </p:txBody>
      </p:sp>
      <p:sp>
        <p:nvSpPr>
          <p:cNvPr id="42001" name="Text Box 71"/>
          <p:cNvSpPr txBox="1">
            <a:spLocks noChangeArrowheads="1"/>
          </p:cNvSpPr>
          <p:nvPr/>
        </p:nvSpPr>
        <p:spPr bwMode="auto">
          <a:xfrm>
            <a:off x="1000125" y="6211888"/>
            <a:ext cx="1285875" cy="461962"/>
          </a:xfrm>
          <a:prstGeom prst="rect">
            <a:avLst/>
          </a:prstGeom>
          <a:noFill/>
          <a:ln w="9525">
            <a:noFill/>
            <a:miter lim="800000"/>
            <a:headEnd/>
            <a:tailEnd/>
          </a:ln>
        </p:spPr>
        <p:txBody>
          <a:bodyPr anchor="ctr">
            <a:spAutoFit/>
          </a:bodyPr>
          <a:lstStyle/>
          <a:p>
            <a:pPr algn="ctr">
              <a:spcBef>
                <a:spcPct val="50000"/>
              </a:spcBef>
            </a:pPr>
            <a:r>
              <a:rPr lang="en-GB" sz="1200">
                <a:solidFill>
                  <a:schemeClr val="bg1"/>
                </a:solidFill>
              </a:rPr>
              <a:t>Conclusiones, Recomendaciones</a:t>
            </a:r>
          </a:p>
        </p:txBody>
      </p:sp>
      <p:grpSp>
        <p:nvGrpSpPr>
          <p:cNvPr id="24" name="Group 162"/>
          <p:cNvGrpSpPr>
            <a:grpSpLocks/>
          </p:cNvGrpSpPr>
          <p:nvPr/>
        </p:nvGrpSpPr>
        <p:grpSpPr bwMode="auto">
          <a:xfrm>
            <a:off x="-428625" y="4705350"/>
            <a:ext cx="2852738" cy="2154238"/>
            <a:chOff x="1943" y="626"/>
            <a:chExt cx="1627" cy="1229"/>
          </a:xfrm>
        </p:grpSpPr>
        <p:sp>
          <p:nvSpPr>
            <p:cNvPr id="42012"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42013" name="Group 164"/>
            <p:cNvGrpSpPr>
              <a:grpSpLocks/>
            </p:cNvGrpSpPr>
            <p:nvPr/>
          </p:nvGrpSpPr>
          <p:grpSpPr bwMode="auto">
            <a:xfrm>
              <a:off x="2322" y="1411"/>
              <a:ext cx="1248" cy="444"/>
              <a:chOff x="3334" y="1520"/>
              <a:chExt cx="3166" cy="1126"/>
            </a:xfrm>
          </p:grpSpPr>
          <p:sp>
            <p:nvSpPr>
              <p:cNvPr id="42017" name="Oval 165"/>
              <p:cNvSpPr>
                <a:spLocks noChangeArrowheads="1"/>
              </p:cNvSpPr>
              <p:nvPr/>
            </p:nvSpPr>
            <p:spPr bwMode="auto">
              <a:xfrm>
                <a:off x="4027" y="1822"/>
                <a:ext cx="2473"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42018"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42014" name="Group 167"/>
            <p:cNvGrpSpPr>
              <a:grpSpLocks/>
            </p:cNvGrpSpPr>
            <p:nvPr/>
          </p:nvGrpSpPr>
          <p:grpSpPr bwMode="auto">
            <a:xfrm>
              <a:off x="2236" y="890"/>
              <a:ext cx="644" cy="645"/>
              <a:chOff x="2880" y="1515"/>
              <a:chExt cx="644" cy="645"/>
            </a:xfrm>
          </p:grpSpPr>
          <p:sp>
            <p:nvSpPr>
              <p:cNvPr id="42015"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98" name="Freeform 169"/>
              <p:cNvSpPr>
                <a:spLocks/>
              </p:cNvSpPr>
              <p:nvPr/>
            </p:nvSpPr>
            <p:spPr bwMode="auto">
              <a:xfrm>
                <a:off x="2888" y="1515"/>
                <a:ext cx="627"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sp>
        <p:nvSpPr>
          <p:cNvPr id="42003" name="Text Box 68"/>
          <p:cNvSpPr txBox="1">
            <a:spLocks noChangeArrowheads="1"/>
          </p:cNvSpPr>
          <p:nvPr/>
        </p:nvSpPr>
        <p:spPr bwMode="auto">
          <a:xfrm>
            <a:off x="889000" y="2211388"/>
            <a:ext cx="1039813" cy="646112"/>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 Estudio de mercado</a:t>
            </a:r>
          </a:p>
        </p:txBody>
      </p:sp>
      <p:sp>
        <p:nvSpPr>
          <p:cNvPr id="42004" name="Text Box 70"/>
          <p:cNvSpPr txBox="1">
            <a:spLocks noChangeArrowheads="1"/>
          </p:cNvSpPr>
          <p:nvPr/>
        </p:nvSpPr>
        <p:spPr bwMode="auto">
          <a:xfrm>
            <a:off x="854075" y="4211638"/>
            <a:ext cx="1039813"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IV: Estudio Técnico </a:t>
            </a:r>
          </a:p>
        </p:txBody>
      </p:sp>
      <p:grpSp>
        <p:nvGrpSpPr>
          <p:cNvPr id="27" name="Group 182"/>
          <p:cNvGrpSpPr>
            <a:grpSpLocks/>
          </p:cNvGrpSpPr>
          <p:nvPr/>
        </p:nvGrpSpPr>
        <p:grpSpPr bwMode="auto">
          <a:xfrm>
            <a:off x="0" y="5072074"/>
            <a:ext cx="1214446" cy="1214446"/>
            <a:chOff x="1943" y="626"/>
            <a:chExt cx="1228" cy="1228"/>
          </a:xfrm>
          <a:solidFill>
            <a:srgbClr val="92D050"/>
          </a:solidFill>
        </p:grpSpPr>
        <p:sp>
          <p:nvSpPr>
            <p:cNvPr id="105" name="Oval 183"/>
            <p:cNvSpPr>
              <a:spLocks noChangeArrowheads="1"/>
            </p:cNvSpPr>
            <p:nvPr/>
          </p:nvSpPr>
          <p:spPr bwMode="auto">
            <a:xfrm>
              <a:off x="1943" y="626"/>
              <a:ext cx="1228" cy="1228"/>
            </a:xfrm>
            <a:prstGeom prst="ellipse">
              <a:avLst/>
            </a:prstGeom>
            <a:grpFill/>
            <a:ln w="9525">
              <a:noFill/>
              <a:round/>
              <a:headEnd/>
              <a:tailEnd/>
            </a:ln>
            <a:effectLst/>
          </p:spPr>
          <p:txBody>
            <a:bodyPr wrap="none" anchor="ctr"/>
            <a:lstStyle/>
            <a:p>
              <a:pPr>
                <a:defRPr/>
              </a:pPr>
              <a:endParaRPr lang="es-MX"/>
            </a:p>
          </p:txBody>
        </p:sp>
        <p:grpSp>
          <p:nvGrpSpPr>
            <p:cNvPr id="28" name="Group 184"/>
            <p:cNvGrpSpPr>
              <a:grpSpLocks/>
            </p:cNvGrpSpPr>
            <p:nvPr/>
          </p:nvGrpSpPr>
          <p:grpSpPr bwMode="auto">
            <a:xfrm>
              <a:off x="2070" y="1330"/>
              <a:ext cx="975" cy="325"/>
              <a:chOff x="2696" y="1315"/>
              <a:chExt cx="2472" cy="824"/>
            </a:xfrm>
            <a:grpFill/>
          </p:grpSpPr>
          <p:sp>
            <p:nvSpPr>
              <p:cNvPr id="110" name="Oval 185"/>
              <p:cNvSpPr>
                <a:spLocks noChangeArrowheads="1"/>
              </p:cNvSpPr>
              <p:nvPr/>
            </p:nvSpPr>
            <p:spPr bwMode="auto">
              <a:xfrm>
                <a:off x="2696" y="1315"/>
                <a:ext cx="2472" cy="824"/>
              </a:xfrm>
              <a:prstGeom prst="ellipse">
                <a:avLst/>
              </a:prstGeom>
              <a:grpFill/>
              <a:ln w="9525">
                <a:noFill/>
                <a:round/>
                <a:headEnd/>
                <a:tailEnd/>
              </a:ln>
              <a:effectLst/>
            </p:spPr>
            <p:txBody>
              <a:bodyPr wrap="none" anchor="ctr"/>
              <a:lstStyle/>
              <a:p>
                <a:pPr>
                  <a:defRPr/>
                </a:pPr>
                <a:endParaRPr lang="es-MX"/>
              </a:p>
            </p:txBody>
          </p:sp>
          <p:sp>
            <p:nvSpPr>
              <p:cNvPr id="111" name="Oval 186"/>
              <p:cNvSpPr>
                <a:spLocks noChangeArrowheads="1"/>
              </p:cNvSpPr>
              <p:nvPr/>
            </p:nvSpPr>
            <p:spPr bwMode="auto">
              <a:xfrm>
                <a:off x="3334" y="1520"/>
                <a:ext cx="1249" cy="451"/>
              </a:xfrm>
              <a:prstGeom prst="ellipse">
                <a:avLst/>
              </a:prstGeom>
              <a:grpFill/>
              <a:ln w="9525">
                <a:noFill/>
                <a:round/>
                <a:headEnd/>
                <a:tailEnd/>
              </a:ln>
              <a:effectLst/>
            </p:spPr>
            <p:txBody>
              <a:bodyPr wrap="none" anchor="ctr"/>
              <a:lstStyle/>
              <a:p>
                <a:pPr>
                  <a:defRPr/>
                </a:pPr>
                <a:endParaRPr lang="es-MX"/>
              </a:p>
            </p:txBody>
          </p:sp>
        </p:grpSp>
        <p:grpSp>
          <p:nvGrpSpPr>
            <p:cNvPr id="29" name="Group 187"/>
            <p:cNvGrpSpPr>
              <a:grpSpLocks/>
            </p:cNvGrpSpPr>
            <p:nvPr/>
          </p:nvGrpSpPr>
          <p:grpSpPr bwMode="auto">
            <a:xfrm>
              <a:off x="2236" y="890"/>
              <a:ext cx="644" cy="645"/>
              <a:chOff x="2880" y="1515"/>
              <a:chExt cx="644" cy="645"/>
            </a:xfrm>
            <a:grpFill/>
          </p:grpSpPr>
          <p:sp>
            <p:nvSpPr>
              <p:cNvPr id="108" name="Oval 188"/>
              <p:cNvSpPr>
                <a:spLocks noChangeArrowheads="1"/>
              </p:cNvSpPr>
              <p:nvPr/>
            </p:nvSpPr>
            <p:spPr bwMode="auto">
              <a:xfrm>
                <a:off x="2880" y="1516"/>
                <a:ext cx="644" cy="644"/>
              </a:xfrm>
              <a:prstGeom prst="ellipse">
                <a:avLst/>
              </a:prstGeom>
              <a:grpFill/>
              <a:ln w="9525" algn="ctr">
                <a:noFill/>
                <a:round/>
                <a:headEnd/>
                <a:tailEnd/>
              </a:ln>
              <a:effectLst/>
            </p:spPr>
            <p:txBody>
              <a:bodyPr wrap="none" anchor="ctr"/>
              <a:lstStyle/>
              <a:p>
                <a:pPr>
                  <a:defRPr/>
                </a:pPr>
                <a:endParaRPr lang="es-MX"/>
              </a:p>
            </p:txBody>
          </p:sp>
          <p:sp>
            <p:nvSpPr>
              <p:cNvPr id="109" name="Freeform 189"/>
              <p:cNvSpPr>
                <a:spLocks/>
              </p:cNvSpPr>
              <p:nvPr/>
            </p:nvSpPr>
            <p:spPr bwMode="auto">
              <a:xfrm>
                <a:off x="2887" y="1515"/>
                <a:ext cx="630"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pFill/>
              <a:ln w="9525">
                <a:noFill/>
                <a:round/>
                <a:headEnd/>
                <a:tailEnd/>
              </a:ln>
            </p:spPr>
            <p:txBody>
              <a:bodyPr/>
              <a:lstStyle/>
              <a:p>
                <a:pPr>
                  <a:defRPr/>
                </a:pPr>
                <a:endParaRPr lang="es-MX"/>
              </a:p>
            </p:txBody>
          </p:sp>
        </p:grpSp>
      </p:grpSp>
      <p:sp>
        <p:nvSpPr>
          <p:cNvPr id="102" name="Rectangle 34"/>
          <p:cNvSpPr txBox="1">
            <a:spLocks noChangeArrowheads="1"/>
          </p:cNvSpPr>
          <p:nvPr/>
        </p:nvSpPr>
        <p:spPr bwMode="auto">
          <a:xfrm>
            <a:off x="500063" y="285750"/>
            <a:ext cx="8229600" cy="561975"/>
          </a:xfrm>
          <a:prstGeom prst="rect">
            <a:avLst/>
          </a:prstGeom>
          <a:noFill/>
          <a:ln w="9525">
            <a:noFill/>
            <a:miter lim="800000"/>
            <a:headEnd/>
            <a:tailEnd/>
          </a:ln>
          <a:effectLst>
            <a:outerShdw dist="17961" dir="2700000" algn="ctr" rotWithShape="0">
              <a:srgbClr val="474747"/>
            </a:outerShdw>
          </a:effectLst>
        </p:spPr>
        <p:txBody>
          <a:bodyPr anchor="ctr"/>
          <a:lstStyle/>
          <a:p>
            <a:pPr marL="0" lvl="1" algn="ctr">
              <a:defRPr/>
            </a:pPr>
            <a:r>
              <a:rPr lang="es-EC" b="1" kern="0" dirty="0">
                <a:solidFill>
                  <a:schemeClr val="bg1"/>
                </a:solidFill>
                <a:latin typeface="Arial" pitchFamily="34" charset="0"/>
                <a:cs typeface="Arial" pitchFamily="34" charset="0"/>
              </a:rPr>
              <a:t>CAP. 5: ANÁLISIS DE SENSIBILIDAD</a:t>
            </a:r>
            <a:endParaRPr lang="en-GB" kern="0" dirty="0">
              <a:solidFill>
                <a:schemeClr val="bg1"/>
              </a:solidFill>
            </a:endParaRPr>
          </a:p>
        </p:txBody>
      </p:sp>
      <p:sp>
        <p:nvSpPr>
          <p:cNvPr id="42007" name="Text Box 70"/>
          <p:cNvSpPr txBox="1">
            <a:spLocks noChangeArrowheads="1"/>
          </p:cNvSpPr>
          <p:nvPr/>
        </p:nvSpPr>
        <p:spPr bwMode="auto">
          <a:xfrm>
            <a:off x="68263" y="5283200"/>
            <a:ext cx="1039812"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V: Estudio Financiero </a:t>
            </a:r>
          </a:p>
        </p:txBody>
      </p:sp>
      <p:sp>
        <p:nvSpPr>
          <p:cNvPr id="42008" name="100 Rectángulo"/>
          <p:cNvSpPr>
            <a:spLocks noChangeArrowheads="1"/>
          </p:cNvSpPr>
          <p:nvPr/>
        </p:nvSpPr>
        <p:spPr bwMode="auto">
          <a:xfrm>
            <a:off x="7032625" y="1657350"/>
            <a:ext cx="1397000" cy="1200150"/>
          </a:xfrm>
          <a:prstGeom prst="rect">
            <a:avLst/>
          </a:prstGeom>
          <a:noFill/>
          <a:ln w="9525">
            <a:noFill/>
            <a:miter lim="800000"/>
            <a:headEnd/>
            <a:tailEnd/>
          </a:ln>
        </p:spPr>
        <p:txBody>
          <a:bodyPr wrap="none">
            <a:spAutoFit/>
          </a:bodyPr>
          <a:lstStyle/>
          <a:p>
            <a:r>
              <a:rPr lang="es-EC"/>
              <a:t>Escenario</a:t>
            </a:r>
          </a:p>
          <a:p>
            <a:r>
              <a:rPr lang="es-EC"/>
              <a:t> Pesimista</a:t>
            </a:r>
          </a:p>
          <a:p>
            <a:r>
              <a:rPr lang="es-EC"/>
              <a:t>  12.45%</a:t>
            </a:r>
          </a:p>
        </p:txBody>
      </p:sp>
      <p:pic>
        <p:nvPicPr>
          <p:cNvPr id="42009" name="Imagen 2" descr="tmpCC6D.tmp"/>
          <p:cNvPicPr>
            <a:picLocks noChangeAspect="1" noChangeArrowheads="1"/>
          </p:cNvPicPr>
          <p:nvPr/>
        </p:nvPicPr>
        <p:blipFill>
          <a:blip r:embed="rId3"/>
          <a:srcRect/>
          <a:stretch>
            <a:fillRect/>
          </a:stretch>
        </p:blipFill>
        <p:spPr bwMode="auto">
          <a:xfrm>
            <a:off x="2143125" y="1071563"/>
            <a:ext cx="4457700" cy="2643187"/>
          </a:xfrm>
          <a:prstGeom prst="rect">
            <a:avLst/>
          </a:prstGeom>
          <a:noFill/>
          <a:ln w="9525">
            <a:noFill/>
            <a:miter lim="800000"/>
            <a:headEnd/>
            <a:tailEnd/>
          </a:ln>
        </p:spPr>
      </p:pic>
      <p:pic>
        <p:nvPicPr>
          <p:cNvPr id="42010" name="Imagen 3" descr="tmpCC6D.tmp"/>
          <p:cNvPicPr>
            <a:picLocks noChangeAspect="1" noChangeArrowheads="1"/>
          </p:cNvPicPr>
          <p:nvPr/>
        </p:nvPicPr>
        <p:blipFill>
          <a:blip r:embed="rId4"/>
          <a:srcRect/>
          <a:stretch>
            <a:fillRect/>
          </a:stretch>
        </p:blipFill>
        <p:spPr bwMode="auto">
          <a:xfrm>
            <a:off x="4500563" y="3929063"/>
            <a:ext cx="4457700" cy="2643187"/>
          </a:xfrm>
          <a:prstGeom prst="rect">
            <a:avLst/>
          </a:prstGeom>
          <a:noFill/>
          <a:ln w="9525">
            <a:noFill/>
            <a:miter lim="800000"/>
            <a:headEnd/>
            <a:tailEnd/>
          </a:ln>
        </p:spPr>
      </p:pic>
      <p:sp>
        <p:nvSpPr>
          <p:cNvPr id="42011" name="103 Rectángulo"/>
          <p:cNvSpPr>
            <a:spLocks noChangeArrowheads="1"/>
          </p:cNvSpPr>
          <p:nvPr/>
        </p:nvSpPr>
        <p:spPr bwMode="auto">
          <a:xfrm>
            <a:off x="2532063" y="4670425"/>
            <a:ext cx="1325562" cy="1200150"/>
          </a:xfrm>
          <a:prstGeom prst="rect">
            <a:avLst/>
          </a:prstGeom>
          <a:noFill/>
          <a:ln w="9525">
            <a:noFill/>
            <a:miter lim="800000"/>
            <a:headEnd/>
            <a:tailEnd/>
          </a:ln>
        </p:spPr>
        <p:txBody>
          <a:bodyPr wrap="none">
            <a:spAutoFit/>
          </a:bodyPr>
          <a:lstStyle/>
          <a:p>
            <a:r>
              <a:rPr lang="es-EC"/>
              <a:t>Escenario</a:t>
            </a:r>
          </a:p>
          <a:p>
            <a:r>
              <a:rPr lang="es-EC"/>
              <a:t>Optimista </a:t>
            </a:r>
          </a:p>
          <a:p>
            <a:r>
              <a:rPr lang="es-EC"/>
              <a:t>   87.17%</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4.16667E-6 0 L 4.16667E-6 1.12338 " pathEditMode="relative" rAng="0" ptsTypes="AA">
                                      <p:cBhvr>
                                        <p:cTn id="10" dur="1500" fill="hold"/>
                                        <p:tgtEl>
                                          <p:spTgt spid="5"/>
                                        </p:tgtEl>
                                        <p:attrNameLst>
                                          <p:attrName>ppt_x</p:attrName>
                                          <p:attrName>ppt_y</p:attrName>
                                        </p:attrNameLst>
                                      </p:cBhvr>
                                      <p:rCtr x="0" y="562"/>
                                    </p:animMotion>
                                  </p:childTnLst>
                                </p:cTn>
                              </p:par>
                              <p:par>
                                <p:cTn id="11" presetID="42" presetClass="path" presetSubtype="0" accel="50000" decel="50000" fill="hold" nodeType="withEffect">
                                  <p:stCondLst>
                                    <p:cond delay="0"/>
                                  </p:stCondLst>
                                  <p:childTnLst>
                                    <p:animMotion origin="layout" path="M -4.72222E-6 -1.12338 L -4.72222E-6 -4.07407E-6 " pathEditMode="relative" rAng="0" ptsTypes="AA">
                                      <p:cBhvr>
                                        <p:cTn id="12" dur="1500" spd="-100000" fill="hold"/>
                                        <p:tgtEl>
                                          <p:spTgt spid="4"/>
                                        </p:tgtEl>
                                        <p:attrNameLst>
                                          <p:attrName>ppt_x</p:attrName>
                                          <p:attrName>ppt_y</p:attrName>
                                        </p:attrNameLst>
                                      </p:cBhvr>
                                      <p:rCtr x="0" y="562"/>
                                    </p:animMotion>
                                  </p:childTnLst>
                                </p:cTn>
                              </p:par>
                              <p:par>
                                <p:cTn id="13" presetID="10" presetClass="entr" presetSubtype="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7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90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110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nodeType="withEffect">
                                  <p:stCondLst>
                                    <p:cond delay="130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xit" presetSubtype="0" fill="hold" nodeType="with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xit" presetSubtype="0" fill="hold" grpId="0" nodeType="withEffect">
                                  <p:stCondLst>
                                    <p:cond delay="0"/>
                                  </p:stCondLst>
                                  <p:childTnLst>
                                    <p:animEffect transition="out" filter="fade">
                                      <p:cBhvr>
                                        <p:cTn id="35" dur="500"/>
                                        <p:tgtEl>
                                          <p:spTgt spid="11336"/>
                                        </p:tgtEl>
                                      </p:cBhvr>
                                    </p:animEffect>
                                    <p:set>
                                      <p:cBhvr>
                                        <p:cTn id="36" dur="1" fill="hold">
                                          <p:stCondLst>
                                            <p:cond delay="499"/>
                                          </p:stCondLst>
                                        </p:cTn>
                                        <p:tgtEl>
                                          <p:spTgt spid="1133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1337"/>
                                        </p:tgtEl>
                                        <p:attrNameLst>
                                          <p:attrName>style.visibility</p:attrName>
                                        </p:attrNameLst>
                                      </p:cBhvr>
                                      <p:to>
                                        <p:strVal val="visible"/>
                                      </p:to>
                                    </p:set>
                                    <p:animEffect transition="in" filter="fade">
                                      <p:cBhvr>
                                        <p:cTn id="39" dur="500"/>
                                        <p:tgtEl>
                                          <p:spTgt spid="11337"/>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par>
                                <p:cTn id="43" presetID="10" presetClass="entr" presetSubtype="0" fill="hold" nodeType="withEffect">
                                  <p:stCondLst>
                                    <p:cond delay="110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wipe(left)">
                                      <p:cBhvr>
                                        <p:cTn id="48"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6" grpId="0" animBg="1"/>
      <p:bldP spid="11337" grpId="0" animBg="1"/>
      <p:bldP spid="85" grpId="0"/>
      <p:bldP spid="102"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36" name="Rectangle 72"/>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29BE6">
                  <a:alpha val="79999"/>
                </a:srgbClr>
              </a:gs>
            </a:gsLst>
            <a:lin ang="5400000" scaled="1"/>
          </a:gradFill>
          <a:ln w="9525">
            <a:noFill/>
            <a:miter lim="800000"/>
            <a:headEnd/>
            <a:tailEnd/>
          </a:ln>
        </p:spPr>
        <p:txBody>
          <a:bodyPr wrap="none" anchor="ctr"/>
          <a:lstStyle/>
          <a:p>
            <a:endParaRPr lang="es-ES_tradnl"/>
          </a:p>
        </p:txBody>
      </p:sp>
      <p:sp>
        <p:nvSpPr>
          <p:cNvPr id="11337" name="Rectangle 73"/>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9CE1C">
                  <a:alpha val="60001"/>
                </a:srgbClr>
              </a:gs>
            </a:gsLst>
            <a:lin ang="5400000" scaled="1"/>
          </a:gradFill>
          <a:ln w="9525">
            <a:noFill/>
            <a:miter lim="800000"/>
            <a:headEnd/>
            <a:tailEnd/>
          </a:ln>
        </p:spPr>
        <p:txBody>
          <a:bodyPr wrap="none" anchor="ctr"/>
          <a:lstStyle/>
          <a:p>
            <a:endParaRPr lang="es-ES_tradnl"/>
          </a:p>
        </p:txBody>
      </p:sp>
      <p:grpSp>
        <p:nvGrpSpPr>
          <p:cNvPr id="2" name="Group 2"/>
          <p:cNvGrpSpPr>
            <a:grpSpLocks/>
          </p:cNvGrpSpPr>
          <p:nvPr/>
        </p:nvGrpSpPr>
        <p:grpSpPr bwMode="auto">
          <a:xfrm>
            <a:off x="-3175" y="-12700"/>
            <a:ext cx="1766888" cy="6870700"/>
            <a:chOff x="2336" y="-8"/>
            <a:chExt cx="1252" cy="4337"/>
          </a:xfrm>
        </p:grpSpPr>
        <p:sp>
          <p:nvSpPr>
            <p:cNvPr id="43087" name="Freeform 3"/>
            <p:cNvSpPr>
              <a:spLocks/>
            </p:cNvSpPr>
            <p:nvPr/>
          </p:nvSpPr>
          <p:spPr bwMode="auto">
            <a:xfrm>
              <a:off x="2336" y="-8"/>
              <a:ext cx="872" cy="4337"/>
            </a:xfrm>
            <a:custGeom>
              <a:avLst/>
              <a:gdLst>
                <a:gd name="T0" fmla="*/ 607136 w 369"/>
                <a:gd name="T1" fmla="*/ 0 h 1836"/>
                <a:gd name="T2" fmla="*/ 556419 w 369"/>
                <a:gd name="T3" fmla="*/ 1992107 h 1836"/>
                <a:gd name="T4" fmla="*/ 0 w 369"/>
                <a:gd name="T5" fmla="*/ 4204707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18A5D8"/>
              </a:solidFill>
              <a:miter lim="800000"/>
              <a:headEnd/>
              <a:tailEnd/>
            </a:ln>
          </p:spPr>
          <p:txBody>
            <a:bodyPr/>
            <a:lstStyle/>
            <a:p>
              <a:endParaRPr lang="es-ES"/>
            </a:p>
          </p:txBody>
        </p:sp>
        <p:sp>
          <p:nvSpPr>
            <p:cNvPr id="43088" name="Freeform 4"/>
            <p:cNvSpPr>
              <a:spLocks/>
            </p:cNvSpPr>
            <p:nvPr/>
          </p:nvSpPr>
          <p:spPr bwMode="auto">
            <a:xfrm>
              <a:off x="2343" y="-8"/>
              <a:ext cx="893" cy="4337"/>
            </a:xfrm>
            <a:custGeom>
              <a:avLst/>
              <a:gdLst>
                <a:gd name="T0" fmla="*/ 602541 w 378"/>
                <a:gd name="T1" fmla="*/ 0 h 1836"/>
                <a:gd name="T2" fmla="*/ 570372 w 378"/>
                <a:gd name="T3" fmla="*/ 1992107 h 1836"/>
                <a:gd name="T4" fmla="*/ 70578 w 378"/>
                <a:gd name="T5" fmla="*/ 4204707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199DCC"/>
              </a:solidFill>
              <a:miter lim="800000"/>
              <a:headEnd/>
              <a:tailEnd/>
            </a:ln>
          </p:spPr>
          <p:txBody>
            <a:bodyPr/>
            <a:lstStyle/>
            <a:p>
              <a:endParaRPr lang="es-ES"/>
            </a:p>
          </p:txBody>
        </p:sp>
        <p:sp>
          <p:nvSpPr>
            <p:cNvPr id="43089" name="Freeform 5"/>
            <p:cNvSpPr>
              <a:spLocks/>
            </p:cNvSpPr>
            <p:nvPr/>
          </p:nvSpPr>
          <p:spPr bwMode="auto">
            <a:xfrm>
              <a:off x="2350" y="-8"/>
              <a:ext cx="917" cy="4337"/>
            </a:xfrm>
            <a:custGeom>
              <a:avLst/>
              <a:gdLst>
                <a:gd name="T0" fmla="*/ 605392 w 388"/>
                <a:gd name="T1" fmla="*/ 0 h 1836"/>
                <a:gd name="T2" fmla="*/ 589026 w 388"/>
                <a:gd name="T3" fmla="*/ 1992107 h 1836"/>
                <a:gd name="T4" fmla="*/ 142887 w 388"/>
                <a:gd name="T5" fmla="*/ 4204707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1A96C3"/>
              </a:solidFill>
              <a:miter lim="800000"/>
              <a:headEnd/>
              <a:tailEnd/>
            </a:ln>
          </p:spPr>
          <p:txBody>
            <a:bodyPr/>
            <a:lstStyle/>
            <a:p>
              <a:endParaRPr lang="es-ES"/>
            </a:p>
          </p:txBody>
        </p:sp>
        <p:sp>
          <p:nvSpPr>
            <p:cNvPr id="43090" name="Freeform 6"/>
            <p:cNvSpPr>
              <a:spLocks/>
            </p:cNvSpPr>
            <p:nvPr/>
          </p:nvSpPr>
          <p:spPr bwMode="auto">
            <a:xfrm>
              <a:off x="2355" y="-8"/>
              <a:ext cx="940" cy="4337"/>
            </a:xfrm>
            <a:custGeom>
              <a:avLst/>
              <a:gdLst>
                <a:gd name="T0" fmla="*/ 601430 w 398"/>
                <a:gd name="T1" fmla="*/ 0 h 1836"/>
                <a:gd name="T2" fmla="*/ 604141 w 398"/>
                <a:gd name="T3" fmla="*/ 1992107 h 1836"/>
                <a:gd name="T4" fmla="*/ 214887 w 398"/>
                <a:gd name="T5" fmla="*/ 4204707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1A8FBA"/>
              </a:solidFill>
              <a:miter lim="800000"/>
              <a:headEnd/>
              <a:tailEnd/>
            </a:ln>
          </p:spPr>
          <p:txBody>
            <a:bodyPr/>
            <a:lstStyle/>
            <a:p>
              <a:endParaRPr lang="es-ES"/>
            </a:p>
          </p:txBody>
        </p:sp>
        <p:sp>
          <p:nvSpPr>
            <p:cNvPr id="43091" name="Freeform 7"/>
            <p:cNvSpPr>
              <a:spLocks/>
            </p:cNvSpPr>
            <p:nvPr/>
          </p:nvSpPr>
          <p:spPr bwMode="auto">
            <a:xfrm>
              <a:off x="2360" y="-8"/>
              <a:ext cx="964" cy="4337"/>
            </a:xfrm>
            <a:custGeom>
              <a:avLst/>
              <a:gdLst>
                <a:gd name="T0" fmla="*/ 605942 w 408"/>
                <a:gd name="T1" fmla="*/ 0 h 1836"/>
                <a:gd name="T2" fmla="*/ 621497 w 408"/>
                <a:gd name="T3" fmla="*/ 1992107 h 1836"/>
                <a:gd name="T4" fmla="*/ 286502 w 408"/>
                <a:gd name="T5" fmla="*/ 4204707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1888B2"/>
              </a:solidFill>
              <a:miter lim="800000"/>
              <a:headEnd/>
              <a:tailEnd/>
            </a:ln>
          </p:spPr>
          <p:txBody>
            <a:bodyPr/>
            <a:lstStyle/>
            <a:p>
              <a:endParaRPr lang="es-ES"/>
            </a:p>
          </p:txBody>
        </p:sp>
        <p:sp>
          <p:nvSpPr>
            <p:cNvPr id="43092" name="Freeform 8"/>
            <p:cNvSpPr>
              <a:spLocks/>
            </p:cNvSpPr>
            <p:nvPr/>
          </p:nvSpPr>
          <p:spPr bwMode="auto">
            <a:xfrm>
              <a:off x="2365" y="-8"/>
              <a:ext cx="987" cy="4337"/>
            </a:xfrm>
            <a:custGeom>
              <a:avLst/>
              <a:gdLst>
                <a:gd name="T0" fmla="*/ 601973 w 418"/>
                <a:gd name="T1" fmla="*/ 0 h 1836"/>
                <a:gd name="T2" fmla="*/ 636769 w 418"/>
                <a:gd name="T3" fmla="*/ 1992107 h 1836"/>
                <a:gd name="T4" fmla="*/ 358420 w 418"/>
                <a:gd name="T5" fmla="*/ 4204707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1A82AA"/>
              </a:solidFill>
              <a:miter lim="800000"/>
              <a:headEnd/>
              <a:tailEnd/>
            </a:ln>
          </p:spPr>
          <p:txBody>
            <a:bodyPr/>
            <a:lstStyle/>
            <a:p>
              <a:endParaRPr lang="es-ES"/>
            </a:p>
          </p:txBody>
        </p:sp>
        <p:sp>
          <p:nvSpPr>
            <p:cNvPr id="43093" name="Freeform 9"/>
            <p:cNvSpPr>
              <a:spLocks/>
            </p:cNvSpPr>
            <p:nvPr/>
          </p:nvSpPr>
          <p:spPr bwMode="auto">
            <a:xfrm>
              <a:off x="2372" y="-8"/>
              <a:ext cx="1039" cy="4337"/>
            </a:xfrm>
            <a:custGeom>
              <a:avLst/>
              <a:gdLst>
                <a:gd name="T0" fmla="*/ 600204 w 440"/>
                <a:gd name="T1" fmla="*/ 0 h 1836"/>
                <a:gd name="T2" fmla="*/ 652558 w 440"/>
                <a:gd name="T3" fmla="*/ 1992107 h 1836"/>
                <a:gd name="T4" fmla="*/ 429076 w 440"/>
                <a:gd name="T5" fmla="*/ 4204707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187CA2"/>
              </a:solidFill>
              <a:miter lim="800000"/>
              <a:headEnd/>
              <a:tailEnd/>
            </a:ln>
          </p:spPr>
          <p:txBody>
            <a:bodyPr/>
            <a:lstStyle/>
            <a:p>
              <a:endParaRPr lang="es-ES"/>
            </a:p>
          </p:txBody>
        </p:sp>
        <p:sp>
          <p:nvSpPr>
            <p:cNvPr id="43094" name="Freeform 10"/>
            <p:cNvSpPr>
              <a:spLocks/>
            </p:cNvSpPr>
            <p:nvPr/>
          </p:nvSpPr>
          <p:spPr bwMode="auto">
            <a:xfrm>
              <a:off x="2376" y="-8"/>
              <a:ext cx="1094" cy="4337"/>
            </a:xfrm>
            <a:custGeom>
              <a:avLst/>
              <a:gdLst>
                <a:gd name="T0" fmla="*/ 606142 w 463"/>
                <a:gd name="T1" fmla="*/ 0 h 1836"/>
                <a:gd name="T2" fmla="*/ 675244 w 463"/>
                <a:gd name="T3" fmla="*/ 1992107 h 1836"/>
                <a:gd name="T4" fmla="*/ 505395 w 463"/>
                <a:gd name="T5" fmla="*/ 4204707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15769B"/>
              </a:solidFill>
              <a:miter lim="800000"/>
              <a:headEnd/>
              <a:tailEnd/>
            </a:ln>
          </p:spPr>
          <p:txBody>
            <a:bodyPr/>
            <a:lstStyle/>
            <a:p>
              <a:endParaRPr lang="es-ES"/>
            </a:p>
          </p:txBody>
        </p:sp>
        <p:sp>
          <p:nvSpPr>
            <p:cNvPr id="43095" name="Freeform 11"/>
            <p:cNvSpPr>
              <a:spLocks/>
            </p:cNvSpPr>
            <p:nvPr/>
          </p:nvSpPr>
          <p:spPr bwMode="auto">
            <a:xfrm>
              <a:off x="2381" y="-8"/>
              <a:ext cx="1148" cy="4337"/>
            </a:xfrm>
            <a:custGeom>
              <a:avLst/>
              <a:gdLst>
                <a:gd name="T0" fmla="*/ 604885 w 486"/>
                <a:gd name="T1" fmla="*/ 0 h 1836"/>
                <a:gd name="T2" fmla="*/ 691058 w 486"/>
                <a:gd name="T3" fmla="*/ 1992107 h 1836"/>
                <a:gd name="T4" fmla="*/ 576546 w 486"/>
                <a:gd name="T5" fmla="*/ 4204707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157194"/>
              </a:solidFill>
              <a:miter lim="800000"/>
              <a:headEnd/>
              <a:tailEnd/>
            </a:ln>
          </p:spPr>
          <p:txBody>
            <a:bodyPr/>
            <a:lstStyle/>
            <a:p>
              <a:endParaRPr lang="es-ES"/>
            </a:p>
          </p:txBody>
        </p:sp>
        <p:sp>
          <p:nvSpPr>
            <p:cNvPr id="43096" name="Freeform 12"/>
            <p:cNvSpPr>
              <a:spLocks/>
            </p:cNvSpPr>
            <p:nvPr/>
          </p:nvSpPr>
          <p:spPr bwMode="auto">
            <a:xfrm>
              <a:off x="2386" y="-8"/>
              <a:ext cx="1202" cy="4337"/>
            </a:xfrm>
            <a:custGeom>
              <a:avLst/>
              <a:gdLst>
                <a:gd name="T0" fmla="*/ 602518 w 509"/>
                <a:gd name="T1" fmla="*/ 0 h 1836"/>
                <a:gd name="T2" fmla="*/ 706044 w 509"/>
                <a:gd name="T3" fmla="*/ 1992107 h 1836"/>
                <a:gd name="T4" fmla="*/ 645833 w 509"/>
                <a:gd name="T5" fmla="*/ 4204707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36B8D"/>
              </a:solidFill>
              <a:miter lim="800000"/>
              <a:headEnd/>
              <a:tailEnd/>
            </a:ln>
          </p:spPr>
          <p:txBody>
            <a:bodyPr/>
            <a:lstStyle/>
            <a:p>
              <a:endParaRPr lang="es-ES"/>
            </a:p>
          </p:txBody>
        </p:sp>
      </p:grpSp>
      <p:grpSp>
        <p:nvGrpSpPr>
          <p:cNvPr id="3" name="Group 13"/>
          <p:cNvGrpSpPr>
            <a:grpSpLocks/>
          </p:cNvGrpSpPr>
          <p:nvPr/>
        </p:nvGrpSpPr>
        <p:grpSpPr bwMode="auto">
          <a:xfrm>
            <a:off x="-3175" y="-12700"/>
            <a:ext cx="1766888" cy="6870700"/>
            <a:chOff x="2336" y="-8"/>
            <a:chExt cx="1252" cy="4337"/>
          </a:xfrm>
        </p:grpSpPr>
        <p:sp>
          <p:nvSpPr>
            <p:cNvPr id="43077" name="Freeform 14"/>
            <p:cNvSpPr>
              <a:spLocks/>
            </p:cNvSpPr>
            <p:nvPr/>
          </p:nvSpPr>
          <p:spPr bwMode="auto">
            <a:xfrm>
              <a:off x="2336" y="-8"/>
              <a:ext cx="872" cy="4337"/>
            </a:xfrm>
            <a:custGeom>
              <a:avLst/>
              <a:gdLst>
                <a:gd name="T0" fmla="*/ 607136 w 369"/>
                <a:gd name="T1" fmla="*/ 0 h 1836"/>
                <a:gd name="T2" fmla="*/ 556419 w 369"/>
                <a:gd name="T3" fmla="*/ 1992107 h 1836"/>
                <a:gd name="T4" fmla="*/ 0 w 369"/>
                <a:gd name="T5" fmla="*/ 4204707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53B848"/>
              </a:solidFill>
              <a:miter lim="800000"/>
              <a:headEnd/>
              <a:tailEnd/>
            </a:ln>
          </p:spPr>
          <p:txBody>
            <a:bodyPr/>
            <a:lstStyle/>
            <a:p>
              <a:endParaRPr lang="es-ES"/>
            </a:p>
          </p:txBody>
        </p:sp>
        <p:sp>
          <p:nvSpPr>
            <p:cNvPr id="43078" name="Freeform 15"/>
            <p:cNvSpPr>
              <a:spLocks/>
            </p:cNvSpPr>
            <p:nvPr/>
          </p:nvSpPr>
          <p:spPr bwMode="auto">
            <a:xfrm>
              <a:off x="2343" y="-8"/>
              <a:ext cx="893" cy="4337"/>
            </a:xfrm>
            <a:custGeom>
              <a:avLst/>
              <a:gdLst>
                <a:gd name="T0" fmla="*/ 602541 w 378"/>
                <a:gd name="T1" fmla="*/ 0 h 1836"/>
                <a:gd name="T2" fmla="*/ 570372 w 378"/>
                <a:gd name="T3" fmla="*/ 1992107 h 1836"/>
                <a:gd name="T4" fmla="*/ 70578 w 378"/>
                <a:gd name="T5" fmla="*/ 4204707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4FB147"/>
              </a:solidFill>
              <a:miter lim="800000"/>
              <a:headEnd/>
              <a:tailEnd/>
            </a:ln>
          </p:spPr>
          <p:txBody>
            <a:bodyPr/>
            <a:lstStyle/>
            <a:p>
              <a:endParaRPr lang="es-ES"/>
            </a:p>
          </p:txBody>
        </p:sp>
        <p:sp>
          <p:nvSpPr>
            <p:cNvPr id="43079" name="Freeform 16"/>
            <p:cNvSpPr>
              <a:spLocks/>
            </p:cNvSpPr>
            <p:nvPr/>
          </p:nvSpPr>
          <p:spPr bwMode="auto">
            <a:xfrm>
              <a:off x="2350" y="-8"/>
              <a:ext cx="917" cy="4337"/>
            </a:xfrm>
            <a:custGeom>
              <a:avLst/>
              <a:gdLst>
                <a:gd name="T0" fmla="*/ 605392 w 388"/>
                <a:gd name="T1" fmla="*/ 0 h 1836"/>
                <a:gd name="T2" fmla="*/ 589026 w 388"/>
                <a:gd name="T3" fmla="*/ 1992107 h 1836"/>
                <a:gd name="T4" fmla="*/ 142887 w 388"/>
                <a:gd name="T5" fmla="*/ 4204707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48AC47"/>
              </a:solidFill>
              <a:miter lim="800000"/>
              <a:headEnd/>
              <a:tailEnd/>
            </a:ln>
          </p:spPr>
          <p:txBody>
            <a:bodyPr/>
            <a:lstStyle/>
            <a:p>
              <a:endParaRPr lang="es-ES"/>
            </a:p>
          </p:txBody>
        </p:sp>
        <p:sp>
          <p:nvSpPr>
            <p:cNvPr id="43080" name="Freeform 17"/>
            <p:cNvSpPr>
              <a:spLocks/>
            </p:cNvSpPr>
            <p:nvPr/>
          </p:nvSpPr>
          <p:spPr bwMode="auto">
            <a:xfrm>
              <a:off x="2355" y="-8"/>
              <a:ext cx="940" cy="4337"/>
            </a:xfrm>
            <a:custGeom>
              <a:avLst/>
              <a:gdLst>
                <a:gd name="T0" fmla="*/ 601430 w 398"/>
                <a:gd name="T1" fmla="*/ 0 h 1836"/>
                <a:gd name="T2" fmla="*/ 604141 w 398"/>
                <a:gd name="T3" fmla="*/ 1992107 h 1836"/>
                <a:gd name="T4" fmla="*/ 214887 w 398"/>
                <a:gd name="T5" fmla="*/ 4204707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43A746"/>
              </a:solidFill>
              <a:miter lim="800000"/>
              <a:headEnd/>
              <a:tailEnd/>
            </a:ln>
          </p:spPr>
          <p:txBody>
            <a:bodyPr/>
            <a:lstStyle/>
            <a:p>
              <a:endParaRPr lang="es-ES"/>
            </a:p>
          </p:txBody>
        </p:sp>
        <p:sp>
          <p:nvSpPr>
            <p:cNvPr id="43081" name="Freeform 18"/>
            <p:cNvSpPr>
              <a:spLocks/>
            </p:cNvSpPr>
            <p:nvPr/>
          </p:nvSpPr>
          <p:spPr bwMode="auto">
            <a:xfrm>
              <a:off x="2360" y="-8"/>
              <a:ext cx="964" cy="4337"/>
            </a:xfrm>
            <a:custGeom>
              <a:avLst/>
              <a:gdLst>
                <a:gd name="T0" fmla="*/ 605942 w 408"/>
                <a:gd name="T1" fmla="*/ 0 h 1836"/>
                <a:gd name="T2" fmla="*/ 621497 w 408"/>
                <a:gd name="T3" fmla="*/ 1992107 h 1836"/>
                <a:gd name="T4" fmla="*/ 286502 w 408"/>
                <a:gd name="T5" fmla="*/ 4204707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3CA246"/>
              </a:solidFill>
              <a:miter lim="800000"/>
              <a:headEnd/>
              <a:tailEnd/>
            </a:ln>
          </p:spPr>
          <p:txBody>
            <a:bodyPr/>
            <a:lstStyle/>
            <a:p>
              <a:endParaRPr lang="es-ES"/>
            </a:p>
          </p:txBody>
        </p:sp>
        <p:sp>
          <p:nvSpPr>
            <p:cNvPr id="43082" name="Freeform 19"/>
            <p:cNvSpPr>
              <a:spLocks/>
            </p:cNvSpPr>
            <p:nvPr/>
          </p:nvSpPr>
          <p:spPr bwMode="auto">
            <a:xfrm>
              <a:off x="2365" y="-8"/>
              <a:ext cx="987" cy="4337"/>
            </a:xfrm>
            <a:custGeom>
              <a:avLst/>
              <a:gdLst>
                <a:gd name="T0" fmla="*/ 601973 w 418"/>
                <a:gd name="T1" fmla="*/ 0 h 1836"/>
                <a:gd name="T2" fmla="*/ 636769 w 418"/>
                <a:gd name="T3" fmla="*/ 1992107 h 1836"/>
                <a:gd name="T4" fmla="*/ 358420 w 418"/>
                <a:gd name="T5" fmla="*/ 4204707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369E46"/>
              </a:solidFill>
              <a:miter lim="800000"/>
              <a:headEnd/>
              <a:tailEnd/>
            </a:ln>
          </p:spPr>
          <p:txBody>
            <a:bodyPr/>
            <a:lstStyle/>
            <a:p>
              <a:endParaRPr lang="es-ES"/>
            </a:p>
          </p:txBody>
        </p:sp>
        <p:sp>
          <p:nvSpPr>
            <p:cNvPr id="43083" name="Freeform 20"/>
            <p:cNvSpPr>
              <a:spLocks/>
            </p:cNvSpPr>
            <p:nvPr/>
          </p:nvSpPr>
          <p:spPr bwMode="auto">
            <a:xfrm>
              <a:off x="2372" y="-8"/>
              <a:ext cx="1039" cy="4337"/>
            </a:xfrm>
            <a:custGeom>
              <a:avLst/>
              <a:gdLst>
                <a:gd name="T0" fmla="*/ 600204 w 440"/>
                <a:gd name="T1" fmla="*/ 0 h 1836"/>
                <a:gd name="T2" fmla="*/ 652558 w 440"/>
                <a:gd name="T3" fmla="*/ 1992107 h 1836"/>
                <a:gd name="T4" fmla="*/ 429076 w 440"/>
                <a:gd name="T5" fmla="*/ 4204707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2F9946"/>
              </a:solidFill>
              <a:miter lim="800000"/>
              <a:headEnd/>
              <a:tailEnd/>
            </a:ln>
          </p:spPr>
          <p:txBody>
            <a:bodyPr/>
            <a:lstStyle/>
            <a:p>
              <a:endParaRPr lang="es-ES"/>
            </a:p>
          </p:txBody>
        </p:sp>
        <p:sp>
          <p:nvSpPr>
            <p:cNvPr id="43084" name="Freeform 21"/>
            <p:cNvSpPr>
              <a:spLocks/>
            </p:cNvSpPr>
            <p:nvPr/>
          </p:nvSpPr>
          <p:spPr bwMode="auto">
            <a:xfrm>
              <a:off x="2376" y="-8"/>
              <a:ext cx="1094" cy="4337"/>
            </a:xfrm>
            <a:custGeom>
              <a:avLst/>
              <a:gdLst>
                <a:gd name="T0" fmla="*/ 606142 w 463"/>
                <a:gd name="T1" fmla="*/ 0 h 1836"/>
                <a:gd name="T2" fmla="*/ 675244 w 463"/>
                <a:gd name="T3" fmla="*/ 1992107 h 1836"/>
                <a:gd name="T4" fmla="*/ 505395 w 463"/>
                <a:gd name="T5" fmla="*/ 4204707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2A9545"/>
              </a:solidFill>
              <a:miter lim="800000"/>
              <a:headEnd/>
              <a:tailEnd/>
            </a:ln>
          </p:spPr>
          <p:txBody>
            <a:bodyPr/>
            <a:lstStyle/>
            <a:p>
              <a:endParaRPr lang="es-ES"/>
            </a:p>
          </p:txBody>
        </p:sp>
        <p:sp>
          <p:nvSpPr>
            <p:cNvPr id="43085" name="Freeform 22"/>
            <p:cNvSpPr>
              <a:spLocks/>
            </p:cNvSpPr>
            <p:nvPr/>
          </p:nvSpPr>
          <p:spPr bwMode="auto">
            <a:xfrm>
              <a:off x="2381" y="-8"/>
              <a:ext cx="1148" cy="4337"/>
            </a:xfrm>
            <a:custGeom>
              <a:avLst/>
              <a:gdLst>
                <a:gd name="T0" fmla="*/ 604885 w 486"/>
                <a:gd name="T1" fmla="*/ 0 h 1836"/>
                <a:gd name="T2" fmla="*/ 691058 w 486"/>
                <a:gd name="T3" fmla="*/ 1992107 h 1836"/>
                <a:gd name="T4" fmla="*/ 576546 w 486"/>
                <a:gd name="T5" fmla="*/ 4204707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219145"/>
              </a:solidFill>
              <a:miter lim="800000"/>
              <a:headEnd/>
              <a:tailEnd/>
            </a:ln>
          </p:spPr>
          <p:txBody>
            <a:bodyPr/>
            <a:lstStyle/>
            <a:p>
              <a:endParaRPr lang="es-ES"/>
            </a:p>
          </p:txBody>
        </p:sp>
        <p:sp>
          <p:nvSpPr>
            <p:cNvPr id="43086" name="Freeform 23"/>
            <p:cNvSpPr>
              <a:spLocks/>
            </p:cNvSpPr>
            <p:nvPr/>
          </p:nvSpPr>
          <p:spPr bwMode="auto">
            <a:xfrm>
              <a:off x="2386" y="-8"/>
              <a:ext cx="1202" cy="4337"/>
            </a:xfrm>
            <a:custGeom>
              <a:avLst/>
              <a:gdLst>
                <a:gd name="T0" fmla="*/ 602518 w 509"/>
                <a:gd name="T1" fmla="*/ 0 h 1836"/>
                <a:gd name="T2" fmla="*/ 706044 w 509"/>
                <a:gd name="T3" fmla="*/ 1992107 h 1836"/>
                <a:gd name="T4" fmla="*/ 645833 w 509"/>
                <a:gd name="T5" fmla="*/ 4204707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A8D44"/>
              </a:solidFill>
              <a:miter lim="800000"/>
              <a:headEnd/>
              <a:tailEnd/>
            </a:ln>
          </p:spPr>
          <p:txBody>
            <a:bodyPr/>
            <a:lstStyle/>
            <a:p>
              <a:endParaRPr lang="es-ES"/>
            </a:p>
          </p:txBody>
        </p:sp>
      </p:grpSp>
      <p:grpSp>
        <p:nvGrpSpPr>
          <p:cNvPr id="4" name="Group 24"/>
          <p:cNvGrpSpPr>
            <a:grpSpLocks/>
          </p:cNvGrpSpPr>
          <p:nvPr/>
        </p:nvGrpSpPr>
        <p:grpSpPr bwMode="auto">
          <a:xfrm rot="10800000">
            <a:off x="1720850" y="-171450"/>
            <a:ext cx="330200" cy="8253413"/>
            <a:chOff x="-1293" y="0"/>
            <a:chExt cx="1050" cy="4320"/>
          </a:xfrm>
        </p:grpSpPr>
        <p:sp>
          <p:nvSpPr>
            <p:cNvPr id="11289" name="Rectangle 25"/>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43076" name="Rectangle 26"/>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5" name="Group 27"/>
          <p:cNvGrpSpPr>
            <a:grpSpLocks/>
          </p:cNvGrpSpPr>
          <p:nvPr/>
        </p:nvGrpSpPr>
        <p:grpSpPr bwMode="auto">
          <a:xfrm>
            <a:off x="0" y="-1111250"/>
            <a:ext cx="1763713" cy="8253413"/>
            <a:chOff x="-1293" y="0"/>
            <a:chExt cx="1050" cy="4320"/>
          </a:xfrm>
        </p:grpSpPr>
        <p:sp>
          <p:nvSpPr>
            <p:cNvPr id="11292" name="Rectangle 28"/>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43074" name="Rectangle 29"/>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6" name="Group 146"/>
          <p:cNvGrpSpPr>
            <a:grpSpLocks/>
          </p:cNvGrpSpPr>
          <p:nvPr/>
        </p:nvGrpSpPr>
        <p:grpSpPr bwMode="auto">
          <a:xfrm>
            <a:off x="276225" y="1500188"/>
            <a:ext cx="2152650" cy="2152650"/>
            <a:chOff x="1943" y="626"/>
            <a:chExt cx="1228" cy="1228"/>
          </a:xfrm>
        </p:grpSpPr>
        <p:sp>
          <p:nvSpPr>
            <p:cNvPr id="43066" name="Oval 147"/>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43067" name="Group 148"/>
            <p:cNvGrpSpPr>
              <a:grpSpLocks/>
            </p:cNvGrpSpPr>
            <p:nvPr/>
          </p:nvGrpSpPr>
          <p:grpSpPr bwMode="auto">
            <a:xfrm>
              <a:off x="2070" y="1330"/>
              <a:ext cx="975" cy="325"/>
              <a:chOff x="2696" y="1315"/>
              <a:chExt cx="2472" cy="824"/>
            </a:xfrm>
          </p:grpSpPr>
          <p:sp>
            <p:nvSpPr>
              <p:cNvPr id="43071" name="Oval 149"/>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43072" name="Oval 150"/>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43068" name="Group 151"/>
            <p:cNvGrpSpPr>
              <a:grpSpLocks/>
            </p:cNvGrpSpPr>
            <p:nvPr/>
          </p:nvGrpSpPr>
          <p:grpSpPr bwMode="auto">
            <a:xfrm>
              <a:off x="2236" y="890"/>
              <a:ext cx="644" cy="645"/>
              <a:chOff x="2880" y="1515"/>
              <a:chExt cx="644" cy="645"/>
            </a:xfrm>
          </p:grpSpPr>
          <p:sp>
            <p:nvSpPr>
              <p:cNvPr id="43069" name="Oval 152"/>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17" name="Freeform 153"/>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9" name="Group 97"/>
          <p:cNvGrpSpPr>
            <a:grpSpLocks/>
          </p:cNvGrpSpPr>
          <p:nvPr/>
        </p:nvGrpSpPr>
        <p:grpSpPr bwMode="auto">
          <a:xfrm>
            <a:off x="-442913" y="412750"/>
            <a:ext cx="2152651" cy="2152650"/>
            <a:chOff x="1943" y="626"/>
            <a:chExt cx="1228" cy="1228"/>
          </a:xfrm>
        </p:grpSpPr>
        <p:sp>
          <p:nvSpPr>
            <p:cNvPr id="43059" name="Oval 96"/>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43060" name="Group 89"/>
            <p:cNvGrpSpPr>
              <a:grpSpLocks/>
            </p:cNvGrpSpPr>
            <p:nvPr/>
          </p:nvGrpSpPr>
          <p:grpSpPr bwMode="auto">
            <a:xfrm>
              <a:off x="2070" y="1330"/>
              <a:ext cx="975" cy="325"/>
              <a:chOff x="2696" y="1315"/>
              <a:chExt cx="2472" cy="824"/>
            </a:xfrm>
          </p:grpSpPr>
          <p:sp>
            <p:nvSpPr>
              <p:cNvPr id="43064" name="Oval 90"/>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43065" name="Oval 91"/>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43061" name="Group 92"/>
            <p:cNvGrpSpPr>
              <a:grpSpLocks/>
            </p:cNvGrpSpPr>
            <p:nvPr/>
          </p:nvGrpSpPr>
          <p:grpSpPr bwMode="auto">
            <a:xfrm>
              <a:off x="2236" y="890"/>
              <a:ext cx="644" cy="645"/>
              <a:chOff x="2880" y="1515"/>
              <a:chExt cx="644" cy="645"/>
            </a:xfrm>
          </p:grpSpPr>
          <p:sp>
            <p:nvSpPr>
              <p:cNvPr id="43062" name="Oval 93"/>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358" name="Freeform 94"/>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2" name="Group 154"/>
          <p:cNvGrpSpPr>
            <a:grpSpLocks/>
          </p:cNvGrpSpPr>
          <p:nvPr/>
        </p:nvGrpSpPr>
        <p:grpSpPr bwMode="auto">
          <a:xfrm>
            <a:off x="-500063" y="2500313"/>
            <a:ext cx="2152651" cy="2152650"/>
            <a:chOff x="1943" y="626"/>
            <a:chExt cx="1228" cy="1228"/>
          </a:xfrm>
        </p:grpSpPr>
        <p:sp>
          <p:nvSpPr>
            <p:cNvPr id="43052" name="Oval 155"/>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43053" name="Group 156"/>
            <p:cNvGrpSpPr>
              <a:grpSpLocks/>
            </p:cNvGrpSpPr>
            <p:nvPr/>
          </p:nvGrpSpPr>
          <p:grpSpPr bwMode="auto">
            <a:xfrm>
              <a:off x="2070" y="1330"/>
              <a:ext cx="975" cy="325"/>
              <a:chOff x="2696" y="1315"/>
              <a:chExt cx="2472" cy="824"/>
            </a:xfrm>
          </p:grpSpPr>
          <p:sp>
            <p:nvSpPr>
              <p:cNvPr id="43057" name="Oval 157"/>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43058" name="Oval 158"/>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43054" name="Group 159"/>
            <p:cNvGrpSpPr>
              <a:grpSpLocks/>
            </p:cNvGrpSpPr>
            <p:nvPr/>
          </p:nvGrpSpPr>
          <p:grpSpPr bwMode="auto">
            <a:xfrm>
              <a:off x="2236" y="890"/>
              <a:ext cx="644" cy="645"/>
              <a:chOff x="2880" y="1515"/>
              <a:chExt cx="644" cy="645"/>
            </a:xfrm>
          </p:grpSpPr>
          <p:sp>
            <p:nvSpPr>
              <p:cNvPr id="43055" name="Oval 160"/>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25" name="Freeform 161"/>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5" name="Group 162"/>
          <p:cNvGrpSpPr>
            <a:grpSpLocks/>
          </p:cNvGrpSpPr>
          <p:nvPr/>
        </p:nvGrpSpPr>
        <p:grpSpPr bwMode="auto">
          <a:xfrm>
            <a:off x="276225" y="3500438"/>
            <a:ext cx="2152650" cy="2152650"/>
            <a:chOff x="1943" y="626"/>
            <a:chExt cx="1228" cy="1228"/>
          </a:xfrm>
        </p:grpSpPr>
        <p:sp>
          <p:nvSpPr>
            <p:cNvPr id="43045"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43046" name="Group 164"/>
            <p:cNvGrpSpPr>
              <a:grpSpLocks/>
            </p:cNvGrpSpPr>
            <p:nvPr/>
          </p:nvGrpSpPr>
          <p:grpSpPr bwMode="auto">
            <a:xfrm>
              <a:off x="2070" y="1330"/>
              <a:ext cx="975" cy="325"/>
              <a:chOff x="2696" y="1315"/>
              <a:chExt cx="2472" cy="824"/>
            </a:xfrm>
          </p:grpSpPr>
          <p:sp>
            <p:nvSpPr>
              <p:cNvPr id="43050" name="Oval 165"/>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43051"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43047" name="Group 167"/>
            <p:cNvGrpSpPr>
              <a:grpSpLocks/>
            </p:cNvGrpSpPr>
            <p:nvPr/>
          </p:nvGrpSpPr>
          <p:grpSpPr bwMode="auto">
            <a:xfrm>
              <a:off x="2236" y="890"/>
              <a:ext cx="644" cy="645"/>
              <a:chOff x="2880" y="1515"/>
              <a:chExt cx="644" cy="645"/>
            </a:xfrm>
          </p:grpSpPr>
          <p:sp>
            <p:nvSpPr>
              <p:cNvPr id="43048"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33" name="Freeform 16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8" name="Group 170"/>
          <p:cNvGrpSpPr>
            <a:grpSpLocks/>
          </p:cNvGrpSpPr>
          <p:nvPr/>
        </p:nvGrpSpPr>
        <p:grpSpPr bwMode="auto">
          <a:xfrm>
            <a:off x="490538" y="5419725"/>
            <a:ext cx="2152650" cy="2152650"/>
            <a:chOff x="1943" y="626"/>
            <a:chExt cx="1228" cy="1228"/>
          </a:xfrm>
        </p:grpSpPr>
        <p:sp>
          <p:nvSpPr>
            <p:cNvPr id="43038" name="Oval 171"/>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43039" name="Group 172"/>
            <p:cNvGrpSpPr>
              <a:grpSpLocks/>
            </p:cNvGrpSpPr>
            <p:nvPr/>
          </p:nvGrpSpPr>
          <p:grpSpPr bwMode="auto">
            <a:xfrm>
              <a:off x="2070" y="1330"/>
              <a:ext cx="975" cy="325"/>
              <a:chOff x="2696" y="1315"/>
              <a:chExt cx="2472" cy="824"/>
            </a:xfrm>
          </p:grpSpPr>
          <p:sp>
            <p:nvSpPr>
              <p:cNvPr id="43043" name="Oval 173"/>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43044" name="Oval 174"/>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43040" name="Group 175"/>
            <p:cNvGrpSpPr>
              <a:grpSpLocks/>
            </p:cNvGrpSpPr>
            <p:nvPr/>
          </p:nvGrpSpPr>
          <p:grpSpPr bwMode="auto">
            <a:xfrm>
              <a:off x="2236" y="890"/>
              <a:ext cx="644" cy="645"/>
              <a:chOff x="2880" y="1515"/>
              <a:chExt cx="644" cy="645"/>
            </a:xfrm>
          </p:grpSpPr>
          <p:sp>
            <p:nvSpPr>
              <p:cNvPr id="43041" name="Oval 176"/>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41" name="Freeform 177"/>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1" name="Group 30"/>
          <p:cNvGrpSpPr>
            <a:grpSpLocks/>
          </p:cNvGrpSpPr>
          <p:nvPr/>
        </p:nvGrpSpPr>
        <p:grpSpPr bwMode="auto">
          <a:xfrm>
            <a:off x="312738" y="173038"/>
            <a:ext cx="8520112" cy="592137"/>
            <a:chOff x="197" y="158"/>
            <a:chExt cx="5367" cy="373"/>
          </a:xfrm>
          <a:solidFill>
            <a:srgbClr val="00B050"/>
          </a:solidFill>
        </p:grpSpPr>
        <p:sp>
          <p:nvSpPr>
            <p:cNvPr id="11295" name="AutoShape 31"/>
            <p:cNvSpPr>
              <a:spLocks noChangeArrowheads="1"/>
            </p:cNvSpPr>
            <p:nvPr/>
          </p:nvSpPr>
          <p:spPr bwMode="auto">
            <a:xfrm>
              <a:off x="204" y="159"/>
              <a:ext cx="5352" cy="372"/>
            </a:xfrm>
            <a:prstGeom prst="roundRect">
              <a:avLst>
                <a:gd name="adj" fmla="val 11829"/>
              </a:avLst>
            </a:prstGeom>
            <a:grpFill/>
            <a:ln w="9525">
              <a:noFill/>
              <a:round/>
              <a:headEnd/>
              <a:tailEnd/>
            </a:ln>
            <a:effectLst/>
          </p:spPr>
          <p:txBody>
            <a:bodyPr wrap="none" anchor="ctr"/>
            <a:lstStyle/>
            <a:p>
              <a:pPr>
                <a:defRPr/>
              </a:pPr>
              <a:endParaRPr lang="es-ES_tradnl" dirty="0"/>
            </a:p>
          </p:txBody>
        </p:sp>
        <p:sp>
          <p:nvSpPr>
            <p:cNvPr id="11296" name="Freeform 32"/>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pFill/>
            <a:ln w="9525">
              <a:noFill/>
              <a:round/>
              <a:headEnd/>
              <a:tailEnd/>
            </a:ln>
          </p:spPr>
          <p:txBody>
            <a:bodyPr/>
            <a:lstStyle/>
            <a:p>
              <a:pPr>
                <a:defRPr/>
              </a:pPr>
              <a:endParaRPr lang="es-ES_tradnl" dirty="0"/>
            </a:p>
          </p:txBody>
        </p:sp>
        <p:sp>
          <p:nvSpPr>
            <p:cNvPr id="11297" name="AutoShape 33"/>
            <p:cNvSpPr>
              <a:spLocks noChangeArrowheads="1"/>
            </p:cNvSpPr>
            <p:nvPr/>
          </p:nvSpPr>
          <p:spPr bwMode="auto">
            <a:xfrm>
              <a:off x="204" y="159"/>
              <a:ext cx="5352" cy="82"/>
            </a:xfrm>
            <a:prstGeom prst="roundRect">
              <a:avLst>
                <a:gd name="adj" fmla="val 16667"/>
              </a:avLst>
            </a:prstGeom>
            <a:grpFill/>
            <a:ln w="9525">
              <a:noFill/>
              <a:round/>
              <a:headEnd/>
              <a:tailEnd/>
            </a:ln>
            <a:effectLst/>
          </p:spPr>
          <p:txBody>
            <a:bodyPr wrap="none" anchor="ctr"/>
            <a:lstStyle/>
            <a:p>
              <a:pPr>
                <a:defRPr/>
              </a:pPr>
              <a:endParaRPr lang="es-ES_tradnl" dirty="0"/>
            </a:p>
          </p:txBody>
        </p:sp>
      </p:grpSp>
      <p:sp>
        <p:nvSpPr>
          <p:cNvPr id="12302" name="82 CuadroTexto"/>
          <p:cNvSpPr txBox="1">
            <a:spLocks noChangeArrowheads="1"/>
          </p:cNvSpPr>
          <p:nvPr/>
        </p:nvSpPr>
        <p:spPr bwMode="auto">
          <a:xfrm>
            <a:off x="2286000" y="1035050"/>
            <a:ext cx="6643688" cy="7110413"/>
          </a:xfrm>
          <a:prstGeom prst="rect">
            <a:avLst/>
          </a:prstGeom>
          <a:noFill/>
          <a:ln w="9525">
            <a:noFill/>
            <a:miter lim="800000"/>
            <a:headEnd/>
            <a:tailEnd/>
          </a:ln>
        </p:spPr>
        <p:txBody>
          <a:bodyPr>
            <a:spAutoFit/>
          </a:bodyPr>
          <a:lstStyle/>
          <a:p>
            <a:pPr algn="just">
              <a:buFont typeface="Wingdings" pitchFamily="2" charset="2"/>
              <a:buChar char="Ø"/>
              <a:defRPr/>
            </a:pPr>
            <a:r>
              <a:rPr lang="es-EC" dirty="0">
                <a:latin typeface="+mn-lt"/>
                <a:cs typeface="Arial" pitchFamily="34" charset="0"/>
              </a:rPr>
              <a:t> El tomate de árbol no solo abre un nuevo mercado para sí mismo, sino que abre las puertas para la exportación de otras frutas tradicionales como no tradicionales. Por tratarse de un producto bien posicionado en la cultura alimenticia ecuatoriana, el tomate de árbol tiene un gran futuro comercial ante un mercado interno creciente.</a:t>
            </a:r>
          </a:p>
          <a:p>
            <a:pPr algn="just">
              <a:buFont typeface="Wingdings" pitchFamily="2" charset="2"/>
              <a:buChar char="Ø"/>
              <a:defRPr/>
            </a:pPr>
            <a:endParaRPr lang="es-EC" dirty="0">
              <a:latin typeface="+mn-lt"/>
              <a:cs typeface="Arial" pitchFamily="34" charset="0"/>
            </a:endParaRPr>
          </a:p>
          <a:p>
            <a:pPr algn="just">
              <a:buFont typeface="Wingdings" pitchFamily="2" charset="2"/>
              <a:buChar char="Ø"/>
              <a:defRPr/>
            </a:pPr>
            <a:r>
              <a:rPr lang="es-EC" dirty="0">
                <a:cs typeface="Arial" pitchFamily="34" charset="0"/>
              </a:rPr>
              <a:t> Los beneficios para la salud humana por el consumo frecuente de tomate de árbol empiezan a difundirse más en los mercados nacionales e internacionales, esto implica un desplazamiento favorable de la curva de la demanda.</a:t>
            </a:r>
          </a:p>
          <a:p>
            <a:pPr algn="just">
              <a:defRPr/>
            </a:pPr>
            <a:endParaRPr lang="es-EC" dirty="0">
              <a:latin typeface="+mn-lt"/>
              <a:cs typeface="Arial" pitchFamily="34" charset="0"/>
            </a:endParaRPr>
          </a:p>
          <a:p>
            <a:pPr algn="just">
              <a:buFont typeface="Wingdings" pitchFamily="2" charset="2"/>
              <a:buChar char="Ø"/>
              <a:defRPr/>
            </a:pPr>
            <a:endParaRPr lang="es-EC" dirty="0">
              <a:latin typeface="+mn-lt"/>
              <a:cs typeface="Arial" pitchFamily="34" charset="0"/>
            </a:endParaRPr>
          </a:p>
          <a:p>
            <a:pPr>
              <a:buFont typeface="Wingdings" pitchFamily="2" charset="2"/>
              <a:buChar char="Ø"/>
              <a:defRPr/>
            </a:pPr>
            <a:endParaRPr lang="es-EC" dirty="0">
              <a:latin typeface="Garamond" pitchFamily="18" charset="0"/>
            </a:endParaRPr>
          </a:p>
          <a:p>
            <a:pPr>
              <a:buFont typeface="Wingdings" pitchFamily="2" charset="2"/>
              <a:buChar char="Ø"/>
              <a:defRPr/>
            </a:pPr>
            <a:endParaRPr lang="es-EC" dirty="0">
              <a:latin typeface="Garamond" pitchFamily="18" charset="0"/>
            </a:endParaRPr>
          </a:p>
          <a:p>
            <a:pPr>
              <a:defRPr/>
            </a:pPr>
            <a:endParaRPr lang="es-MX" dirty="0">
              <a:latin typeface="Arial" pitchFamily="34" charset="0"/>
              <a:cs typeface="Arial" pitchFamily="34" charset="0"/>
            </a:endParaRPr>
          </a:p>
          <a:p>
            <a:pPr>
              <a:defRPr/>
            </a:pPr>
            <a:endParaRPr lang="es-MX" dirty="0">
              <a:latin typeface="Arial" pitchFamily="34" charset="0"/>
              <a:cs typeface="Arial" pitchFamily="34" charset="0"/>
            </a:endParaRPr>
          </a:p>
        </p:txBody>
      </p:sp>
      <p:sp>
        <p:nvSpPr>
          <p:cNvPr id="85" name="Text Box 71"/>
          <p:cNvSpPr txBox="1">
            <a:spLocks noChangeArrowheads="1"/>
          </p:cNvSpPr>
          <p:nvPr/>
        </p:nvSpPr>
        <p:spPr bwMode="auto">
          <a:xfrm>
            <a:off x="131763" y="1076325"/>
            <a:ext cx="1039812"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43024" name="Text Box 69"/>
          <p:cNvSpPr txBox="1">
            <a:spLocks noChangeArrowheads="1"/>
          </p:cNvSpPr>
          <p:nvPr/>
        </p:nvSpPr>
        <p:spPr bwMode="auto">
          <a:xfrm>
            <a:off x="131763" y="3143250"/>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III: Estudio Organizacional</a:t>
            </a:r>
          </a:p>
        </p:txBody>
      </p:sp>
      <p:grpSp>
        <p:nvGrpSpPr>
          <p:cNvPr id="22" name="Group 162"/>
          <p:cNvGrpSpPr>
            <a:grpSpLocks/>
          </p:cNvGrpSpPr>
          <p:nvPr/>
        </p:nvGrpSpPr>
        <p:grpSpPr bwMode="auto">
          <a:xfrm>
            <a:off x="-428625" y="4705350"/>
            <a:ext cx="2152650" cy="2152650"/>
            <a:chOff x="1943" y="626"/>
            <a:chExt cx="1228" cy="1228"/>
          </a:xfrm>
        </p:grpSpPr>
        <p:sp>
          <p:nvSpPr>
            <p:cNvPr id="43033"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sp>
          <p:nvSpPr>
            <p:cNvPr id="43034" name="Oval 166"/>
            <p:cNvSpPr>
              <a:spLocks noChangeArrowheads="1"/>
            </p:cNvSpPr>
            <p:nvPr/>
          </p:nvSpPr>
          <p:spPr bwMode="auto">
            <a:xfrm>
              <a:off x="2322" y="1411"/>
              <a:ext cx="492" cy="178"/>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nvGrpSpPr>
            <p:cNvPr id="43035" name="Group 167"/>
            <p:cNvGrpSpPr>
              <a:grpSpLocks/>
            </p:cNvGrpSpPr>
            <p:nvPr/>
          </p:nvGrpSpPr>
          <p:grpSpPr bwMode="auto">
            <a:xfrm>
              <a:off x="2236" y="890"/>
              <a:ext cx="644" cy="645"/>
              <a:chOff x="2880" y="1515"/>
              <a:chExt cx="644" cy="645"/>
            </a:xfrm>
          </p:grpSpPr>
          <p:sp>
            <p:nvSpPr>
              <p:cNvPr id="43036"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98" name="Freeform 16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sp>
        <p:nvSpPr>
          <p:cNvPr id="103" name="102 Título"/>
          <p:cNvSpPr>
            <a:spLocks noGrp="1"/>
          </p:cNvSpPr>
          <p:nvPr>
            <p:ph type="title"/>
          </p:nvPr>
        </p:nvSpPr>
        <p:spPr/>
        <p:txBody>
          <a:bodyPr/>
          <a:lstStyle/>
          <a:p>
            <a:pPr eaLnBrk="1" hangingPunct="1">
              <a:defRPr/>
            </a:pPr>
            <a:r>
              <a:rPr lang="es-EC" dirty="0" smtClean="0"/>
              <a:t> </a:t>
            </a:r>
            <a:br>
              <a:rPr lang="es-EC" dirty="0" smtClean="0"/>
            </a:br>
            <a:endParaRPr lang="es-ES" dirty="0"/>
          </a:p>
        </p:txBody>
      </p:sp>
      <p:sp>
        <p:nvSpPr>
          <p:cNvPr id="43027" name="Text Box 68"/>
          <p:cNvSpPr txBox="1">
            <a:spLocks noChangeArrowheads="1"/>
          </p:cNvSpPr>
          <p:nvPr/>
        </p:nvSpPr>
        <p:spPr bwMode="auto">
          <a:xfrm>
            <a:off x="889000" y="2211388"/>
            <a:ext cx="1039813" cy="646112"/>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 Estudio de mercado</a:t>
            </a:r>
          </a:p>
        </p:txBody>
      </p:sp>
      <p:sp>
        <p:nvSpPr>
          <p:cNvPr id="43028" name="Text Box 70"/>
          <p:cNvSpPr txBox="1">
            <a:spLocks noChangeArrowheads="1"/>
          </p:cNvSpPr>
          <p:nvPr/>
        </p:nvSpPr>
        <p:spPr bwMode="auto">
          <a:xfrm>
            <a:off x="854075" y="4211638"/>
            <a:ext cx="1039813"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IV: Estudio Técnico </a:t>
            </a:r>
          </a:p>
        </p:txBody>
      </p:sp>
      <p:grpSp>
        <p:nvGrpSpPr>
          <p:cNvPr id="24" name="Group 182"/>
          <p:cNvGrpSpPr>
            <a:grpSpLocks/>
          </p:cNvGrpSpPr>
          <p:nvPr/>
        </p:nvGrpSpPr>
        <p:grpSpPr bwMode="auto">
          <a:xfrm>
            <a:off x="928662" y="5857892"/>
            <a:ext cx="1214446" cy="1214446"/>
            <a:chOff x="1943" y="626"/>
            <a:chExt cx="1228" cy="1228"/>
          </a:xfrm>
          <a:solidFill>
            <a:srgbClr val="00B050"/>
          </a:solidFill>
        </p:grpSpPr>
        <p:sp>
          <p:nvSpPr>
            <p:cNvPr id="105" name="Oval 183"/>
            <p:cNvSpPr>
              <a:spLocks noChangeArrowheads="1"/>
            </p:cNvSpPr>
            <p:nvPr/>
          </p:nvSpPr>
          <p:spPr bwMode="auto">
            <a:xfrm>
              <a:off x="1943" y="626"/>
              <a:ext cx="1228" cy="1228"/>
            </a:xfrm>
            <a:prstGeom prst="ellipse">
              <a:avLst/>
            </a:prstGeom>
            <a:grpFill/>
            <a:ln w="9525">
              <a:noFill/>
              <a:round/>
              <a:headEnd/>
              <a:tailEnd/>
            </a:ln>
            <a:effectLst/>
          </p:spPr>
          <p:txBody>
            <a:bodyPr wrap="none" anchor="ctr"/>
            <a:lstStyle/>
            <a:p>
              <a:pPr>
                <a:defRPr/>
              </a:pPr>
              <a:endParaRPr lang="es-MX"/>
            </a:p>
          </p:txBody>
        </p:sp>
        <p:grpSp>
          <p:nvGrpSpPr>
            <p:cNvPr id="25" name="Group 184"/>
            <p:cNvGrpSpPr>
              <a:grpSpLocks/>
            </p:cNvGrpSpPr>
            <p:nvPr/>
          </p:nvGrpSpPr>
          <p:grpSpPr bwMode="auto">
            <a:xfrm>
              <a:off x="2070" y="1330"/>
              <a:ext cx="975" cy="325"/>
              <a:chOff x="2696" y="1315"/>
              <a:chExt cx="2472" cy="824"/>
            </a:xfrm>
            <a:grpFill/>
          </p:grpSpPr>
          <p:sp>
            <p:nvSpPr>
              <p:cNvPr id="110" name="Oval 185"/>
              <p:cNvSpPr>
                <a:spLocks noChangeArrowheads="1"/>
              </p:cNvSpPr>
              <p:nvPr/>
            </p:nvSpPr>
            <p:spPr bwMode="auto">
              <a:xfrm>
                <a:off x="2696" y="1315"/>
                <a:ext cx="2472" cy="824"/>
              </a:xfrm>
              <a:prstGeom prst="ellipse">
                <a:avLst/>
              </a:prstGeom>
              <a:grpFill/>
              <a:ln w="9525">
                <a:noFill/>
                <a:round/>
                <a:headEnd/>
                <a:tailEnd/>
              </a:ln>
              <a:effectLst/>
            </p:spPr>
            <p:txBody>
              <a:bodyPr wrap="none" anchor="ctr"/>
              <a:lstStyle/>
              <a:p>
                <a:pPr>
                  <a:defRPr/>
                </a:pPr>
                <a:endParaRPr lang="es-MX"/>
              </a:p>
            </p:txBody>
          </p:sp>
          <p:sp>
            <p:nvSpPr>
              <p:cNvPr id="111" name="Oval 186"/>
              <p:cNvSpPr>
                <a:spLocks noChangeArrowheads="1"/>
              </p:cNvSpPr>
              <p:nvPr/>
            </p:nvSpPr>
            <p:spPr bwMode="auto">
              <a:xfrm>
                <a:off x="3334" y="1520"/>
                <a:ext cx="1249" cy="451"/>
              </a:xfrm>
              <a:prstGeom prst="ellipse">
                <a:avLst/>
              </a:prstGeom>
              <a:grpFill/>
              <a:ln w="9525">
                <a:noFill/>
                <a:round/>
                <a:headEnd/>
                <a:tailEnd/>
              </a:ln>
              <a:effectLst/>
            </p:spPr>
            <p:txBody>
              <a:bodyPr wrap="none" anchor="ctr"/>
              <a:lstStyle/>
              <a:p>
                <a:pPr>
                  <a:defRPr/>
                </a:pPr>
                <a:endParaRPr lang="es-MX"/>
              </a:p>
            </p:txBody>
          </p:sp>
        </p:grpSp>
        <p:grpSp>
          <p:nvGrpSpPr>
            <p:cNvPr id="26" name="Group 187"/>
            <p:cNvGrpSpPr>
              <a:grpSpLocks/>
            </p:cNvGrpSpPr>
            <p:nvPr/>
          </p:nvGrpSpPr>
          <p:grpSpPr bwMode="auto">
            <a:xfrm>
              <a:off x="2236" y="890"/>
              <a:ext cx="644" cy="645"/>
              <a:chOff x="2880" y="1515"/>
              <a:chExt cx="644" cy="645"/>
            </a:xfrm>
            <a:grpFill/>
          </p:grpSpPr>
          <p:sp>
            <p:nvSpPr>
              <p:cNvPr id="108" name="Oval 188"/>
              <p:cNvSpPr>
                <a:spLocks noChangeArrowheads="1"/>
              </p:cNvSpPr>
              <p:nvPr/>
            </p:nvSpPr>
            <p:spPr bwMode="auto">
              <a:xfrm>
                <a:off x="2880" y="1516"/>
                <a:ext cx="644" cy="644"/>
              </a:xfrm>
              <a:prstGeom prst="ellipse">
                <a:avLst/>
              </a:prstGeom>
              <a:grpFill/>
              <a:ln w="9525" algn="ctr">
                <a:noFill/>
                <a:round/>
                <a:headEnd/>
                <a:tailEnd/>
              </a:ln>
              <a:effectLst/>
            </p:spPr>
            <p:txBody>
              <a:bodyPr wrap="none" anchor="ctr"/>
              <a:lstStyle/>
              <a:p>
                <a:pPr>
                  <a:defRPr/>
                </a:pPr>
                <a:endParaRPr lang="es-MX"/>
              </a:p>
            </p:txBody>
          </p:sp>
          <p:sp>
            <p:nvSpPr>
              <p:cNvPr id="109" name="Freeform 189"/>
              <p:cNvSpPr>
                <a:spLocks/>
              </p:cNvSpPr>
              <p:nvPr/>
            </p:nvSpPr>
            <p:spPr bwMode="auto">
              <a:xfrm>
                <a:off x="2887" y="1515"/>
                <a:ext cx="630"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pFill/>
              <a:ln w="9525">
                <a:noFill/>
                <a:round/>
                <a:headEnd/>
                <a:tailEnd/>
              </a:ln>
            </p:spPr>
            <p:txBody>
              <a:bodyPr/>
              <a:lstStyle/>
              <a:p>
                <a:pPr>
                  <a:defRPr/>
                </a:pPr>
                <a:endParaRPr lang="es-MX"/>
              </a:p>
            </p:txBody>
          </p:sp>
        </p:grpSp>
      </p:grpSp>
      <p:sp>
        <p:nvSpPr>
          <p:cNvPr id="43030" name="Text Box 71"/>
          <p:cNvSpPr txBox="1">
            <a:spLocks noChangeArrowheads="1"/>
          </p:cNvSpPr>
          <p:nvPr/>
        </p:nvSpPr>
        <p:spPr bwMode="auto">
          <a:xfrm>
            <a:off x="928688" y="6211888"/>
            <a:ext cx="1285875" cy="461962"/>
          </a:xfrm>
          <a:prstGeom prst="rect">
            <a:avLst/>
          </a:prstGeom>
          <a:noFill/>
          <a:ln w="9525">
            <a:noFill/>
            <a:miter lim="800000"/>
            <a:headEnd/>
            <a:tailEnd/>
          </a:ln>
        </p:spPr>
        <p:txBody>
          <a:bodyPr anchor="ctr">
            <a:spAutoFit/>
          </a:bodyPr>
          <a:lstStyle/>
          <a:p>
            <a:pPr algn="ctr">
              <a:spcBef>
                <a:spcPct val="50000"/>
              </a:spcBef>
            </a:pPr>
            <a:r>
              <a:rPr lang="en-GB" sz="1200">
                <a:solidFill>
                  <a:schemeClr val="bg1"/>
                </a:solidFill>
              </a:rPr>
              <a:t>Conclusiones, Recomendaciones</a:t>
            </a:r>
          </a:p>
        </p:txBody>
      </p:sp>
      <p:sp>
        <p:nvSpPr>
          <p:cNvPr id="102" name="Rectangle 34"/>
          <p:cNvSpPr txBox="1">
            <a:spLocks noChangeArrowheads="1"/>
          </p:cNvSpPr>
          <p:nvPr/>
        </p:nvSpPr>
        <p:spPr bwMode="auto">
          <a:xfrm>
            <a:off x="500063" y="285750"/>
            <a:ext cx="8215312" cy="571500"/>
          </a:xfrm>
          <a:prstGeom prst="rect">
            <a:avLst/>
          </a:prstGeom>
          <a:noFill/>
          <a:ln w="9525">
            <a:noFill/>
            <a:miter lim="800000"/>
            <a:headEnd/>
            <a:tailEnd/>
          </a:ln>
          <a:effectLst>
            <a:outerShdw dist="17961" dir="2700000" algn="ctr" rotWithShape="0">
              <a:srgbClr val="474747"/>
            </a:outerShdw>
          </a:effectLst>
        </p:spPr>
        <p:txBody>
          <a:bodyPr anchor="ctr"/>
          <a:lstStyle/>
          <a:p>
            <a:pPr marL="0" lvl="1" algn="ctr">
              <a:defRPr/>
            </a:pPr>
            <a:r>
              <a:rPr lang="es-EC" b="1" kern="0" dirty="0">
                <a:solidFill>
                  <a:schemeClr val="bg1"/>
                </a:solidFill>
                <a:latin typeface="Arial" pitchFamily="34" charset="0"/>
                <a:cs typeface="Arial" pitchFamily="34" charset="0"/>
              </a:rPr>
              <a:t>CONCLUSIONES</a:t>
            </a:r>
            <a:r>
              <a:rPr lang="es-MX" sz="2000" kern="0" dirty="0">
                <a:solidFill>
                  <a:schemeClr val="bg1"/>
                </a:solidFill>
              </a:rPr>
              <a:t/>
            </a:r>
            <a:br>
              <a:rPr lang="es-MX" sz="2000" kern="0" dirty="0">
                <a:solidFill>
                  <a:schemeClr val="bg1"/>
                </a:solidFill>
              </a:rPr>
            </a:br>
            <a:endParaRPr lang="en-GB" kern="0" dirty="0">
              <a:solidFill>
                <a:schemeClr val="bg1"/>
              </a:solidFill>
            </a:endParaRPr>
          </a:p>
        </p:txBody>
      </p:sp>
      <p:sp>
        <p:nvSpPr>
          <p:cNvPr id="43032" name="Text Box 70"/>
          <p:cNvSpPr txBox="1">
            <a:spLocks noChangeArrowheads="1"/>
          </p:cNvSpPr>
          <p:nvPr/>
        </p:nvSpPr>
        <p:spPr bwMode="auto">
          <a:xfrm>
            <a:off x="68263" y="5283200"/>
            <a:ext cx="1039812"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V: Estudio Financiero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4.16667E-6 0 L 4.16667E-6 1.12338 " pathEditMode="relative" rAng="0" ptsTypes="AA">
                                      <p:cBhvr>
                                        <p:cTn id="10" dur="1500" fill="hold"/>
                                        <p:tgtEl>
                                          <p:spTgt spid="5"/>
                                        </p:tgtEl>
                                        <p:attrNameLst>
                                          <p:attrName>ppt_x</p:attrName>
                                          <p:attrName>ppt_y</p:attrName>
                                        </p:attrNameLst>
                                      </p:cBhvr>
                                      <p:rCtr x="0" y="562"/>
                                    </p:animMotion>
                                  </p:childTnLst>
                                </p:cTn>
                              </p:par>
                              <p:par>
                                <p:cTn id="11" presetID="42" presetClass="path" presetSubtype="0" accel="50000" decel="50000" fill="hold" nodeType="withEffect">
                                  <p:stCondLst>
                                    <p:cond delay="0"/>
                                  </p:stCondLst>
                                  <p:childTnLst>
                                    <p:animMotion origin="layout" path="M -4.72222E-6 -1.12338 L -4.72222E-6 -4.07407E-6 " pathEditMode="relative" rAng="0" ptsTypes="AA">
                                      <p:cBhvr>
                                        <p:cTn id="12" dur="1500" spd="-100000" fill="hold"/>
                                        <p:tgtEl>
                                          <p:spTgt spid="4"/>
                                        </p:tgtEl>
                                        <p:attrNameLst>
                                          <p:attrName>ppt_x</p:attrName>
                                          <p:attrName>ppt_y</p:attrName>
                                        </p:attrNameLst>
                                      </p:cBhvr>
                                      <p:rCtr x="0" y="562"/>
                                    </p:animMotion>
                                  </p:childTnLst>
                                </p:cTn>
                              </p:par>
                              <p:par>
                                <p:cTn id="13" presetID="10" presetClass="entr" presetSubtype="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7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9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11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13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xit" presetSubtype="0" fill="hold" nodeType="with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xit" presetSubtype="0" fill="hold" grpId="0" nodeType="withEffect">
                                  <p:stCondLst>
                                    <p:cond delay="0"/>
                                  </p:stCondLst>
                                  <p:childTnLst>
                                    <p:animEffect transition="out" filter="fade">
                                      <p:cBhvr>
                                        <p:cTn id="35" dur="500"/>
                                        <p:tgtEl>
                                          <p:spTgt spid="11336"/>
                                        </p:tgtEl>
                                      </p:cBhvr>
                                    </p:animEffect>
                                    <p:set>
                                      <p:cBhvr>
                                        <p:cTn id="36" dur="1" fill="hold">
                                          <p:stCondLst>
                                            <p:cond delay="499"/>
                                          </p:stCondLst>
                                        </p:cTn>
                                        <p:tgtEl>
                                          <p:spTgt spid="1133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1337"/>
                                        </p:tgtEl>
                                        <p:attrNameLst>
                                          <p:attrName>style.visibility</p:attrName>
                                        </p:attrNameLst>
                                      </p:cBhvr>
                                      <p:to>
                                        <p:strVal val="visible"/>
                                      </p:to>
                                    </p:set>
                                    <p:animEffect transition="in" filter="fade">
                                      <p:cBhvr>
                                        <p:cTn id="39" dur="500"/>
                                        <p:tgtEl>
                                          <p:spTgt spid="11337"/>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par>
                                <p:cTn id="43" presetID="10" presetClass="entr" presetSubtype="0" fill="hold" nodeType="withEffect">
                                  <p:stCondLst>
                                    <p:cond delay="110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wipe(left)">
                                      <p:cBhvr>
                                        <p:cTn id="48" dur="500"/>
                                        <p:tgtEl>
                                          <p:spTgt spid="102"/>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2302"/>
                                        </p:tgtEl>
                                        <p:attrNameLst>
                                          <p:attrName>style.visibility</p:attrName>
                                        </p:attrNameLst>
                                      </p:cBhvr>
                                      <p:to>
                                        <p:strVal val="visible"/>
                                      </p:to>
                                    </p:set>
                                    <p:animEffect transition="in" filter="randombar(horizontal)">
                                      <p:cBhvr>
                                        <p:cTn id="53" dur="500"/>
                                        <p:tgtEl>
                                          <p:spTgt spid="12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6" grpId="0" animBg="1"/>
      <p:bldP spid="11337" grpId="0" animBg="1"/>
      <p:bldP spid="12302" grpId="0"/>
      <p:bldP spid="85" grpId="0"/>
      <p:bldP spid="102" grpId="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 name="102 Título"/>
          <p:cNvSpPr>
            <a:spLocks noGrp="1"/>
          </p:cNvSpPr>
          <p:nvPr>
            <p:ph type="title"/>
          </p:nvPr>
        </p:nvSpPr>
        <p:spPr/>
        <p:txBody>
          <a:bodyPr/>
          <a:lstStyle/>
          <a:p>
            <a:pPr eaLnBrk="1" hangingPunct="1">
              <a:defRPr/>
            </a:pPr>
            <a:r>
              <a:rPr lang="es-EC" dirty="0" smtClean="0"/>
              <a:t> </a:t>
            </a:r>
            <a:br>
              <a:rPr lang="es-EC" dirty="0" smtClean="0"/>
            </a:br>
            <a:endParaRPr lang="es-ES" dirty="0"/>
          </a:p>
        </p:txBody>
      </p:sp>
      <p:sp>
        <p:nvSpPr>
          <p:cNvPr id="11336" name="Rectangle 72"/>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29BE6">
                  <a:alpha val="79999"/>
                </a:srgbClr>
              </a:gs>
            </a:gsLst>
            <a:lin ang="5400000" scaled="1"/>
          </a:gradFill>
          <a:ln w="9525">
            <a:noFill/>
            <a:miter lim="800000"/>
            <a:headEnd/>
            <a:tailEnd/>
          </a:ln>
        </p:spPr>
        <p:txBody>
          <a:bodyPr wrap="none" anchor="ctr"/>
          <a:lstStyle/>
          <a:p>
            <a:endParaRPr lang="es-ES_tradnl"/>
          </a:p>
        </p:txBody>
      </p:sp>
      <p:sp>
        <p:nvSpPr>
          <p:cNvPr id="11337" name="Rectangle 73"/>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9CE1C">
                  <a:alpha val="60001"/>
                </a:srgbClr>
              </a:gs>
            </a:gsLst>
            <a:lin ang="5400000" scaled="1"/>
          </a:gradFill>
          <a:ln w="9525">
            <a:noFill/>
            <a:miter lim="800000"/>
            <a:headEnd/>
            <a:tailEnd/>
          </a:ln>
        </p:spPr>
        <p:txBody>
          <a:bodyPr wrap="none" anchor="ctr"/>
          <a:lstStyle/>
          <a:p>
            <a:endParaRPr lang="es-ES_tradnl"/>
          </a:p>
        </p:txBody>
      </p:sp>
      <p:grpSp>
        <p:nvGrpSpPr>
          <p:cNvPr id="2" name="Group 2"/>
          <p:cNvGrpSpPr>
            <a:grpSpLocks/>
          </p:cNvGrpSpPr>
          <p:nvPr/>
        </p:nvGrpSpPr>
        <p:grpSpPr bwMode="auto">
          <a:xfrm>
            <a:off x="-3175" y="-12700"/>
            <a:ext cx="1766888" cy="6870700"/>
            <a:chOff x="2336" y="-8"/>
            <a:chExt cx="1252" cy="4337"/>
          </a:xfrm>
        </p:grpSpPr>
        <p:sp>
          <p:nvSpPr>
            <p:cNvPr id="44113" name="Freeform 3"/>
            <p:cNvSpPr>
              <a:spLocks/>
            </p:cNvSpPr>
            <p:nvPr/>
          </p:nvSpPr>
          <p:spPr bwMode="auto">
            <a:xfrm>
              <a:off x="2336" y="-8"/>
              <a:ext cx="872" cy="4337"/>
            </a:xfrm>
            <a:custGeom>
              <a:avLst/>
              <a:gdLst>
                <a:gd name="T0" fmla="*/ 607136 w 369"/>
                <a:gd name="T1" fmla="*/ 0 h 1836"/>
                <a:gd name="T2" fmla="*/ 556419 w 369"/>
                <a:gd name="T3" fmla="*/ 1992107 h 1836"/>
                <a:gd name="T4" fmla="*/ 0 w 369"/>
                <a:gd name="T5" fmla="*/ 4204707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18A5D8"/>
              </a:solidFill>
              <a:miter lim="800000"/>
              <a:headEnd/>
              <a:tailEnd/>
            </a:ln>
          </p:spPr>
          <p:txBody>
            <a:bodyPr/>
            <a:lstStyle/>
            <a:p>
              <a:endParaRPr lang="es-ES"/>
            </a:p>
          </p:txBody>
        </p:sp>
        <p:sp>
          <p:nvSpPr>
            <p:cNvPr id="44114" name="Freeform 4"/>
            <p:cNvSpPr>
              <a:spLocks/>
            </p:cNvSpPr>
            <p:nvPr/>
          </p:nvSpPr>
          <p:spPr bwMode="auto">
            <a:xfrm>
              <a:off x="2343" y="-8"/>
              <a:ext cx="893" cy="4337"/>
            </a:xfrm>
            <a:custGeom>
              <a:avLst/>
              <a:gdLst>
                <a:gd name="T0" fmla="*/ 602541 w 378"/>
                <a:gd name="T1" fmla="*/ 0 h 1836"/>
                <a:gd name="T2" fmla="*/ 570372 w 378"/>
                <a:gd name="T3" fmla="*/ 1992107 h 1836"/>
                <a:gd name="T4" fmla="*/ 70578 w 378"/>
                <a:gd name="T5" fmla="*/ 4204707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199DCC"/>
              </a:solidFill>
              <a:miter lim="800000"/>
              <a:headEnd/>
              <a:tailEnd/>
            </a:ln>
          </p:spPr>
          <p:txBody>
            <a:bodyPr/>
            <a:lstStyle/>
            <a:p>
              <a:endParaRPr lang="es-ES"/>
            </a:p>
          </p:txBody>
        </p:sp>
        <p:sp>
          <p:nvSpPr>
            <p:cNvPr id="44115" name="Freeform 5"/>
            <p:cNvSpPr>
              <a:spLocks/>
            </p:cNvSpPr>
            <p:nvPr/>
          </p:nvSpPr>
          <p:spPr bwMode="auto">
            <a:xfrm>
              <a:off x="2350" y="-8"/>
              <a:ext cx="917" cy="4337"/>
            </a:xfrm>
            <a:custGeom>
              <a:avLst/>
              <a:gdLst>
                <a:gd name="T0" fmla="*/ 605392 w 388"/>
                <a:gd name="T1" fmla="*/ 0 h 1836"/>
                <a:gd name="T2" fmla="*/ 589026 w 388"/>
                <a:gd name="T3" fmla="*/ 1992107 h 1836"/>
                <a:gd name="T4" fmla="*/ 142887 w 388"/>
                <a:gd name="T5" fmla="*/ 4204707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1A96C3"/>
              </a:solidFill>
              <a:miter lim="800000"/>
              <a:headEnd/>
              <a:tailEnd/>
            </a:ln>
          </p:spPr>
          <p:txBody>
            <a:bodyPr/>
            <a:lstStyle/>
            <a:p>
              <a:endParaRPr lang="es-ES"/>
            </a:p>
          </p:txBody>
        </p:sp>
        <p:sp>
          <p:nvSpPr>
            <p:cNvPr id="44116" name="Freeform 6"/>
            <p:cNvSpPr>
              <a:spLocks/>
            </p:cNvSpPr>
            <p:nvPr/>
          </p:nvSpPr>
          <p:spPr bwMode="auto">
            <a:xfrm>
              <a:off x="2355" y="-8"/>
              <a:ext cx="940" cy="4337"/>
            </a:xfrm>
            <a:custGeom>
              <a:avLst/>
              <a:gdLst>
                <a:gd name="T0" fmla="*/ 601430 w 398"/>
                <a:gd name="T1" fmla="*/ 0 h 1836"/>
                <a:gd name="T2" fmla="*/ 604141 w 398"/>
                <a:gd name="T3" fmla="*/ 1992107 h 1836"/>
                <a:gd name="T4" fmla="*/ 214887 w 398"/>
                <a:gd name="T5" fmla="*/ 4204707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1A8FBA"/>
              </a:solidFill>
              <a:miter lim="800000"/>
              <a:headEnd/>
              <a:tailEnd/>
            </a:ln>
          </p:spPr>
          <p:txBody>
            <a:bodyPr/>
            <a:lstStyle/>
            <a:p>
              <a:endParaRPr lang="es-ES"/>
            </a:p>
          </p:txBody>
        </p:sp>
        <p:sp>
          <p:nvSpPr>
            <p:cNvPr id="44117" name="Freeform 7"/>
            <p:cNvSpPr>
              <a:spLocks/>
            </p:cNvSpPr>
            <p:nvPr/>
          </p:nvSpPr>
          <p:spPr bwMode="auto">
            <a:xfrm>
              <a:off x="2360" y="-8"/>
              <a:ext cx="964" cy="4337"/>
            </a:xfrm>
            <a:custGeom>
              <a:avLst/>
              <a:gdLst>
                <a:gd name="T0" fmla="*/ 605942 w 408"/>
                <a:gd name="T1" fmla="*/ 0 h 1836"/>
                <a:gd name="T2" fmla="*/ 621497 w 408"/>
                <a:gd name="T3" fmla="*/ 1992107 h 1836"/>
                <a:gd name="T4" fmla="*/ 286502 w 408"/>
                <a:gd name="T5" fmla="*/ 4204707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1888B2"/>
              </a:solidFill>
              <a:miter lim="800000"/>
              <a:headEnd/>
              <a:tailEnd/>
            </a:ln>
          </p:spPr>
          <p:txBody>
            <a:bodyPr/>
            <a:lstStyle/>
            <a:p>
              <a:endParaRPr lang="es-ES"/>
            </a:p>
          </p:txBody>
        </p:sp>
        <p:sp>
          <p:nvSpPr>
            <p:cNvPr id="44118" name="Freeform 8"/>
            <p:cNvSpPr>
              <a:spLocks/>
            </p:cNvSpPr>
            <p:nvPr/>
          </p:nvSpPr>
          <p:spPr bwMode="auto">
            <a:xfrm>
              <a:off x="2365" y="-8"/>
              <a:ext cx="987" cy="4337"/>
            </a:xfrm>
            <a:custGeom>
              <a:avLst/>
              <a:gdLst>
                <a:gd name="T0" fmla="*/ 601973 w 418"/>
                <a:gd name="T1" fmla="*/ 0 h 1836"/>
                <a:gd name="T2" fmla="*/ 636769 w 418"/>
                <a:gd name="T3" fmla="*/ 1992107 h 1836"/>
                <a:gd name="T4" fmla="*/ 358420 w 418"/>
                <a:gd name="T5" fmla="*/ 4204707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1A82AA"/>
              </a:solidFill>
              <a:miter lim="800000"/>
              <a:headEnd/>
              <a:tailEnd/>
            </a:ln>
          </p:spPr>
          <p:txBody>
            <a:bodyPr/>
            <a:lstStyle/>
            <a:p>
              <a:endParaRPr lang="es-ES"/>
            </a:p>
          </p:txBody>
        </p:sp>
        <p:sp>
          <p:nvSpPr>
            <p:cNvPr id="44119" name="Freeform 9"/>
            <p:cNvSpPr>
              <a:spLocks/>
            </p:cNvSpPr>
            <p:nvPr/>
          </p:nvSpPr>
          <p:spPr bwMode="auto">
            <a:xfrm>
              <a:off x="2372" y="-8"/>
              <a:ext cx="1039" cy="4337"/>
            </a:xfrm>
            <a:custGeom>
              <a:avLst/>
              <a:gdLst>
                <a:gd name="T0" fmla="*/ 600204 w 440"/>
                <a:gd name="T1" fmla="*/ 0 h 1836"/>
                <a:gd name="T2" fmla="*/ 652558 w 440"/>
                <a:gd name="T3" fmla="*/ 1992107 h 1836"/>
                <a:gd name="T4" fmla="*/ 429076 w 440"/>
                <a:gd name="T5" fmla="*/ 4204707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187CA2"/>
              </a:solidFill>
              <a:miter lim="800000"/>
              <a:headEnd/>
              <a:tailEnd/>
            </a:ln>
          </p:spPr>
          <p:txBody>
            <a:bodyPr/>
            <a:lstStyle/>
            <a:p>
              <a:endParaRPr lang="es-ES"/>
            </a:p>
          </p:txBody>
        </p:sp>
        <p:sp>
          <p:nvSpPr>
            <p:cNvPr id="44120" name="Freeform 10"/>
            <p:cNvSpPr>
              <a:spLocks/>
            </p:cNvSpPr>
            <p:nvPr/>
          </p:nvSpPr>
          <p:spPr bwMode="auto">
            <a:xfrm>
              <a:off x="2376" y="-8"/>
              <a:ext cx="1094" cy="4337"/>
            </a:xfrm>
            <a:custGeom>
              <a:avLst/>
              <a:gdLst>
                <a:gd name="T0" fmla="*/ 606142 w 463"/>
                <a:gd name="T1" fmla="*/ 0 h 1836"/>
                <a:gd name="T2" fmla="*/ 675244 w 463"/>
                <a:gd name="T3" fmla="*/ 1992107 h 1836"/>
                <a:gd name="T4" fmla="*/ 505395 w 463"/>
                <a:gd name="T5" fmla="*/ 4204707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15769B"/>
              </a:solidFill>
              <a:miter lim="800000"/>
              <a:headEnd/>
              <a:tailEnd/>
            </a:ln>
          </p:spPr>
          <p:txBody>
            <a:bodyPr/>
            <a:lstStyle/>
            <a:p>
              <a:endParaRPr lang="es-ES"/>
            </a:p>
          </p:txBody>
        </p:sp>
        <p:sp>
          <p:nvSpPr>
            <p:cNvPr id="44121" name="Freeform 11"/>
            <p:cNvSpPr>
              <a:spLocks/>
            </p:cNvSpPr>
            <p:nvPr/>
          </p:nvSpPr>
          <p:spPr bwMode="auto">
            <a:xfrm>
              <a:off x="2381" y="-8"/>
              <a:ext cx="1148" cy="4337"/>
            </a:xfrm>
            <a:custGeom>
              <a:avLst/>
              <a:gdLst>
                <a:gd name="T0" fmla="*/ 604885 w 486"/>
                <a:gd name="T1" fmla="*/ 0 h 1836"/>
                <a:gd name="T2" fmla="*/ 691058 w 486"/>
                <a:gd name="T3" fmla="*/ 1992107 h 1836"/>
                <a:gd name="T4" fmla="*/ 576546 w 486"/>
                <a:gd name="T5" fmla="*/ 4204707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157194"/>
              </a:solidFill>
              <a:miter lim="800000"/>
              <a:headEnd/>
              <a:tailEnd/>
            </a:ln>
          </p:spPr>
          <p:txBody>
            <a:bodyPr/>
            <a:lstStyle/>
            <a:p>
              <a:endParaRPr lang="es-ES"/>
            </a:p>
          </p:txBody>
        </p:sp>
        <p:sp>
          <p:nvSpPr>
            <p:cNvPr id="44122" name="Freeform 12"/>
            <p:cNvSpPr>
              <a:spLocks/>
            </p:cNvSpPr>
            <p:nvPr/>
          </p:nvSpPr>
          <p:spPr bwMode="auto">
            <a:xfrm>
              <a:off x="2386" y="-8"/>
              <a:ext cx="1202" cy="4337"/>
            </a:xfrm>
            <a:custGeom>
              <a:avLst/>
              <a:gdLst>
                <a:gd name="T0" fmla="*/ 602518 w 509"/>
                <a:gd name="T1" fmla="*/ 0 h 1836"/>
                <a:gd name="T2" fmla="*/ 706044 w 509"/>
                <a:gd name="T3" fmla="*/ 1992107 h 1836"/>
                <a:gd name="T4" fmla="*/ 645833 w 509"/>
                <a:gd name="T5" fmla="*/ 4204707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36B8D"/>
              </a:solidFill>
              <a:miter lim="800000"/>
              <a:headEnd/>
              <a:tailEnd/>
            </a:ln>
          </p:spPr>
          <p:txBody>
            <a:bodyPr/>
            <a:lstStyle/>
            <a:p>
              <a:endParaRPr lang="es-ES"/>
            </a:p>
          </p:txBody>
        </p:sp>
      </p:grpSp>
      <p:grpSp>
        <p:nvGrpSpPr>
          <p:cNvPr id="3" name="Group 13"/>
          <p:cNvGrpSpPr>
            <a:grpSpLocks/>
          </p:cNvGrpSpPr>
          <p:nvPr/>
        </p:nvGrpSpPr>
        <p:grpSpPr bwMode="auto">
          <a:xfrm>
            <a:off x="-3175" y="-12700"/>
            <a:ext cx="1766888" cy="6870700"/>
            <a:chOff x="2336" y="-8"/>
            <a:chExt cx="1252" cy="4337"/>
          </a:xfrm>
        </p:grpSpPr>
        <p:sp>
          <p:nvSpPr>
            <p:cNvPr id="44103" name="Freeform 14"/>
            <p:cNvSpPr>
              <a:spLocks/>
            </p:cNvSpPr>
            <p:nvPr/>
          </p:nvSpPr>
          <p:spPr bwMode="auto">
            <a:xfrm>
              <a:off x="2336" y="-8"/>
              <a:ext cx="872" cy="4337"/>
            </a:xfrm>
            <a:custGeom>
              <a:avLst/>
              <a:gdLst>
                <a:gd name="T0" fmla="*/ 607136 w 369"/>
                <a:gd name="T1" fmla="*/ 0 h 1836"/>
                <a:gd name="T2" fmla="*/ 556419 w 369"/>
                <a:gd name="T3" fmla="*/ 1992107 h 1836"/>
                <a:gd name="T4" fmla="*/ 0 w 369"/>
                <a:gd name="T5" fmla="*/ 4204707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53B848"/>
              </a:solidFill>
              <a:miter lim="800000"/>
              <a:headEnd/>
              <a:tailEnd/>
            </a:ln>
          </p:spPr>
          <p:txBody>
            <a:bodyPr/>
            <a:lstStyle/>
            <a:p>
              <a:endParaRPr lang="es-ES"/>
            </a:p>
          </p:txBody>
        </p:sp>
        <p:sp>
          <p:nvSpPr>
            <p:cNvPr id="44104" name="Freeform 15"/>
            <p:cNvSpPr>
              <a:spLocks/>
            </p:cNvSpPr>
            <p:nvPr/>
          </p:nvSpPr>
          <p:spPr bwMode="auto">
            <a:xfrm>
              <a:off x="2343" y="-8"/>
              <a:ext cx="893" cy="4337"/>
            </a:xfrm>
            <a:custGeom>
              <a:avLst/>
              <a:gdLst>
                <a:gd name="T0" fmla="*/ 602541 w 378"/>
                <a:gd name="T1" fmla="*/ 0 h 1836"/>
                <a:gd name="T2" fmla="*/ 570372 w 378"/>
                <a:gd name="T3" fmla="*/ 1992107 h 1836"/>
                <a:gd name="T4" fmla="*/ 70578 w 378"/>
                <a:gd name="T5" fmla="*/ 4204707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4FB147"/>
              </a:solidFill>
              <a:miter lim="800000"/>
              <a:headEnd/>
              <a:tailEnd/>
            </a:ln>
          </p:spPr>
          <p:txBody>
            <a:bodyPr/>
            <a:lstStyle/>
            <a:p>
              <a:endParaRPr lang="es-ES"/>
            </a:p>
          </p:txBody>
        </p:sp>
        <p:sp>
          <p:nvSpPr>
            <p:cNvPr id="44105" name="Freeform 16"/>
            <p:cNvSpPr>
              <a:spLocks/>
            </p:cNvSpPr>
            <p:nvPr/>
          </p:nvSpPr>
          <p:spPr bwMode="auto">
            <a:xfrm>
              <a:off x="2350" y="-8"/>
              <a:ext cx="917" cy="4337"/>
            </a:xfrm>
            <a:custGeom>
              <a:avLst/>
              <a:gdLst>
                <a:gd name="T0" fmla="*/ 605392 w 388"/>
                <a:gd name="T1" fmla="*/ 0 h 1836"/>
                <a:gd name="T2" fmla="*/ 589026 w 388"/>
                <a:gd name="T3" fmla="*/ 1992107 h 1836"/>
                <a:gd name="T4" fmla="*/ 142887 w 388"/>
                <a:gd name="T5" fmla="*/ 4204707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48AC47"/>
              </a:solidFill>
              <a:miter lim="800000"/>
              <a:headEnd/>
              <a:tailEnd/>
            </a:ln>
          </p:spPr>
          <p:txBody>
            <a:bodyPr/>
            <a:lstStyle/>
            <a:p>
              <a:endParaRPr lang="es-ES"/>
            </a:p>
          </p:txBody>
        </p:sp>
        <p:sp>
          <p:nvSpPr>
            <p:cNvPr id="44106" name="Freeform 17"/>
            <p:cNvSpPr>
              <a:spLocks/>
            </p:cNvSpPr>
            <p:nvPr/>
          </p:nvSpPr>
          <p:spPr bwMode="auto">
            <a:xfrm>
              <a:off x="2355" y="-8"/>
              <a:ext cx="940" cy="4337"/>
            </a:xfrm>
            <a:custGeom>
              <a:avLst/>
              <a:gdLst>
                <a:gd name="T0" fmla="*/ 601430 w 398"/>
                <a:gd name="T1" fmla="*/ 0 h 1836"/>
                <a:gd name="T2" fmla="*/ 604141 w 398"/>
                <a:gd name="T3" fmla="*/ 1992107 h 1836"/>
                <a:gd name="T4" fmla="*/ 214887 w 398"/>
                <a:gd name="T5" fmla="*/ 4204707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43A746"/>
              </a:solidFill>
              <a:miter lim="800000"/>
              <a:headEnd/>
              <a:tailEnd/>
            </a:ln>
          </p:spPr>
          <p:txBody>
            <a:bodyPr/>
            <a:lstStyle/>
            <a:p>
              <a:endParaRPr lang="es-ES"/>
            </a:p>
          </p:txBody>
        </p:sp>
        <p:sp>
          <p:nvSpPr>
            <p:cNvPr id="44107" name="Freeform 18"/>
            <p:cNvSpPr>
              <a:spLocks/>
            </p:cNvSpPr>
            <p:nvPr/>
          </p:nvSpPr>
          <p:spPr bwMode="auto">
            <a:xfrm>
              <a:off x="2360" y="-8"/>
              <a:ext cx="964" cy="4337"/>
            </a:xfrm>
            <a:custGeom>
              <a:avLst/>
              <a:gdLst>
                <a:gd name="T0" fmla="*/ 605942 w 408"/>
                <a:gd name="T1" fmla="*/ 0 h 1836"/>
                <a:gd name="T2" fmla="*/ 621497 w 408"/>
                <a:gd name="T3" fmla="*/ 1992107 h 1836"/>
                <a:gd name="T4" fmla="*/ 286502 w 408"/>
                <a:gd name="T5" fmla="*/ 4204707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3CA246"/>
              </a:solidFill>
              <a:miter lim="800000"/>
              <a:headEnd/>
              <a:tailEnd/>
            </a:ln>
          </p:spPr>
          <p:txBody>
            <a:bodyPr/>
            <a:lstStyle/>
            <a:p>
              <a:endParaRPr lang="es-ES"/>
            </a:p>
          </p:txBody>
        </p:sp>
        <p:sp>
          <p:nvSpPr>
            <p:cNvPr id="44108" name="Freeform 19"/>
            <p:cNvSpPr>
              <a:spLocks/>
            </p:cNvSpPr>
            <p:nvPr/>
          </p:nvSpPr>
          <p:spPr bwMode="auto">
            <a:xfrm>
              <a:off x="2365" y="-8"/>
              <a:ext cx="987" cy="4337"/>
            </a:xfrm>
            <a:custGeom>
              <a:avLst/>
              <a:gdLst>
                <a:gd name="T0" fmla="*/ 601973 w 418"/>
                <a:gd name="T1" fmla="*/ 0 h 1836"/>
                <a:gd name="T2" fmla="*/ 636769 w 418"/>
                <a:gd name="T3" fmla="*/ 1992107 h 1836"/>
                <a:gd name="T4" fmla="*/ 358420 w 418"/>
                <a:gd name="T5" fmla="*/ 4204707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369E46"/>
              </a:solidFill>
              <a:miter lim="800000"/>
              <a:headEnd/>
              <a:tailEnd/>
            </a:ln>
          </p:spPr>
          <p:txBody>
            <a:bodyPr/>
            <a:lstStyle/>
            <a:p>
              <a:endParaRPr lang="es-ES"/>
            </a:p>
          </p:txBody>
        </p:sp>
        <p:sp>
          <p:nvSpPr>
            <p:cNvPr id="44109" name="Freeform 20"/>
            <p:cNvSpPr>
              <a:spLocks/>
            </p:cNvSpPr>
            <p:nvPr/>
          </p:nvSpPr>
          <p:spPr bwMode="auto">
            <a:xfrm>
              <a:off x="2372" y="-8"/>
              <a:ext cx="1039" cy="4337"/>
            </a:xfrm>
            <a:custGeom>
              <a:avLst/>
              <a:gdLst>
                <a:gd name="T0" fmla="*/ 600204 w 440"/>
                <a:gd name="T1" fmla="*/ 0 h 1836"/>
                <a:gd name="T2" fmla="*/ 652558 w 440"/>
                <a:gd name="T3" fmla="*/ 1992107 h 1836"/>
                <a:gd name="T4" fmla="*/ 429076 w 440"/>
                <a:gd name="T5" fmla="*/ 4204707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2F9946"/>
              </a:solidFill>
              <a:miter lim="800000"/>
              <a:headEnd/>
              <a:tailEnd/>
            </a:ln>
          </p:spPr>
          <p:txBody>
            <a:bodyPr/>
            <a:lstStyle/>
            <a:p>
              <a:endParaRPr lang="es-ES"/>
            </a:p>
          </p:txBody>
        </p:sp>
        <p:sp>
          <p:nvSpPr>
            <p:cNvPr id="44110" name="Freeform 21"/>
            <p:cNvSpPr>
              <a:spLocks/>
            </p:cNvSpPr>
            <p:nvPr/>
          </p:nvSpPr>
          <p:spPr bwMode="auto">
            <a:xfrm>
              <a:off x="2376" y="-8"/>
              <a:ext cx="1094" cy="4337"/>
            </a:xfrm>
            <a:custGeom>
              <a:avLst/>
              <a:gdLst>
                <a:gd name="T0" fmla="*/ 606142 w 463"/>
                <a:gd name="T1" fmla="*/ 0 h 1836"/>
                <a:gd name="T2" fmla="*/ 675244 w 463"/>
                <a:gd name="T3" fmla="*/ 1992107 h 1836"/>
                <a:gd name="T4" fmla="*/ 505395 w 463"/>
                <a:gd name="T5" fmla="*/ 4204707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2A9545"/>
              </a:solidFill>
              <a:miter lim="800000"/>
              <a:headEnd/>
              <a:tailEnd/>
            </a:ln>
          </p:spPr>
          <p:txBody>
            <a:bodyPr/>
            <a:lstStyle/>
            <a:p>
              <a:endParaRPr lang="es-ES"/>
            </a:p>
          </p:txBody>
        </p:sp>
        <p:sp>
          <p:nvSpPr>
            <p:cNvPr id="44111" name="Freeform 22"/>
            <p:cNvSpPr>
              <a:spLocks/>
            </p:cNvSpPr>
            <p:nvPr/>
          </p:nvSpPr>
          <p:spPr bwMode="auto">
            <a:xfrm>
              <a:off x="2381" y="-8"/>
              <a:ext cx="1148" cy="4337"/>
            </a:xfrm>
            <a:custGeom>
              <a:avLst/>
              <a:gdLst>
                <a:gd name="T0" fmla="*/ 604885 w 486"/>
                <a:gd name="T1" fmla="*/ 0 h 1836"/>
                <a:gd name="T2" fmla="*/ 691058 w 486"/>
                <a:gd name="T3" fmla="*/ 1992107 h 1836"/>
                <a:gd name="T4" fmla="*/ 576546 w 486"/>
                <a:gd name="T5" fmla="*/ 4204707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219145"/>
              </a:solidFill>
              <a:miter lim="800000"/>
              <a:headEnd/>
              <a:tailEnd/>
            </a:ln>
          </p:spPr>
          <p:txBody>
            <a:bodyPr/>
            <a:lstStyle/>
            <a:p>
              <a:endParaRPr lang="es-ES"/>
            </a:p>
          </p:txBody>
        </p:sp>
        <p:sp>
          <p:nvSpPr>
            <p:cNvPr id="44112" name="Freeform 23"/>
            <p:cNvSpPr>
              <a:spLocks/>
            </p:cNvSpPr>
            <p:nvPr/>
          </p:nvSpPr>
          <p:spPr bwMode="auto">
            <a:xfrm>
              <a:off x="2386" y="-8"/>
              <a:ext cx="1202" cy="4337"/>
            </a:xfrm>
            <a:custGeom>
              <a:avLst/>
              <a:gdLst>
                <a:gd name="T0" fmla="*/ 602518 w 509"/>
                <a:gd name="T1" fmla="*/ 0 h 1836"/>
                <a:gd name="T2" fmla="*/ 706044 w 509"/>
                <a:gd name="T3" fmla="*/ 1992107 h 1836"/>
                <a:gd name="T4" fmla="*/ 645833 w 509"/>
                <a:gd name="T5" fmla="*/ 4204707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A8D44"/>
              </a:solidFill>
              <a:miter lim="800000"/>
              <a:headEnd/>
              <a:tailEnd/>
            </a:ln>
          </p:spPr>
          <p:txBody>
            <a:bodyPr/>
            <a:lstStyle/>
            <a:p>
              <a:endParaRPr lang="es-ES"/>
            </a:p>
          </p:txBody>
        </p:sp>
      </p:grpSp>
      <p:grpSp>
        <p:nvGrpSpPr>
          <p:cNvPr id="4" name="Group 24"/>
          <p:cNvGrpSpPr>
            <a:grpSpLocks/>
          </p:cNvGrpSpPr>
          <p:nvPr/>
        </p:nvGrpSpPr>
        <p:grpSpPr bwMode="auto">
          <a:xfrm rot="10800000">
            <a:off x="1720850" y="-171450"/>
            <a:ext cx="330200" cy="8253413"/>
            <a:chOff x="-1293" y="0"/>
            <a:chExt cx="1050" cy="4320"/>
          </a:xfrm>
        </p:grpSpPr>
        <p:sp>
          <p:nvSpPr>
            <p:cNvPr id="11289" name="Rectangle 25"/>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44102" name="Rectangle 26"/>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5" name="Group 27"/>
          <p:cNvGrpSpPr>
            <a:grpSpLocks/>
          </p:cNvGrpSpPr>
          <p:nvPr/>
        </p:nvGrpSpPr>
        <p:grpSpPr bwMode="auto">
          <a:xfrm>
            <a:off x="0" y="-1111250"/>
            <a:ext cx="1763713" cy="8253413"/>
            <a:chOff x="-1293" y="0"/>
            <a:chExt cx="1050" cy="4320"/>
          </a:xfrm>
        </p:grpSpPr>
        <p:sp>
          <p:nvSpPr>
            <p:cNvPr id="11292" name="Rectangle 28"/>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44100" name="Rectangle 29"/>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6" name="Group 146"/>
          <p:cNvGrpSpPr>
            <a:grpSpLocks/>
          </p:cNvGrpSpPr>
          <p:nvPr/>
        </p:nvGrpSpPr>
        <p:grpSpPr bwMode="auto">
          <a:xfrm>
            <a:off x="276225" y="1500188"/>
            <a:ext cx="2152650" cy="2152650"/>
            <a:chOff x="1943" y="626"/>
            <a:chExt cx="1228" cy="1228"/>
          </a:xfrm>
        </p:grpSpPr>
        <p:sp>
          <p:nvSpPr>
            <p:cNvPr id="44092" name="Oval 147"/>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44093" name="Group 148"/>
            <p:cNvGrpSpPr>
              <a:grpSpLocks/>
            </p:cNvGrpSpPr>
            <p:nvPr/>
          </p:nvGrpSpPr>
          <p:grpSpPr bwMode="auto">
            <a:xfrm>
              <a:off x="2070" y="1330"/>
              <a:ext cx="975" cy="325"/>
              <a:chOff x="2696" y="1315"/>
              <a:chExt cx="2472" cy="824"/>
            </a:xfrm>
          </p:grpSpPr>
          <p:sp>
            <p:nvSpPr>
              <p:cNvPr id="44097" name="Oval 149"/>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44098" name="Oval 150"/>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44094" name="Group 151"/>
            <p:cNvGrpSpPr>
              <a:grpSpLocks/>
            </p:cNvGrpSpPr>
            <p:nvPr/>
          </p:nvGrpSpPr>
          <p:grpSpPr bwMode="auto">
            <a:xfrm>
              <a:off x="2236" y="890"/>
              <a:ext cx="644" cy="645"/>
              <a:chOff x="2880" y="1515"/>
              <a:chExt cx="644" cy="645"/>
            </a:xfrm>
          </p:grpSpPr>
          <p:sp>
            <p:nvSpPr>
              <p:cNvPr id="44095" name="Oval 152"/>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17" name="Freeform 153"/>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9" name="Group 97"/>
          <p:cNvGrpSpPr>
            <a:grpSpLocks/>
          </p:cNvGrpSpPr>
          <p:nvPr/>
        </p:nvGrpSpPr>
        <p:grpSpPr bwMode="auto">
          <a:xfrm>
            <a:off x="-442913" y="412750"/>
            <a:ext cx="2152651" cy="2152650"/>
            <a:chOff x="1943" y="626"/>
            <a:chExt cx="1228" cy="1228"/>
          </a:xfrm>
        </p:grpSpPr>
        <p:sp>
          <p:nvSpPr>
            <p:cNvPr id="44085" name="Oval 96"/>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44086" name="Group 89"/>
            <p:cNvGrpSpPr>
              <a:grpSpLocks/>
            </p:cNvGrpSpPr>
            <p:nvPr/>
          </p:nvGrpSpPr>
          <p:grpSpPr bwMode="auto">
            <a:xfrm>
              <a:off x="2070" y="1330"/>
              <a:ext cx="975" cy="325"/>
              <a:chOff x="2696" y="1315"/>
              <a:chExt cx="2472" cy="824"/>
            </a:xfrm>
          </p:grpSpPr>
          <p:sp>
            <p:nvSpPr>
              <p:cNvPr id="44090" name="Oval 90"/>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44091" name="Oval 91"/>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44087" name="Group 92"/>
            <p:cNvGrpSpPr>
              <a:grpSpLocks/>
            </p:cNvGrpSpPr>
            <p:nvPr/>
          </p:nvGrpSpPr>
          <p:grpSpPr bwMode="auto">
            <a:xfrm>
              <a:off x="2236" y="890"/>
              <a:ext cx="644" cy="645"/>
              <a:chOff x="2880" y="1515"/>
              <a:chExt cx="644" cy="645"/>
            </a:xfrm>
          </p:grpSpPr>
          <p:sp>
            <p:nvSpPr>
              <p:cNvPr id="44088" name="Oval 93"/>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358" name="Freeform 94"/>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2" name="Group 154"/>
          <p:cNvGrpSpPr>
            <a:grpSpLocks/>
          </p:cNvGrpSpPr>
          <p:nvPr/>
        </p:nvGrpSpPr>
        <p:grpSpPr bwMode="auto">
          <a:xfrm>
            <a:off x="-500063" y="2500313"/>
            <a:ext cx="2152651" cy="2152650"/>
            <a:chOff x="1943" y="626"/>
            <a:chExt cx="1228" cy="1228"/>
          </a:xfrm>
        </p:grpSpPr>
        <p:sp>
          <p:nvSpPr>
            <p:cNvPr id="44078" name="Oval 155"/>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44079" name="Group 156"/>
            <p:cNvGrpSpPr>
              <a:grpSpLocks/>
            </p:cNvGrpSpPr>
            <p:nvPr/>
          </p:nvGrpSpPr>
          <p:grpSpPr bwMode="auto">
            <a:xfrm>
              <a:off x="2070" y="1330"/>
              <a:ext cx="975" cy="325"/>
              <a:chOff x="2696" y="1315"/>
              <a:chExt cx="2472" cy="824"/>
            </a:xfrm>
          </p:grpSpPr>
          <p:sp>
            <p:nvSpPr>
              <p:cNvPr id="44083" name="Oval 157"/>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44084" name="Oval 158"/>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44080" name="Group 159"/>
            <p:cNvGrpSpPr>
              <a:grpSpLocks/>
            </p:cNvGrpSpPr>
            <p:nvPr/>
          </p:nvGrpSpPr>
          <p:grpSpPr bwMode="auto">
            <a:xfrm>
              <a:off x="2236" y="890"/>
              <a:ext cx="644" cy="645"/>
              <a:chOff x="2880" y="1515"/>
              <a:chExt cx="644" cy="645"/>
            </a:xfrm>
          </p:grpSpPr>
          <p:sp>
            <p:nvSpPr>
              <p:cNvPr id="44081" name="Oval 160"/>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25" name="Freeform 161"/>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5" name="Group 162"/>
          <p:cNvGrpSpPr>
            <a:grpSpLocks/>
          </p:cNvGrpSpPr>
          <p:nvPr/>
        </p:nvGrpSpPr>
        <p:grpSpPr bwMode="auto">
          <a:xfrm>
            <a:off x="276225" y="3500438"/>
            <a:ext cx="2152650" cy="2152650"/>
            <a:chOff x="1943" y="626"/>
            <a:chExt cx="1228" cy="1228"/>
          </a:xfrm>
        </p:grpSpPr>
        <p:sp>
          <p:nvSpPr>
            <p:cNvPr id="44071"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44072" name="Group 164"/>
            <p:cNvGrpSpPr>
              <a:grpSpLocks/>
            </p:cNvGrpSpPr>
            <p:nvPr/>
          </p:nvGrpSpPr>
          <p:grpSpPr bwMode="auto">
            <a:xfrm>
              <a:off x="2070" y="1330"/>
              <a:ext cx="975" cy="325"/>
              <a:chOff x="2696" y="1315"/>
              <a:chExt cx="2472" cy="824"/>
            </a:xfrm>
          </p:grpSpPr>
          <p:sp>
            <p:nvSpPr>
              <p:cNvPr id="44076" name="Oval 165"/>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44077"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44073" name="Group 167"/>
            <p:cNvGrpSpPr>
              <a:grpSpLocks/>
            </p:cNvGrpSpPr>
            <p:nvPr/>
          </p:nvGrpSpPr>
          <p:grpSpPr bwMode="auto">
            <a:xfrm>
              <a:off x="2236" y="890"/>
              <a:ext cx="644" cy="645"/>
              <a:chOff x="2880" y="1515"/>
              <a:chExt cx="644" cy="645"/>
            </a:xfrm>
          </p:grpSpPr>
          <p:sp>
            <p:nvSpPr>
              <p:cNvPr id="44074"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33" name="Freeform 16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8" name="Group 170"/>
          <p:cNvGrpSpPr>
            <a:grpSpLocks/>
          </p:cNvGrpSpPr>
          <p:nvPr/>
        </p:nvGrpSpPr>
        <p:grpSpPr bwMode="auto">
          <a:xfrm>
            <a:off x="490538" y="5419725"/>
            <a:ext cx="2152650" cy="2152650"/>
            <a:chOff x="1943" y="626"/>
            <a:chExt cx="1228" cy="1228"/>
          </a:xfrm>
        </p:grpSpPr>
        <p:sp>
          <p:nvSpPr>
            <p:cNvPr id="44064" name="Oval 171"/>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44065" name="Group 172"/>
            <p:cNvGrpSpPr>
              <a:grpSpLocks/>
            </p:cNvGrpSpPr>
            <p:nvPr/>
          </p:nvGrpSpPr>
          <p:grpSpPr bwMode="auto">
            <a:xfrm>
              <a:off x="2070" y="1330"/>
              <a:ext cx="975" cy="325"/>
              <a:chOff x="2696" y="1315"/>
              <a:chExt cx="2472" cy="824"/>
            </a:xfrm>
          </p:grpSpPr>
          <p:sp>
            <p:nvSpPr>
              <p:cNvPr id="44069" name="Oval 173"/>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44070" name="Oval 174"/>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44066" name="Group 175"/>
            <p:cNvGrpSpPr>
              <a:grpSpLocks/>
            </p:cNvGrpSpPr>
            <p:nvPr/>
          </p:nvGrpSpPr>
          <p:grpSpPr bwMode="auto">
            <a:xfrm>
              <a:off x="2236" y="890"/>
              <a:ext cx="644" cy="645"/>
              <a:chOff x="2880" y="1515"/>
              <a:chExt cx="644" cy="645"/>
            </a:xfrm>
          </p:grpSpPr>
          <p:sp>
            <p:nvSpPr>
              <p:cNvPr id="44067" name="Oval 176"/>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41" name="Freeform 177"/>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1" name="Group 30"/>
          <p:cNvGrpSpPr>
            <a:grpSpLocks/>
          </p:cNvGrpSpPr>
          <p:nvPr/>
        </p:nvGrpSpPr>
        <p:grpSpPr bwMode="auto">
          <a:xfrm>
            <a:off x="312738" y="173038"/>
            <a:ext cx="8520112" cy="592137"/>
            <a:chOff x="197" y="158"/>
            <a:chExt cx="5367" cy="373"/>
          </a:xfrm>
          <a:solidFill>
            <a:srgbClr val="00B050"/>
          </a:solidFill>
        </p:grpSpPr>
        <p:sp>
          <p:nvSpPr>
            <p:cNvPr id="11295" name="AutoShape 31"/>
            <p:cNvSpPr>
              <a:spLocks noChangeArrowheads="1"/>
            </p:cNvSpPr>
            <p:nvPr/>
          </p:nvSpPr>
          <p:spPr bwMode="auto">
            <a:xfrm>
              <a:off x="204" y="159"/>
              <a:ext cx="5352" cy="372"/>
            </a:xfrm>
            <a:prstGeom prst="roundRect">
              <a:avLst>
                <a:gd name="adj" fmla="val 11829"/>
              </a:avLst>
            </a:prstGeom>
            <a:grpFill/>
            <a:ln w="9525">
              <a:noFill/>
              <a:round/>
              <a:headEnd/>
              <a:tailEnd/>
            </a:ln>
            <a:effectLst/>
          </p:spPr>
          <p:txBody>
            <a:bodyPr wrap="none" anchor="ctr"/>
            <a:lstStyle/>
            <a:p>
              <a:pPr>
                <a:defRPr/>
              </a:pPr>
              <a:endParaRPr lang="es-ES_tradnl" dirty="0"/>
            </a:p>
          </p:txBody>
        </p:sp>
        <p:sp>
          <p:nvSpPr>
            <p:cNvPr id="11296" name="Freeform 32"/>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pFill/>
            <a:ln w="9525">
              <a:noFill/>
              <a:round/>
              <a:headEnd/>
              <a:tailEnd/>
            </a:ln>
          </p:spPr>
          <p:txBody>
            <a:bodyPr/>
            <a:lstStyle/>
            <a:p>
              <a:pPr>
                <a:defRPr/>
              </a:pPr>
              <a:endParaRPr lang="es-ES_tradnl" dirty="0"/>
            </a:p>
          </p:txBody>
        </p:sp>
        <p:sp>
          <p:nvSpPr>
            <p:cNvPr id="11297" name="AutoShape 33"/>
            <p:cNvSpPr>
              <a:spLocks noChangeArrowheads="1"/>
            </p:cNvSpPr>
            <p:nvPr/>
          </p:nvSpPr>
          <p:spPr bwMode="auto">
            <a:xfrm>
              <a:off x="204" y="159"/>
              <a:ext cx="5352" cy="82"/>
            </a:xfrm>
            <a:prstGeom prst="roundRect">
              <a:avLst>
                <a:gd name="adj" fmla="val 16667"/>
              </a:avLst>
            </a:prstGeom>
            <a:grpFill/>
            <a:ln w="9525">
              <a:noFill/>
              <a:round/>
              <a:headEnd/>
              <a:tailEnd/>
            </a:ln>
            <a:effectLst/>
          </p:spPr>
          <p:txBody>
            <a:bodyPr wrap="none" anchor="ctr"/>
            <a:lstStyle/>
            <a:p>
              <a:pPr>
                <a:defRPr/>
              </a:pPr>
              <a:endParaRPr lang="es-ES_tradnl" dirty="0"/>
            </a:p>
          </p:txBody>
        </p:sp>
      </p:grpSp>
      <p:sp>
        <p:nvSpPr>
          <p:cNvPr id="12302" name="82 CuadroTexto"/>
          <p:cNvSpPr txBox="1">
            <a:spLocks noChangeArrowheads="1"/>
          </p:cNvSpPr>
          <p:nvPr/>
        </p:nvSpPr>
        <p:spPr bwMode="auto">
          <a:xfrm>
            <a:off x="2286000" y="1071563"/>
            <a:ext cx="6643688" cy="2678112"/>
          </a:xfrm>
          <a:prstGeom prst="rect">
            <a:avLst/>
          </a:prstGeom>
          <a:noFill/>
          <a:ln w="9525">
            <a:noFill/>
            <a:miter lim="800000"/>
            <a:headEnd/>
            <a:tailEnd/>
          </a:ln>
        </p:spPr>
        <p:txBody>
          <a:bodyPr>
            <a:spAutoFit/>
          </a:bodyPr>
          <a:lstStyle/>
          <a:p>
            <a:pPr>
              <a:buFont typeface="Wingdings" pitchFamily="2" charset="2"/>
              <a:buChar char="Ø"/>
              <a:defRPr/>
            </a:pPr>
            <a:endParaRPr lang="es-ES" dirty="0">
              <a:latin typeface="+mn-lt"/>
              <a:cs typeface="Arial" pitchFamily="34" charset="0"/>
            </a:endParaRPr>
          </a:p>
          <a:p>
            <a:pPr>
              <a:buFont typeface="Wingdings" pitchFamily="2" charset="2"/>
              <a:buChar char="Ø"/>
              <a:defRPr/>
            </a:pPr>
            <a:endParaRPr lang="es-EC" dirty="0">
              <a:latin typeface="+mn-lt"/>
              <a:cs typeface="Arial" pitchFamily="34" charset="0"/>
            </a:endParaRPr>
          </a:p>
          <a:p>
            <a:pPr>
              <a:defRPr/>
            </a:pPr>
            <a:endParaRPr lang="es-ES" dirty="0">
              <a:latin typeface="Garamond" pitchFamily="18" charset="0"/>
            </a:endParaRPr>
          </a:p>
          <a:p>
            <a:pPr>
              <a:defRPr/>
            </a:pPr>
            <a:endParaRPr lang="es-EC" dirty="0">
              <a:latin typeface="Garamond" pitchFamily="18" charset="0"/>
            </a:endParaRPr>
          </a:p>
          <a:p>
            <a:pPr>
              <a:buFont typeface="Wingdings" pitchFamily="2" charset="2"/>
              <a:buChar char="Ø"/>
              <a:defRPr/>
            </a:pPr>
            <a:endParaRPr lang="es-EC" dirty="0">
              <a:latin typeface="Garamond" pitchFamily="18" charset="0"/>
            </a:endParaRPr>
          </a:p>
          <a:p>
            <a:pPr>
              <a:defRPr/>
            </a:pPr>
            <a:endParaRPr lang="es-MX" dirty="0">
              <a:latin typeface="Arial" pitchFamily="34" charset="0"/>
              <a:cs typeface="Arial" pitchFamily="34" charset="0"/>
            </a:endParaRPr>
          </a:p>
          <a:p>
            <a:pPr>
              <a:defRPr/>
            </a:pPr>
            <a:endParaRPr lang="es-MX" dirty="0">
              <a:latin typeface="Arial" pitchFamily="34" charset="0"/>
              <a:cs typeface="Arial" pitchFamily="34" charset="0"/>
            </a:endParaRPr>
          </a:p>
        </p:txBody>
      </p:sp>
      <p:sp>
        <p:nvSpPr>
          <p:cNvPr id="85" name="Text Box 71"/>
          <p:cNvSpPr txBox="1">
            <a:spLocks noChangeArrowheads="1"/>
          </p:cNvSpPr>
          <p:nvPr/>
        </p:nvSpPr>
        <p:spPr bwMode="auto">
          <a:xfrm>
            <a:off x="131763" y="1076325"/>
            <a:ext cx="1039812"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44049" name="Text Box 69"/>
          <p:cNvSpPr txBox="1">
            <a:spLocks noChangeArrowheads="1"/>
          </p:cNvSpPr>
          <p:nvPr/>
        </p:nvSpPr>
        <p:spPr bwMode="auto">
          <a:xfrm>
            <a:off x="131763" y="3143250"/>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III: Estudio Organizacional</a:t>
            </a:r>
          </a:p>
        </p:txBody>
      </p:sp>
      <p:grpSp>
        <p:nvGrpSpPr>
          <p:cNvPr id="22" name="Group 162"/>
          <p:cNvGrpSpPr>
            <a:grpSpLocks/>
          </p:cNvGrpSpPr>
          <p:nvPr/>
        </p:nvGrpSpPr>
        <p:grpSpPr bwMode="auto">
          <a:xfrm>
            <a:off x="-428625" y="4705350"/>
            <a:ext cx="2152650" cy="2152650"/>
            <a:chOff x="1943" y="626"/>
            <a:chExt cx="1228" cy="1228"/>
          </a:xfrm>
        </p:grpSpPr>
        <p:sp>
          <p:nvSpPr>
            <p:cNvPr id="44059"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sp>
          <p:nvSpPr>
            <p:cNvPr id="44060" name="Oval 166"/>
            <p:cNvSpPr>
              <a:spLocks noChangeArrowheads="1"/>
            </p:cNvSpPr>
            <p:nvPr/>
          </p:nvSpPr>
          <p:spPr bwMode="auto">
            <a:xfrm>
              <a:off x="2322" y="1411"/>
              <a:ext cx="492" cy="178"/>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nvGrpSpPr>
            <p:cNvPr id="44061" name="Group 167"/>
            <p:cNvGrpSpPr>
              <a:grpSpLocks/>
            </p:cNvGrpSpPr>
            <p:nvPr/>
          </p:nvGrpSpPr>
          <p:grpSpPr bwMode="auto">
            <a:xfrm>
              <a:off x="2236" y="890"/>
              <a:ext cx="644" cy="645"/>
              <a:chOff x="2880" y="1515"/>
              <a:chExt cx="644" cy="645"/>
            </a:xfrm>
          </p:grpSpPr>
          <p:sp>
            <p:nvSpPr>
              <p:cNvPr id="44062"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98" name="Freeform 16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sp>
        <p:nvSpPr>
          <p:cNvPr id="44051" name="Text Box 68"/>
          <p:cNvSpPr txBox="1">
            <a:spLocks noChangeArrowheads="1"/>
          </p:cNvSpPr>
          <p:nvPr/>
        </p:nvSpPr>
        <p:spPr bwMode="auto">
          <a:xfrm>
            <a:off x="889000" y="2211388"/>
            <a:ext cx="1039813" cy="646112"/>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 Estudio de mercado</a:t>
            </a:r>
          </a:p>
        </p:txBody>
      </p:sp>
      <p:sp>
        <p:nvSpPr>
          <p:cNvPr id="44052" name="Text Box 70"/>
          <p:cNvSpPr txBox="1">
            <a:spLocks noChangeArrowheads="1"/>
          </p:cNvSpPr>
          <p:nvPr/>
        </p:nvSpPr>
        <p:spPr bwMode="auto">
          <a:xfrm>
            <a:off x="854075" y="4211638"/>
            <a:ext cx="1039813"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IV: Estudio Técnico </a:t>
            </a:r>
          </a:p>
        </p:txBody>
      </p:sp>
      <p:grpSp>
        <p:nvGrpSpPr>
          <p:cNvPr id="24" name="Group 182"/>
          <p:cNvGrpSpPr>
            <a:grpSpLocks/>
          </p:cNvGrpSpPr>
          <p:nvPr/>
        </p:nvGrpSpPr>
        <p:grpSpPr bwMode="auto">
          <a:xfrm>
            <a:off x="928662" y="5857892"/>
            <a:ext cx="1214446" cy="1214446"/>
            <a:chOff x="1943" y="626"/>
            <a:chExt cx="1228" cy="1228"/>
          </a:xfrm>
          <a:solidFill>
            <a:srgbClr val="00B050"/>
          </a:solidFill>
        </p:grpSpPr>
        <p:sp>
          <p:nvSpPr>
            <p:cNvPr id="105" name="Oval 183"/>
            <p:cNvSpPr>
              <a:spLocks noChangeArrowheads="1"/>
            </p:cNvSpPr>
            <p:nvPr/>
          </p:nvSpPr>
          <p:spPr bwMode="auto">
            <a:xfrm>
              <a:off x="1943" y="626"/>
              <a:ext cx="1228" cy="1228"/>
            </a:xfrm>
            <a:prstGeom prst="ellipse">
              <a:avLst/>
            </a:prstGeom>
            <a:grpFill/>
            <a:ln w="9525">
              <a:noFill/>
              <a:round/>
              <a:headEnd/>
              <a:tailEnd/>
            </a:ln>
            <a:effectLst/>
          </p:spPr>
          <p:txBody>
            <a:bodyPr wrap="none" anchor="ctr"/>
            <a:lstStyle/>
            <a:p>
              <a:pPr>
                <a:defRPr/>
              </a:pPr>
              <a:endParaRPr lang="es-MX"/>
            </a:p>
          </p:txBody>
        </p:sp>
        <p:grpSp>
          <p:nvGrpSpPr>
            <p:cNvPr id="25" name="Group 184"/>
            <p:cNvGrpSpPr>
              <a:grpSpLocks/>
            </p:cNvGrpSpPr>
            <p:nvPr/>
          </p:nvGrpSpPr>
          <p:grpSpPr bwMode="auto">
            <a:xfrm>
              <a:off x="2070" y="1330"/>
              <a:ext cx="975" cy="325"/>
              <a:chOff x="2696" y="1315"/>
              <a:chExt cx="2472" cy="824"/>
            </a:xfrm>
            <a:grpFill/>
          </p:grpSpPr>
          <p:sp>
            <p:nvSpPr>
              <p:cNvPr id="110" name="Oval 185"/>
              <p:cNvSpPr>
                <a:spLocks noChangeArrowheads="1"/>
              </p:cNvSpPr>
              <p:nvPr/>
            </p:nvSpPr>
            <p:spPr bwMode="auto">
              <a:xfrm>
                <a:off x="2696" y="1315"/>
                <a:ext cx="2472" cy="824"/>
              </a:xfrm>
              <a:prstGeom prst="ellipse">
                <a:avLst/>
              </a:prstGeom>
              <a:grpFill/>
              <a:ln w="9525">
                <a:noFill/>
                <a:round/>
                <a:headEnd/>
                <a:tailEnd/>
              </a:ln>
              <a:effectLst/>
            </p:spPr>
            <p:txBody>
              <a:bodyPr wrap="none" anchor="ctr"/>
              <a:lstStyle/>
              <a:p>
                <a:pPr>
                  <a:defRPr/>
                </a:pPr>
                <a:endParaRPr lang="es-MX"/>
              </a:p>
            </p:txBody>
          </p:sp>
          <p:sp>
            <p:nvSpPr>
              <p:cNvPr id="111" name="Oval 186"/>
              <p:cNvSpPr>
                <a:spLocks noChangeArrowheads="1"/>
              </p:cNvSpPr>
              <p:nvPr/>
            </p:nvSpPr>
            <p:spPr bwMode="auto">
              <a:xfrm>
                <a:off x="3334" y="1520"/>
                <a:ext cx="1249" cy="451"/>
              </a:xfrm>
              <a:prstGeom prst="ellipse">
                <a:avLst/>
              </a:prstGeom>
              <a:grpFill/>
              <a:ln w="9525">
                <a:noFill/>
                <a:round/>
                <a:headEnd/>
                <a:tailEnd/>
              </a:ln>
              <a:effectLst/>
            </p:spPr>
            <p:txBody>
              <a:bodyPr wrap="none" anchor="ctr"/>
              <a:lstStyle/>
              <a:p>
                <a:pPr>
                  <a:defRPr/>
                </a:pPr>
                <a:endParaRPr lang="es-MX"/>
              </a:p>
            </p:txBody>
          </p:sp>
        </p:grpSp>
        <p:grpSp>
          <p:nvGrpSpPr>
            <p:cNvPr id="26" name="Group 187"/>
            <p:cNvGrpSpPr>
              <a:grpSpLocks/>
            </p:cNvGrpSpPr>
            <p:nvPr/>
          </p:nvGrpSpPr>
          <p:grpSpPr bwMode="auto">
            <a:xfrm>
              <a:off x="2236" y="890"/>
              <a:ext cx="644" cy="645"/>
              <a:chOff x="2880" y="1515"/>
              <a:chExt cx="644" cy="645"/>
            </a:xfrm>
            <a:grpFill/>
          </p:grpSpPr>
          <p:sp>
            <p:nvSpPr>
              <p:cNvPr id="108" name="Oval 188"/>
              <p:cNvSpPr>
                <a:spLocks noChangeArrowheads="1"/>
              </p:cNvSpPr>
              <p:nvPr/>
            </p:nvSpPr>
            <p:spPr bwMode="auto">
              <a:xfrm>
                <a:off x="2880" y="1516"/>
                <a:ext cx="644" cy="644"/>
              </a:xfrm>
              <a:prstGeom prst="ellipse">
                <a:avLst/>
              </a:prstGeom>
              <a:grpFill/>
              <a:ln w="9525" algn="ctr">
                <a:noFill/>
                <a:round/>
                <a:headEnd/>
                <a:tailEnd/>
              </a:ln>
              <a:effectLst/>
            </p:spPr>
            <p:txBody>
              <a:bodyPr wrap="none" anchor="ctr"/>
              <a:lstStyle/>
              <a:p>
                <a:pPr>
                  <a:defRPr/>
                </a:pPr>
                <a:endParaRPr lang="es-MX"/>
              </a:p>
            </p:txBody>
          </p:sp>
          <p:sp>
            <p:nvSpPr>
              <p:cNvPr id="109" name="Freeform 189"/>
              <p:cNvSpPr>
                <a:spLocks/>
              </p:cNvSpPr>
              <p:nvPr/>
            </p:nvSpPr>
            <p:spPr bwMode="auto">
              <a:xfrm>
                <a:off x="2887" y="1515"/>
                <a:ext cx="630"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pFill/>
              <a:ln w="9525">
                <a:noFill/>
                <a:round/>
                <a:headEnd/>
                <a:tailEnd/>
              </a:ln>
            </p:spPr>
            <p:txBody>
              <a:bodyPr/>
              <a:lstStyle/>
              <a:p>
                <a:pPr>
                  <a:defRPr/>
                </a:pPr>
                <a:endParaRPr lang="es-MX"/>
              </a:p>
            </p:txBody>
          </p:sp>
        </p:grpSp>
      </p:grpSp>
      <p:sp>
        <p:nvSpPr>
          <p:cNvPr id="44054" name="Text Box 71"/>
          <p:cNvSpPr txBox="1">
            <a:spLocks noChangeArrowheads="1"/>
          </p:cNvSpPr>
          <p:nvPr/>
        </p:nvSpPr>
        <p:spPr bwMode="auto">
          <a:xfrm>
            <a:off x="928688" y="6211888"/>
            <a:ext cx="1285875" cy="461962"/>
          </a:xfrm>
          <a:prstGeom prst="rect">
            <a:avLst/>
          </a:prstGeom>
          <a:noFill/>
          <a:ln w="9525">
            <a:noFill/>
            <a:miter lim="800000"/>
            <a:headEnd/>
            <a:tailEnd/>
          </a:ln>
        </p:spPr>
        <p:txBody>
          <a:bodyPr anchor="ctr">
            <a:spAutoFit/>
          </a:bodyPr>
          <a:lstStyle/>
          <a:p>
            <a:pPr algn="ctr">
              <a:spcBef>
                <a:spcPct val="50000"/>
              </a:spcBef>
            </a:pPr>
            <a:r>
              <a:rPr lang="en-GB" sz="1200">
                <a:solidFill>
                  <a:schemeClr val="bg1"/>
                </a:solidFill>
              </a:rPr>
              <a:t>Conclusiones, Recomendaciones</a:t>
            </a:r>
          </a:p>
        </p:txBody>
      </p:sp>
      <p:sp>
        <p:nvSpPr>
          <p:cNvPr id="99" name="98 Rectángulo"/>
          <p:cNvSpPr/>
          <p:nvPr/>
        </p:nvSpPr>
        <p:spPr>
          <a:xfrm>
            <a:off x="2286000" y="982663"/>
            <a:ext cx="6500813" cy="461962"/>
          </a:xfrm>
          <a:prstGeom prst="rect">
            <a:avLst/>
          </a:prstGeom>
        </p:spPr>
        <p:txBody>
          <a:bodyPr>
            <a:spAutoFit/>
          </a:bodyPr>
          <a:lstStyle/>
          <a:p>
            <a:pPr algn="just">
              <a:buFont typeface="Wingdings" pitchFamily="2" charset="2"/>
              <a:buChar char="Ø"/>
              <a:defRPr/>
            </a:pPr>
            <a:endParaRPr lang="es-EC" dirty="0">
              <a:latin typeface="+mn-lt"/>
            </a:endParaRPr>
          </a:p>
        </p:txBody>
      </p:sp>
      <p:sp>
        <p:nvSpPr>
          <p:cNvPr id="100" name="99 Rectángulo"/>
          <p:cNvSpPr/>
          <p:nvPr/>
        </p:nvSpPr>
        <p:spPr>
          <a:xfrm>
            <a:off x="2286000" y="1000125"/>
            <a:ext cx="6286500" cy="5262563"/>
          </a:xfrm>
          <a:prstGeom prst="rect">
            <a:avLst/>
          </a:prstGeom>
        </p:spPr>
        <p:txBody>
          <a:bodyPr>
            <a:spAutoFit/>
          </a:bodyPr>
          <a:lstStyle/>
          <a:p>
            <a:pPr algn="just">
              <a:buFont typeface="Wingdings" pitchFamily="2" charset="2"/>
              <a:buChar char="v"/>
              <a:defRPr/>
            </a:pPr>
            <a:r>
              <a:rPr lang="es-EC" dirty="0">
                <a:latin typeface="Garamond" pitchFamily="18" charset="0"/>
              </a:rPr>
              <a:t> </a:t>
            </a:r>
            <a:r>
              <a:rPr lang="es-EC" dirty="0">
                <a:latin typeface="+mn-lt"/>
              </a:rPr>
              <a:t>El Ministerio de Agricultura y Ganadería (MAG) deberá impulsar el fomento de este cultivo promisorio y rentable, mediante el desarrollo de variedades de alto rendimiento y la generación de tecnología productiva de bajo costo que eleve sus rendimientos y le haga competitiva.</a:t>
            </a:r>
          </a:p>
          <a:p>
            <a:pPr algn="just">
              <a:buFont typeface="Wingdings" pitchFamily="2" charset="2"/>
              <a:buChar char="v"/>
              <a:defRPr/>
            </a:pPr>
            <a:endParaRPr lang="es-ES" dirty="0">
              <a:latin typeface="+mn-lt"/>
            </a:endParaRPr>
          </a:p>
          <a:p>
            <a:pPr algn="just">
              <a:buFont typeface="Wingdings" pitchFamily="2" charset="2"/>
              <a:buChar char="v"/>
              <a:defRPr/>
            </a:pPr>
            <a:r>
              <a:rPr lang="es-EC" dirty="0">
                <a:latin typeface="+mn-lt"/>
              </a:rPr>
              <a:t>Es de suma importancia prevenir las plagas y enfermedades, para evitar que la fruta sea exportada con larvas de mosquito en su interior, pudiendo causar la prohibición de venta de la fruta en el país de destino.</a:t>
            </a:r>
          </a:p>
          <a:p>
            <a:pPr algn="just">
              <a:buFont typeface="Wingdings" pitchFamily="2" charset="2"/>
              <a:buChar char="v"/>
              <a:defRPr/>
            </a:pPr>
            <a:endParaRPr lang="es-ES" dirty="0">
              <a:latin typeface="Garamond" pitchFamily="18" charset="0"/>
            </a:endParaRPr>
          </a:p>
          <a:p>
            <a:pPr algn="just">
              <a:buFont typeface="Wingdings" pitchFamily="2" charset="2"/>
              <a:buChar char="v"/>
              <a:defRPr/>
            </a:pPr>
            <a:endParaRPr lang="es-EC" dirty="0">
              <a:latin typeface="Garamond" pitchFamily="18" charset="0"/>
            </a:endParaRPr>
          </a:p>
        </p:txBody>
      </p:sp>
      <p:sp>
        <p:nvSpPr>
          <p:cNvPr id="102" name="Rectangle 34"/>
          <p:cNvSpPr txBox="1">
            <a:spLocks noChangeArrowheads="1"/>
          </p:cNvSpPr>
          <p:nvPr/>
        </p:nvSpPr>
        <p:spPr bwMode="auto">
          <a:xfrm>
            <a:off x="500063" y="285750"/>
            <a:ext cx="8215312" cy="571500"/>
          </a:xfrm>
          <a:prstGeom prst="rect">
            <a:avLst/>
          </a:prstGeom>
          <a:noFill/>
          <a:ln w="9525">
            <a:noFill/>
            <a:miter lim="800000"/>
            <a:headEnd/>
            <a:tailEnd/>
          </a:ln>
          <a:effectLst>
            <a:outerShdw dist="17961" dir="2700000" algn="ctr" rotWithShape="0">
              <a:srgbClr val="474747"/>
            </a:outerShdw>
          </a:effectLst>
        </p:spPr>
        <p:txBody>
          <a:bodyPr anchor="ctr"/>
          <a:lstStyle/>
          <a:p>
            <a:pPr marL="0" lvl="1" algn="ctr">
              <a:defRPr/>
            </a:pPr>
            <a:r>
              <a:rPr lang="es-EC" b="1" kern="0" dirty="0">
                <a:solidFill>
                  <a:schemeClr val="bg1"/>
                </a:solidFill>
                <a:latin typeface="Arial" pitchFamily="34" charset="0"/>
                <a:cs typeface="Arial" pitchFamily="34" charset="0"/>
              </a:rPr>
              <a:t>RECOMENDACIONES</a:t>
            </a:r>
            <a:r>
              <a:rPr lang="es-MX" sz="2000" kern="0" dirty="0">
                <a:solidFill>
                  <a:schemeClr val="bg1"/>
                </a:solidFill>
              </a:rPr>
              <a:t/>
            </a:r>
            <a:br>
              <a:rPr lang="es-MX" sz="2000" kern="0" dirty="0">
                <a:solidFill>
                  <a:schemeClr val="bg1"/>
                </a:solidFill>
              </a:rPr>
            </a:br>
            <a:endParaRPr lang="en-GB" kern="0" dirty="0">
              <a:solidFill>
                <a:schemeClr val="bg1"/>
              </a:solidFill>
            </a:endParaRPr>
          </a:p>
        </p:txBody>
      </p:sp>
      <p:sp>
        <p:nvSpPr>
          <p:cNvPr id="44058" name="Text Box 70"/>
          <p:cNvSpPr txBox="1">
            <a:spLocks noChangeArrowheads="1"/>
          </p:cNvSpPr>
          <p:nvPr/>
        </p:nvSpPr>
        <p:spPr bwMode="auto">
          <a:xfrm>
            <a:off x="68263" y="5283200"/>
            <a:ext cx="1039812"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V: Estudio Financiero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4.16667E-6 0 L 4.16667E-6 1.12338 " pathEditMode="relative" rAng="0" ptsTypes="AA">
                                      <p:cBhvr>
                                        <p:cTn id="10" dur="1500" fill="hold"/>
                                        <p:tgtEl>
                                          <p:spTgt spid="5"/>
                                        </p:tgtEl>
                                        <p:attrNameLst>
                                          <p:attrName>ppt_x</p:attrName>
                                          <p:attrName>ppt_y</p:attrName>
                                        </p:attrNameLst>
                                      </p:cBhvr>
                                      <p:rCtr x="0" y="562"/>
                                    </p:animMotion>
                                  </p:childTnLst>
                                </p:cTn>
                              </p:par>
                              <p:par>
                                <p:cTn id="11" presetID="42" presetClass="path" presetSubtype="0" accel="50000" decel="50000" fill="hold" nodeType="withEffect">
                                  <p:stCondLst>
                                    <p:cond delay="0"/>
                                  </p:stCondLst>
                                  <p:childTnLst>
                                    <p:animMotion origin="layout" path="M -4.72222E-6 -1.12338 L -4.72222E-6 -4.07407E-6 " pathEditMode="relative" rAng="0" ptsTypes="AA">
                                      <p:cBhvr>
                                        <p:cTn id="12" dur="1500" spd="-100000" fill="hold"/>
                                        <p:tgtEl>
                                          <p:spTgt spid="4"/>
                                        </p:tgtEl>
                                        <p:attrNameLst>
                                          <p:attrName>ppt_x</p:attrName>
                                          <p:attrName>ppt_y</p:attrName>
                                        </p:attrNameLst>
                                      </p:cBhvr>
                                      <p:rCtr x="0" y="562"/>
                                    </p:animMotion>
                                  </p:childTnLst>
                                </p:cTn>
                              </p:par>
                              <p:par>
                                <p:cTn id="13" presetID="10" presetClass="entr" presetSubtype="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7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9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11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13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xit" presetSubtype="0" fill="hold" nodeType="with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xit" presetSubtype="0" fill="hold" grpId="0" nodeType="withEffect">
                                  <p:stCondLst>
                                    <p:cond delay="0"/>
                                  </p:stCondLst>
                                  <p:childTnLst>
                                    <p:animEffect transition="out" filter="fade">
                                      <p:cBhvr>
                                        <p:cTn id="35" dur="500"/>
                                        <p:tgtEl>
                                          <p:spTgt spid="11336"/>
                                        </p:tgtEl>
                                      </p:cBhvr>
                                    </p:animEffect>
                                    <p:set>
                                      <p:cBhvr>
                                        <p:cTn id="36" dur="1" fill="hold">
                                          <p:stCondLst>
                                            <p:cond delay="499"/>
                                          </p:stCondLst>
                                        </p:cTn>
                                        <p:tgtEl>
                                          <p:spTgt spid="1133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1337"/>
                                        </p:tgtEl>
                                        <p:attrNameLst>
                                          <p:attrName>style.visibility</p:attrName>
                                        </p:attrNameLst>
                                      </p:cBhvr>
                                      <p:to>
                                        <p:strVal val="visible"/>
                                      </p:to>
                                    </p:set>
                                    <p:animEffect transition="in" filter="fade">
                                      <p:cBhvr>
                                        <p:cTn id="39" dur="500"/>
                                        <p:tgtEl>
                                          <p:spTgt spid="11337"/>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par>
                                <p:cTn id="43" presetID="10" presetClass="entr" presetSubtype="0" fill="hold" nodeType="withEffect">
                                  <p:stCondLst>
                                    <p:cond delay="110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wipe(left)">
                                      <p:cBhvr>
                                        <p:cTn id="48" dur="500"/>
                                        <p:tgtEl>
                                          <p:spTgt spid="102"/>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randombar(horizontal)">
                                      <p:cBhvr>
                                        <p:cTn id="53"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6" grpId="0" animBg="1"/>
      <p:bldP spid="11337" grpId="0" animBg="1"/>
      <p:bldP spid="85" grpId="0"/>
      <p:bldP spid="100" grpId="0"/>
      <p:bldP spid="102"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36" name="Rectangle 72"/>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29BE6">
                  <a:alpha val="79999"/>
                </a:srgbClr>
              </a:gs>
            </a:gsLst>
            <a:lin ang="5400000" scaled="1"/>
          </a:gradFill>
          <a:ln w="9525">
            <a:noFill/>
            <a:miter lim="800000"/>
            <a:headEnd/>
            <a:tailEnd/>
          </a:ln>
        </p:spPr>
        <p:txBody>
          <a:bodyPr wrap="none" anchor="ctr"/>
          <a:lstStyle/>
          <a:p>
            <a:endParaRPr lang="es-ES_tradnl"/>
          </a:p>
        </p:txBody>
      </p:sp>
      <p:sp>
        <p:nvSpPr>
          <p:cNvPr id="11337" name="Rectangle 73"/>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9CE1C">
                  <a:alpha val="60001"/>
                </a:srgbClr>
              </a:gs>
            </a:gsLst>
            <a:lin ang="5400000" scaled="1"/>
          </a:gradFill>
          <a:ln w="9525">
            <a:noFill/>
            <a:miter lim="800000"/>
            <a:headEnd/>
            <a:tailEnd/>
          </a:ln>
        </p:spPr>
        <p:txBody>
          <a:bodyPr wrap="none" anchor="ctr"/>
          <a:lstStyle/>
          <a:p>
            <a:endParaRPr lang="es-ES_tradnl"/>
          </a:p>
        </p:txBody>
      </p:sp>
      <p:grpSp>
        <p:nvGrpSpPr>
          <p:cNvPr id="2" name="Group 2"/>
          <p:cNvGrpSpPr>
            <a:grpSpLocks/>
          </p:cNvGrpSpPr>
          <p:nvPr/>
        </p:nvGrpSpPr>
        <p:grpSpPr bwMode="auto">
          <a:xfrm>
            <a:off x="-3175" y="-12700"/>
            <a:ext cx="1766888" cy="6870700"/>
            <a:chOff x="2336" y="-8"/>
            <a:chExt cx="1252" cy="4337"/>
          </a:xfrm>
        </p:grpSpPr>
        <p:sp>
          <p:nvSpPr>
            <p:cNvPr id="8280" name="Freeform 3"/>
            <p:cNvSpPr>
              <a:spLocks/>
            </p:cNvSpPr>
            <p:nvPr/>
          </p:nvSpPr>
          <p:spPr bwMode="auto">
            <a:xfrm>
              <a:off x="2336" y="-8"/>
              <a:ext cx="872" cy="4337"/>
            </a:xfrm>
            <a:custGeom>
              <a:avLst/>
              <a:gdLst>
                <a:gd name="T0" fmla="*/ 1434750 w 369"/>
                <a:gd name="T1" fmla="*/ 0 h 1836"/>
                <a:gd name="T2" fmla="*/ 1314898 w 369"/>
                <a:gd name="T3" fmla="*/ 4705756 h 1836"/>
                <a:gd name="T4" fmla="*/ 0 w 369"/>
                <a:gd name="T5" fmla="*/ 9932356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18A5D8"/>
              </a:solidFill>
              <a:miter lim="800000"/>
              <a:headEnd/>
              <a:tailEnd/>
            </a:ln>
          </p:spPr>
          <p:txBody>
            <a:bodyPr/>
            <a:lstStyle/>
            <a:p>
              <a:endParaRPr lang="es-ES"/>
            </a:p>
          </p:txBody>
        </p:sp>
        <p:sp>
          <p:nvSpPr>
            <p:cNvPr id="8281" name="Freeform 4"/>
            <p:cNvSpPr>
              <a:spLocks/>
            </p:cNvSpPr>
            <p:nvPr/>
          </p:nvSpPr>
          <p:spPr bwMode="auto">
            <a:xfrm>
              <a:off x="2343" y="-8"/>
              <a:ext cx="893" cy="4337"/>
            </a:xfrm>
            <a:custGeom>
              <a:avLst/>
              <a:gdLst>
                <a:gd name="T0" fmla="*/ 1423463 w 378"/>
                <a:gd name="T1" fmla="*/ 0 h 1836"/>
                <a:gd name="T2" fmla="*/ 1347466 w 378"/>
                <a:gd name="T3" fmla="*/ 4705756 h 1836"/>
                <a:gd name="T4" fmla="*/ 166736 w 378"/>
                <a:gd name="T5" fmla="*/ 9932356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199DCC"/>
              </a:solidFill>
              <a:miter lim="800000"/>
              <a:headEnd/>
              <a:tailEnd/>
            </a:ln>
          </p:spPr>
          <p:txBody>
            <a:bodyPr/>
            <a:lstStyle/>
            <a:p>
              <a:endParaRPr lang="es-ES"/>
            </a:p>
          </p:txBody>
        </p:sp>
        <p:sp>
          <p:nvSpPr>
            <p:cNvPr id="8282" name="Freeform 5"/>
            <p:cNvSpPr>
              <a:spLocks/>
            </p:cNvSpPr>
            <p:nvPr/>
          </p:nvSpPr>
          <p:spPr bwMode="auto">
            <a:xfrm>
              <a:off x="2350" y="-8"/>
              <a:ext cx="917" cy="4337"/>
            </a:xfrm>
            <a:custGeom>
              <a:avLst/>
              <a:gdLst>
                <a:gd name="T0" fmla="*/ 1430785 w 388"/>
                <a:gd name="T1" fmla="*/ 0 h 1836"/>
                <a:gd name="T2" fmla="*/ 1392105 w 388"/>
                <a:gd name="T3" fmla="*/ 4705756 h 1836"/>
                <a:gd name="T4" fmla="*/ 337699 w 388"/>
                <a:gd name="T5" fmla="*/ 9932356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1A96C3"/>
              </a:solidFill>
              <a:miter lim="800000"/>
              <a:headEnd/>
              <a:tailEnd/>
            </a:ln>
          </p:spPr>
          <p:txBody>
            <a:bodyPr/>
            <a:lstStyle/>
            <a:p>
              <a:endParaRPr lang="es-ES"/>
            </a:p>
          </p:txBody>
        </p:sp>
        <p:sp>
          <p:nvSpPr>
            <p:cNvPr id="8283" name="Freeform 6"/>
            <p:cNvSpPr>
              <a:spLocks/>
            </p:cNvSpPr>
            <p:nvPr/>
          </p:nvSpPr>
          <p:spPr bwMode="auto">
            <a:xfrm>
              <a:off x="2355" y="-8"/>
              <a:ext cx="940" cy="4337"/>
            </a:xfrm>
            <a:custGeom>
              <a:avLst/>
              <a:gdLst>
                <a:gd name="T0" fmla="*/ 1420463 w 398"/>
                <a:gd name="T1" fmla="*/ 0 h 1836"/>
                <a:gd name="T2" fmla="*/ 1426866 w 398"/>
                <a:gd name="T3" fmla="*/ 4705756 h 1836"/>
                <a:gd name="T4" fmla="*/ 507522 w 398"/>
                <a:gd name="T5" fmla="*/ 9932356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1A8FBA"/>
              </a:solidFill>
              <a:miter lim="800000"/>
              <a:headEnd/>
              <a:tailEnd/>
            </a:ln>
          </p:spPr>
          <p:txBody>
            <a:bodyPr/>
            <a:lstStyle/>
            <a:p>
              <a:endParaRPr lang="es-ES"/>
            </a:p>
          </p:txBody>
        </p:sp>
        <p:sp>
          <p:nvSpPr>
            <p:cNvPr id="8284" name="Freeform 7"/>
            <p:cNvSpPr>
              <a:spLocks/>
            </p:cNvSpPr>
            <p:nvPr/>
          </p:nvSpPr>
          <p:spPr bwMode="auto">
            <a:xfrm>
              <a:off x="2360" y="-8"/>
              <a:ext cx="964" cy="4337"/>
            </a:xfrm>
            <a:custGeom>
              <a:avLst/>
              <a:gdLst>
                <a:gd name="T0" fmla="*/ 1431687 w 408"/>
                <a:gd name="T1" fmla="*/ 0 h 1836"/>
                <a:gd name="T2" fmla="*/ 1468439 w 408"/>
                <a:gd name="T3" fmla="*/ 4705756 h 1836"/>
                <a:gd name="T4" fmla="*/ 676931 w 408"/>
                <a:gd name="T5" fmla="*/ 9932356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1888B2"/>
              </a:solidFill>
              <a:miter lim="800000"/>
              <a:headEnd/>
              <a:tailEnd/>
            </a:ln>
          </p:spPr>
          <p:txBody>
            <a:bodyPr/>
            <a:lstStyle/>
            <a:p>
              <a:endParaRPr lang="es-ES"/>
            </a:p>
          </p:txBody>
        </p:sp>
        <p:sp>
          <p:nvSpPr>
            <p:cNvPr id="8285" name="Freeform 8"/>
            <p:cNvSpPr>
              <a:spLocks/>
            </p:cNvSpPr>
            <p:nvPr/>
          </p:nvSpPr>
          <p:spPr bwMode="auto">
            <a:xfrm>
              <a:off x="2365" y="-8"/>
              <a:ext cx="987" cy="4337"/>
            </a:xfrm>
            <a:custGeom>
              <a:avLst/>
              <a:gdLst>
                <a:gd name="T0" fmla="*/ 1421405 w 418"/>
                <a:gd name="T1" fmla="*/ 0 h 1836"/>
                <a:gd name="T2" fmla="*/ 1503567 w 418"/>
                <a:gd name="T3" fmla="*/ 4705756 h 1836"/>
                <a:gd name="T4" fmla="*/ 846317 w 418"/>
                <a:gd name="T5" fmla="*/ 9932356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1A82AA"/>
              </a:solidFill>
              <a:miter lim="800000"/>
              <a:headEnd/>
              <a:tailEnd/>
            </a:ln>
          </p:spPr>
          <p:txBody>
            <a:bodyPr/>
            <a:lstStyle/>
            <a:p>
              <a:endParaRPr lang="es-ES"/>
            </a:p>
          </p:txBody>
        </p:sp>
        <p:sp>
          <p:nvSpPr>
            <p:cNvPr id="8286" name="Freeform 9"/>
            <p:cNvSpPr>
              <a:spLocks/>
            </p:cNvSpPr>
            <p:nvPr/>
          </p:nvSpPr>
          <p:spPr bwMode="auto">
            <a:xfrm>
              <a:off x="2372" y="-8"/>
              <a:ext cx="1039" cy="4337"/>
            </a:xfrm>
            <a:custGeom>
              <a:avLst/>
              <a:gdLst>
                <a:gd name="T0" fmla="*/ 1417300 w 440"/>
                <a:gd name="T1" fmla="*/ 0 h 1836"/>
                <a:gd name="T2" fmla="*/ 1540927 w 440"/>
                <a:gd name="T3" fmla="*/ 4705756 h 1836"/>
                <a:gd name="T4" fmla="*/ 1013204 w 440"/>
                <a:gd name="T5" fmla="*/ 9932356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187CA2"/>
              </a:solidFill>
              <a:miter lim="800000"/>
              <a:headEnd/>
              <a:tailEnd/>
            </a:ln>
          </p:spPr>
          <p:txBody>
            <a:bodyPr/>
            <a:lstStyle/>
            <a:p>
              <a:endParaRPr lang="es-ES"/>
            </a:p>
          </p:txBody>
        </p:sp>
        <p:sp>
          <p:nvSpPr>
            <p:cNvPr id="8287" name="Freeform 10"/>
            <p:cNvSpPr>
              <a:spLocks/>
            </p:cNvSpPr>
            <p:nvPr/>
          </p:nvSpPr>
          <p:spPr bwMode="auto">
            <a:xfrm>
              <a:off x="2376" y="-8"/>
              <a:ext cx="1094" cy="4337"/>
            </a:xfrm>
            <a:custGeom>
              <a:avLst/>
              <a:gdLst>
                <a:gd name="T0" fmla="*/ 1432223 w 463"/>
                <a:gd name="T1" fmla="*/ 0 h 1836"/>
                <a:gd name="T2" fmla="*/ 1595501 w 463"/>
                <a:gd name="T3" fmla="*/ 4705756 h 1836"/>
                <a:gd name="T4" fmla="*/ 1194173 w 463"/>
                <a:gd name="T5" fmla="*/ 9932356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15769B"/>
              </a:solidFill>
              <a:miter lim="800000"/>
              <a:headEnd/>
              <a:tailEnd/>
            </a:ln>
          </p:spPr>
          <p:txBody>
            <a:bodyPr/>
            <a:lstStyle/>
            <a:p>
              <a:endParaRPr lang="es-ES"/>
            </a:p>
          </p:txBody>
        </p:sp>
        <p:sp>
          <p:nvSpPr>
            <p:cNvPr id="8288" name="Freeform 11"/>
            <p:cNvSpPr>
              <a:spLocks/>
            </p:cNvSpPr>
            <p:nvPr/>
          </p:nvSpPr>
          <p:spPr bwMode="auto">
            <a:xfrm>
              <a:off x="2381" y="-8"/>
              <a:ext cx="1148" cy="4337"/>
            </a:xfrm>
            <a:custGeom>
              <a:avLst/>
              <a:gdLst>
                <a:gd name="T0" fmla="*/ 1428823 w 486"/>
                <a:gd name="T1" fmla="*/ 0 h 1836"/>
                <a:gd name="T2" fmla="*/ 1632376 w 486"/>
                <a:gd name="T3" fmla="*/ 4705756 h 1836"/>
                <a:gd name="T4" fmla="*/ 1361883 w 486"/>
                <a:gd name="T5" fmla="*/ 9932356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157194"/>
              </a:solidFill>
              <a:miter lim="800000"/>
              <a:headEnd/>
              <a:tailEnd/>
            </a:ln>
          </p:spPr>
          <p:txBody>
            <a:bodyPr/>
            <a:lstStyle/>
            <a:p>
              <a:endParaRPr lang="es-ES"/>
            </a:p>
          </p:txBody>
        </p:sp>
        <p:sp>
          <p:nvSpPr>
            <p:cNvPr id="8289" name="Freeform 12"/>
            <p:cNvSpPr>
              <a:spLocks/>
            </p:cNvSpPr>
            <p:nvPr/>
          </p:nvSpPr>
          <p:spPr bwMode="auto">
            <a:xfrm>
              <a:off x="2386" y="-8"/>
              <a:ext cx="1202" cy="4337"/>
            </a:xfrm>
            <a:custGeom>
              <a:avLst/>
              <a:gdLst>
                <a:gd name="T0" fmla="*/ 1422842 w 509"/>
                <a:gd name="T1" fmla="*/ 0 h 1836"/>
                <a:gd name="T2" fmla="*/ 1667318 w 509"/>
                <a:gd name="T3" fmla="*/ 4705756 h 1836"/>
                <a:gd name="T4" fmla="*/ 1525130 w 509"/>
                <a:gd name="T5" fmla="*/ 9932356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36B8D"/>
              </a:solidFill>
              <a:miter lim="800000"/>
              <a:headEnd/>
              <a:tailEnd/>
            </a:ln>
          </p:spPr>
          <p:txBody>
            <a:bodyPr/>
            <a:lstStyle/>
            <a:p>
              <a:endParaRPr lang="es-ES"/>
            </a:p>
          </p:txBody>
        </p:sp>
      </p:grpSp>
      <p:grpSp>
        <p:nvGrpSpPr>
          <p:cNvPr id="3" name="Group 13"/>
          <p:cNvGrpSpPr>
            <a:grpSpLocks/>
          </p:cNvGrpSpPr>
          <p:nvPr/>
        </p:nvGrpSpPr>
        <p:grpSpPr bwMode="auto">
          <a:xfrm>
            <a:off x="-3175" y="-12700"/>
            <a:ext cx="1766888" cy="6870700"/>
            <a:chOff x="2336" y="-8"/>
            <a:chExt cx="1252" cy="4337"/>
          </a:xfrm>
        </p:grpSpPr>
        <p:sp>
          <p:nvSpPr>
            <p:cNvPr id="8270" name="Freeform 14"/>
            <p:cNvSpPr>
              <a:spLocks/>
            </p:cNvSpPr>
            <p:nvPr/>
          </p:nvSpPr>
          <p:spPr bwMode="auto">
            <a:xfrm>
              <a:off x="2336" y="-8"/>
              <a:ext cx="872" cy="4337"/>
            </a:xfrm>
            <a:custGeom>
              <a:avLst/>
              <a:gdLst>
                <a:gd name="T0" fmla="*/ 1434750 w 369"/>
                <a:gd name="T1" fmla="*/ 0 h 1836"/>
                <a:gd name="T2" fmla="*/ 1314898 w 369"/>
                <a:gd name="T3" fmla="*/ 4705756 h 1836"/>
                <a:gd name="T4" fmla="*/ 0 w 369"/>
                <a:gd name="T5" fmla="*/ 9932356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53B848"/>
              </a:solidFill>
              <a:miter lim="800000"/>
              <a:headEnd/>
              <a:tailEnd/>
            </a:ln>
          </p:spPr>
          <p:txBody>
            <a:bodyPr/>
            <a:lstStyle/>
            <a:p>
              <a:endParaRPr lang="es-ES"/>
            </a:p>
          </p:txBody>
        </p:sp>
        <p:sp>
          <p:nvSpPr>
            <p:cNvPr id="8271" name="Freeform 15"/>
            <p:cNvSpPr>
              <a:spLocks/>
            </p:cNvSpPr>
            <p:nvPr/>
          </p:nvSpPr>
          <p:spPr bwMode="auto">
            <a:xfrm>
              <a:off x="2343" y="-8"/>
              <a:ext cx="893" cy="4337"/>
            </a:xfrm>
            <a:custGeom>
              <a:avLst/>
              <a:gdLst>
                <a:gd name="T0" fmla="*/ 1423463 w 378"/>
                <a:gd name="T1" fmla="*/ 0 h 1836"/>
                <a:gd name="T2" fmla="*/ 1347466 w 378"/>
                <a:gd name="T3" fmla="*/ 4705756 h 1836"/>
                <a:gd name="T4" fmla="*/ 166736 w 378"/>
                <a:gd name="T5" fmla="*/ 9932356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4FB147"/>
              </a:solidFill>
              <a:miter lim="800000"/>
              <a:headEnd/>
              <a:tailEnd/>
            </a:ln>
          </p:spPr>
          <p:txBody>
            <a:bodyPr/>
            <a:lstStyle/>
            <a:p>
              <a:endParaRPr lang="es-ES"/>
            </a:p>
          </p:txBody>
        </p:sp>
        <p:sp>
          <p:nvSpPr>
            <p:cNvPr id="8272" name="Freeform 16"/>
            <p:cNvSpPr>
              <a:spLocks/>
            </p:cNvSpPr>
            <p:nvPr/>
          </p:nvSpPr>
          <p:spPr bwMode="auto">
            <a:xfrm>
              <a:off x="2350" y="-8"/>
              <a:ext cx="917" cy="4337"/>
            </a:xfrm>
            <a:custGeom>
              <a:avLst/>
              <a:gdLst>
                <a:gd name="T0" fmla="*/ 1430785 w 388"/>
                <a:gd name="T1" fmla="*/ 0 h 1836"/>
                <a:gd name="T2" fmla="*/ 1392105 w 388"/>
                <a:gd name="T3" fmla="*/ 4705756 h 1836"/>
                <a:gd name="T4" fmla="*/ 337699 w 388"/>
                <a:gd name="T5" fmla="*/ 9932356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48AC47"/>
              </a:solidFill>
              <a:miter lim="800000"/>
              <a:headEnd/>
              <a:tailEnd/>
            </a:ln>
          </p:spPr>
          <p:txBody>
            <a:bodyPr/>
            <a:lstStyle/>
            <a:p>
              <a:endParaRPr lang="es-ES"/>
            </a:p>
          </p:txBody>
        </p:sp>
        <p:sp>
          <p:nvSpPr>
            <p:cNvPr id="8273" name="Freeform 17"/>
            <p:cNvSpPr>
              <a:spLocks/>
            </p:cNvSpPr>
            <p:nvPr/>
          </p:nvSpPr>
          <p:spPr bwMode="auto">
            <a:xfrm>
              <a:off x="2355" y="-8"/>
              <a:ext cx="940" cy="4337"/>
            </a:xfrm>
            <a:custGeom>
              <a:avLst/>
              <a:gdLst>
                <a:gd name="T0" fmla="*/ 1420463 w 398"/>
                <a:gd name="T1" fmla="*/ 0 h 1836"/>
                <a:gd name="T2" fmla="*/ 1426866 w 398"/>
                <a:gd name="T3" fmla="*/ 4705756 h 1836"/>
                <a:gd name="T4" fmla="*/ 507522 w 398"/>
                <a:gd name="T5" fmla="*/ 9932356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43A746"/>
              </a:solidFill>
              <a:miter lim="800000"/>
              <a:headEnd/>
              <a:tailEnd/>
            </a:ln>
          </p:spPr>
          <p:txBody>
            <a:bodyPr/>
            <a:lstStyle/>
            <a:p>
              <a:endParaRPr lang="es-ES"/>
            </a:p>
          </p:txBody>
        </p:sp>
        <p:sp>
          <p:nvSpPr>
            <p:cNvPr id="8274" name="Freeform 18"/>
            <p:cNvSpPr>
              <a:spLocks/>
            </p:cNvSpPr>
            <p:nvPr/>
          </p:nvSpPr>
          <p:spPr bwMode="auto">
            <a:xfrm>
              <a:off x="2360" y="-8"/>
              <a:ext cx="964" cy="4337"/>
            </a:xfrm>
            <a:custGeom>
              <a:avLst/>
              <a:gdLst>
                <a:gd name="T0" fmla="*/ 1431687 w 408"/>
                <a:gd name="T1" fmla="*/ 0 h 1836"/>
                <a:gd name="T2" fmla="*/ 1468439 w 408"/>
                <a:gd name="T3" fmla="*/ 4705756 h 1836"/>
                <a:gd name="T4" fmla="*/ 676931 w 408"/>
                <a:gd name="T5" fmla="*/ 9932356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3CA246"/>
              </a:solidFill>
              <a:miter lim="800000"/>
              <a:headEnd/>
              <a:tailEnd/>
            </a:ln>
          </p:spPr>
          <p:txBody>
            <a:bodyPr/>
            <a:lstStyle/>
            <a:p>
              <a:endParaRPr lang="es-ES"/>
            </a:p>
          </p:txBody>
        </p:sp>
        <p:sp>
          <p:nvSpPr>
            <p:cNvPr id="8275" name="Freeform 19"/>
            <p:cNvSpPr>
              <a:spLocks/>
            </p:cNvSpPr>
            <p:nvPr/>
          </p:nvSpPr>
          <p:spPr bwMode="auto">
            <a:xfrm>
              <a:off x="2365" y="-8"/>
              <a:ext cx="987" cy="4337"/>
            </a:xfrm>
            <a:custGeom>
              <a:avLst/>
              <a:gdLst>
                <a:gd name="T0" fmla="*/ 1421405 w 418"/>
                <a:gd name="T1" fmla="*/ 0 h 1836"/>
                <a:gd name="T2" fmla="*/ 1503567 w 418"/>
                <a:gd name="T3" fmla="*/ 4705756 h 1836"/>
                <a:gd name="T4" fmla="*/ 846317 w 418"/>
                <a:gd name="T5" fmla="*/ 9932356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369E46"/>
              </a:solidFill>
              <a:miter lim="800000"/>
              <a:headEnd/>
              <a:tailEnd/>
            </a:ln>
          </p:spPr>
          <p:txBody>
            <a:bodyPr/>
            <a:lstStyle/>
            <a:p>
              <a:endParaRPr lang="es-ES"/>
            </a:p>
          </p:txBody>
        </p:sp>
        <p:sp>
          <p:nvSpPr>
            <p:cNvPr id="8276" name="Freeform 20"/>
            <p:cNvSpPr>
              <a:spLocks/>
            </p:cNvSpPr>
            <p:nvPr/>
          </p:nvSpPr>
          <p:spPr bwMode="auto">
            <a:xfrm>
              <a:off x="2372" y="-8"/>
              <a:ext cx="1039" cy="4337"/>
            </a:xfrm>
            <a:custGeom>
              <a:avLst/>
              <a:gdLst>
                <a:gd name="T0" fmla="*/ 1417300 w 440"/>
                <a:gd name="T1" fmla="*/ 0 h 1836"/>
                <a:gd name="T2" fmla="*/ 1540927 w 440"/>
                <a:gd name="T3" fmla="*/ 4705756 h 1836"/>
                <a:gd name="T4" fmla="*/ 1013204 w 440"/>
                <a:gd name="T5" fmla="*/ 9932356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2F9946"/>
              </a:solidFill>
              <a:miter lim="800000"/>
              <a:headEnd/>
              <a:tailEnd/>
            </a:ln>
          </p:spPr>
          <p:txBody>
            <a:bodyPr/>
            <a:lstStyle/>
            <a:p>
              <a:endParaRPr lang="es-ES"/>
            </a:p>
          </p:txBody>
        </p:sp>
        <p:sp>
          <p:nvSpPr>
            <p:cNvPr id="8277" name="Freeform 21"/>
            <p:cNvSpPr>
              <a:spLocks/>
            </p:cNvSpPr>
            <p:nvPr/>
          </p:nvSpPr>
          <p:spPr bwMode="auto">
            <a:xfrm>
              <a:off x="2376" y="-8"/>
              <a:ext cx="1094" cy="4337"/>
            </a:xfrm>
            <a:custGeom>
              <a:avLst/>
              <a:gdLst>
                <a:gd name="T0" fmla="*/ 1432223 w 463"/>
                <a:gd name="T1" fmla="*/ 0 h 1836"/>
                <a:gd name="T2" fmla="*/ 1595501 w 463"/>
                <a:gd name="T3" fmla="*/ 4705756 h 1836"/>
                <a:gd name="T4" fmla="*/ 1194173 w 463"/>
                <a:gd name="T5" fmla="*/ 9932356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2A9545"/>
              </a:solidFill>
              <a:miter lim="800000"/>
              <a:headEnd/>
              <a:tailEnd/>
            </a:ln>
          </p:spPr>
          <p:txBody>
            <a:bodyPr/>
            <a:lstStyle/>
            <a:p>
              <a:endParaRPr lang="es-ES"/>
            </a:p>
          </p:txBody>
        </p:sp>
        <p:sp>
          <p:nvSpPr>
            <p:cNvPr id="8278" name="Freeform 22"/>
            <p:cNvSpPr>
              <a:spLocks/>
            </p:cNvSpPr>
            <p:nvPr/>
          </p:nvSpPr>
          <p:spPr bwMode="auto">
            <a:xfrm>
              <a:off x="2381" y="-8"/>
              <a:ext cx="1148" cy="4337"/>
            </a:xfrm>
            <a:custGeom>
              <a:avLst/>
              <a:gdLst>
                <a:gd name="T0" fmla="*/ 1428823 w 486"/>
                <a:gd name="T1" fmla="*/ 0 h 1836"/>
                <a:gd name="T2" fmla="*/ 1632376 w 486"/>
                <a:gd name="T3" fmla="*/ 4705756 h 1836"/>
                <a:gd name="T4" fmla="*/ 1361883 w 486"/>
                <a:gd name="T5" fmla="*/ 9932356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219145"/>
              </a:solidFill>
              <a:miter lim="800000"/>
              <a:headEnd/>
              <a:tailEnd/>
            </a:ln>
          </p:spPr>
          <p:txBody>
            <a:bodyPr/>
            <a:lstStyle/>
            <a:p>
              <a:endParaRPr lang="es-ES"/>
            </a:p>
          </p:txBody>
        </p:sp>
        <p:sp>
          <p:nvSpPr>
            <p:cNvPr id="8279" name="Freeform 23"/>
            <p:cNvSpPr>
              <a:spLocks/>
            </p:cNvSpPr>
            <p:nvPr/>
          </p:nvSpPr>
          <p:spPr bwMode="auto">
            <a:xfrm>
              <a:off x="2386" y="-8"/>
              <a:ext cx="1202" cy="4337"/>
            </a:xfrm>
            <a:custGeom>
              <a:avLst/>
              <a:gdLst>
                <a:gd name="T0" fmla="*/ 1422842 w 509"/>
                <a:gd name="T1" fmla="*/ 0 h 1836"/>
                <a:gd name="T2" fmla="*/ 1667318 w 509"/>
                <a:gd name="T3" fmla="*/ 4705756 h 1836"/>
                <a:gd name="T4" fmla="*/ 1525130 w 509"/>
                <a:gd name="T5" fmla="*/ 9932356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A8D44"/>
              </a:solidFill>
              <a:miter lim="800000"/>
              <a:headEnd/>
              <a:tailEnd/>
            </a:ln>
          </p:spPr>
          <p:txBody>
            <a:bodyPr/>
            <a:lstStyle/>
            <a:p>
              <a:endParaRPr lang="es-ES"/>
            </a:p>
          </p:txBody>
        </p:sp>
      </p:grpSp>
      <p:grpSp>
        <p:nvGrpSpPr>
          <p:cNvPr id="4" name="Group 24"/>
          <p:cNvGrpSpPr>
            <a:grpSpLocks/>
          </p:cNvGrpSpPr>
          <p:nvPr/>
        </p:nvGrpSpPr>
        <p:grpSpPr bwMode="auto">
          <a:xfrm rot="10800000">
            <a:off x="1720850" y="-171450"/>
            <a:ext cx="330200" cy="8253413"/>
            <a:chOff x="-1293" y="0"/>
            <a:chExt cx="1050" cy="4320"/>
          </a:xfrm>
        </p:grpSpPr>
        <p:sp>
          <p:nvSpPr>
            <p:cNvPr id="8" name="Rectangle 25"/>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8269" name="Rectangle 26"/>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5" name="Group 27"/>
          <p:cNvGrpSpPr>
            <a:grpSpLocks/>
          </p:cNvGrpSpPr>
          <p:nvPr/>
        </p:nvGrpSpPr>
        <p:grpSpPr bwMode="auto">
          <a:xfrm>
            <a:off x="0" y="-1111250"/>
            <a:ext cx="1763713" cy="8253413"/>
            <a:chOff x="-1293" y="0"/>
            <a:chExt cx="1050" cy="4320"/>
          </a:xfrm>
        </p:grpSpPr>
        <p:sp>
          <p:nvSpPr>
            <p:cNvPr id="10" name="Rectangle 28"/>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8267" name="Rectangle 29"/>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6" name="Group 146"/>
          <p:cNvGrpSpPr>
            <a:grpSpLocks/>
          </p:cNvGrpSpPr>
          <p:nvPr/>
        </p:nvGrpSpPr>
        <p:grpSpPr bwMode="auto">
          <a:xfrm>
            <a:off x="276225" y="1500188"/>
            <a:ext cx="2152650" cy="2152650"/>
            <a:chOff x="1943" y="626"/>
            <a:chExt cx="1228" cy="1228"/>
          </a:xfrm>
        </p:grpSpPr>
        <p:sp>
          <p:nvSpPr>
            <p:cNvPr id="8259" name="Oval 147"/>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8260" name="Group 148"/>
            <p:cNvGrpSpPr>
              <a:grpSpLocks/>
            </p:cNvGrpSpPr>
            <p:nvPr/>
          </p:nvGrpSpPr>
          <p:grpSpPr bwMode="auto">
            <a:xfrm>
              <a:off x="2070" y="1330"/>
              <a:ext cx="975" cy="325"/>
              <a:chOff x="2696" y="1315"/>
              <a:chExt cx="2472" cy="824"/>
            </a:xfrm>
          </p:grpSpPr>
          <p:sp>
            <p:nvSpPr>
              <p:cNvPr id="8264" name="Oval 149"/>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8265" name="Oval 150"/>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8261" name="Group 151"/>
            <p:cNvGrpSpPr>
              <a:grpSpLocks/>
            </p:cNvGrpSpPr>
            <p:nvPr/>
          </p:nvGrpSpPr>
          <p:grpSpPr bwMode="auto">
            <a:xfrm>
              <a:off x="2236" y="890"/>
              <a:ext cx="644" cy="645"/>
              <a:chOff x="2880" y="1515"/>
              <a:chExt cx="644" cy="645"/>
            </a:xfrm>
          </p:grpSpPr>
          <p:sp>
            <p:nvSpPr>
              <p:cNvPr id="8262" name="Oval 152"/>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17" name="Freeform 153"/>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1" name="Group 97"/>
          <p:cNvGrpSpPr>
            <a:grpSpLocks/>
          </p:cNvGrpSpPr>
          <p:nvPr/>
        </p:nvGrpSpPr>
        <p:grpSpPr bwMode="auto">
          <a:xfrm>
            <a:off x="-442913" y="412750"/>
            <a:ext cx="2152651" cy="2152650"/>
            <a:chOff x="1943" y="626"/>
            <a:chExt cx="1228" cy="1228"/>
          </a:xfrm>
        </p:grpSpPr>
        <p:sp>
          <p:nvSpPr>
            <p:cNvPr id="8252" name="Oval 96"/>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8253" name="Group 89"/>
            <p:cNvGrpSpPr>
              <a:grpSpLocks/>
            </p:cNvGrpSpPr>
            <p:nvPr/>
          </p:nvGrpSpPr>
          <p:grpSpPr bwMode="auto">
            <a:xfrm>
              <a:off x="2070" y="1330"/>
              <a:ext cx="975" cy="325"/>
              <a:chOff x="2696" y="1315"/>
              <a:chExt cx="2472" cy="824"/>
            </a:xfrm>
          </p:grpSpPr>
          <p:sp>
            <p:nvSpPr>
              <p:cNvPr id="8257" name="Oval 90"/>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8258" name="Oval 91"/>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8254" name="Group 92"/>
            <p:cNvGrpSpPr>
              <a:grpSpLocks/>
            </p:cNvGrpSpPr>
            <p:nvPr/>
          </p:nvGrpSpPr>
          <p:grpSpPr bwMode="auto">
            <a:xfrm>
              <a:off x="2236" y="890"/>
              <a:ext cx="644" cy="645"/>
              <a:chOff x="2880" y="1515"/>
              <a:chExt cx="644" cy="645"/>
            </a:xfrm>
          </p:grpSpPr>
          <p:sp>
            <p:nvSpPr>
              <p:cNvPr id="8255" name="Oval 93"/>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358" name="Freeform 94"/>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4" name="Group 154"/>
          <p:cNvGrpSpPr>
            <a:grpSpLocks/>
          </p:cNvGrpSpPr>
          <p:nvPr/>
        </p:nvGrpSpPr>
        <p:grpSpPr bwMode="auto">
          <a:xfrm>
            <a:off x="-500063" y="2500313"/>
            <a:ext cx="2152651" cy="2152650"/>
            <a:chOff x="1943" y="626"/>
            <a:chExt cx="1228" cy="1228"/>
          </a:xfrm>
        </p:grpSpPr>
        <p:sp>
          <p:nvSpPr>
            <p:cNvPr id="8245" name="Oval 155"/>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8246" name="Group 156"/>
            <p:cNvGrpSpPr>
              <a:grpSpLocks/>
            </p:cNvGrpSpPr>
            <p:nvPr/>
          </p:nvGrpSpPr>
          <p:grpSpPr bwMode="auto">
            <a:xfrm>
              <a:off x="2070" y="1330"/>
              <a:ext cx="975" cy="325"/>
              <a:chOff x="2696" y="1315"/>
              <a:chExt cx="2472" cy="824"/>
            </a:xfrm>
          </p:grpSpPr>
          <p:sp>
            <p:nvSpPr>
              <p:cNvPr id="8250" name="Oval 157"/>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8251" name="Oval 158"/>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8247" name="Group 159"/>
            <p:cNvGrpSpPr>
              <a:grpSpLocks/>
            </p:cNvGrpSpPr>
            <p:nvPr/>
          </p:nvGrpSpPr>
          <p:grpSpPr bwMode="auto">
            <a:xfrm>
              <a:off x="2236" y="890"/>
              <a:ext cx="644" cy="645"/>
              <a:chOff x="2880" y="1515"/>
              <a:chExt cx="644" cy="645"/>
            </a:xfrm>
          </p:grpSpPr>
          <p:sp>
            <p:nvSpPr>
              <p:cNvPr id="8248" name="Oval 160"/>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25" name="Freeform 161"/>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7" name="Group 162"/>
          <p:cNvGrpSpPr>
            <a:grpSpLocks/>
          </p:cNvGrpSpPr>
          <p:nvPr/>
        </p:nvGrpSpPr>
        <p:grpSpPr bwMode="auto">
          <a:xfrm>
            <a:off x="276225" y="3500438"/>
            <a:ext cx="2152650" cy="2152650"/>
            <a:chOff x="1943" y="626"/>
            <a:chExt cx="1228" cy="1228"/>
          </a:xfrm>
        </p:grpSpPr>
        <p:sp>
          <p:nvSpPr>
            <p:cNvPr id="8238"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8239" name="Group 164"/>
            <p:cNvGrpSpPr>
              <a:grpSpLocks/>
            </p:cNvGrpSpPr>
            <p:nvPr/>
          </p:nvGrpSpPr>
          <p:grpSpPr bwMode="auto">
            <a:xfrm>
              <a:off x="2070" y="1330"/>
              <a:ext cx="975" cy="325"/>
              <a:chOff x="2696" y="1315"/>
              <a:chExt cx="2472" cy="824"/>
            </a:xfrm>
          </p:grpSpPr>
          <p:sp>
            <p:nvSpPr>
              <p:cNvPr id="8243" name="Oval 165"/>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8244"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8240" name="Group 167"/>
            <p:cNvGrpSpPr>
              <a:grpSpLocks/>
            </p:cNvGrpSpPr>
            <p:nvPr/>
          </p:nvGrpSpPr>
          <p:grpSpPr bwMode="auto">
            <a:xfrm>
              <a:off x="2236" y="890"/>
              <a:ext cx="644" cy="645"/>
              <a:chOff x="2880" y="1515"/>
              <a:chExt cx="644" cy="645"/>
            </a:xfrm>
          </p:grpSpPr>
          <p:sp>
            <p:nvSpPr>
              <p:cNvPr id="8241"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33" name="Freeform 16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0" name="Group 170"/>
          <p:cNvGrpSpPr>
            <a:grpSpLocks/>
          </p:cNvGrpSpPr>
          <p:nvPr/>
        </p:nvGrpSpPr>
        <p:grpSpPr bwMode="auto">
          <a:xfrm>
            <a:off x="490538" y="5419725"/>
            <a:ext cx="2152650" cy="2152650"/>
            <a:chOff x="1943" y="626"/>
            <a:chExt cx="1228" cy="1228"/>
          </a:xfrm>
        </p:grpSpPr>
        <p:sp>
          <p:nvSpPr>
            <p:cNvPr id="8231" name="Oval 171"/>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8232" name="Group 172"/>
            <p:cNvGrpSpPr>
              <a:grpSpLocks/>
            </p:cNvGrpSpPr>
            <p:nvPr/>
          </p:nvGrpSpPr>
          <p:grpSpPr bwMode="auto">
            <a:xfrm>
              <a:off x="2070" y="1330"/>
              <a:ext cx="975" cy="325"/>
              <a:chOff x="2696" y="1315"/>
              <a:chExt cx="2472" cy="824"/>
            </a:xfrm>
          </p:grpSpPr>
          <p:sp>
            <p:nvSpPr>
              <p:cNvPr id="8236" name="Oval 173"/>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8237" name="Oval 174"/>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8233" name="Group 175"/>
            <p:cNvGrpSpPr>
              <a:grpSpLocks/>
            </p:cNvGrpSpPr>
            <p:nvPr/>
          </p:nvGrpSpPr>
          <p:grpSpPr bwMode="auto">
            <a:xfrm>
              <a:off x="2236" y="890"/>
              <a:ext cx="644" cy="645"/>
              <a:chOff x="2880" y="1515"/>
              <a:chExt cx="644" cy="645"/>
            </a:xfrm>
          </p:grpSpPr>
          <p:sp>
            <p:nvSpPr>
              <p:cNvPr id="8234" name="Oval 176"/>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41" name="Freeform 177"/>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3" name="Group 30"/>
          <p:cNvGrpSpPr>
            <a:grpSpLocks/>
          </p:cNvGrpSpPr>
          <p:nvPr/>
        </p:nvGrpSpPr>
        <p:grpSpPr bwMode="auto">
          <a:xfrm>
            <a:off x="312738" y="173038"/>
            <a:ext cx="8520112" cy="592137"/>
            <a:chOff x="197" y="158"/>
            <a:chExt cx="5367" cy="373"/>
          </a:xfrm>
          <a:solidFill>
            <a:srgbClr val="00DA63"/>
          </a:solidFill>
        </p:grpSpPr>
        <p:sp>
          <p:nvSpPr>
            <p:cNvPr id="11295" name="AutoShape 31"/>
            <p:cNvSpPr>
              <a:spLocks noChangeArrowheads="1"/>
            </p:cNvSpPr>
            <p:nvPr/>
          </p:nvSpPr>
          <p:spPr bwMode="auto">
            <a:xfrm>
              <a:off x="204" y="159"/>
              <a:ext cx="5352" cy="372"/>
            </a:xfrm>
            <a:prstGeom prst="roundRect">
              <a:avLst>
                <a:gd name="adj" fmla="val 11829"/>
              </a:avLst>
            </a:prstGeom>
            <a:grpFill/>
            <a:ln w="9525">
              <a:noFill/>
              <a:round/>
              <a:headEnd/>
              <a:tailEnd/>
            </a:ln>
            <a:effectLst/>
          </p:spPr>
          <p:txBody>
            <a:bodyPr wrap="none" anchor="ctr"/>
            <a:lstStyle/>
            <a:p>
              <a:pPr>
                <a:defRPr/>
              </a:pPr>
              <a:endParaRPr lang="es-ES_tradnl" dirty="0"/>
            </a:p>
          </p:txBody>
        </p:sp>
        <p:sp>
          <p:nvSpPr>
            <p:cNvPr id="11296" name="Freeform 32"/>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pFill/>
            <a:ln w="9525">
              <a:noFill/>
              <a:round/>
              <a:headEnd/>
              <a:tailEnd/>
            </a:ln>
          </p:spPr>
          <p:txBody>
            <a:bodyPr/>
            <a:lstStyle/>
            <a:p>
              <a:pPr>
                <a:defRPr/>
              </a:pPr>
              <a:endParaRPr lang="es-ES_tradnl" dirty="0"/>
            </a:p>
          </p:txBody>
        </p:sp>
        <p:sp>
          <p:nvSpPr>
            <p:cNvPr id="11297" name="AutoShape 33"/>
            <p:cNvSpPr>
              <a:spLocks noChangeArrowheads="1"/>
            </p:cNvSpPr>
            <p:nvPr/>
          </p:nvSpPr>
          <p:spPr bwMode="auto">
            <a:xfrm>
              <a:off x="204" y="159"/>
              <a:ext cx="5352" cy="82"/>
            </a:xfrm>
            <a:prstGeom prst="roundRect">
              <a:avLst>
                <a:gd name="adj" fmla="val 16667"/>
              </a:avLst>
            </a:prstGeom>
            <a:grpFill/>
            <a:ln w="9525">
              <a:noFill/>
              <a:round/>
              <a:headEnd/>
              <a:tailEnd/>
            </a:ln>
            <a:effectLst/>
          </p:spPr>
          <p:txBody>
            <a:bodyPr wrap="none" anchor="ctr"/>
            <a:lstStyle/>
            <a:p>
              <a:pPr>
                <a:defRPr/>
              </a:pPr>
              <a:endParaRPr lang="es-ES_tradnl" dirty="0"/>
            </a:p>
          </p:txBody>
        </p:sp>
      </p:grpSp>
      <p:sp>
        <p:nvSpPr>
          <p:cNvPr id="85" name="Text Box 71"/>
          <p:cNvSpPr txBox="1">
            <a:spLocks noChangeArrowheads="1"/>
          </p:cNvSpPr>
          <p:nvPr/>
        </p:nvSpPr>
        <p:spPr bwMode="auto">
          <a:xfrm>
            <a:off x="131763" y="1076325"/>
            <a:ext cx="1039812"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8207" name="Text Box 68"/>
          <p:cNvSpPr txBox="1">
            <a:spLocks noChangeArrowheads="1"/>
          </p:cNvSpPr>
          <p:nvPr/>
        </p:nvSpPr>
        <p:spPr bwMode="auto">
          <a:xfrm>
            <a:off x="817563" y="2143125"/>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 Estudio de mercado</a:t>
            </a:r>
          </a:p>
        </p:txBody>
      </p:sp>
      <p:sp>
        <p:nvSpPr>
          <p:cNvPr id="8208" name="Text Box 69"/>
          <p:cNvSpPr txBox="1">
            <a:spLocks noChangeArrowheads="1"/>
          </p:cNvSpPr>
          <p:nvPr/>
        </p:nvSpPr>
        <p:spPr bwMode="auto">
          <a:xfrm>
            <a:off x="131763" y="3143250"/>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III: Estudio Organizacional</a:t>
            </a:r>
          </a:p>
        </p:txBody>
      </p:sp>
      <p:sp>
        <p:nvSpPr>
          <p:cNvPr id="8209" name="Text Box 71"/>
          <p:cNvSpPr txBox="1">
            <a:spLocks noChangeArrowheads="1"/>
          </p:cNvSpPr>
          <p:nvPr/>
        </p:nvSpPr>
        <p:spPr bwMode="auto">
          <a:xfrm>
            <a:off x="1000125" y="6211888"/>
            <a:ext cx="1285875" cy="461962"/>
          </a:xfrm>
          <a:prstGeom prst="rect">
            <a:avLst/>
          </a:prstGeom>
          <a:noFill/>
          <a:ln w="9525">
            <a:noFill/>
            <a:miter lim="800000"/>
            <a:headEnd/>
            <a:tailEnd/>
          </a:ln>
        </p:spPr>
        <p:txBody>
          <a:bodyPr anchor="ctr">
            <a:spAutoFit/>
          </a:bodyPr>
          <a:lstStyle/>
          <a:p>
            <a:pPr algn="ctr">
              <a:spcBef>
                <a:spcPct val="50000"/>
              </a:spcBef>
            </a:pPr>
            <a:r>
              <a:rPr lang="en-GB" sz="1200">
                <a:solidFill>
                  <a:schemeClr val="bg1"/>
                </a:solidFill>
              </a:rPr>
              <a:t>Conclusiones, Recomendaciones</a:t>
            </a:r>
          </a:p>
        </p:txBody>
      </p:sp>
      <p:sp>
        <p:nvSpPr>
          <p:cNvPr id="8210" name="Text Box 70"/>
          <p:cNvSpPr txBox="1">
            <a:spLocks noChangeArrowheads="1"/>
          </p:cNvSpPr>
          <p:nvPr/>
        </p:nvSpPr>
        <p:spPr bwMode="auto">
          <a:xfrm>
            <a:off x="854075" y="4211638"/>
            <a:ext cx="1039813"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IV: Estudio Técnico </a:t>
            </a:r>
          </a:p>
        </p:txBody>
      </p:sp>
      <p:grpSp>
        <p:nvGrpSpPr>
          <p:cNvPr id="24" name="Group 162"/>
          <p:cNvGrpSpPr>
            <a:grpSpLocks/>
          </p:cNvGrpSpPr>
          <p:nvPr/>
        </p:nvGrpSpPr>
        <p:grpSpPr bwMode="auto">
          <a:xfrm>
            <a:off x="-428625" y="4705350"/>
            <a:ext cx="2852738" cy="2154238"/>
            <a:chOff x="1943" y="626"/>
            <a:chExt cx="1627" cy="1229"/>
          </a:xfrm>
        </p:grpSpPr>
        <p:sp>
          <p:nvSpPr>
            <p:cNvPr id="8224"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8225" name="Group 164"/>
            <p:cNvGrpSpPr>
              <a:grpSpLocks/>
            </p:cNvGrpSpPr>
            <p:nvPr/>
          </p:nvGrpSpPr>
          <p:grpSpPr bwMode="auto">
            <a:xfrm>
              <a:off x="2322" y="1411"/>
              <a:ext cx="1248" cy="444"/>
              <a:chOff x="3334" y="1520"/>
              <a:chExt cx="3166" cy="1126"/>
            </a:xfrm>
          </p:grpSpPr>
          <p:sp>
            <p:nvSpPr>
              <p:cNvPr id="8229" name="Oval 165"/>
              <p:cNvSpPr>
                <a:spLocks noChangeArrowheads="1"/>
              </p:cNvSpPr>
              <p:nvPr/>
            </p:nvSpPr>
            <p:spPr bwMode="auto">
              <a:xfrm>
                <a:off x="4027" y="1822"/>
                <a:ext cx="2473"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8230"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8226" name="Group 167"/>
            <p:cNvGrpSpPr>
              <a:grpSpLocks/>
            </p:cNvGrpSpPr>
            <p:nvPr/>
          </p:nvGrpSpPr>
          <p:grpSpPr bwMode="auto">
            <a:xfrm>
              <a:off x="2236" y="890"/>
              <a:ext cx="644" cy="645"/>
              <a:chOff x="2880" y="1515"/>
              <a:chExt cx="644" cy="645"/>
            </a:xfrm>
          </p:grpSpPr>
          <p:sp>
            <p:nvSpPr>
              <p:cNvPr id="8227"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98" name="Freeform 169"/>
              <p:cNvSpPr>
                <a:spLocks/>
              </p:cNvSpPr>
              <p:nvPr/>
            </p:nvSpPr>
            <p:spPr bwMode="auto">
              <a:xfrm>
                <a:off x="2888" y="1515"/>
                <a:ext cx="627"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sp>
        <p:nvSpPr>
          <p:cNvPr id="102" name="Rectangle 34"/>
          <p:cNvSpPr txBox="1">
            <a:spLocks noChangeArrowheads="1"/>
          </p:cNvSpPr>
          <p:nvPr/>
        </p:nvSpPr>
        <p:spPr bwMode="auto">
          <a:xfrm>
            <a:off x="500063" y="285750"/>
            <a:ext cx="8229600" cy="561975"/>
          </a:xfrm>
          <a:prstGeom prst="rect">
            <a:avLst/>
          </a:prstGeom>
          <a:noFill/>
          <a:ln w="9525">
            <a:noFill/>
            <a:miter lim="800000"/>
            <a:headEnd/>
            <a:tailEnd/>
          </a:ln>
          <a:effectLst>
            <a:outerShdw dist="17961" dir="2700000" algn="ctr" rotWithShape="0">
              <a:srgbClr val="474747"/>
            </a:outerShdw>
          </a:effectLst>
        </p:spPr>
        <p:txBody>
          <a:bodyPr anchor="ctr"/>
          <a:lstStyle/>
          <a:p>
            <a:pPr marL="0" lvl="1" algn="ctr">
              <a:defRPr/>
            </a:pPr>
            <a:r>
              <a:rPr lang="es-EC" b="1" kern="0" dirty="0">
                <a:solidFill>
                  <a:schemeClr val="bg1"/>
                </a:solidFill>
                <a:latin typeface="Arial" pitchFamily="34" charset="0"/>
                <a:cs typeface="Arial" pitchFamily="34" charset="0"/>
              </a:rPr>
              <a:t>CAP. 1: OPORTUNIDADES</a:t>
            </a:r>
            <a:r>
              <a:rPr lang="es-MX" sz="2000" kern="0" dirty="0">
                <a:solidFill>
                  <a:schemeClr val="bg1"/>
                </a:solidFill>
              </a:rPr>
              <a:t/>
            </a:r>
            <a:br>
              <a:rPr lang="es-MX" sz="2000" kern="0" dirty="0">
                <a:solidFill>
                  <a:schemeClr val="bg1"/>
                </a:solidFill>
              </a:rPr>
            </a:br>
            <a:endParaRPr lang="en-GB" kern="0" dirty="0">
              <a:solidFill>
                <a:schemeClr val="bg1"/>
              </a:solidFill>
            </a:endParaRPr>
          </a:p>
        </p:txBody>
      </p:sp>
      <p:grpSp>
        <p:nvGrpSpPr>
          <p:cNvPr id="27" name="Group 98"/>
          <p:cNvGrpSpPr>
            <a:grpSpLocks/>
          </p:cNvGrpSpPr>
          <p:nvPr/>
        </p:nvGrpSpPr>
        <p:grpSpPr bwMode="auto">
          <a:xfrm>
            <a:off x="-428625" y="419100"/>
            <a:ext cx="2152650" cy="2152650"/>
            <a:chOff x="1943" y="626"/>
            <a:chExt cx="1228" cy="1228"/>
          </a:xfrm>
        </p:grpSpPr>
        <p:sp>
          <p:nvSpPr>
            <p:cNvPr id="8217" name="Oval 99"/>
            <p:cNvSpPr>
              <a:spLocks noChangeArrowheads="1"/>
            </p:cNvSpPr>
            <p:nvPr/>
          </p:nvSpPr>
          <p:spPr bwMode="auto">
            <a:xfrm>
              <a:off x="1943" y="626"/>
              <a:ext cx="1228" cy="1228"/>
            </a:xfrm>
            <a:prstGeom prst="ellipse">
              <a:avLst/>
            </a:prstGeom>
            <a:gradFill rotWithShape="1">
              <a:gsLst>
                <a:gs pos="0">
                  <a:srgbClr val="10942F">
                    <a:alpha val="62000"/>
                  </a:srgbClr>
                </a:gs>
                <a:gs pos="100000">
                  <a:srgbClr val="074416">
                    <a:alpha val="0"/>
                  </a:srgbClr>
                </a:gs>
              </a:gsLst>
              <a:path path="shape">
                <a:fillToRect l="50000" t="50000" r="50000" b="50000"/>
              </a:path>
            </a:gradFill>
            <a:ln w="9525">
              <a:noFill/>
              <a:round/>
              <a:headEnd/>
              <a:tailEnd/>
            </a:ln>
          </p:spPr>
          <p:txBody>
            <a:bodyPr wrap="none" anchor="ctr"/>
            <a:lstStyle/>
            <a:p>
              <a:endParaRPr lang="es-MX"/>
            </a:p>
          </p:txBody>
        </p:sp>
        <p:grpSp>
          <p:nvGrpSpPr>
            <p:cNvPr id="8218" name="Group 100"/>
            <p:cNvGrpSpPr>
              <a:grpSpLocks/>
            </p:cNvGrpSpPr>
            <p:nvPr/>
          </p:nvGrpSpPr>
          <p:grpSpPr bwMode="auto">
            <a:xfrm>
              <a:off x="2070" y="1330"/>
              <a:ext cx="975" cy="325"/>
              <a:chOff x="2696" y="1315"/>
              <a:chExt cx="2472" cy="824"/>
            </a:xfrm>
          </p:grpSpPr>
          <p:sp>
            <p:nvSpPr>
              <p:cNvPr id="8222" name="Oval 101"/>
              <p:cNvSpPr>
                <a:spLocks noChangeArrowheads="1"/>
              </p:cNvSpPr>
              <p:nvPr/>
            </p:nvSpPr>
            <p:spPr bwMode="auto">
              <a:xfrm>
                <a:off x="2696" y="1315"/>
                <a:ext cx="2472" cy="824"/>
              </a:xfrm>
              <a:prstGeom prst="ellipse">
                <a:avLst/>
              </a:prstGeom>
              <a:gradFill rotWithShape="1">
                <a:gsLst>
                  <a:gs pos="0">
                    <a:srgbClr val="10942F">
                      <a:alpha val="60999"/>
                    </a:srgbClr>
                  </a:gs>
                  <a:gs pos="100000">
                    <a:srgbClr val="074416">
                      <a:alpha val="0"/>
                    </a:srgbClr>
                  </a:gs>
                </a:gsLst>
                <a:path path="shape">
                  <a:fillToRect l="50000" t="50000" r="50000" b="50000"/>
                </a:path>
              </a:gradFill>
              <a:ln w="9525">
                <a:noFill/>
                <a:round/>
                <a:headEnd/>
                <a:tailEnd/>
              </a:ln>
            </p:spPr>
            <p:txBody>
              <a:bodyPr wrap="none" anchor="ctr"/>
              <a:lstStyle/>
              <a:p>
                <a:endParaRPr lang="es-MX"/>
              </a:p>
            </p:txBody>
          </p:sp>
          <p:sp>
            <p:nvSpPr>
              <p:cNvPr id="8223" name="Oval 102"/>
              <p:cNvSpPr>
                <a:spLocks noChangeArrowheads="1"/>
              </p:cNvSpPr>
              <p:nvPr/>
            </p:nvSpPr>
            <p:spPr bwMode="auto">
              <a:xfrm>
                <a:off x="3334" y="1520"/>
                <a:ext cx="1249" cy="451"/>
              </a:xfrm>
              <a:prstGeom prst="ellipse">
                <a:avLst/>
              </a:prstGeom>
              <a:gradFill rotWithShape="1">
                <a:gsLst>
                  <a:gs pos="0">
                    <a:srgbClr val="16D83B">
                      <a:alpha val="92998"/>
                    </a:srgbClr>
                  </a:gs>
                  <a:gs pos="100000">
                    <a:srgbClr val="0A641B">
                      <a:alpha val="0"/>
                    </a:srgbClr>
                  </a:gs>
                </a:gsLst>
                <a:path path="shape">
                  <a:fillToRect l="50000" t="50000" r="50000" b="50000"/>
                </a:path>
              </a:gradFill>
              <a:ln w="9525">
                <a:noFill/>
                <a:round/>
                <a:headEnd/>
                <a:tailEnd/>
              </a:ln>
            </p:spPr>
            <p:txBody>
              <a:bodyPr wrap="none" anchor="ctr"/>
              <a:lstStyle/>
              <a:p>
                <a:endParaRPr lang="es-MX"/>
              </a:p>
            </p:txBody>
          </p:sp>
        </p:grpSp>
        <p:grpSp>
          <p:nvGrpSpPr>
            <p:cNvPr id="8219" name="Group 103"/>
            <p:cNvGrpSpPr>
              <a:grpSpLocks/>
            </p:cNvGrpSpPr>
            <p:nvPr/>
          </p:nvGrpSpPr>
          <p:grpSpPr bwMode="auto">
            <a:xfrm>
              <a:off x="2236" y="890"/>
              <a:ext cx="644" cy="645"/>
              <a:chOff x="2880" y="1515"/>
              <a:chExt cx="644" cy="645"/>
            </a:xfrm>
          </p:grpSpPr>
          <p:sp>
            <p:nvSpPr>
              <p:cNvPr id="8220" name="Oval 104"/>
              <p:cNvSpPr>
                <a:spLocks noChangeArrowheads="1"/>
              </p:cNvSpPr>
              <p:nvPr/>
            </p:nvSpPr>
            <p:spPr bwMode="auto">
              <a:xfrm>
                <a:off x="2880" y="1516"/>
                <a:ext cx="644" cy="644"/>
              </a:xfrm>
              <a:prstGeom prst="ellipse">
                <a:avLst/>
              </a:prstGeom>
              <a:gradFill rotWithShape="1">
                <a:gsLst>
                  <a:gs pos="0">
                    <a:srgbClr val="10942F"/>
                  </a:gs>
                  <a:gs pos="100000">
                    <a:srgbClr val="16D83B"/>
                  </a:gs>
                </a:gsLst>
                <a:lin ang="5400000" scaled="1"/>
              </a:gradFill>
              <a:ln w="9525" algn="ctr">
                <a:noFill/>
                <a:round/>
                <a:headEnd/>
                <a:tailEnd/>
              </a:ln>
            </p:spPr>
            <p:txBody>
              <a:bodyPr wrap="none" anchor="ctr"/>
              <a:lstStyle/>
              <a:p>
                <a:endParaRPr lang="es-MX"/>
              </a:p>
            </p:txBody>
          </p:sp>
          <p:sp>
            <p:nvSpPr>
              <p:cNvPr id="110" name="Freeform 105"/>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MX" dirty="0"/>
              </a:p>
            </p:txBody>
          </p:sp>
        </p:grpSp>
      </p:grpSp>
      <p:sp>
        <p:nvSpPr>
          <p:cNvPr id="113" name="Text Box 71"/>
          <p:cNvSpPr txBox="1">
            <a:spLocks noChangeArrowheads="1"/>
          </p:cNvSpPr>
          <p:nvPr/>
        </p:nvSpPr>
        <p:spPr bwMode="auto">
          <a:xfrm>
            <a:off x="146050" y="1090613"/>
            <a:ext cx="1039813"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104" name="2 Marcador de contenido"/>
          <p:cNvSpPr txBox="1">
            <a:spLocks/>
          </p:cNvSpPr>
          <p:nvPr/>
        </p:nvSpPr>
        <p:spPr>
          <a:xfrm>
            <a:off x="2000250" y="1143000"/>
            <a:ext cx="6929438" cy="5786438"/>
          </a:xfrm>
          <a:prstGeom prst="rect">
            <a:avLst/>
          </a:prstGeom>
        </p:spPr>
        <p:txBody>
          <a:bodyPr/>
          <a:lstStyle/>
          <a:p>
            <a:pPr marL="342900" indent="-342900" algn="just">
              <a:spcBef>
                <a:spcPct val="20000"/>
              </a:spcBef>
              <a:buClr>
                <a:srgbClr val="0070C0"/>
              </a:buClr>
              <a:buFont typeface="Wingdings" pitchFamily="2" charset="2"/>
              <a:buChar char="§"/>
              <a:defRPr/>
            </a:pPr>
            <a:r>
              <a:rPr lang="es-EC" sz="2000" kern="0" dirty="0">
                <a:latin typeface="Arial" pitchFamily="34" charset="0"/>
                <a:cs typeface="Arial" pitchFamily="34" charset="0"/>
              </a:rPr>
              <a:t>Las perspectivas de la fruta en el mercado local del tomate de árbol son alentadoras debido a que si hay una mayor producción de esta fruta en nuestro país, se dejará de importar este fruto, lo que permuta que la producción sea mayor para satisfacer a nuestro mercado.</a:t>
            </a:r>
            <a:endParaRPr lang="es-ES" sz="2000" kern="0" dirty="0">
              <a:latin typeface="Arial" pitchFamily="34" charset="0"/>
              <a:cs typeface="Arial" pitchFamily="34" charset="0"/>
            </a:endParaRPr>
          </a:p>
          <a:p>
            <a:pPr marL="342900" indent="-342900" algn="just">
              <a:spcBef>
                <a:spcPct val="20000"/>
              </a:spcBef>
              <a:buClr>
                <a:srgbClr val="0070C0"/>
              </a:buClr>
              <a:buFont typeface="Wingdings" pitchFamily="2" charset="2"/>
              <a:buChar char="§"/>
              <a:defRPr/>
            </a:pPr>
            <a:endParaRPr lang="es-EC" sz="2000" kern="0" dirty="0">
              <a:latin typeface="Arial" pitchFamily="34" charset="0"/>
              <a:cs typeface="Arial" pitchFamily="34" charset="0"/>
            </a:endParaRPr>
          </a:p>
          <a:p>
            <a:pPr marL="342900" indent="-342900" algn="just">
              <a:spcBef>
                <a:spcPct val="20000"/>
              </a:spcBef>
              <a:buClr>
                <a:srgbClr val="0070C0"/>
              </a:buClr>
              <a:buFont typeface="Wingdings" pitchFamily="2" charset="2"/>
              <a:buChar char="§"/>
              <a:defRPr/>
            </a:pPr>
            <a:r>
              <a:rPr lang="es-EC" sz="2000" kern="0" dirty="0">
                <a:latin typeface="Arial" pitchFamily="34" charset="0"/>
                <a:cs typeface="Arial" pitchFamily="34" charset="0"/>
              </a:rPr>
              <a:t>El mercado internacional especialmente Europa actualmente ha catalogado a esta fruta como exótica especialmente por su acides lo que permite que su consumo sea mayor el cual nos permitirá  ofrecer nuestro producto.</a:t>
            </a:r>
            <a:endParaRPr lang="es-ES" sz="2000" kern="0" dirty="0">
              <a:latin typeface="Arial" pitchFamily="34" charset="0"/>
              <a:cs typeface="Arial" pitchFamily="34" charset="0"/>
            </a:endParaRPr>
          </a:p>
        </p:txBody>
      </p:sp>
      <p:sp>
        <p:nvSpPr>
          <p:cNvPr id="8216" name="Text Box 70"/>
          <p:cNvSpPr txBox="1">
            <a:spLocks noChangeArrowheads="1"/>
          </p:cNvSpPr>
          <p:nvPr/>
        </p:nvSpPr>
        <p:spPr bwMode="auto">
          <a:xfrm>
            <a:off x="68263" y="5283200"/>
            <a:ext cx="1039812"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V: Estudio Financiero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4.16667E-6 0 L 4.16667E-6 1.12338 " pathEditMode="relative" rAng="0" ptsTypes="AA">
                                      <p:cBhvr>
                                        <p:cTn id="10" dur="1500" fill="hold"/>
                                        <p:tgtEl>
                                          <p:spTgt spid="5"/>
                                        </p:tgtEl>
                                        <p:attrNameLst>
                                          <p:attrName>ppt_x</p:attrName>
                                          <p:attrName>ppt_y</p:attrName>
                                        </p:attrNameLst>
                                      </p:cBhvr>
                                      <p:rCtr x="0" y="562"/>
                                    </p:animMotion>
                                  </p:childTnLst>
                                </p:cTn>
                              </p:par>
                              <p:par>
                                <p:cTn id="11" presetID="42" presetClass="path" presetSubtype="0" accel="50000" decel="50000" fill="hold" nodeType="withEffect">
                                  <p:stCondLst>
                                    <p:cond delay="0"/>
                                  </p:stCondLst>
                                  <p:childTnLst>
                                    <p:animMotion origin="layout" path="M -4.72222E-6 -1.12338 L -4.72222E-6 -4.07407E-6 " pathEditMode="relative" rAng="0" ptsTypes="AA">
                                      <p:cBhvr>
                                        <p:cTn id="12" dur="1500" spd="-100000" fill="hold"/>
                                        <p:tgtEl>
                                          <p:spTgt spid="4"/>
                                        </p:tgtEl>
                                        <p:attrNameLst>
                                          <p:attrName>ppt_x</p:attrName>
                                          <p:attrName>ppt_y</p:attrName>
                                        </p:attrNameLst>
                                      </p:cBhvr>
                                      <p:rCtr x="0" y="562"/>
                                    </p:animMotion>
                                  </p:childTnLst>
                                </p:cTn>
                              </p:par>
                              <p:par>
                                <p:cTn id="13" presetID="10" presetClass="entr" presetSubtype="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7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90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110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nodeType="withEffect">
                                  <p:stCondLst>
                                    <p:cond delay="130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xit" presetSubtype="0" fill="hold" nodeType="with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xit" presetSubtype="0" fill="hold" grpId="0" nodeType="withEffect">
                                  <p:stCondLst>
                                    <p:cond delay="0"/>
                                  </p:stCondLst>
                                  <p:childTnLst>
                                    <p:animEffect transition="out" filter="fade">
                                      <p:cBhvr>
                                        <p:cTn id="35" dur="500"/>
                                        <p:tgtEl>
                                          <p:spTgt spid="11336"/>
                                        </p:tgtEl>
                                      </p:cBhvr>
                                    </p:animEffect>
                                    <p:set>
                                      <p:cBhvr>
                                        <p:cTn id="36" dur="1" fill="hold">
                                          <p:stCondLst>
                                            <p:cond delay="499"/>
                                          </p:stCondLst>
                                        </p:cTn>
                                        <p:tgtEl>
                                          <p:spTgt spid="1133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1337"/>
                                        </p:tgtEl>
                                        <p:attrNameLst>
                                          <p:attrName>style.visibility</p:attrName>
                                        </p:attrNameLst>
                                      </p:cBhvr>
                                      <p:to>
                                        <p:strVal val="visible"/>
                                      </p:to>
                                    </p:set>
                                    <p:animEffect transition="in" filter="fade">
                                      <p:cBhvr>
                                        <p:cTn id="39" dur="500"/>
                                        <p:tgtEl>
                                          <p:spTgt spid="11337"/>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par>
                                <p:cTn id="43" presetID="10" presetClass="entr" presetSubtype="0" fill="hold" nodeType="withEffect">
                                  <p:stCondLst>
                                    <p:cond delay="110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wipe(left)">
                                      <p:cBhvr>
                                        <p:cTn id="48" dur="500"/>
                                        <p:tgtEl>
                                          <p:spTgt spid="102"/>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113"/>
                                        </p:tgtEl>
                                        <p:attrNameLst>
                                          <p:attrName>style.visibility</p:attrName>
                                        </p:attrNameLst>
                                      </p:cBhvr>
                                      <p:to>
                                        <p:strVal val="visible"/>
                                      </p:to>
                                    </p:set>
                                    <p:animEffect transition="in" filter="fade">
                                      <p:cBhvr>
                                        <p:cTn id="51" dur="500"/>
                                        <p:tgtEl>
                                          <p:spTgt spid="11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104"/>
                                        </p:tgtEl>
                                        <p:attrNameLst>
                                          <p:attrName>style.visibility</p:attrName>
                                        </p:attrNameLst>
                                      </p:cBhvr>
                                      <p:to>
                                        <p:strVal val="visible"/>
                                      </p:to>
                                    </p:set>
                                    <p:animEffect transition="in" filter="randombar(horizontal)">
                                      <p:cBhvr>
                                        <p:cTn id="61"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6" grpId="0" animBg="1"/>
      <p:bldP spid="11337" grpId="0" animBg="1"/>
      <p:bldP spid="85" grpId="0"/>
      <p:bldP spid="102" grpId="0"/>
      <p:bldP spid="113" grpId="0"/>
      <p:bldP spid="104"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36" name="Rectangle 72"/>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29BE6">
                  <a:alpha val="79999"/>
                </a:srgbClr>
              </a:gs>
            </a:gsLst>
            <a:lin ang="5400000" scaled="1"/>
          </a:gradFill>
          <a:ln w="9525">
            <a:noFill/>
            <a:miter lim="800000"/>
            <a:headEnd/>
            <a:tailEnd/>
          </a:ln>
        </p:spPr>
        <p:txBody>
          <a:bodyPr wrap="none" anchor="ctr"/>
          <a:lstStyle/>
          <a:p>
            <a:endParaRPr lang="es-ES_tradnl"/>
          </a:p>
        </p:txBody>
      </p:sp>
      <p:sp>
        <p:nvSpPr>
          <p:cNvPr id="11337" name="Rectangle 73"/>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9CE1C">
                  <a:alpha val="60001"/>
                </a:srgbClr>
              </a:gs>
            </a:gsLst>
            <a:lin ang="5400000" scaled="1"/>
          </a:gradFill>
          <a:ln w="9525">
            <a:noFill/>
            <a:miter lim="800000"/>
            <a:headEnd/>
            <a:tailEnd/>
          </a:ln>
        </p:spPr>
        <p:txBody>
          <a:bodyPr wrap="none" anchor="ctr"/>
          <a:lstStyle/>
          <a:p>
            <a:endParaRPr lang="es-ES_tradnl"/>
          </a:p>
        </p:txBody>
      </p:sp>
      <p:grpSp>
        <p:nvGrpSpPr>
          <p:cNvPr id="2" name="Group 2"/>
          <p:cNvGrpSpPr>
            <a:grpSpLocks/>
          </p:cNvGrpSpPr>
          <p:nvPr/>
        </p:nvGrpSpPr>
        <p:grpSpPr bwMode="auto">
          <a:xfrm>
            <a:off x="-3175" y="-12700"/>
            <a:ext cx="1766888" cy="6870700"/>
            <a:chOff x="2336" y="-8"/>
            <a:chExt cx="1252" cy="4337"/>
          </a:xfrm>
        </p:grpSpPr>
        <p:sp>
          <p:nvSpPr>
            <p:cNvPr id="45139" name="Freeform 3"/>
            <p:cNvSpPr>
              <a:spLocks/>
            </p:cNvSpPr>
            <p:nvPr/>
          </p:nvSpPr>
          <p:spPr bwMode="auto">
            <a:xfrm>
              <a:off x="2336" y="-8"/>
              <a:ext cx="872" cy="4337"/>
            </a:xfrm>
            <a:custGeom>
              <a:avLst/>
              <a:gdLst>
                <a:gd name="T0" fmla="*/ 607136 w 369"/>
                <a:gd name="T1" fmla="*/ 0 h 1836"/>
                <a:gd name="T2" fmla="*/ 556419 w 369"/>
                <a:gd name="T3" fmla="*/ 1992107 h 1836"/>
                <a:gd name="T4" fmla="*/ 0 w 369"/>
                <a:gd name="T5" fmla="*/ 4204707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18A5D8"/>
              </a:solidFill>
              <a:miter lim="800000"/>
              <a:headEnd/>
              <a:tailEnd/>
            </a:ln>
          </p:spPr>
          <p:txBody>
            <a:bodyPr/>
            <a:lstStyle/>
            <a:p>
              <a:endParaRPr lang="es-ES"/>
            </a:p>
          </p:txBody>
        </p:sp>
        <p:sp>
          <p:nvSpPr>
            <p:cNvPr id="45140" name="Freeform 4"/>
            <p:cNvSpPr>
              <a:spLocks/>
            </p:cNvSpPr>
            <p:nvPr/>
          </p:nvSpPr>
          <p:spPr bwMode="auto">
            <a:xfrm>
              <a:off x="2343" y="-8"/>
              <a:ext cx="893" cy="4337"/>
            </a:xfrm>
            <a:custGeom>
              <a:avLst/>
              <a:gdLst>
                <a:gd name="T0" fmla="*/ 602541 w 378"/>
                <a:gd name="T1" fmla="*/ 0 h 1836"/>
                <a:gd name="T2" fmla="*/ 570372 w 378"/>
                <a:gd name="T3" fmla="*/ 1992107 h 1836"/>
                <a:gd name="T4" fmla="*/ 70578 w 378"/>
                <a:gd name="T5" fmla="*/ 4204707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199DCC"/>
              </a:solidFill>
              <a:miter lim="800000"/>
              <a:headEnd/>
              <a:tailEnd/>
            </a:ln>
          </p:spPr>
          <p:txBody>
            <a:bodyPr/>
            <a:lstStyle/>
            <a:p>
              <a:endParaRPr lang="es-ES"/>
            </a:p>
          </p:txBody>
        </p:sp>
        <p:sp>
          <p:nvSpPr>
            <p:cNvPr id="45141" name="Freeform 5"/>
            <p:cNvSpPr>
              <a:spLocks/>
            </p:cNvSpPr>
            <p:nvPr/>
          </p:nvSpPr>
          <p:spPr bwMode="auto">
            <a:xfrm>
              <a:off x="2350" y="-8"/>
              <a:ext cx="917" cy="4337"/>
            </a:xfrm>
            <a:custGeom>
              <a:avLst/>
              <a:gdLst>
                <a:gd name="T0" fmla="*/ 605392 w 388"/>
                <a:gd name="T1" fmla="*/ 0 h 1836"/>
                <a:gd name="T2" fmla="*/ 589026 w 388"/>
                <a:gd name="T3" fmla="*/ 1992107 h 1836"/>
                <a:gd name="T4" fmla="*/ 142887 w 388"/>
                <a:gd name="T5" fmla="*/ 4204707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1A96C3"/>
              </a:solidFill>
              <a:miter lim="800000"/>
              <a:headEnd/>
              <a:tailEnd/>
            </a:ln>
          </p:spPr>
          <p:txBody>
            <a:bodyPr/>
            <a:lstStyle/>
            <a:p>
              <a:endParaRPr lang="es-ES"/>
            </a:p>
          </p:txBody>
        </p:sp>
        <p:sp>
          <p:nvSpPr>
            <p:cNvPr id="45142" name="Freeform 6"/>
            <p:cNvSpPr>
              <a:spLocks/>
            </p:cNvSpPr>
            <p:nvPr/>
          </p:nvSpPr>
          <p:spPr bwMode="auto">
            <a:xfrm>
              <a:off x="2355" y="-8"/>
              <a:ext cx="940" cy="4337"/>
            </a:xfrm>
            <a:custGeom>
              <a:avLst/>
              <a:gdLst>
                <a:gd name="T0" fmla="*/ 601430 w 398"/>
                <a:gd name="T1" fmla="*/ 0 h 1836"/>
                <a:gd name="T2" fmla="*/ 604141 w 398"/>
                <a:gd name="T3" fmla="*/ 1992107 h 1836"/>
                <a:gd name="T4" fmla="*/ 214887 w 398"/>
                <a:gd name="T5" fmla="*/ 4204707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1A8FBA"/>
              </a:solidFill>
              <a:miter lim="800000"/>
              <a:headEnd/>
              <a:tailEnd/>
            </a:ln>
          </p:spPr>
          <p:txBody>
            <a:bodyPr/>
            <a:lstStyle/>
            <a:p>
              <a:endParaRPr lang="es-ES"/>
            </a:p>
          </p:txBody>
        </p:sp>
        <p:sp>
          <p:nvSpPr>
            <p:cNvPr id="45143" name="Freeform 7"/>
            <p:cNvSpPr>
              <a:spLocks/>
            </p:cNvSpPr>
            <p:nvPr/>
          </p:nvSpPr>
          <p:spPr bwMode="auto">
            <a:xfrm>
              <a:off x="2360" y="-8"/>
              <a:ext cx="964" cy="4337"/>
            </a:xfrm>
            <a:custGeom>
              <a:avLst/>
              <a:gdLst>
                <a:gd name="T0" fmla="*/ 605942 w 408"/>
                <a:gd name="T1" fmla="*/ 0 h 1836"/>
                <a:gd name="T2" fmla="*/ 621497 w 408"/>
                <a:gd name="T3" fmla="*/ 1992107 h 1836"/>
                <a:gd name="T4" fmla="*/ 286502 w 408"/>
                <a:gd name="T5" fmla="*/ 4204707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1888B2"/>
              </a:solidFill>
              <a:miter lim="800000"/>
              <a:headEnd/>
              <a:tailEnd/>
            </a:ln>
          </p:spPr>
          <p:txBody>
            <a:bodyPr/>
            <a:lstStyle/>
            <a:p>
              <a:endParaRPr lang="es-ES"/>
            </a:p>
          </p:txBody>
        </p:sp>
        <p:sp>
          <p:nvSpPr>
            <p:cNvPr id="45144" name="Freeform 8"/>
            <p:cNvSpPr>
              <a:spLocks/>
            </p:cNvSpPr>
            <p:nvPr/>
          </p:nvSpPr>
          <p:spPr bwMode="auto">
            <a:xfrm>
              <a:off x="2365" y="-8"/>
              <a:ext cx="987" cy="4337"/>
            </a:xfrm>
            <a:custGeom>
              <a:avLst/>
              <a:gdLst>
                <a:gd name="T0" fmla="*/ 601973 w 418"/>
                <a:gd name="T1" fmla="*/ 0 h 1836"/>
                <a:gd name="T2" fmla="*/ 636769 w 418"/>
                <a:gd name="T3" fmla="*/ 1992107 h 1836"/>
                <a:gd name="T4" fmla="*/ 358420 w 418"/>
                <a:gd name="T5" fmla="*/ 4204707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1A82AA"/>
              </a:solidFill>
              <a:miter lim="800000"/>
              <a:headEnd/>
              <a:tailEnd/>
            </a:ln>
          </p:spPr>
          <p:txBody>
            <a:bodyPr/>
            <a:lstStyle/>
            <a:p>
              <a:endParaRPr lang="es-ES"/>
            </a:p>
          </p:txBody>
        </p:sp>
        <p:sp>
          <p:nvSpPr>
            <p:cNvPr id="45145" name="Freeform 9"/>
            <p:cNvSpPr>
              <a:spLocks/>
            </p:cNvSpPr>
            <p:nvPr/>
          </p:nvSpPr>
          <p:spPr bwMode="auto">
            <a:xfrm>
              <a:off x="2372" y="-8"/>
              <a:ext cx="1039" cy="4337"/>
            </a:xfrm>
            <a:custGeom>
              <a:avLst/>
              <a:gdLst>
                <a:gd name="T0" fmla="*/ 600204 w 440"/>
                <a:gd name="T1" fmla="*/ 0 h 1836"/>
                <a:gd name="T2" fmla="*/ 652558 w 440"/>
                <a:gd name="T3" fmla="*/ 1992107 h 1836"/>
                <a:gd name="T4" fmla="*/ 429076 w 440"/>
                <a:gd name="T5" fmla="*/ 4204707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187CA2"/>
              </a:solidFill>
              <a:miter lim="800000"/>
              <a:headEnd/>
              <a:tailEnd/>
            </a:ln>
          </p:spPr>
          <p:txBody>
            <a:bodyPr/>
            <a:lstStyle/>
            <a:p>
              <a:endParaRPr lang="es-ES"/>
            </a:p>
          </p:txBody>
        </p:sp>
        <p:sp>
          <p:nvSpPr>
            <p:cNvPr id="45146" name="Freeform 10"/>
            <p:cNvSpPr>
              <a:spLocks/>
            </p:cNvSpPr>
            <p:nvPr/>
          </p:nvSpPr>
          <p:spPr bwMode="auto">
            <a:xfrm>
              <a:off x="2376" y="-8"/>
              <a:ext cx="1094" cy="4337"/>
            </a:xfrm>
            <a:custGeom>
              <a:avLst/>
              <a:gdLst>
                <a:gd name="T0" fmla="*/ 606142 w 463"/>
                <a:gd name="T1" fmla="*/ 0 h 1836"/>
                <a:gd name="T2" fmla="*/ 675244 w 463"/>
                <a:gd name="T3" fmla="*/ 1992107 h 1836"/>
                <a:gd name="T4" fmla="*/ 505395 w 463"/>
                <a:gd name="T5" fmla="*/ 4204707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15769B"/>
              </a:solidFill>
              <a:miter lim="800000"/>
              <a:headEnd/>
              <a:tailEnd/>
            </a:ln>
          </p:spPr>
          <p:txBody>
            <a:bodyPr/>
            <a:lstStyle/>
            <a:p>
              <a:endParaRPr lang="es-ES"/>
            </a:p>
          </p:txBody>
        </p:sp>
        <p:sp>
          <p:nvSpPr>
            <p:cNvPr id="45147" name="Freeform 11"/>
            <p:cNvSpPr>
              <a:spLocks/>
            </p:cNvSpPr>
            <p:nvPr/>
          </p:nvSpPr>
          <p:spPr bwMode="auto">
            <a:xfrm>
              <a:off x="2381" y="-8"/>
              <a:ext cx="1148" cy="4337"/>
            </a:xfrm>
            <a:custGeom>
              <a:avLst/>
              <a:gdLst>
                <a:gd name="T0" fmla="*/ 604885 w 486"/>
                <a:gd name="T1" fmla="*/ 0 h 1836"/>
                <a:gd name="T2" fmla="*/ 691058 w 486"/>
                <a:gd name="T3" fmla="*/ 1992107 h 1836"/>
                <a:gd name="T4" fmla="*/ 576546 w 486"/>
                <a:gd name="T5" fmla="*/ 4204707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157194"/>
              </a:solidFill>
              <a:miter lim="800000"/>
              <a:headEnd/>
              <a:tailEnd/>
            </a:ln>
          </p:spPr>
          <p:txBody>
            <a:bodyPr/>
            <a:lstStyle/>
            <a:p>
              <a:endParaRPr lang="es-ES"/>
            </a:p>
          </p:txBody>
        </p:sp>
        <p:sp>
          <p:nvSpPr>
            <p:cNvPr id="45148" name="Freeform 12"/>
            <p:cNvSpPr>
              <a:spLocks/>
            </p:cNvSpPr>
            <p:nvPr/>
          </p:nvSpPr>
          <p:spPr bwMode="auto">
            <a:xfrm>
              <a:off x="2386" y="-8"/>
              <a:ext cx="1202" cy="4337"/>
            </a:xfrm>
            <a:custGeom>
              <a:avLst/>
              <a:gdLst>
                <a:gd name="T0" fmla="*/ 602518 w 509"/>
                <a:gd name="T1" fmla="*/ 0 h 1836"/>
                <a:gd name="T2" fmla="*/ 706044 w 509"/>
                <a:gd name="T3" fmla="*/ 1992107 h 1836"/>
                <a:gd name="T4" fmla="*/ 645833 w 509"/>
                <a:gd name="T5" fmla="*/ 4204707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36B8D"/>
              </a:solidFill>
              <a:miter lim="800000"/>
              <a:headEnd/>
              <a:tailEnd/>
            </a:ln>
          </p:spPr>
          <p:txBody>
            <a:bodyPr/>
            <a:lstStyle/>
            <a:p>
              <a:endParaRPr lang="es-ES"/>
            </a:p>
          </p:txBody>
        </p:sp>
      </p:grpSp>
      <p:grpSp>
        <p:nvGrpSpPr>
          <p:cNvPr id="3" name="Group 13"/>
          <p:cNvGrpSpPr>
            <a:grpSpLocks/>
          </p:cNvGrpSpPr>
          <p:nvPr/>
        </p:nvGrpSpPr>
        <p:grpSpPr bwMode="auto">
          <a:xfrm>
            <a:off x="-3175" y="-12700"/>
            <a:ext cx="1766888" cy="6870700"/>
            <a:chOff x="2336" y="-8"/>
            <a:chExt cx="1252" cy="4337"/>
          </a:xfrm>
        </p:grpSpPr>
        <p:sp>
          <p:nvSpPr>
            <p:cNvPr id="45129" name="Freeform 14"/>
            <p:cNvSpPr>
              <a:spLocks/>
            </p:cNvSpPr>
            <p:nvPr/>
          </p:nvSpPr>
          <p:spPr bwMode="auto">
            <a:xfrm>
              <a:off x="2336" y="-8"/>
              <a:ext cx="872" cy="4337"/>
            </a:xfrm>
            <a:custGeom>
              <a:avLst/>
              <a:gdLst>
                <a:gd name="T0" fmla="*/ 607136 w 369"/>
                <a:gd name="T1" fmla="*/ 0 h 1836"/>
                <a:gd name="T2" fmla="*/ 556419 w 369"/>
                <a:gd name="T3" fmla="*/ 1992107 h 1836"/>
                <a:gd name="T4" fmla="*/ 0 w 369"/>
                <a:gd name="T5" fmla="*/ 4204707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53B848"/>
              </a:solidFill>
              <a:miter lim="800000"/>
              <a:headEnd/>
              <a:tailEnd/>
            </a:ln>
          </p:spPr>
          <p:txBody>
            <a:bodyPr/>
            <a:lstStyle/>
            <a:p>
              <a:endParaRPr lang="es-ES"/>
            </a:p>
          </p:txBody>
        </p:sp>
        <p:sp>
          <p:nvSpPr>
            <p:cNvPr id="45130" name="Freeform 15"/>
            <p:cNvSpPr>
              <a:spLocks/>
            </p:cNvSpPr>
            <p:nvPr/>
          </p:nvSpPr>
          <p:spPr bwMode="auto">
            <a:xfrm>
              <a:off x="2343" y="-8"/>
              <a:ext cx="893" cy="4337"/>
            </a:xfrm>
            <a:custGeom>
              <a:avLst/>
              <a:gdLst>
                <a:gd name="T0" fmla="*/ 602541 w 378"/>
                <a:gd name="T1" fmla="*/ 0 h 1836"/>
                <a:gd name="T2" fmla="*/ 570372 w 378"/>
                <a:gd name="T3" fmla="*/ 1992107 h 1836"/>
                <a:gd name="T4" fmla="*/ 70578 w 378"/>
                <a:gd name="T5" fmla="*/ 4204707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4FB147"/>
              </a:solidFill>
              <a:miter lim="800000"/>
              <a:headEnd/>
              <a:tailEnd/>
            </a:ln>
          </p:spPr>
          <p:txBody>
            <a:bodyPr/>
            <a:lstStyle/>
            <a:p>
              <a:endParaRPr lang="es-ES"/>
            </a:p>
          </p:txBody>
        </p:sp>
        <p:sp>
          <p:nvSpPr>
            <p:cNvPr id="45131" name="Freeform 16"/>
            <p:cNvSpPr>
              <a:spLocks/>
            </p:cNvSpPr>
            <p:nvPr/>
          </p:nvSpPr>
          <p:spPr bwMode="auto">
            <a:xfrm>
              <a:off x="2350" y="-8"/>
              <a:ext cx="917" cy="4337"/>
            </a:xfrm>
            <a:custGeom>
              <a:avLst/>
              <a:gdLst>
                <a:gd name="T0" fmla="*/ 605392 w 388"/>
                <a:gd name="T1" fmla="*/ 0 h 1836"/>
                <a:gd name="T2" fmla="*/ 589026 w 388"/>
                <a:gd name="T3" fmla="*/ 1992107 h 1836"/>
                <a:gd name="T4" fmla="*/ 142887 w 388"/>
                <a:gd name="T5" fmla="*/ 4204707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48AC47"/>
              </a:solidFill>
              <a:miter lim="800000"/>
              <a:headEnd/>
              <a:tailEnd/>
            </a:ln>
          </p:spPr>
          <p:txBody>
            <a:bodyPr/>
            <a:lstStyle/>
            <a:p>
              <a:endParaRPr lang="es-ES"/>
            </a:p>
          </p:txBody>
        </p:sp>
        <p:sp>
          <p:nvSpPr>
            <p:cNvPr id="45132" name="Freeform 17"/>
            <p:cNvSpPr>
              <a:spLocks/>
            </p:cNvSpPr>
            <p:nvPr/>
          </p:nvSpPr>
          <p:spPr bwMode="auto">
            <a:xfrm>
              <a:off x="2355" y="-8"/>
              <a:ext cx="940" cy="4337"/>
            </a:xfrm>
            <a:custGeom>
              <a:avLst/>
              <a:gdLst>
                <a:gd name="T0" fmla="*/ 601430 w 398"/>
                <a:gd name="T1" fmla="*/ 0 h 1836"/>
                <a:gd name="T2" fmla="*/ 604141 w 398"/>
                <a:gd name="T3" fmla="*/ 1992107 h 1836"/>
                <a:gd name="T4" fmla="*/ 214887 w 398"/>
                <a:gd name="T5" fmla="*/ 4204707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43A746"/>
              </a:solidFill>
              <a:miter lim="800000"/>
              <a:headEnd/>
              <a:tailEnd/>
            </a:ln>
          </p:spPr>
          <p:txBody>
            <a:bodyPr/>
            <a:lstStyle/>
            <a:p>
              <a:endParaRPr lang="es-ES"/>
            </a:p>
          </p:txBody>
        </p:sp>
        <p:sp>
          <p:nvSpPr>
            <p:cNvPr id="45133" name="Freeform 18"/>
            <p:cNvSpPr>
              <a:spLocks/>
            </p:cNvSpPr>
            <p:nvPr/>
          </p:nvSpPr>
          <p:spPr bwMode="auto">
            <a:xfrm>
              <a:off x="2360" y="-8"/>
              <a:ext cx="964" cy="4337"/>
            </a:xfrm>
            <a:custGeom>
              <a:avLst/>
              <a:gdLst>
                <a:gd name="T0" fmla="*/ 605942 w 408"/>
                <a:gd name="T1" fmla="*/ 0 h 1836"/>
                <a:gd name="T2" fmla="*/ 621497 w 408"/>
                <a:gd name="T3" fmla="*/ 1992107 h 1836"/>
                <a:gd name="T4" fmla="*/ 286502 w 408"/>
                <a:gd name="T5" fmla="*/ 4204707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3CA246"/>
              </a:solidFill>
              <a:miter lim="800000"/>
              <a:headEnd/>
              <a:tailEnd/>
            </a:ln>
          </p:spPr>
          <p:txBody>
            <a:bodyPr/>
            <a:lstStyle/>
            <a:p>
              <a:endParaRPr lang="es-ES"/>
            </a:p>
          </p:txBody>
        </p:sp>
        <p:sp>
          <p:nvSpPr>
            <p:cNvPr id="45134" name="Freeform 19"/>
            <p:cNvSpPr>
              <a:spLocks/>
            </p:cNvSpPr>
            <p:nvPr/>
          </p:nvSpPr>
          <p:spPr bwMode="auto">
            <a:xfrm>
              <a:off x="2365" y="-8"/>
              <a:ext cx="987" cy="4337"/>
            </a:xfrm>
            <a:custGeom>
              <a:avLst/>
              <a:gdLst>
                <a:gd name="T0" fmla="*/ 601973 w 418"/>
                <a:gd name="T1" fmla="*/ 0 h 1836"/>
                <a:gd name="T2" fmla="*/ 636769 w 418"/>
                <a:gd name="T3" fmla="*/ 1992107 h 1836"/>
                <a:gd name="T4" fmla="*/ 358420 w 418"/>
                <a:gd name="T5" fmla="*/ 4204707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369E46"/>
              </a:solidFill>
              <a:miter lim="800000"/>
              <a:headEnd/>
              <a:tailEnd/>
            </a:ln>
          </p:spPr>
          <p:txBody>
            <a:bodyPr/>
            <a:lstStyle/>
            <a:p>
              <a:endParaRPr lang="es-ES"/>
            </a:p>
          </p:txBody>
        </p:sp>
        <p:sp>
          <p:nvSpPr>
            <p:cNvPr id="45135" name="Freeform 20"/>
            <p:cNvSpPr>
              <a:spLocks/>
            </p:cNvSpPr>
            <p:nvPr/>
          </p:nvSpPr>
          <p:spPr bwMode="auto">
            <a:xfrm>
              <a:off x="2372" y="-8"/>
              <a:ext cx="1039" cy="4337"/>
            </a:xfrm>
            <a:custGeom>
              <a:avLst/>
              <a:gdLst>
                <a:gd name="T0" fmla="*/ 600204 w 440"/>
                <a:gd name="T1" fmla="*/ 0 h 1836"/>
                <a:gd name="T2" fmla="*/ 652558 w 440"/>
                <a:gd name="T3" fmla="*/ 1992107 h 1836"/>
                <a:gd name="T4" fmla="*/ 429076 w 440"/>
                <a:gd name="T5" fmla="*/ 4204707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2F9946"/>
              </a:solidFill>
              <a:miter lim="800000"/>
              <a:headEnd/>
              <a:tailEnd/>
            </a:ln>
          </p:spPr>
          <p:txBody>
            <a:bodyPr/>
            <a:lstStyle/>
            <a:p>
              <a:endParaRPr lang="es-ES"/>
            </a:p>
          </p:txBody>
        </p:sp>
        <p:sp>
          <p:nvSpPr>
            <p:cNvPr id="45136" name="Freeform 21"/>
            <p:cNvSpPr>
              <a:spLocks/>
            </p:cNvSpPr>
            <p:nvPr/>
          </p:nvSpPr>
          <p:spPr bwMode="auto">
            <a:xfrm>
              <a:off x="2376" y="-8"/>
              <a:ext cx="1094" cy="4337"/>
            </a:xfrm>
            <a:custGeom>
              <a:avLst/>
              <a:gdLst>
                <a:gd name="T0" fmla="*/ 606142 w 463"/>
                <a:gd name="T1" fmla="*/ 0 h 1836"/>
                <a:gd name="T2" fmla="*/ 675244 w 463"/>
                <a:gd name="T3" fmla="*/ 1992107 h 1836"/>
                <a:gd name="T4" fmla="*/ 505395 w 463"/>
                <a:gd name="T5" fmla="*/ 4204707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2A9545"/>
              </a:solidFill>
              <a:miter lim="800000"/>
              <a:headEnd/>
              <a:tailEnd/>
            </a:ln>
          </p:spPr>
          <p:txBody>
            <a:bodyPr/>
            <a:lstStyle/>
            <a:p>
              <a:endParaRPr lang="es-ES"/>
            </a:p>
          </p:txBody>
        </p:sp>
        <p:sp>
          <p:nvSpPr>
            <p:cNvPr id="45137" name="Freeform 22"/>
            <p:cNvSpPr>
              <a:spLocks/>
            </p:cNvSpPr>
            <p:nvPr/>
          </p:nvSpPr>
          <p:spPr bwMode="auto">
            <a:xfrm>
              <a:off x="2381" y="-8"/>
              <a:ext cx="1148" cy="4337"/>
            </a:xfrm>
            <a:custGeom>
              <a:avLst/>
              <a:gdLst>
                <a:gd name="T0" fmla="*/ 604885 w 486"/>
                <a:gd name="T1" fmla="*/ 0 h 1836"/>
                <a:gd name="T2" fmla="*/ 691058 w 486"/>
                <a:gd name="T3" fmla="*/ 1992107 h 1836"/>
                <a:gd name="T4" fmla="*/ 576546 w 486"/>
                <a:gd name="T5" fmla="*/ 4204707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219145"/>
              </a:solidFill>
              <a:miter lim="800000"/>
              <a:headEnd/>
              <a:tailEnd/>
            </a:ln>
          </p:spPr>
          <p:txBody>
            <a:bodyPr/>
            <a:lstStyle/>
            <a:p>
              <a:endParaRPr lang="es-ES"/>
            </a:p>
          </p:txBody>
        </p:sp>
        <p:sp>
          <p:nvSpPr>
            <p:cNvPr id="45138" name="Freeform 23"/>
            <p:cNvSpPr>
              <a:spLocks/>
            </p:cNvSpPr>
            <p:nvPr/>
          </p:nvSpPr>
          <p:spPr bwMode="auto">
            <a:xfrm>
              <a:off x="2386" y="-8"/>
              <a:ext cx="1202" cy="4337"/>
            </a:xfrm>
            <a:custGeom>
              <a:avLst/>
              <a:gdLst>
                <a:gd name="T0" fmla="*/ 602518 w 509"/>
                <a:gd name="T1" fmla="*/ 0 h 1836"/>
                <a:gd name="T2" fmla="*/ 706044 w 509"/>
                <a:gd name="T3" fmla="*/ 1992107 h 1836"/>
                <a:gd name="T4" fmla="*/ 645833 w 509"/>
                <a:gd name="T5" fmla="*/ 4204707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A8D44"/>
              </a:solidFill>
              <a:miter lim="800000"/>
              <a:headEnd/>
              <a:tailEnd/>
            </a:ln>
          </p:spPr>
          <p:txBody>
            <a:bodyPr/>
            <a:lstStyle/>
            <a:p>
              <a:endParaRPr lang="es-ES"/>
            </a:p>
          </p:txBody>
        </p:sp>
      </p:grpSp>
      <p:grpSp>
        <p:nvGrpSpPr>
          <p:cNvPr id="4" name="Group 24"/>
          <p:cNvGrpSpPr>
            <a:grpSpLocks/>
          </p:cNvGrpSpPr>
          <p:nvPr/>
        </p:nvGrpSpPr>
        <p:grpSpPr bwMode="auto">
          <a:xfrm rot="10800000">
            <a:off x="1720850" y="-171450"/>
            <a:ext cx="330200" cy="8253413"/>
            <a:chOff x="-1293" y="0"/>
            <a:chExt cx="1050" cy="4320"/>
          </a:xfrm>
        </p:grpSpPr>
        <p:sp>
          <p:nvSpPr>
            <p:cNvPr id="11289" name="Rectangle 25"/>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45128" name="Rectangle 26"/>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5" name="Group 27"/>
          <p:cNvGrpSpPr>
            <a:grpSpLocks/>
          </p:cNvGrpSpPr>
          <p:nvPr/>
        </p:nvGrpSpPr>
        <p:grpSpPr bwMode="auto">
          <a:xfrm>
            <a:off x="0" y="-1111250"/>
            <a:ext cx="1763713" cy="8253413"/>
            <a:chOff x="-1293" y="0"/>
            <a:chExt cx="1050" cy="4320"/>
          </a:xfrm>
        </p:grpSpPr>
        <p:sp>
          <p:nvSpPr>
            <p:cNvPr id="11292" name="Rectangle 28"/>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45126" name="Rectangle 29"/>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6" name="Group 146"/>
          <p:cNvGrpSpPr>
            <a:grpSpLocks/>
          </p:cNvGrpSpPr>
          <p:nvPr/>
        </p:nvGrpSpPr>
        <p:grpSpPr bwMode="auto">
          <a:xfrm>
            <a:off x="276225" y="1500188"/>
            <a:ext cx="2152650" cy="2152650"/>
            <a:chOff x="1943" y="626"/>
            <a:chExt cx="1228" cy="1228"/>
          </a:xfrm>
        </p:grpSpPr>
        <p:sp>
          <p:nvSpPr>
            <p:cNvPr id="45118" name="Oval 147"/>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45119" name="Group 148"/>
            <p:cNvGrpSpPr>
              <a:grpSpLocks/>
            </p:cNvGrpSpPr>
            <p:nvPr/>
          </p:nvGrpSpPr>
          <p:grpSpPr bwMode="auto">
            <a:xfrm>
              <a:off x="2070" y="1330"/>
              <a:ext cx="975" cy="325"/>
              <a:chOff x="2696" y="1315"/>
              <a:chExt cx="2472" cy="824"/>
            </a:xfrm>
          </p:grpSpPr>
          <p:sp>
            <p:nvSpPr>
              <p:cNvPr id="45123" name="Oval 149"/>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45124" name="Oval 150"/>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45120" name="Group 151"/>
            <p:cNvGrpSpPr>
              <a:grpSpLocks/>
            </p:cNvGrpSpPr>
            <p:nvPr/>
          </p:nvGrpSpPr>
          <p:grpSpPr bwMode="auto">
            <a:xfrm>
              <a:off x="2236" y="890"/>
              <a:ext cx="644" cy="645"/>
              <a:chOff x="2880" y="1515"/>
              <a:chExt cx="644" cy="645"/>
            </a:xfrm>
          </p:grpSpPr>
          <p:sp>
            <p:nvSpPr>
              <p:cNvPr id="45121" name="Oval 152"/>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17" name="Freeform 153"/>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9" name="Group 97"/>
          <p:cNvGrpSpPr>
            <a:grpSpLocks/>
          </p:cNvGrpSpPr>
          <p:nvPr/>
        </p:nvGrpSpPr>
        <p:grpSpPr bwMode="auto">
          <a:xfrm>
            <a:off x="-442913" y="412750"/>
            <a:ext cx="2152651" cy="2152650"/>
            <a:chOff x="1943" y="626"/>
            <a:chExt cx="1228" cy="1228"/>
          </a:xfrm>
        </p:grpSpPr>
        <p:sp>
          <p:nvSpPr>
            <p:cNvPr id="45111" name="Oval 96"/>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45112" name="Group 89"/>
            <p:cNvGrpSpPr>
              <a:grpSpLocks/>
            </p:cNvGrpSpPr>
            <p:nvPr/>
          </p:nvGrpSpPr>
          <p:grpSpPr bwMode="auto">
            <a:xfrm>
              <a:off x="2070" y="1330"/>
              <a:ext cx="975" cy="325"/>
              <a:chOff x="2696" y="1315"/>
              <a:chExt cx="2472" cy="824"/>
            </a:xfrm>
          </p:grpSpPr>
          <p:sp>
            <p:nvSpPr>
              <p:cNvPr id="45116" name="Oval 90"/>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45117" name="Oval 91"/>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45113" name="Group 92"/>
            <p:cNvGrpSpPr>
              <a:grpSpLocks/>
            </p:cNvGrpSpPr>
            <p:nvPr/>
          </p:nvGrpSpPr>
          <p:grpSpPr bwMode="auto">
            <a:xfrm>
              <a:off x="2236" y="890"/>
              <a:ext cx="644" cy="645"/>
              <a:chOff x="2880" y="1515"/>
              <a:chExt cx="644" cy="645"/>
            </a:xfrm>
          </p:grpSpPr>
          <p:sp>
            <p:nvSpPr>
              <p:cNvPr id="45114" name="Oval 93"/>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358" name="Freeform 94"/>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2" name="Group 154"/>
          <p:cNvGrpSpPr>
            <a:grpSpLocks/>
          </p:cNvGrpSpPr>
          <p:nvPr/>
        </p:nvGrpSpPr>
        <p:grpSpPr bwMode="auto">
          <a:xfrm>
            <a:off x="-500063" y="2500313"/>
            <a:ext cx="2152651" cy="2152650"/>
            <a:chOff x="1943" y="626"/>
            <a:chExt cx="1228" cy="1228"/>
          </a:xfrm>
        </p:grpSpPr>
        <p:sp>
          <p:nvSpPr>
            <p:cNvPr id="45104" name="Oval 155"/>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45105" name="Group 156"/>
            <p:cNvGrpSpPr>
              <a:grpSpLocks/>
            </p:cNvGrpSpPr>
            <p:nvPr/>
          </p:nvGrpSpPr>
          <p:grpSpPr bwMode="auto">
            <a:xfrm>
              <a:off x="2070" y="1330"/>
              <a:ext cx="975" cy="325"/>
              <a:chOff x="2696" y="1315"/>
              <a:chExt cx="2472" cy="824"/>
            </a:xfrm>
          </p:grpSpPr>
          <p:sp>
            <p:nvSpPr>
              <p:cNvPr id="45109" name="Oval 157"/>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45110" name="Oval 158"/>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45106" name="Group 159"/>
            <p:cNvGrpSpPr>
              <a:grpSpLocks/>
            </p:cNvGrpSpPr>
            <p:nvPr/>
          </p:nvGrpSpPr>
          <p:grpSpPr bwMode="auto">
            <a:xfrm>
              <a:off x="2236" y="890"/>
              <a:ext cx="644" cy="645"/>
              <a:chOff x="2880" y="1515"/>
              <a:chExt cx="644" cy="645"/>
            </a:xfrm>
          </p:grpSpPr>
          <p:sp>
            <p:nvSpPr>
              <p:cNvPr id="45107" name="Oval 160"/>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25" name="Freeform 161"/>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5" name="Group 162"/>
          <p:cNvGrpSpPr>
            <a:grpSpLocks/>
          </p:cNvGrpSpPr>
          <p:nvPr/>
        </p:nvGrpSpPr>
        <p:grpSpPr bwMode="auto">
          <a:xfrm>
            <a:off x="276225" y="3500438"/>
            <a:ext cx="2152650" cy="2152650"/>
            <a:chOff x="1943" y="626"/>
            <a:chExt cx="1228" cy="1228"/>
          </a:xfrm>
        </p:grpSpPr>
        <p:sp>
          <p:nvSpPr>
            <p:cNvPr id="45097"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45098" name="Group 164"/>
            <p:cNvGrpSpPr>
              <a:grpSpLocks/>
            </p:cNvGrpSpPr>
            <p:nvPr/>
          </p:nvGrpSpPr>
          <p:grpSpPr bwMode="auto">
            <a:xfrm>
              <a:off x="2070" y="1330"/>
              <a:ext cx="975" cy="325"/>
              <a:chOff x="2696" y="1315"/>
              <a:chExt cx="2472" cy="824"/>
            </a:xfrm>
          </p:grpSpPr>
          <p:sp>
            <p:nvSpPr>
              <p:cNvPr id="45102" name="Oval 165"/>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45103"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45099" name="Group 167"/>
            <p:cNvGrpSpPr>
              <a:grpSpLocks/>
            </p:cNvGrpSpPr>
            <p:nvPr/>
          </p:nvGrpSpPr>
          <p:grpSpPr bwMode="auto">
            <a:xfrm>
              <a:off x="2236" y="890"/>
              <a:ext cx="644" cy="645"/>
              <a:chOff x="2880" y="1515"/>
              <a:chExt cx="644" cy="645"/>
            </a:xfrm>
          </p:grpSpPr>
          <p:sp>
            <p:nvSpPr>
              <p:cNvPr id="45100"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33" name="Freeform 16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8" name="Group 170"/>
          <p:cNvGrpSpPr>
            <a:grpSpLocks/>
          </p:cNvGrpSpPr>
          <p:nvPr/>
        </p:nvGrpSpPr>
        <p:grpSpPr bwMode="auto">
          <a:xfrm>
            <a:off x="490538" y="5419725"/>
            <a:ext cx="2152650" cy="2152650"/>
            <a:chOff x="1943" y="626"/>
            <a:chExt cx="1228" cy="1228"/>
          </a:xfrm>
        </p:grpSpPr>
        <p:sp>
          <p:nvSpPr>
            <p:cNvPr id="45090" name="Oval 171"/>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45091" name="Group 172"/>
            <p:cNvGrpSpPr>
              <a:grpSpLocks/>
            </p:cNvGrpSpPr>
            <p:nvPr/>
          </p:nvGrpSpPr>
          <p:grpSpPr bwMode="auto">
            <a:xfrm>
              <a:off x="2070" y="1330"/>
              <a:ext cx="975" cy="325"/>
              <a:chOff x="2696" y="1315"/>
              <a:chExt cx="2472" cy="824"/>
            </a:xfrm>
          </p:grpSpPr>
          <p:sp>
            <p:nvSpPr>
              <p:cNvPr id="45095" name="Oval 173"/>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45096" name="Oval 174"/>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45092" name="Group 175"/>
            <p:cNvGrpSpPr>
              <a:grpSpLocks/>
            </p:cNvGrpSpPr>
            <p:nvPr/>
          </p:nvGrpSpPr>
          <p:grpSpPr bwMode="auto">
            <a:xfrm>
              <a:off x="2236" y="890"/>
              <a:ext cx="644" cy="645"/>
              <a:chOff x="2880" y="1515"/>
              <a:chExt cx="644" cy="645"/>
            </a:xfrm>
          </p:grpSpPr>
          <p:sp>
            <p:nvSpPr>
              <p:cNvPr id="45093" name="Oval 176"/>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41" name="Freeform 177"/>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1" name="Group 30"/>
          <p:cNvGrpSpPr>
            <a:grpSpLocks/>
          </p:cNvGrpSpPr>
          <p:nvPr/>
        </p:nvGrpSpPr>
        <p:grpSpPr bwMode="auto">
          <a:xfrm>
            <a:off x="312738" y="173038"/>
            <a:ext cx="8520112" cy="592137"/>
            <a:chOff x="197" y="158"/>
            <a:chExt cx="5367" cy="373"/>
          </a:xfrm>
        </p:grpSpPr>
        <p:sp>
          <p:nvSpPr>
            <p:cNvPr id="45087" name="AutoShape 31"/>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headEnd/>
              <a:tailEnd/>
            </a:ln>
          </p:spPr>
          <p:txBody>
            <a:bodyPr wrap="none" anchor="ctr"/>
            <a:lstStyle/>
            <a:p>
              <a:endParaRPr lang="es-ES_tradnl"/>
            </a:p>
          </p:txBody>
        </p:sp>
        <p:sp>
          <p:nvSpPr>
            <p:cNvPr id="45088" name="Freeform 32"/>
            <p:cNvSpPr>
              <a:spLocks/>
            </p:cNvSpPr>
            <p:nvPr/>
          </p:nvSpPr>
          <p:spPr bwMode="auto">
            <a:xfrm>
              <a:off x="197" y="158"/>
              <a:ext cx="5367" cy="290"/>
            </a:xfrm>
            <a:custGeom>
              <a:avLst/>
              <a:gdLst>
                <a:gd name="T0" fmla="*/ 2573 w 5367"/>
                <a:gd name="T1" fmla="*/ 171 h 290"/>
                <a:gd name="T2" fmla="*/ 5362 w 5367"/>
                <a:gd name="T3" fmla="*/ 162 h 290"/>
                <a:gd name="T4" fmla="*/ 5359 w 5367"/>
                <a:gd name="T5" fmla="*/ 46 h 290"/>
                <a:gd name="T6" fmla="*/ 5315 w 5367"/>
                <a:gd name="T7" fmla="*/ 0 h 290"/>
                <a:gd name="T8" fmla="*/ 50 w 5367"/>
                <a:gd name="T9" fmla="*/ 1 h 290"/>
                <a:gd name="T10" fmla="*/ 6 w 5367"/>
                <a:gd name="T11" fmla="*/ 47 h 290"/>
                <a:gd name="T12" fmla="*/ 13 w 5367"/>
                <a:gd name="T13" fmla="*/ 171 h 290"/>
                <a:gd name="T14" fmla="*/ 2573 w 5367"/>
                <a:gd name="T15" fmla="*/ 171 h 290"/>
                <a:gd name="T16" fmla="*/ 0 60000 65536"/>
                <a:gd name="T17" fmla="*/ 0 60000 65536"/>
                <a:gd name="T18" fmla="*/ 0 60000 65536"/>
                <a:gd name="T19" fmla="*/ 0 60000 65536"/>
                <a:gd name="T20" fmla="*/ 0 60000 65536"/>
                <a:gd name="T21" fmla="*/ 0 60000 65536"/>
                <a:gd name="T22" fmla="*/ 0 60000 65536"/>
                <a:gd name="T23" fmla="*/ 0 60000 65536"/>
                <a:gd name="T24" fmla="*/ 0 w 5367"/>
                <a:gd name="T25" fmla="*/ 0 h 290"/>
                <a:gd name="T26" fmla="*/ 5367 w 5367"/>
                <a:gd name="T27" fmla="*/ 290 h 2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8"/>
                  </a:srgbClr>
                </a:gs>
                <a:gs pos="100000">
                  <a:srgbClr val="245A6E">
                    <a:alpha val="0"/>
                  </a:srgbClr>
                </a:gs>
              </a:gsLst>
              <a:lin ang="5400000" scaled="1"/>
            </a:gradFill>
            <a:ln w="9525">
              <a:noFill/>
              <a:round/>
              <a:headEnd/>
              <a:tailEnd/>
            </a:ln>
          </p:spPr>
          <p:txBody>
            <a:bodyPr/>
            <a:lstStyle/>
            <a:p>
              <a:endParaRPr lang="es-ES"/>
            </a:p>
          </p:txBody>
        </p:sp>
        <p:sp>
          <p:nvSpPr>
            <p:cNvPr id="11297" name="AutoShape 33"/>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headEnd/>
              <a:tailEnd/>
            </a:ln>
            <a:effectLst/>
          </p:spPr>
          <p:txBody>
            <a:bodyPr wrap="none" anchor="ctr"/>
            <a:lstStyle/>
            <a:p>
              <a:pPr>
                <a:defRPr/>
              </a:pPr>
              <a:endParaRPr lang="es-ES_tradnl" dirty="0"/>
            </a:p>
          </p:txBody>
        </p:sp>
      </p:grpSp>
      <p:sp>
        <p:nvSpPr>
          <p:cNvPr id="11298" name="Rectangle 34"/>
          <p:cNvSpPr>
            <a:spLocks noGrp="1" noChangeArrowheads="1"/>
          </p:cNvSpPr>
          <p:nvPr>
            <p:ph type="title"/>
          </p:nvPr>
        </p:nvSpPr>
        <p:spPr/>
        <p:txBody>
          <a:bodyPr/>
          <a:lstStyle/>
          <a:p>
            <a:pPr eaLnBrk="1" hangingPunct="1">
              <a:defRPr/>
            </a:pPr>
            <a:r>
              <a:rPr lang="en-GB" b="1" dirty="0" smtClean="0">
                <a:latin typeface="Arial" pitchFamily="34" charset="0"/>
                <a:cs typeface="Arial" pitchFamily="34" charset="0"/>
              </a:rPr>
              <a:t>TESIS DE GRADO:</a:t>
            </a:r>
            <a:endParaRPr lang="en-GB" b="1" dirty="0">
              <a:latin typeface="Arial" pitchFamily="34" charset="0"/>
              <a:cs typeface="Arial" pitchFamily="34" charset="0"/>
            </a:endParaRPr>
          </a:p>
        </p:txBody>
      </p:sp>
      <p:sp>
        <p:nvSpPr>
          <p:cNvPr id="85" name="Text Box 71"/>
          <p:cNvSpPr txBox="1">
            <a:spLocks noChangeArrowheads="1"/>
          </p:cNvSpPr>
          <p:nvPr/>
        </p:nvSpPr>
        <p:spPr bwMode="auto">
          <a:xfrm>
            <a:off x="131763" y="1076325"/>
            <a:ext cx="1039812"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45072" name="Text Box 68"/>
          <p:cNvSpPr txBox="1">
            <a:spLocks noChangeArrowheads="1"/>
          </p:cNvSpPr>
          <p:nvPr/>
        </p:nvSpPr>
        <p:spPr bwMode="auto">
          <a:xfrm>
            <a:off x="817563" y="2143125"/>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 Estudio de mercado</a:t>
            </a:r>
          </a:p>
        </p:txBody>
      </p:sp>
      <p:sp>
        <p:nvSpPr>
          <p:cNvPr id="45073" name="Text Box 69"/>
          <p:cNvSpPr txBox="1">
            <a:spLocks noChangeArrowheads="1"/>
          </p:cNvSpPr>
          <p:nvPr/>
        </p:nvSpPr>
        <p:spPr bwMode="auto">
          <a:xfrm>
            <a:off x="131763" y="3143250"/>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III: Estudio Organizacional</a:t>
            </a:r>
          </a:p>
        </p:txBody>
      </p:sp>
      <p:sp>
        <p:nvSpPr>
          <p:cNvPr id="45074" name="Text Box 71"/>
          <p:cNvSpPr txBox="1">
            <a:spLocks noChangeArrowheads="1"/>
          </p:cNvSpPr>
          <p:nvPr/>
        </p:nvSpPr>
        <p:spPr bwMode="auto">
          <a:xfrm>
            <a:off x="1000125" y="6211888"/>
            <a:ext cx="1285875" cy="461962"/>
          </a:xfrm>
          <a:prstGeom prst="rect">
            <a:avLst/>
          </a:prstGeom>
          <a:noFill/>
          <a:ln w="9525">
            <a:noFill/>
            <a:miter lim="800000"/>
            <a:headEnd/>
            <a:tailEnd/>
          </a:ln>
        </p:spPr>
        <p:txBody>
          <a:bodyPr anchor="ctr">
            <a:spAutoFit/>
          </a:bodyPr>
          <a:lstStyle/>
          <a:p>
            <a:pPr algn="ctr">
              <a:spcBef>
                <a:spcPct val="50000"/>
              </a:spcBef>
            </a:pPr>
            <a:r>
              <a:rPr lang="en-GB" sz="1200">
                <a:solidFill>
                  <a:schemeClr val="bg1"/>
                </a:solidFill>
              </a:rPr>
              <a:t>Conclusiones, Recomendaciones</a:t>
            </a:r>
          </a:p>
        </p:txBody>
      </p:sp>
      <p:sp>
        <p:nvSpPr>
          <p:cNvPr id="45075" name="Text Box 70"/>
          <p:cNvSpPr txBox="1">
            <a:spLocks noChangeArrowheads="1"/>
          </p:cNvSpPr>
          <p:nvPr/>
        </p:nvSpPr>
        <p:spPr bwMode="auto">
          <a:xfrm>
            <a:off x="854075" y="4211638"/>
            <a:ext cx="1039813"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IV: Estudio Técnico </a:t>
            </a:r>
          </a:p>
        </p:txBody>
      </p:sp>
      <p:pic>
        <p:nvPicPr>
          <p:cNvPr id="92" name="Imagen 80" descr="Logotipo 2"/>
          <p:cNvPicPr>
            <a:picLocks noChangeAspect="1" noChangeArrowheads="1"/>
          </p:cNvPicPr>
          <p:nvPr/>
        </p:nvPicPr>
        <p:blipFill>
          <a:blip r:embed="rId3" cstate="print"/>
          <a:srcRect b="10400"/>
          <a:stretch>
            <a:fillRect/>
          </a:stretch>
        </p:blipFill>
        <p:spPr bwMode="auto">
          <a:xfrm>
            <a:off x="6643702" y="214290"/>
            <a:ext cx="2000260" cy="5000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2" name="Group 162"/>
          <p:cNvGrpSpPr>
            <a:grpSpLocks/>
          </p:cNvGrpSpPr>
          <p:nvPr/>
        </p:nvGrpSpPr>
        <p:grpSpPr bwMode="auto">
          <a:xfrm>
            <a:off x="-428625" y="4705350"/>
            <a:ext cx="2852738" cy="2154238"/>
            <a:chOff x="1943" y="626"/>
            <a:chExt cx="1627" cy="1229"/>
          </a:xfrm>
        </p:grpSpPr>
        <p:sp>
          <p:nvSpPr>
            <p:cNvPr id="45080"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45081" name="Group 164"/>
            <p:cNvGrpSpPr>
              <a:grpSpLocks/>
            </p:cNvGrpSpPr>
            <p:nvPr/>
          </p:nvGrpSpPr>
          <p:grpSpPr bwMode="auto">
            <a:xfrm>
              <a:off x="2322" y="1411"/>
              <a:ext cx="1248" cy="444"/>
              <a:chOff x="3334" y="1520"/>
              <a:chExt cx="3166" cy="1126"/>
            </a:xfrm>
          </p:grpSpPr>
          <p:sp>
            <p:nvSpPr>
              <p:cNvPr id="45085" name="Oval 165"/>
              <p:cNvSpPr>
                <a:spLocks noChangeArrowheads="1"/>
              </p:cNvSpPr>
              <p:nvPr/>
            </p:nvSpPr>
            <p:spPr bwMode="auto">
              <a:xfrm>
                <a:off x="4027" y="1822"/>
                <a:ext cx="2473"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45086"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45082" name="Group 167"/>
            <p:cNvGrpSpPr>
              <a:grpSpLocks/>
            </p:cNvGrpSpPr>
            <p:nvPr/>
          </p:nvGrpSpPr>
          <p:grpSpPr bwMode="auto">
            <a:xfrm>
              <a:off x="2236" y="890"/>
              <a:ext cx="644" cy="645"/>
              <a:chOff x="2880" y="1515"/>
              <a:chExt cx="644" cy="645"/>
            </a:xfrm>
          </p:grpSpPr>
          <p:sp>
            <p:nvSpPr>
              <p:cNvPr id="45083"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98" name="Freeform 169"/>
              <p:cNvSpPr>
                <a:spLocks/>
              </p:cNvSpPr>
              <p:nvPr/>
            </p:nvSpPr>
            <p:spPr bwMode="auto">
              <a:xfrm>
                <a:off x="2888" y="1515"/>
                <a:ext cx="627"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sp>
        <p:nvSpPr>
          <p:cNvPr id="45078" name="Text Box 70"/>
          <p:cNvSpPr txBox="1">
            <a:spLocks noChangeArrowheads="1"/>
          </p:cNvSpPr>
          <p:nvPr/>
        </p:nvSpPr>
        <p:spPr bwMode="auto">
          <a:xfrm>
            <a:off x="68263" y="5283200"/>
            <a:ext cx="1039812"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V: Estudio Financiero </a:t>
            </a:r>
          </a:p>
        </p:txBody>
      </p:sp>
      <p:sp>
        <p:nvSpPr>
          <p:cNvPr id="93" name="92 Rectángulo"/>
          <p:cNvSpPr/>
          <p:nvPr/>
        </p:nvSpPr>
        <p:spPr>
          <a:xfrm>
            <a:off x="3107924" y="2500306"/>
            <a:ext cx="5107414" cy="1200329"/>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s-EC"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GRACIAS </a:t>
            </a:r>
            <a:endParaRPr lang="es-E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298"/>
                                        </p:tgtEl>
                                        <p:attrNameLst>
                                          <p:attrName>style.visibility</p:attrName>
                                        </p:attrNameLst>
                                      </p:cBhvr>
                                      <p:to>
                                        <p:strVal val="visible"/>
                                      </p:to>
                                    </p:set>
                                    <p:animEffect transition="in" filter="wipe(left)">
                                      <p:cBhvr>
                                        <p:cTn id="10" dur="500"/>
                                        <p:tgtEl>
                                          <p:spTgt spid="11298"/>
                                        </p:tgtEl>
                                      </p:cBhvr>
                                    </p:animEffect>
                                  </p:childTnLst>
                                </p:cTn>
                              </p:par>
                            </p:childTnLst>
                          </p:cTn>
                        </p:par>
                        <p:par>
                          <p:cTn id="11" fill="hold">
                            <p:stCondLst>
                              <p:cond delay="500"/>
                            </p:stCondLst>
                            <p:childTnLst>
                              <p:par>
                                <p:cTn id="12" presetID="42" presetClass="path" presetSubtype="0" accel="50000" decel="50000" fill="hold" nodeType="afterEffect">
                                  <p:stCondLst>
                                    <p:cond delay="0"/>
                                  </p:stCondLst>
                                  <p:childTnLst>
                                    <p:animMotion origin="layout" path="M 4.16667E-6 0 L 4.16667E-6 1.12338 " pathEditMode="relative" rAng="0" ptsTypes="AA">
                                      <p:cBhvr>
                                        <p:cTn id="13" dur="1500" fill="hold"/>
                                        <p:tgtEl>
                                          <p:spTgt spid="5"/>
                                        </p:tgtEl>
                                        <p:attrNameLst>
                                          <p:attrName>ppt_x</p:attrName>
                                          <p:attrName>ppt_y</p:attrName>
                                        </p:attrNameLst>
                                      </p:cBhvr>
                                      <p:rCtr x="0" y="562"/>
                                    </p:animMotion>
                                  </p:childTnLst>
                                </p:cTn>
                              </p:par>
                              <p:par>
                                <p:cTn id="14" presetID="42" presetClass="path" presetSubtype="0" accel="50000" decel="50000" fill="hold" nodeType="withEffect">
                                  <p:stCondLst>
                                    <p:cond delay="0"/>
                                  </p:stCondLst>
                                  <p:childTnLst>
                                    <p:animMotion origin="layout" path="M -4.72222E-6 -1.12338 L -4.72222E-6 -4.07407E-6 " pathEditMode="relative" rAng="0" ptsTypes="AA">
                                      <p:cBhvr>
                                        <p:cTn id="15" dur="1500" spd="-100000" fill="hold"/>
                                        <p:tgtEl>
                                          <p:spTgt spid="4"/>
                                        </p:tgtEl>
                                        <p:attrNameLst>
                                          <p:attrName>ppt_x</p:attrName>
                                          <p:attrName>ppt_y</p:attrName>
                                        </p:attrNameLst>
                                      </p:cBhvr>
                                      <p:rCtr x="0" y="562"/>
                                    </p:animMotion>
                                  </p:childTnLst>
                                </p:cTn>
                              </p:par>
                              <p:par>
                                <p:cTn id="16" presetID="10" presetClass="entr" presetSubtype="0" fill="hold" nodeType="withEffect">
                                  <p:stCondLst>
                                    <p:cond delay="5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70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90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110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nodeType="withEffect">
                                  <p:stCondLst>
                                    <p:cond delay="130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xit" presetSubtype="0" fill="hold" nodeType="withEffect">
                                  <p:stCondLst>
                                    <p:cond delay="0"/>
                                  </p:stCondLst>
                                  <p:childTnLst>
                                    <p:animEffect transition="out" filter="fade">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par>
                                <p:cTn id="37" presetID="10" presetClass="exit" presetSubtype="0" fill="hold" grpId="0" nodeType="withEffect">
                                  <p:stCondLst>
                                    <p:cond delay="0"/>
                                  </p:stCondLst>
                                  <p:childTnLst>
                                    <p:animEffect transition="out" filter="fade">
                                      <p:cBhvr>
                                        <p:cTn id="38" dur="500"/>
                                        <p:tgtEl>
                                          <p:spTgt spid="11336"/>
                                        </p:tgtEl>
                                      </p:cBhvr>
                                    </p:animEffect>
                                    <p:set>
                                      <p:cBhvr>
                                        <p:cTn id="39" dur="1" fill="hold">
                                          <p:stCondLst>
                                            <p:cond delay="499"/>
                                          </p:stCondLst>
                                        </p:cTn>
                                        <p:tgtEl>
                                          <p:spTgt spid="11336"/>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11337"/>
                                        </p:tgtEl>
                                        <p:attrNameLst>
                                          <p:attrName>style.visibility</p:attrName>
                                        </p:attrNameLst>
                                      </p:cBhvr>
                                      <p:to>
                                        <p:strVal val="visible"/>
                                      </p:to>
                                    </p:set>
                                    <p:animEffect transition="in" filter="fade">
                                      <p:cBhvr>
                                        <p:cTn id="42" dur="500"/>
                                        <p:tgtEl>
                                          <p:spTgt spid="11337"/>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85"/>
                                        </p:tgtEl>
                                        <p:attrNameLst>
                                          <p:attrName>style.visibility</p:attrName>
                                        </p:attrNameLst>
                                      </p:cBhvr>
                                      <p:to>
                                        <p:strVal val="visible"/>
                                      </p:to>
                                    </p:set>
                                    <p:animEffect transition="in" filter="fade">
                                      <p:cBhvr>
                                        <p:cTn id="45" dur="500"/>
                                        <p:tgtEl>
                                          <p:spTgt spid="85"/>
                                        </p:tgtEl>
                                      </p:cBhvr>
                                    </p:animEffect>
                                  </p:childTnLst>
                                </p:cTn>
                              </p:par>
                              <p:par>
                                <p:cTn id="46" presetID="10" presetClass="entr" presetSubtype="0" fill="hold" nodeType="withEffect">
                                  <p:stCondLst>
                                    <p:cond delay="110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6" grpId="0" animBg="1"/>
      <p:bldP spid="11337" grpId="0" animBg="1"/>
      <p:bldP spid="11298" grpId="0"/>
      <p:bldP spid="85"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36" name="Rectangle 72"/>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29BE6">
                  <a:alpha val="79999"/>
                </a:srgbClr>
              </a:gs>
            </a:gsLst>
            <a:lin ang="5400000" scaled="1"/>
          </a:gradFill>
          <a:ln w="9525">
            <a:noFill/>
            <a:miter lim="800000"/>
            <a:headEnd/>
            <a:tailEnd/>
          </a:ln>
        </p:spPr>
        <p:txBody>
          <a:bodyPr wrap="none" anchor="ctr"/>
          <a:lstStyle/>
          <a:p>
            <a:endParaRPr lang="es-ES_tradnl"/>
          </a:p>
        </p:txBody>
      </p:sp>
      <p:sp>
        <p:nvSpPr>
          <p:cNvPr id="11337" name="Rectangle 73"/>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9CE1C">
                  <a:alpha val="60001"/>
                </a:srgbClr>
              </a:gs>
            </a:gsLst>
            <a:lin ang="5400000" scaled="1"/>
          </a:gradFill>
          <a:ln w="9525">
            <a:noFill/>
            <a:miter lim="800000"/>
            <a:headEnd/>
            <a:tailEnd/>
          </a:ln>
        </p:spPr>
        <p:txBody>
          <a:bodyPr wrap="none" anchor="ctr"/>
          <a:lstStyle/>
          <a:p>
            <a:endParaRPr lang="es-ES_tradnl"/>
          </a:p>
        </p:txBody>
      </p:sp>
      <p:grpSp>
        <p:nvGrpSpPr>
          <p:cNvPr id="2" name="Group 2"/>
          <p:cNvGrpSpPr>
            <a:grpSpLocks/>
          </p:cNvGrpSpPr>
          <p:nvPr/>
        </p:nvGrpSpPr>
        <p:grpSpPr bwMode="auto">
          <a:xfrm>
            <a:off x="-3175" y="-12700"/>
            <a:ext cx="1766888" cy="6870700"/>
            <a:chOff x="2336" y="-8"/>
            <a:chExt cx="1252" cy="4337"/>
          </a:xfrm>
        </p:grpSpPr>
        <p:sp>
          <p:nvSpPr>
            <p:cNvPr id="9304" name="Freeform 3"/>
            <p:cNvSpPr>
              <a:spLocks/>
            </p:cNvSpPr>
            <p:nvPr/>
          </p:nvSpPr>
          <p:spPr bwMode="auto">
            <a:xfrm>
              <a:off x="2336" y="-8"/>
              <a:ext cx="872" cy="4337"/>
            </a:xfrm>
            <a:custGeom>
              <a:avLst/>
              <a:gdLst>
                <a:gd name="T0" fmla="*/ 1434750 w 369"/>
                <a:gd name="T1" fmla="*/ 0 h 1836"/>
                <a:gd name="T2" fmla="*/ 1314898 w 369"/>
                <a:gd name="T3" fmla="*/ 4705756 h 1836"/>
                <a:gd name="T4" fmla="*/ 0 w 369"/>
                <a:gd name="T5" fmla="*/ 9932356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18A5D8"/>
              </a:solidFill>
              <a:miter lim="800000"/>
              <a:headEnd/>
              <a:tailEnd/>
            </a:ln>
          </p:spPr>
          <p:txBody>
            <a:bodyPr/>
            <a:lstStyle/>
            <a:p>
              <a:endParaRPr lang="es-ES"/>
            </a:p>
          </p:txBody>
        </p:sp>
        <p:sp>
          <p:nvSpPr>
            <p:cNvPr id="9305" name="Freeform 4"/>
            <p:cNvSpPr>
              <a:spLocks/>
            </p:cNvSpPr>
            <p:nvPr/>
          </p:nvSpPr>
          <p:spPr bwMode="auto">
            <a:xfrm>
              <a:off x="2343" y="-8"/>
              <a:ext cx="893" cy="4337"/>
            </a:xfrm>
            <a:custGeom>
              <a:avLst/>
              <a:gdLst>
                <a:gd name="T0" fmla="*/ 1423463 w 378"/>
                <a:gd name="T1" fmla="*/ 0 h 1836"/>
                <a:gd name="T2" fmla="*/ 1347466 w 378"/>
                <a:gd name="T3" fmla="*/ 4705756 h 1836"/>
                <a:gd name="T4" fmla="*/ 166736 w 378"/>
                <a:gd name="T5" fmla="*/ 9932356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199DCC"/>
              </a:solidFill>
              <a:miter lim="800000"/>
              <a:headEnd/>
              <a:tailEnd/>
            </a:ln>
          </p:spPr>
          <p:txBody>
            <a:bodyPr/>
            <a:lstStyle/>
            <a:p>
              <a:endParaRPr lang="es-ES"/>
            </a:p>
          </p:txBody>
        </p:sp>
        <p:sp>
          <p:nvSpPr>
            <p:cNvPr id="9306" name="Freeform 5"/>
            <p:cNvSpPr>
              <a:spLocks/>
            </p:cNvSpPr>
            <p:nvPr/>
          </p:nvSpPr>
          <p:spPr bwMode="auto">
            <a:xfrm>
              <a:off x="2350" y="-8"/>
              <a:ext cx="917" cy="4337"/>
            </a:xfrm>
            <a:custGeom>
              <a:avLst/>
              <a:gdLst>
                <a:gd name="T0" fmla="*/ 1430785 w 388"/>
                <a:gd name="T1" fmla="*/ 0 h 1836"/>
                <a:gd name="T2" fmla="*/ 1392105 w 388"/>
                <a:gd name="T3" fmla="*/ 4705756 h 1836"/>
                <a:gd name="T4" fmla="*/ 337699 w 388"/>
                <a:gd name="T5" fmla="*/ 9932356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1A96C3"/>
              </a:solidFill>
              <a:miter lim="800000"/>
              <a:headEnd/>
              <a:tailEnd/>
            </a:ln>
          </p:spPr>
          <p:txBody>
            <a:bodyPr/>
            <a:lstStyle/>
            <a:p>
              <a:endParaRPr lang="es-ES"/>
            </a:p>
          </p:txBody>
        </p:sp>
        <p:sp>
          <p:nvSpPr>
            <p:cNvPr id="9307" name="Freeform 6"/>
            <p:cNvSpPr>
              <a:spLocks/>
            </p:cNvSpPr>
            <p:nvPr/>
          </p:nvSpPr>
          <p:spPr bwMode="auto">
            <a:xfrm>
              <a:off x="2355" y="-8"/>
              <a:ext cx="940" cy="4337"/>
            </a:xfrm>
            <a:custGeom>
              <a:avLst/>
              <a:gdLst>
                <a:gd name="T0" fmla="*/ 1420463 w 398"/>
                <a:gd name="T1" fmla="*/ 0 h 1836"/>
                <a:gd name="T2" fmla="*/ 1426866 w 398"/>
                <a:gd name="T3" fmla="*/ 4705756 h 1836"/>
                <a:gd name="T4" fmla="*/ 507522 w 398"/>
                <a:gd name="T5" fmla="*/ 9932356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1A8FBA"/>
              </a:solidFill>
              <a:miter lim="800000"/>
              <a:headEnd/>
              <a:tailEnd/>
            </a:ln>
          </p:spPr>
          <p:txBody>
            <a:bodyPr/>
            <a:lstStyle/>
            <a:p>
              <a:endParaRPr lang="es-ES"/>
            </a:p>
          </p:txBody>
        </p:sp>
        <p:sp>
          <p:nvSpPr>
            <p:cNvPr id="9308" name="Freeform 7"/>
            <p:cNvSpPr>
              <a:spLocks/>
            </p:cNvSpPr>
            <p:nvPr/>
          </p:nvSpPr>
          <p:spPr bwMode="auto">
            <a:xfrm>
              <a:off x="2360" y="-8"/>
              <a:ext cx="964" cy="4337"/>
            </a:xfrm>
            <a:custGeom>
              <a:avLst/>
              <a:gdLst>
                <a:gd name="T0" fmla="*/ 1431687 w 408"/>
                <a:gd name="T1" fmla="*/ 0 h 1836"/>
                <a:gd name="T2" fmla="*/ 1468439 w 408"/>
                <a:gd name="T3" fmla="*/ 4705756 h 1836"/>
                <a:gd name="T4" fmla="*/ 676931 w 408"/>
                <a:gd name="T5" fmla="*/ 9932356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1888B2"/>
              </a:solidFill>
              <a:miter lim="800000"/>
              <a:headEnd/>
              <a:tailEnd/>
            </a:ln>
          </p:spPr>
          <p:txBody>
            <a:bodyPr/>
            <a:lstStyle/>
            <a:p>
              <a:endParaRPr lang="es-ES"/>
            </a:p>
          </p:txBody>
        </p:sp>
        <p:sp>
          <p:nvSpPr>
            <p:cNvPr id="9309" name="Freeform 8"/>
            <p:cNvSpPr>
              <a:spLocks/>
            </p:cNvSpPr>
            <p:nvPr/>
          </p:nvSpPr>
          <p:spPr bwMode="auto">
            <a:xfrm>
              <a:off x="2365" y="-8"/>
              <a:ext cx="987" cy="4337"/>
            </a:xfrm>
            <a:custGeom>
              <a:avLst/>
              <a:gdLst>
                <a:gd name="T0" fmla="*/ 1421405 w 418"/>
                <a:gd name="T1" fmla="*/ 0 h 1836"/>
                <a:gd name="T2" fmla="*/ 1503567 w 418"/>
                <a:gd name="T3" fmla="*/ 4705756 h 1836"/>
                <a:gd name="T4" fmla="*/ 846317 w 418"/>
                <a:gd name="T5" fmla="*/ 9932356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1A82AA"/>
              </a:solidFill>
              <a:miter lim="800000"/>
              <a:headEnd/>
              <a:tailEnd/>
            </a:ln>
          </p:spPr>
          <p:txBody>
            <a:bodyPr/>
            <a:lstStyle/>
            <a:p>
              <a:endParaRPr lang="es-ES"/>
            </a:p>
          </p:txBody>
        </p:sp>
        <p:sp>
          <p:nvSpPr>
            <p:cNvPr id="9310" name="Freeform 9"/>
            <p:cNvSpPr>
              <a:spLocks/>
            </p:cNvSpPr>
            <p:nvPr/>
          </p:nvSpPr>
          <p:spPr bwMode="auto">
            <a:xfrm>
              <a:off x="2372" y="-8"/>
              <a:ext cx="1039" cy="4337"/>
            </a:xfrm>
            <a:custGeom>
              <a:avLst/>
              <a:gdLst>
                <a:gd name="T0" fmla="*/ 1417300 w 440"/>
                <a:gd name="T1" fmla="*/ 0 h 1836"/>
                <a:gd name="T2" fmla="*/ 1540927 w 440"/>
                <a:gd name="T3" fmla="*/ 4705756 h 1836"/>
                <a:gd name="T4" fmla="*/ 1013204 w 440"/>
                <a:gd name="T5" fmla="*/ 9932356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187CA2"/>
              </a:solidFill>
              <a:miter lim="800000"/>
              <a:headEnd/>
              <a:tailEnd/>
            </a:ln>
          </p:spPr>
          <p:txBody>
            <a:bodyPr/>
            <a:lstStyle/>
            <a:p>
              <a:endParaRPr lang="es-ES"/>
            </a:p>
          </p:txBody>
        </p:sp>
        <p:sp>
          <p:nvSpPr>
            <p:cNvPr id="9311" name="Freeform 10"/>
            <p:cNvSpPr>
              <a:spLocks/>
            </p:cNvSpPr>
            <p:nvPr/>
          </p:nvSpPr>
          <p:spPr bwMode="auto">
            <a:xfrm>
              <a:off x="2376" y="-8"/>
              <a:ext cx="1094" cy="4337"/>
            </a:xfrm>
            <a:custGeom>
              <a:avLst/>
              <a:gdLst>
                <a:gd name="T0" fmla="*/ 1432223 w 463"/>
                <a:gd name="T1" fmla="*/ 0 h 1836"/>
                <a:gd name="T2" fmla="*/ 1595501 w 463"/>
                <a:gd name="T3" fmla="*/ 4705756 h 1836"/>
                <a:gd name="T4" fmla="*/ 1194173 w 463"/>
                <a:gd name="T5" fmla="*/ 9932356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15769B"/>
              </a:solidFill>
              <a:miter lim="800000"/>
              <a:headEnd/>
              <a:tailEnd/>
            </a:ln>
          </p:spPr>
          <p:txBody>
            <a:bodyPr/>
            <a:lstStyle/>
            <a:p>
              <a:endParaRPr lang="es-ES"/>
            </a:p>
          </p:txBody>
        </p:sp>
        <p:sp>
          <p:nvSpPr>
            <p:cNvPr id="9312" name="Freeform 11"/>
            <p:cNvSpPr>
              <a:spLocks/>
            </p:cNvSpPr>
            <p:nvPr/>
          </p:nvSpPr>
          <p:spPr bwMode="auto">
            <a:xfrm>
              <a:off x="2381" y="-8"/>
              <a:ext cx="1148" cy="4337"/>
            </a:xfrm>
            <a:custGeom>
              <a:avLst/>
              <a:gdLst>
                <a:gd name="T0" fmla="*/ 1428823 w 486"/>
                <a:gd name="T1" fmla="*/ 0 h 1836"/>
                <a:gd name="T2" fmla="*/ 1632376 w 486"/>
                <a:gd name="T3" fmla="*/ 4705756 h 1836"/>
                <a:gd name="T4" fmla="*/ 1361883 w 486"/>
                <a:gd name="T5" fmla="*/ 9932356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157194"/>
              </a:solidFill>
              <a:miter lim="800000"/>
              <a:headEnd/>
              <a:tailEnd/>
            </a:ln>
          </p:spPr>
          <p:txBody>
            <a:bodyPr/>
            <a:lstStyle/>
            <a:p>
              <a:endParaRPr lang="es-ES"/>
            </a:p>
          </p:txBody>
        </p:sp>
        <p:sp>
          <p:nvSpPr>
            <p:cNvPr id="9313" name="Freeform 12"/>
            <p:cNvSpPr>
              <a:spLocks/>
            </p:cNvSpPr>
            <p:nvPr/>
          </p:nvSpPr>
          <p:spPr bwMode="auto">
            <a:xfrm>
              <a:off x="2386" y="-8"/>
              <a:ext cx="1202" cy="4337"/>
            </a:xfrm>
            <a:custGeom>
              <a:avLst/>
              <a:gdLst>
                <a:gd name="T0" fmla="*/ 1422842 w 509"/>
                <a:gd name="T1" fmla="*/ 0 h 1836"/>
                <a:gd name="T2" fmla="*/ 1667318 w 509"/>
                <a:gd name="T3" fmla="*/ 4705756 h 1836"/>
                <a:gd name="T4" fmla="*/ 1525130 w 509"/>
                <a:gd name="T5" fmla="*/ 9932356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36B8D"/>
              </a:solidFill>
              <a:miter lim="800000"/>
              <a:headEnd/>
              <a:tailEnd/>
            </a:ln>
          </p:spPr>
          <p:txBody>
            <a:bodyPr/>
            <a:lstStyle/>
            <a:p>
              <a:endParaRPr lang="es-ES"/>
            </a:p>
          </p:txBody>
        </p:sp>
      </p:grpSp>
      <p:grpSp>
        <p:nvGrpSpPr>
          <p:cNvPr id="3" name="Group 13"/>
          <p:cNvGrpSpPr>
            <a:grpSpLocks/>
          </p:cNvGrpSpPr>
          <p:nvPr/>
        </p:nvGrpSpPr>
        <p:grpSpPr bwMode="auto">
          <a:xfrm>
            <a:off x="-3175" y="-12700"/>
            <a:ext cx="1766888" cy="6870700"/>
            <a:chOff x="2336" y="-8"/>
            <a:chExt cx="1252" cy="4337"/>
          </a:xfrm>
        </p:grpSpPr>
        <p:sp>
          <p:nvSpPr>
            <p:cNvPr id="9294" name="Freeform 14"/>
            <p:cNvSpPr>
              <a:spLocks/>
            </p:cNvSpPr>
            <p:nvPr/>
          </p:nvSpPr>
          <p:spPr bwMode="auto">
            <a:xfrm>
              <a:off x="2336" y="-8"/>
              <a:ext cx="872" cy="4337"/>
            </a:xfrm>
            <a:custGeom>
              <a:avLst/>
              <a:gdLst>
                <a:gd name="T0" fmla="*/ 1434750 w 369"/>
                <a:gd name="T1" fmla="*/ 0 h 1836"/>
                <a:gd name="T2" fmla="*/ 1314898 w 369"/>
                <a:gd name="T3" fmla="*/ 4705756 h 1836"/>
                <a:gd name="T4" fmla="*/ 0 w 369"/>
                <a:gd name="T5" fmla="*/ 9932356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53B848"/>
              </a:solidFill>
              <a:miter lim="800000"/>
              <a:headEnd/>
              <a:tailEnd/>
            </a:ln>
          </p:spPr>
          <p:txBody>
            <a:bodyPr/>
            <a:lstStyle/>
            <a:p>
              <a:endParaRPr lang="es-ES"/>
            </a:p>
          </p:txBody>
        </p:sp>
        <p:sp>
          <p:nvSpPr>
            <p:cNvPr id="9295" name="Freeform 15"/>
            <p:cNvSpPr>
              <a:spLocks/>
            </p:cNvSpPr>
            <p:nvPr/>
          </p:nvSpPr>
          <p:spPr bwMode="auto">
            <a:xfrm>
              <a:off x="2343" y="-8"/>
              <a:ext cx="893" cy="4337"/>
            </a:xfrm>
            <a:custGeom>
              <a:avLst/>
              <a:gdLst>
                <a:gd name="T0" fmla="*/ 1423463 w 378"/>
                <a:gd name="T1" fmla="*/ 0 h 1836"/>
                <a:gd name="T2" fmla="*/ 1347466 w 378"/>
                <a:gd name="T3" fmla="*/ 4705756 h 1836"/>
                <a:gd name="T4" fmla="*/ 166736 w 378"/>
                <a:gd name="T5" fmla="*/ 9932356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4FB147"/>
              </a:solidFill>
              <a:miter lim="800000"/>
              <a:headEnd/>
              <a:tailEnd/>
            </a:ln>
          </p:spPr>
          <p:txBody>
            <a:bodyPr/>
            <a:lstStyle/>
            <a:p>
              <a:endParaRPr lang="es-ES"/>
            </a:p>
          </p:txBody>
        </p:sp>
        <p:sp>
          <p:nvSpPr>
            <p:cNvPr id="9296" name="Freeform 16"/>
            <p:cNvSpPr>
              <a:spLocks/>
            </p:cNvSpPr>
            <p:nvPr/>
          </p:nvSpPr>
          <p:spPr bwMode="auto">
            <a:xfrm>
              <a:off x="2350" y="-8"/>
              <a:ext cx="917" cy="4337"/>
            </a:xfrm>
            <a:custGeom>
              <a:avLst/>
              <a:gdLst>
                <a:gd name="T0" fmla="*/ 1430785 w 388"/>
                <a:gd name="T1" fmla="*/ 0 h 1836"/>
                <a:gd name="T2" fmla="*/ 1392105 w 388"/>
                <a:gd name="T3" fmla="*/ 4705756 h 1836"/>
                <a:gd name="T4" fmla="*/ 337699 w 388"/>
                <a:gd name="T5" fmla="*/ 9932356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48AC47"/>
              </a:solidFill>
              <a:miter lim="800000"/>
              <a:headEnd/>
              <a:tailEnd/>
            </a:ln>
          </p:spPr>
          <p:txBody>
            <a:bodyPr/>
            <a:lstStyle/>
            <a:p>
              <a:endParaRPr lang="es-ES"/>
            </a:p>
          </p:txBody>
        </p:sp>
        <p:sp>
          <p:nvSpPr>
            <p:cNvPr id="9297" name="Freeform 17"/>
            <p:cNvSpPr>
              <a:spLocks/>
            </p:cNvSpPr>
            <p:nvPr/>
          </p:nvSpPr>
          <p:spPr bwMode="auto">
            <a:xfrm>
              <a:off x="2355" y="-8"/>
              <a:ext cx="940" cy="4337"/>
            </a:xfrm>
            <a:custGeom>
              <a:avLst/>
              <a:gdLst>
                <a:gd name="T0" fmla="*/ 1420463 w 398"/>
                <a:gd name="T1" fmla="*/ 0 h 1836"/>
                <a:gd name="T2" fmla="*/ 1426866 w 398"/>
                <a:gd name="T3" fmla="*/ 4705756 h 1836"/>
                <a:gd name="T4" fmla="*/ 507522 w 398"/>
                <a:gd name="T5" fmla="*/ 9932356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43A746"/>
              </a:solidFill>
              <a:miter lim="800000"/>
              <a:headEnd/>
              <a:tailEnd/>
            </a:ln>
          </p:spPr>
          <p:txBody>
            <a:bodyPr/>
            <a:lstStyle/>
            <a:p>
              <a:endParaRPr lang="es-ES"/>
            </a:p>
          </p:txBody>
        </p:sp>
        <p:sp>
          <p:nvSpPr>
            <p:cNvPr id="9298" name="Freeform 18"/>
            <p:cNvSpPr>
              <a:spLocks/>
            </p:cNvSpPr>
            <p:nvPr/>
          </p:nvSpPr>
          <p:spPr bwMode="auto">
            <a:xfrm>
              <a:off x="2360" y="-8"/>
              <a:ext cx="964" cy="4337"/>
            </a:xfrm>
            <a:custGeom>
              <a:avLst/>
              <a:gdLst>
                <a:gd name="T0" fmla="*/ 1431687 w 408"/>
                <a:gd name="T1" fmla="*/ 0 h 1836"/>
                <a:gd name="T2" fmla="*/ 1468439 w 408"/>
                <a:gd name="T3" fmla="*/ 4705756 h 1836"/>
                <a:gd name="T4" fmla="*/ 676931 w 408"/>
                <a:gd name="T5" fmla="*/ 9932356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3CA246"/>
              </a:solidFill>
              <a:miter lim="800000"/>
              <a:headEnd/>
              <a:tailEnd/>
            </a:ln>
          </p:spPr>
          <p:txBody>
            <a:bodyPr/>
            <a:lstStyle/>
            <a:p>
              <a:endParaRPr lang="es-ES"/>
            </a:p>
          </p:txBody>
        </p:sp>
        <p:sp>
          <p:nvSpPr>
            <p:cNvPr id="9299" name="Freeform 19"/>
            <p:cNvSpPr>
              <a:spLocks/>
            </p:cNvSpPr>
            <p:nvPr/>
          </p:nvSpPr>
          <p:spPr bwMode="auto">
            <a:xfrm>
              <a:off x="2365" y="-8"/>
              <a:ext cx="987" cy="4337"/>
            </a:xfrm>
            <a:custGeom>
              <a:avLst/>
              <a:gdLst>
                <a:gd name="T0" fmla="*/ 1421405 w 418"/>
                <a:gd name="T1" fmla="*/ 0 h 1836"/>
                <a:gd name="T2" fmla="*/ 1503567 w 418"/>
                <a:gd name="T3" fmla="*/ 4705756 h 1836"/>
                <a:gd name="T4" fmla="*/ 846317 w 418"/>
                <a:gd name="T5" fmla="*/ 9932356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369E46"/>
              </a:solidFill>
              <a:miter lim="800000"/>
              <a:headEnd/>
              <a:tailEnd/>
            </a:ln>
          </p:spPr>
          <p:txBody>
            <a:bodyPr/>
            <a:lstStyle/>
            <a:p>
              <a:endParaRPr lang="es-ES"/>
            </a:p>
          </p:txBody>
        </p:sp>
        <p:sp>
          <p:nvSpPr>
            <p:cNvPr id="9300" name="Freeform 20"/>
            <p:cNvSpPr>
              <a:spLocks/>
            </p:cNvSpPr>
            <p:nvPr/>
          </p:nvSpPr>
          <p:spPr bwMode="auto">
            <a:xfrm>
              <a:off x="2372" y="-8"/>
              <a:ext cx="1039" cy="4337"/>
            </a:xfrm>
            <a:custGeom>
              <a:avLst/>
              <a:gdLst>
                <a:gd name="T0" fmla="*/ 1417300 w 440"/>
                <a:gd name="T1" fmla="*/ 0 h 1836"/>
                <a:gd name="T2" fmla="*/ 1540927 w 440"/>
                <a:gd name="T3" fmla="*/ 4705756 h 1836"/>
                <a:gd name="T4" fmla="*/ 1013204 w 440"/>
                <a:gd name="T5" fmla="*/ 9932356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2F9946"/>
              </a:solidFill>
              <a:miter lim="800000"/>
              <a:headEnd/>
              <a:tailEnd/>
            </a:ln>
          </p:spPr>
          <p:txBody>
            <a:bodyPr/>
            <a:lstStyle/>
            <a:p>
              <a:endParaRPr lang="es-ES"/>
            </a:p>
          </p:txBody>
        </p:sp>
        <p:sp>
          <p:nvSpPr>
            <p:cNvPr id="9301" name="Freeform 21"/>
            <p:cNvSpPr>
              <a:spLocks/>
            </p:cNvSpPr>
            <p:nvPr/>
          </p:nvSpPr>
          <p:spPr bwMode="auto">
            <a:xfrm>
              <a:off x="2376" y="-8"/>
              <a:ext cx="1094" cy="4337"/>
            </a:xfrm>
            <a:custGeom>
              <a:avLst/>
              <a:gdLst>
                <a:gd name="T0" fmla="*/ 1432223 w 463"/>
                <a:gd name="T1" fmla="*/ 0 h 1836"/>
                <a:gd name="T2" fmla="*/ 1595501 w 463"/>
                <a:gd name="T3" fmla="*/ 4705756 h 1836"/>
                <a:gd name="T4" fmla="*/ 1194173 w 463"/>
                <a:gd name="T5" fmla="*/ 9932356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2A9545"/>
              </a:solidFill>
              <a:miter lim="800000"/>
              <a:headEnd/>
              <a:tailEnd/>
            </a:ln>
          </p:spPr>
          <p:txBody>
            <a:bodyPr/>
            <a:lstStyle/>
            <a:p>
              <a:endParaRPr lang="es-ES"/>
            </a:p>
          </p:txBody>
        </p:sp>
        <p:sp>
          <p:nvSpPr>
            <p:cNvPr id="9302" name="Freeform 22"/>
            <p:cNvSpPr>
              <a:spLocks/>
            </p:cNvSpPr>
            <p:nvPr/>
          </p:nvSpPr>
          <p:spPr bwMode="auto">
            <a:xfrm>
              <a:off x="2381" y="-8"/>
              <a:ext cx="1148" cy="4337"/>
            </a:xfrm>
            <a:custGeom>
              <a:avLst/>
              <a:gdLst>
                <a:gd name="T0" fmla="*/ 1428823 w 486"/>
                <a:gd name="T1" fmla="*/ 0 h 1836"/>
                <a:gd name="T2" fmla="*/ 1632376 w 486"/>
                <a:gd name="T3" fmla="*/ 4705756 h 1836"/>
                <a:gd name="T4" fmla="*/ 1361883 w 486"/>
                <a:gd name="T5" fmla="*/ 9932356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219145"/>
              </a:solidFill>
              <a:miter lim="800000"/>
              <a:headEnd/>
              <a:tailEnd/>
            </a:ln>
          </p:spPr>
          <p:txBody>
            <a:bodyPr/>
            <a:lstStyle/>
            <a:p>
              <a:endParaRPr lang="es-ES"/>
            </a:p>
          </p:txBody>
        </p:sp>
        <p:sp>
          <p:nvSpPr>
            <p:cNvPr id="9303" name="Freeform 23"/>
            <p:cNvSpPr>
              <a:spLocks/>
            </p:cNvSpPr>
            <p:nvPr/>
          </p:nvSpPr>
          <p:spPr bwMode="auto">
            <a:xfrm>
              <a:off x="2386" y="-8"/>
              <a:ext cx="1202" cy="4337"/>
            </a:xfrm>
            <a:custGeom>
              <a:avLst/>
              <a:gdLst>
                <a:gd name="T0" fmla="*/ 1422842 w 509"/>
                <a:gd name="T1" fmla="*/ 0 h 1836"/>
                <a:gd name="T2" fmla="*/ 1667318 w 509"/>
                <a:gd name="T3" fmla="*/ 4705756 h 1836"/>
                <a:gd name="T4" fmla="*/ 1525130 w 509"/>
                <a:gd name="T5" fmla="*/ 9932356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A8D44"/>
              </a:solidFill>
              <a:miter lim="800000"/>
              <a:headEnd/>
              <a:tailEnd/>
            </a:ln>
          </p:spPr>
          <p:txBody>
            <a:bodyPr/>
            <a:lstStyle/>
            <a:p>
              <a:endParaRPr lang="es-ES"/>
            </a:p>
          </p:txBody>
        </p:sp>
      </p:grpSp>
      <p:grpSp>
        <p:nvGrpSpPr>
          <p:cNvPr id="4" name="Group 24"/>
          <p:cNvGrpSpPr>
            <a:grpSpLocks/>
          </p:cNvGrpSpPr>
          <p:nvPr/>
        </p:nvGrpSpPr>
        <p:grpSpPr bwMode="auto">
          <a:xfrm rot="10800000">
            <a:off x="1720850" y="-171450"/>
            <a:ext cx="330200" cy="8253413"/>
            <a:chOff x="-1293" y="0"/>
            <a:chExt cx="1050" cy="4320"/>
          </a:xfrm>
        </p:grpSpPr>
        <p:sp>
          <p:nvSpPr>
            <p:cNvPr id="8" name="Rectangle 25"/>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9293" name="Rectangle 26"/>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5" name="Group 27"/>
          <p:cNvGrpSpPr>
            <a:grpSpLocks/>
          </p:cNvGrpSpPr>
          <p:nvPr/>
        </p:nvGrpSpPr>
        <p:grpSpPr bwMode="auto">
          <a:xfrm>
            <a:off x="0" y="-1111250"/>
            <a:ext cx="1763713" cy="8253413"/>
            <a:chOff x="-1293" y="0"/>
            <a:chExt cx="1050" cy="4320"/>
          </a:xfrm>
        </p:grpSpPr>
        <p:sp>
          <p:nvSpPr>
            <p:cNvPr id="10" name="Rectangle 28"/>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9291" name="Rectangle 29"/>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6" name="Group 146"/>
          <p:cNvGrpSpPr>
            <a:grpSpLocks/>
          </p:cNvGrpSpPr>
          <p:nvPr/>
        </p:nvGrpSpPr>
        <p:grpSpPr bwMode="auto">
          <a:xfrm>
            <a:off x="276225" y="1500188"/>
            <a:ext cx="2152650" cy="2152650"/>
            <a:chOff x="1943" y="626"/>
            <a:chExt cx="1228" cy="1228"/>
          </a:xfrm>
        </p:grpSpPr>
        <p:sp>
          <p:nvSpPr>
            <p:cNvPr id="9283" name="Oval 147"/>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9284" name="Group 148"/>
            <p:cNvGrpSpPr>
              <a:grpSpLocks/>
            </p:cNvGrpSpPr>
            <p:nvPr/>
          </p:nvGrpSpPr>
          <p:grpSpPr bwMode="auto">
            <a:xfrm>
              <a:off x="2070" y="1330"/>
              <a:ext cx="975" cy="325"/>
              <a:chOff x="2696" y="1315"/>
              <a:chExt cx="2472" cy="824"/>
            </a:xfrm>
          </p:grpSpPr>
          <p:sp>
            <p:nvSpPr>
              <p:cNvPr id="9288" name="Oval 149"/>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9289" name="Oval 150"/>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9285" name="Group 151"/>
            <p:cNvGrpSpPr>
              <a:grpSpLocks/>
            </p:cNvGrpSpPr>
            <p:nvPr/>
          </p:nvGrpSpPr>
          <p:grpSpPr bwMode="auto">
            <a:xfrm>
              <a:off x="2236" y="890"/>
              <a:ext cx="644" cy="645"/>
              <a:chOff x="2880" y="1515"/>
              <a:chExt cx="644" cy="645"/>
            </a:xfrm>
          </p:grpSpPr>
          <p:sp>
            <p:nvSpPr>
              <p:cNvPr id="9286" name="Oval 152"/>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17" name="Freeform 153"/>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6" name="Group 97"/>
          <p:cNvGrpSpPr>
            <a:grpSpLocks/>
          </p:cNvGrpSpPr>
          <p:nvPr/>
        </p:nvGrpSpPr>
        <p:grpSpPr bwMode="auto">
          <a:xfrm>
            <a:off x="-442913" y="412750"/>
            <a:ext cx="2152651" cy="2152650"/>
            <a:chOff x="1943" y="626"/>
            <a:chExt cx="1228" cy="1228"/>
          </a:xfrm>
        </p:grpSpPr>
        <p:sp>
          <p:nvSpPr>
            <p:cNvPr id="9276" name="Oval 96"/>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9277" name="Group 89"/>
            <p:cNvGrpSpPr>
              <a:grpSpLocks/>
            </p:cNvGrpSpPr>
            <p:nvPr/>
          </p:nvGrpSpPr>
          <p:grpSpPr bwMode="auto">
            <a:xfrm>
              <a:off x="2070" y="1330"/>
              <a:ext cx="975" cy="325"/>
              <a:chOff x="2696" y="1315"/>
              <a:chExt cx="2472" cy="824"/>
            </a:xfrm>
          </p:grpSpPr>
          <p:sp>
            <p:nvSpPr>
              <p:cNvPr id="9281" name="Oval 90"/>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9282" name="Oval 91"/>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9278" name="Group 92"/>
            <p:cNvGrpSpPr>
              <a:grpSpLocks/>
            </p:cNvGrpSpPr>
            <p:nvPr/>
          </p:nvGrpSpPr>
          <p:grpSpPr bwMode="auto">
            <a:xfrm>
              <a:off x="2236" y="890"/>
              <a:ext cx="644" cy="645"/>
              <a:chOff x="2880" y="1515"/>
              <a:chExt cx="644" cy="645"/>
            </a:xfrm>
          </p:grpSpPr>
          <p:sp>
            <p:nvSpPr>
              <p:cNvPr id="9279" name="Oval 93"/>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358" name="Freeform 94"/>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9" name="Group 154"/>
          <p:cNvGrpSpPr>
            <a:grpSpLocks/>
          </p:cNvGrpSpPr>
          <p:nvPr/>
        </p:nvGrpSpPr>
        <p:grpSpPr bwMode="auto">
          <a:xfrm>
            <a:off x="-500063" y="2500313"/>
            <a:ext cx="2152651" cy="2152650"/>
            <a:chOff x="1943" y="626"/>
            <a:chExt cx="1228" cy="1228"/>
          </a:xfrm>
        </p:grpSpPr>
        <p:sp>
          <p:nvSpPr>
            <p:cNvPr id="9269" name="Oval 155"/>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9270" name="Group 156"/>
            <p:cNvGrpSpPr>
              <a:grpSpLocks/>
            </p:cNvGrpSpPr>
            <p:nvPr/>
          </p:nvGrpSpPr>
          <p:grpSpPr bwMode="auto">
            <a:xfrm>
              <a:off x="2070" y="1330"/>
              <a:ext cx="975" cy="325"/>
              <a:chOff x="2696" y="1315"/>
              <a:chExt cx="2472" cy="824"/>
            </a:xfrm>
          </p:grpSpPr>
          <p:sp>
            <p:nvSpPr>
              <p:cNvPr id="9274" name="Oval 157"/>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9275" name="Oval 158"/>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9271" name="Group 159"/>
            <p:cNvGrpSpPr>
              <a:grpSpLocks/>
            </p:cNvGrpSpPr>
            <p:nvPr/>
          </p:nvGrpSpPr>
          <p:grpSpPr bwMode="auto">
            <a:xfrm>
              <a:off x="2236" y="890"/>
              <a:ext cx="644" cy="645"/>
              <a:chOff x="2880" y="1515"/>
              <a:chExt cx="644" cy="645"/>
            </a:xfrm>
          </p:grpSpPr>
          <p:sp>
            <p:nvSpPr>
              <p:cNvPr id="9272" name="Oval 160"/>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25" name="Freeform 161"/>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2" name="Group 162"/>
          <p:cNvGrpSpPr>
            <a:grpSpLocks/>
          </p:cNvGrpSpPr>
          <p:nvPr/>
        </p:nvGrpSpPr>
        <p:grpSpPr bwMode="auto">
          <a:xfrm>
            <a:off x="276225" y="3500438"/>
            <a:ext cx="2152650" cy="2152650"/>
            <a:chOff x="1943" y="626"/>
            <a:chExt cx="1228" cy="1228"/>
          </a:xfrm>
        </p:grpSpPr>
        <p:sp>
          <p:nvSpPr>
            <p:cNvPr id="9262"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9263" name="Group 164"/>
            <p:cNvGrpSpPr>
              <a:grpSpLocks/>
            </p:cNvGrpSpPr>
            <p:nvPr/>
          </p:nvGrpSpPr>
          <p:grpSpPr bwMode="auto">
            <a:xfrm>
              <a:off x="2070" y="1330"/>
              <a:ext cx="975" cy="325"/>
              <a:chOff x="2696" y="1315"/>
              <a:chExt cx="2472" cy="824"/>
            </a:xfrm>
          </p:grpSpPr>
          <p:sp>
            <p:nvSpPr>
              <p:cNvPr id="9267" name="Oval 165"/>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9268"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9264" name="Group 167"/>
            <p:cNvGrpSpPr>
              <a:grpSpLocks/>
            </p:cNvGrpSpPr>
            <p:nvPr/>
          </p:nvGrpSpPr>
          <p:grpSpPr bwMode="auto">
            <a:xfrm>
              <a:off x="2236" y="890"/>
              <a:ext cx="644" cy="645"/>
              <a:chOff x="2880" y="1515"/>
              <a:chExt cx="644" cy="645"/>
            </a:xfrm>
          </p:grpSpPr>
          <p:sp>
            <p:nvSpPr>
              <p:cNvPr id="9265"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33" name="Freeform 16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5" name="Group 170"/>
          <p:cNvGrpSpPr>
            <a:grpSpLocks/>
          </p:cNvGrpSpPr>
          <p:nvPr/>
        </p:nvGrpSpPr>
        <p:grpSpPr bwMode="auto">
          <a:xfrm>
            <a:off x="490538" y="5419725"/>
            <a:ext cx="2152650" cy="2152650"/>
            <a:chOff x="1943" y="626"/>
            <a:chExt cx="1228" cy="1228"/>
          </a:xfrm>
        </p:grpSpPr>
        <p:sp>
          <p:nvSpPr>
            <p:cNvPr id="9255" name="Oval 171"/>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9256" name="Group 172"/>
            <p:cNvGrpSpPr>
              <a:grpSpLocks/>
            </p:cNvGrpSpPr>
            <p:nvPr/>
          </p:nvGrpSpPr>
          <p:grpSpPr bwMode="auto">
            <a:xfrm>
              <a:off x="2070" y="1330"/>
              <a:ext cx="975" cy="325"/>
              <a:chOff x="2696" y="1315"/>
              <a:chExt cx="2472" cy="824"/>
            </a:xfrm>
          </p:grpSpPr>
          <p:sp>
            <p:nvSpPr>
              <p:cNvPr id="9260" name="Oval 173"/>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9261" name="Oval 174"/>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9257" name="Group 175"/>
            <p:cNvGrpSpPr>
              <a:grpSpLocks/>
            </p:cNvGrpSpPr>
            <p:nvPr/>
          </p:nvGrpSpPr>
          <p:grpSpPr bwMode="auto">
            <a:xfrm>
              <a:off x="2236" y="890"/>
              <a:ext cx="644" cy="645"/>
              <a:chOff x="2880" y="1515"/>
              <a:chExt cx="644" cy="645"/>
            </a:xfrm>
          </p:grpSpPr>
          <p:sp>
            <p:nvSpPr>
              <p:cNvPr id="9258" name="Oval 176"/>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41" name="Freeform 177"/>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8" name="Group 30"/>
          <p:cNvGrpSpPr>
            <a:grpSpLocks/>
          </p:cNvGrpSpPr>
          <p:nvPr/>
        </p:nvGrpSpPr>
        <p:grpSpPr bwMode="auto">
          <a:xfrm>
            <a:off x="312738" y="173038"/>
            <a:ext cx="8520112" cy="592137"/>
            <a:chOff x="197" y="158"/>
            <a:chExt cx="5367" cy="373"/>
          </a:xfrm>
          <a:solidFill>
            <a:srgbClr val="00DA63"/>
          </a:solidFill>
        </p:grpSpPr>
        <p:sp>
          <p:nvSpPr>
            <p:cNvPr id="11295" name="AutoShape 31"/>
            <p:cNvSpPr>
              <a:spLocks noChangeArrowheads="1"/>
            </p:cNvSpPr>
            <p:nvPr/>
          </p:nvSpPr>
          <p:spPr bwMode="auto">
            <a:xfrm>
              <a:off x="204" y="159"/>
              <a:ext cx="5352" cy="372"/>
            </a:xfrm>
            <a:prstGeom prst="roundRect">
              <a:avLst>
                <a:gd name="adj" fmla="val 11829"/>
              </a:avLst>
            </a:prstGeom>
            <a:grpFill/>
            <a:ln w="9525">
              <a:noFill/>
              <a:round/>
              <a:headEnd/>
              <a:tailEnd/>
            </a:ln>
            <a:effectLst/>
          </p:spPr>
          <p:txBody>
            <a:bodyPr wrap="none" anchor="ctr"/>
            <a:lstStyle/>
            <a:p>
              <a:pPr>
                <a:defRPr/>
              </a:pPr>
              <a:endParaRPr lang="es-ES_tradnl" dirty="0"/>
            </a:p>
          </p:txBody>
        </p:sp>
        <p:sp>
          <p:nvSpPr>
            <p:cNvPr id="11296" name="Freeform 32"/>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pFill/>
            <a:ln w="9525">
              <a:noFill/>
              <a:round/>
              <a:headEnd/>
              <a:tailEnd/>
            </a:ln>
          </p:spPr>
          <p:txBody>
            <a:bodyPr/>
            <a:lstStyle/>
            <a:p>
              <a:pPr>
                <a:defRPr/>
              </a:pPr>
              <a:endParaRPr lang="es-ES_tradnl" dirty="0"/>
            </a:p>
          </p:txBody>
        </p:sp>
        <p:sp>
          <p:nvSpPr>
            <p:cNvPr id="11297" name="AutoShape 33"/>
            <p:cNvSpPr>
              <a:spLocks noChangeArrowheads="1"/>
            </p:cNvSpPr>
            <p:nvPr/>
          </p:nvSpPr>
          <p:spPr bwMode="auto">
            <a:xfrm>
              <a:off x="204" y="159"/>
              <a:ext cx="5352" cy="82"/>
            </a:xfrm>
            <a:prstGeom prst="roundRect">
              <a:avLst>
                <a:gd name="adj" fmla="val 16667"/>
              </a:avLst>
            </a:prstGeom>
            <a:grpFill/>
            <a:ln w="9525">
              <a:noFill/>
              <a:round/>
              <a:headEnd/>
              <a:tailEnd/>
            </a:ln>
            <a:effectLst/>
          </p:spPr>
          <p:txBody>
            <a:bodyPr wrap="none" anchor="ctr"/>
            <a:lstStyle/>
            <a:p>
              <a:pPr>
                <a:defRPr/>
              </a:pPr>
              <a:endParaRPr lang="es-ES_tradnl" dirty="0"/>
            </a:p>
          </p:txBody>
        </p:sp>
      </p:grpSp>
      <p:sp>
        <p:nvSpPr>
          <p:cNvPr id="85" name="Text Box 71"/>
          <p:cNvSpPr txBox="1">
            <a:spLocks noChangeArrowheads="1"/>
          </p:cNvSpPr>
          <p:nvPr/>
        </p:nvSpPr>
        <p:spPr bwMode="auto">
          <a:xfrm>
            <a:off x="131763" y="1076325"/>
            <a:ext cx="1039812"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9231" name="Text Box 68"/>
          <p:cNvSpPr txBox="1">
            <a:spLocks noChangeArrowheads="1"/>
          </p:cNvSpPr>
          <p:nvPr/>
        </p:nvSpPr>
        <p:spPr bwMode="auto">
          <a:xfrm>
            <a:off x="817563" y="2143125"/>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 Estudio de mercado</a:t>
            </a:r>
          </a:p>
        </p:txBody>
      </p:sp>
      <p:sp>
        <p:nvSpPr>
          <p:cNvPr id="9232" name="Text Box 69"/>
          <p:cNvSpPr txBox="1">
            <a:spLocks noChangeArrowheads="1"/>
          </p:cNvSpPr>
          <p:nvPr/>
        </p:nvSpPr>
        <p:spPr bwMode="auto">
          <a:xfrm>
            <a:off x="131763" y="3143250"/>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III: Estudio Organizacional</a:t>
            </a:r>
          </a:p>
        </p:txBody>
      </p:sp>
      <p:sp>
        <p:nvSpPr>
          <p:cNvPr id="9233" name="Text Box 71"/>
          <p:cNvSpPr txBox="1">
            <a:spLocks noChangeArrowheads="1"/>
          </p:cNvSpPr>
          <p:nvPr/>
        </p:nvSpPr>
        <p:spPr bwMode="auto">
          <a:xfrm>
            <a:off x="1000125" y="6211888"/>
            <a:ext cx="1285875" cy="461962"/>
          </a:xfrm>
          <a:prstGeom prst="rect">
            <a:avLst/>
          </a:prstGeom>
          <a:noFill/>
          <a:ln w="9525">
            <a:noFill/>
            <a:miter lim="800000"/>
            <a:headEnd/>
            <a:tailEnd/>
          </a:ln>
        </p:spPr>
        <p:txBody>
          <a:bodyPr anchor="ctr">
            <a:spAutoFit/>
          </a:bodyPr>
          <a:lstStyle/>
          <a:p>
            <a:pPr algn="ctr">
              <a:spcBef>
                <a:spcPct val="50000"/>
              </a:spcBef>
            </a:pPr>
            <a:r>
              <a:rPr lang="en-GB" sz="1200">
                <a:solidFill>
                  <a:schemeClr val="bg1"/>
                </a:solidFill>
              </a:rPr>
              <a:t>Conclusiones, Recomendaciones</a:t>
            </a:r>
          </a:p>
        </p:txBody>
      </p:sp>
      <p:sp>
        <p:nvSpPr>
          <p:cNvPr id="9234" name="Text Box 70"/>
          <p:cNvSpPr txBox="1">
            <a:spLocks noChangeArrowheads="1"/>
          </p:cNvSpPr>
          <p:nvPr/>
        </p:nvSpPr>
        <p:spPr bwMode="auto">
          <a:xfrm>
            <a:off x="854075" y="4211638"/>
            <a:ext cx="1039813"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IV: Estudio Técnico </a:t>
            </a:r>
          </a:p>
        </p:txBody>
      </p:sp>
      <p:grpSp>
        <p:nvGrpSpPr>
          <p:cNvPr id="29" name="Group 162"/>
          <p:cNvGrpSpPr>
            <a:grpSpLocks/>
          </p:cNvGrpSpPr>
          <p:nvPr/>
        </p:nvGrpSpPr>
        <p:grpSpPr bwMode="auto">
          <a:xfrm>
            <a:off x="-428625" y="4705350"/>
            <a:ext cx="2852738" cy="2154238"/>
            <a:chOff x="1943" y="626"/>
            <a:chExt cx="1627" cy="1229"/>
          </a:xfrm>
        </p:grpSpPr>
        <p:sp>
          <p:nvSpPr>
            <p:cNvPr id="9248"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9249" name="Group 164"/>
            <p:cNvGrpSpPr>
              <a:grpSpLocks/>
            </p:cNvGrpSpPr>
            <p:nvPr/>
          </p:nvGrpSpPr>
          <p:grpSpPr bwMode="auto">
            <a:xfrm>
              <a:off x="2322" y="1411"/>
              <a:ext cx="1248" cy="444"/>
              <a:chOff x="3334" y="1520"/>
              <a:chExt cx="3166" cy="1126"/>
            </a:xfrm>
          </p:grpSpPr>
          <p:sp>
            <p:nvSpPr>
              <p:cNvPr id="9253" name="Oval 165"/>
              <p:cNvSpPr>
                <a:spLocks noChangeArrowheads="1"/>
              </p:cNvSpPr>
              <p:nvPr/>
            </p:nvSpPr>
            <p:spPr bwMode="auto">
              <a:xfrm>
                <a:off x="4027" y="1822"/>
                <a:ext cx="2473"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9254"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9250" name="Group 167"/>
            <p:cNvGrpSpPr>
              <a:grpSpLocks/>
            </p:cNvGrpSpPr>
            <p:nvPr/>
          </p:nvGrpSpPr>
          <p:grpSpPr bwMode="auto">
            <a:xfrm>
              <a:off x="2236" y="890"/>
              <a:ext cx="644" cy="645"/>
              <a:chOff x="2880" y="1515"/>
              <a:chExt cx="644" cy="645"/>
            </a:xfrm>
          </p:grpSpPr>
          <p:sp>
            <p:nvSpPr>
              <p:cNvPr id="9251"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98" name="Freeform 169"/>
              <p:cNvSpPr>
                <a:spLocks/>
              </p:cNvSpPr>
              <p:nvPr/>
            </p:nvSpPr>
            <p:spPr bwMode="auto">
              <a:xfrm>
                <a:off x="2888" y="1515"/>
                <a:ext cx="627"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sp>
        <p:nvSpPr>
          <p:cNvPr id="102" name="Rectangle 34"/>
          <p:cNvSpPr txBox="1">
            <a:spLocks noChangeArrowheads="1"/>
          </p:cNvSpPr>
          <p:nvPr/>
        </p:nvSpPr>
        <p:spPr bwMode="auto">
          <a:xfrm>
            <a:off x="500063" y="285750"/>
            <a:ext cx="8229600" cy="561975"/>
          </a:xfrm>
          <a:prstGeom prst="rect">
            <a:avLst/>
          </a:prstGeom>
          <a:noFill/>
          <a:ln w="9525">
            <a:noFill/>
            <a:miter lim="800000"/>
            <a:headEnd/>
            <a:tailEnd/>
          </a:ln>
          <a:effectLst>
            <a:outerShdw dist="17961" dir="2700000" algn="ctr" rotWithShape="0">
              <a:srgbClr val="474747"/>
            </a:outerShdw>
          </a:effectLst>
        </p:spPr>
        <p:txBody>
          <a:bodyPr anchor="ctr"/>
          <a:lstStyle/>
          <a:p>
            <a:pPr marL="0" lvl="1" algn="ctr">
              <a:defRPr/>
            </a:pPr>
            <a:r>
              <a:rPr lang="es-EC" b="1" kern="0" dirty="0">
                <a:solidFill>
                  <a:schemeClr val="bg1"/>
                </a:solidFill>
                <a:latin typeface="Arial" pitchFamily="34" charset="0"/>
                <a:cs typeface="Arial" pitchFamily="34" charset="0"/>
              </a:rPr>
              <a:t>CAP. 1: ALCANCE</a:t>
            </a:r>
            <a:endParaRPr lang="en-GB" kern="0" dirty="0">
              <a:solidFill>
                <a:schemeClr val="bg1"/>
              </a:solidFill>
            </a:endParaRPr>
          </a:p>
        </p:txBody>
      </p:sp>
      <p:grpSp>
        <p:nvGrpSpPr>
          <p:cNvPr id="64" name="Group 98"/>
          <p:cNvGrpSpPr>
            <a:grpSpLocks/>
          </p:cNvGrpSpPr>
          <p:nvPr/>
        </p:nvGrpSpPr>
        <p:grpSpPr bwMode="auto">
          <a:xfrm>
            <a:off x="-428625" y="419100"/>
            <a:ext cx="2152650" cy="2152650"/>
            <a:chOff x="1943" y="626"/>
            <a:chExt cx="1228" cy="1228"/>
          </a:xfrm>
        </p:grpSpPr>
        <p:sp>
          <p:nvSpPr>
            <p:cNvPr id="9241" name="Oval 99"/>
            <p:cNvSpPr>
              <a:spLocks noChangeArrowheads="1"/>
            </p:cNvSpPr>
            <p:nvPr/>
          </p:nvSpPr>
          <p:spPr bwMode="auto">
            <a:xfrm>
              <a:off x="1943" y="626"/>
              <a:ext cx="1228" cy="1228"/>
            </a:xfrm>
            <a:prstGeom prst="ellipse">
              <a:avLst/>
            </a:prstGeom>
            <a:gradFill rotWithShape="1">
              <a:gsLst>
                <a:gs pos="0">
                  <a:srgbClr val="10942F">
                    <a:alpha val="62000"/>
                  </a:srgbClr>
                </a:gs>
                <a:gs pos="100000">
                  <a:srgbClr val="074416">
                    <a:alpha val="0"/>
                  </a:srgbClr>
                </a:gs>
              </a:gsLst>
              <a:path path="shape">
                <a:fillToRect l="50000" t="50000" r="50000" b="50000"/>
              </a:path>
            </a:gradFill>
            <a:ln w="9525">
              <a:noFill/>
              <a:round/>
              <a:headEnd/>
              <a:tailEnd/>
            </a:ln>
          </p:spPr>
          <p:txBody>
            <a:bodyPr wrap="none" anchor="ctr"/>
            <a:lstStyle/>
            <a:p>
              <a:endParaRPr lang="es-MX"/>
            </a:p>
          </p:txBody>
        </p:sp>
        <p:grpSp>
          <p:nvGrpSpPr>
            <p:cNvPr id="9242" name="Group 100"/>
            <p:cNvGrpSpPr>
              <a:grpSpLocks/>
            </p:cNvGrpSpPr>
            <p:nvPr/>
          </p:nvGrpSpPr>
          <p:grpSpPr bwMode="auto">
            <a:xfrm>
              <a:off x="2070" y="1330"/>
              <a:ext cx="975" cy="325"/>
              <a:chOff x="2696" y="1315"/>
              <a:chExt cx="2472" cy="824"/>
            </a:xfrm>
          </p:grpSpPr>
          <p:sp>
            <p:nvSpPr>
              <p:cNvPr id="9246" name="Oval 101"/>
              <p:cNvSpPr>
                <a:spLocks noChangeArrowheads="1"/>
              </p:cNvSpPr>
              <p:nvPr/>
            </p:nvSpPr>
            <p:spPr bwMode="auto">
              <a:xfrm>
                <a:off x="2696" y="1315"/>
                <a:ext cx="2472" cy="824"/>
              </a:xfrm>
              <a:prstGeom prst="ellipse">
                <a:avLst/>
              </a:prstGeom>
              <a:gradFill rotWithShape="1">
                <a:gsLst>
                  <a:gs pos="0">
                    <a:srgbClr val="10942F">
                      <a:alpha val="60999"/>
                    </a:srgbClr>
                  </a:gs>
                  <a:gs pos="100000">
                    <a:srgbClr val="074416">
                      <a:alpha val="0"/>
                    </a:srgbClr>
                  </a:gs>
                </a:gsLst>
                <a:path path="shape">
                  <a:fillToRect l="50000" t="50000" r="50000" b="50000"/>
                </a:path>
              </a:gradFill>
              <a:ln w="9525">
                <a:noFill/>
                <a:round/>
                <a:headEnd/>
                <a:tailEnd/>
              </a:ln>
            </p:spPr>
            <p:txBody>
              <a:bodyPr wrap="none" anchor="ctr"/>
              <a:lstStyle/>
              <a:p>
                <a:endParaRPr lang="es-MX"/>
              </a:p>
            </p:txBody>
          </p:sp>
          <p:sp>
            <p:nvSpPr>
              <p:cNvPr id="9247" name="Oval 102"/>
              <p:cNvSpPr>
                <a:spLocks noChangeArrowheads="1"/>
              </p:cNvSpPr>
              <p:nvPr/>
            </p:nvSpPr>
            <p:spPr bwMode="auto">
              <a:xfrm>
                <a:off x="3334" y="1520"/>
                <a:ext cx="1249" cy="451"/>
              </a:xfrm>
              <a:prstGeom prst="ellipse">
                <a:avLst/>
              </a:prstGeom>
              <a:gradFill rotWithShape="1">
                <a:gsLst>
                  <a:gs pos="0">
                    <a:srgbClr val="16D83B">
                      <a:alpha val="92998"/>
                    </a:srgbClr>
                  </a:gs>
                  <a:gs pos="100000">
                    <a:srgbClr val="0A641B">
                      <a:alpha val="0"/>
                    </a:srgbClr>
                  </a:gs>
                </a:gsLst>
                <a:path path="shape">
                  <a:fillToRect l="50000" t="50000" r="50000" b="50000"/>
                </a:path>
              </a:gradFill>
              <a:ln w="9525">
                <a:noFill/>
                <a:round/>
                <a:headEnd/>
                <a:tailEnd/>
              </a:ln>
            </p:spPr>
            <p:txBody>
              <a:bodyPr wrap="none" anchor="ctr"/>
              <a:lstStyle/>
              <a:p>
                <a:endParaRPr lang="es-MX"/>
              </a:p>
            </p:txBody>
          </p:sp>
        </p:grpSp>
        <p:grpSp>
          <p:nvGrpSpPr>
            <p:cNvPr id="9243" name="Group 103"/>
            <p:cNvGrpSpPr>
              <a:grpSpLocks/>
            </p:cNvGrpSpPr>
            <p:nvPr/>
          </p:nvGrpSpPr>
          <p:grpSpPr bwMode="auto">
            <a:xfrm>
              <a:off x="2236" y="890"/>
              <a:ext cx="644" cy="645"/>
              <a:chOff x="2880" y="1515"/>
              <a:chExt cx="644" cy="645"/>
            </a:xfrm>
          </p:grpSpPr>
          <p:sp>
            <p:nvSpPr>
              <p:cNvPr id="9244" name="Oval 104"/>
              <p:cNvSpPr>
                <a:spLocks noChangeArrowheads="1"/>
              </p:cNvSpPr>
              <p:nvPr/>
            </p:nvSpPr>
            <p:spPr bwMode="auto">
              <a:xfrm>
                <a:off x="2880" y="1516"/>
                <a:ext cx="644" cy="644"/>
              </a:xfrm>
              <a:prstGeom prst="ellipse">
                <a:avLst/>
              </a:prstGeom>
              <a:gradFill rotWithShape="1">
                <a:gsLst>
                  <a:gs pos="0">
                    <a:srgbClr val="10942F"/>
                  </a:gs>
                  <a:gs pos="100000">
                    <a:srgbClr val="16D83B"/>
                  </a:gs>
                </a:gsLst>
                <a:lin ang="5400000" scaled="1"/>
              </a:gradFill>
              <a:ln w="9525" algn="ctr">
                <a:noFill/>
                <a:round/>
                <a:headEnd/>
                <a:tailEnd/>
              </a:ln>
            </p:spPr>
            <p:txBody>
              <a:bodyPr wrap="none" anchor="ctr"/>
              <a:lstStyle/>
              <a:p>
                <a:endParaRPr lang="es-MX"/>
              </a:p>
            </p:txBody>
          </p:sp>
          <p:sp>
            <p:nvSpPr>
              <p:cNvPr id="110" name="Freeform 105"/>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MX" dirty="0"/>
              </a:p>
            </p:txBody>
          </p:sp>
        </p:grpSp>
      </p:grpSp>
      <p:sp>
        <p:nvSpPr>
          <p:cNvPr id="113" name="Text Box 71"/>
          <p:cNvSpPr txBox="1">
            <a:spLocks noChangeArrowheads="1"/>
          </p:cNvSpPr>
          <p:nvPr/>
        </p:nvSpPr>
        <p:spPr bwMode="auto">
          <a:xfrm>
            <a:off x="146050" y="1090613"/>
            <a:ext cx="1039813"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104" name="2 Marcador de contenido"/>
          <p:cNvSpPr txBox="1">
            <a:spLocks/>
          </p:cNvSpPr>
          <p:nvPr/>
        </p:nvSpPr>
        <p:spPr>
          <a:xfrm>
            <a:off x="1928813" y="2643188"/>
            <a:ext cx="6929437" cy="5786437"/>
          </a:xfrm>
          <a:prstGeom prst="rect">
            <a:avLst/>
          </a:prstGeom>
        </p:spPr>
        <p:txBody>
          <a:bodyPr/>
          <a:lstStyle/>
          <a:p>
            <a:pPr marL="342900" indent="-342900" algn="just">
              <a:lnSpc>
                <a:spcPct val="110000"/>
              </a:lnSpc>
              <a:spcBef>
                <a:spcPct val="20000"/>
              </a:spcBef>
              <a:defRPr/>
            </a:pPr>
            <a:r>
              <a:rPr lang="es-EC" sz="2000" kern="0" dirty="0">
                <a:latin typeface="Arial" pitchFamily="34" charset="0"/>
                <a:cs typeface="Arial" pitchFamily="34" charset="0"/>
              </a:rPr>
              <a:t>	Nuestro proyecto tiene como meta alcanzar la mayor cantidad de mercados o destinos, aprovechando las bondades y el atractivo que tiene los productos ecuatorianos en el mundo en especial el tomate de </a:t>
            </a:r>
            <a:r>
              <a:rPr lang="es-EC" sz="2000" kern="0" dirty="0">
                <a:latin typeface="Arial" pitchFamily="34" charset="0"/>
                <a:cs typeface="Arial" pitchFamily="34" charset="0"/>
              </a:rPr>
              <a:t>árbol</a:t>
            </a:r>
            <a:endParaRPr lang="es-EC" sz="2000" kern="0" dirty="0">
              <a:latin typeface="Arial" pitchFamily="34" charset="0"/>
              <a:cs typeface="Arial" pitchFamily="34" charset="0"/>
            </a:endParaRPr>
          </a:p>
          <a:p>
            <a:pPr marL="342900" indent="-342900">
              <a:lnSpc>
                <a:spcPct val="110000"/>
              </a:lnSpc>
              <a:spcBef>
                <a:spcPct val="20000"/>
              </a:spcBef>
              <a:buFontTx/>
              <a:buChar char="•"/>
              <a:defRPr/>
            </a:pPr>
            <a:endParaRPr lang="es-EC" sz="2000" kern="0" dirty="0">
              <a:latin typeface="Arial" pitchFamily="34" charset="0"/>
              <a:cs typeface="Arial" pitchFamily="34" charset="0"/>
            </a:endParaRPr>
          </a:p>
          <a:p>
            <a:pPr marL="342900" indent="-342900" algn="just">
              <a:spcBef>
                <a:spcPct val="20000"/>
              </a:spcBef>
              <a:buClr>
                <a:srgbClr val="0070C0"/>
              </a:buClr>
              <a:buFont typeface="Wingdings" pitchFamily="2" charset="2"/>
              <a:buChar char="§"/>
              <a:defRPr/>
            </a:pPr>
            <a:endParaRPr lang="es-ES" sz="2000" kern="0" dirty="0">
              <a:latin typeface="Arial" pitchFamily="34" charset="0"/>
              <a:cs typeface="Arial" pitchFamily="34" charset="0"/>
            </a:endParaRPr>
          </a:p>
        </p:txBody>
      </p:sp>
      <p:sp>
        <p:nvSpPr>
          <p:cNvPr id="9240" name="Text Box 70"/>
          <p:cNvSpPr txBox="1">
            <a:spLocks noChangeArrowheads="1"/>
          </p:cNvSpPr>
          <p:nvPr/>
        </p:nvSpPr>
        <p:spPr bwMode="auto">
          <a:xfrm>
            <a:off x="68263" y="5283200"/>
            <a:ext cx="1039812"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IV: Estudio Financiero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4.16667E-6 0 L 4.16667E-6 1.12338 " pathEditMode="relative" rAng="0" ptsTypes="AA">
                                      <p:cBhvr>
                                        <p:cTn id="10" dur="1500" fill="hold"/>
                                        <p:tgtEl>
                                          <p:spTgt spid="5"/>
                                        </p:tgtEl>
                                        <p:attrNameLst>
                                          <p:attrName>ppt_x</p:attrName>
                                          <p:attrName>ppt_y</p:attrName>
                                        </p:attrNameLst>
                                      </p:cBhvr>
                                      <p:rCtr x="0" y="562"/>
                                    </p:animMotion>
                                  </p:childTnLst>
                                </p:cTn>
                              </p:par>
                              <p:par>
                                <p:cTn id="11" presetID="42" presetClass="path" presetSubtype="0" accel="50000" decel="50000" fill="hold" nodeType="withEffect">
                                  <p:stCondLst>
                                    <p:cond delay="0"/>
                                  </p:stCondLst>
                                  <p:childTnLst>
                                    <p:animMotion origin="layout" path="M -4.72222E-6 -1.12338 L -4.72222E-6 -4.07407E-6 " pathEditMode="relative" rAng="0" ptsTypes="AA">
                                      <p:cBhvr>
                                        <p:cTn id="12" dur="1500" spd="-100000" fill="hold"/>
                                        <p:tgtEl>
                                          <p:spTgt spid="4"/>
                                        </p:tgtEl>
                                        <p:attrNameLst>
                                          <p:attrName>ppt_x</p:attrName>
                                          <p:attrName>ppt_y</p:attrName>
                                        </p:attrNameLst>
                                      </p:cBhvr>
                                      <p:rCtr x="0" y="562"/>
                                    </p:animMotion>
                                  </p:childTnLst>
                                </p:cTn>
                              </p:par>
                              <p:par>
                                <p:cTn id="13" presetID="10" presetClass="entr" presetSubtype="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70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9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nodeType="withEffect">
                                  <p:stCondLst>
                                    <p:cond delay="110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nodeType="withEffect">
                                  <p:stCondLst>
                                    <p:cond delay="130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xit" presetSubtype="0" fill="hold" nodeType="with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xit" presetSubtype="0" fill="hold" grpId="0" nodeType="withEffect">
                                  <p:stCondLst>
                                    <p:cond delay="0"/>
                                  </p:stCondLst>
                                  <p:childTnLst>
                                    <p:animEffect transition="out" filter="fade">
                                      <p:cBhvr>
                                        <p:cTn id="35" dur="500"/>
                                        <p:tgtEl>
                                          <p:spTgt spid="11336"/>
                                        </p:tgtEl>
                                      </p:cBhvr>
                                    </p:animEffect>
                                    <p:set>
                                      <p:cBhvr>
                                        <p:cTn id="36" dur="1" fill="hold">
                                          <p:stCondLst>
                                            <p:cond delay="499"/>
                                          </p:stCondLst>
                                        </p:cTn>
                                        <p:tgtEl>
                                          <p:spTgt spid="1133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1337"/>
                                        </p:tgtEl>
                                        <p:attrNameLst>
                                          <p:attrName>style.visibility</p:attrName>
                                        </p:attrNameLst>
                                      </p:cBhvr>
                                      <p:to>
                                        <p:strVal val="visible"/>
                                      </p:to>
                                    </p:set>
                                    <p:animEffect transition="in" filter="fade">
                                      <p:cBhvr>
                                        <p:cTn id="39" dur="500"/>
                                        <p:tgtEl>
                                          <p:spTgt spid="11337"/>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par>
                                <p:cTn id="43" presetID="10" presetClass="entr" presetSubtype="0" fill="hold" nodeType="withEffect">
                                  <p:stCondLst>
                                    <p:cond delay="110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wipe(left)">
                                      <p:cBhvr>
                                        <p:cTn id="48" dur="500"/>
                                        <p:tgtEl>
                                          <p:spTgt spid="102"/>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113"/>
                                        </p:tgtEl>
                                        <p:attrNameLst>
                                          <p:attrName>style.visibility</p:attrName>
                                        </p:attrNameLst>
                                      </p:cBhvr>
                                      <p:to>
                                        <p:strVal val="visible"/>
                                      </p:to>
                                    </p:set>
                                    <p:animEffect transition="in" filter="fade">
                                      <p:cBhvr>
                                        <p:cTn id="51" dur="500"/>
                                        <p:tgtEl>
                                          <p:spTgt spid="11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fade">
                                      <p:cBhvr>
                                        <p:cTn id="56" dur="500"/>
                                        <p:tgtEl>
                                          <p:spTgt spid="64"/>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104"/>
                                        </p:tgtEl>
                                        <p:attrNameLst>
                                          <p:attrName>style.visibility</p:attrName>
                                        </p:attrNameLst>
                                      </p:cBhvr>
                                      <p:to>
                                        <p:strVal val="visible"/>
                                      </p:to>
                                    </p:set>
                                    <p:animEffect transition="in" filter="randombar(horizontal)">
                                      <p:cBhvr>
                                        <p:cTn id="61"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6" grpId="0" animBg="1"/>
      <p:bldP spid="11337" grpId="0" animBg="1"/>
      <p:bldP spid="85" grpId="0"/>
      <p:bldP spid="102" grpId="0"/>
      <p:bldP spid="113" grpId="0"/>
      <p:bldP spid="104"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36" name="Rectangle 72"/>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29BE6">
                  <a:alpha val="79999"/>
                </a:srgbClr>
              </a:gs>
            </a:gsLst>
            <a:lin ang="5400000" scaled="1"/>
          </a:gradFill>
          <a:ln w="9525">
            <a:noFill/>
            <a:miter lim="800000"/>
            <a:headEnd/>
            <a:tailEnd/>
          </a:ln>
        </p:spPr>
        <p:txBody>
          <a:bodyPr wrap="none" anchor="ctr"/>
          <a:lstStyle/>
          <a:p>
            <a:endParaRPr lang="es-ES_tradnl"/>
          </a:p>
        </p:txBody>
      </p:sp>
      <p:sp>
        <p:nvSpPr>
          <p:cNvPr id="11337" name="Rectangle 73"/>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9CE1C">
                  <a:alpha val="60001"/>
                </a:srgbClr>
              </a:gs>
            </a:gsLst>
            <a:lin ang="5400000" scaled="1"/>
          </a:gradFill>
          <a:ln w="9525">
            <a:noFill/>
            <a:miter lim="800000"/>
            <a:headEnd/>
            <a:tailEnd/>
          </a:ln>
        </p:spPr>
        <p:txBody>
          <a:bodyPr wrap="none" anchor="ctr"/>
          <a:lstStyle/>
          <a:p>
            <a:endParaRPr lang="es-ES_tradnl"/>
          </a:p>
        </p:txBody>
      </p:sp>
      <p:grpSp>
        <p:nvGrpSpPr>
          <p:cNvPr id="2" name="Group 2"/>
          <p:cNvGrpSpPr>
            <a:grpSpLocks/>
          </p:cNvGrpSpPr>
          <p:nvPr/>
        </p:nvGrpSpPr>
        <p:grpSpPr bwMode="auto">
          <a:xfrm>
            <a:off x="-3175" y="-12700"/>
            <a:ext cx="1766888" cy="6870700"/>
            <a:chOff x="2336" y="-8"/>
            <a:chExt cx="1252" cy="4337"/>
          </a:xfrm>
        </p:grpSpPr>
        <p:sp>
          <p:nvSpPr>
            <p:cNvPr id="10328" name="Freeform 3"/>
            <p:cNvSpPr>
              <a:spLocks/>
            </p:cNvSpPr>
            <p:nvPr/>
          </p:nvSpPr>
          <p:spPr bwMode="auto">
            <a:xfrm>
              <a:off x="2336" y="-8"/>
              <a:ext cx="872" cy="4337"/>
            </a:xfrm>
            <a:custGeom>
              <a:avLst/>
              <a:gdLst>
                <a:gd name="T0" fmla="*/ 1434750 w 369"/>
                <a:gd name="T1" fmla="*/ 0 h 1836"/>
                <a:gd name="T2" fmla="*/ 1314898 w 369"/>
                <a:gd name="T3" fmla="*/ 4705756 h 1836"/>
                <a:gd name="T4" fmla="*/ 0 w 369"/>
                <a:gd name="T5" fmla="*/ 9932356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18A5D8"/>
              </a:solidFill>
              <a:miter lim="800000"/>
              <a:headEnd/>
              <a:tailEnd/>
            </a:ln>
          </p:spPr>
          <p:txBody>
            <a:bodyPr/>
            <a:lstStyle/>
            <a:p>
              <a:endParaRPr lang="es-ES"/>
            </a:p>
          </p:txBody>
        </p:sp>
        <p:sp>
          <p:nvSpPr>
            <p:cNvPr id="10329" name="Freeform 4"/>
            <p:cNvSpPr>
              <a:spLocks/>
            </p:cNvSpPr>
            <p:nvPr/>
          </p:nvSpPr>
          <p:spPr bwMode="auto">
            <a:xfrm>
              <a:off x="2343" y="-8"/>
              <a:ext cx="893" cy="4337"/>
            </a:xfrm>
            <a:custGeom>
              <a:avLst/>
              <a:gdLst>
                <a:gd name="T0" fmla="*/ 1423463 w 378"/>
                <a:gd name="T1" fmla="*/ 0 h 1836"/>
                <a:gd name="T2" fmla="*/ 1347466 w 378"/>
                <a:gd name="T3" fmla="*/ 4705756 h 1836"/>
                <a:gd name="T4" fmla="*/ 166736 w 378"/>
                <a:gd name="T5" fmla="*/ 9932356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199DCC"/>
              </a:solidFill>
              <a:miter lim="800000"/>
              <a:headEnd/>
              <a:tailEnd/>
            </a:ln>
          </p:spPr>
          <p:txBody>
            <a:bodyPr/>
            <a:lstStyle/>
            <a:p>
              <a:endParaRPr lang="es-ES"/>
            </a:p>
          </p:txBody>
        </p:sp>
        <p:sp>
          <p:nvSpPr>
            <p:cNvPr id="10330" name="Freeform 5"/>
            <p:cNvSpPr>
              <a:spLocks/>
            </p:cNvSpPr>
            <p:nvPr/>
          </p:nvSpPr>
          <p:spPr bwMode="auto">
            <a:xfrm>
              <a:off x="2350" y="-8"/>
              <a:ext cx="917" cy="4337"/>
            </a:xfrm>
            <a:custGeom>
              <a:avLst/>
              <a:gdLst>
                <a:gd name="T0" fmla="*/ 1430785 w 388"/>
                <a:gd name="T1" fmla="*/ 0 h 1836"/>
                <a:gd name="T2" fmla="*/ 1392105 w 388"/>
                <a:gd name="T3" fmla="*/ 4705756 h 1836"/>
                <a:gd name="T4" fmla="*/ 337699 w 388"/>
                <a:gd name="T5" fmla="*/ 9932356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1A96C3"/>
              </a:solidFill>
              <a:miter lim="800000"/>
              <a:headEnd/>
              <a:tailEnd/>
            </a:ln>
          </p:spPr>
          <p:txBody>
            <a:bodyPr/>
            <a:lstStyle/>
            <a:p>
              <a:endParaRPr lang="es-ES"/>
            </a:p>
          </p:txBody>
        </p:sp>
        <p:sp>
          <p:nvSpPr>
            <p:cNvPr id="10331" name="Freeform 6"/>
            <p:cNvSpPr>
              <a:spLocks/>
            </p:cNvSpPr>
            <p:nvPr/>
          </p:nvSpPr>
          <p:spPr bwMode="auto">
            <a:xfrm>
              <a:off x="2355" y="-8"/>
              <a:ext cx="940" cy="4337"/>
            </a:xfrm>
            <a:custGeom>
              <a:avLst/>
              <a:gdLst>
                <a:gd name="T0" fmla="*/ 1420463 w 398"/>
                <a:gd name="T1" fmla="*/ 0 h 1836"/>
                <a:gd name="T2" fmla="*/ 1426866 w 398"/>
                <a:gd name="T3" fmla="*/ 4705756 h 1836"/>
                <a:gd name="T4" fmla="*/ 507522 w 398"/>
                <a:gd name="T5" fmla="*/ 9932356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1A8FBA"/>
              </a:solidFill>
              <a:miter lim="800000"/>
              <a:headEnd/>
              <a:tailEnd/>
            </a:ln>
          </p:spPr>
          <p:txBody>
            <a:bodyPr/>
            <a:lstStyle/>
            <a:p>
              <a:endParaRPr lang="es-ES"/>
            </a:p>
          </p:txBody>
        </p:sp>
        <p:sp>
          <p:nvSpPr>
            <p:cNvPr id="10332" name="Freeform 7"/>
            <p:cNvSpPr>
              <a:spLocks/>
            </p:cNvSpPr>
            <p:nvPr/>
          </p:nvSpPr>
          <p:spPr bwMode="auto">
            <a:xfrm>
              <a:off x="2360" y="-8"/>
              <a:ext cx="964" cy="4337"/>
            </a:xfrm>
            <a:custGeom>
              <a:avLst/>
              <a:gdLst>
                <a:gd name="T0" fmla="*/ 1431687 w 408"/>
                <a:gd name="T1" fmla="*/ 0 h 1836"/>
                <a:gd name="T2" fmla="*/ 1468439 w 408"/>
                <a:gd name="T3" fmla="*/ 4705756 h 1836"/>
                <a:gd name="T4" fmla="*/ 676931 w 408"/>
                <a:gd name="T5" fmla="*/ 9932356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1888B2"/>
              </a:solidFill>
              <a:miter lim="800000"/>
              <a:headEnd/>
              <a:tailEnd/>
            </a:ln>
          </p:spPr>
          <p:txBody>
            <a:bodyPr/>
            <a:lstStyle/>
            <a:p>
              <a:endParaRPr lang="es-ES"/>
            </a:p>
          </p:txBody>
        </p:sp>
        <p:sp>
          <p:nvSpPr>
            <p:cNvPr id="10333" name="Freeform 8"/>
            <p:cNvSpPr>
              <a:spLocks/>
            </p:cNvSpPr>
            <p:nvPr/>
          </p:nvSpPr>
          <p:spPr bwMode="auto">
            <a:xfrm>
              <a:off x="2365" y="-8"/>
              <a:ext cx="987" cy="4337"/>
            </a:xfrm>
            <a:custGeom>
              <a:avLst/>
              <a:gdLst>
                <a:gd name="T0" fmla="*/ 1421405 w 418"/>
                <a:gd name="T1" fmla="*/ 0 h 1836"/>
                <a:gd name="T2" fmla="*/ 1503567 w 418"/>
                <a:gd name="T3" fmla="*/ 4705756 h 1836"/>
                <a:gd name="T4" fmla="*/ 846317 w 418"/>
                <a:gd name="T5" fmla="*/ 9932356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1A82AA"/>
              </a:solidFill>
              <a:miter lim="800000"/>
              <a:headEnd/>
              <a:tailEnd/>
            </a:ln>
          </p:spPr>
          <p:txBody>
            <a:bodyPr/>
            <a:lstStyle/>
            <a:p>
              <a:endParaRPr lang="es-ES"/>
            </a:p>
          </p:txBody>
        </p:sp>
        <p:sp>
          <p:nvSpPr>
            <p:cNvPr id="10334" name="Freeform 9"/>
            <p:cNvSpPr>
              <a:spLocks/>
            </p:cNvSpPr>
            <p:nvPr/>
          </p:nvSpPr>
          <p:spPr bwMode="auto">
            <a:xfrm>
              <a:off x="2372" y="-8"/>
              <a:ext cx="1039" cy="4337"/>
            </a:xfrm>
            <a:custGeom>
              <a:avLst/>
              <a:gdLst>
                <a:gd name="T0" fmla="*/ 1417300 w 440"/>
                <a:gd name="T1" fmla="*/ 0 h 1836"/>
                <a:gd name="T2" fmla="*/ 1540927 w 440"/>
                <a:gd name="T3" fmla="*/ 4705756 h 1836"/>
                <a:gd name="T4" fmla="*/ 1013204 w 440"/>
                <a:gd name="T5" fmla="*/ 9932356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187CA2"/>
              </a:solidFill>
              <a:miter lim="800000"/>
              <a:headEnd/>
              <a:tailEnd/>
            </a:ln>
          </p:spPr>
          <p:txBody>
            <a:bodyPr/>
            <a:lstStyle/>
            <a:p>
              <a:endParaRPr lang="es-ES"/>
            </a:p>
          </p:txBody>
        </p:sp>
        <p:sp>
          <p:nvSpPr>
            <p:cNvPr id="10335" name="Freeform 10"/>
            <p:cNvSpPr>
              <a:spLocks/>
            </p:cNvSpPr>
            <p:nvPr/>
          </p:nvSpPr>
          <p:spPr bwMode="auto">
            <a:xfrm>
              <a:off x="2376" y="-8"/>
              <a:ext cx="1094" cy="4337"/>
            </a:xfrm>
            <a:custGeom>
              <a:avLst/>
              <a:gdLst>
                <a:gd name="T0" fmla="*/ 1432223 w 463"/>
                <a:gd name="T1" fmla="*/ 0 h 1836"/>
                <a:gd name="T2" fmla="*/ 1595501 w 463"/>
                <a:gd name="T3" fmla="*/ 4705756 h 1836"/>
                <a:gd name="T4" fmla="*/ 1194173 w 463"/>
                <a:gd name="T5" fmla="*/ 9932356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15769B"/>
              </a:solidFill>
              <a:miter lim="800000"/>
              <a:headEnd/>
              <a:tailEnd/>
            </a:ln>
          </p:spPr>
          <p:txBody>
            <a:bodyPr/>
            <a:lstStyle/>
            <a:p>
              <a:endParaRPr lang="es-ES"/>
            </a:p>
          </p:txBody>
        </p:sp>
        <p:sp>
          <p:nvSpPr>
            <p:cNvPr id="10336" name="Freeform 11"/>
            <p:cNvSpPr>
              <a:spLocks/>
            </p:cNvSpPr>
            <p:nvPr/>
          </p:nvSpPr>
          <p:spPr bwMode="auto">
            <a:xfrm>
              <a:off x="2381" y="-8"/>
              <a:ext cx="1148" cy="4337"/>
            </a:xfrm>
            <a:custGeom>
              <a:avLst/>
              <a:gdLst>
                <a:gd name="T0" fmla="*/ 1428823 w 486"/>
                <a:gd name="T1" fmla="*/ 0 h 1836"/>
                <a:gd name="T2" fmla="*/ 1632376 w 486"/>
                <a:gd name="T3" fmla="*/ 4705756 h 1836"/>
                <a:gd name="T4" fmla="*/ 1361883 w 486"/>
                <a:gd name="T5" fmla="*/ 9932356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157194"/>
              </a:solidFill>
              <a:miter lim="800000"/>
              <a:headEnd/>
              <a:tailEnd/>
            </a:ln>
          </p:spPr>
          <p:txBody>
            <a:bodyPr/>
            <a:lstStyle/>
            <a:p>
              <a:endParaRPr lang="es-ES"/>
            </a:p>
          </p:txBody>
        </p:sp>
        <p:sp>
          <p:nvSpPr>
            <p:cNvPr id="10337" name="Freeform 12"/>
            <p:cNvSpPr>
              <a:spLocks/>
            </p:cNvSpPr>
            <p:nvPr/>
          </p:nvSpPr>
          <p:spPr bwMode="auto">
            <a:xfrm>
              <a:off x="2386" y="-8"/>
              <a:ext cx="1202" cy="4337"/>
            </a:xfrm>
            <a:custGeom>
              <a:avLst/>
              <a:gdLst>
                <a:gd name="T0" fmla="*/ 1422842 w 509"/>
                <a:gd name="T1" fmla="*/ 0 h 1836"/>
                <a:gd name="T2" fmla="*/ 1667318 w 509"/>
                <a:gd name="T3" fmla="*/ 4705756 h 1836"/>
                <a:gd name="T4" fmla="*/ 1525130 w 509"/>
                <a:gd name="T5" fmla="*/ 9932356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36B8D"/>
              </a:solidFill>
              <a:miter lim="800000"/>
              <a:headEnd/>
              <a:tailEnd/>
            </a:ln>
          </p:spPr>
          <p:txBody>
            <a:bodyPr/>
            <a:lstStyle/>
            <a:p>
              <a:endParaRPr lang="es-ES"/>
            </a:p>
          </p:txBody>
        </p:sp>
      </p:grpSp>
      <p:grpSp>
        <p:nvGrpSpPr>
          <p:cNvPr id="3" name="Group 13"/>
          <p:cNvGrpSpPr>
            <a:grpSpLocks/>
          </p:cNvGrpSpPr>
          <p:nvPr/>
        </p:nvGrpSpPr>
        <p:grpSpPr bwMode="auto">
          <a:xfrm>
            <a:off x="-3175" y="-12700"/>
            <a:ext cx="1766888" cy="6870700"/>
            <a:chOff x="2336" y="-8"/>
            <a:chExt cx="1252" cy="4337"/>
          </a:xfrm>
        </p:grpSpPr>
        <p:sp>
          <p:nvSpPr>
            <p:cNvPr id="10318" name="Freeform 14"/>
            <p:cNvSpPr>
              <a:spLocks/>
            </p:cNvSpPr>
            <p:nvPr/>
          </p:nvSpPr>
          <p:spPr bwMode="auto">
            <a:xfrm>
              <a:off x="2336" y="-8"/>
              <a:ext cx="872" cy="4337"/>
            </a:xfrm>
            <a:custGeom>
              <a:avLst/>
              <a:gdLst>
                <a:gd name="T0" fmla="*/ 1434750 w 369"/>
                <a:gd name="T1" fmla="*/ 0 h 1836"/>
                <a:gd name="T2" fmla="*/ 1314898 w 369"/>
                <a:gd name="T3" fmla="*/ 4705756 h 1836"/>
                <a:gd name="T4" fmla="*/ 0 w 369"/>
                <a:gd name="T5" fmla="*/ 9932356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53B848"/>
              </a:solidFill>
              <a:miter lim="800000"/>
              <a:headEnd/>
              <a:tailEnd/>
            </a:ln>
          </p:spPr>
          <p:txBody>
            <a:bodyPr/>
            <a:lstStyle/>
            <a:p>
              <a:endParaRPr lang="es-ES"/>
            </a:p>
          </p:txBody>
        </p:sp>
        <p:sp>
          <p:nvSpPr>
            <p:cNvPr id="10319" name="Freeform 15"/>
            <p:cNvSpPr>
              <a:spLocks/>
            </p:cNvSpPr>
            <p:nvPr/>
          </p:nvSpPr>
          <p:spPr bwMode="auto">
            <a:xfrm>
              <a:off x="2343" y="-8"/>
              <a:ext cx="893" cy="4337"/>
            </a:xfrm>
            <a:custGeom>
              <a:avLst/>
              <a:gdLst>
                <a:gd name="T0" fmla="*/ 1423463 w 378"/>
                <a:gd name="T1" fmla="*/ 0 h 1836"/>
                <a:gd name="T2" fmla="*/ 1347466 w 378"/>
                <a:gd name="T3" fmla="*/ 4705756 h 1836"/>
                <a:gd name="T4" fmla="*/ 166736 w 378"/>
                <a:gd name="T5" fmla="*/ 9932356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4FB147"/>
              </a:solidFill>
              <a:miter lim="800000"/>
              <a:headEnd/>
              <a:tailEnd/>
            </a:ln>
          </p:spPr>
          <p:txBody>
            <a:bodyPr/>
            <a:lstStyle/>
            <a:p>
              <a:endParaRPr lang="es-ES"/>
            </a:p>
          </p:txBody>
        </p:sp>
        <p:sp>
          <p:nvSpPr>
            <p:cNvPr id="10320" name="Freeform 16"/>
            <p:cNvSpPr>
              <a:spLocks/>
            </p:cNvSpPr>
            <p:nvPr/>
          </p:nvSpPr>
          <p:spPr bwMode="auto">
            <a:xfrm>
              <a:off x="2350" y="-8"/>
              <a:ext cx="917" cy="4337"/>
            </a:xfrm>
            <a:custGeom>
              <a:avLst/>
              <a:gdLst>
                <a:gd name="T0" fmla="*/ 1430785 w 388"/>
                <a:gd name="T1" fmla="*/ 0 h 1836"/>
                <a:gd name="T2" fmla="*/ 1392105 w 388"/>
                <a:gd name="T3" fmla="*/ 4705756 h 1836"/>
                <a:gd name="T4" fmla="*/ 337699 w 388"/>
                <a:gd name="T5" fmla="*/ 9932356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48AC47"/>
              </a:solidFill>
              <a:miter lim="800000"/>
              <a:headEnd/>
              <a:tailEnd/>
            </a:ln>
          </p:spPr>
          <p:txBody>
            <a:bodyPr/>
            <a:lstStyle/>
            <a:p>
              <a:endParaRPr lang="es-ES"/>
            </a:p>
          </p:txBody>
        </p:sp>
        <p:sp>
          <p:nvSpPr>
            <p:cNvPr id="10321" name="Freeform 17"/>
            <p:cNvSpPr>
              <a:spLocks/>
            </p:cNvSpPr>
            <p:nvPr/>
          </p:nvSpPr>
          <p:spPr bwMode="auto">
            <a:xfrm>
              <a:off x="2355" y="-8"/>
              <a:ext cx="940" cy="4337"/>
            </a:xfrm>
            <a:custGeom>
              <a:avLst/>
              <a:gdLst>
                <a:gd name="T0" fmla="*/ 1420463 w 398"/>
                <a:gd name="T1" fmla="*/ 0 h 1836"/>
                <a:gd name="T2" fmla="*/ 1426866 w 398"/>
                <a:gd name="T3" fmla="*/ 4705756 h 1836"/>
                <a:gd name="T4" fmla="*/ 507522 w 398"/>
                <a:gd name="T5" fmla="*/ 9932356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43A746"/>
              </a:solidFill>
              <a:miter lim="800000"/>
              <a:headEnd/>
              <a:tailEnd/>
            </a:ln>
          </p:spPr>
          <p:txBody>
            <a:bodyPr/>
            <a:lstStyle/>
            <a:p>
              <a:endParaRPr lang="es-ES"/>
            </a:p>
          </p:txBody>
        </p:sp>
        <p:sp>
          <p:nvSpPr>
            <p:cNvPr id="10322" name="Freeform 18"/>
            <p:cNvSpPr>
              <a:spLocks/>
            </p:cNvSpPr>
            <p:nvPr/>
          </p:nvSpPr>
          <p:spPr bwMode="auto">
            <a:xfrm>
              <a:off x="2360" y="-8"/>
              <a:ext cx="964" cy="4337"/>
            </a:xfrm>
            <a:custGeom>
              <a:avLst/>
              <a:gdLst>
                <a:gd name="T0" fmla="*/ 1431687 w 408"/>
                <a:gd name="T1" fmla="*/ 0 h 1836"/>
                <a:gd name="T2" fmla="*/ 1468439 w 408"/>
                <a:gd name="T3" fmla="*/ 4705756 h 1836"/>
                <a:gd name="T4" fmla="*/ 676931 w 408"/>
                <a:gd name="T5" fmla="*/ 9932356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3CA246"/>
              </a:solidFill>
              <a:miter lim="800000"/>
              <a:headEnd/>
              <a:tailEnd/>
            </a:ln>
          </p:spPr>
          <p:txBody>
            <a:bodyPr/>
            <a:lstStyle/>
            <a:p>
              <a:endParaRPr lang="es-ES"/>
            </a:p>
          </p:txBody>
        </p:sp>
        <p:sp>
          <p:nvSpPr>
            <p:cNvPr id="10323" name="Freeform 19"/>
            <p:cNvSpPr>
              <a:spLocks/>
            </p:cNvSpPr>
            <p:nvPr/>
          </p:nvSpPr>
          <p:spPr bwMode="auto">
            <a:xfrm>
              <a:off x="2365" y="-8"/>
              <a:ext cx="987" cy="4337"/>
            </a:xfrm>
            <a:custGeom>
              <a:avLst/>
              <a:gdLst>
                <a:gd name="T0" fmla="*/ 1421405 w 418"/>
                <a:gd name="T1" fmla="*/ 0 h 1836"/>
                <a:gd name="T2" fmla="*/ 1503567 w 418"/>
                <a:gd name="T3" fmla="*/ 4705756 h 1836"/>
                <a:gd name="T4" fmla="*/ 846317 w 418"/>
                <a:gd name="T5" fmla="*/ 9932356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369E46"/>
              </a:solidFill>
              <a:miter lim="800000"/>
              <a:headEnd/>
              <a:tailEnd/>
            </a:ln>
          </p:spPr>
          <p:txBody>
            <a:bodyPr/>
            <a:lstStyle/>
            <a:p>
              <a:endParaRPr lang="es-ES"/>
            </a:p>
          </p:txBody>
        </p:sp>
        <p:sp>
          <p:nvSpPr>
            <p:cNvPr id="10324" name="Freeform 20"/>
            <p:cNvSpPr>
              <a:spLocks/>
            </p:cNvSpPr>
            <p:nvPr/>
          </p:nvSpPr>
          <p:spPr bwMode="auto">
            <a:xfrm>
              <a:off x="2372" y="-8"/>
              <a:ext cx="1039" cy="4337"/>
            </a:xfrm>
            <a:custGeom>
              <a:avLst/>
              <a:gdLst>
                <a:gd name="T0" fmla="*/ 1417300 w 440"/>
                <a:gd name="T1" fmla="*/ 0 h 1836"/>
                <a:gd name="T2" fmla="*/ 1540927 w 440"/>
                <a:gd name="T3" fmla="*/ 4705756 h 1836"/>
                <a:gd name="T4" fmla="*/ 1013204 w 440"/>
                <a:gd name="T5" fmla="*/ 9932356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2F9946"/>
              </a:solidFill>
              <a:miter lim="800000"/>
              <a:headEnd/>
              <a:tailEnd/>
            </a:ln>
          </p:spPr>
          <p:txBody>
            <a:bodyPr/>
            <a:lstStyle/>
            <a:p>
              <a:endParaRPr lang="es-ES"/>
            </a:p>
          </p:txBody>
        </p:sp>
        <p:sp>
          <p:nvSpPr>
            <p:cNvPr id="10325" name="Freeform 21"/>
            <p:cNvSpPr>
              <a:spLocks/>
            </p:cNvSpPr>
            <p:nvPr/>
          </p:nvSpPr>
          <p:spPr bwMode="auto">
            <a:xfrm>
              <a:off x="2376" y="-8"/>
              <a:ext cx="1094" cy="4337"/>
            </a:xfrm>
            <a:custGeom>
              <a:avLst/>
              <a:gdLst>
                <a:gd name="T0" fmla="*/ 1432223 w 463"/>
                <a:gd name="T1" fmla="*/ 0 h 1836"/>
                <a:gd name="T2" fmla="*/ 1595501 w 463"/>
                <a:gd name="T3" fmla="*/ 4705756 h 1836"/>
                <a:gd name="T4" fmla="*/ 1194173 w 463"/>
                <a:gd name="T5" fmla="*/ 9932356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2A9545"/>
              </a:solidFill>
              <a:miter lim="800000"/>
              <a:headEnd/>
              <a:tailEnd/>
            </a:ln>
          </p:spPr>
          <p:txBody>
            <a:bodyPr/>
            <a:lstStyle/>
            <a:p>
              <a:endParaRPr lang="es-ES"/>
            </a:p>
          </p:txBody>
        </p:sp>
        <p:sp>
          <p:nvSpPr>
            <p:cNvPr id="10326" name="Freeform 22"/>
            <p:cNvSpPr>
              <a:spLocks/>
            </p:cNvSpPr>
            <p:nvPr/>
          </p:nvSpPr>
          <p:spPr bwMode="auto">
            <a:xfrm>
              <a:off x="2381" y="-8"/>
              <a:ext cx="1148" cy="4337"/>
            </a:xfrm>
            <a:custGeom>
              <a:avLst/>
              <a:gdLst>
                <a:gd name="T0" fmla="*/ 1428823 w 486"/>
                <a:gd name="T1" fmla="*/ 0 h 1836"/>
                <a:gd name="T2" fmla="*/ 1632376 w 486"/>
                <a:gd name="T3" fmla="*/ 4705756 h 1836"/>
                <a:gd name="T4" fmla="*/ 1361883 w 486"/>
                <a:gd name="T5" fmla="*/ 9932356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219145"/>
              </a:solidFill>
              <a:miter lim="800000"/>
              <a:headEnd/>
              <a:tailEnd/>
            </a:ln>
          </p:spPr>
          <p:txBody>
            <a:bodyPr/>
            <a:lstStyle/>
            <a:p>
              <a:endParaRPr lang="es-ES"/>
            </a:p>
          </p:txBody>
        </p:sp>
        <p:sp>
          <p:nvSpPr>
            <p:cNvPr id="10327" name="Freeform 23"/>
            <p:cNvSpPr>
              <a:spLocks/>
            </p:cNvSpPr>
            <p:nvPr/>
          </p:nvSpPr>
          <p:spPr bwMode="auto">
            <a:xfrm>
              <a:off x="2386" y="-8"/>
              <a:ext cx="1202" cy="4337"/>
            </a:xfrm>
            <a:custGeom>
              <a:avLst/>
              <a:gdLst>
                <a:gd name="T0" fmla="*/ 1422842 w 509"/>
                <a:gd name="T1" fmla="*/ 0 h 1836"/>
                <a:gd name="T2" fmla="*/ 1667318 w 509"/>
                <a:gd name="T3" fmla="*/ 4705756 h 1836"/>
                <a:gd name="T4" fmla="*/ 1525130 w 509"/>
                <a:gd name="T5" fmla="*/ 9932356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A8D44"/>
              </a:solidFill>
              <a:miter lim="800000"/>
              <a:headEnd/>
              <a:tailEnd/>
            </a:ln>
          </p:spPr>
          <p:txBody>
            <a:bodyPr/>
            <a:lstStyle/>
            <a:p>
              <a:endParaRPr lang="es-ES"/>
            </a:p>
          </p:txBody>
        </p:sp>
      </p:grpSp>
      <p:grpSp>
        <p:nvGrpSpPr>
          <p:cNvPr id="4" name="Group 24"/>
          <p:cNvGrpSpPr>
            <a:grpSpLocks/>
          </p:cNvGrpSpPr>
          <p:nvPr/>
        </p:nvGrpSpPr>
        <p:grpSpPr bwMode="auto">
          <a:xfrm rot="10800000">
            <a:off x="1720850" y="-171450"/>
            <a:ext cx="330200" cy="8253413"/>
            <a:chOff x="-1293" y="0"/>
            <a:chExt cx="1050" cy="4320"/>
          </a:xfrm>
        </p:grpSpPr>
        <p:sp>
          <p:nvSpPr>
            <p:cNvPr id="8" name="Rectangle 25"/>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10317" name="Rectangle 26"/>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5" name="Group 27"/>
          <p:cNvGrpSpPr>
            <a:grpSpLocks/>
          </p:cNvGrpSpPr>
          <p:nvPr/>
        </p:nvGrpSpPr>
        <p:grpSpPr bwMode="auto">
          <a:xfrm>
            <a:off x="0" y="-1111250"/>
            <a:ext cx="1763713" cy="8253413"/>
            <a:chOff x="-1293" y="0"/>
            <a:chExt cx="1050" cy="4320"/>
          </a:xfrm>
        </p:grpSpPr>
        <p:sp>
          <p:nvSpPr>
            <p:cNvPr id="10" name="Rectangle 28"/>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10315" name="Rectangle 29"/>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6" name="Group 146"/>
          <p:cNvGrpSpPr>
            <a:grpSpLocks/>
          </p:cNvGrpSpPr>
          <p:nvPr/>
        </p:nvGrpSpPr>
        <p:grpSpPr bwMode="auto">
          <a:xfrm>
            <a:off x="276225" y="1500188"/>
            <a:ext cx="2152650" cy="2152650"/>
            <a:chOff x="1943" y="626"/>
            <a:chExt cx="1228" cy="1228"/>
          </a:xfrm>
        </p:grpSpPr>
        <p:sp>
          <p:nvSpPr>
            <p:cNvPr id="10307" name="Oval 147"/>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0308" name="Group 148"/>
            <p:cNvGrpSpPr>
              <a:grpSpLocks/>
            </p:cNvGrpSpPr>
            <p:nvPr/>
          </p:nvGrpSpPr>
          <p:grpSpPr bwMode="auto">
            <a:xfrm>
              <a:off x="2070" y="1330"/>
              <a:ext cx="975" cy="325"/>
              <a:chOff x="2696" y="1315"/>
              <a:chExt cx="2472" cy="824"/>
            </a:xfrm>
          </p:grpSpPr>
          <p:sp>
            <p:nvSpPr>
              <p:cNvPr id="10312" name="Oval 149"/>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0313" name="Oval 150"/>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0309" name="Group 151"/>
            <p:cNvGrpSpPr>
              <a:grpSpLocks/>
            </p:cNvGrpSpPr>
            <p:nvPr/>
          </p:nvGrpSpPr>
          <p:grpSpPr bwMode="auto">
            <a:xfrm>
              <a:off x="2236" y="890"/>
              <a:ext cx="644" cy="645"/>
              <a:chOff x="2880" y="1515"/>
              <a:chExt cx="644" cy="645"/>
            </a:xfrm>
          </p:grpSpPr>
          <p:sp>
            <p:nvSpPr>
              <p:cNvPr id="10310" name="Oval 152"/>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17" name="Freeform 153"/>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1" name="Group 97"/>
          <p:cNvGrpSpPr>
            <a:grpSpLocks/>
          </p:cNvGrpSpPr>
          <p:nvPr/>
        </p:nvGrpSpPr>
        <p:grpSpPr bwMode="auto">
          <a:xfrm>
            <a:off x="-442913" y="412750"/>
            <a:ext cx="2152651" cy="2152650"/>
            <a:chOff x="1943" y="626"/>
            <a:chExt cx="1228" cy="1228"/>
          </a:xfrm>
        </p:grpSpPr>
        <p:sp>
          <p:nvSpPr>
            <p:cNvPr id="10300" name="Oval 96"/>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0301" name="Group 89"/>
            <p:cNvGrpSpPr>
              <a:grpSpLocks/>
            </p:cNvGrpSpPr>
            <p:nvPr/>
          </p:nvGrpSpPr>
          <p:grpSpPr bwMode="auto">
            <a:xfrm>
              <a:off x="2070" y="1330"/>
              <a:ext cx="975" cy="325"/>
              <a:chOff x="2696" y="1315"/>
              <a:chExt cx="2472" cy="824"/>
            </a:xfrm>
          </p:grpSpPr>
          <p:sp>
            <p:nvSpPr>
              <p:cNvPr id="10305" name="Oval 90"/>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0306" name="Oval 91"/>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0302" name="Group 92"/>
            <p:cNvGrpSpPr>
              <a:grpSpLocks/>
            </p:cNvGrpSpPr>
            <p:nvPr/>
          </p:nvGrpSpPr>
          <p:grpSpPr bwMode="auto">
            <a:xfrm>
              <a:off x="2236" y="890"/>
              <a:ext cx="644" cy="645"/>
              <a:chOff x="2880" y="1515"/>
              <a:chExt cx="644" cy="645"/>
            </a:xfrm>
          </p:grpSpPr>
          <p:sp>
            <p:nvSpPr>
              <p:cNvPr id="10303" name="Oval 93"/>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358" name="Freeform 94"/>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4" name="Group 154"/>
          <p:cNvGrpSpPr>
            <a:grpSpLocks/>
          </p:cNvGrpSpPr>
          <p:nvPr/>
        </p:nvGrpSpPr>
        <p:grpSpPr bwMode="auto">
          <a:xfrm>
            <a:off x="-500063" y="2500313"/>
            <a:ext cx="2152651" cy="2152650"/>
            <a:chOff x="1943" y="626"/>
            <a:chExt cx="1228" cy="1228"/>
          </a:xfrm>
        </p:grpSpPr>
        <p:sp>
          <p:nvSpPr>
            <p:cNvPr id="10293" name="Oval 155"/>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0294" name="Group 156"/>
            <p:cNvGrpSpPr>
              <a:grpSpLocks/>
            </p:cNvGrpSpPr>
            <p:nvPr/>
          </p:nvGrpSpPr>
          <p:grpSpPr bwMode="auto">
            <a:xfrm>
              <a:off x="2070" y="1330"/>
              <a:ext cx="975" cy="325"/>
              <a:chOff x="2696" y="1315"/>
              <a:chExt cx="2472" cy="824"/>
            </a:xfrm>
          </p:grpSpPr>
          <p:sp>
            <p:nvSpPr>
              <p:cNvPr id="10298" name="Oval 157"/>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0299" name="Oval 158"/>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0295" name="Group 159"/>
            <p:cNvGrpSpPr>
              <a:grpSpLocks/>
            </p:cNvGrpSpPr>
            <p:nvPr/>
          </p:nvGrpSpPr>
          <p:grpSpPr bwMode="auto">
            <a:xfrm>
              <a:off x="2236" y="890"/>
              <a:ext cx="644" cy="645"/>
              <a:chOff x="2880" y="1515"/>
              <a:chExt cx="644" cy="645"/>
            </a:xfrm>
          </p:grpSpPr>
          <p:sp>
            <p:nvSpPr>
              <p:cNvPr id="10296" name="Oval 160"/>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25" name="Freeform 161"/>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7" name="Group 162"/>
          <p:cNvGrpSpPr>
            <a:grpSpLocks/>
          </p:cNvGrpSpPr>
          <p:nvPr/>
        </p:nvGrpSpPr>
        <p:grpSpPr bwMode="auto">
          <a:xfrm>
            <a:off x="276225" y="3500438"/>
            <a:ext cx="2152650" cy="2152650"/>
            <a:chOff x="1943" y="626"/>
            <a:chExt cx="1228" cy="1228"/>
          </a:xfrm>
        </p:grpSpPr>
        <p:sp>
          <p:nvSpPr>
            <p:cNvPr id="10286"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0287" name="Group 164"/>
            <p:cNvGrpSpPr>
              <a:grpSpLocks/>
            </p:cNvGrpSpPr>
            <p:nvPr/>
          </p:nvGrpSpPr>
          <p:grpSpPr bwMode="auto">
            <a:xfrm>
              <a:off x="2070" y="1330"/>
              <a:ext cx="975" cy="325"/>
              <a:chOff x="2696" y="1315"/>
              <a:chExt cx="2472" cy="824"/>
            </a:xfrm>
          </p:grpSpPr>
          <p:sp>
            <p:nvSpPr>
              <p:cNvPr id="10291" name="Oval 165"/>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0292"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0288" name="Group 167"/>
            <p:cNvGrpSpPr>
              <a:grpSpLocks/>
            </p:cNvGrpSpPr>
            <p:nvPr/>
          </p:nvGrpSpPr>
          <p:grpSpPr bwMode="auto">
            <a:xfrm>
              <a:off x="2236" y="890"/>
              <a:ext cx="644" cy="645"/>
              <a:chOff x="2880" y="1515"/>
              <a:chExt cx="644" cy="645"/>
            </a:xfrm>
          </p:grpSpPr>
          <p:sp>
            <p:nvSpPr>
              <p:cNvPr id="10289"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33" name="Freeform 16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0" name="Group 170"/>
          <p:cNvGrpSpPr>
            <a:grpSpLocks/>
          </p:cNvGrpSpPr>
          <p:nvPr/>
        </p:nvGrpSpPr>
        <p:grpSpPr bwMode="auto">
          <a:xfrm>
            <a:off x="490538" y="5419725"/>
            <a:ext cx="2152650" cy="2152650"/>
            <a:chOff x="1943" y="626"/>
            <a:chExt cx="1228" cy="1228"/>
          </a:xfrm>
        </p:grpSpPr>
        <p:sp>
          <p:nvSpPr>
            <p:cNvPr id="10279" name="Oval 171"/>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0280" name="Group 172"/>
            <p:cNvGrpSpPr>
              <a:grpSpLocks/>
            </p:cNvGrpSpPr>
            <p:nvPr/>
          </p:nvGrpSpPr>
          <p:grpSpPr bwMode="auto">
            <a:xfrm>
              <a:off x="2070" y="1330"/>
              <a:ext cx="975" cy="325"/>
              <a:chOff x="2696" y="1315"/>
              <a:chExt cx="2472" cy="824"/>
            </a:xfrm>
          </p:grpSpPr>
          <p:sp>
            <p:nvSpPr>
              <p:cNvPr id="10284" name="Oval 173"/>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0285" name="Oval 174"/>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0281" name="Group 175"/>
            <p:cNvGrpSpPr>
              <a:grpSpLocks/>
            </p:cNvGrpSpPr>
            <p:nvPr/>
          </p:nvGrpSpPr>
          <p:grpSpPr bwMode="auto">
            <a:xfrm>
              <a:off x="2236" y="890"/>
              <a:ext cx="644" cy="645"/>
              <a:chOff x="2880" y="1515"/>
              <a:chExt cx="644" cy="645"/>
            </a:xfrm>
          </p:grpSpPr>
          <p:sp>
            <p:nvSpPr>
              <p:cNvPr id="10282" name="Oval 176"/>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41" name="Freeform 177"/>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3" name="Group 30"/>
          <p:cNvGrpSpPr>
            <a:grpSpLocks/>
          </p:cNvGrpSpPr>
          <p:nvPr/>
        </p:nvGrpSpPr>
        <p:grpSpPr bwMode="auto">
          <a:xfrm>
            <a:off x="312738" y="173038"/>
            <a:ext cx="8520112" cy="592137"/>
            <a:chOff x="197" y="158"/>
            <a:chExt cx="5367" cy="373"/>
          </a:xfrm>
          <a:solidFill>
            <a:srgbClr val="00DA63"/>
          </a:solidFill>
        </p:grpSpPr>
        <p:sp>
          <p:nvSpPr>
            <p:cNvPr id="11295" name="AutoShape 31"/>
            <p:cNvSpPr>
              <a:spLocks noChangeArrowheads="1"/>
            </p:cNvSpPr>
            <p:nvPr/>
          </p:nvSpPr>
          <p:spPr bwMode="auto">
            <a:xfrm>
              <a:off x="204" y="159"/>
              <a:ext cx="5352" cy="372"/>
            </a:xfrm>
            <a:prstGeom prst="roundRect">
              <a:avLst>
                <a:gd name="adj" fmla="val 11829"/>
              </a:avLst>
            </a:prstGeom>
            <a:grpFill/>
            <a:ln w="9525">
              <a:noFill/>
              <a:round/>
              <a:headEnd/>
              <a:tailEnd/>
            </a:ln>
            <a:effectLst/>
          </p:spPr>
          <p:txBody>
            <a:bodyPr wrap="none" anchor="ctr"/>
            <a:lstStyle/>
            <a:p>
              <a:pPr>
                <a:defRPr/>
              </a:pPr>
              <a:endParaRPr lang="es-ES_tradnl" dirty="0"/>
            </a:p>
          </p:txBody>
        </p:sp>
        <p:sp>
          <p:nvSpPr>
            <p:cNvPr id="11296" name="Freeform 32"/>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pFill/>
            <a:ln w="9525">
              <a:noFill/>
              <a:round/>
              <a:headEnd/>
              <a:tailEnd/>
            </a:ln>
          </p:spPr>
          <p:txBody>
            <a:bodyPr/>
            <a:lstStyle/>
            <a:p>
              <a:pPr>
                <a:defRPr/>
              </a:pPr>
              <a:endParaRPr lang="es-ES_tradnl" dirty="0"/>
            </a:p>
          </p:txBody>
        </p:sp>
        <p:sp>
          <p:nvSpPr>
            <p:cNvPr id="11297" name="AutoShape 33"/>
            <p:cNvSpPr>
              <a:spLocks noChangeArrowheads="1"/>
            </p:cNvSpPr>
            <p:nvPr/>
          </p:nvSpPr>
          <p:spPr bwMode="auto">
            <a:xfrm>
              <a:off x="204" y="159"/>
              <a:ext cx="5352" cy="82"/>
            </a:xfrm>
            <a:prstGeom prst="roundRect">
              <a:avLst>
                <a:gd name="adj" fmla="val 16667"/>
              </a:avLst>
            </a:prstGeom>
            <a:grpFill/>
            <a:ln w="9525">
              <a:noFill/>
              <a:round/>
              <a:headEnd/>
              <a:tailEnd/>
            </a:ln>
            <a:effectLst/>
          </p:spPr>
          <p:txBody>
            <a:bodyPr wrap="none" anchor="ctr"/>
            <a:lstStyle/>
            <a:p>
              <a:pPr>
                <a:defRPr/>
              </a:pPr>
              <a:endParaRPr lang="es-ES_tradnl" dirty="0"/>
            </a:p>
          </p:txBody>
        </p:sp>
      </p:grpSp>
      <p:sp>
        <p:nvSpPr>
          <p:cNvPr id="85" name="Text Box 71"/>
          <p:cNvSpPr txBox="1">
            <a:spLocks noChangeArrowheads="1"/>
          </p:cNvSpPr>
          <p:nvPr/>
        </p:nvSpPr>
        <p:spPr bwMode="auto">
          <a:xfrm>
            <a:off x="131763" y="1076325"/>
            <a:ext cx="1039812"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10255" name="Text Box 68"/>
          <p:cNvSpPr txBox="1">
            <a:spLocks noChangeArrowheads="1"/>
          </p:cNvSpPr>
          <p:nvPr/>
        </p:nvSpPr>
        <p:spPr bwMode="auto">
          <a:xfrm>
            <a:off x="817563" y="2143125"/>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 Estudio de mercado</a:t>
            </a:r>
          </a:p>
        </p:txBody>
      </p:sp>
      <p:sp>
        <p:nvSpPr>
          <p:cNvPr id="10256" name="Text Box 69"/>
          <p:cNvSpPr txBox="1">
            <a:spLocks noChangeArrowheads="1"/>
          </p:cNvSpPr>
          <p:nvPr/>
        </p:nvSpPr>
        <p:spPr bwMode="auto">
          <a:xfrm>
            <a:off x="131763" y="3143250"/>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III: Estudio Organizacional</a:t>
            </a:r>
          </a:p>
        </p:txBody>
      </p:sp>
      <p:sp>
        <p:nvSpPr>
          <p:cNvPr id="10257" name="Text Box 71"/>
          <p:cNvSpPr txBox="1">
            <a:spLocks noChangeArrowheads="1"/>
          </p:cNvSpPr>
          <p:nvPr/>
        </p:nvSpPr>
        <p:spPr bwMode="auto">
          <a:xfrm>
            <a:off x="1000125" y="6211888"/>
            <a:ext cx="1285875" cy="461962"/>
          </a:xfrm>
          <a:prstGeom prst="rect">
            <a:avLst/>
          </a:prstGeom>
          <a:noFill/>
          <a:ln w="9525">
            <a:noFill/>
            <a:miter lim="800000"/>
            <a:headEnd/>
            <a:tailEnd/>
          </a:ln>
        </p:spPr>
        <p:txBody>
          <a:bodyPr anchor="ctr">
            <a:spAutoFit/>
          </a:bodyPr>
          <a:lstStyle/>
          <a:p>
            <a:pPr algn="ctr">
              <a:spcBef>
                <a:spcPct val="50000"/>
              </a:spcBef>
            </a:pPr>
            <a:r>
              <a:rPr lang="en-GB" sz="1200">
                <a:solidFill>
                  <a:schemeClr val="bg1"/>
                </a:solidFill>
              </a:rPr>
              <a:t>Conclusiones, Recomendaciones</a:t>
            </a:r>
          </a:p>
        </p:txBody>
      </p:sp>
      <p:sp>
        <p:nvSpPr>
          <p:cNvPr id="10258" name="Text Box 70"/>
          <p:cNvSpPr txBox="1">
            <a:spLocks noChangeArrowheads="1"/>
          </p:cNvSpPr>
          <p:nvPr/>
        </p:nvSpPr>
        <p:spPr bwMode="auto">
          <a:xfrm>
            <a:off x="854075" y="4211638"/>
            <a:ext cx="1039813"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IV: Estudio Técnico </a:t>
            </a:r>
          </a:p>
        </p:txBody>
      </p:sp>
      <p:grpSp>
        <p:nvGrpSpPr>
          <p:cNvPr id="24" name="Group 162"/>
          <p:cNvGrpSpPr>
            <a:grpSpLocks/>
          </p:cNvGrpSpPr>
          <p:nvPr/>
        </p:nvGrpSpPr>
        <p:grpSpPr bwMode="auto">
          <a:xfrm>
            <a:off x="-428625" y="4705350"/>
            <a:ext cx="2852738" cy="2154238"/>
            <a:chOff x="1943" y="626"/>
            <a:chExt cx="1627" cy="1229"/>
          </a:xfrm>
        </p:grpSpPr>
        <p:sp>
          <p:nvSpPr>
            <p:cNvPr id="10272"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0273" name="Group 164"/>
            <p:cNvGrpSpPr>
              <a:grpSpLocks/>
            </p:cNvGrpSpPr>
            <p:nvPr/>
          </p:nvGrpSpPr>
          <p:grpSpPr bwMode="auto">
            <a:xfrm>
              <a:off x="2322" y="1411"/>
              <a:ext cx="1248" cy="444"/>
              <a:chOff x="3334" y="1520"/>
              <a:chExt cx="3166" cy="1126"/>
            </a:xfrm>
          </p:grpSpPr>
          <p:sp>
            <p:nvSpPr>
              <p:cNvPr id="10277" name="Oval 165"/>
              <p:cNvSpPr>
                <a:spLocks noChangeArrowheads="1"/>
              </p:cNvSpPr>
              <p:nvPr/>
            </p:nvSpPr>
            <p:spPr bwMode="auto">
              <a:xfrm>
                <a:off x="4027" y="1822"/>
                <a:ext cx="2473"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0278"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0274" name="Group 167"/>
            <p:cNvGrpSpPr>
              <a:grpSpLocks/>
            </p:cNvGrpSpPr>
            <p:nvPr/>
          </p:nvGrpSpPr>
          <p:grpSpPr bwMode="auto">
            <a:xfrm>
              <a:off x="2236" y="890"/>
              <a:ext cx="644" cy="645"/>
              <a:chOff x="2880" y="1515"/>
              <a:chExt cx="644" cy="645"/>
            </a:xfrm>
          </p:grpSpPr>
          <p:sp>
            <p:nvSpPr>
              <p:cNvPr id="10275"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98" name="Freeform 169"/>
              <p:cNvSpPr>
                <a:spLocks/>
              </p:cNvSpPr>
              <p:nvPr/>
            </p:nvSpPr>
            <p:spPr bwMode="auto">
              <a:xfrm>
                <a:off x="2888" y="1515"/>
                <a:ext cx="627"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sp>
        <p:nvSpPr>
          <p:cNvPr id="102" name="Rectangle 34"/>
          <p:cNvSpPr txBox="1">
            <a:spLocks noChangeArrowheads="1"/>
          </p:cNvSpPr>
          <p:nvPr/>
        </p:nvSpPr>
        <p:spPr bwMode="auto">
          <a:xfrm>
            <a:off x="500063" y="285750"/>
            <a:ext cx="8229600" cy="561975"/>
          </a:xfrm>
          <a:prstGeom prst="rect">
            <a:avLst/>
          </a:prstGeom>
          <a:noFill/>
          <a:ln w="9525">
            <a:noFill/>
            <a:miter lim="800000"/>
            <a:headEnd/>
            <a:tailEnd/>
          </a:ln>
          <a:effectLst>
            <a:outerShdw dist="17961" dir="2700000" algn="ctr" rotWithShape="0">
              <a:srgbClr val="474747"/>
            </a:outerShdw>
          </a:effectLst>
        </p:spPr>
        <p:txBody>
          <a:bodyPr anchor="ctr"/>
          <a:lstStyle/>
          <a:p>
            <a:pPr marL="0" lvl="1" algn="ctr">
              <a:defRPr/>
            </a:pPr>
            <a:r>
              <a:rPr lang="es-EC" b="1" kern="0" dirty="0">
                <a:solidFill>
                  <a:schemeClr val="bg1"/>
                </a:solidFill>
                <a:latin typeface="Arial" pitchFamily="34" charset="0"/>
                <a:cs typeface="Arial" pitchFamily="34" charset="0"/>
              </a:rPr>
              <a:t>CAP. 1: OBJETIVOS GENERALES</a:t>
            </a:r>
            <a:endParaRPr lang="en-GB" kern="0" dirty="0">
              <a:solidFill>
                <a:schemeClr val="bg1"/>
              </a:solidFill>
            </a:endParaRPr>
          </a:p>
        </p:txBody>
      </p:sp>
      <p:grpSp>
        <p:nvGrpSpPr>
          <p:cNvPr id="27" name="Group 98"/>
          <p:cNvGrpSpPr>
            <a:grpSpLocks/>
          </p:cNvGrpSpPr>
          <p:nvPr/>
        </p:nvGrpSpPr>
        <p:grpSpPr bwMode="auto">
          <a:xfrm>
            <a:off x="-428625" y="419100"/>
            <a:ext cx="2152650" cy="2152650"/>
            <a:chOff x="1943" y="626"/>
            <a:chExt cx="1228" cy="1228"/>
          </a:xfrm>
        </p:grpSpPr>
        <p:sp>
          <p:nvSpPr>
            <p:cNvPr id="10265" name="Oval 99"/>
            <p:cNvSpPr>
              <a:spLocks noChangeArrowheads="1"/>
            </p:cNvSpPr>
            <p:nvPr/>
          </p:nvSpPr>
          <p:spPr bwMode="auto">
            <a:xfrm>
              <a:off x="1943" y="626"/>
              <a:ext cx="1228" cy="1228"/>
            </a:xfrm>
            <a:prstGeom prst="ellipse">
              <a:avLst/>
            </a:prstGeom>
            <a:gradFill rotWithShape="1">
              <a:gsLst>
                <a:gs pos="0">
                  <a:srgbClr val="10942F">
                    <a:alpha val="62000"/>
                  </a:srgbClr>
                </a:gs>
                <a:gs pos="100000">
                  <a:srgbClr val="074416">
                    <a:alpha val="0"/>
                  </a:srgbClr>
                </a:gs>
              </a:gsLst>
              <a:path path="shape">
                <a:fillToRect l="50000" t="50000" r="50000" b="50000"/>
              </a:path>
            </a:gradFill>
            <a:ln w="9525">
              <a:noFill/>
              <a:round/>
              <a:headEnd/>
              <a:tailEnd/>
            </a:ln>
          </p:spPr>
          <p:txBody>
            <a:bodyPr wrap="none" anchor="ctr"/>
            <a:lstStyle/>
            <a:p>
              <a:endParaRPr lang="es-MX"/>
            </a:p>
          </p:txBody>
        </p:sp>
        <p:grpSp>
          <p:nvGrpSpPr>
            <p:cNvPr id="10266" name="Group 100"/>
            <p:cNvGrpSpPr>
              <a:grpSpLocks/>
            </p:cNvGrpSpPr>
            <p:nvPr/>
          </p:nvGrpSpPr>
          <p:grpSpPr bwMode="auto">
            <a:xfrm>
              <a:off x="2070" y="1330"/>
              <a:ext cx="975" cy="325"/>
              <a:chOff x="2696" y="1315"/>
              <a:chExt cx="2472" cy="824"/>
            </a:xfrm>
          </p:grpSpPr>
          <p:sp>
            <p:nvSpPr>
              <p:cNvPr id="10270" name="Oval 101"/>
              <p:cNvSpPr>
                <a:spLocks noChangeArrowheads="1"/>
              </p:cNvSpPr>
              <p:nvPr/>
            </p:nvSpPr>
            <p:spPr bwMode="auto">
              <a:xfrm>
                <a:off x="2696" y="1315"/>
                <a:ext cx="2472" cy="824"/>
              </a:xfrm>
              <a:prstGeom prst="ellipse">
                <a:avLst/>
              </a:prstGeom>
              <a:gradFill rotWithShape="1">
                <a:gsLst>
                  <a:gs pos="0">
                    <a:srgbClr val="10942F">
                      <a:alpha val="60999"/>
                    </a:srgbClr>
                  </a:gs>
                  <a:gs pos="100000">
                    <a:srgbClr val="074416">
                      <a:alpha val="0"/>
                    </a:srgbClr>
                  </a:gs>
                </a:gsLst>
                <a:path path="shape">
                  <a:fillToRect l="50000" t="50000" r="50000" b="50000"/>
                </a:path>
              </a:gradFill>
              <a:ln w="9525">
                <a:noFill/>
                <a:round/>
                <a:headEnd/>
                <a:tailEnd/>
              </a:ln>
            </p:spPr>
            <p:txBody>
              <a:bodyPr wrap="none" anchor="ctr"/>
              <a:lstStyle/>
              <a:p>
                <a:endParaRPr lang="es-MX"/>
              </a:p>
            </p:txBody>
          </p:sp>
          <p:sp>
            <p:nvSpPr>
              <p:cNvPr id="10271" name="Oval 102"/>
              <p:cNvSpPr>
                <a:spLocks noChangeArrowheads="1"/>
              </p:cNvSpPr>
              <p:nvPr/>
            </p:nvSpPr>
            <p:spPr bwMode="auto">
              <a:xfrm>
                <a:off x="3334" y="1520"/>
                <a:ext cx="1249" cy="451"/>
              </a:xfrm>
              <a:prstGeom prst="ellipse">
                <a:avLst/>
              </a:prstGeom>
              <a:gradFill rotWithShape="1">
                <a:gsLst>
                  <a:gs pos="0">
                    <a:srgbClr val="16D83B">
                      <a:alpha val="92998"/>
                    </a:srgbClr>
                  </a:gs>
                  <a:gs pos="100000">
                    <a:srgbClr val="0A641B">
                      <a:alpha val="0"/>
                    </a:srgbClr>
                  </a:gs>
                </a:gsLst>
                <a:path path="shape">
                  <a:fillToRect l="50000" t="50000" r="50000" b="50000"/>
                </a:path>
              </a:gradFill>
              <a:ln w="9525">
                <a:noFill/>
                <a:round/>
                <a:headEnd/>
                <a:tailEnd/>
              </a:ln>
            </p:spPr>
            <p:txBody>
              <a:bodyPr wrap="none" anchor="ctr"/>
              <a:lstStyle/>
              <a:p>
                <a:endParaRPr lang="es-MX"/>
              </a:p>
            </p:txBody>
          </p:sp>
        </p:grpSp>
        <p:grpSp>
          <p:nvGrpSpPr>
            <p:cNvPr id="10267" name="Group 103"/>
            <p:cNvGrpSpPr>
              <a:grpSpLocks/>
            </p:cNvGrpSpPr>
            <p:nvPr/>
          </p:nvGrpSpPr>
          <p:grpSpPr bwMode="auto">
            <a:xfrm>
              <a:off x="2236" y="890"/>
              <a:ext cx="644" cy="645"/>
              <a:chOff x="2880" y="1515"/>
              <a:chExt cx="644" cy="645"/>
            </a:xfrm>
          </p:grpSpPr>
          <p:sp>
            <p:nvSpPr>
              <p:cNvPr id="10268" name="Oval 104"/>
              <p:cNvSpPr>
                <a:spLocks noChangeArrowheads="1"/>
              </p:cNvSpPr>
              <p:nvPr/>
            </p:nvSpPr>
            <p:spPr bwMode="auto">
              <a:xfrm>
                <a:off x="2880" y="1516"/>
                <a:ext cx="644" cy="644"/>
              </a:xfrm>
              <a:prstGeom prst="ellipse">
                <a:avLst/>
              </a:prstGeom>
              <a:gradFill rotWithShape="1">
                <a:gsLst>
                  <a:gs pos="0">
                    <a:srgbClr val="10942F"/>
                  </a:gs>
                  <a:gs pos="100000">
                    <a:srgbClr val="16D83B"/>
                  </a:gs>
                </a:gsLst>
                <a:lin ang="5400000" scaled="1"/>
              </a:gradFill>
              <a:ln w="9525" algn="ctr">
                <a:noFill/>
                <a:round/>
                <a:headEnd/>
                <a:tailEnd/>
              </a:ln>
            </p:spPr>
            <p:txBody>
              <a:bodyPr wrap="none" anchor="ctr"/>
              <a:lstStyle/>
              <a:p>
                <a:endParaRPr lang="es-MX"/>
              </a:p>
            </p:txBody>
          </p:sp>
          <p:sp>
            <p:nvSpPr>
              <p:cNvPr id="110" name="Freeform 105"/>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MX" dirty="0"/>
              </a:p>
            </p:txBody>
          </p:sp>
        </p:grpSp>
      </p:grpSp>
      <p:sp>
        <p:nvSpPr>
          <p:cNvPr id="113" name="Text Box 71"/>
          <p:cNvSpPr txBox="1">
            <a:spLocks noChangeArrowheads="1"/>
          </p:cNvSpPr>
          <p:nvPr/>
        </p:nvSpPr>
        <p:spPr bwMode="auto">
          <a:xfrm>
            <a:off x="146050" y="1090613"/>
            <a:ext cx="1039813"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104" name="2 Marcador de contenido"/>
          <p:cNvSpPr txBox="1">
            <a:spLocks/>
          </p:cNvSpPr>
          <p:nvPr/>
        </p:nvSpPr>
        <p:spPr>
          <a:xfrm>
            <a:off x="2357438" y="1143000"/>
            <a:ext cx="6357937" cy="5786438"/>
          </a:xfrm>
          <a:prstGeom prst="rect">
            <a:avLst/>
          </a:prstGeom>
        </p:spPr>
        <p:txBody>
          <a:bodyPr/>
          <a:lstStyle/>
          <a:p>
            <a:pPr algn="just">
              <a:defRPr/>
            </a:pPr>
            <a:endParaRPr lang="es-EC" sz="2000" kern="0" dirty="0">
              <a:latin typeface="Arial" pitchFamily="34" charset="0"/>
              <a:cs typeface="Arial" pitchFamily="34" charset="0"/>
            </a:endParaRPr>
          </a:p>
          <a:p>
            <a:pPr algn="just">
              <a:defRPr/>
            </a:pPr>
            <a:endParaRPr lang="es-EC" sz="2000" kern="0" dirty="0">
              <a:latin typeface="Arial" pitchFamily="34" charset="0"/>
              <a:cs typeface="Arial" pitchFamily="34" charset="0"/>
            </a:endParaRPr>
          </a:p>
          <a:p>
            <a:pPr algn="just">
              <a:defRPr/>
            </a:pPr>
            <a:r>
              <a:rPr lang="es-EC" sz="2000" dirty="0">
                <a:latin typeface="Arial" pitchFamily="34" charset="0"/>
                <a:cs typeface="Arial" pitchFamily="34" charset="0"/>
              </a:rPr>
              <a:t>Establecer la viabilidad técnica y financiera del cultivo de tomate de árbol, orientado hacia la satisfacción de la oferta al mercado internacional y mercado local, aprovechando las óptimas zonas agrícolas disponibles y mejorando los ingresos del país.</a:t>
            </a:r>
            <a:endParaRPr lang="es-ES" sz="2000" dirty="0">
              <a:latin typeface="Arial" pitchFamily="34" charset="0"/>
              <a:cs typeface="Arial" pitchFamily="34" charset="0"/>
            </a:endParaRPr>
          </a:p>
          <a:p>
            <a:pPr marL="342900" indent="-342900">
              <a:lnSpc>
                <a:spcPct val="110000"/>
              </a:lnSpc>
              <a:spcBef>
                <a:spcPct val="20000"/>
              </a:spcBef>
              <a:buFontTx/>
              <a:buChar char="•"/>
              <a:defRPr/>
            </a:pPr>
            <a:endParaRPr lang="es-EC" sz="2000" kern="0" dirty="0">
              <a:latin typeface="Arial" pitchFamily="34" charset="0"/>
              <a:cs typeface="Arial" pitchFamily="34" charset="0"/>
            </a:endParaRPr>
          </a:p>
          <a:p>
            <a:pPr marL="342900" indent="-342900">
              <a:lnSpc>
                <a:spcPct val="110000"/>
              </a:lnSpc>
              <a:spcBef>
                <a:spcPct val="20000"/>
              </a:spcBef>
              <a:buFontTx/>
              <a:buChar char="•"/>
              <a:defRPr/>
            </a:pPr>
            <a:endParaRPr lang="es-EC" sz="2000" kern="0" dirty="0">
              <a:latin typeface="Arial" pitchFamily="34" charset="0"/>
              <a:cs typeface="Arial" pitchFamily="34" charset="0"/>
            </a:endParaRPr>
          </a:p>
          <a:p>
            <a:pPr marL="342900" indent="-342900" algn="just">
              <a:spcBef>
                <a:spcPct val="20000"/>
              </a:spcBef>
              <a:buClr>
                <a:srgbClr val="0070C0"/>
              </a:buClr>
              <a:buFont typeface="Wingdings" pitchFamily="2" charset="2"/>
              <a:buChar char="§"/>
              <a:defRPr/>
            </a:pPr>
            <a:endParaRPr lang="es-ES" sz="2000" kern="0" dirty="0">
              <a:latin typeface="Arial" pitchFamily="34" charset="0"/>
              <a:cs typeface="Arial" pitchFamily="34" charset="0"/>
            </a:endParaRPr>
          </a:p>
        </p:txBody>
      </p:sp>
      <p:sp>
        <p:nvSpPr>
          <p:cNvPr id="10264" name="Text Box 70"/>
          <p:cNvSpPr txBox="1">
            <a:spLocks noChangeArrowheads="1"/>
          </p:cNvSpPr>
          <p:nvPr/>
        </p:nvSpPr>
        <p:spPr bwMode="auto">
          <a:xfrm>
            <a:off x="68263" y="5283200"/>
            <a:ext cx="1039812"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IV: Estudio Financiero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4.16667E-6 0 L 4.16667E-6 1.12338 " pathEditMode="relative" rAng="0" ptsTypes="AA">
                                      <p:cBhvr>
                                        <p:cTn id="10" dur="1500" fill="hold"/>
                                        <p:tgtEl>
                                          <p:spTgt spid="5"/>
                                        </p:tgtEl>
                                        <p:attrNameLst>
                                          <p:attrName>ppt_x</p:attrName>
                                          <p:attrName>ppt_y</p:attrName>
                                        </p:attrNameLst>
                                      </p:cBhvr>
                                      <p:rCtr x="0" y="562"/>
                                    </p:animMotion>
                                  </p:childTnLst>
                                </p:cTn>
                              </p:par>
                              <p:par>
                                <p:cTn id="11" presetID="42" presetClass="path" presetSubtype="0" accel="50000" decel="50000" fill="hold" nodeType="withEffect">
                                  <p:stCondLst>
                                    <p:cond delay="0"/>
                                  </p:stCondLst>
                                  <p:childTnLst>
                                    <p:animMotion origin="layout" path="M -4.72222E-6 -1.12338 L -4.72222E-6 -4.07407E-6 " pathEditMode="relative" rAng="0" ptsTypes="AA">
                                      <p:cBhvr>
                                        <p:cTn id="12" dur="1500" spd="-100000" fill="hold"/>
                                        <p:tgtEl>
                                          <p:spTgt spid="4"/>
                                        </p:tgtEl>
                                        <p:attrNameLst>
                                          <p:attrName>ppt_x</p:attrName>
                                          <p:attrName>ppt_y</p:attrName>
                                        </p:attrNameLst>
                                      </p:cBhvr>
                                      <p:rCtr x="0" y="562"/>
                                    </p:animMotion>
                                  </p:childTnLst>
                                </p:cTn>
                              </p:par>
                              <p:par>
                                <p:cTn id="13" presetID="10" presetClass="entr" presetSubtype="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7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90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110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nodeType="withEffect">
                                  <p:stCondLst>
                                    <p:cond delay="130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xit" presetSubtype="0" fill="hold" nodeType="with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xit" presetSubtype="0" fill="hold" grpId="0" nodeType="withEffect">
                                  <p:stCondLst>
                                    <p:cond delay="0"/>
                                  </p:stCondLst>
                                  <p:childTnLst>
                                    <p:animEffect transition="out" filter="fade">
                                      <p:cBhvr>
                                        <p:cTn id="35" dur="500"/>
                                        <p:tgtEl>
                                          <p:spTgt spid="11336"/>
                                        </p:tgtEl>
                                      </p:cBhvr>
                                    </p:animEffect>
                                    <p:set>
                                      <p:cBhvr>
                                        <p:cTn id="36" dur="1" fill="hold">
                                          <p:stCondLst>
                                            <p:cond delay="499"/>
                                          </p:stCondLst>
                                        </p:cTn>
                                        <p:tgtEl>
                                          <p:spTgt spid="1133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1337"/>
                                        </p:tgtEl>
                                        <p:attrNameLst>
                                          <p:attrName>style.visibility</p:attrName>
                                        </p:attrNameLst>
                                      </p:cBhvr>
                                      <p:to>
                                        <p:strVal val="visible"/>
                                      </p:to>
                                    </p:set>
                                    <p:animEffect transition="in" filter="fade">
                                      <p:cBhvr>
                                        <p:cTn id="39" dur="500"/>
                                        <p:tgtEl>
                                          <p:spTgt spid="11337"/>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par>
                                <p:cTn id="43" presetID="10" presetClass="entr" presetSubtype="0" fill="hold" nodeType="withEffect">
                                  <p:stCondLst>
                                    <p:cond delay="110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wipe(left)">
                                      <p:cBhvr>
                                        <p:cTn id="48" dur="500"/>
                                        <p:tgtEl>
                                          <p:spTgt spid="102"/>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113"/>
                                        </p:tgtEl>
                                        <p:attrNameLst>
                                          <p:attrName>style.visibility</p:attrName>
                                        </p:attrNameLst>
                                      </p:cBhvr>
                                      <p:to>
                                        <p:strVal val="visible"/>
                                      </p:to>
                                    </p:set>
                                    <p:animEffect transition="in" filter="fade">
                                      <p:cBhvr>
                                        <p:cTn id="51" dur="500"/>
                                        <p:tgtEl>
                                          <p:spTgt spid="11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104"/>
                                        </p:tgtEl>
                                        <p:attrNameLst>
                                          <p:attrName>style.visibility</p:attrName>
                                        </p:attrNameLst>
                                      </p:cBhvr>
                                      <p:to>
                                        <p:strVal val="visible"/>
                                      </p:to>
                                    </p:set>
                                    <p:animEffect transition="in" filter="randombar(horizontal)">
                                      <p:cBhvr>
                                        <p:cTn id="61"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6" grpId="0" animBg="1"/>
      <p:bldP spid="11337" grpId="0" animBg="1"/>
      <p:bldP spid="85" grpId="0"/>
      <p:bldP spid="102" grpId="0"/>
      <p:bldP spid="113" grpId="0"/>
      <p:bldP spid="104"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36" name="Rectangle 72"/>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29BE6">
                  <a:alpha val="79999"/>
                </a:srgbClr>
              </a:gs>
            </a:gsLst>
            <a:lin ang="5400000" scaled="1"/>
          </a:gradFill>
          <a:ln w="9525">
            <a:noFill/>
            <a:miter lim="800000"/>
            <a:headEnd/>
            <a:tailEnd/>
          </a:ln>
        </p:spPr>
        <p:txBody>
          <a:bodyPr wrap="none" anchor="ctr"/>
          <a:lstStyle/>
          <a:p>
            <a:endParaRPr lang="es-ES_tradnl"/>
          </a:p>
        </p:txBody>
      </p:sp>
      <p:sp>
        <p:nvSpPr>
          <p:cNvPr id="11337" name="Rectangle 73"/>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9CE1C">
                  <a:alpha val="60001"/>
                </a:srgbClr>
              </a:gs>
            </a:gsLst>
            <a:lin ang="5400000" scaled="1"/>
          </a:gradFill>
          <a:ln w="9525">
            <a:noFill/>
            <a:miter lim="800000"/>
            <a:headEnd/>
            <a:tailEnd/>
          </a:ln>
        </p:spPr>
        <p:txBody>
          <a:bodyPr wrap="none" anchor="ctr"/>
          <a:lstStyle/>
          <a:p>
            <a:endParaRPr lang="es-ES_tradnl"/>
          </a:p>
        </p:txBody>
      </p:sp>
      <p:grpSp>
        <p:nvGrpSpPr>
          <p:cNvPr id="2" name="Group 2"/>
          <p:cNvGrpSpPr>
            <a:grpSpLocks/>
          </p:cNvGrpSpPr>
          <p:nvPr/>
        </p:nvGrpSpPr>
        <p:grpSpPr bwMode="auto">
          <a:xfrm>
            <a:off x="-3175" y="-12700"/>
            <a:ext cx="1766888" cy="6870700"/>
            <a:chOff x="2336" y="-8"/>
            <a:chExt cx="1252" cy="4337"/>
          </a:xfrm>
        </p:grpSpPr>
        <p:sp>
          <p:nvSpPr>
            <p:cNvPr id="11352" name="Freeform 3"/>
            <p:cNvSpPr>
              <a:spLocks/>
            </p:cNvSpPr>
            <p:nvPr/>
          </p:nvSpPr>
          <p:spPr bwMode="auto">
            <a:xfrm>
              <a:off x="2336" y="-8"/>
              <a:ext cx="872" cy="4337"/>
            </a:xfrm>
            <a:custGeom>
              <a:avLst/>
              <a:gdLst>
                <a:gd name="T0" fmla="*/ 1434750 w 369"/>
                <a:gd name="T1" fmla="*/ 0 h 1836"/>
                <a:gd name="T2" fmla="*/ 1314898 w 369"/>
                <a:gd name="T3" fmla="*/ 4705756 h 1836"/>
                <a:gd name="T4" fmla="*/ 0 w 369"/>
                <a:gd name="T5" fmla="*/ 9932356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18A5D8"/>
              </a:solidFill>
              <a:miter lim="800000"/>
              <a:headEnd/>
              <a:tailEnd/>
            </a:ln>
          </p:spPr>
          <p:txBody>
            <a:bodyPr/>
            <a:lstStyle/>
            <a:p>
              <a:endParaRPr lang="es-ES"/>
            </a:p>
          </p:txBody>
        </p:sp>
        <p:sp>
          <p:nvSpPr>
            <p:cNvPr id="11353" name="Freeform 4"/>
            <p:cNvSpPr>
              <a:spLocks/>
            </p:cNvSpPr>
            <p:nvPr/>
          </p:nvSpPr>
          <p:spPr bwMode="auto">
            <a:xfrm>
              <a:off x="2343" y="-8"/>
              <a:ext cx="893" cy="4337"/>
            </a:xfrm>
            <a:custGeom>
              <a:avLst/>
              <a:gdLst>
                <a:gd name="T0" fmla="*/ 1423463 w 378"/>
                <a:gd name="T1" fmla="*/ 0 h 1836"/>
                <a:gd name="T2" fmla="*/ 1347466 w 378"/>
                <a:gd name="T3" fmla="*/ 4705756 h 1836"/>
                <a:gd name="T4" fmla="*/ 166736 w 378"/>
                <a:gd name="T5" fmla="*/ 9932356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199DCC"/>
              </a:solidFill>
              <a:miter lim="800000"/>
              <a:headEnd/>
              <a:tailEnd/>
            </a:ln>
          </p:spPr>
          <p:txBody>
            <a:bodyPr/>
            <a:lstStyle/>
            <a:p>
              <a:endParaRPr lang="es-ES"/>
            </a:p>
          </p:txBody>
        </p:sp>
        <p:sp>
          <p:nvSpPr>
            <p:cNvPr id="11354" name="Freeform 5"/>
            <p:cNvSpPr>
              <a:spLocks/>
            </p:cNvSpPr>
            <p:nvPr/>
          </p:nvSpPr>
          <p:spPr bwMode="auto">
            <a:xfrm>
              <a:off x="2350" y="-8"/>
              <a:ext cx="917" cy="4337"/>
            </a:xfrm>
            <a:custGeom>
              <a:avLst/>
              <a:gdLst>
                <a:gd name="T0" fmla="*/ 1430785 w 388"/>
                <a:gd name="T1" fmla="*/ 0 h 1836"/>
                <a:gd name="T2" fmla="*/ 1392105 w 388"/>
                <a:gd name="T3" fmla="*/ 4705756 h 1836"/>
                <a:gd name="T4" fmla="*/ 337699 w 388"/>
                <a:gd name="T5" fmla="*/ 9932356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1A96C3"/>
              </a:solidFill>
              <a:miter lim="800000"/>
              <a:headEnd/>
              <a:tailEnd/>
            </a:ln>
          </p:spPr>
          <p:txBody>
            <a:bodyPr/>
            <a:lstStyle/>
            <a:p>
              <a:endParaRPr lang="es-ES"/>
            </a:p>
          </p:txBody>
        </p:sp>
        <p:sp>
          <p:nvSpPr>
            <p:cNvPr id="11355" name="Freeform 6"/>
            <p:cNvSpPr>
              <a:spLocks/>
            </p:cNvSpPr>
            <p:nvPr/>
          </p:nvSpPr>
          <p:spPr bwMode="auto">
            <a:xfrm>
              <a:off x="2355" y="-8"/>
              <a:ext cx="940" cy="4337"/>
            </a:xfrm>
            <a:custGeom>
              <a:avLst/>
              <a:gdLst>
                <a:gd name="T0" fmla="*/ 1420463 w 398"/>
                <a:gd name="T1" fmla="*/ 0 h 1836"/>
                <a:gd name="T2" fmla="*/ 1426866 w 398"/>
                <a:gd name="T3" fmla="*/ 4705756 h 1836"/>
                <a:gd name="T4" fmla="*/ 507522 w 398"/>
                <a:gd name="T5" fmla="*/ 9932356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1A8FBA"/>
              </a:solidFill>
              <a:miter lim="800000"/>
              <a:headEnd/>
              <a:tailEnd/>
            </a:ln>
          </p:spPr>
          <p:txBody>
            <a:bodyPr/>
            <a:lstStyle/>
            <a:p>
              <a:endParaRPr lang="es-ES"/>
            </a:p>
          </p:txBody>
        </p:sp>
        <p:sp>
          <p:nvSpPr>
            <p:cNvPr id="11356" name="Freeform 7"/>
            <p:cNvSpPr>
              <a:spLocks/>
            </p:cNvSpPr>
            <p:nvPr/>
          </p:nvSpPr>
          <p:spPr bwMode="auto">
            <a:xfrm>
              <a:off x="2360" y="-8"/>
              <a:ext cx="964" cy="4337"/>
            </a:xfrm>
            <a:custGeom>
              <a:avLst/>
              <a:gdLst>
                <a:gd name="T0" fmla="*/ 1431687 w 408"/>
                <a:gd name="T1" fmla="*/ 0 h 1836"/>
                <a:gd name="T2" fmla="*/ 1468439 w 408"/>
                <a:gd name="T3" fmla="*/ 4705756 h 1836"/>
                <a:gd name="T4" fmla="*/ 676931 w 408"/>
                <a:gd name="T5" fmla="*/ 9932356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1888B2"/>
              </a:solidFill>
              <a:miter lim="800000"/>
              <a:headEnd/>
              <a:tailEnd/>
            </a:ln>
          </p:spPr>
          <p:txBody>
            <a:bodyPr/>
            <a:lstStyle/>
            <a:p>
              <a:endParaRPr lang="es-ES"/>
            </a:p>
          </p:txBody>
        </p:sp>
        <p:sp>
          <p:nvSpPr>
            <p:cNvPr id="11357" name="Freeform 8"/>
            <p:cNvSpPr>
              <a:spLocks/>
            </p:cNvSpPr>
            <p:nvPr/>
          </p:nvSpPr>
          <p:spPr bwMode="auto">
            <a:xfrm>
              <a:off x="2365" y="-8"/>
              <a:ext cx="987" cy="4337"/>
            </a:xfrm>
            <a:custGeom>
              <a:avLst/>
              <a:gdLst>
                <a:gd name="T0" fmla="*/ 1421405 w 418"/>
                <a:gd name="T1" fmla="*/ 0 h 1836"/>
                <a:gd name="T2" fmla="*/ 1503567 w 418"/>
                <a:gd name="T3" fmla="*/ 4705756 h 1836"/>
                <a:gd name="T4" fmla="*/ 846317 w 418"/>
                <a:gd name="T5" fmla="*/ 9932356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1A82AA"/>
              </a:solidFill>
              <a:miter lim="800000"/>
              <a:headEnd/>
              <a:tailEnd/>
            </a:ln>
          </p:spPr>
          <p:txBody>
            <a:bodyPr/>
            <a:lstStyle/>
            <a:p>
              <a:endParaRPr lang="es-ES"/>
            </a:p>
          </p:txBody>
        </p:sp>
        <p:sp>
          <p:nvSpPr>
            <p:cNvPr id="7" name="Freeform 9"/>
            <p:cNvSpPr>
              <a:spLocks/>
            </p:cNvSpPr>
            <p:nvPr/>
          </p:nvSpPr>
          <p:spPr bwMode="auto">
            <a:xfrm>
              <a:off x="2372" y="-8"/>
              <a:ext cx="1039" cy="4337"/>
            </a:xfrm>
            <a:custGeom>
              <a:avLst/>
              <a:gdLst>
                <a:gd name="T0" fmla="*/ 1417300 w 440"/>
                <a:gd name="T1" fmla="*/ 0 h 1836"/>
                <a:gd name="T2" fmla="*/ 1540927 w 440"/>
                <a:gd name="T3" fmla="*/ 4705756 h 1836"/>
                <a:gd name="T4" fmla="*/ 1013204 w 440"/>
                <a:gd name="T5" fmla="*/ 9932356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187CA2"/>
              </a:solidFill>
              <a:miter lim="800000"/>
              <a:headEnd/>
              <a:tailEnd/>
            </a:ln>
          </p:spPr>
          <p:txBody>
            <a:bodyPr/>
            <a:lstStyle/>
            <a:p>
              <a:endParaRPr lang="es-ES"/>
            </a:p>
          </p:txBody>
        </p:sp>
        <p:sp>
          <p:nvSpPr>
            <p:cNvPr id="11359" name="Freeform 10"/>
            <p:cNvSpPr>
              <a:spLocks/>
            </p:cNvSpPr>
            <p:nvPr/>
          </p:nvSpPr>
          <p:spPr bwMode="auto">
            <a:xfrm>
              <a:off x="2376" y="-8"/>
              <a:ext cx="1094" cy="4337"/>
            </a:xfrm>
            <a:custGeom>
              <a:avLst/>
              <a:gdLst>
                <a:gd name="T0" fmla="*/ 1432223 w 463"/>
                <a:gd name="T1" fmla="*/ 0 h 1836"/>
                <a:gd name="T2" fmla="*/ 1595501 w 463"/>
                <a:gd name="T3" fmla="*/ 4705756 h 1836"/>
                <a:gd name="T4" fmla="*/ 1194173 w 463"/>
                <a:gd name="T5" fmla="*/ 9932356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15769B"/>
              </a:solidFill>
              <a:miter lim="800000"/>
              <a:headEnd/>
              <a:tailEnd/>
            </a:ln>
          </p:spPr>
          <p:txBody>
            <a:bodyPr/>
            <a:lstStyle/>
            <a:p>
              <a:endParaRPr lang="es-ES"/>
            </a:p>
          </p:txBody>
        </p:sp>
        <p:sp>
          <p:nvSpPr>
            <p:cNvPr id="11360" name="Freeform 11"/>
            <p:cNvSpPr>
              <a:spLocks/>
            </p:cNvSpPr>
            <p:nvPr/>
          </p:nvSpPr>
          <p:spPr bwMode="auto">
            <a:xfrm>
              <a:off x="2381" y="-8"/>
              <a:ext cx="1148" cy="4337"/>
            </a:xfrm>
            <a:custGeom>
              <a:avLst/>
              <a:gdLst>
                <a:gd name="T0" fmla="*/ 1428823 w 486"/>
                <a:gd name="T1" fmla="*/ 0 h 1836"/>
                <a:gd name="T2" fmla="*/ 1632376 w 486"/>
                <a:gd name="T3" fmla="*/ 4705756 h 1836"/>
                <a:gd name="T4" fmla="*/ 1361883 w 486"/>
                <a:gd name="T5" fmla="*/ 9932356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157194"/>
              </a:solidFill>
              <a:miter lim="800000"/>
              <a:headEnd/>
              <a:tailEnd/>
            </a:ln>
          </p:spPr>
          <p:txBody>
            <a:bodyPr/>
            <a:lstStyle/>
            <a:p>
              <a:endParaRPr lang="es-ES"/>
            </a:p>
          </p:txBody>
        </p:sp>
        <p:sp>
          <p:nvSpPr>
            <p:cNvPr id="11361" name="Freeform 12"/>
            <p:cNvSpPr>
              <a:spLocks/>
            </p:cNvSpPr>
            <p:nvPr/>
          </p:nvSpPr>
          <p:spPr bwMode="auto">
            <a:xfrm>
              <a:off x="2386" y="-8"/>
              <a:ext cx="1202" cy="4337"/>
            </a:xfrm>
            <a:custGeom>
              <a:avLst/>
              <a:gdLst>
                <a:gd name="T0" fmla="*/ 1422842 w 509"/>
                <a:gd name="T1" fmla="*/ 0 h 1836"/>
                <a:gd name="T2" fmla="*/ 1667318 w 509"/>
                <a:gd name="T3" fmla="*/ 4705756 h 1836"/>
                <a:gd name="T4" fmla="*/ 1525130 w 509"/>
                <a:gd name="T5" fmla="*/ 9932356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36B8D"/>
              </a:solidFill>
              <a:miter lim="800000"/>
              <a:headEnd/>
              <a:tailEnd/>
            </a:ln>
          </p:spPr>
          <p:txBody>
            <a:bodyPr/>
            <a:lstStyle/>
            <a:p>
              <a:endParaRPr lang="es-ES"/>
            </a:p>
          </p:txBody>
        </p:sp>
      </p:grpSp>
      <p:grpSp>
        <p:nvGrpSpPr>
          <p:cNvPr id="3" name="Group 13"/>
          <p:cNvGrpSpPr>
            <a:grpSpLocks/>
          </p:cNvGrpSpPr>
          <p:nvPr/>
        </p:nvGrpSpPr>
        <p:grpSpPr bwMode="auto">
          <a:xfrm>
            <a:off x="-3175" y="-12700"/>
            <a:ext cx="1766888" cy="6870700"/>
            <a:chOff x="2336" y="-8"/>
            <a:chExt cx="1252" cy="4337"/>
          </a:xfrm>
        </p:grpSpPr>
        <p:sp>
          <p:nvSpPr>
            <p:cNvPr id="11342" name="Freeform 14"/>
            <p:cNvSpPr>
              <a:spLocks/>
            </p:cNvSpPr>
            <p:nvPr/>
          </p:nvSpPr>
          <p:spPr bwMode="auto">
            <a:xfrm>
              <a:off x="2336" y="-8"/>
              <a:ext cx="872" cy="4337"/>
            </a:xfrm>
            <a:custGeom>
              <a:avLst/>
              <a:gdLst>
                <a:gd name="T0" fmla="*/ 1434750 w 369"/>
                <a:gd name="T1" fmla="*/ 0 h 1836"/>
                <a:gd name="T2" fmla="*/ 1314898 w 369"/>
                <a:gd name="T3" fmla="*/ 4705756 h 1836"/>
                <a:gd name="T4" fmla="*/ 0 w 369"/>
                <a:gd name="T5" fmla="*/ 9932356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53B848"/>
              </a:solidFill>
              <a:miter lim="800000"/>
              <a:headEnd/>
              <a:tailEnd/>
            </a:ln>
          </p:spPr>
          <p:txBody>
            <a:bodyPr/>
            <a:lstStyle/>
            <a:p>
              <a:endParaRPr lang="es-ES"/>
            </a:p>
          </p:txBody>
        </p:sp>
        <p:sp>
          <p:nvSpPr>
            <p:cNvPr id="11343" name="Freeform 15"/>
            <p:cNvSpPr>
              <a:spLocks/>
            </p:cNvSpPr>
            <p:nvPr/>
          </p:nvSpPr>
          <p:spPr bwMode="auto">
            <a:xfrm>
              <a:off x="2343" y="-8"/>
              <a:ext cx="893" cy="4337"/>
            </a:xfrm>
            <a:custGeom>
              <a:avLst/>
              <a:gdLst>
                <a:gd name="T0" fmla="*/ 1423463 w 378"/>
                <a:gd name="T1" fmla="*/ 0 h 1836"/>
                <a:gd name="T2" fmla="*/ 1347466 w 378"/>
                <a:gd name="T3" fmla="*/ 4705756 h 1836"/>
                <a:gd name="T4" fmla="*/ 166736 w 378"/>
                <a:gd name="T5" fmla="*/ 9932356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4FB147"/>
              </a:solidFill>
              <a:miter lim="800000"/>
              <a:headEnd/>
              <a:tailEnd/>
            </a:ln>
          </p:spPr>
          <p:txBody>
            <a:bodyPr/>
            <a:lstStyle/>
            <a:p>
              <a:endParaRPr lang="es-ES"/>
            </a:p>
          </p:txBody>
        </p:sp>
        <p:sp>
          <p:nvSpPr>
            <p:cNvPr id="11344" name="Freeform 16"/>
            <p:cNvSpPr>
              <a:spLocks/>
            </p:cNvSpPr>
            <p:nvPr/>
          </p:nvSpPr>
          <p:spPr bwMode="auto">
            <a:xfrm>
              <a:off x="2350" y="-8"/>
              <a:ext cx="917" cy="4337"/>
            </a:xfrm>
            <a:custGeom>
              <a:avLst/>
              <a:gdLst>
                <a:gd name="T0" fmla="*/ 1430785 w 388"/>
                <a:gd name="T1" fmla="*/ 0 h 1836"/>
                <a:gd name="T2" fmla="*/ 1392105 w 388"/>
                <a:gd name="T3" fmla="*/ 4705756 h 1836"/>
                <a:gd name="T4" fmla="*/ 337699 w 388"/>
                <a:gd name="T5" fmla="*/ 9932356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48AC47"/>
              </a:solidFill>
              <a:miter lim="800000"/>
              <a:headEnd/>
              <a:tailEnd/>
            </a:ln>
          </p:spPr>
          <p:txBody>
            <a:bodyPr/>
            <a:lstStyle/>
            <a:p>
              <a:endParaRPr lang="es-ES"/>
            </a:p>
          </p:txBody>
        </p:sp>
        <p:sp>
          <p:nvSpPr>
            <p:cNvPr id="11345" name="Freeform 17"/>
            <p:cNvSpPr>
              <a:spLocks/>
            </p:cNvSpPr>
            <p:nvPr/>
          </p:nvSpPr>
          <p:spPr bwMode="auto">
            <a:xfrm>
              <a:off x="2355" y="-8"/>
              <a:ext cx="940" cy="4337"/>
            </a:xfrm>
            <a:custGeom>
              <a:avLst/>
              <a:gdLst>
                <a:gd name="T0" fmla="*/ 1420463 w 398"/>
                <a:gd name="T1" fmla="*/ 0 h 1836"/>
                <a:gd name="T2" fmla="*/ 1426866 w 398"/>
                <a:gd name="T3" fmla="*/ 4705756 h 1836"/>
                <a:gd name="T4" fmla="*/ 507522 w 398"/>
                <a:gd name="T5" fmla="*/ 9932356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43A746"/>
              </a:solidFill>
              <a:miter lim="800000"/>
              <a:headEnd/>
              <a:tailEnd/>
            </a:ln>
          </p:spPr>
          <p:txBody>
            <a:bodyPr/>
            <a:lstStyle/>
            <a:p>
              <a:endParaRPr lang="es-ES"/>
            </a:p>
          </p:txBody>
        </p:sp>
        <p:sp>
          <p:nvSpPr>
            <p:cNvPr id="11346" name="Freeform 18"/>
            <p:cNvSpPr>
              <a:spLocks/>
            </p:cNvSpPr>
            <p:nvPr/>
          </p:nvSpPr>
          <p:spPr bwMode="auto">
            <a:xfrm>
              <a:off x="2360" y="-8"/>
              <a:ext cx="964" cy="4337"/>
            </a:xfrm>
            <a:custGeom>
              <a:avLst/>
              <a:gdLst>
                <a:gd name="T0" fmla="*/ 1431687 w 408"/>
                <a:gd name="T1" fmla="*/ 0 h 1836"/>
                <a:gd name="T2" fmla="*/ 1468439 w 408"/>
                <a:gd name="T3" fmla="*/ 4705756 h 1836"/>
                <a:gd name="T4" fmla="*/ 676931 w 408"/>
                <a:gd name="T5" fmla="*/ 9932356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3CA246"/>
              </a:solidFill>
              <a:miter lim="800000"/>
              <a:headEnd/>
              <a:tailEnd/>
            </a:ln>
          </p:spPr>
          <p:txBody>
            <a:bodyPr/>
            <a:lstStyle/>
            <a:p>
              <a:endParaRPr lang="es-ES"/>
            </a:p>
          </p:txBody>
        </p:sp>
        <p:sp>
          <p:nvSpPr>
            <p:cNvPr id="11347" name="Freeform 19"/>
            <p:cNvSpPr>
              <a:spLocks/>
            </p:cNvSpPr>
            <p:nvPr/>
          </p:nvSpPr>
          <p:spPr bwMode="auto">
            <a:xfrm>
              <a:off x="2365" y="-8"/>
              <a:ext cx="987" cy="4337"/>
            </a:xfrm>
            <a:custGeom>
              <a:avLst/>
              <a:gdLst>
                <a:gd name="T0" fmla="*/ 1421405 w 418"/>
                <a:gd name="T1" fmla="*/ 0 h 1836"/>
                <a:gd name="T2" fmla="*/ 1503567 w 418"/>
                <a:gd name="T3" fmla="*/ 4705756 h 1836"/>
                <a:gd name="T4" fmla="*/ 846317 w 418"/>
                <a:gd name="T5" fmla="*/ 9932356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369E46"/>
              </a:solidFill>
              <a:miter lim="800000"/>
              <a:headEnd/>
              <a:tailEnd/>
            </a:ln>
          </p:spPr>
          <p:txBody>
            <a:bodyPr/>
            <a:lstStyle/>
            <a:p>
              <a:endParaRPr lang="es-ES"/>
            </a:p>
          </p:txBody>
        </p:sp>
        <p:sp>
          <p:nvSpPr>
            <p:cNvPr id="11348" name="Freeform 20"/>
            <p:cNvSpPr>
              <a:spLocks/>
            </p:cNvSpPr>
            <p:nvPr/>
          </p:nvSpPr>
          <p:spPr bwMode="auto">
            <a:xfrm>
              <a:off x="2372" y="-8"/>
              <a:ext cx="1039" cy="4337"/>
            </a:xfrm>
            <a:custGeom>
              <a:avLst/>
              <a:gdLst>
                <a:gd name="T0" fmla="*/ 1417300 w 440"/>
                <a:gd name="T1" fmla="*/ 0 h 1836"/>
                <a:gd name="T2" fmla="*/ 1540927 w 440"/>
                <a:gd name="T3" fmla="*/ 4705756 h 1836"/>
                <a:gd name="T4" fmla="*/ 1013204 w 440"/>
                <a:gd name="T5" fmla="*/ 9932356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2F9946"/>
              </a:solidFill>
              <a:miter lim="800000"/>
              <a:headEnd/>
              <a:tailEnd/>
            </a:ln>
          </p:spPr>
          <p:txBody>
            <a:bodyPr/>
            <a:lstStyle/>
            <a:p>
              <a:endParaRPr lang="es-ES"/>
            </a:p>
          </p:txBody>
        </p:sp>
        <p:sp>
          <p:nvSpPr>
            <p:cNvPr id="11349" name="Freeform 21"/>
            <p:cNvSpPr>
              <a:spLocks/>
            </p:cNvSpPr>
            <p:nvPr/>
          </p:nvSpPr>
          <p:spPr bwMode="auto">
            <a:xfrm>
              <a:off x="2376" y="-8"/>
              <a:ext cx="1094" cy="4337"/>
            </a:xfrm>
            <a:custGeom>
              <a:avLst/>
              <a:gdLst>
                <a:gd name="T0" fmla="*/ 1432223 w 463"/>
                <a:gd name="T1" fmla="*/ 0 h 1836"/>
                <a:gd name="T2" fmla="*/ 1595501 w 463"/>
                <a:gd name="T3" fmla="*/ 4705756 h 1836"/>
                <a:gd name="T4" fmla="*/ 1194173 w 463"/>
                <a:gd name="T5" fmla="*/ 9932356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2A9545"/>
              </a:solidFill>
              <a:miter lim="800000"/>
              <a:headEnd/>
              <a:tailEnd/>
            </a:ln>
          </p:spPr>
          <p:txBody>
            <a:bodyPr/>
            <a:lstStyle/>
            <a:p>
              <a:endParaRPr lang="es-ES"/>
            </a:p>
          </p:txBody>
        </p:sp>
        <p:sp>
          <p:nvSpPr>
            <p:cNvPr id="11350" name="Freeform 22"/>
            <p:cNvSpPr>
              <a:spLocks/>
            </p:cNvSpPr>
            <p:nvPr/>
          </p:nvSpPr>
          <p:spPr bwMode="auto">
            <a:xfrm>
              <a:off x="2381" y="-8"/>
              <a:ext cx="1148" cy="4337"/>
            </a:xfrm>
            <a:custGeom>
              <a:avLst/>
              <a:gdLst>
                <a:gd name="T0" fmla="*/ 1428823 w 486"/>
                <a:gd name="T1" fmla="*/ 0 h 1836"/>
                <a:gd name="T2" fmla="*/ 1632376 w 486"/>
                <a:gd name="T3" fmla="*/ 4705756 h 1836"/>
                <a:gd name="T4" fmla="*/ 1361883 w 486"/>
                <a:gd name="T5" fmla="*/ 9932356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219145"/>
              </a:solidFill>
              <a:miter lim="800000"/>
              <a:headEnd/>
              <a:tailEnd/>
            </a:ln>
          </p:spPr>
          <p:txBody>
            <a:bodyPr/>
            <a:lstStyle/>
            <a:p>
              <a:endParaRPr lang="es-ES"/>
            </a:p>
          </p:txBody>
        </p:sp>
        <p:sp>
          <p:nvSpPr>
            <p:cNvPr id="11351" name="Freeform 23"/>
            <p:cNvSpPr>
              <a:spLocks/>
            </p:cNvSpPr>
            <p:nvPr/>
          </p:nvSpPr>
          <p:spPr bwMode="auto">
            <a:xfrm>
              <a:off x="2386" y="-8"/>
              <a:ext cx="1202" cy="4337"/>
            </a:xfrm>
            <a:custGeom>
              <a:avLst/>
              <a:gdLst>
                <a:gd name="T0" fmla="*/ 1422842 w 509"/>
                <a:gd name="T1" fmla="*/ 0 h 1836"/>
                <a:gd name="T2" fmla="*/ 1667318 w 509"/>
                <a:gd name="T3" fmla="*/ 4705756 h 1836"/>
                <a:gd name="T4" fmla="*/ 1525130 w 509"/>
                <a:gd name="T5" fmla="*/ 9932356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A8D44"/>
              </a:solidFill>
              <a:miter lim="800000"/>
              <a:headEnd/>
              <a:tailEnd/>
            </a:ln>
          </p:spPr>
          <p:txBody>
            <a:bodyPr/>
            <a:lstStyle/>
            <a:p>
              <a:endParaRPr lang="es-ES"/>
            </a:p>
          </p:txBody>
        </p:sp>
      </p:grpSp>
      <p:grpSp>
        <p:nvGrpSpPr>
          <p:cNvPr id="4" name="Group 24"/>
          <p:cNvGrpSpPr>
            <a:grpSpLocks/>
          </p:cNvGrpSpPr>
          <p:nvPr/>
        </p:nvGrpSpPr>
        <p:grpSpPr bwMode="auto">
          <a:xfrm rot="10800000">
            <a:off x="1720850" y="-171450"/>
            <a:ext cx="330200" cy="8253413"/>
            <a:chOff x="-1293" y="0"/>
            <a:chExt cx="1050" cy="4320"/>
          </a:xfrm>
        </p:grpSpPr>
        <p:sp>
          <p:nvSpPr>
            <p:cNvPr id="8" name="Rectangle 25"/>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11341" name="Rectangle 26"/>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5" name="Group 27"/>
          <p:cNvGrpSpPr>
            <a:grpSpLocks/>
          </p:cNvGrpSpPr>
          <p:nvPr/>
        </p:nvGrpSpPr>
        <p:grpSpPr bwMode="auto">
          <a:xfrm>
            <a:off x="0" y="-1111250"/>
            <a:ext cx="1763713" cy="8253413"/>
            <a:chOff x="-1293" y="0"/>
            <a:chExt cx="1050" cy="4320"/>
          </a:xfrm>
        </p:grpSpPr>
        <p:sp>
          <p:nvSpPr>
            <p:cNvPr id="10" name="Rectangle 28"/>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11339" name="Rectangle 29"/>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6" name="Group 146"/>
          <p:cNvGrpSpPr>
            <a:grpSpLocks/>
          </p:cNvGrpSpPr>
          <p:nvPr/>
        </p:nvGrpSpPr>
        <p:grpSpPr bwMode="auto">
          <a:xfrm>
            <a:off x="276225" y="1500188"/>
            <a:ext cx="2152650" cy="2152650"/>
            <a:chOff x="1943" y="626"/>
            <a:chExt cx="1228" cy="1228"/>
          </a:xfrm>
        </p:grpSpPr>
        <p:sp>
          <p:nvSpPr>
            <p:cNvPr id="11331" name="Oval 147"/>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1332" name="Group 148"/>
            <p:cNvGrpSpPr>
              <a:grpSpLocks/>
            </p:cNvGrpSpPr>
            <p:nvPr/>
          </p:nvGrpSpPr>
          <p:grpSpPr bwMode="auto">
            <a:xfrm>
              <a:off x="2070" y="1330"/>
              <a:ext cx="975" cy="325"/>
              <a:chOff x="2696" y="1315"/>
              <a:chExt cx="2472" cy="824"/>
            </a:xfrm>
          </p:grpSpPr>
          <p:sp>
            <p:nvSpPr>
              <p:cNvPr id="11" name="Oval 149"/>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3" name="Oval 150"/>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1333" name="Group 151"/>
            <p:cNvGrpSpPr>
              <a:grpSpLocks/>
            </p:cNvGrpSpPr>
            <p:nvPr/>
          </p:nvGrpSpPr>
          <p:grpSpPr bwMode="auto">
            <a:xfrm>
              <a:off x="2236" y="890"/>
              <a:ext cx="644" cy="645"/>
              <a:chOff x="2880" y="1515"/>
              <a:chExt cx="644" cy="645"/>
            </a:xfrm>
          </p:grpSpPr>
          <p:sp>
            <p:nvSpPr>
              <p:cNvPr id="11334" name="Oval 152"/>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17" name="Freeform 153"/>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9" name="Group 97"/>
          <p:cNvGrpSpPr>
            <a:grpSpLocks/>
          </p:cNvGrpSpPr>
          <p:nvPr/>
        </p:nvGrpSpPr>
        <p:grpSpPr bwMode="auto">
          <a:xfrm>
            <a:off x="-442913" y="412750"/>
            <a:ext cx="2152651" cy="2152650"/>
            <a:chOff x="1943" y="626"/>
            <a:chExt cx="1228" cy="1228"/>
          </a:xfrm>
        </p:grpSpPr>
        <p:sp>
          <p:nvSpPr>
            <p:cNvPr id="11324" name="Oval 96"/>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1325" name="Group 89"/>
            <p:cNvGrpSpPr>
              <a:grpSpLocks/>
            </p:cNvGrpSpPr>
            <p:nvPr/>
          </p:nvGrpSpPr>
          <p:grpSpPr bwMode="auto">
            <a:xfrm>
              <a:off x="2070" y="1330"/>
              <a:ext cx="975" cy="325"/>
              <a:chOff x="2696" y="1315"/>
              <a:chExt cx="2472" cy="824"/>
            </a:xfrm>
          </p:grpSpPr>
          <p:sp>
            <p:nvSpPr>
              <p:cNvPr id="11329" name="Oval 90"/>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1330" name="Oval 91"/>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1326" name="Group 92"/>
            <p:cNvGrpSpPr>
              <a:grpSpLocks/>
            </p:cNvGrpSpPr>
            <p:nvPr/>
          </p:nvGrpSpPr>
          <p:grpSpPr bwMode="auto">
            <a:xfrm>
              <a:off x="2236" y="890"/>
              <a:ext cx="644" cy="645"/>
              <a:chOff x="2880" y="1515"/>
              <a:chExt cx="644" cy="645"/>
            </a:xfrm>
          </p:grpSpPr>
          <p:sp>
            <p:nvSpPr>
              <p:cNvPr id="11327" name="Oval 93"/>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358" name="Freeform 94"/>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2" name="Group 154"/>
          <p:cNvGrpSpPr>
            <a:grpSpLocks/>
          </p:cNvGrpSpPr>
          <p:nvPr/>
        </p:nvGrpSpPr>
        <p:grpSpPr bwMode="auto">
          <a:xfrm>
            <a:off x="-500063" y="2500313"/>
            <a:ext cx="2152651" cy="2152650"/>
            <a:chOff x="1943" y="626"/>
            <a:chExt cx="1228" cy="1228"/>
          </a:xfrm>
        </p:grpSpPr>
        <p:sp>
          <p:nvSpPr>
            <p:cNvPr id="11317" name="Oval 155"/>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1318" name="Group 156"/>
            <p:cNvGrpSpPr>
              <a:grpSpLocks/>
            </p:cNvGrpSpPr>
            <p:nvPr/>
          </p:nvGrpSpPr>
          <p:grpSpPr bwMode="auto">
            <a:xfrm>
              <a:off x="2070" y="1330"/>
              <a:ext cx="975" cy="325"/>
              <a:chOff x="2696" y="1315"/>
              <a:chExt cx="2472" cy="824"/>
            </a:xfrm>
          </p:grpSpPr>
          <p:sp>
            <p:nvSpPr>
              <p:cNvPr id="11322" name="Oval 157"/>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1323" name="Oval 158"/>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1319" name="Group 159"/>
            <p:cNvGrpSpPr>
              <a:grpSpLocks/>
            </p:cNvGrpSpPr>
            <p:nvPr/>
          </p:nvGrpSpPr>
          <p:grpSpPr bwMode="auto">
            <a:xfrm>
              <a:off x="2236" y="890"/>
              <a:ext cx="644" cy="645"/>
              <a:chOff x="2880" y="1515"/>
              <a:chExt cx="644" cy="645"/>
            </a:xfrm>
          </p:grpSpPr>
          <p:sp>
            <p:nvSpPr>
              <p:cNvPr id="11320" name="Oval 160"/>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25" name="Freeform 161"/>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5" name="Group 162"/>
          <p:cNvGrpSpPr>
            <a:grpSpLocks/>
          </p:cNvGrpSpPr>
          <p:nvPr/>
        </p:nvGrpSpPr>
        <p:grpSpPr bwMode="auto">
          <a:xfrm>
            <a:off x="276225" y="3500438"/>
            <a:ext cx="2152650" cy="2152650"/>
            <a:chOff x="1943" y="626"/>
            <a:chExt cx="1228" cy="1228"/>
          </a:xfrm>
        </p:grpSpPr>
        <p:sp>
          <p:nvSpPr>
            <p:cNvPr id="11310"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1311" name="Group 164"/>
            <p:cNvGrpSpPr>
              <a:grpSpLocks/>
            </p:cNvGrpSpPr>
            <p:nvPr/>
          </p:nvGrpSpPr>
          <p:grpSpPr bwMode="auto">
            <a:xfrm>
              <a:off x="2070" y="1330"/>
              <a:ext cx="975" cy="325"/>
              <a:chOff x="2696" y="1315"/>
              <a:chExt cx="2472" cy="824"/>
            </a:xfrm>
          </p:grpSpPr>
          <p:sp>
            <p:nvSpPr>
              <p:cNvPr id="11315" name="Oval 165"/>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1316"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1312" name="Group 167"/>
            <p:cNvGrpSpPr>
              <a:grpSpLocks/>
            </p:cNvGrpSpPr>
            <p:nvPr/>
          </p:nvGrpSpPr>
          <p:grpSpPr bwMode="auto">
            <a:xfrm>
              <a:off x="2236" y="890"/>
              <a:ext cx="644" cy="645"/>
              <a:chOff x="2880" y="1515"/>
              <a:chExt cx="644" cy="645"/>
            </a:xfrm>
          </p:grpSpPr>
          <p:sp>
            <p:nvSpPr>
              <p:cNvPr id="11313"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33" name="Freeform 16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8" name="Group 170"/>
          <p:cNvGrpSpPr>
            <a:grpSpLocks/>
          </p:cNvGrpSpPr>
          <p:nvPr/>
        </p:nvGrpSpPr>
        <p:grpSpPr bwMode="auto">
          <a:xfrm>
            <a:off x="490538" y="5419725"/>
            <a:ext cx="2152650" cy="2152650"/>
            <a:chOff x="1943" y="626"/>
            <a:chExt cx="1228" cy="1228"/>
          </a:xfrm>
        </p:grpSpPr>
        <p:sp>
          <p:nvSpPr>
            <p:cNvPr id="11303" name="Oval 171"/>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1304" name="Group 172"/>
            <p:cNvGrpSpPr>
              <a:grpSpLocks/>
            </p:cNvGrpSpPr>
            <p:nvPr/>
          </p:nvGrpSpPr>
          <p:grpSpPr bwMode="auto">
            <a:xfrm>
              <a:off x="2070" y="1330"/>
              <a:ext cx="975" cy="325"/>
              <a:chOff x="2696" y="1315"/>
              <a:chExt cx="2472" cy="824"/>
            </a:xfrm>
          </p:grpSpPr>
          <p:sp>
            <p:nvSpPr>
              <p:cNvPr id="11308" name="Oval 173"/>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1309" name="Oval 174"/>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1305" name="Group 175"/>
            <p:cNvGrpSpPr>
              <a:grpSpLocks/>
            </p:cNvGrpSpPr>
            <p:nvPr/>
          </p:nvGrpSpPr>
          <p:grpSpPr bwMode="auto">
            <a:xfrm>
              <a:off x="2236" y="890"/>
              <a:ext cx="644" cy="645"/>
              <a:chOff x="2880" y="1515"/>
              <a:chExt cx="644" cy="645"/>
            </a:xfrm>
          </p:grpSpPr>
          <p:sp>
            <p:nvSpPr>
              <p:cNvPr id="11306" name="Oval 176"/>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41" name="Freeform 177"/>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1" name="Group 30"/>
          <p:cNvGrpSpPr>
            <a:grpSpLocks/>
          </p:cNvGrpSpPr>
          <p:nvPr/>
        </p:nvGrpSpPr>
        <p:grpSpPr bwMode="auto">
          <a:xfrm>
            <a:off x="312738" y="173038"/>
            <a:ext cx="8520112" cy="592137"/>
            <a:chOff x="197" y="158"/>
            <a:chExt cx="5367" cy="373"/>
          </a:xfrm>
          <a:solidFill>
            <a:srgbClr val="00DA63"/>
          </a:solidFill>
        </p:grpSpPr>
        <p:sp>
          <p:nvSpPr>
            <p:cNvPr id="11295" name="AutoShape 31"/>
            <p:cNvSpPr>
              <a:spLocks noChangeArrowheads="1"/>
            </p:cNvSpPr>
            <p:nvPr/>
          </p:nvSpPr>
          <p:spPr bwMode="auto">
            <a:xfrm>
              <a:off x="204" y="159"/>
              <a:ext cx="5352" cy="372"/>
            </a:xfrm>
            <a:prstGeom prst="roundRect">
              <a:avLst>
                <a:gd name="adj" fmla="val 11829"/>
              </a:avLst>
            </a:prstGeom>
            <a:grpFill/>
            <a:ln w="9525">
              <a:noFill/>
              <a:round/>
              <a:headEnd/>
              <a:tailEnd/>
            </a:ln>
            <a:effectLst/>
          </p:spPr>
          <p:txBody>
            <a:bodyPr wrap="none" anchor="ctr"/>
            <a:lstStyle/>
            <a:p>
              <a:pPr>
                <a:defRPr/>
              </a:pPr>
              <a:endParaRPr lang="es-ES_tradnl" dirty="0"/>
            </a:p>
          </p:txBody>
        </p:sp>
        <p:sp>
          <p:nvSpPr>
            <p:cNvPr id="11296" name="Freeform 32"/>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pFill/>
            <a:ln w="9525">
              <a:noFill/>
              <a:round/>
              <a:headEnd/>
              <a:tailEnd/>
            </a:ln>
          </p:spPr>
          <p:txBody>
            <a:bodyPr/>
            <a:lstStyle/>
            <a:p>
              <a:pPr>
                <a:defRPr/>
              </a:pPr>
              <a:endParaRPr lang="es-ES_tradnl" dirty="0"/>
            </a:p>
          </p:txBody>
        </p:sp>
        <p:sp>
          <p:nvSpPr>
            <p:cNvPr id="11297" name="AutoShape 33"/>
            <p:cNvSpPr>
              <a:spLocks noChangeArrowheads="1"/>
            </p:cNvSpPr>
            <p:nvPr/>
          </p:nvSpPr>
          <p:spPr bwMode="auto">
            <a:xfrm>
              <a:off x="204" y="159"/>
              <a:ext cx="5352" cy="82"/>
            </a:xfrm>
            <a:prstGeom prst="roundRect">
              <a:avLst>
                <a:gd name="adj" fmla="val 16667"/>
              </a:avLst>
            </a:prstGeom>
            <a:grpFill/>
            <a:ln w="9525">
              <a:noFill/>
              <a:round/>
              <a:headEnd/>
              <a:tailEnd/>
            </a:ln>
            <a:effectLst/>
          </p:spPr>
          <p:txBody>
            <a:bodyPr wrap="none" anchor="ctr"/>
            <a:lstStyle/>
            <a:p>
              <a:pPr>
                <a:defRPr/>
              </a:pPr>
              <a:endParaRPr lang="es-ES_tradnl" dirty="0"/>
            </a:p>
          </p:txBody>
        </p:sp>
      </p:grpSp>
      <p:sp>
        <p:nvSpPr>
          <p:cNvPr id="85" name="Text Box 71"/>
          <p:cNvSpPr txBox="1">
            <a:spLocks noChangeArrowheads="1"/>
          </p:cNvSpPr>
          <p:nvPr/>
        </p:nvSpPr>
        <p:spPr bwMode="auto">
          <a:xfrm>
            <a:off x="131763" y="1076325"/>
            <a:ext cx="1039812"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11279" name="Text Box 68"/>
          <p:cNvSpPr txBox="1">
            <a:spLocks noChangeArrowheads="1"/>
          </p:cNvSpPr>
          <p:nvPr/>
        </p:nvSpPr>
        <p:spPr bwMode="auto">
          <a:xfrm>
            <a:off x="817563" y="2143125"/>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 Estudio de mercado</a:t>
            </a:r>
          </a:p>
        </p:txBody>
      </p:sp>
      <p:sp>
        <p:nvSpPr>
          <p:cNvPr id="11280" name="Text Box 69"/>
          <p:cNvSpPr txBox="1">
            <a:spLocks noChangeArrowheads="1"/>
          </p:cNvSpPr>
          <p:nvPr/>
        </p:nvSpPr>
        <p:spPr bwMode="auto">
          <a:xfrm>
            <a:off x="131763" y="3143250"/>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III: Estudio Organizacional</a:t>
            </a:r>
          </a:p>
        </p:txBody>
      </p:sp>
      <p:sp>
        <p:nvSpPr>
          <p:cNvPr id="11281" name="Text Box 71"/>
          <p:cNvSpPr txBox="1">
            <a:spLocks noChangeArrowheads="1"/>
          </p:cNvSpPr>
          <p:nvPr/>
        </p:nvSpPr>
        <p:spPr bwMode="auto">
          <a:xfrm>
            <a:off x="1000125" y="6211888"/>
            <a:ext cx="1285875" cy="461962"/>
          </a:xfrm>
          <a:prstGeom prst="rect">
            <a:avLst/>
          </a:prstGeom>
          <a:noFill/>
          <a:ln w="9525">
            <a:noFill/>
            <a:miter lim="800000"/>
            <a:headEnd/>
            <a:tailEnd/>
          </a:ln>
        </p:spPr>
        <p:txBody>
          <a:bodyPr anchor="ctr">
            <a:spAutoFit/>
          </a:bodyPr>
          <a:lstStyle/>
          <a:p>
            <a:pPr algn="ctr">
              <a:spcBef>
                <a:spcPct val="50000"/>
              </a:spcBef>
            </a:pPr>
            <a:r>
              <a:rPr lang="en-GB" sz="1200">
                <a:solidFill>
                  <a:schemeClr val="bg1"/>
                </a:solidFill>
              </a:rPr>
              <a:t>Conclusiones, Recomendaciones</a:t>
            </a:r>
          </a:p>
        </p:txBody>
      </p:sp>
      <p:sp>
        <p:nvSpPr>
          <p:cNvPr id="11282" name="Text Box 70"/>
          <p:cNvSpPr txBox="1">
            <a:spLocks noChangeArrowheads="1"/>
          </p:cNvSpPr>
          <p:nvPr/>
        </p:nvSpPr>
        <p:spPr bwMode="auto">
          <a:xfrm>
            <a:off x="854075" y="4211638"/>
            <a:ext cx="1039813"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IV: Estudio Técnico </a:t>
            </a:r>
          </a:p>
        </p:txBody>
      </p:sp>
      <p:grpSp>
        <p:nvGrpSpPr>
          <p:cNvPr id="22" name="Group 162"/>
          <p:cNvGrpSpPr>
            <a:grpSpLocks/>
          </p:cNvGrpSpPr>
          <p:nvPr/>
        </p:nvGrpSpPr>
        <p:grpSpPr bwMode="auto">
          <a:xfrm>
            <a:off x="-428625" y="4705350"/>
            <a:ext cx="2852738" cy="2154238"/>
            <a:chOff x="1943" y="626"/>
            <a:chExt cx="1627" cy="1229"/>
          </a:xfrm>
        </p:grpSpPr>
        <p:sp>
          <p:nvSpPr>
            <p:cNvPr id="14"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6" name="Group 164"/>
            <p:cNvGrpSpPr>
              <a:grpSpLocks/>
            </p:cNvGrpSpPr>
            <p:nvPr/>
          </p:nvGrpSpPr>
          <p:grpSpPr bwMode="auto">
            <a:xfrm>
              <a:off x="2322" y="1411"/>
              <a:ext cx="1248" cy="444"/>
              <a:chOff x="3334" y="1520"/>
              <a:chExt cx="3166" cy="1126"/>
            </a:xfrm>
          </p:grpSpPr>
          <p:sp>
            <p:nvSpPr>
              <p:cNvPr id="11301" name="Oval 165"/>
              <p:cNvSpPr>
                <a:spLocks noChangeArrowheads="1"/>
              </p:cNvSpPr>
              <p:nvPr/>
            </p:nvSpPr>
            <p:spPr bwMode="auto">
              <a:xfrm>
                <a:off x="4027" y="1822"/>
                <a:ext cx="2473"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1302"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1298" name="Group 167"/>
            <p:cNvGrpSpPr>
              <a:grpSpLocks/>
            </p:cNvGrpSpPr>
            <p:nvPr/>
          </p:nvGrpSpPr>
          <p:grpSpPr bwMode="auto">
            <a:xfrm>
              <a:off x="2236" y="890"/>
              <a:ext cx="644" cy="645"/>
              <a:chOff x="2880" y="1515"/>
              <a:chExt cx="644" cy="645"/>
            </a:xfrm>
          </p:grpSpPr>
          <p:sp>
            <p:nvSpPr>
              <p:cNvPr id="11299"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98" name="Freeform 169"/>
              <p:cNvSpPr>
                <a:spLocks/>
              </p:cNvSpPr>
              <p:nvPr/>
            </p:nvSpPr>
            <p:spPr bwMode="auto">
              <a:xfrm>
                <a:off x="2888" y="1515"/>
                <a:ext cx="627"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sp>
        <p:nvSpPr>
          <p:cNvPr id="102" name="Rectangle 34"/>
          <p:cNvSpPr txBox="1">
            <a:spLocks noChangeArrowheads="1"/>
          </p:cNvSpPr>
          <p:nvPr/>
        </p:nvSpPr>
        <p:spPr bwMode="auto">
          <a:xfrm>
            <a:off x="500063" y="285750"/>
            <a:ext cx="8229600" cy="561975"/>
          </a:xfrm>
          <a:prstGeom prst="rect">
            <a:avLst/>
          </a:prstGeom>
          <a:noFill/>
          <a:ln w="9525">
            <a:noFill/>
            <a:miter lim="800000"/>
            <a:headEnd/>
            <a:tailEnd/>
          </a:ln>
          <a:effectLst>
            <a:outerShdw dist="17961" dir="2700000" algn="ctr" rotWithShape="0">
              <a:srgbClr val="474747"/>
            </a:outerShdw>
          </a:effectLst>
        </p:spPr>
        <p:txBody>
          <a:bodyPr anchor="ctr"/>
          <a:lstStyle/>
          <a:p>
            <a:pPr marL="0" lvl="1" algn="ctr">
              <a:defRPr/>
            </a:pPr>
            <a:r>
              <a:rPr lang="es-EC" b="1" kern="0" dirty="0">
                <a:solidFill>
                  <a:schemeClr val="bg1"/>
                </a:solidFill>
                <a:latin typeface="Arial" pitchFamily="34" charset="0"/>
                <a:cs typeface="Arial" pitchFamily="34" charset="0"/>
              </a:rPr>
              <a:t>CAP. 1: OBJETIVOS ESPECÍFICO</a:t>
            </a:r>
            <a:endParaRPr lang="en-GB" kern="0" dirty="0">
              <a:solidFill>
                <a:schemeClr val="bg1"/>
              </a:solidFill>
            </a:endParaRPr>
          </a:p>
        </p:txBody>
      </p:sp>
      <p:grpSp>
        <p:nvGrpSpPr>
          <p:cNvPr id="25" name="Group 98"/>
          <p:cNvGrpSpPr>
            <a:grpSpLocks/>
          </p:cNvGrpSpPr>
          <p:nvPr/>
        </p:nvGrpSpPr>
        <p:grpSpPr bwMode="auto">
          <a:xfrm>
            <a:off x="-428625" y="419100"/>
            <a:ext cx="2152650" cy="2152650"/>
            <a:chOff x="1943" y="626"/>
            <a:chExt cx="1228" cy="1228"/>
          </a:xfrm>
        </p:grpSpPr>
        <p:sp>
          <p:nvSpPr>
            <p:cNvPr id="11289" name="Oval 99"/>
            <p:cNvSpPr>
              <a:spLocks noChangeArrowheads="1"/>
            </p:cNvSpPr>
            <p:nvPr/>
          </p:nvSpPr>
          <p:spPr bwMode="auto">
            <a:xfrm>
              <a:off x="1943" y="626"/>
              <a:ext cx="1228" cy="1228"/>
            </a:xfrm>
            <a:prstGeom prst="ellipse">
              <a:avLst/>
            </a:prstGeom>
            <a:gradFill rotWithShape="1">
              <a:gsLst>
                <a:gs pos="0">
                  <a:srgbClr val="10942F">
                    <a:alpha val="62000"/>
                  </a:srgbClr>
                </a:gs>
                <a:gs pos="100000">
                  <a:srgbClr val="074416">
                    <a:alpha val="0"/>
                  </a:srgbClr>
                </a:gs>
              </a:gsLst>
              <a:path path="shape">
                <a:fillToRect l="50000" t="50000" r="50000" b="50000"/>
              </a:path>
            </a:gradFill>
            <a:ln w="9525">
              <a:noFill/>
              <a:round/>
              <a:headEnd/>
              <a:tailEnd/>
            </a:ln>
          </p:spPr>
          <p:txBody>
            <a:bodyPr wrap="none" anchor="ctr"/>
            <a:lstStyle/>
            <a:p>
              <a:endParaRPr lang="es-MX"/>
            </a:p>
          </p:txBody>
        </p:sp>
        <p:grpSp>
          <p:nvGrpSpPr>
            <p:cNvPr id="11290" name="Group 100"/>
            <p:cNvGrpSpPr>
              <a:grpSpLocks/>
            </p:cNvGrpSpPr>
            <p:nvPr/>
          </p:nvGrpSpPr>
          <p:grpSpPr bwMode="auto">
            <a:xfrm>
              <a:off x="2070" y="1330"/>
              <a:ext cx="975" cy="325"/>
              <a:chOff x="2696" y="1315"/>
              <a:chExt cx="2472" cy="824"/>
            </a:xfrm>
          </p:grpSpPr>
          <p:sp>
            <p:nvSpPr>
              <p:cNvPr id="11294" name="Oval 101"/>
              <p:cNvSpPr>
                <a:spLocks noChangeArrowheads="1"/>
              </p:cNvSpPr>
              <p:nvPr/>
            </p:nvSpPr>
            <p:spPr bwMode="auto">
              <a:xfrm>
                <a:off x="2696" y="1315"/>
                <a:ext cx="2472" cy="824"/>
              </a:xfrm>
              <a:prstGeom prst="ellipse">
                <a:avLst/>
              </a:prstGeom>
              <a:gradFill rotWithShape="1">
                <a:gsLst>
                  <a:gs pos="0">
                    <a:srgbClr val="10942F">
                      <a:alpha val="60999"/>
                    </a:srgbClr>
                  </a:gs>
                  <a:gs pos="100000">
                    <a:srgbClr val="074416">
                      <a:alpha val="0"/>
                    </a:srgbClr>
                  </a:gs>
                </a:gsLst>
                <a:path path="shape">
                  <a:fillToRect l="50000" t="50000" r="50000" b="50000"/>
                </a:path>
              </a:gradFill>
              <a:ln w="9525">
                <a:noFill/>
                <a:round/>
                <a:headEnd/>
                <a:tailEnd/>
              </a:ln>
            </p:spPr>
            <p:txBody>
              <a:bodyPr wrap="none" anchor="ctr"/>
              <a:lstStyle/>
              <a:p>
                <a:endParaRPr lang="es-MX"/>
              </a:p>
            </p:txBody>
          </p:sp>
          <p:sp>
            <p:nvSpPr>
              <p:cNvPr id="17" name="Oval 102"/>
              <p:cNvSpPr>
                <a:spLocks noChangeArrowheads="1"/>
              </p:cNvSpPr>
              <p:nvPr/>
            </p:nvSpPr>
            <p:spPr bwMode="auto">
              <a:xfrm>
                <a:off x="3334" y="1520"/>
                <a:ext cx="1249" cy="451"/>
              </a:xfrm>
              <a:prstGeom prst="ellipse">
                <a:avLst/>
              </a:prstGeom>
              <a:gradFill rotWithShape="1">
                <a:gsLst>
                  <a:gs pos="0">
                    <a:srgbClr val="16D83B">
                      <a:alpha val="92998"/>
                    </a:srgbClr>
                  </a:gs>
                  <a:gs pos="100000">
                    <a:srgbClr val="0A641B">
                      <a:alpha val="0"/>
                    </a:srgbClr>
                  </a:gs>
                </a:gsLst>
                <a:path path="shape">
                  <a:fillToRect l="50000" t="50000" r="50000" b="50000"/>
                </a:path>
              </a:gradFill>
              <a:ln w="9525">
                <a:noFill/>
                <a:round/>
                <a:headEnd/>
                <a:tailEnd/>
              </a:ln>
            </p:spPr>
            <p:txBody>
              <a:bodyPr wrap="none" anchor="ctr"/>
              <a:lstStyle/>
              <a:p>
                <a:endParaRPr lang="es-MX"/>
              </a:p>
            </p:txBody>
          </p:sp>
        </p:grpSp>
        <p:grpSp>
          <p:nvGrpSpPr>
            <p:cNvPr id="11291" name="Group 103"/>
            <p:cNvGrpSpPr>
              <a:grpSpLocks/>
            </p:cNvGrpSpPr>
            <p:nvPr/>
          </p:nvGrpSpPr>
          <p:grpSpPr bwMode="auto">
            <a:xfrm>
              <a:off x="2236" y="890"/>
              <a:ext cx="644" cy="645"/>
              <a:chOff x="2880" y="1515"/>
              <a:chExt cx="644" cy="645"/>
            </a:xfrm>
          </p:grpSpPr>
          <p:sp>
            <p:nvSpPr>
              <p:cNvPr id="11292" name="Oval 104"/>
              <p:cNvSpPr>
                <a:spLocks noChangeArrowheads="1"/>
              </p:cNvSpPr>
              <p:nvPr/>
            </p:nvSpPr>
            <p:spPr bwMode="auto">
              <a:xfrm>
                <a:off x="2880" y="1516"/>
                <a:ext cx="644" cy="644"/>
              </a:xfrm>
              <a:prstGeom prst="ellipse">
                <a:avLst/>
              </a:prstGeom>
              <a:gradFill rotWithShape="1">
                <a:gsLst>
                  <a:gs pos="0">
                    <a:srgbClr val="10942F"/>
                  </a:gs>
                  <a:gs pos="100000">
                    <a:srgbClr val="16D83B"/>
                  </a:gs>
                </a:gsLst>
                <a:lin ang="5400000" scaled="1"/>
              </a:gradFill>
              <a:ln w="9525" algn="ctr">
                <a:noFill/>
                <a:round/>
                <a:headEnd/>
                <a:tailEnd/>
              </a:ln>
            </p:spPr>
            <p:txBody>
              <a:bodyPr wrap="none" anchor="ctr"/>
              <a:lstStyle/>
              <a:p>
                <a:endParaRPr lang="es-MX"/>
              </a:p>
            </p:txBody>
          </p:sp>
          <p:sp>
            <p:nvSpPr>
              <p:cNvPr id="110" name="Freeform 105"/>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MX" dirty="0"/>
              </a:p>
            </p:txBody>
          </p:sp>
        </p:grpSp>
      </p:grpSp>
      <p:sp>
        <p:nvSpPr>
          <p:cNvPr id="113" name="Text Box 71"/>
          <p:cNvSpPr txBox="1">
            <a:spLocks noChangeArrowheads="1"/>
          </p:cNvSpPr>
          <p:nvPr/>
        </p:nvSpPr>
        <p:spPr bwMode="auto">
          <a:xfrm>
            <a:off x="146050" y="1090613"/>
            <a:ext cx="1039813"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104" name="2 Marcador de contenido"/>
          <p:cNvSpPr txBox="1">
            <a:spLocks/>
          </p:cNvSpPr>
          <p:nvPr/>
        </p:nvSpPr>
        <p:spPr>
          <a:xfrm>
            <a:off x="2214563" y="714375"/>
            <a:ext cx="6357937" cy="5786438"/>
          </a:xfrm>
          <a:prstGeom prst="rect">
            <a:avLst/>
          </a:prstGeom>
        </p:spPr>
        <p:txBody>
          <a:bodyPr/>
          <a:lstStyle/>
          <a:p>
            <a:pPr algn="just">
              <a:defRPr/>
            </a:pPr>
            <a:endParaRPr lang="es-EC" kern="0" dirty="0">
              <a:latin typeface="Arial" pitchFamily="34" charset="0"/>
              <a:cs typeface="Arial" pitchFamily="34" charset="0"/>
            </a:endParaRPr>
          </a:p>
          <a:p>
            <a:pPr algn="just">
              <a:defRPr/>
            </a:pPr>
            <a:endParaRPr lang="es-EC" kern="0" dirty="0">
              <a:latin typeface="Arial" pitchFamily="34" charset="0"/>
              <a:cs typeface="Arial" pitchFamily="34" charset="0"/>
            </a:endParaRPr>
          </a:p>
          <a:p>
            <a:pPr algn="just">
              <a:buClr>
                <a:schemeClr val="accent2">
                  <a:lumMod val="75000"/>
                </a:schemeClr>
              </a:buClr>
              <a:buSzPct val="100000"/>
              <a:buFont typeface="Wingdings" pitchFamily="2" charset="2"/>
              <a:buChar char="§"/>
              <a:defRPr/>
            </a:pPr>
            <a:r>
              <a:rPr lang="es-EC" dirty="0">
                <a:latin typeface="Arial" pitchFamily="34" charset="0"/>
                <a:cs typeface="Arial" pitchFamily="34" charset="0"/>
              </a:rPr>
              <a:t>     Realizar un estudio de tomate de árbol para determinar la rentabilidad del negocio.</a:t>
            </a:r>
          </a:p>
          <a:p>
            <a:pPr algn="just">
              <a:buClr>
                <a:schemeClr val="accent2">
                  <a:lumMod val="75000"/>
                </a:schemeClr>
              </a:buClr>
              <a:buSzPct val="100000"/>
              <a:buFont typeface="Wingdings" pitchFamily="2" charset="2"/>
              <a:buChar char="§"/>
              <a:defRPr/>
            </a:pPr>
            <a:endParaRPr lang="es-ES" dirty="0">
              <a:latin typeface="Arial" pitchFamily="34" charset="0"/>
              <a:cs typeface="Arial" pitchFamily="34" charset="0"/>
            </a:endParaRPr>
          </a:p>
          <a:p>
            <a:pPr algn="just">
              <a:buClr>
                <a:schemeClr val="accent2">
                  <a:lumMod val="75000"/>
                </a:schemeClr>
              </a:buClr>
              <a:buSzPct val="100000"/>
              <a:buFont typeface="Wingdings" pitchFamily="2" charset="2"/>
              <a:buChar char="§"/>
              <a:defRPr/>
            </a:pPr>
            <a:r>
              <a:rPr lang="es-EC" dirty="0">
                <a:latin typeface="Arial" pitchFamily="34" charset="0"/>
                <a:cs typeface="Arial" pitchFamily="34" charset="0"/>
              </a:rPr>
              <a:t>    Analizar la producción actual de tomate de árbol y formas apropiadas de cultivo para exportación.</a:t>
            </a:r>
          </a:p>
          <a:p>
            <a:pPr algn="just">
              <a:buClr>
                <a:schemeClr val="accent2">
                  <a:lumMod val="75000"/>
                </a:schemeClr>
              </a:buClr>
              <a:buSzPct val="100000"/>
              <a:defRPr/>
            </a:pPr>
            <a:endParaRPr lang="es-ES" dirty="0">
              <a:latin typeface="Arial" pitchFamily="34" charset="0"/>
              <a:cs typeface="Arial" pitchFamily="34" charset="0"/>
            </a:endParaRPr>
          </a:p>
          <a:p>
            <a:pPr algn="just">
              <a:buClr>
                <a:schemeClr val="accent2">
                  <a:lumMod val="75000"/>
                </a:schemeClr>
              </a:buClr>
              <a:buSzPct val="100000"/>
              <a:buFont typeface="Wingdings" pitchFamily="2" charset="2"/>
              <a:buChar char="§"/>
              <a:defRPr/>
            </a:pPr>
            <a:r>
              <a:rPr lang="es-EC" dirty="0">
                <a:latin typeface="Arial" pitchFamily="34" charset="0"/>
                <a:cs typeface="Arial" pitchFamily="34" charset="0"/>
              </a:rPr>
              <a:t>    Identificar los mercados internacionales que demanden este producto, asegurándose un mercado de compra seguro y rentable. </a:t>
            </a:r>
          </a:p>
          <a:p>
            <a:pPr algn="just">
              <a:buClr>
                <a:schemeClr val="accent2">
                  <a:lumMod val="75000"/>
                </a:schemeClr>
              </a:buClr>
              <a:buSzPct val="100000"/>
              <a:buFont typeface="Wingdings" pitchFamily="2" charset="2"/>
              <a:buChar char="§"/>
              <a:defRPr/>
            </a:pPr>
            <a:endParaRPr lang="es-ES" dirty="0">
              <a:latin typeface="Arial" pitchFamily="34" charset="0"/>
              <a:cs typeface="Arial" pitchFamily="34" charset="0"/>
            </a:endParaRPr>
          </a:p>
          <a:p>
            <a:pPr algn="just">
              <a:buClr>
                <a:schemeClr val="accent2">
                  <a:lumMod val="75000"/>
                </a:schemeClr>
              </a:buClr>
              <a:buSzPct val="100000"/>
              <a:defRPr/>
            </a:pPr>
            <a:endParaRPr lang="es-ES" dirty="0">
              <a:latin typeface="Arial" pitchFamily="34" charset="0"/>
              <a:cs typeface="Arial" pitchFamily="34" charset="0"/>
            </a:endParaRPr>
          </a:p>
          <a:p>
            <a:pPr marL="342900" indent="-342900">
              <a:lnSpc>
                <a:spcPct val="110000"/>
              </a:lnSpc>
              <a:spcBef>
                <a:spcPct val="20000"/>
              </a:spcBef>
              <a:buFontTx/>
              <a:buChar char="•"/>
              <a:defRPr/>
            </a:pPr>
            <a:endParaRPr lang="es-EC" kern="0" dirty="0">
              <a:latin typeface="Arial" pitchFamily="34" charset="0"/>
              <a:cs typeface="Arial" pitchFamily="34" charset="0"/>
            </a:endParaRPr>
          </a:p>
          <a:p>
            <a:pPr marL="342900" indent="-342900">
              <a:lnSpc>
                <a:spcPct val="110000"/>
              </a:lnSpc>
              <a:spcBef>
                <a:spcPct val="20000"/>
              </a:spcBef>
              <a:buFontTx/>
              <a:buChar char="•"/>
              <a:defRPr/>
            </a:pPr>
            <a:endParaRPr lang="es-EC" kern="0" dirty="0">
              <a:latin typeface="Arial" pitchFamily="34" charset="0"/>
              <a:cs typeface="Arial" pitchFamily="34" charset="0"/>
            </a:endParaRPr>
          </a:p>
          <a:p>
            <a:pPr marL="342900" indent="-342900" algn="just">
              <a:spcBef>
                <a:spcPct val="20000"/>
              </a:spcBef>
              <a:buClr>
                <a:srgbClr val="0070C0"/>
              </a:buClr>
              <a:buFont typeface="Wingdings" pitchFamily="2" charset="2"/>
              <a:buChar char="§"/>
              <a:defRPr/>
            </a:pPr>
            <a:endParaRPr lang="es-ES" kern="0" dirty="0">
              <a:latin typeface="Arial" pitchFamily="34" charset="0"/>
              <a:cs typeface="Arial" pitchFamily="34" charset="0"/>
            </a:endParaRPr>
          </a:p>
        </p:txBody>
      </p:sp>
      <p:sp>
        <p:nvSpPr>
          <p:cNvPr id="11288" name="Text Box 70"/>
          <p:cNvSpPr txBox="1">
            <a:spLocks noChangeArrowheads="1"/>
          </p:cNvSpPr>
          <p:nvPr/>
        </p:nvSpPr>
        <p:spPr bwMode="auto">
          <a:xfrm>
            <a:off x="68263" y="5283200"/>
            <a:ext cx="1039812"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IV: Estudio Financiero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4.16667E-6 0 L 4.16667E-6 1.12338 " pathEditMode="relative" rAng="0" ptsTypes="AA">
                                      <p:cBhvr>
                                        <p:cTn id="10" dur="1500" fill="hold"/>
                                        <p:tgtEl>
                                          <p:spTgt spid="5"/>
                                        </p:tgtEl>
                                        <p:attrNameLst>
                                          <p:attrName>ppt_x</p:attrName>
                                          <p:attrName>ppt_y</p:attrName>
                                        </p:attrNameLst>
                                      </p:cBhvr>
                                      <p:rCtr x="0" y="562"/>
                                    </p:animMotion>
                                  </p:childTnLst>
                                </p:cTn>
                              </p:par>
                              <p:par>
                                <p:cTn id="11" presetID="42" presetClass="path" presetSubtype="0" accel="50000" decel="50000" fill="hold" nodeType="withEffect">
                                  <p:stCondLst>
                                    <p:cond delay="0"/>
                                  </p:stCondLst>
                                  <p:childTnLst>
                                    <p:animMotion origin="layout" path="M -4.72222E-6 -1.12338 L -4.72222E-6 -4.07407E-6 " pathEditMode="relative" rAng="0" ptsTypes="AA">
                                      <p:cBhvr>
                                        <p:cTn id="12" dur="1500" spd="-100000" fill="hold"/>
                                        <p:tgtEl>
                                          <p:spTgt spid="4"/>
                                        </p:tgtEl>
                                        <p:attrNameLst>
                                          <p:attrName>ppt_x</p:attrName>
                                          <p:attrName>ppt_y</p:attrName>
                                        </p:attrNameLst>
                                      </p:cBhvr>
                                      <p:rCtr x="0" y="562"/>
                                    </p:animMotion>
                                  </p:childTnLst>
                                </p:cTn>
                              </p:par>
                              <p:par>
                                <p:cTn id="13" presetID="10" presetClass="entr" presetSubtype="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7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9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11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13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xit" presetSubtype="0" fill="hold" nodeType="with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xit" presetSubtype="0" fill="hold" grpId="0" nodeType="withEffect">
                                  <p:stCondLst>
                                    <p:cond delay="0"/>
                                  </p:stCondLst>
                                  <p:childTnLst>
                                    <p:animEffect transition="out" filter="fade">
                                      <p:cBhvr>
                                        <p:cTn id="35" dur="500"/>
                                        <p:tgtEl>
                                          <p:spTgt spid="11336"/>
                                        </p:tgtEl>
                                      </p:cBhvr>
                                    </p:animEffect>
                                    <p:set>
                                      <p:cBhvr>
                                        <p:cTn id="36" dur="1" fill="hold">
                                          <p:stCondLst>
                                            <p:cond delay="499"/>
                                          </p:stCondLst>
                                        </p:cTn>
                                        <p:tgtEl>
                                          <p:spTgt spid="1133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1337"/>
                                        </p:tgtEl>
                                        <p:attrNameLst>
                                          <p:attrName>style.visibility</p:attrName>
                                        </p:attrNameLst>
                                      </p:cBhvr>
                                      <p:to>
                                        <p:strVal val="visible"/>
                                      </p:to>
                                    </p:set>
                                    <p:animEffect transition="in" filter="fade">
                                      <p:cBhvr>
                                        <p:cTn id="39" dur="500"/>
                                        <p:tgtEl>
                                          <p:spTgt spid="11337"/>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par>
                                <p:cTn id="43" presetID="10" presetClass="entr" presetSubtype="0" fill="hold" nodeType="withEffect">
                                  <p:stCondLst>
                                    <p:cond delay="110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wipe(left)">
                                      <p:cBhvr>
                                        <p:cTn id="48" dur="500"/>
                                        <p:tgtEl>
                                          <p:spTgt spid="102"/>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113"/>
                                        </p:tgtEl>
                                        <p:attrNameLst>
                                          <p:attrName>style.visibility</p:attrName>
                                        </p:attrNameLst>
                                      </p:cBhvr>
                                      <p:to>
                                        <p:strVal val="visible"/>
                                      </p:to>
                                    </p:set>
                                    <p:animEffect transition="in" filter="fade">
                                      <p:cBhvr>
                                        <p:cTn id="51" dur="500"/>
                                        <p:tgtEl>
                                          <p:spTgt spid="11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104"/>
                                        </p:tgtEl>
                                        <p:attrNameLst>
                                          <p:attrName>style.visibility</p:attrName>
                                        </p:attrNameLst>
                                      </p:cBhvr>
                                      <p:to>
                                        <p:strVal val="visible"/>
                                      </p:to>
                                    </p:set>
                                    <p:animEffect transition="in" filter="randombar(horizontal)">
                                      <p:cBhvr>
                                        <p:cTn id="61"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6" grpId="0" animBg="1"/>
      <p:bldP spid="11337" grpId="0" animBg="1"/>
      <p:bldP spid="85" grpId="0"/>
      <p:bldP spid="102" grpId="0"/>
      <p:bldP spid="113" grpId="0"/>
      <p:bldP spid="104"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36" name="Rectangle 72"/>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29BE6">
                  <a:alpha val="79999"/>
                </a:srgbClr>
              </a:gs>
            </a:gsLst>
            <a:lin ang="5400000" scaled="1"/>
          </a:gradFill>
          <a:ln w="9525">
            <a:noFill/>
            <a:miter lim="800000"/>
            <a:headEnd/>
            <a:tailEnd/>
          </a:ln>
        </p:spPr>
        <p:txBody>
          <a:bodyPr wrap="none" anchor="ctr"/>
          <a:lstStyle/>
          <a:p>
            <a:endParaRPr lang="es-ES_tradnl"/>
          </a:p>
        </p:txBody>
      </p:sp>
      <p:sp>
        <p:nvSpPr>
          <p:cNvPr id="11337" name="Rectangle 73"/>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9CE1C">
                  <a:alpha val="60001"/>
                </a:srgbClr>
              </a:gs>
            </a:gsLst>
            <a:lin ang="5400000" scaled="1"/>
          </a:gradFill>
          <a:ln w="9525">
            <a:noFill/>
            <a:miter lim="800000"/>
            <a:headEnd/>
            <a:tailEnd/>
          </a:ln>
        </p:spPr>
        <p:txBody>
          <a:bodyPr wrap="none" anchor="ctr"/>
          <a:lstStyle/>
          <a:p>
            <a:endParaRPr lang="es-ES_tradnl"/>
          </a:p>
        </p:txBody>
      </p:sp>
      <p:grpSp>
        <p:nvGrpSpPr>
          <p:cNvPr id="2" name="Group 2"/>
          <p:cNvGrpSpPr>
            <a:grpSpLocks/>
          </p:cNvGrpSpPr>
          <p:nvPr/>
        </p:nvGrpSpPr>
        <p:grpSpPr bwMode="auto">
          <a:xfrm>
            <a:off x="-3175" y="-12700"/>
            <a:ext cx="1766888" cy="6870700"/>
            <a:chOff x="2336" y="-8"/>
            <a:chExt cx="1252" cy="4337"/>
          </a:xfrm>
        </p:grpSpPr>
        <p:sp>
          <p:nvSpPr>
            <p:cNvPr id="12375" name="Freeform 3"/>
            <p:cNvSpPr>
              <a:spLocks/>
            </p:cNvSpPr>
            <p:nvPr/>
          </p:nvSpPr>
          <p:spPr bwMode="auto">
            <a:xfrm>
              <a:off x="2336" y="-8"/>
              <a:ext cx="872" cy="4337"/>
            </a:xfrm>
            <a:custGeom>
              <a:avLst/>
              <a:gdLst>
                <a:gd name="T0" fmla="*/ 3390520 w 369"/>
                <a:gd name="T1" fmla="*/ 0 h 1836"/>
                <a:gd name="T2" fmla="*/ 3107293 w 369"/>
                <a:gd name="T3" fmla="*/ 11115941 h 1836"/>
                <a:gd name="T4" fmla="*/ 0 w 369"/>
                <a:gd name="T5" fmla="*/ 23462209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18A5D8"/>
              </a:solidFill>
              <a:miter lim="800000"/>
              <a:headEnd/>
              <a:tailEnd/>
            </a:ln>
          </p:spPr>
          <p:txBody>
            <a:bodyPr/>
            <a:lstStyle/>
            <a:p>
              <a:endParaRPr lang="es-ES"/>
            </a:p>
          </p:txBody>
        </p:sp>
        <p:sp>
          <p:nvSpPr>
            <p:cNvPr id="12376" name="Freeform 4"/>
            <p:cNvSpPr>
              <a:spLocks/>
            </p:cNvSpPr>
            <p:nvPr/>
          </p:nvSpPr>
          <p:spPr bwMode="auto">
            <a:xfrm>
              <a:off x="2343" y="-8"/>
              <a:ext cx="893" cy="4337"/>
            </a:xfrm>
            <a:custGeom>
              <a:avLst/>
              <a:gdLst>
                <a:gd name="T0" fmla="*/ 3362837 w 378"/>
                <a:gd name="T1" fmla="*/ 0 h 1836"/>
                <a:gd name="T2" fmla="*/ 3183299 w 378"/>
                <a:gd name="T3" fmla="*/ 11115941 h 1836"/>
                <a:gd name="T4" fmla="*/ 393903 w 378"/>
                <a:gd name="T5" fmla="*/ 23462209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199DCC"/>
              </a:solidFill>
              <a:miter lim="800000"/>
              <a:headEnd/>
              <a:tailEnd/>
            </a:ln>
          </p:spPr>
          <p:txBody>
            <a:bodyPr/>
            <a:lstStyle/>
            <a:p>
              <a:endParaRPr lang="es-ES"/>
            </a:p>
          </p:txBody>
        </p:sp>
        <p:sp>
          <p:nvSpPr>
            <p:cNvPr id="12377" name="Freeform 5"/>
            <p:cNvSpPr>
              <a:spLocks/>
            </p:cNvSpPr>
            <p:nvPr/>
          </p:nvSpPr>
          <p:spPr bwMode="auto">
            <a:xfrm>
              <a:off x="2350" y="-8"/>
              <a:ext cx="917" cy="4337"/>
            </a:xfrm>
            <a:custGeom>
              <a:avLst/>
              <a:gdLst>
                <a:gd name="T0" fmla="*/ 3381520 w 388"/>
                <a:gd name="T1" fmla="*/ 0 h 1836"/>
                <a:gd name="T2" fmla="*/ 3290104 w 388"/>
                <a:gd name="T3" fmla="*/ 11115941 h 1836"/>
                <a:gd name="T4" fmla="*/ 798119 w 388"/>
                <a:gd name="T5" fmla="*/ 23462209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1A96C3"/>
              </a:solidFill>
              <a:miter lim="800000"/>
              <a:headEnd/>
              <a:tailEnd/>
            </a:ln>
          </p:spPr>
          <p:txBody>
            <a:bodyPr/>
            <a:lstStyle/>
            <a:p>
              <a:endParaRPr lang="es-ES"/>
            </a:p>
          </p:txBody>
        </p:sp>
        <p:sp>
          <p:nvSpPr>
            <p:cNvPr id="12378" name="Freeform 6"/>
            <p:cNvSpPr>
              <a:spLocks/>
            </p:cNvSpPr>
            <p:nvPr/>
          </p:nvSpPr>
          <p:spPr bwMode="auto">
            <a:xfrm>
              <a:off x="2355" y="-8"/>
              <a:ext cx="940" cy="4337"/>
            </a:xfrm>
            <a:custGeom>
              <a:avLst/>
              <a:gdLst>
                <a:gd name="T0" fmla="*/ 3354863 w 398"/>
                <a:gd name="T1" fmla="*/ 0 h 1836"/>
                <a:gd name="T2" fmla="*/ 3369985 w 398"/>
                <a:gd name="T3" fmla="*/ 11115941 h 1836"/>
                <a:gd name="T4" fmla="*/ 1198670 w 398"/>
                <a:gd name="T5" fmla="*/ 23462209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1A8FBA"/>
              </a:solidFill>
              <a:miter lim="800000"/>
              <a:headEnd/>
              <a:tailEnd/>
            </a:ln>
          </p:spPr>
          <p:txBody>
            <a:bodyPr/>
            <a:lstStyle/>
            <a:p>
              <a:endParaRPr lang="es-ES"/>
            </a:p>
          </p:txBody>
        </p:sp>
        <p:sp>
          <p:nvSpPr>
            <p:cNvPr id="12379" name="Freeform 7"/>
            <p:cNvSpPr>
              <a:spLocks/>
            </p:cNvSpPr>
            <p:nvPr/>
          </p:nvSpPr>
          <p:spPr bwMode="auto">
            <a:xfrm>
              <a:off x="2360" y="-8"/>
              <a:ext cx="964" cy="4337"/>
            </a:xfrm>
            <a:custGeom>
              <a:avLst/>
              <a:gdLst>
                <a:gd name="T0" fmla="*/ 3382712 w 408"/>
                <a:gd name="T1" fmla="*/ 0 h 1836"/>
                <a:gd name="T2" fmla="*/ 3469547 w 408"/>
                <a:gd name="T3" fmla="*/ 11115941 h 1836"/>
                <a:gd name="T4" fmla="*/ 1599416 w 408"/>
                <a:gd name="T5" fmla="*/ 23462209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1888B2"/>
              </a:solidFill>
              <a:miter lim="800000"/>
              <a:headEnd/>
              <a:tailEnd/>
            </a:ln>
          </p:spPr>
          <p:txBody>
            <a:bodyPr/>
            <a:lstStyle/>
            <a:p>
              <a:endParaRPr lang="es-ES"/>
            </a:p>
          </p:txBody>
        </p:sp>
        <p:sp>
          <p:nvSpPr>
            <p:cNvPr id="12380" name="Freeform 8"/>
            <p:cNvSpPr>
              <a:spLocks/>
            </p:cNvSpPr>
            <p:nvPr/>
          </p:nvSpPr>
          <p:spPr bwMode="auto">
            <a:xfrm>
              <a:off x="2365" y="-8"/>
              <a:ext cx="987" cy="4337"/>
            </a:xfrm>
            <a:custGeom>
              <a:avLst/>
              <a:gdLst>
                <a:gd name="T0" fmla="*/ 3356284 w 418"/>
                <a:gd name="T1" fmla="*/ 0 h 1836"/>
                <a:gd name="T2" fmla="*/ 3550289 w 418"/>
                <a:gd name="T3" fmla="*/ 11115941 h 1836"/>
                <a:gd name="T4" fmla="*/ 1998361 w 418"/>
                <a:gd name="T5" fmla="*/ 23462209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1A82AA"/>
              </a:solidFill>
              <a:miter lim="800000"/>
              <a:headEnd/>
              <a:tailEnd/>
            </a:ln>
          </p:spPr>
          <p:txBody>
            <a:bodyPr/>
            <a:lstStyle/>
            <a:p>
              <a:endParaRPr lang="es-ES"/>
            </a:p>
          </p:txBody>
        </p:sp>
        <p:sp>
          <p:nvSpPr>
            <p:cNvPr id="12381" name="Freeform 9"/>
            <p:cNvSpPr>
              <a:spLocks/>
            </p:cNvSpPr>
            <p:nvPr/>
          </p:nvSpPr>
          <p:spPr bwMode="auto">
            <a:xfrm>
              <a:off x="2372" y="-8"/>
              <a:ext cx="1039" cy="4337"/>
            </a:xfrm>
            <a:custGeom>
              <a:avLst/>
              <a:gdLst>
                <a:gd name="T0" fmla="*/ 3346761 w 440"/>
                <a:gd name="T1" fmla="*/ 0 h 1836"/>
                <a:gd name="T2" fmla="*/ 3638689 w 440"/>
                <a:gd name="T3" fmla="*/ 11115941 h 1836"/>
                <a:gd name="T4" fmla="*/ 2392543 w 440"/>
                <a:gd name="T5" fmla="*/ 23462209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187CA2"/>
              </a:solidFill>
              <a:miter lim="800000"/>
              <a:headEnd/>
              <a:tailEnd/>
            </a:ln>
          </p:spPr>
          <p:txBody>
            <a:bodyPr/>
            <a:lstStyle/>
            <a:p>
              <a:endParaRPr lang="es-ES"/>
            </a:p>
          </p:txBody>
        </p:sp>
        <p:sp>
          <p:nvSpPr>
            <p:cNvPr id="12382" name="Freeform 10"/>
            <p:cNvSpPr>
              <a:spLocks/>
            </p:cNvSpPr>
            <p:nvPr/>
          </p:nvSpPr>
          <p:spPr bwMode="auto">
            <a:xfrm>
              <a:off x="2376" y="-8"/>
              <a:ext cx="1094" cy="4337"/>
            </a:xfrm>
            <a:custGeom>
              <a:avLst/>
              <a:gdLst>
                <a:gd name="T0" fmla="*/ 3384130 w 463"/>
                <a:gd name="T1" fmla="*/ 0 h 1836"/>
                <a:gd name="T2" fmla="*/ 3769931 w 463"/>
                <a:gd name="T3" fmla="*/ 11115941 h 1836"/>
                <a:gd name="T4" fmla="*/ 2821653 w 463"/>
                <a:gd name="T5" fmla="*/ 23462209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15769B"/>
              </a:solidFill>
              <a:miter lim="800000"/>
              <a:headEnd/>
              <a:tailEnd/>
            </a:ln>
          </p:spPr>
          <p:txBody>
            <a:bodyPr/>
            <a:lstStyle/>
            <a:p>
              <a:endParaRPr lang="es-ES"/>
            </a:p>
          </p:txBody>
        </p:sp>
        <p:sp>
          <p:nvSpPr>
            <p:cNvPr id="12383" name="Freeform 11"/>
            <p:cNvSpPr>
              <a:spLocks/>
            </p:cNvSpPr>
            <p:nvPr/>
          </p:nvSpPr>
          <p:spPr bwMode="auto">
            <a:xfrm>
              <a:off x="2381" y="-8"/>
              <a:ext cx="1148" cy="4337"/>
            </a:xfrm>
            <a:custGeom>
              <a:avLst/>
              <a:gdLst>
                <a:gd name="T0" fmla="*/ 3375080 w 486"/>
                <a:gd name="T1" fmla="*/ 0 h 1836"/>
                <a:gd name="T2" fmla="*/ 3855901 w 486"/>
                <a:gd name="T3" fmla="*/ 11115941 h 1836"/>
                <a:gd name="T4" fmla="*/ 3216959 w 486"/>
                <a:gd name="T5" fmla="*/ 23462209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157194"/>
              </a:solidFill>
              <a:miter lim="800000"/>
              <a:headEnd/>
              <a:tailEnd/>
            </a:ln>
          </p:spPr>
          <p:txBody>
            <a:bodyPr/>
            <a:lstStyle/>
            <a:p>
              <a:endParaRPr lang="es-ES"/>
            </a:p>
          </p:txBody>
        </p:sp>
        <p:sp>
          <p:nvSpPr>
            <p:cNvPr id="12384" name="Freeform 12"/>
            <p:cNvSpPr>
              <a:spLocks/>
            </p:cNvSpPr>
            <p:nvPr/>
          </p:nvSpPr>
          <p:spPr bwMode="auto">
            <a:xfrm>
              <a:off x="2386" y="-8"/>
              <a:ext cx="1202" cy="4337"/>
            </a:xfrm>
            <a:custGeom>
              <a:avLst/>
              <a:gdLst>
                <a:gd name="T0" fmla="*/ 3360032 w 509"/>
                <a:gd name="T1" fmla="*/ 0 h 1836"/>
                <a:gd name="T2" fmla="*/ 3937360 w 509"/>
                <a:gd name="T3" fmla="*/ 11115941 h 1836"/>
                <a:gd name="T4" fmla="*/ 3601584 w 509"/>
                <a:gd name="T5" fmla="*/ 23462209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36B8D"/>
              </a:solidFill>
              <a:miter lim="800000"/>
              <a:headEnd/>
              <a:tailEnd/>
            </a:ln>
          </p:spPr>
          <p:txBody>
            <a:bodyPr/>
            <a:lstStyle/>
            <a:p>
              <a:endParaRPr lang="es-ES"/>
            </a:p>
          </p:txBody>
        </p:sp>
      </p:grpSp>
      <p:grpSp>
        <p:nvGrpSpPr>
          <p:cNvPr id="3" name="Group 13"/>
          <p:cNvGrpSpPr>
            <a:grpSpLocks/>
          </p:cNvGrpSpPr>
          <p:nvPr/>
        </p:nvGrpSpPr>
        <p:grpSpPr bwMode="auto">
          <a:xfrm>
            <a:off x="-3175" y="-12700"/>
            <a:ext cx="1766888" cy="6870700"/>
            <a:chOff x="2336" y="-8"/>
            <a:chExt cx="1252" cy="4337"/>
          </a:xfrm>
        </p:grpSpPr>
        <p:sp>
          <p:nvSpPr>
            <p:cNvPr id="12365" name="Freeform 14"/>
            <p:cNvSpPr>
              <a:spLocks/>
            </p:cNvSpPr>
            <p:nvPr/>
          </p:nvSpPr>
          <p:spPr bwMode="auto">
            <a:xfrm>
              <a:off x="2336" y="-8"/>
              <a:ext cx="872" cy="4337"/>
            </a:xfrm>
            <a:custGeom>
              <a:avLst/>
              <a:gdLst>
                <a:gd name="T0" fmla="*/ 3390520 w 369"/>
                <a:gd name="T1" fmla="*/ 0 h 1836"/>
                <a:gd name="T2" fmla="*/ 3107293 w 369"/>
                <a:gd name="T3" fmla="*/ 11115941 h 1836"/>
                <a:gd name="T4" fmla="*/ 0 w 369"/>
                <a:gd name="T5" fmla="*/ 23462209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53B848"/>
              </a:solidFill>
              <a:miter lim="800000"/>
              <a:headEnd/>
              <a:tailEnd/>
            </a:ln>
          </p:spPr>
          <p:txBody>
            <a:bodyPr/>
            <a:lstStyle/>
            <a:p>
              <a:endParaRPr lang="es-ES"/>
            </a:p>
          </p:txBody>
        </p:sp>
        <p:sp>
          <p:nvSpPr>
            <p:cNvPr id="12366" name="Freeform 15"/>
            <p:cNvSpPr>
              <a:spLocks/>
            </p:cNvSpPr>
            <p:nvPr/>
          </p:nvSpPr>
          <p:spPr bwMode="auto">
            <a:xfrm>
              <a:off x="2343" y="-8"/>
              <a:ext cx="893" cy="4337"/>
            </a:xfrm>
            <a:custGeom>
              <a:avLst/>
              <a:gdLst>
                <a:gd name="T0" fmla="*/ 3362837 w 378"/>
                <a:gd name="T1" fmla="*/ 0 h 1836"/>
                <a:gd name="T2" fmla="*/ 3183299 w 378"/>
                <a:gd name="T3" fmla="*/ 11115941 h 1836"/>
                <a:gd name="T4" fmla="*/ 393903 w 378"/>
                <a:gd name="T5" fmla="*/ 23462209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4FB147"/>
              </a:solidFill>
              <a:miter lim="800000"/>
              <a:headEnd/>
              <a:tailEnd/>
            </a:ln>
          </p:spPr>
          <p:txBody>
            <a:bodyPr/>
            <a:lstStyle/>
            <a:p>
              <a:endParaRPr lang="es-ES"/>
            </a:p>
          </p:txBody>
        </p:sp>
        <p:sp>
          <p:nvSpPr>
            <p:cNvPr id="12367" name="Freeform 16"/>
            <p:cNvSpPr>
              <a:spLocks/>
            </p:cNvSpPr>
            <p:nvPr/>
          </p:nvSpPr>
          <p:spPr bwMode="auto">
            <a:xfrm>
              <a:off x="2350" y="-8"/>
              <a:ext cx="917" cy="4337"/>
            </a:xfrm>
            <a:custGeom>
              <a:avLst/>
              <a:gdLst>
                <a:gd name="T0" fmla="*/ 3381520 w 388"/>
                <a:gd name="T1" fmla="*/ 0 h 1836"/>
                <a:gd name="T2" fmla="*/ 3290104 w 388"/>
                <a:gd name="T3" fmla="*/ 11115941 h 1836"/>
                <a:gd name="T4" fmla="*/ 798119 w 388"/>
                <a:gd name="T5" fmla="*/ 23462209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48AC47"/>
              </a:solidFill>
              <a:miter lim="800000"/>
              <a:headEnd/>
              <a:tailEnd/>
            </a:ln>
          </p:spPr>
          <p:txBody>
            <a:bodyPr/>
            <a:lstStyle/>
            <a:p>
              <a:endParaRPr lang="es-ES"/>
            </a:p>
          </p:txBody>
        </p:sp>
        <p:sp>
          <p:nvSpPr>
            <p:cNvPr id="12368" name="Freeform 17"/>
            <p:cNvSpPr>
              <a:spLocks/>
            </p:cNvSpPr>
            <p:nvPr/>
          </p:nvSpPr>
          <p:spPr bwMode="auto">
            <a:xfrm>
              <a:off x="2355" y="-8"/>
              <a:ext cx="940" cy="4337"/>
            </a:xfrm>
            <a:custGeom>
              <a:avLst/>
              <a:gdLst>
                <a:gd name="T0" fmla="*/ 3354863 w 398"/>
                <a:gd name="T1" fmla="*/ 0 h 1836"/>
                <a:gd name="T2" fmla="*/ 3369985 w 398"/>
                <a:gd name="T3" fmla="*/ 11115941 h 1836"/>
                <a:gd name="T4" fmla="*/ 1198670 w 398"/>
                <a:gd name="T5" fmla="*/ 23462209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43A746"/>
              </a:solidFill>
              <a:miter lim="800000"/>
              <a:headEnd/>
              <a:tailEnd/>
            </a:ln>
          </p:spPr>
          <p:txBody>
            <a:bodyPr/>
            <a:lstStyle/>
            <a:p>
              <a:endParaRPr lang="es-ES"/>
            </a:p>
          </p:txBody>
        </p:sp>
        <p:sp>
          <p:nvSpPr>
            <p:cNvPr id="12369" name="Freeform 18"/>
            <p:cNvSpPr>
              <a:spLocks/>
            </p:cNvSpPr>
            <p:nvPr/>
          </p:nvSpPr>
          <p:spPr bwMode="auto">
            <a:xfrm>
              <a:off x="2360" y="-8"/>
              <a:ext cx="964" cy="4337"/>
            </a:xfrm>
            <a:custGeom>
              <a:avLst/>
              <a:gdLst>
                <a:gd name="T0" fmla="*/ 3382712 w 408"/>
                <a:gd name="T1" fmla="*/ 0 h 1836"/>
                <a:gd name="T2" fmla="*/ 3469547 w 408"/>
                <a:gd name="T3" fmla="*/ 11115941 h 1836"/>
                <a:gd name="T4" fmla="*/ 1599416 w 408"/>
                <a:gd name="T5" fmla="*/ 23462209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3CA246"/>
              </a:solidFill>
              <a:miter lim="800000"/>
              <a:headEnd/>
              <a:tailEnd/>
            </a:ln>
          </p:spPr>
          <p:txBody>
            <a:bodyPr/>
            <a:lstStyle/>
            <a:p>
              <a:endParaRPr lang="es-ES"/>
            </a:p>
          </p:txBody>
        </p:sp>
        <p:sp>
          <p:nvSpPr>
            <p:cNvPr id="12370" name="Freeform 19"/>
            <p:cNvSpPr>
              <a:spLocks/>
            </p:cNvSpPr>
            <p:nvPr/>
          </p:nvSpPr>
          <p:spPr bwMode="auto">
            <a:xfrm>
              <a:off x="2365" y="-8"/>
              <a:ext cx="987" cy="4337"/>
            </a:xfrm>
            <a:custGeom>
              <a:avLst/>
              <a:gdLst>
                <a:gd name="T0" fmla="*/ 3356284 w 418"/>
                <a:gd name="T1" fmla="*/ 0 h 1836"/>
                <a:gd name="T2" fmla="*/ 3550289 w 418"/>
                <a:gd name="T3" fmla="*/ 11115941 h 1836"/>
                <a:gd name="T4" fmla="*/ 1998361 w 418"/>
                <a:gd name="T5" fmla="*/ 23462209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369E46"/>
              </a:solidFill>
              <a:miter lim="800000"/>
              <a:headEnd/>
              <a:tailEnd/>
            </a:ln>
          </p:spPr>
          <p:txBody>
            <a:bodyPr/>
            <a:lstStyle/>
            <a:p>
              <a:endParaRPr lang="es-ES"/>
            </a:p>
          </p:txBody>
        </p:sp>
        <p:sp>
          <p:nvSpPr>
            <p:cNvPr id="12371" name="Freeform 20"/>
            <p:cNvSpPr>
              <a:spLocks/>
            </p:cNvSpPr>
            <p:nvPr/>
          </p:nvSpPr>
          <p:spPr bwMode="auto">
            <a:xfrm>
              <a:off x="2372" y="-8"/>
              <a:ext cx="1039" cy="4337"/>
            </a:xfrm>
            <a:custGeom>
              <a:avLst/>
              <a:gdLst>
                <a:gd name="T0" fmla="*/ 3346761 w 440"/>
                <a:gd name="T1" fmla="*/ 0 h 1836"/>
                <a:gd name="T2" fmla="*/ 3638689 w 440"/>
                <a:gd name="T3" fmla="*/ 11115941 h 1836"/>
                <a:gd name="T4" fmla="*/ 2392543 w 440"/>
                <a:gd name="T5" fmla="*/ 23462209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2F9946"/>
              </a:solidFill>
              <a:miter lim="800000"/>
              <a:headEnd/>
              <a:tailEnd/>
            </a:ln>
          </p:spPr>
          <p:txBody>
            <a:bodyPr/>
            <a:lstStyle/>
            <a:p>
              <a:endParaRPr lang="es-ES"/>
            </a:p>
          </p:txBody>
        </p:sp>
        <p:sp>
          <p:nvSpPr>
            <p:cNvPr id="12372" name="Freeform 21"/>
            <p:cNvSpPr>
              <a:spLocks/>
            </p:cNvSpPr>
            <p:nvPr/>
          </p:nvSpPr>
          <p:spPr bwMode="auto">
            <a:xfrm>
              <a:off x="2376" y="-8"/>
              <a:ext cx="1094" cy="4337"/>
            </a:xfrm>
            <a:custGeom>
              <a:avLst/>
              <a:gdLst>
                <a:gd name="T0" fmla="*/ 3384130 w 463"/>
                <a:gd name="T1" fmla="*/ 0 h 1836"/>
                <a:gd name="T2" fmla="*/ 3769931 w 463"/>
                <a:gd name="T3" fmla="*/ 11115941 h 1836"/>
                <a:gd name="T4" fmla="*/ 2821653 w 463"/>
                <a:gd name="T5" fmla="*/ 23462209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2A9545"/>
              </a:solidFill>
              <a:miter lim="800000"/>
              <a:headEnd/>
              <a:tailEnd/>
            </a:ln>
          </p:spPr>
          <p:txBody>
            <a:bodyPr/>
            <a:lstStyle/>
            <a:p>
              <a:endParaRPr lang="es-ES"/>
            </a:p>
          </p:txBody>
        </p:sp>
        <p:sp>
          <p:nvSpPr>
            <p:cNvPr id="12373" name="Freeform 22"/>
            <p:cNvSpPr>
              <a:spLocks/>
            </p:cNvSpPr>
            <p:nvPr/>
          </p:nvSpPr>
          <p:spPr bwMode="auto">
            <a:xfrm>
              <a:off x="2381" y="-8"/>
              <a:ext cx="1148" cy="4337"/>
            </a:xfrm>
            <a:custGeom>
              <a:avLst/>
              <a:gdLst>
                <a:gd name="T0" fmla="*/ 3375080 w 486"/>
                <a:gd name="T1" fmla="*/ 0 h 1836"/>
                <a:gd name="T2" fmla="*/ 3855901 w 486"/>
                <a:gd name="T3" fmla="*/ 11115941 h 1836"/>
                <a:gd name="T4" fmla="*/ 3216959 w 486"/>
                <a:gd name="T5" fmla="*/ 23462209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219145"/>
              </a:solidFill>
              <a:miter lim="800000"/>
              <a:headEnd/>
              <a:tailEnd/>
            </a:ln>
          </p:spPr>
          <p:txBody>
            <a:bodyPr/>
            <a:lstStyle/>
            <a:p>
              <a:endParaRPr lang="es-ES"/>
            </a:p>
          </p:txBody>
        </p:sp>
        <p:sp>
          <p:nvSpPr>
            <p:cNvPr id="12374" name="Freeform 23"/>
            <p:cNvSpPr>
              <a:spLocks/>
            </p:cNvSpPr>
            <p:nvPr/>
          </p:nvSpPr>
          <p:spPr bwMode="auto">
            <a:xfrm>
              <a:off x="2386" y="-8"/>
              <a:ext cx="1202" cy="4337"/>
            </a:xfrm>
            <a:custGeom>
              <a:avLst/>
              <a:gdLst>
                <a:gd name="T0" fmla="*/ 3360032 w 509"/>
                <a:gd name="T1" fmla="*/ 0 h 1836"/>
                <a:gd name="T2" fmla="*/ 3937360 w 509"/>
                <a:gd name="T3" fmla="*/ 11115941 h 1836"/>
                <a:gd name="T4" fmla="*/ 3601584 w 509"/>
                <a:gd name="T5" fmla="*/ 23462209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A8D44"/>
              </a:solidFill>
              <a:miter lim="800000"/>
              <a:headEnd/>
              <a:tailEnd/>
            </a:ln>
          </p:spPr>
          <p:txBody>
            <a:bodyPr/>
            <a:lstStyle/>
            <a:p>
              <a:endParaRPr lang="es-ES"/>
            </a:p>
          </p:txBody>
        </p:sp>
      </p:grpSp>
      <p:grpSp>
        <p:nvGrpSpPr>
          <p:cNvPr id="4" name="Group 24"/>
          <p:cNvGrpSpPr>
            <a:grpSpLocks/>
          </p:cNvGrpSpPr>
          <p:nvPr/>
        </p:nvGrpSpPr>
        <p:grpSpPr bwMode="auto">
          <a:xfrm rot="10800000">
            <a:off x="1720850" y="-171450"/>
            <a:ext cx="330200" cy="8253413"/>
            <a:chOff x="-1293" y="0"/>
            <a:chExt cx="1050" cy="4320"/>
          </a:xfrm>
        </p:grpSpPr>
        <p:sp>
          <p:nvSpPr>
            <p:cNvPr id="11289" name="Rectangle 25"/>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12364" name="Rectangle 26"/>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5" name="Group 27"/>
          <p:cNvGrpSpPr>
            <a:grpSpLocks/>
          </p:cNvGrpSpPr>
          <p:nvPr/>
        </p:nvGrpSpPr>
        <p:grpSpPr bwMode="auto">
          <a:xfrm>
            <a:off x="0" y="-1111250"/>
            <a:ext cx="1763713" cy="8253413"/>
            <a:chOff x="-1293" y="0"/>
            <a:chExt cx="1050" cy="4320"/>
          </a:xfrm>
        </p:grpSpPr>
        <p:sp>
          <p:nvSpPr>
            <p:cNvPr id="11292" name="Rectangle 28"/>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12362" name="Rectangle 29"/>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6" name="Group 146"/>
          <p:cNvGrpSpPr>
            <a:grpSpLocks/>
          </p:cNvGrpSpPr>
          <p:nvPr/>
        </p:nvGrpSpPr>
        <p:grpSpPr bwMode="auto">
          <a:xfrm>
            <a:off x="276225" y="1500188"/>
            <a:ext cx="2152650" cy="2152650"/>
            <a:chOff x="1943" y="626"/>
            <a:chExt cx="1228" cy="1228"/>
          </a:xfrm>
        </p:grpSpPr>
        <p:sp>
          <p:nvSpPr>
            <p:cNvPr id="12354" name="Oval 147"/>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2355" name="Group 148"/>
            <p:cNvGrpSpPr>
              <a:grpSpLocks/>
            </p:cNvGrpSpPr>
            <p:nvPr/>
          </p:nvGrpSpPr>
          <p:grpSpPr bwMode="auto">
            <a:xfrm>
              <a:off x="2070" y="1330"/>
              <a:ext cx="975" cy="325"/>
              <a:chOff x="2696" y="1315"/>
              <a:chExt cx="2472" cy="824"/>
            </a:xfrm>
          </p:grpSpPr>
          <p:sp>
            <p:nvSpPr>
              <p:cNvPr id="12359" name="Oval 149"/>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2360" name="Oval 150"/>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2356" name="Group 151"/>
            <p:cNvGrpSpPr>
              <a:grpSpLocks/>
            </p:cNvGrpSpPr>
            <p:nvPr/>
          </p:nvGrpSpPr>
          <p:grpSpPr bwMode="auto">
            <a:xfrm>
              <a:off x="2236" y="890"/>
              <a:ext cx="644" cy="645"/>
              <a:chOff x="2880" y="1515"/>
              <a:chExt cx="644" cy="645"/>
            </a:xfrm>
          </p:grpSpPr>
          <p:sp>
            <p:nvSpPr>
              <p:cNvPr id="12357" name="Oval 152"/>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17" name="Freeform 153"/>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9" name="Group 97"/>
          <p:cNvGrpSpPr>
            <a:grpSpLocks/>
          </p:cNvGrpSpPr>
          <p:nvPr/>
        </p:nvGrpSpPr>
        <p:grpSpPr bwMode="auto">
          <a:xfrm>
            <a:off x="-442913" y="412750"/>
            <a:ext cx="2152651" cy="2152650"/>
            <a:chOff x="1943" y="626"/>
            <a:chExt cx="1228" cy="1228"/>
          </a:xfrm>
        </p:grpSpPr>
        <p:sp>
          <p:nvSpPr>
            <p:cNvPr id="12347" name="Oval 96"/>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2348" name="Group 89"/>
            <p:cNvGrpSpPr>
              <a:grpSpLocks/>
            </p:cNvGrpSpPr>
            <p:nvPr/>
          </p:nvGrpSpPr>
          <p:grpSpPr bwMode="auto">
            <a:xfrm>
              <a:off x="2070" y="1330"/>
              <a:ext cx="975" cy="325"/>
              <a:chOff x="2696" y="1315"/>
              <a:chExt cx="2472" cy="824"/>
            </a:xfrm>
          </p:grpSpPr>
          <p:sp>
            <p:nvSpPr>
              <p:cNvPr id="12352" name="Oval 90"/>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2353" name="Oval 91"/>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2349" name="Group 92"/>
            <p:cNvGrpSpPr>
              <a:grpSpLocks/>
            </p:cNvGrpSpPr>
            <p:nvPr/>
          </p:nvGrpSpPr>
          <p:grpSpPr bwMode="auto">
            <a:xfrm>
              <a:off x="2236" y="890"/>
              <a:ext cx="644" cy="645"/>
              <a:chOff x="2880" y="1515"/>
              <a:chExt cx="644" cy="645"/>
            </a:xfrm>
          </p:grpSpPr>
          <p:sp>
            <p:nvSpPr>
              <p:cNvPr id="12350" name="Oval 93"/>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358" name="Freeform 94"/>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2" name="Group 154"/>
          <p:cNvGrpSpPr>
            <a:grpSpLocks/>
          </p:cNvGrpSpPr>
          <p:nvPr/>
        </p:nvGrpSpPr>
        <p:grpSpPr bwMode="auto">
          <a:xfrm>
            <a:off x="-500063" y="2500313"/>
            <a:ext cx="2152651" cy="2152650"/>
            <a:chOff x="1943" y="626"/>
            <a:chExt cx="1228" cy="1228"/>
          </a:xfrm>
        </p:grpSpPr>
        <p:sp>
          <p:nvSpPr>
            <p:cNvPr id="12340" name="Oval 155"/>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2341" name="Group 156"/>
            <p:cNvGrpSpPr>
              <a:grpSpLocks/>
            </p:cNvGrpSpPr>
            <p:nvPr/>
          </p:nvGrpSpPr>
          <p:grpSpPr bwMode="auto">
            <a:xfrm>
              <a:off x="2070" y="1330"/>
              <a:ext cx="975" cy="325"/>
              <a:chOff x="2696" y="1315"/>
              <a:chExt cx="2472" cy="824"/>
            </a:xfrm>
          </p:grpSpPr>
          <p:sp>
            <p:nvSpPr>
              <p:cNvPr id="12345" name="Oval 157"/>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2346" name="Oval 158"/>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2342" name="Group 159"/>
            <p:cNvGrpSpPr>
              <a:grpSpLocks/>
            </p:cNvGrpSpPr>
            <p:nvPr/>
          </p:nvGrpSpPr>
          <p:grpSpPr bwMode="auto">
            <a:xfrm>
              <a:off x="2236" y="890"/>
              <a:ext cx="644" cy="645"/>
              <a:chOff x="2880" y="1515"/>
              <a:chExt cx="644" cy="645"/>
            </a:xfrm>
          </p:grpSpPr>
          <p:sp>
            <p:nvSpPr>
              <p:cNvPr id="12343" name="Oval 160"/>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25" name="Freeform 161"/>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5" name="Group 162"/>
          <p:cNvGrpSpPr>
            <a:grpSpLocks/>
          </p:cNvGrpSpPr>
          <p:nvPr/>
        </p:nvGrpSpPr>
        <p:grpSpPr bwMode="auto">
          <a:xfrm>
            <a:off x="276225" y="3500438"/>
            <a:ext cx="2152650" cy="2152650"/>
            <a:chOff x="1943" y="626"/>
            <a:chExt cx="1228" cy="1228"/>
          </a:xfrm>
        </p:grpSpPr>
        <p:sp>
          <p:nvSpPr>
            <p:cNvPr id="12333"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2334" name="Group 164"/>
            <p:cNvGrpSpPr>
              <a:grpSpLocks/>
            </p:cNvGrpSpPr>
            <p:nvPr/>
          </p:nvGrpSpPr>
          <p:grpSpPr bwMode="auto">
            <a:xfrm>
              <a:off x="2070" y="1330"/>
              <a:ext cx="975" cy="325"/>
              <a:chOff x="2696" y="1315"/>
              <a:chExt cx="2472" cy="824"/>
            </a:xfrm>
          </p:grpSpPr>
          <p:sp>
            <p:nvSpPr>
              <p:cNvPr id="12338" name="Oval 165"/>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2339"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2335" name="Group 167"/>
            <p:cNvGrpSpPr>
              <a:grpSpLocks/>
            </p:cNvGrpSpPr>
            <p:nvPr/>
          </p:nvGrpSpPr>
          <p:grpSpPr bwMode="auto">
            <a:xfrm>
              <a:off x="2236" y="890"/>
              <a:ext cx="644" cy="645"/>
              <a:chOff x="2880" y="1515"/>
              <a:chExt cx="644" cy="645"/>
            </a:xfrm>
          </p:grpSpPr>
          <p:sp>
            <p:nvSpPr>
              <p:cNvPr id="12336"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33" name="Freeform 16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8" name="Group 170"/>
          <p:cNvGrpSpPr>
            <a:grpSpLocks/>
          </p:cNvGrpSpPr>
          <p:nvPr/>
        </p:nvGrpSpPr>
        <p:grpSpPr bwMode="auto">
          <a:xfrm>
            <a:off x="490538" y="5419725"/>
            <a:ext cx="2152650" cy="2152650"/>
            <a:chOff x="1943" y="626"/>
            <a:chExt cx="1228" cy="1228"/>
          </a:xfrm>
        </p:grpSpPr>
        <p:sp>
          <p:nvSpPr>
            <p:cNvPr id="12326" name="Oval 171"/>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2327" name="Group 172"/>
            <p:cNvGrpSpPr>
              <a:grpSpLocks/>
            </p:cNvGrpSpPr>
            <p:nvPr/>
          </p:nvGrpSpPr>
          <p:grpSpPr bwMode="auto">
            <a:xfrm>
              <a:off x="2070" y="1330"/>
              <a:ext cx="975" cy="325"/>
              <a:chOff x="2696" y="1315"/>
              <a:chExt cx="2472" cy="824"/>
            </a:xfrm>
          </p:grpSpPr>
          <p:sp>
            <p:nvSpPr>
              <p:cNvPr id="12331" name="Oval 173"/>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2332" name="Oval 174"/>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2328" name="Group 175"/>
            <p:cNvGrpSpPr>
              <a:grpSpLocks/>
            </p:cNvGrpSpPr>
            <p:nvPr/>
          </p:nvGrpSpPr>
          <p:grpSpPr bwMode="auto">
            <a:xfrm>
              <a:off x="2236" y="890"/>
              <a:ext cx="644" cy="645"/>
              <a:chOff x="2880" y="1515"/>
              <a:chExt cx="644" cy="645"/>
            </a:xfrm>
          </p:grpSpPr>
          <p:sp>
            <p:nvSpPr>
              <p:cNvPr id="12329" name="Oval 176"/>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41" name="Freeform 177"/>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1" name="Group 30"/>
          <p:cNvGrpSpPr>
            <a:grpSpLocks/>
          </p:cNvGrpSpPr>
          <p:nvPr/>
        </p:nvGrpSpPr>
        <p:grpSpPr bwMode="auto">
          <a:xfrm>
            <a:off x="312738" y="173038"/>
            <a:ext cx="8520112" cy="592137"/>
            <a:chOff x="197" y="158"/>
            <a:chExt cx="5367" cy="373"/>
          </a:xfrm>
          <a:solidFill>
            <a:srgbClr val="F1850F"/>
          </a:solidFill>
        </p:grpSpPr>
        <p:sp>
          <p:nvSpPr>
            <p:cNvPr id="11295" name="AutoShape 31"/>
            <p:cNvSpPr>
              <a:spLocks noChangeArrowheads="1"/>
            </p:cNvSpPr>
            <p:nvPr/>
          </p:nvSpPr>
          <p:spPr bwMode="auto">
            <a:xfrm>
              <a:off x="204" y="159"/>
              <a:ext cx="5352" cy="372"/>
            </a:xfrm>
            <a:prstGeom prst="roundRect">
              <a:avLst>
                <a:gd name="adj" fmla="val 11829"/>
              </a:avLst>
            </a:prstGeom>
            <a:grpFill/>
            <a:ln w="9525">
              <a:noFill/>
              <a:round/>
              <a:headEnd/>
              <a:tailEnd/>
            </a:ln>
            <a:effectLst/>
          </p:spPr>
          <p:txBody>
            <a:bodyPr wrap="none" anchor="ctr"/>
            <a:lstStyle/>
            <a:p>
              <a:pPr>
                <a:defRPr/>
              </a:pPr>
              <a:endParaRPr lang="es-ES_tradnl" dirty="0"/>
            </a:p>
          </p:txBody>
        </p:sp>
        <p:sp>
          <p:nvSpPr>
            <p:cNvPr id="11296" name="Freeform 32"/>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pFill/>
            <a:ln w="9525">
              <a:noFill/>
              <a:round/>
              <a:headEnd/>
              <a:tailEnd/>
            </a:ln>
          </p:spPr>
          <p:txBody>
            <a:bodyPr/>
            <a:lstStyle/>
            <a:p>
              <a:pPr>
                <a:defRPr/>
              </a:pPr>
              <a:endParaRPr lang="es-ES_tradnl" dirty="0"/>
            </a:p>
          </p:txBody>
        </p:sp>
        <p:sp>
          <p:nvSpPr>
            <p:cNvPr id="11297" name="AutoShape 33"/>
            <p:cNvSpPr>
              <a:spLocks noChangeArrowheads="1"/>
            </p:cNvSpPr>
            <p:nvPr/>
          </p:nvSpPr>
          <p:spPr bwMode="auto">
            <a:xfrm>
              <a:off x="204" y="159"/>
              <a:ext cx="5352" cy="82"/>
            </a:xfrm>
            <a:prstGeom prst="roundRect">
              <a:avLst>
                <a:gd name="adj" fmla="val 16667"/>
              </a:avLst>
            </a:prstGeom>
            <a:grpFill/>
            <a:ln w="9525">
              <a:noFill/>
              <a:round/>
              <a:headEnd/>
              <a:tailEnd/>
            </a:ln>
            <a:effectLst/>
          </p:spPr>
          <p:txBody>
            <a:bodyPr wrap="none" anchor="ctr"/>
            <a:lstStyle/>
            <a:p>
              <a:pPr>
                <a:defRPr/>
              </a:pPr>
              <a:endParaRPr lang="es-ES_tradnl" dirty="0"/>
            </a:p>
          </p:txBody>
        </p:sp>
      </p:grpSp>
      <p:sp>
        <p:nvSpPr>
          <p:cNvPr id="85" name="Text Box 71"/>
          <p:cNvSpPr txBox="1">
            <a:spLocks noChangeArrowheads="1"/>
          </p:cNvSpPr>
          <p:nvPr/>
        </p:nvSpPr>
        <p:spPr bwMode="auto">
          <a:xfrm>
            <a:off x="131763" y="1076325"/>
            <a:ext cx="1039812"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12303" name="Text Box 69"/>
          <p:cNvSpPr txBox="1">
            <a:spLocks noChangeArrowheads="1"/>
          </p:cNvSpPr>
          <p:nvPr/>
        </p:nvSpPr>
        <p:spPr bwMode="auto">
          <a:xfrm>
            <a:off x="131763" y="3143250"/>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III: Estudio Organizacional</a:t>
            </a:r>
          </a:p>
        </p:txBody>
      </p:sp>
      <p:sp>
        <p:nvSpPr>
          <p:cNvPr id="12304" name="Text Box 71"/>
          <p:cNvSpPr txBox="1">
            <a:spLocks noChangeArrowheads="1"/>
          </p:cNvSpPr>
          <p:nvPr/>
        </p:nvSpPr>
        <p:spPr bwMode="auto">
          <a:xfrm>
            <a:off x="1000125" y="6211888"/>
            <a:ext cx="1285875" cy="461962"/>
          </a:xfrm>
          <a:prstGeom prst="rect">
            <a:avLst/>
          </a:prstGeom>
          <a:noFill/>
          <a:ln w="9525">
            <a:noFill/>
            <a:miter lim="800000"/>
            <a:headEnd/>
            <a:tailEnd/>
          </a:ln>
        </p:spPr>
        <p:txBody>
          <a:bodyPr anchor="ctr">
            <a:spAutoFit/>
          </a:bodyPr>
          <a:lstStyle/>
          <a:p>
            <a:pPr algn="ctr">
              <a:spcBef>
                <a:spcPct val="50000"/>
              </a:spcBef>
            </a:pPr>
            <a:r>
              <a:rPr lang="en-GB" sz="1200">
                <a:solidFill>
                  <a:schemeClr val="bg1"/>
                </a:solidFill>
              </a:rPr>
              <a:t>Conclusiones, Recomendaciones</a:t>
            </a:r>
          </a:p>
        </p:txBody>
      </p:sp>
      <p:sp>
        <p:nvSpPr>
          <p:cNvPr id="12305" name="Text Box 70"/>
          <p:cNvSpPr txBox="1">
            <a:spLocks noChangeArrowheads="1"/>
          </p:cNvSpPr>
          <p:nvPr/>
        </p:nvSpPr>
        <p:spPr bwMode="auto">
          <a:xfrm>
            <a:off x="854075" y="4211638"/>
            <a:ext cx="1039813"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IV: Estudio Técnico </a:t>
            </a:r>
          </a:p>
        </p:txBody>
      </p:sp>
      <p:grpSp>
        <p:nvGrpSpPr>
          <p:cNvPr id="22" name="Group 162"/>
          <p:cNvGrpSpPr>
            <a:grpSpLocks/>
          </p:cNvGrpSpPr>
          <p:nvPr/>
        </p:nvGrpSpPr>
        <p:grpSpPr bwMode="auto">
          <a:xfrm>
            <a:off x="-428625" y="4705350"/>
            <a:ext cx="2852738" cy="2154238"/>
            <a:chOff x="1943" y="626"/>
            <a:chExt cx="1627" cy="1229"/>
          </a:xfrm>
        </p:grpSpPr>
        <p:sp>
          <p:nvSpPr>
            <p:cNvPr id="12319"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2320" name="Group 164"/>
            <p:cNvGrpSpPr>
              <a:grpSpLocks/>
            </p:cNvGrpSpPr>
            <p:nvPr/>
          </p:nvGrpSpPr>
          <p:grpSpPr bwMode="auto">
            <a:xfrm>
              <a:off x="2322" y="1411"/>
              <a:ext cx="1248" cy="444"/>
              <a:chOff x="3334" y="1520"/>
              <a:chExt cx="3166" cy="1126"/>
            </a:xfrm>
          </p:grpSpPr>
          <p:sp>
            <p:nvSpPr>
              <p:cNvPr id="12324" name="Oval 165"/>
              <p:cNvSpPr>
                <a:spLocks noChangeArrowheads="1"/>
              </p:cNvSpPr>
              <p:nvPr/>
            </p:nvSpPr>
            <p:spPr bwMode="auto">
              <a:xfrm>
                <a:off x="4027" y="1822"/>
                <a:ext cx="2473"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2325"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2321" name="Group 167"/>
            <p:cNvGrpSpPr>
              <a:grpSpLocks/>
            </p:cNvGrpSpPr>
            <p:nvPr/>
          </p:nvGrpSpPr>
          <p:grpSpPr bwMode="auto">
            <a:xfrm>
              <a:off x="2236" y="890"/>
              <a:ext cx="644" cy="645"/>
              <a:chOff x="2880" y="1515"/>
              <a:chExt cx="644" cy="645"/>
            </a:xfrm>
          </p:grpSpPr>
          <p:sp>
            <p:nvSpPr>
              <p:cNvPr id="12322"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98" name="Freeform 169"/>
              <p:cNvSpPr>
                <a:spLocks/>
              </p:cNvSpPr>
              <p:nvPr/>
            </p:nvSpPr>
            <p:spPr bwMode="auto">
              <a:xfrm>
                <a:off x="2888" y="1515"/>
                <a:ext cx="627"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sp>
        <p:nvSpPr>
          <p:cNvPr id="102" name="Rectangle 34"/>
          <p:cNvSpPr txBox="1">
            <a:spLocks noChangeArrowheads="1"/>
          </p:cNvSpPr>
          <p:nvPr/>
        </p:nvSpPr>
        <p:spPr bwMode="auto">
          <a:xfrm>
            <a:off x="500063" y="285750"/>
            <a:ext cx="8229600" cy="561975"/>
          </a:xfrm>
          <a:prstGeom prst="rect">
            <a:avLst/>
          </a:prstGeom>
          <a:noFill/>
          <a:ln w="9525">
            <a:noFill/>
            <a:miter lim="800000"/>
            <a:headEnd/>
            <a:tailEnd/>
          </a:ln>
          <a:effectLst>
            <a:outerShdw dist="17961" dir="2700000" algn="ctr" rotWithShape="0">
              <a:srgbClr val="474747"/>
            </a:outerShdw>
          </a:effectLst>
        </p:spPr>
        <p:txBody>
          <a:bodyPr anchor="ctr"/>
          <a:lstStyle/>
          <a:p>
            <a:pPr marL="0" lvl="1">
              <a:defRPr/>
            </a:pPr>
            <a:r>
              <a:rPr lang="es-EC" b="1" kern="0" dirty="0">
                <a:solidFill>
                  <a:schemeClr val="bg1"/>
                </a:solidFill>
                <a:latin typeface="Arial" pitchFamily="34" charset="0"/>
                <a:cs typeface="Arial" pitchFamily="34" charset="0"/>
              </a:rPr>
              <a:t>CAP. 2: INTRODUCCIÓN</a:t>
            </a:r>
            <a:endParaRPr lang="en-GB" kern="0" dirty="0">
              <a:solidFill>
                <a:schemeClr val="bg1"/>
              </a:solidFill>
            </a:endParaRPr>
          </a:p>
        </p:txBody>
      </p:sp>
      <p:grpSp>
        <p:nvGrpSpPr>
          <p:cNvPr id="12308" name="Group 552"/>
          <p:cNvGrpSpPr>
            <a:grpSpLocks/>
          </p:cNvGrpSpPr>
          <p:nvPr/>
        </p:nvGrpSpPr>
        <p:grpSpPr bwMode="auto">
          <a:xfrm>
            <a:off x="285750" y="1500188"/>
            <a:ext cx="2152650" cy="2152650"/>
            <a:chOff x="1943" y="626"/>
            <a:chExt cx="1228" cy="1228"/>
          </a:xfrm>
        </p:grpSpPr>
        <p:sp>
          <p:nvSpPr>
            <p:cNvPr id="12312" name="Oval 553"/>
            <p:cNvSpPr>
              <a:spLocks noChangeArrowheads="1"/>
            </p:cNvSpPr>
            <p:nvPr/>
          </p:nvSpPr>
          <p:spPr bwMode="auto">
            <a:xfrm>
              <a:off x="1943" y="626"/>
              <a:ext cx="1228" cy="1228"/>
            </a:xfrm>
            <a:prstGeom prst="ellipse">
              <a:avLst/>
            </a:prstGeom>
            <a:gradFill rotWithShape="1">
              <a:gsLst>
                <a:gs pos="0">
                  <a:srgbClr val="BC8116">
                    <a:alpha val="62000"/>
                  </a:srgbClr>
                </a:gs>
                <a:gs pos="100000">
                  <a:srgbClr val="573C0A">
                    <a:alpha val="0"/>
                  </a:srgbClr>
                </a:gs>
              </a:gsLst>
              <a:path path="shape">
                <a:fillToRect l="50000" t="50000" r="50000" b="50000"/>
              </a:path>
            </a:gradFill>
            <a:ln w="9525">
              <a:noFill/>
              <a:round/>
              <a:headEnd/>
              <a:tailEnd/>
            </a:ln>
          </p:spPr>
          <p:txBody>
            <a:bodyPr wrap="none" anchor="ctr"/>
            <a:lstStyle/>
            <a:p>
              <a:endParaRPr lang="es-MX"/>
            </a:p>
          </p:txBody>
        </p:sp>
        <p:grpSp>
          <p:nvGrpSpPr>
            <p:cNvPr id="12313" name="Group 554"/>
            <p:cNvGrpSpPr>
              <a:grpSpLocks/>
            </p:cNvGrpSpPr>
            <p:nvPr/>
          </p:nvGrpSpPr>
          <p:grpSpPr bwMode="auto">
            <a:xfrm>
              <a:off x="2070" y="1330"/>
              <a:ext cx="975" cy="325"/>
              <a:chOff x="2696" y="1315"/>
              <a:chExt cx="2472" cy="824"/>
            </a:xfrm>
          </p:grpSpPr>
          <p:sp>
            <p:nvSpPr>
              <p:cNvPr id="12317" name="Oval 555"/>
              <p:cNvSpPr>
                <a:spLocks noChangeArrowheads="1"/>
              </p:cNvSpPr>
              <p:nvPr/>
            </p:nvSpPr>
            <p:spPr bwMode="auto">
              <a:xfrm>
                <a:off x="2696" y="1315"/>
                <a:ext cx="2472" cy="824"/>
              </a:xfrm>
              <a:prstGeom prst="ellipse">
                <a:avLst/>
              </a:prstGeom>
              <a:gradFill rotWithShape="1">
                <a:gsLst>
                  <a:gs pos="0">
                    <a:srgbClr val="BC8116">
                      <a:alpha val="60999"/>
                    </a:srgbClr>
                  </a:gs>
                  <a:gs pos="100000">
                    <a:srgbClr val="573C0A">
                      <a:alpha val="0"/>
                    </a:srgbClr>
                  </a:gs>
                </a:gsLst>
                <a:path path="shape">
                  <a:fillToRect l="50000" t="50000" r="50000" b="50000"/>
                </a:path>
              </a:gradFill>
              <a:ln w="9525">
                <a:noFill/>
                <a:round/>
                <a:headEnd/>
                <a:tailEnd/>
              </a:ln>
            </p:spPr>
            <p:txBody>
              <a:bodyPr wrap="none" anchor="ctr"/>
              <a:lstStyle/>
              <a:p>
                <a:endParaRPr lang="es-MX"/>
              </a:p>
            </p:txBody>
          </p:sp>
          <p:sp>
            <p:nvSpPr>
              <p:cNvPr id="12318" name="Oval 556"/>
              <p:cNvSpPr>
                <a:spLocks noChangeArrowheads="1"/>
              </p:cNvSpPr>
              <p:nvPr/>
            </p:nvSpPr>
            <p:spPr bwMode="auto">
              <a:xfrm>
                <a:off x="3334" y="1520"/>
                <a:ext cx="1249" cy="451"/>
              </a:xfrm>
              <a:prstGeom prst="ellipse">
                <a:avLst/>
              </a:prstGeom>
              <a:gradFill rotWithShape="1">
                <a:gsLst>
                  <a:gs pos="0">
                    <a:srgbClr val="F08820">
                      <a:alpha val="92998"/>
                    </a:srgbClr>
                  </a:gs>
                  <a:gs pos="100000">
                    <a:srgbClr val="6F3F0F">
                      <a:alpha val="0"/>
                    </a:srgbClr>
                  </a:gs>
                </a:gsLst>
                <a:path path="shape">
                  <a:fillToRect l="50000" t="50000" r="50000" b="50000"/>
                </a:path>
              </a:gradFill>
              <a:ln w="9525">
                <a:noFill/>
                <a:round/>
                <a:headEnd/>
                <a:tailEnd/>
              </a:ln>
            </p:spPr>
            <p:txBody>
              <a:bodyPr wrap="none" anchor="ctr"/>
              <a:lstStyle/>
              <a:p>
                <a:endParaRPr lang="es-MX"/>
              </a:p>
            </p:txBody>
          </p:sp>
        </p:grpSp>
        <p:grpSp>
          <p:nvGrpSpPr>
            <p:cNvPr id="12314" name="Group 557"/>
            <p:cNvGrpSpPr>
              <a:grpSpLocks/>
            </p:cNvGrpSpPr>
            <p:nvPr/>
          </p:nvGrpSpPr>
          <p:grpSpPr bwMode="auto">
            <a:xfrm>
              <a:off x="2236" y="890"/>
              <a:ext cx="644" cy="645"/>
              <a:chOff x="2880" y="1515"/>
              <a:chExt cx="644" cy="645"/>
            </a:xfrm>
          </p:grpSpPr>
          <p:sp>
            <p:nvSpPr>
              <p:cNvPr id="12315" name="Oval 558"/>
              <p:cNvSpPr>
                <a:spLocks noChangeArrowheads="1"/>
              </p:cNvSpPr>
              <p:nvPr/>
            </p:nvSpPr>
            <p:spPr bwMode="auto">
              <a:xfrm>
                <a:off x="2880" y="1516"/>
                <a:ext cx="644" cy="644"/>
              </a:xfrm>
              <a:prstGeom prst="ellipse">
                <a:avLst/>
              </a:prstGeom>
              <a:gradFill rotWithShape="1">
                <a:gsLst>
                  <a:gs pos="0">
                    <a:srgbClr val="BC8116"/>
                  </a:gs>
                  <a:gs pos="100000">
                    <a:srgbClr val="F08820"/>
                  </a:gs>
                </a:gsLst>
                <a:lin ang="5400000" scaled="1"/>
              </a:gradFill>
              <a:ln w="9525" algn="ctr">
                <a:noFill/>
                <a:round/>
                <a:headEnd/>
                <a:tailEnd/>
              </a:ln>
            </p:spPr>
            <p:txBody>
              <a:bodyPr wrap="none" anchor="ctr"/>
              <a:lstStyle/>
              <a:p>
                <a:endParaRPr lang="es-MX"/>
              </a:p>
            </p:txBody>
          </p:sp>
          <p:sp>
            <p:nvSpPr>
              <p:cNvPr id="115" name="Freeform 55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MX" dirty="0"/>
              </a:p>
            </p:txBody>
          </p:sp>
        </p:grpSp>
      </p:grpSp>
      <p:sp>
        <p:nvSpPr>
          <p:cNvPr id="12309" name="Text Box 68"/>
          <p:cNvSpPr txBox="1">
            <a:spLocks noChangeArrowheads="1"/>
          </p:cNvSpPr>
          <p:nvPr/>
        </p:nvSpPr>
        <p:spPr bwMode="auto">
          <a:xfrm>
            <a:off x="889000" y="2211388"/>
            <a:ext cx="1039813" cy="646112"/>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 Estudio de mercado</a:t>
            </a:r>
          </a:p>
        </p:txBody>
      </p:sp>
      <p:sp>
        <p:nvSpPr>
          <p:cNvPr id="12310" name="Text Box 70"/>
          <p:cNvSpPr txBox="1">
            <a:spLocks noChangeArrowheads="1"/>
          </p:cNvSpPr>
          <p:nvPr/>
        </p:nvSpPr>
        <p:spPr bwMode="auto">
          <a:xfrm>
            <a:off x="68263" y="5283200"/>
            <a:ext cx="1039812"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V: Estudio Financiero </a:t>
            </a:r>
          </a:p>
        </p:txBody>
      </p:sp>
      <p:pic>
        <p:nvPicPr>
          <p:cNvPr id="101" name="Imagen 1"/>
          <p:cNvPicPr>
            <a:picLocks noChangeAspect="1" noChangeArrowheads="1"/>
          </p:cNvPicPr>
          <p:nvPr/>
        </p:nvPicPr>
        <p:blipFill>
          <a:blip r:embed="rId3"/>
          <a:srcRect/>
          <a:stretch>
            <a:fillRect/>
          </a:stretch>
        </p:blipFill>
        <p:spPr bwMode="auto">
          <a:xfrm>
            <a:off x="2500313" y="1214438"/>
            <a:ext cx="5899150" cy="400367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4.16667E-6 0 L 4.16667E-6 1.12338 " pathEditMode="relative" rAng="0" ptsTypes="AA">
                                      <p:cBhvr>
                                        <p:cTn id="10" dur="1500" fill="hold"/>
                                        <p:tgtEl>
                                          <p:spTgt spid="5"/>
                                        </p:tgtEl>
                                        <p:attrNameLst>
                                          <p:attrName>ppt_x</p:attrName>
                                          <p:attrName>ppt_y</p:attrName>
                                        </p:attrNameLst>
                                      </p:cBhvr>
                                      <p:rCtr x="0" y="562"/>
                                    </p:animMotion>
                                  </p:childTnLst>
                                </p:cTn>
                              </p:par>
                              <p:par>
                                <p:cTn id="11" presetID="42" presetClass="path" presetSubtype="0" accel="50000" decel="50000" fill="hold" nodeType="withEffect">
                                  <p:stCondLst>
                                    <p:cond delay="0"/>
                                  </p:stCondLst>
                                  <p:childTnLst>
                                    <p:animMotion origin="layout" path="M -4.72222E-6 -1.12338 L -4.72222E-6 -4.07407E-6 " pathEditMode="relative" rAng="0" ptsTypes="AA">
                                      <p:cBhvr>
                                        <p:cTn id="12" dur="1500" spd="-100000" fill="hold"/>
                                        <p:tgtEl>
                                          <p:spTgt spid="4"/>
                                        </p:tgtEl>
                                        <p:attrNameLst>
                                          <p:attrName>ppt_x</p:attrName>
                                          <p:attrName>ppt_y</p:attrName>
                                        </p:attrNameLst>
                                      </p:cBhvr>
                                      <p:rCtr x="0" y="562"/>
                                    </p:animMotion>
                                  </p:childTnLst>
                                </p:cTn>
                              </p:par>
                              <p:par>
                                <p:cTn id="13" presetID="10" presetClass="entr" presetSubtype="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7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9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11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13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xit" presetSubtype="0" fill="hold" nodeType="with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xit" presetSubtype="0" fill="hold" grpId="0" nodeType="withEffect">
                                  <p:stCondLst>
                                    <p:cond delay="0"/>
                                  </p:stCondLst>
                                  <p:childTnLst>
                                    <p:animEffect transition="out" filter="fade">
                                      <p:cBhvr>
                                        <p:cTn id="35" dur="500"/>
                                        <p:tgtEl>
                                          <p:spTgt spid="11336"/>
                                        </p:tgtEl>
                                      </p:cBhvr>
                                    </p:animEffect>
                                    <p:set>
                                      <p:cBhvr>
                                        <p:cTn id="36" dur="1" fill="hold">
                                          <p:stCondLst>
                                            <p:cond delay="499"/>
                                          </p:stCondLst>
                                        </p:cTn>
                                        <p:tgtEl>
                                          <p:spTgt spid="1133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1337"/>
                                        </p:tgtEl>
                                        <p:attrNameLst>
                                          <p:attrName>style.visibility</p:attrName>
                                        </p:attrNameLst>
                                      </p:cBhvr>
                                      <p:to>
                                        <p:strVal val="visible"/>
                                      </p:to>
                                    </p:set>
                                    <p:animEffect transition="in" filter="fade">
                                      <p:cBhvr>
                                        <p:cTn id="39" dur="500"/>
                                        <p:tgtEl>
                                          <p:spTgt spid="11337"/>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par>
                                <p:cTn id="43" presetID="10" presetClass="entr" presetSubtype="0" fill="hold" nodeType="withEffect">
                                  <p:stCondLst>
                                    <p:cond delay="110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wipe(left)">
                                      <p:cBhvr>
                                        <p:cTn id="48" dur="500"/>
                                        <p:tgtEl>
                                          <p:spTgt spid="102"/>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randombar(horizontal)">
                                      <p:cBhvr>
                                        <p:cTn id="53"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6" grpId="0" animBg="1"/>
      <p:bldP spid="11337" grpId="0" animBg="1"/>
      <p:bldP spid="85" grpId="0"/>
      <p:bldP spid="102"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36" name="Rectangle 72"/>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29BE6">
                  <a:alpha val="79999"/>
                </a:srgbClr>
              </a:gs>
            </a:gsLst>
            <a:lin ang="5400000" scaled="1"/>
          </a:gradFill>
          <a:ln w="9525">
            <a:noFill/>
            <a:miter lim="800000"/>
            <a:headEnd/>
            <a:tailEnd/>
          </a:ln>
        </p:spPr>
        <p:txBody>
          <a:bodyPr wrap="none" anchor="ctr"/>
          <a:lstStyle/>
          <a:p>
            <a:endParaRPr lang="es-ES_tradnl"/>
          </a:p>
        </p:txBody>
      </p:sp>
      <p:sp>
        <p:nvSpPr>
          <p:cNvPr id="11337" name="Rectangle 73"/>
          <p:cNvSpPr>
            <a:spLocks noChangeArrowheads="1"/>
          </p:cNvSpPr>
          <p:nvPr/>
        </p:nvSpPr>
        <p:spPr bwMode="auto">
          <a:xfrm>
            <a:off x="0" y="3789363"/>
            <a:ext cx="1739900" cy="3068637"/>
          </a:xfrm>
          <a:prstGeom prst="rect">
            <a:avLst/>
          </a:prstGeom>
          <a:gradFill rotWithShape="1">
            <a:gsLst>
              <a:gs pos="0">
                <a:srgbClr val="000000">
                  <a:alpha val="0"/>
                </a:srgbClr>
              </a:gs>
              <a:gs pos="100000">
                <a:srgbClr val="29CE1C">
                  <a:alpha val="60001"/>
                </a:srgbClr>
              </a:gs>
            </a:gsLst>
            <a:lin ang="5400000" scaled="1"/>
          </a:gradFill>
          <a:ln w="9525">
            <a:noFill/>
            <a:miter lim="800000"/>
            <a:headEnd/>
            <a:tailEnd/>
          </a:ln>
        </p:spPr>
        <p:txBody>
          <a:bodyPr wrap="none" anchor="ctr"/>
          <a:lstStyle/>
          <a:p>
            <a:endParaRPr lang="es-ES_tradnl"/>
          </a:p>
        </p:txBody>
      </p:sp>
      <p:grpSp>
        <p:nvGrpSpPr>
          <p:cNvPr id="2" name="Group 2"/>
          <p:cNvGrpSpPr>
            <a:grpSpLocks/>
          </p:cNvGrpSpPr>
          <p:nvPr/>
        </p:nvGrpSpPr>
        <p:grpSpPr bwMode="auto">
          <a:xfrm>
            <a:off x="-3175" y="-12700"/>
            <a:ext cx="1766888" cy="6870700"/>
            <a:chOff x="2336" y="-8"/>
            <a:chExt cx="1252" cy="4337"/>
          </a:xfrm>
        </p:grpSpPr>
        <p:sp>
          <p:nvSpPr>
            <p:cNvPr id="13401" name="Freeform 3"/>
            <p:cNvSpPr>
              <a:spLocks/>
            </p:cNvSpPr>
            <p:nvPr/>
          </p:nvSpPr>
          <p:spPr bwMode="auto">
            <a:xfrm>
              <a:off x="2336" y="-8"/>
              <a:ext cx="872" cy="4337"/>
            </a:xfrm>
            <a:custGeom>
              <a:avLst/>
              <a:gdLst>
                <a:gd name="T0" fmla="*/ 3390520 w 369"/>
                <a:gd name="T1" fmla="*/ 0 h 1836"/>
                <a:gd name="T2" fmla="*/ 3107293 w 369"/>
                <a:gd name="T3" fmla="*/ 11115941 h 1836"/>
                <a:gd name="T4" fmla="*/ 0 w 369"/>
                <a:gd name="T5" fmla="*/ 23462209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18A5D8"/>
              </a:solidFill>
              <a:miter lim="800000"/>
              <a:headEnd/>
              <a:tailEnd/>
            </a:ln>
          </p:spPr>
          <p:txBody>
            <a:bodyPr/>
            <a:lstStyle/>
            <a:p>
              <a:endParaRPr lang="es-ES"/>
            </a:p>
          </p:txBody>
        </p:sp>
        <p:sp>
          <p:nvSpPr>
            <p:cNvPr id="13402" name="Freeform 4"/>
            <p:cNvSpPr>
              <a:spLocks/>
            </p:cNvSpPr>
            <p:nvPr/>
          </p:nvSpPr>
          <p:spPr bwMode="auto">
            <a:xfrm>
              <a:off x="2343" y="-8"/>
              <a:ext cx="893" cy="4337"/>
            </a:xfrm>
            <a:custGeom>
              <a:avLst/>
              <a:gdLst>
                <a:gd name="T0" fmla="*/ 3362837 w 378"/>
                <a:gd name="T1" fmla="*/ 0 h 1836"/>
                <a:gd name="T2" fmla="*/ 3183299 w 378"/>
                <a:gd name="T3" fmla="*/ 11115941 h 1836"/>
                <a:gd name="T4" fmla="*/ 393903 w 378"/>
                <a:gd name="T5" fmla="*/ 23462209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199DCC"/>
              </a:solidFill>
              <a:miter lim="800000"/>
              <a:headEnd/>
              <a:tailEnd/>
            </a:ln>
          </p:spPr>
          <p:txBody>
            <a:bodyPr/>
            <a:lstStyle/>
            <a:p>
              <a:endParaRPr lang="es-ES"/>
            </a:p>
          </p:txBody>
        </p:sp>
        <p:sp>
          <p:nvSpPr>
            <p:cNvPr id="13403" name="Freeform 5"/>
            <p:cNvSpPr>
              <a:spLocks/>
            </p:cNvSpPr>
            <p:nvPr/>
          </p:nvSpPr>
          <p:spPr bwMode="auto">
            <a:xfrm>
              <a:off x="2350" y="-8"/>
              <a:ext cx="917" cy="4337"/>
            </a:xfrm>
            <a:custGeom>
              <a:avLst/>
              <a:gdLst>
                <a:gd name="T0" fmla="*/ 3381520 w 388"/>
                <a:gd name="T1" fmla="*/ 0 h 1836"/>
                <a:gd name="T2" fmla="*/ 3290104 w 388"/>
                <a:gd name="T3" fmla="*/ 11115941 h 1836"/>
                <a:gd name="T4" fmla="*/ 798119 w 388"/>
                <a:gd name="T5" fmla="*/ 23462209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1A96C3"/>
              </a:solidFill>
              <a:miter lim="800000"/>
              <a:headEnd/>
              <a:tailEnd/>
            </a:ln>
          </p:spPr>
          <p:txBody>
            <a:bodyPr/>
            <a:lstStyle/>
            <a:p>
              <a:endParaRPr lang="es-ES"/>
            </a:p>
          </p:txBody>
        </p:sp>
        <p:sp>
          <p:nvSpPr>
            <p:cNvPr id="13404" name="Freeform 6"/>
            <p:cNvSpPr>
              <a:spLocks/>
            </p:cNvSpPr>
            <p:nvPr/>
          </p:nvSpPr>
          <p:spPr bwMode="auto">
            <a:xfrm>
              <a:off x="2355" y="-8"/>
              <a:ext cx="940" cy="4337"/>
            </a:xfrm>
            <a:custGeom>
              <a:avLst/>
              <a:gdLst>
                <a:gd name="T0" fmla="*/ 3354863 w 398"/>
                <a:gd name="T1" fmla="*/ 0 h 1836"/>
                <a:gd name="T2" fmla="*/ 3369985 w 398"/>
                <a:gd name="T3" fmla="*/ 11115941 h 1836"/>
                <a:gd name="T4" fmla="*/ 1198670 w 398"/>
                <a:gd name="T5" fmla="*/ 23462209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1A8FBA"/>
              </a:solidFill>
              <a:miter lim="800000"/>
              <a:headEnd/>
              <a:tailEnd/>
            </a:ln>
          </p:spPr>
          <p:txBody>
            <a:bodyPr/>
            <a:lstStyle/>
            <a:p>
              <a:endParaRPr lang="es-ES"/>
            </a:p>
          </p:txBody>
        </p:sp>
        <p:sp>
          <p:nvSpPr>
            <p:cNvPr id="13405" name="Freeform 7"/>
            <p:cNvSpPr>
              <a:spLocks/>
            </p:cNvSpPr>
            <p:nvPr/>
          </p:nvSpPr>
          <p:spPr bwMode="auto">
            <a:xfrm>
              <a:off x="2360" y="-8"/>
              <a:ext cx="964" cy="4337"/>
            </a:xfrm>
            <a:custGeom>
              <a:avLst/>
              <a:gdLst>
                <a:gd name="T0" fmla="*/ 3382712 w 408"/>
                <a:gd name="T1" fmla="*/ 0 h 1836"/>
                <a:gd name="T2" fmla="*/ 3469547 w 408"/>
                <a:gd name="T3" fmla="*/ 11115941 h 1836"/>
                <a:gd name="T4" fmla="*/ 1599416 w 408"/>
                <a:gd name="T5" fmla="*/ 23462209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1888B2"/>
              </a:solidFill>
              <a:miter lim="800000"/>
              <a:headEnd/>
              <a:tailEnd/>
            </a:ln>
          </p:spPr>
          <p:txBody>
            <a:bodyPr/>
            <a:lstStyle/>
            <a:p>
              <a:endParaRPr lang="es-ES"/>
            </a:p>
          </p:txBody>
        </p:sp>
        <p:sp>
          <p:nvSpPr>
            <p:cNvPr id="13406" name="Freeform 8"/>
            <p:cNvSpPr>
              <a:spLocks/>
            </p:cNvSpPr>
            <p:nvPr/>
          </p:nvSpPr>
          <p:spPr bwMode="auto">
            <a:xfrm>
              <a:off x="2365" y="-8"/>
              <a:ext cx="987" cy="4337"/>
            </a:xfrm>
            <a:custGeom>
              <a:avLst/>
              <a:gdLst>
                <a:gd name="T0" fmla="*/ 3356284 w 418"/>
                <a:gd name="T1" fmla="*/ 0 h 1836"/>
                <a:gd name="T2" fmla="*/ 3550289 w 418"/>
                <a:gd name="T3" fmla="*/ 11115941 h 1836"/>
                <a:gd name="T4" fmla="*/ 1998361 w 418"/>
                <a:gd name="T5" fmla="*/ 23462209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1A82AA"/>
              </a:solidFill>
              <a:miter lim="800000"/>
              <a:headEnd/>
              <a:tailEnd/>
            </a:ln>
          </p:spPr>
          <p:txBody>
            <a:bodyPr/>
            <a:lstStyle/>
            <a:p>
              <a:endParaRPr lang="es-ES"/>
            </a:p>
          </p:txBody>
        </p:sp>
        <p:sp>
          <p:nvSpPr>
            <p:cNvPr id="13407" name="Freeform 9"/>
            <p:cNvSpPr>
              <a:spLocks/>
            </p:cNvSpPr>
            <p:nvPr/>
          </p:nvSpPr>
          <p:spPr bwMode="auto">
            <a:xfrm>
              <a:off x="2372" y="-8"/>
              <a:ext cx="1039" cy="4337"/>
            </a:xfrm>
            <a:custGeom>
              <a:avLst/>
              <a:gdLst>
                <a:gd name="T0" fmla="*/ 3346761 w 440"/>
                <a:gd name="T1" fmla="*/ 0 h 1836"/>
                <a:gd name="T2" fmla="*/ 3638689 w 440"/>
                <a:gd name="T3" fmla="*/ 11115941 h 1836"/>
                <a:gd name="T4" fmla="*/ 2392543 w 440"/>
                <a:gd name="T5" fmla="*/ 23462209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187CA2"/>
              </a:solidFill>
              <a:miter lim="800000"/>
              <a:headEnd/>
              <a:tailEnd/>
            </a:ln>
          </p:spPr>
          <p:txBody>
            <a:bodyPr/>
            <a:lstStyle/>
            <a:p>
              <a:endParaRPr lang="es-ES"/>
            </a:p>
          </p:txBody>
        </p:sp>
        <p:sp>
          <p:nvSpPr>
            <p:cNvPr id="13408" name="Freeform 10"/>
            <p:cNvSpPr>
              <a:spLocks/>
            </p:cNvSpPr>
            <p:nvPr/>
          </p:nvSpPr>
          <p:spPr bwMode="auto">
            <a:xfrm>
              <a:off x="2376" y="-8"/>
              <a:ext cx="1094" cy="4337"/>
            </a:xfrm>
            <a:custGeom>
              <a:avLst/>
              <a:gdLst>
                <a:gd name="T0" fmla="*/ 3384130 w 463"/>
                <a:gd name="T1" fmla="*/ 0 h 1836"/>
                <a:gd name="T2" fmla="*/ 3769931 w 463"/>
                <a:gd name="T3" fmla="*/ 11115941 h 1836"/>
                <a:gd name="T4" fmla="*/ 2821653 w 463"/>
                <a:gd name="T5" fmla="*/ 23462209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15769B"/>
              </a:solidFill>
              <a:miter lim="800000"/>
              <a:headEnd/>
              <a:tailEnd/>
            </a:ln>
          </p:spPr>
          <p:txBody>
            <a:bodyPr/>
            <a:lstStyle/>
            <a:p>
              <a:endParaRPr lang="es-ES"/>
            </a:p>
          </p:txBody>
        </p:sp>
        <p:sp>
          <p:nvSpPr>
            <p:cNvPr id="13409" name="Freeform 11"/>
            <p:cNvSpPr>
              <a:spLocks/>
            </p:cNvSpPr>
            <p:nvPr/>
          </p:nvSpPr>
          <p:spPr bwMode="auto">
            <a:xfrm>
              <a:off x="2381" y="-8"/>
              <a:ext cx="1148" cy="4337"/>
            </a:xfrm>
            <a:custGeom>
              <a:avLst/>
              <a:gdLst>
                <a:gd name="T0" fmla="*/ 3375080 w 486"/>
                <a:gd name="T1" fmla="*/ 0 h 1836"/>
                <a:gd name="T2" fmla="*/ 3855901 w 486"/>
                <a:gd name="T3" fmla="*/ 11115941 h 1836"/>
                <a:gd name="T4" fmla="*/ 3216959 w 486"/>
                <a:gd name="T5" fmla="*/ 23462209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157194"/>
              </a:solidFill>
              <a:miter lim="800000"/>
              <a:headEnd/>
              <a:tailEnd/>
            </a:ln>
          </p:spPr>
          <p:txBody>
            <a:bodyPr/>
            <a:lstStyle/>
            <a:p>
              <a:endParaRPr lang="es-ES"/>
            </a:p>
          </p:txBody>
        </p:sp>
        <p:sp>
          <p:nvSpPr>
            <p:cNvPr id="13410" name="Freeform 12"/>
            <p:cNvSpPr>
              <a:spLocks/>
            </p:cNvSpPr>
            <p:nvPr/>
          </p:nvSpPr>
          <p:spPr bwMode="auto">
            <a:xfrm>
              <a:off x="2386" y="-8"/>
              <a:ext cx="1202" cy="4337"/>
            </a:xfrm>
            <a:custGeom>
              <a:avLst/>
              <a:gdLst>
                <a:gd name="T0" fmla="*/ 3360032 w 509"/>
                <a:gd name="T1" fmla="*/ 0 h 1836"/>
                <a:gd name="T2" fmla="*/ 3937360 w 509"/>
                <a:gd name="T3" fmla="*/ 11115941 h 1836"/>
                <a:gd name="T4" fmla="*/ 3601584 w 509"/>
                <a:gd name="T5" fmla="*/ 23462209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36B8D"/>
              </a:solidFill>
              <a:miter lim="800000"/>
              <a:headEnd/>
              <a:tailEnd/>
            </a:ln>
          </p:spPr>
          <p:txBody>
            <a:bodyPr/>
            <a:lstStyle/>
            <a:p>
              <a:endParaRPr lang="es-ES"/>
            </a:p>
          </p:txBody>
        </p:sp>
      </p:grpSp>
      <p:grpSp>
        <p:nvGrpSpPr>
          <p:cNvPr id="3" name="Group 13"/>
          <p:cNvGrpSpPr>
            <a:grpSpLocks/>
          </p:cNvGrpSpPr>
          <p:nvPr/>
        </p:nvGrpSpPr>
        <p:grpSpPr bwMode="auto">
          <a:xfrm>
            <a:off x="-3175" y="-12700"/>
            <a:ext cx="1766888" cy="6870700"/>
            <a:chOff x="2336" y="-8"/>
            <a:chExt cx="1252" cy="4337"/>
          </a:xfrm>
        </p:grpSpPr>
        <p:sp>
          <p:nvSpPr>
            <p:cNvPr id="13391" name="Freeform 14"/>
            <p:cNvSpPr>
              <a:spLocks/>
            </p:cNvSpPr>
            <p:nvPr/>
          </p:nvSpPr>
          <p:spPr bwMode="auto">
            <a:xfrm>
              <a:off x="2336" y="-8"/>
              <a:ext cx="872" cy="4337"/>
            </a:xfrm>
            <a:custGeom>
              <a:avLst/>
              <a:gdLst>
                <a:gd name="T0" fmla="*/ 3390520 w 369"/>
                <a:gd name="T1" fmla="*/ 0 h 1836"/>
                <a:gd name="T2" fmla="*/ 3107293 w 369"/>
                <a:gd name="T3" fmla="*/ 11115941 h 1836"/>
                <a:gd name="T4" fmla="*/ 0 w 369"/>
                <a:gd name="T5" fmla="*/ 23462209 h 1836"/>
                <a:gd name="T6" fmla="*/ 0 60000 65536"/>
                <a:gd name="T7" fmla="*/ 0 60000 65536"/>
                <a:gd name="T8" fmla="*/ 0 60000 65536"/>
                <a:gd name="T9" fmla="*/ 0 w 369"/>
                <a:gd name="T10" fmla="*/ 0 h 1836"/>
                <a:gd name="T11" fmla="*/ 369 w 369"/>
                <a:gd name="T12" fmla="*/ 1836 h 1836"/>
              </a:gdLst>
              <a:ahLst/>
              <a:cxnLst>
                <a:cxn ang="T6">
                  <a:pos x="T0" y="T1"/>
                </a:cxn>
                <a:cxn ang="T7">
                  <a:pos x="T2" y="T3"/>
                </a:cxn>
                <a:cxn ang="T8">
                  <a:pos x="T4" y="T5"/>
                </a:cxn>
              </a:cxnLst>
              <a:rect l="T9" t="T10" r="T11" b="T12"/>
              <a:pathLst>
                <a:path w="369" h="1836">
                  <a:moveTo>
                    <a:pt x="264" y="0"/>
                  </a:moveTo>
                  <a:cubicBezTo>
                    <a:pt x="264" y="0"/>
                    <a:pt x="1" y="330"/>
                    <a:pt x="242" y="870"/>
                  </a:cubicBezTo>
                  <a:cubicBezTo>
                    <a:pt x="369" y="1155"/>
                    <a:pt x="304" y="1365"/>
                    <a:pt x="0" y="1836"/>
                  </a:cubicBezTo>
                </a:path>
              </a:pathLst>
            </a:custGeom>
            <a:noFill/>
            <a:ln w="14288">
              <a:solidFill>
                <a:srgbClr val="53B848"/>
              </a:solidFill>
              <a:miter lim="800000"/>
              <a:headEnd/>
              <a:tailEnd/>
            </a:ln>
          </p:spPr>
          <p:txBody>
            <a:bodyPr/>
            <a:lstStyle/>
            <a:p>
              <a:endParaRPr lang="es-ES"/>
            </a:p>
          </p:txBody>
        </p:sp>
        <p:sp>
          <p:nvSpPr>
            <p:cNvPr id="13392" name="Freeform 15"/>
            <p:cNvSpPr>
              <a:spLocks/>
            </p:cNvSpPr>
            <p:nvPr/>
          </p:nvSpPr>
          <p:spPr bwMode="auto">
            <a:xfrm>
              <a:off x="2343" y="-8"/>
              <a:ext cx="893" cy="4337"/>
            </a:xfrm>
            <a:custGeom>
              <a:avLst/>
              <a:gdLst>
                <a:gd name="T0" fmla="*/ 3362837 w 378"/>
                <a:gd name="T1" fmla="*/ 0 h 1836"/>
                <a:gd name="T2" fmla="*/ 3183299 w 378"/>
                <a:gd name="T3" fmla="*/ 11115941 h 1836"/>
                <a:gd name="T4" fmla="*/ 393903 w 378"/>
                <a:gd name="T5" fmla="*/ 23462209 h 1836"/>
                <a:gd name="T6" fmla="*/ 0 60000 65536"/>
                <a:gd name="T7" fmla="*/ 0 60000 65536"/>
                <a:gd name="T8" fmla="*/ 0 60000 65536"/>
                <a:gd name="T9" fmla="*/ 0 w 378"/>
                <a:gd name="T10" fmla="*/ 0 h 1836"/>
                <a:gd name="T11" fmla="*/ 378 w 378"/>
                <a:gd name="T12" fmla="*/ 1836 h 1836"/>
              </a:gdLst>
              <a:ahLst/>
              <a:cxnLst>
                <a:cxn ang="T6">
                  <a:pos x="T0" y="T1"/>
                </a:cxn>
                <a:cxn ang="T7">
                  <a:pos x="T2" y="T3"/>
                </a:cxn>
                <a:cxn ang="T8">
                  <a:pos x="T4" y="T5"/>
                </a:cxn>
              </a:cxnLst>
              <a:rect l="T9" t="T10" r="T11" b="T12"/>
              <a:pathLst>
                <a:path w="378" h="1836">
                  <a:moveTo>
                    <a:pt x="263" y="0"/>
                  </a:moveTo>
                  <a:cubicBezTo>
                    <a:pt x="263" y="0"/>
                    <a:pt x="0" y="326"/>
                    <a:pt x="249" y="870"/>
                  </a:cubicBezTo>
                  <a:cubicBezTo>
                    <a:pt x="378" y="1154"/>
                    <a:pt x="326" y="1351"/>
                    <a:pt x="31" y="1836"/>
                  </a:cubicBezTo>
                </a:path>
              </a:pathLst>
            </a:custGeom>
            <a:noFill/>
            <a:ln w="14288">
              <a:solidFill>
                <a:srgbClr val="4FB147"/>
              </a:solidFill>
              <a:miter lim="800000"/>
              <a:headEnd/>
              <a:tailEnd/>
            </a:ln>
          </p:spPr>
          <p:txBody>
            <a:bodyPr/>
            <a:lstStyle/>
            <a:p>
              <a:endParaRPr lang="es-ES"/>
            </a:p>
          </p:txBody>
        </p:sp>
        <p:sp>
          <p:nvSpPr>
            <p:cNvPr id="13393" name="Freeform 16"/>
            <p:cNvSpPr>
              <a:spLocks/>
            </p:cNvSpPr>
            <p:nvPr/>
          </p:nvSpPr>
          <p:spPr bwMode="auto">
            <a:xfrm>
              <a:off x="2350" y="-8"/>
              <a:ext cx="917" cy="4337"/>
            </a:xfrm>
            <a:custGeom>
              <a:avLst/>
              <a:gdLst>
                <a:gd name="T0" fmla="*/ 3381520 w 388"/>
                <a:gd name="T1" fmla="*/ 0 h 1836"/>
                <a:gd name="T2" fmla="*/ 3290104 w 388"/>
                <a:gd name="T3" fmla="*/ 11115941 h 1836"/>
                <a:gd name="T4" fmla="*/ 798119 w 388"/>
                <a:gd name="T5" fmla="*/ 23462209 h 1836"/>
                <a:gd name="T6" fmla="*/ 0 60000 65536"/>
                <a:gd name="T7" fmla="*/ 0 60000 65536"/>
                <a:gd name="T8" fmla="*/ 0 60000 65536"/>
                <a:gd name="T9" fmla="*/ 0 w 388"/>
                <a:gd name="T10" fmla="*/ 0 h 1836"/>
                <a:gd name="T11" fmla="*/ 388 w 388"/>
                <a:gd name="T12" fmla="*/ 1836 h 1836"/>
              </a:gdLst>
              <a:ahLst/>
              <a:cxnLst>
                <a:cxn ang="T6">
                  <a:pos x="T0" y="T1"/>
                </a:cxn>
                <a:cxn ang="T7">
                  <a:pos x="T2" y="T3"/>
                </a:cxn>
                <a:cxn ang="T8">
                  <a:pos x="T4" y="T5"/>
                </a:cxn>
              </a:cxnLst>
              <a:rect l="T9" t="T10" r="T11" b="T12"/>
              <a:pathLst>
                <a:path w="388" h="1836">
                  <a:moveTo>
                    <a:pt x="263" y="0"/>
                  </a:moveTo>
                  <a:cubicBezTo>
                    <a:pt x="263" y="0"/>
                    <a:pt x="0" y="323"/>
                    <a:pt x="256" y="870"/>
                  </a:cubicBezTo>
                  <a:cubicBezTo>
                    <a:pt x="388" y="1152"/>
                    <a:pt x="348" y="1338"/>
                    <a:pt x="62" y="1836"/>
                  </a:cubicBezTo>
                </a:path>
              </a:pathLst>
            </a:custGeom>
            <a:noFill/>
            <a:ln w="14288">
              <a:solidFill>
                <a:srgbClr val="48AC47"/>
              </a:solidFill>
              <a:miter lim="800000"/>
              <a:headEnd/>
              <a:tailEnd/>
            </a:ln>
          </p:spPr>
          <p:txBody>
            <a:bodyPr/>
            <a:lstStyle/>
            <a:p>
              <a:endParaRPr lang="es-ES"/>
            </a:p>
          </p:txBody>
        </p:sp>
        <p:sp>
          <p:nvSpPr>
            <p:cNvPr id="13394" name="Freeform 17"/>
            <p:cNvSpPr>
              <a:spLocks/>
            </p:cNvSpPr>
            <p:nvPr/>
          </p:nvSpPr>
          <p:spPr bwMode="auto">
            <a:xfrm>
              <a:off x="2355" y="-8"/>
              <a:ext cx="940" cy="4337"/>
            </a:xfrm>
            <a:custGeom>
              <a:avLst/>
              <a:gdLst>
                <a:gd name="T0" fmla="*/ 3354863 w 398"/>
                <a:gd name="T1" fmla="*/ 0 h 1836"/>
                <a:gd name="T2" fmla="*/ 3369985 w 398"/>
                <a:gd name="T3" fmla="*/ 11115941 h 1836"/>
                <a:gd name="T4" fmla="*/ 1198670 w 398"/>
                <a:gd name="T5" fmla="*/ 23462209 h 1836"/>
                <a:gd name="T6" fmla="*/ 0 60000 65536"/>
                <a:gd name="T7" fmla="*/ 0 60000 65536"/>
                <a:gd name="T8" fmla="*/ 0 60000 65536"/>
                <a:gd name="T9" fmla="*/ 0 w 398"/>
                <a:gd name="T10" fmla="*/ 0 h 1836"/>
                <a:gd name="T11" fmla="*/ 398 w 398"/>
                <a:gd name="T12" fmla="*/ 1836 h 1836"/>
              </a:gdLst>
              <a:ahLst/>
              <a:cxnLst>
                <a:cxn ang="T6">
                  <a:pos x="T0" y="T1"/>
                </a:cxn>
                <a:cxn ang="T7">
                  <a:pos x="T2" y="T3"/>
                </a:cxn>
                <a:cxn ang="T8">
                  <a:pos x="T4" y="T5"/>
                </a:cxn>
              </a:cxnLst>
              <a:rect l="T9" t="T10" r="T11" b="T12"/>
              <a:pathLst>
                <a:path w="398" h="1836">
                  <a:moveTo>
                    <a:pt x="263" y="0"/>
                  </a:moveTo>
                  <a:cubicBezTo>
                    <a:pt x="263" y="0"/>
                    <a:pt x="0" y="320"/>
                    <a:pt x="264" y="870"/>
                  </a:cubicBezTo>
                  <a:cubicBezTo>
                    <a:pt x="398" y="1151"/>
                    <a:pt x="371" y="1324"/>
                    <a:pt x="94" y="1836"/>
                  </a:cubicBezTo>
                </a:path>
              </a:pathLst>
            </a:custGeom>
            <a:noFill/>
            <a:ln w="14288">
              <a:solidFill>
                <a:srgbClr val="43A746"/>
              </a:solidFill>
              <a:miter lim="800000"/>
              <a:headEnd/>
              <a:tailEnd/>
            </a:ln>
          </p:spPr>
          <p:txBody>
            <a:bodyPr/>
            <a:lstStyle/>
            <a:p>
              <a:endParaRPr lang="es-ES"/>
            </a:p>
          </p:txBody>
        </p:sp>
        <p:sp>
          <p:nvSpPr>
            <p:cNvPr id="13395" name="Freeform 18"/>
            <p:cNvSpPr>
              <a:spLocks/>
            </p:cNvSpPr>
            <p:nvPr/>
          </p:nvSpPr>
          <p:spPr bwMode="auto">
            <a:xfrm>
              <a:off x="2360" y="-8"/>
              <a:ext cx="964" cy="4337"/>
            </a:xfrm>
            <a:custGeom>
              <a:avLst/>
              <a:gdLst>
                <a:gd name="T0" fmla="*/ 3382712 w 408"/>
                <a:gd name="T1" fmla="*/ 0 h 1836"/>
                <a:gd name="T2" fmla="*/ 3469547 w 408"/>
                <a:gd name="T3" fmla="*/ 11115941 h 1836"/>
                <a:gd name="T4" fmla="*/ 1599416 w 408"/>
                <a:gd name="T5" fmla="*/ 23462209 h 1836"/>
                <a:gd name="T6" fmla="*/ 0 60000 65536"/>
                <a:gd name="T7" fmla="*/ 0 60000 65536"/>
                <a:gd name="T8" fmla="*/ 0 60000 65536"/>
                <a:gd name="T9" fmla="*/ 0 w 408"/>
                <a:gd name="T10" fmla="*/ 0 h 1836"/>
                <a:gd name="T11" fmla="*/ 408 w 408"/>
                <a:gd name="T12" fmla="*/ 1836 h 1836"/>
              </a:gdLst>
              <a:ahLst/>
              <a:cxnLst>
                <a:cxn ang="T6">
                  <a:pos x="T0" y="T1"/>
                </a:cxn>
                <a:cxn ang="T7">
                  <a:pos x="T2" y="T3"/>
                </a:cxn>
                <a:cxn ang="T8">
                  <a:pos x="T4" y="T5"/>
                </a:cxn>
              </a:cxnLst>
              <a:rect l="T9" t="T10" r="T11" b="T12"/>
              <a:pathLst>
                <a:path w="408" h="1836">
                  <a:moveTo>
                    <a:pt x="264" y="0"/>
                  </a:moveTo>
                  <a:cubicBezTo>
                    <a:pt x="264" y="0"/>
                    <a:pt x="0" y="317"/>
                    <a:pt x="271" y="870"/>
                  </a:cubicBezTo>
                  <a:cubicBezTo>
                    <a:pt x="408" y="1150"/>
                    <a:pt x="395" y="1310"/>
                    <a:pt x="125" y="1836"/>
                  </a:cubicBezTo>
                </a:path>
              </a:pathLst>
            </a:custGeom>
            <a:noFill/>
            <a:ln w="14288">
              <a:solidFill>
                <a:srgbClr val="3CA246"/>
              </a:solidFill>
              <a:miter lim="800000"/>
              <a:headEnd/>
              <a:tailEnd/>
            </a:ln>
          </p:spPr>
          <p:txBody>
            <a:bodyPr/>
            <a:lstStyle/>
            <a:p>
              <a:endParaRPr lang="es-ES"/>
            </a:p>
          </p:txBody>
        </p:sp>
        <p:sp>
          <p:nvSpPr>
            <p:cNvPr id="13396" name="Freeform 19"/>
            <p:cNvSpPr>
              <a:spLocks/>
            </p:cNvSpPr>
            <p:nvPr/>
          </p:nvSpPr>
          <p:spPr bwMode="auto">
            <a:xfrm>
              <a:off x="2365" y="-8"/>
              <a:ext cx="987" cy="4337"/>
            </a:xfrm>
            <a:custGeom>
              <a:avLst/>
              <a:gdLst>
                <a:gd name="T0" fmla="*/ 3356284 w 418"/>
                <a:gd name="T1" fmla="*/ 0 h 1836"/>
                <a:gd name="T2" fmla="*/ 3550289 w 418"/>
                <a:gd name="T3" fmla="*/ 11115941 h 1836"/>
                <a:gd name="T4" fmla="*/ 1998361 w 418"/>
                <a:gd name="T5" fmla="*/ 23462209 h 1836"/>
                <a:gd name="T6" fmla="*/ 0 60000 65536"/>
                <a:gd name="T7" fmla="*/ 0 60000 65536"/>
                <a:gd name="T8" fmla="*/ 0 60000 65536"/>
                <a:gd name="T9" fmla="*/ 0 w 418"/>
                <a:gd name="T10" fmla="*/ 0 h 1836"/>
                <a:gd name="T11" fmla="*/ 418 w 418"/>
                <a:gd name="T12" fmla="*/ 1836 h 1836"/>
              </a:gdLst>
              <a:ahLst/>
              <a:cxnLst>
                <a:cxn ang="T6">
                  <a:pos x="T0" y="T1"/>
                </a:cxn>
                <a:cxn ang="T7">
                  <a:pos x="T2" y="T3"/>
                </a:cxn>
                <a:cxn ang="T8">
                  <a:pos x="T4" y="T5"/>
                </a:cxn>
              </a:cxnLst>
              <a:rect l="T9" t="T10" r="T11" b="T12"/>
              <a:pathLst>
                <a:path w="418" h="1836">
                  <a:moveTo>
                    <a:pt x="264" y="0"/>
                  </a:moveTo>
                  <a:cubicBezTo>
                    <a:pt x="264" y="0"/>
                    <a:pt x="0" y="314"/>
                    <a:pt x="279" y="870"/>
                  </a:cubicBezTo>
                  <a:cubicBezTo>
                    <a:pt x="418" y="1149"/>
                    <a:pt x="418" y="1296"/>
                    <a:pt x="157" y="1836"/>
                  </a:cubicBezTo>
                </a:path>
              </a:pathLst>
            </a:custGeom>
            <a:noFill/>
            <a:ln w="14288">
              <a:solidFill>
                <a:srgbClr val="369E46"/>
              </a:solidFill>
              <a:miter lim="800000"/>
              <a:headEnd/>
              <a:tailEnd/>
            </a:ln>
          </p:spPr>
          <p:txBody>
            <a:bodyPr/>
            <a:lstStyle/>
            <a:p>
              <a:endParaRPr lang="es-ES"/>
            </a:p>
          </p:txBody>
        </p:sp>
        <p:sp>
          <p:nvSpPr>
            <p:cNvPr id="13397" name="Freeform 20"/>
            <p:cNvSpPr>
              <a:spLocks/>
            </p:cNvSpPr>
            <p:nvPr/>
          </p:nvSpPr>
          <p:spPr bwMode="auto">
            <a:xfrm>
              <a:off x="2372" y="-8"/>
              <a:ext cx="1039" cy="4337"/>
            </a:xfrm>
            <a:custGeom>
              <a:avLst/>
              <a:gdLst>
                <a:gd name="T0" fmla="*/ 3346761 w 440"/>
                <a:gd name="T1" fmla="*/ 0 h 1836"/>
                <a:gd name="T2" fmla="*/ 3638689 w 440"/>
                <a:gd name="T3" fmla="*/ 11115941 h 1836"/>
                <a:gd name="T4" fmla="*/ 2392543 w 440"/>
                <a:gd name="T5" fmla="*/ 23462209 h 1836"/>
                <a:gd name="T6" fmla="*/ 0 60000 65536"/>
                <a:gd name="T7" fmla="*/ 0 60000 65536"/>
                <a:gd name="T8" fmla="*/ 0 60000 65536"/>
                <a:gd name="T9" fmla="*/ 0 w 440"/>
                <a:gd name="T10" fmla="*/ 0 h 1836"/>
                <a:gd name="T11" fmla="*/ 440 w 440"/>
                <a:gd name="T12" fmla="*/ 1836 h 1836"/>
              </a:gdLst>
              <a:ahLst/>
              <a:cxnLst>
                <a:cxn ang="T6">
                  <a:pos x="T0" y="T1"/>
                </a:cxn>
                <a:cxn ang="T7">
                  <a:pos x="T2" y="T3"/>
                </a:cxn>
                <a:cxn ang="T8">
                  <a:pos x="T4" y="T5"/>
                </a:cxn>
              </a:cxnLst>
              <a:rect l="T9" t="T10" r="T11" b="T12"/>
              <a:pathLst>
                <a:path w="440" h="1836">
                  <a:moveTo>
                    <a:pt x="263" y="0"/>
                  </a:moveTo>
                  <a:cubicBezTo>
                    <a:pt x="263" y="0"/>
                    <a:pt x="0" y="311"/>
                    <a:pt x="286" y="870"/>
                  </a:cubicBezTo>
                  <a:cubicBezTo>
                    <a:pt x="428" y="1148"/>
                    <a:pt x="440" y="1282"/>
                    <a:pt x="188" y="1836"/>
                  </a:cubicBezTo>
                </a:path>
              </a:pathLst>
            </a:custGeom>
            <a:noFill/>
            <a:ln w="14288">
              <a:solidFill>
                <a:srgbClr val="2F9946"/>
              </a:solidFill>
              <a:miter lim="800000"/>
              <a:headEnd/>
              <a:tailEnd/>
            </a:ln>
          </p:spPr>
          <p:txBody>
            <a:bodyPr/>
            <a:lstStyle/>
            <a:p>
              <a:endParaRPr lang="es-ES"/>
            </a:p>
          </p:txBody>
        </p:sp>
        <p:sp>
          <p:nvSpPr>
            <p:cNvPr id="13398" name="Freeform 21"/>
            <p:cNvSpPr>
              <a:spLocks/>
            </p:cNvSpPr>
            <p:nvPr/>
          </p:nvSpPr>
          <p:spPr bwMode="auto">
            <a:xfrm>
              <a:off x="2376" y="-8"/>
              <a:ext cx="1094" cy="4337"/>
            </a:xfrm>
            <a:custGeom>
              <a:avLst/>
              <a:gdLst>
                <a:gd name="T0" fmla="*/ 3384130 w 463"/>
                <a:gd name="T1" fmla="*/ 0 h 1836"/>
                <a:gd name="T2" fmla="*/ 3769931 w 463"/>
                <a:gd name="T3" fmla="*/ 11115941 h 1836"/>
                <a:gd name="T4" fmla="*/ 2821653 w 463"/>
                <a:gd name="T5" fmla="*/ 23462209 h 1836"/>
                <a:gd name="T6" fmla="*/ 0 60000 65536"/>
                <a:gd name="T7" fmla="*/ 0 60000 65536"/>
                <a:gd name="T8" fmla="*/ 0 60000 65536"/>
                <a:gd name="T9" fmla="*/ 0 w 463"/>
                <a:gd name="T10" fmla="*/ 0 h 1836"/>
                <a:gd name="T11" fmla="*/ 463 w 463"/>
                <a:gd name="T12" fmla="*/ 1836 h 1836"/>
              </a:gdLst>
              <a:ahLst/>
              <a:cxnLst>
                <a:cxn ang="T6">
                  <a:pos x="T0" y="T1"/>
                </a:cxn>
                <a:cxn ang="T7">
                  <a:pos x="T2" y="T3"/>
                </a:cxn>
                <a:cxn ang="T8">
                  <a:pos x="T4" y="T5"/>
                </a:cxn>
              </a:cxnLst>
              <a:rect l="T9" t="T10" r="T11" b="T12"/>
              <a:pathLst>
                <a:path w="463" h="1836">
                  <a:moveTo>
                    <a:pt x="264" y="0"/>
                  </a:moveTo>
                  <a:cubicBezTo>
                    <a:pt x="264" y="0"/>
                    <a:pt x="0" y="308"/>
                    <a:pt x="294" y="870"/>
                  </a:cubicBezTo>
                  <a:cubicBezTo>
                    <a:pt x="438" y="1146"/>
                    <a:pt x="463" y="1268"/>
                    <a:pt x="220" y="1836"/>
                  </a:cubicBezTo>
                </a:path>
              </a:pathLst>
            </a:custGeom>
            <a:noFill/>
            <a:ln w="14288">
              <a:solidFill>
                <a:srgbClr val="2A9545"/>
              </a:solidFill>
              <a:miter lim="800000"/>
              <a:headEnd/>
              <a:tailEnd/>
            </a:ln>
          </p:spPr>
          <p:txBody>
            <a:bodyPr/>
            <a:lstStyle/>
            <a:p>
              <a:endParaRPr lang="es-ES"/>
            </a:p>
          </p:txBody>
        </p:sp>
        <p:sp>
          <p:nvSpPr>
            <p:cNvPr id="13399" name="Freeform 22"/>
            <p:cNvSpPr>
              <a:spLocks/>
            </p:cNvSpPr>
            <p:nvPr/>
          </p:nvSpPr>
          <p:spPr bwMode="auto">
            <a:xfrm>
              <a:off x="2381" y="-8"/>
              <a:ext cx="1148" cy="4337"/>
            </a:xfrm>
            <a:custGeom>
              <a:avLst/>
              <a:gdLst>
                <a:gd name="T0" fmla="*/ 3375080 w 486"/>
                <a:gd name="T1" fmla="*/ 0 h 1836"/>
                <a:gd name="T2" fmla="*/ 3855901 w 486"/>
                <a:gd name="T3" fmla="*/ 11115941 h 1836"/>
                <a:gd name="T4" fmla="*/ 3216959 w 486"/>
                <a:gd name="T5" fmla="*/ 23462209 h 1836"/>
                <a:gd name="T6" fmla="*/ 0 60000 65536"/>
                <a:gd name="T7" fmla="*/ 0 60000 65536"/>
                <a:gd name="T8" fmla="*/ 0 60000 65536"/>
                <a:gd name="T9" fmla="*/ 0 w 486"/>
                <a:gd name="T10" fmla="*/ 0 h 1836"/>
                <a:gd name="T11" fmla="*/ 486 w 486"/>
                <a:gd name="T12" fmla="*/ 1836 h 1836"/>
              </a:gdLst>
              <a:ahLst/>
              <a:cxnLst>
                <a:cxn ang="T6">
                  <a:pos x="T0" y="T1"/>
                </a:cxn>
                <a:cxn ang="T7">
                  <a:pos x="T2" y="T3"/>
                </a:cxn>
                <a:cxn ang="T8">
                  <a:pos x="T4" y="T5"/>
                </a:cxn>
              </a:cxnLst>
              <a:rect l="T9" t="T10" r="T11" b="T12"/>
              <a:pathLst>
                <a:path w="486" h="1836">
                  <a:moveTo>
                    <a:pt x="264" y="0"/>
                  </a:moveTo>
                  <a:cubicBezTo>
                    <a:pt x="264" y="0"/>
                    <a:pt x="0" y="304"/>
                    <a:pt x="302" y="870"/>
                  </a:cubicBezTo>
                  <a:cubicBezTo>
                    <a:pt x="448" y="1145"/>
                    <a:pt x="486" y="1254"/>
                    <a:pt x="252" y="1836"/>
                  </a:cubicBezTo>
                </a:path>
              </a:pathLst>
            </a:custGeom>
            <a:noFill/>
            <a:ln w="14288">
              <a:solidFill>
                <a:srgbClr val="219145"/>
              </a:solidFill>
              <a:miter lim="800000"/>
              <a:headEnd/>
              <a:tailEnd/>
            </a:ln>
          </p:spPr>
          <p:txBody>
            <a:bodyPr/>
            <a:lstStyle/>
            <a:p>
              <a:endParaRPr lang="es-ES"/>
            </a:p>
          </p:txBody>
        </p:sp>
        <p:sp>
          <p:nvSpPr>
            <p:cNvPr id="13400" name="Freeform 23"/>
            <p:cNvSpPr>
              <a:spLocks/>
            </p:cNvSpPr>
            <p:nvPr/>
          </p:nvSpPr>
          <p:spPr bwMode="auto">
            <a:xfrm>
              <a:off x="2386" y="-8"/>
              <a:ext cx="1202" cy="4337"/>
            </a:xfrm>
            <a:custGeom>
              <a:avLst/>
              <a:gdLst>
                <a:gd name="T0" fmla="*/ 3360032 w 509"/>
                <a:gd name="T1" fmla="*/ 0 h 1836"/>
                <a:gd name="T2" fmla="*/ 3937360 w 509"/>
                <a:gd name="T3" fmla="*/ 11115941 h 1836"/>
                <a:gd name="T4" fmla="*/ 3601584 w 509"/>
                <a:gd name="T5" fmla="*/ 23462209 h 1836"/>
                <a:gd name="T6" fmla="*/ 0 60000 65536"/>
                <a:gd name="T7" fmla="*/ 0 60000 65536"/>
                <a:gd name="T8" fmla="*/ 0 60000 65536"/>
                <a:gd name="T9" fmla="*/ 0 w 509"/>
                <a:gd name="T10" fmla="*/ 0 h 1836"/>
                <a:gd name="T11" fmla="*/ 509 w 509"/>
                <a:gd name="T12" fmla="*/ 1836 h 1836"/>
              </a:gdLst>
              <a:ahLst/>
              <a:cxnLst>
                <a:cxn ang="T6">
                  <a:pos x="T0" y="T1"/>
                </a:cxn>
                <a:cxn ang="T7">
                  <a:pos x="T2" y="T3"/>
                </a:cxn>
                <a:cxn ang="T8">
                  <a:pos x="T4" y="T5"/>
                </a:cxn>
              </a:cxnLst>
              <a:rect l="T9" t="T10" r="T11" b="T12"/>
              <a:pathLst>
                <a:path w="509" h="1836">
                  <a:moveTo>
                    <a:pt x="264" y="0"/>
                  </a:moveTo>
                  <a:cubicBezTo>
                    <a:pt x="264" y="0"/>
                    <a:pt x="0" y="301"/>
                    <a:pt x="309" y="870"/>
                  </a:cubicBezTo>
                  <a:cubicBezTo>
                    <a:pt x="458" y="1144"/>
                    <a:pt x="509" y="1241"/>
                    <a:pt x="283" y="1836"/>
                  </a:cubicBezTo>
                </a:path>
              </a:pathLst>
            </a:custGeom>
            <a:noFill/>
            <a:ln w="14288">
              <a:solidFill>
                <a:srgbClr val="1A8D44"/>
              </a:solidFill>
              <a:miter lim="800000"/>
              <a:headEnd/>
              <a:tailEnd/>
            </a:ln>
          </p:spPr>
          <p:txBody>
            <a:bodyPr/>
            <a:lstStyle/>
            <a:p>
              <a:endParaRPr lang="es-ES"/>
            </a:p>
          </p:txBody>
        </p:sp>
      </p:grpSp>
      <p:grpSp>
        <p:nvGrpSpPr>
          <p:cNvPr id="4" name="Group 24"/>
          <p:cNvGrpSpPr>
            <a:grpSpLocks/>
          </p:cNvGrpSpPr>
          <p:nvPr/>
        </p:nvGrpSpPr>
        <p:grpSpPr bwMode="auto">
          <a:xfrm rot="10800000">
            <a:off x="1720850" y="-171450"/>
            <a:ext cx="330200" cy="8253413"/>
            <a:chOff x="-1293" y="0"/>
            <a:chExt cx="1050" cy="4320"/>
          </a:xfrm>
        </p:grpSpPr>
        <p:sp>
          <p:nvSpPr>
            <p:cNvPr id="11289" name="Rectangle 25"/>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13390" name="Rectangle 26"/>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5" name="Group 27"/>
          <p:cNvGrpSpPr>
            <a:grpSpLocks/>
          </p:cNvGrpSpPr>
          <p:nvPr/>
        </p:nvGrpSpPr>
        <p:grpSpPr bwMode="auto">
          <a:xfrm>
            <a:off x="0" y="-1111250"/>
            <a:ext cx="1763713" cy="8253413"/>
            <a:chOff x="-1293" y="0"/>
            <a:chExt cx="1050" cy="4320"/>
          </a:xfrm>
        </p:grpSpPr>
        <p:sp>
          <p:nvSpPr>
            <p:cNvPr id="11292" name="Rectangle 28"/>
            <p:cNvSpPr>
              <a:spLocks noChangeArrowheads="1"/>
            </p:cNvSpPr>
            <p:nvPr/>
          </p:nvSpPr>
          <p:spPr bwMode="auto">
            <a:xfrm>
              <a:off x="-1293" y="0"/>
              <a:ext cx="1050" cy="709"/>
            </a:xfrm>
            <a:prstGeom prst="rect">
              <a:avLst/>
            </a:prstGeom>
            <a:gradFill rotWithShape="1">
              <a:gsLst>
                <a:gs pos="0">
                  <a:schemeClr val="bg1">
                    <a:gamma/>
                    <a:shade val="46275"/>
                    <a:invGamma/>
                    <a:alpha val="0"/>
                  </a:schemeClr>
                </a:gs>
                <a:gs pos="100000">
                  <a:schemeClr val="bg1"/>
                </a:gs>
              </a:gsLst>
              <a:lin ang="5400000" scaled="1"/>
            </a:gradFill>
            <a:ln w="9525">
              <a:noFill/>
              <a:miter lim="800000"/>
              <a:headEnd/>
              <a:tailEnd/>
            </a:ln>
            <a:effectLst/>
          </p:spPr>
          <p:txBody>
            <a:bodyPr wrap="none" anchor="ctr"/>
            <a:lstStyle/>
            <a:p>
              <a:pPr>
                <a:defRPr/>
              </a:pPr>
              <a:endParaRPr lang="es-ES_tradnl" dirty="0"/>
            </a:p>
          </p:txBody>
        </p:sp>
        <p:sp>
          <p:nvSpPr>
            <p:cNvPr id="13388" name="Rectangle 29"/>
            <p:cNvSpPr>
              <a:spLocks noChangeArrowheads="1"/>
            </p:cNvSpPr>
            <p:nvPr/>
          </p:nvSpPr>
          <p:spPr bwMode="auto">
            <a:xfrm>
              <a:off x="-1293" y="701"/>
              <a:ext cx="1050" cy="3619"/>
            </a:xfrm>
            <a:prstGeom prst="rect">
              <a:avLst/>
            </a:prstGeom>
            <a:solidFill>
              <a:schemeClr val="bg1"/>
            </a:solidFill>
            <a:ln w="9525">
              <a:noFill/>
              <a:miter lim="800000"/>
              <a:headEnd/>
              <a:tailEnd/>
            </a:ln>
          </p:spPr>
          <p:txBody>
            <a:bodyPr wrap="none" anchor="ctr"/>
            <a:lstStyle/>
            <a:p>
              <a:endParaRPr lang="es-ES_tradnl"/>
            </a:p>
          </p:txBody>
        </p:sp>
      </p:grpSp>
      <p:grpSp>
        <p:nvGrpSpPr>
          <p:cNvPr id="6" name="Group 146"/>
          <p:cNvGrpSpPr>
            <a:grpSpLocks/>
          </p:cNvGrpSpPr>
          <p:nvPr/>
        </p:nvGrpSpPr>
        <p:grpSpPr bwMode="auto">
          <a:xfrm>
            <a:off x="276225" y="1500188"/>
            <a:ext cx="2152650" cy="2152650"/>
            <a:chOff x="1943" y="626"/>
            <a:chExt cx="1228" cy="1228"/>
          </a:xfrm>
        </p:grpSpPr>
        <p:sp>
          <p:nvSpPr>
            <p:cNvPr id="13380" name="Oval 147"/>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3381" name="Group 148"/>
            <p:cNvGrpSpPr>
              <a:grpSpLocks/>
            </p:cNvGrpSpPr>
            <p:nvPr/>
          </p:nvGrpSpPr>
          <p:grpSpPr bwMode="auto">
            <a:xfrm>
              <a:off x="2070" y="1330"/>
              <a:ext cx="975" cy="325"/>
              <a:chOff x="2696" y="1315"/>
              <a:chExt cx="2472" cy="824"/>
            </a:xfrm>
          </p:grpSpPr>
          <p:sp>
            <p:nvSpPr>
              <p:cNvPr id="13385" name="Oval 149"/>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3386" name="Oval 150"/>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3382" name="Group 151"/>
            <p:cNvGrpSpPr>
              <a:grpSpLocks/>
            </p:cNvGrpSpPr>
            <p:nvPr/>
          </p:nvGrpSpPr>
          <p:grpSpPr bwMode="auto">
            <a:xfrm>
              <a:off x="2236" y="890"/>
              <a:ext cx="644" cy="645"/>
              <a:chOff x="2880" y="1515"/>
              <a:chExt cx="644" cy="645"/>
            </a:xfrm>
          </p:grpSpPr>
          <p:sp>
            <p:nvSpPr>
              <p:cNvPr id="13383" name="Oval 152"/>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17" name="Freeform 153"/>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9" name="Group 97"/>
          <p:cNvGrpSpPr>
            <a:grpSpLocks/>
          </p:cNvGrpSpPr>
          <p:nvPr/>
        </p:nvGrpSpPr>
        <p:grpSpPr bwMode="auto">
          <a:xfrm>
            <a:off x="-442913" y="412750"/>
            <a:ext cx="2152651" cy="2152650"/>
            <a:chOff x="1943" y="626"/>
            <a:chExt cx="1228" cy="1228"/>
          </a:xfrm>
        </p:grpSpPr>
        <p:sp>
          <p:nvSpPr>
            <p:cNvPr id="13373" name="Oval 96"/>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3374" name="Group 89"/>
            <p:cNvGrpSpPr>
              <a:grpSpLocks/>
            </p:cNvGrpSpPr>
            <p:nvPr/>
          </p:nvGrpSpPr>
          <p:grpSpPr bwMode="auto">
            <a:xfrm>
              <a:off x="2070" y="1330"/>
              <a:ext cx="975" cy="325"/>
              <a:chOff x="2696" y="1315"/>
              <a:chExt cx="2472" cy="824"/>
            </a:xfrm>
          </p:grpSpPr>
          <p:sp>
            <p:nvSpPr>
              <p:cNvPr id="13378" name="Oval 90"/>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3379" name="Oval 91"/>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3375" name="Group 92"/>
            <p:cNvGrpSpPr>
              <a:grpSpLocks/>
            </p:cNvGrpSpPr>
            <p:nvPr/>
          </p:nvGrpSpPr>
          <p:grpSpPr bwMode="auto">
            <a:xfrm>
              <a:off x="2236" y="890"/>
              <a:ext cx="644" cy="645"/>
              <a:chOff x="2880" y="1515"/>
              <a:chExt cx="644" cy="645"/>
            </a:xfrm>
          </p:grpSpPr>
          <p:sp>
            <p:nvSpPr>
              <p:cNvPr id="13376" name="Oval 93"/>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358" name="Freeform 94"/>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2" name="Group 154"/>
          <p:cNvGrpSpPr>
            <a:grpSpLocks/>
          </p:cNvGrpSpPr>
          <p:nvPr/>
        </p:nvGrpSpPr>
        <p:grpSpPr bwMode="auto">
          <a:xfrm>
            <a:off x="-500063" y="2500313"/>
            <a:ext cx="2152651" cy="2152650"/>
            <a:chOff x="1943" y="626"/>
            <a:chExt cx="1228" cy="1228"/>
          </a:xfrm>
        </p:grpSpPr>
        <p:sp>
          <p:nvSpPr>
            <p:cNvPr id="13366" name="Oval 155"/>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3367" name="Group 156"/>
            <p:cNvGrpSpPr>
              <a:grpSpLocks/>
            </p:cNvGrpSpPr>
            <p:nvPr/>
          </p:nvGrpSpPr>
          <p:grpSpPr bwMode="auto">
            <a:xfrm>
              <a:off x="2070" y="1330"/>
              <a:ext cx="975" cy="325"/>
              <a:chOff x="2696" y="1315"/>
              <a:chExt cx="2472" cy="824"/>
            </a:xfrm>
          </p:grpSpPr>
          <p:sp>
            <p:nvSpPr>
              <p:cNvPr id="13371" name="Oval 157"/>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3372" name="Oval 158"/>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3368" name="Group 159"/>
            <p:cNvGrpSpPr>
              <a:grpSpLocks/>
            </p:cNvGrpSpPr>
            <p:nvPr/>
          </p:nvGrpSpPr>
          <p:grpSpPr bwMode="auto">
            <a:xfrm>
              <a:off x="2236" y="890"/>
              <a:ext cx="644" cy="645"/>
              <a:chOff x="2880" y="1515"/>
              <a:chExt cx="644" cy="645"/>
            </a:xfrm>
          </p:grpSpPr>
          <p:sp>
            <p:nvSpPr>
              <p:cNvPr id="13369" name="Oval 160"/>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25" name="Freeform 161"/>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5" name="Group 162"/>
          <p:cNvGrpSpPr>
            <a:grpSpLocks/>
          </p:cNvGrpSpPr>
          <p:nvPr/>
        </p:nvGrpSpPr>
        <p:grpSpPr bwMode="auto">
          <a:xfrm>
            <a:off x="276225" y="3500438"/>
            <a:ext cx="2152650" cy="2152650"/>
            <a:chOff x="1943" y="626"/>
            <a:chExt cx="1228" cy="1228"/>
          </a:xfrm>
        </p:grpSpPr>
        <p:sp>
          <p:nvSpPr>
            <p:cNvPr id="13359"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3360" name="Group 164"/>
            <p:cNvGrpSpPr>
              <a:grpSpLocks/>
            </p:cNvGrpSpPr>
            <p:nvPr/>
          </p:nvGrpSpPr>
          <p:grpSpPr bwMode="auto">
            <a:xfrm>
              <a:off x="2070" y="1330"/>
              <a:ext cx="975" cy="325"/>
              <a:chOff x="2696" y="1315"/>
              <a:chExt cx="2472" cy="824"/>
            </a:xfrm>
          </p:grpSpPr>
          <p:sp>
            <p:nvSpPr>
              <p:cNvPr id="13364" name="Oval 165"/>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3365"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3361" name="Group 167"/>
            <p:cNvGrpSpPr>
              <a:grpSpLocks/>
            </p:cNvGrpSpPr>
            <p:nvPr/>
          </p:nvGrpSpPr>
          <p:grpSpPr bwMode="auto">
            <a:xfrm>
              <a:off x="2236" y="890"/>
              <a:ext cx="644" cy="645"/>
              <a:chOff x="2880" y="1515"/>
              <a:chExt cx="644" cy="645"/>
            </a:xfrm>
          </p:grpSpPr>
          <p:sp>
            <p:nvSpPr>
              <p:cNvPr id="13362"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33" name="Freeform 16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18" name="Group 170"/>
          <p:cNvGrpSpPr>
            <a:grpSpLocks/>
          </p:cNvGrpSpPr>
          <p:nvPr/>
        </p:nvGrpSpPr>
        <p:grpSpPr bwMode="auto">
          <a:xfrm>
            <a:off x="490538" y="5419725"/>
            <a:ext cx="2152650" cy="2152650"/>
            <a:chOff x="1943" y="626"/>
            <a:chExt cx="1228" cy="1228"/>
          </a:xfrm>
        </p:grpSpPr>
        <p:sp>
          <p:nvSpPr>
            <p:cNvPr id="13352" name="Oval 171"/>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3353" name="Group 172"/>
            <p:cNvGrpSpPr>
              <a:grpSpLocks/>
            </p:cNvGrpSpPr>
            <p:nvPr/>
          </p:nvGrpSpPr>
          <p:grpSpPr bwMode="auto">
            <a:xfrm>
              <a:off x="2070" y="1330"/>
              <a:ext cx="975" cy="325"/>
              <a:chOff x="2696" y="1315"/>
              <a:chExt cx="2472" cy="824"/>
            </a:xfrm>
          </p:grpSpPr>
          <p:sp>
            <p:nvSpPr>
              <p:cNvPr id="13357" name="Oval 173"/>
              <p:cNvSpPr>
                <a:spLocks noChangeArrowheads="1"/>
              </p:cNvSpPr>
              <p:nvPr/>
            </p:nvSpPr>
            <p:spPr bwMode="auto">
              <a:xfrm>
                <a:off x="2696" y="1315"/>
                <a:ext cx="2472"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3358" name="Oval 174"/>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3354" name="Group 175"/>
            <p:cNvGrpSpPr>
              <a:grpSpLocks/>
            </p:cNvGrpSpPr>
            <p:nvPr/>
          </p:nvGrpSpPr>
          <p:grpSpPr bwMode="auto">
            <a:xfrm>
              <a:off x="2236" y="890"/>
              <a:ext cx="644" cy="645"/>
              <a:chOff x="2880" y="1515"/>
              <a:chExt cx="644" cy="645"/>
            </a:xfrm>
          </p:grpSpPr>
          <p:sp>
            <p:nvSpPr>
              <p:cNvPr id="13355" name="Oval 176"/>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11441" name="Freeform 177"/>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grpSp>
        <p:nvGrpSpPr>
          <p:cNvPr id="21" name="Group 30"/>
          <p:cNvGrpSpPr>
            <a:grpSpLocks/>
          </p:cNvGrpSpPr>
          <p:nvPr/>
        </p:nvGrpSpPr>
        <p:grpSpPr bwMode="auto">
          <a:xfrm>
            <a:off x="312738" y="173038"/>
            <a:ext cx="8520112" cy="592137"/>
            <a:chOff x="197" y="158"/>
            <a:chExt cx="5367" cy="373"/>
          </a:xfrm>
          <a:solidFill>
            <a:srgbClr val="F1850F"/>
          </a:solidFill>
        </p:grpSpPr>
        <p:sp>
          <p:nvSpPr>
            <p:cNvPr id="11295" name="AutoShape 31"/>
            <p:cNvSpPr>
              <a:spLocks noChangeArrowheads="1"/>
            </p:cNvSpPr>
            <p:nvPr/>
          </p:nvSpPr>
          <p:spPr bwMode="auto">
            <a:xfrm>
              <a:off x="204" y="159"/>
              <a:ext cx="5352" cy="372"/>
            </a:xfrm>
            <a:prstGeom prst="roundRect">
              <a:avLst>
                <a:gd name="adj" fmla="val 11829"/>
              </a:avLst>
            </a:prstGeom>
            <a:grpFill/>
            <a:ln w="9525">
              <a:noFill/>
              <a:round/>
              <a:headEnd/>
              <a:tailEnd/>
            </a:ln>
            <a:effectLst/>
          </p:spPr>
          <p:txBody>
            <a:bodyPr wrap="none" anchor="ctr"/>
            <a:lstStyle/>
            <a:p>
              <a:pPr>
                <a:defRPr/>
              </a:pPr>
              <a:endParaRPr lang="es-ES_tradnl" dirty="0"/>
            </a:p>
          </p:txBody>
        </p:sp>
        <p:sp>
          <p:nvSpPr>
            <p:cNvPr id="11296" name="Freeform 32"/>
            <p:cNvSpPr>
              <a:spLocks/>
            </p:cNvSpPr>
            <p:nvPr/>
          </p:nvSpPr>
          <p:spPr bwMode="auto">
            <a:xfrm>
              <a:off x="197" y="158"/>
              <a:ext cx="5367" cy="290"/>
            </a:xfrm>
            <a:custGeom>
              <a:avLst/>
              <a:gdLst/>
              <a:ahLst/>
              <a:cxnLst>
                <a:cxn ang="0">
                  <a:pos x="2573" y="171"/>
                </a:cxn>
                <a:cxn ang="0">
                  <a:pos x="5362" y="162"/>
                </a:cxn>
                <a:cxn ang="0">
                  <a:pos x="5359" y="46"/>
                </a:cxn>
                <a:cxn ang="0">
                  <a:pos x="5315" y="0"/>
                </a:cxn>
                <a:cxn ang="0">
                  <a:pos x="50" y="1"/>
                </a:cxn>
                <a:cxn ang="0">
                  <a:pos x="6" y="47"/>
                </a:cxn>
                <a:cxn ang="0">
                  <a:pos x="13" y="171"/>
                </a:cxn>
                <a:cxn ang="0">
                  <a:pos x="2573" y="171"/>
                </a:cxn>
              </a:cxnLst>
              <a:rect l="0" t="0" r="r" b="b"/>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pFill/>
            <a:ln w="9525">
              <a:noFill/>
              <a:round/>
              <a:headEnd/>
              <a:tailEnd/>
            </a:ln>
          </p:spPr>
          <p:txBody>
            <a:bodyPr/>
            <a:lstStyle/>
            <a:p>
              <a:pPr>
                <a:defRPr/>
              </a:pPr>
              <a:endParaRPr lang="es-ES_tradnl" dirty="0"/>
            </a:p>
          </p:txBody>
        </p:sp>
        <p:sp>
          <p:nvSpPr>
            <p:cNvPr id="11297" name="AutoShape 33"/>
            <p:cNvSpPr>
              <a:spLocks noChangeArrowheads="1"/>
            </p:cNvSpPr>
            <p:nvPr/>
          </p:nvSpPr>
          <p:spPr bwMode="auto">
            <a:xfrm>
              <a:off x="204" y="159"/>
              <a:ext cx="5352" cy="82"/>
            </a:xfrm>
            <a:prstGeom prst="roundRect">
              <a:avLst>
                <a:gd name="adj" fmla="val 16667"/>
              </a:avLst>
            </a:prstGeom>
            <a:grpFill/>
            <a:ln w="9525">
              <a:noFill/>
              <a:round/>
              <a:headEnd/>
              <a:tailEnd/>
            </a:ln>
            <a:effectLst/>
          </p:spPr>
          <p:txBody>
            <a:bodyPr wrap="none" anchor="ctr"/>
            <a:lstStyle/>
            <a:p>
              <a:pPr>
                <a:defRPr/>
              </a:pPr>
              <a:endParaRPr lang="es-ES_tradnl" dirty="0"/>
            </a:p>
          </p:txBody>
        </p:sp>
      </p:grpSp>
      <p:sp>
        <p:nvSpPr>
          <p:cNvPr id="13326" name="82 CuadroTexto"/>
          <p:cNvSpPr txBox="1">
            <a:spLocks noChangeArrowheads="1"/>
          </p:cNvSpPr>
          <p:nvPr/>
        </p:nvSpPr>
        <p:spPr bwMode="auto">
          <a:xfrm>
            <a:off x="2286000" y="1000125"/>
            <a:ext cx="6643688" cy="830263"/>
          </a:xfrm>
          <a:prstGeom prst="rect">
            <a:avLst/>
          </a:prstGeom>
          <a:noFill/>
          <a:ln w="9525">
            <a:noFill/>
            <a:miter lim="800000"/>
            <a:headEnd/>
            <a:tailEnd/>
          </a:ln>
        </p:spPr>
        <p:txBody>
          <a:bodyPr>
            <a:spAutoFit/>
          </a:bodyPr>
          <a:lstStyle/>
          <a:p>
            <a:r>
              <a:rPr lang="es-EC"/>
              <a:t> </a:t>
            </a:r>
            <a:endParaRPr lang="es-ES"/>
          </a:p>
          <a:p>
            <a:r>
              <a:rPr lang="es-EC"/>
              <a:t>	</a:t>
            </a:r>
            <a:endParaRPr lang="es-ES" sz="1800"/>
          </a:p>
        </p:txBody>
      </p:sp>
      <p:sp>
        <p:nvSpPr>
          <p:cNvPr id="85" name="Text Box 71"/>
          <p:cNvSpPr txBox="1">
            <a:spLocks noChangeArrowheads="1"/>
          </p:cNvSpPr>
          <p:nvPr/>
        </p:nvSpPr>
        <p:spPr bwMode="auto">
          <a:xfrm>
            <a:off x="131763" y="1076325"/>
            <a:ext cx="1039812" cy="708025"/>
          </a:xfrm>
          <a:prstGeom prst="rect">
            <a:avLst/>
          </a:prstGeom>
          <a:noFill/>
          <a:ln w="9525">
            <a:noFill/>
            <a:miter lim="800000"/>
            <a:headEnd/>
            <a:tailEnd/>
          </a:ln>
        </p:spPr>
        <p:txBody>
          <a:bodyPr anchor="ctr">
            <a:spAutoFit/>
          </a:bodyPr>
          <a:lstStyle/>
          <a:p>
            <a:pPr algn="ctr">
              <a:spcBef>
                <a:spcPct val="50000"/>
              </a:spcBef>
            </a:pPr>
            <a:r>
              <a:rPr lang="en-GB" sz="2000">
                <a:solidFill>
                  <a:schemeClr val="bg1"/>
                </a:solidFill>
              </a:rPr>
              <a:t>Capítulo I</a:t>
            </a:r>
          </a:p>
        </p:txBody>
      </p:sp>
      <p:sp>
        <p:nvSpPr>
          <p:cNvPr id="13328" name="Text Box 69"/>
          <p:cNvSpPr txBox="1">
            <a:spLocks noChangeArrowheads="1"/>
          </p:cNvSpPr>
          <p:nvPr/>
        </p:nvSpPr>
        <p:spPr bwMode="auto">
          <a:xfrm>
            <a:off x="131763" y="3143250"/>
            <a:ext cx="1039812" cy="646113"/>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III: Estudio Organizacional</a:t>
            </a:r>
          </a:p>
        </p:txBody>
      </p:sp>
      <p:sp>
        <p:nvSpPr>
          <p:cNvPr id="13329" name="Text Box 71"/>
          <p:cNvSpPr txBox="1">
            <a:spLocks noChangeArrowheads="1"/>
          </p:cNvSpPr>
          <p:nvPr/>
        </p:nvSpPr>
        <p:spPr bwMode="auto">
          <a:xfrm>
            <a:off x="1000125" y="6211888"/>
            <a:ext cx="1285875" cy="461962"/>
          </a:xfrm>
          <a:prstGeom prst="rect">
            <a:avLst/>
          </a:prstGeom>
          <a:noFill/>
          <a:ln w="9525">
            <a:noFill/>
            <a:miter lim="800000"/>
            <a:headEnd/>
            <a:tailEnd/>
          </a:ln>
        </p:spPr>
        <p:txBody>
          <a:bodyPr anchor="ctr">
            <a:spAutoFit/>
          </a:bodyPr>
          <a:lstStyle/>
          <a:p>
            <a:pPr algn="ctr">
              <a:spcBef>
                <a:spcPct val="50000"/>
              </a:spcBef>
            </a:pPr>
            <a:r>
              <a:rPr lang="en-GB" sz="1200">
                <a:solidFill>
                  <a:schemeClr val="bg1"/>
                </a:solidFill>
              </a:rPr>
              <a:t>Conclusiones, Recomendaciones</a:t>
            </a:r>
          </a:p>
        </p:txBody>
      </p:sp>
      <p:sp>
        <p:nvSpPr>
          <p:cNvPr id="13330" name="Text Box 70"/>
          <p:cNvSpPr txBox="1">
            <a:spLocks noChangeArrowheads="1"/>
          </p:cNvSpPr>
          <p:nvPr/>
        </p:nvSpPr>
        <p:spPr bwMode="auto">
          <a:xfrm>
            <a:off x="854075" y="4211638"/>
            <a:ext cx="1039813"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IV: Estudio Técnico </a:t>
            </a:r>
          </a:p>
        </p:txBody>
      </p:sp>
      <p:grpSp>
        <p:nvGrpSpPr>
          <p:cNvPr id="22" name="Group 162"/>
          <p:cNvGrpSpPr>
            <a:grpSpLocks/>
          </p:cNvGrpSpPr>
          <p:nvPr/>
        </p:nvGrpSpPr>
        <p:grpSpPr bwMode="auto">
          <a:xfrm>
            <a:off x="-428625" y="4705350"/>
            <a:ext cx="2852738" cy="2154238"/>
            <a:chOff x="1943" y="626"/>
            <a:chExt cx="1627" cy="1229"/>
          </a:xfrm>
        </p:grpSpPr>
        <p:sp>
          <p:nvSpPr>
            <p:cNvPr id="13345" name="Oval 163"/>
            <p:cNvSpPr>
              <a:spLocks noChangeArrowheads="1"/>
            </p:cNvSpPr>
            <p:nvPr/>
          </p:nvSpPr>
          <p:spPr bwMode="auto">
            <a:xfrm>
              <a:off x="1943" y="626"/>
              <a:ext cx="1228" cy="1228"/>
            </a:xfrm>
            <a:prstGeom prst="ellipse">
              <a:avLst/>
            </a:prstGeom>
            <a:gradFill rotWithShape="1">
              <a:gsLst>
                <a:gs pos="0">
                  <a:srgbClr val="2FA4D9">
                    <a:alpha val="62000"/>
                  </a:srgbClr>
                </a:gs>
                <a:gs pos="100000">
                  <a:srgbClr val="164C64">
                    <a:alpha val="0"/>
                  </a:srgbClr>
                </a:gs>
              </a:gsLst>
              <a:path path="shape">
                <a:fillToRect l="50000" t="50000" r="50000" b="50000"/>
              </a:path>
            </a:gradFill>
            <a:ln w="9525">
              <a:noFill/>
              <a:round/>
              <a:headEnd/>
              <a:tailEnd/>
            </a:ln>
          </p:spPr>
          <p:txBody>
            <a:bodyPr wrap="none" anchor="ctr"/>
            <a:lstStyle/>
            <a:p>
              <a:endParaRPr lang="es-ES_tradnl"/>
            </a:p>
          </p:txBody>
        </p:sp>
        <p:grpSp>
          <p:nvGrpSpPr>
            <p:cNvPr id="13346" name="Group 164"/>
            <p:cNvGrpSpPr>
              <a:grpSpLocks/>
            </p:cNvGrpSpPr>
            <p:nvPr/>
          </p:nvGrpSpPr>
          <p:grpSpPr bwMode="auto">
            <a:xfrm>
              <a:off x="2322" y="1411"/>
              <a:ext cx="1248" cy="444"/>
              <a:chOff x="3334" y="1520"/>
              <a:chExt cx="3166" cy="1126"/>
            </a:xfrm>
          </p:grpSpPr>
          <p:sp>
            <p:nvSpPr>
              <p:cNvPr id="13350" name="Oval 165"/>
              <p:cNvSpPr>
                <a:spLocks noChangeArrowheads="1"/>
              </p:cNvSpPr>
              <p:nvPr/>
            </p:nvSpPr>
            <p:spPr bwMode="auto">
              <a:xfrm>
                <a:off x="4027" y="1822"/>
                <a:ext cx="2473" cy="824"/>
              </a:xfrm>
              <a:prstGeom prst="ellipse">
                <a:avLst/>
              </a:prstGeom>
              <a:gradFill rotWithShape="1">
                <a:gsLst>
                  <a:gs pos="0">
                    <a:srgbClr val="338EB7">
                      <a:alpha val="60999"/>
                    </a:srgbClr>
                  </a:gs>
                  <a:gs pos="100000">
                    <a:srgbClr val="184255">
                      <a:alpha val="0"/>
                    </a:srgbClr>
                  </a:gs>
                </a:gsLst>
                <a:path path="shape">
                  <a:fillToRect l="50000" t="50000" r="50000" b="50000"/>
                </a:path>
              </a:gradFill>
              <a:ln w="9525">
                <a:noFill/>
                <a:round/>
                <a:headEnd/>
                <a:tailEnd/>
              </a:ln>
            </p:spPr>
            <p:txBody>
              <a:bodyPr wrap="none" anchor="ctr"/>
              <a:lstStyle/>
              <a:p>
                <a:endParaRPr lang="es-ES_tradnl"/>
              </a:p>
            </p:txBody>
          </p:sp>
          <p:sp>
            <p:nvSpPr>
              <p:cNvPr id="13351" name="Oval 166"/>
              <p:cNvSpPr>
                <a:spLocks noChangeArrowheads="1"/>
              </p:cNvSpPr>
              <p:nvPr/>
            </p:nvSpPr>
            <p:spPr bwMode="auto">
              <a:xfrm>
                <a:off x="3334" y="1520"/>
                <a:ext cx="1249" cy="451"/>
              </a:xfrm>
              <a:prstGeom prst="ellipse">
                <a:avLst/>
              </a:prstGeom>
              <a:gradFill rotWithShape="1">
                <a:gsLst>
                  <a:gs pos="0">
                    <a:srgbClr val="35C8EB">
                      <a:alpha val="92998"/>
                    </a:srgbClr>
                  </a:gs>
                  <a:gs pos="100000">
                    <a:srgbClr val="195D6D">
                      <a:alpha val="0"/>
                    </a:srgbClr>
                  </a:gs>
                </a:gsLst>
                <a:path path="shape">
                  <a:fillToRect l="50000" t="50000" r="50000" b="50000"/>
                </a:path>
              </a:gradFill>
              <a:ln w="9525">
                <a:noFill/>
                <a:round/>
                <a:headEnd/>
                <a:tailEnd/>
              </a:ln>
            </p:spPr>
            <p:txBody>
              <a:bodyPr wrap="none" anchor="ctr"/>
              <a:lstStyle/>
              <a:p>
                <a:endParaRPr lang="es-ES_tradnl"/>
              </a:p>
            </p:txBody>
          </p:sp>
        </p:grpSp>
        <p:grpSp>
          <p:nvGrpSpPr>
            <p:cNvPr id="13347" name="Group 167"/>
            <p:cNvGrpSpPr>
              <a:grpSpLocks/>
            </p:cNvGrpSpPr>
            <p:nvPr/>
          </p:nvGrpSpPr>
          <p:grpSpPr bwMode="auto">
            <a:xfrm>
              <a:off x="2236" y="890"/>
              <a:ext cx="644" cy="645"/>
              <a:chOff x="2880" y="1515"/>
              <a:chExt cx="644" cy="645"/>
            </a:xfrm>
          </p:grpSpPr>
          <p:sp>
            <p:nvSpPr>
              <p:cNvPr id="13348" name="Oval 168"/>
              <p:cNvSpPr>
                <a:spLocks noChangeArrowheads="1"/>
              </p:cNvSpPr>
              <p:nvPr/>
            </p:nvSpPr>
            <p:spPr bwMode="auto">
              <a:xfrm>
                <a:off x="2880" y="1516"/>
                <a:ext cx="644" cy="644"/>
              </a:xfrm>
              <a:prstGeom prst="ellipse">
                <a:avLst/>
              </a:prstGeom>
              <a:gradFill rotWithShape="1">
                <a:gsLst>
                  <a:gs pos="0">
                    <a:srgbClr val="0F7295"/>
                  </a:gs>
                  <a:gs pos="100000">
                    <a:srgbClr val="16A5D8"/>
                  </a:gs>
                </a:gsLst>
                <a:lin ang="5400000" scaled="1"/>
              </a:gradFill>
              <a:ln w="9525" algn="ctr">
                <a:noFill/>
                <a:round/>
                <a:headEnd/>
                <a:tailEnd/>
              </a:ln>
            </p:spPr>
            <p:txBody>
              <a:bodyPr wrap="none" anchor="ctr"/>
              <a:lstStyle/>
              <a:p>
                <a:endParaRPr lang="es-ES_tradnl"/>
              </a:p>
            </p:txBody>
          </p:sp>
          <p:sp>
            <p:nvSpPr>
              <p:cNvPr id="98" name="Freeform 169"/>
              <p:cNvSpPr>
                <a:spLocks/>
              </p:cNvSpPr>
              <p:nvPr/>
            </p:nvSpPr>
            <p:spPr bwMode="auto">
              <a:xfrm>
                <a:off x="2888" y="1515"/>
                <a:ext cx="627"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ES_tradnl" dirty="0"/>
              </a:p>
            </p:txBody>
          </p:sp>
        </p:grpSp>
      </p:grpSp>
      <p:sp>
        <p:nvSpPr>
          <p:cNvPr id="102" name="Rectangle 34"/>
          <p:cNvSpPr txBox="1">
            <a:spLocks noChangeArrowheads="1"/>
          </p:cNvSpPr>
          <p:nvPr/>
        </p:nvSpPr>
        <p:spPr bwMode="auto">
          <a:xfrm>
            <a:off x="500063" y="285750"/>
            <a:ext cx="8229600" cy="561975"/>
          </a:xfrm>
          <a:prstGeom prst="rect">
            <a:avLst/>
          </a:prstGeom>
          <a:noFill/>
          <a:ln w="9525">
            <a:noFill/>
            <a:miter lim="800000"/>
            <a:headEnd/>
            <a:tailEnd/>
          </a:ln>
          <a:effectLst>
            <a:outerShdw dist="17961" dir="2700000" algn="ctr" rotWithShape="0">
              <a:srgbClr val="474747"/>
            </a:outerShdw>
          </a:effectLst>
        </p:spPr>
        <p:txBody>
          <a:bodyPr anchor="ctr"/>
          <a:lstStyle/>
          <a:p>
            <a:pPr marL="0" lvl="1">
              <a:defRPr/>
            </a:pPr>
            <a:r>
              <a:rPr lang="es-EC" b="1" kern="0" dirty="0">
                <a:solidFill>
                  <a:schemeClr val="bg1"/>
                </a:solidFill>
                <a:latin typeface="Arial" pitchFamily="34" charset="0"/>
                <a:cs typeface="Arial" pitchFamily="34" charset="0"/>
              </a:rPr>
              <a:t>CAP. 2: PRODUCTO</a:t>
            </a:r>
            <a:endParaRPr lang="en-GB" kern="0" dirty="0">
              <a:solidFill>
                <a:schemeClr val="bg1"/>
              </a:solidFill>
            </a:endParaRPr>
          </a:p>
        </p:txBody>
      </p:sp>
      <p:grpSp>
        <p:nvGrpSpPr>
          <p:cNvPr id="13333" name="Group 552"/>
          <p:cNvGrpSpPr>
            <a:grpSpLocks/>
          </p:cNvGrpSpPr>
          <p:nvPr/>
        </p:nvGrpSpPr>
        <p:grpSpPr bwMode="auto">
          <a:xfrm>
            <a:off x="285750" y="1500188"/>
            <a:ext cx="2152650" cy="2152650"/>
            <a:chOff x="1943" y="626"/>
            <a:chExt cx="1228" cy="1228"/>
          </a:xfrm>
        </p:grpSpPr>
        <p:sp>
          <p:nvSpPr>
            <p:cNvPr id="13338" name="Oval 553"/>
            <p:cNvSpPr>
              <a:spLocks noChangeArrowheads="1"/>
            </p:cNvSpPr>
            <p:nvPr/>
          </p:nvSpPr>
          <p:spPr bwMode="auto">
            <a:xfrm>
              <a:off x="1943" y="626"/>
              <a:ext cx="1228" cy="1228"/>
            </a:xfrm>
            <a:prstGeom prst="ellipse">
              <a:avLst/>
            </a:prstGeom>
            <a:gradFill rotWithShape="1">
              <a:gsLst>
                <a:gs pos="0">
                  <a:srgbClr val="BC8116">
                    <a:alpha val="62000"/>
                  </a:srgbClr>
                </a:gs>
                <a:gs pos="100000">
                  <a:srgbClr val="573C0A">
                    <a:alpha val="0"/>
                  </a:srgbClr>
                </a:gs>
              </a:gsLst>
              <a:path path="shape">
                <a:fillToRect l="50000" t="50000" r="50000" b="50000"/>
              </a:path>
            </a:gradFill>
            <a:ln w="9525">
              <a:noFill/>
              <a:round/>
              <a:headEnd/>
              <a:tailEnd/>
            </a:ln>
          </p:spPr>
          <p:txBody>
            <a:bodyPr wrap="none" anchor="ctr"/>
            <a:lstStyle/>
            <a:p>
              <a:endParaRPr lang="es-MX"/>
            </a:p>
          </p:txBody>
        </p:sp>
        <p:grpSp>
          <p:nvGrpSpPr>
            <p:cNvPr id="13339" name="Group 554"/>
            <p:cNvGrpSpPr>
              <a:grpSpLocks/>
            </p:cNvGrpSpPr>
            <p:nvPr/>
          </p:nvGrpSpPr>
          <p:grpSpPr bwMode="auto">
            <a:xfrm>
              <a:off x="2070" y="1330"/>
              <a:ext cx="975" cy="325"/>
              <a:chOff x="2696" y="1315"/>
              <a:chExt cx="2472" cy="824"/>
            </a:xfrm>
          </p:grpSpPr>
          <p:sp>
            <p:nvSpPr>
              <p:cNvPr id="13343" name="Oval 555"/>
              <p:cNvSpPr>
                <a:spLocks noChangeArrowheads="1"/>
              </p:cNvSpPr>
              <p:nvPr/>
            </p:nvSpPr>
            <p:spPr bwMode="auto">
              <a:xfrm>
                <a:off x="2696" y="1315"/>
                <a:ext cx="2472" cy="824"/>
              </a:xfrm>
              <a:prstGeom prst="ellipse">
                <a:avLst/>
              </a:prstGeom>
              <a:gradFill rotWithShape="1">
                <a:gsLst>
                  <a:gs pos="0">
                    <a:srgbClr val="BC8116">
                      <a:alpha val="60999"/>
                    </a:srgbClr>
                  </a:gs>
                  <a:gs pos="100000">
                    <a:srgbClr val="573C0A">
                      <a:alpha val="0"/>
                    </a:srgbClr>
                  </a:gs>
                </a:gsLst>
                <a:path path="shape">
                  <a:fillToRect l="50000" t="50000" r="50000" b="50000"/>
                </a:path>
              </a:gradFill>
              <a:ln w="9525">
                <a:noFill/>
                <a:round/>
                <a:headEnd/>
                <a:tailEnd/>
              </a:ln>
            </p:spPr>
            <p:txBody>
              <a:bodyPr wrap="none" anchor="ctr"/>
              <a:lstStyle/>
              <a:p>
                <a:endParaRPr lang="es-MX"/>
              </a:p>
            </p:txBody>
          </p:sp>
          <p:sp>
            <p:nvSpPr>
              <p:cNvPr id="13344" name="Oval 556"/>
              <p:cNvSpPr>
                <a:spLocks noChangeArrowheads="1"/>
              </p:cNvSpPr>
              <p:nvPr/>
            </p:nvSpPr>
            <p:spPr bwMode="auto">
              <a:xfrm>
                <a:off x="3334" y="1520"/>
                <a:ext cx="1249" cy="451"/>
              </a:xfrm>
              <a:prstGeom prst="ellipse">
                <a:avLst/>
              </a:prstGeom>
              <a:gradFill rotWithShape="1">
                <a:gsLst>
                  <a:gs pos="0">
                    <a:srgbClr val="F08820">
                      <a:alpha val="92998"/>
                    </a:srgbClr>
                  </a:gs>
                  <a:gs pos="100000">
                    <a:srgbClr val="6F3F0F">
                      <a:alpha val="0"/>
                    </a:srgbClr>
                  </a:gs>
                </a:gsLst>
                <a:path path="shape">
                  <a:fillToRect l="50000" t="50000" r="50000" b="50000"/>
                </a:path>
              </a:gradFill>
              <a:ln w="9525">
                <a:noFill/>
                <a:round/>
                <a:headEnd/>
                <a:tailEnd/>
              </a:ln>
            </p:spPr>
            <p:txBody>
              <a:bodyPr wrap="none" anchor="ctr"/>
              <a:lstStyle/>
              <a:p>
                <a:endParaRPr lang="es-MX"/>
              </a:p>
            </p:txBody>
          </p:sp>
        </p:grpSp>
        <p:grpSp>
          <p:nvGrpSpPr>
            <p:cNvPr id="13340" name="Group 557"/>
            <p:cNvGrpSpPr>
              <a:grpSpLocks/>
            </p:cNvGrpSpPr>
            <p:nvPr/>
          </p:nvGrpSpPr>
          <p:grpSpPr bwMode="auto">
            <a:xfrm>
              <a:off x="2236" y="890"/>
              <a:ext cx="644" cy="645"/>
              <a:chOff x="2880" y="1515"/>
              <a:chExt cx="644" cy="645"/>
            </a:xfrm>
          </p:grpSpPr>
          <p:sp>
            <p:nvSpPr>
              <p:cNvPr id="13341" name="Oval 558"/>
              <p:cNvSpPr>
                <a:spLocks noChangeArrowheads="1"/>
              </p:cNvSpPr>
              <p:nvPr/>
            </p:nvSpPr>
            <p:spPr bwMode="auto">
              <a:xfrm>
                <a:off x="2880" y="1516"/>
                <a:ext cx="644" cy="644"/>
              </a:xfrm>
              <a:prstGeom prst="ellipse">
                <a:avLst/>
              </a:prstGeom>
              <a:gradFill rotWithShape="1">
                <a:gsLst>
                  <a:gs pos="0">
                    <a:srgbClr val="BC8116"/>
                  </a:gs>
                  <a:gs pos="100000">
                    <a:srgbClr val="F08820"/>
                  </a:gs>
                </a:gsLst>
                <a:lin ang="5400000" scaled="1"/>
              </a:gradFill>
              <a:ln w="9525" algn="ctr">
                <a:noFill/>
                <a:round/>
                <a:headEnd/>
                <a:tailEnd/>
              </a:ln>
            </p:spPr>
            <p:txBody>
              <a:bodyPr wrap="none" anchor="ctr"/>
              <a:lstStyle/>
              <a:p>
                <a:endParaRPr lang="es-MX"/>
              </a:p>
            </p:txBody>
          </p:sp>
          <p:sp>
            <p:nvSpPr>
              <p:cNvPr id="115" name="Freeform 559"/>
              <p:cNvSpPr>
                <a:spLocks/>
              </p:cNvSpPr>
              <p:nvPr/>
            </p:nvSpPr>
            <p:spPr bwMode="auto">
              <a:xfrm>
                <a:off x="2889" y="1515"/>
                <a:ext cx="628" cy="441"/>
              </a:xfrm>
              <a:custGeom>
                <a:avLst/>
                <a:gdLst/>
                <a:ahLst/>
                <a:cxnLst>
                  <a:cxn ang="0">
                    <a:pos x="1400" y="275"/>
                  </a:cxn>
                  <a:cxn ang="0">
                    <a:pos x="1596" y="795"/>
                  </a:cxn>
                  <a:cxn ang="0">
                    <a:pos x="0" y="795"/>
                  </a:cxn>
                  <a:cxn ang="0">
                    <a:pos x="217" y="252"/>
                  </a:cxn>
                  <a:cxn ang="0">
                    <a:pos x="796" y="0"/>
                  </a:cxn>
                  <a:cxn ang="0">
                    <a:pos x="1400" y="275"/>
                  </a:cxn>
                </a:cxnLst>
                <a:rect l="0" t="0" r="r" b="b"/>
                <a:pathLst>
                  <a:path w="1596" h="1118">
                    <a:moveTo>
                      <a:pt x="1400" y="275"/>
                    </a:moveTo>
                    <a:cubicBezTo>
                      <a:pt x="1522" y="417"/>
                      <a:pt x="1596" y="597"/>
                      <a:pt x="1596" y="795"/>
                    </a:cubicBezTo>
                    <a:cubicBezTo>
                      <a:pt x="1037" y="1118"/>
                      <a:pt x="668" y="611"/>
                      <a:pt x="0" y="795"/>
                    </a:cubicBezTo>
                    <a:cubicBezTo>
                      <a:pt x="0" y="585"/>
                      <a:pt x="83" y="392"/>
                      <a:pt x="217" y="252"/>
                    </a:cubicBezTo>
                    <a:cubicBezTo>
                      <a:pt x="364" y="95"/>
                      <a:pt x="570" y="0"/>
                      <a:pt x="796" y="0"/>
                    </a:cubicBezTo>
                    <a:cubicBezTo>
                      <a:pt x="1039" y="0"/>
                      <a:pt x="1253" y="108"/>
                      <a:pt x="1400" y="275"/>
                    </a:cubicBezTo>
                    <a:close/>
                  </a:path>
                </a:pathLst>
              </a:custGeom>
              <a:gradFill rotWithShape="1">
                <a:gsLst>
                  <a:gs pos="0">
                    <a:schemeClr val="bg1">
                      <a:alpha val="53000"/>
                    </a:schemeClr>
                  </a:gs>
                  <a:gs pos="100000">
                    <a:schemeClr val="bg1">
                      <a:gamma/>
                      <a:shade val="46275"/>
                      <a:invGamma/>
                      <a:alpha val="0"/>
                    </a:schemeClr>
                  </a:gs>
                </a:gsLst>
                <a:lin ang="5400000" scaled="1"/>
              </a:gradFill>
              <a:ln w="9525">
                <a:noFill/>
                <a:round/>
                <a:headEnd/>
                <a:tailEnd/>
              </a:ln>
            </p:spPr>
            <p:txBody>
              <a:bodyPr/>
              <a:lstStyle/>
              <a:p>
                <a:pPr>
                  <a:defRPr/>
                </a:pPr>
                <a:endParaRPr lang="es-MX" dirty="0"/>
              </a:p>
            </p:txBody>
          </p:sp>
        </p:grpSp>
      </p:grpSp>
      <p:sp>
        <p:nvSpPr>
          <p:cNvPr id="13334" name="Text Box 68"/>
          <p:cNvSpPr txBox="1">
            <a:spLocks noChangeArrowheads="1"/>
          </p:cNvSpPr>
          <p:nvPr/>
        </p:nvSpPr>
        <p:spPr bwMode="auto">
          <a:xfrm>
            <a:off x="889000" y="2211388"/>
            <a:ext cx="1039813" cy="646112"/>
          </a:xfrm>
          <a:prstGeom prst="rect">
            <a:avLst/>
          </a:prstGeom>
          <a:noFill/>
          <a:ln w="9525">
            <a:noFill/>
            <a:miter lim="800000"/>
            <a:headEnd/>
            <a:tailEnd/>
          </a:ln>
        </p:spPr>
        <p:txBody>
          <a:bodyPr anchor="ctr">
            <a:spAutoFit/>
          </a:bodyPr>
          <a:lstStyle/>
          <a:p>
            <a:pPr algn="ctr">
              <a:spcBef>
                <a:spcPct val="50000"/>
              </a:spcBef>
            </a:pPr>
            <a:r>
              <a:rPr lang="es-ES_tradnl" sz="1200">
                <a:solidFill>
                  <a:schemeClr val="bg1"/>
                </a:solidFill>
              </a:rPr>
              <a:t>Capítulo II: Estudio de mercado</a:t>
            </a:r>
          </a:p>
        </p:txBody>
      </p:sp>
      <p:pic>
        <p:nvPicPr>
          <p:cNvPr id="62466" name="Imagen 3"/>
          <p:cNvPicPr>
            <a:picLocks noChangeAspect="1" noChangeArrowheads="1"/>
          </p:cNvPicPr>
          <p:nvPr/>
        </p:nvPicPr>
        <p:blipFill>
          <a:blip r:embed="rId3" cstate="print"/>
          <a:srcRect/>
          <a:stretch>
            <a:fillRect/>
          </a:stretch>
        </p:blipFill>
        <p:spPr bwMode="auto">
          <a:xfrm>
            <a:off x="3714744" y="741355"/>
            <a:ext cx="3295650" cy="1687513"/>
          </a:xfrm>
          <a:prstGeom prst="rect">
            <a:avLst/>
          </a:prstGeom>
          <a:ln>
            <a:noFill/>
          </a:ln>
          <a:effectLst>
            <a:softEdge rad="112500"/>
          </a:effectLst>
        </p:spPr>
      </p:pic>
      <p:graphicFrame>
        <p:nvGraphicFramePr>
          <p:cNvPr id="101" name="100 Diagrama"/>
          <p:cNvGraphicFramePr/>
          <p:nvPr/>
        </p:nvGraphicFramePr>
        <p:xfrm>
          <a:off x="2357422" y="2500306"/>
          <a:ext cx="6715172" cy="41434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337" name="Text Box 70"/>
          <p:cNvSpPr txBox="1">
            <a:spLocks noChangeArrowheads="1"/>
          </p:cNvSpPr>
          <p:nvPr/>
        </p:nvSpPr>
        <p:spPr bwMode="auto">
          <a:xfrm>
            <a:off x="68263" y="5283200"/>
            <a:ext cx="1039812" cy="647700"/>
          </a:xfrm>
          <a:prstGeom prst="rect">
            <a:avLst/>
          </a:prstGeom>
          <a:noFill/>
          <a:ln w="9525">
            <a:noFill/>
            <a:miter lim="800000"/>
            <a:headEnd/>
            <a:tailEnd/>
          </a:ln>
        </p:spPr>
        <p:txBody>
          <a:bodyPr anchor="ctr"/>
          <a:lstStyle/>
          <a:p>
            <a:pPr algn="ctr">
              <a:spcBef>
                <a:spcPct val="50000"/>
              </a:spcBef>
            </a:pPr>
            <a:r>
              <a:rPr lang="en-GB" sz="1200">
                <a:solidFill>
                  <a:schemeClr val="bg1"/>
                </a:solidFill>
              </a:rPr>
              <a:t>Capítulo V: Estudio Financiero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4.16667E-6 0 L 4.16667E-6 1.12338 " pathEditMode="relative" rAng="0" ptsTypes="AA">
                                      <p:cBhvr>
                                        <p:cTn id="10" dur="1500" fill="hold"/>
                                        <p:tgtEl>
                                          <p:spTgt spid="5"/>
                                        </p:tgtEl>
                                        <p:attrNameLst>
                                          <p:attrName>ppt_x</p:attrName>
                                          <p:attrName>ppt_y</p:attrName>
                                        </p:attrNameLst>
                                      </p:cBhvr>
                                      <p:rCtr x="0" y="562"/>
                                    </p:animMotion>
                                  </p:childTnLst>
                                </p:cTn>
                              </p:par>
                              <p:par>
                                <p:cTn id="11" presetID="42" presetClass="path" presetSubtype="0" accel="50000" decel="50000" fill="hold" nodeType="withEffect">
                                  <p:stCondLst>
                                    <p:cond delay="0"/>
                                  </p:stCondLst>
                                  <p:childTnLst>
                                    <p:animMotion origin="layout" path="M -4.72222E-6 -1.12338 L -4.72222E-6 -4.07407E-6 " pathEditMode="relative" rAng="0" ptsTypes="AA">
                                      <p:cBhvr>
                                        <p:cTn id="12" dur="1500" spd="-100000" fill="hold"/>
                                        <p:tgtEl>
                                          <p:spTgt spid="4"/>
                                        </p:tgtEl>
                                        <p:attrNameLst>
                                          <p:attrName>ppt_x</p:attrName>
                                          <p:attrName>ppt_y</p:attrName>
                                        </p:attrNameLst>
                                      </p:cBhvr>
                                      <p:rCtr x="0" y="562"/>
                                    </p:animMotion>
                                  </p:childTnLst>
                                </p:cTn>
                              </p:par>
                              <p:par>
                                <p:cTn id="13" presetID="10" presetClass="entr" presetSubtype="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7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9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11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13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xit" presetSubtype="0" fill="hold" nodeType="with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xit" presetSubtype="0" fill="hold" grpId="0" nodeType="withEffect">
                                  <p:stCondLst>
                                    <p:cond delay="0"/>
                                  </p:stCondLst>
                                  <p:childTnLst>
                                    <p:animEffect transition="out" filter="fade">
                                      <p:cBhvr>
                                        <p:cTn id="35" dur="500"/>
                                        <p:tgtEl>
                                          <p:spTgt spid="11336"/>
                                        </p:tgtEl>
                                      </p:cBhvr>
                                    </p:animEffect>
                                    <p:set>
                                      <p:cBhvr>
                                        <p:cTn id="36" dur="1" fill="hold">
                                          <p:stCondLst>
                                            <p:cond delay="499"/>
                                          </p:stCondLst>
                                        </p:cTn>
                                        <p:tgtEl>
                                          <p:spTgt spid="1133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1337"/>
                                        </p:tgtEl>
                                        <p:attrNameLst>
                                          <p:attrName>style.visibility</p:attrName>
                                        </p:attrNameLst>
                                      </p:cBhvr>
                                      <p:to>
                                        <p:strVal val="visible"/>
                                      </p:to>
                                    </p:set>
                                    <p:animEffect transition="in" filter="fade">
                                      <p:cBhvr>
                                        <p:cTn id="39" dur="500"/>
                                        <p:tgtEl>
                                          <p:spTgt spid="11337"/>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par>
                                <p:cTn id="43" presetID="10" presetClass="entr" presetSubtype="0" fill="hold" nodeType="withEffect">
                                  <p:stCondLst>
                                    <p:cond delay="110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wipe(left)">
                                      <p:cBhvr>
                                        <p:cTn id="48" dur="500"/>
                                        <p:tgtEl>
                                          <p:spTgt spid="102"/>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62466"/>
                                        </p:tgtEl>
                                        <p:attrNameLst>
                                          <p:attrName>style.visibility</p:attrName>
                                        </p:attrNameLst>
                                      </p:cBhvr>
                                      <p:to>
                                        <p:strVal val="visible"/>
                                      </p:to>
                                    </p:set>
                                    <p:animEffect transition="in" filter="box(in)">
                                      <p:cBhvr>
                                        <p:cTn id="53" dur="500"/>
                                        <p:tgtEl>
                                          <p:spTgt spid="62466"/>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01"/>
                                        </p:tgtEl>
                                        <p:attrNameLst>
                                          <p:attrName>style.visibility</p:attrName>
                                        </p:attrNameLst>
                                      </p:cBhvr>
                                      <p:to>
                                        <p:strVal val="visible"/>
                                      </p:to>
                                    </p:set>
                                    <p:animEffect transition="in" filter="randombar(horizontal)">
                                      <p:cBhvr>
                                        <p:cTn id="58" dur="500"/>
                                        <p:tgtEl>
                                          <p:spTgt spid="101"/>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1" nodeType="clickEffect">
                                  <p:stCondLst>
                                    <p:cond delay="0"/>
                                  </p:stCondLst>
                                  <p:childTnLst>
                                    <p:set>
                                      <p:cBhvr>
                                        <p:cTn id="62" dur="1" fill="hold">
                                          <p:stCondLst>
                                            <p:cond delay="0"/>
                                          </p:stCondLst>
                                        </p:cTn>
                                        <p:tgtEl>
                                          <p:spTgt spid="101"/>
                                        </p:tgtEl>
                                        <p:attrNameLst>
                                          <p:attrName>style.visibility</p:attrName>
                                        </p:attrNameLst>
                                      </p:cBhvr>
                                      <p:to>
                                        <p:strVal val="visible"/>
                                      </p:to>
                                    </p:set>
                                    <p:animEffect transition="in" filter="randombar(horizontal)">
                                      <p:cBhvr>
                                        <p:cTn id="63" dur="500"/>
                                        <p:tgtEl>
                                          <p:spTgt spid="101"/>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2" nodeType="clickEffect">
                                  <p:stCondLst>
                                    <p:cond delay="0"/>
                                  </p:stCondLst>
                                  <p:childTnLst>
                                    <p:set>
                                      <p:cBhvr>
                                        <p:cTn id="67" dur="1" fill="hold">
                                          <p:stCondLst>
                                            <p:cond delay="0"/>
                                          </p:stCondLst>
                                        </p:cTn>
                                        <p:tgtEl>
                                          <p:spTgt spid="101"/>
                                        </p:tgtEl>
                                        <p:attrNameLst>
                                          <p:attrName>style.visibility</p:attrName>
                                        </p:attrNameLst>
                                      </p:cBhvr>
                                      <p:to>
                                        <p:strVal val="visible"/>
                                      </p:to>
                                    </p:set>
                                    <p:animEffect transition="in" filter="randombar(horizontal)">
                                      <p:cBhvr>
                                        <p:cTn id="68" dur="500"/>
                                        <p:tgtEl>
                                          <p:spTgt spid="101"/>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3" nodeType="clickEffect">
                                  <p:stCondLst>
                                    <p:cond delay="0"/>
                                  </p:stCondLst>
                                  <p:childTnLst>
                                    <p:set>
                                      <p:cBhvr>
                                        <p:cTn id="72" dur="1" fill="hold">
                                          <p:stCondLst>
                                            <p:cond delay="0"/>
                                          </p:stCondLst>
                                        </p:cTn>
                                        <p:tgtEl>
                                          <p:spTgt spid="101"/>
                                        </p:tgtEl>
                                        <p:attrNameLst>
                                          <p:attrName>style.visibility</p:attrName>
                                        </p:attrNameLst>
                                      </p:cBhvr>
                                      <p:to>
                                        <p:strVal val="visible"/>
                                      </p:to>
                                    </p:set>
                                    <p:animEffect transition="in" filter="randombar(horizontal)">
                                      <p:cBhvr>
                                        <p:cTn id="73" dur="500"/>
                                        <p:tgtEl>
                                          <p:spTgt spid="101"/>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4" nodeType="clickEffect">
                                  <p:stCondLst>
                                    <p:cond delay="0"/>
                                  </p:stCondLst>
                                  <p:childTnLst>
                                    <p:set>
                                      <p:cBhvr>
                                        <p:cTn id="77" dur="1" fill="hold">
                                          <p:stCondLst>
                                            <p:cond delay="0"/>
                                          </p:stCondLst>
                                        </p:cTn>
                                        <p:tgtEl>
                                          <p:spTgt spid="101"/>
                                        </p:tgtEl>
                                        <p:attrNameLst>
                                          <p:attrName>style.visibility</p:attrName>
                                        </p:attrNameLst>
                                      </p:cBhvr>
                                      <p:to>
                                        <p:strVal val="visible"/>
                                      </p:to>
                                    </p:set>
                                    <p:animEffect transition="in" filter="randombar(horizontal)">
                                      <p:cBhvr>
                                        <p:cTn id="78"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6" grpId="0" animBg="1"/>
      <p:bldP spid="11337" grpId="0" animBg="1"/>
      <p:bldP spid="85" grpId="0"/>
      <p:bldP spid="102" grpId="0"/>
      <p:bldGraphic spid="101" grpId="0">
        <p:bldAsOne/>
      </p:bldGraphic>
      <p:bldGraphic spid="101" grpId="1">
        <p:bldAsOne/>
      </p:bldGraphic>
      <p:bldGraphic spid="101" grpId="2">
        <p:bldAsOne/>
      </p:bldGraphic>
      <p:bldGraphic spid="101" grpId="3">
        <p:bldAsOne/>
      </p:bldGraphic>
      <p:bldGraphic spid="101" grpId="4">
        <p:bldAsOne/>
      </p:bldGraphic>
    </p:bldLst>
  </p:timing>
</p:sld>
</file>

<file path=ppt/theme/theme1.xml><?xml version="1.0" encoding="utf-8"?>
<a:theme xmlns:a="http://schemas.openxmlformats.org/drawingml/2006/main" name="corporate-business-template">
  <a:themeElements>
    <a:clrScheme name="corporate-business-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rporate-business-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rporate-business-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porate-business-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porate-business-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porate-business-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porate-business-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porate-business-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porate-business-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porate-business-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porate-business-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porate-business-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porate-business-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porate-business-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t’s not the design of your template">
  <a:themeElements>
    <a:clrScheme name="1_It’s not the design of your 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35971"/>
      </a:hlink>
      <a:folHlink>
        <a:srgbClr val="99CC00"/>
      </a:folHlink>
    </a:clrScheme>
    <a:fontScheme name="1_It’s not the design of your template">
      <a:majorFont>
        <a:latin typeface="Neo San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It’s not the design of your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It’s not the design of your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It’s not the design of your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It’s not the design of your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It’s not the design of your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It’s not the design of your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It’s not the design of your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It’s not the design of your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It’s not the design of your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It’s not the design of your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It’s not the design of your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It’s not the design of your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It’s not the design of your 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35971"/>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1596</TotalTime>
  <Words>3620</Words>
  <Application>Microsoft Office PowerPoint</Application>
  <PresentationFormat>Presentación en pantalla (4:3)</PresentationFormat>
  <Paragraphs>1252</Paragraphs>
  <Slides>40</Slides>
  <Notes>40</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40</vt:i4>
      </vt:variant>
    </vt:vector>
  </HeadingPairs>
  <TitlesOfParts>
    <vt:vector size="50" baseType="lpstr">
      <vt:lpstr>Arial Narrow</vt:lpstr>
      <vt:lpstr>Arial</vt:lpstr>
      <vt:lpstr>Calibri</vt:lpstr>
      <vt:lpstr>Neo Sans</vt:lpstr>
      <vt:lpstr>Wingdings</vt:lpstr>
      <vt:lpstr>Times New Roman</vt:lpstr>
      <vt:lpstr>Verdana</vt:lpstr>
      <vt:lpstr>Garamond</vt:lpstr>
      <vt:lpstr>corporate-business-template</vt:lpstr>
      <vt:lpstr>1_It’s not the design of your template</vt:lpstr>
      <vt:lpstr>TESIS DE GRADO:  ““CREACION DE UNA EMPRESA DE PRODUCCIÓN, COMERCIALIZACIÓN Y EXPORTACIÓN DE TOMATE DE ÁRBOL EN EL ÁREA DE SANGOLQUÍ, PROVINCIA DE PICHINCHA”</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  </vt:lpstr>
      <vt:lpstr>  </vt:lpstr>
      <vt:lpstr>TESIS DE GRADO:</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ben</dc:creator>
  <cp:lastModifiedBy>silgivar</cp:lastModifiedBy>
  <cp:revision>153</cp:revision>
  <dcterms:created xsi:type="dcterms:W3CDTF">2009-10-15T11:11:42Z</dcterms:created>
  <dcterms:modified xsi:type="dcterms:W3CDTF">2010-06-21T16:18:10Z</dcterms:modified>
</cp:coreProperties>
</file>