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8" r:id="rId2"/>
    <p:sldId id="256" r:id="rId3"/>
    <p:sldId id="285" r:id="rId4"/>
    <p:sldId id="257" r:id="rId5"/>
    <p:sldId id="259" r:id="rId6"/>
    <p:sldId id="286" r:id="rId7"/>
    <p:sldId id="267" r:id="rId8"/>
    <p:sldId id="260" r:id="rId9"/>
    <p:sldId id="270" r:id="rId10"/>
    <p:sldId id="269" r:id="rId11"/>
    <p:sldId id="271" r:id="rId12"/>
    <p:sldId id="261" r:id="rId13"/>
    <p:sldId id="272" r:id="rId14"/>
    <p:sldId id="273" r:id="rId15"/>
    <p:sldId id="274" r:id="rId16"/>
    <p:sldId id="275" r:id="rId17"/>
    <p:sldId id="276" r:id="rId18"/>
    <p:sldId id="277" r:id="rId19"/>
    <p:sldId id="262" r:id="rId20"/>
    <p:sldId id="278" r:id="rId21"/>
    <p:sldId id="279" r:id="rId22"/>
    <p:sldId id="263" r:id="rId23"/>
    <p:sldId id="280" r:id="rId24"/>
    <p:sldId id="281" r:id="rId25"/>
    <p:sldId id="282" r:id="rId26"/>
    <p:sldId id="283" r:id="rId27"/>
    <p:sldId id="264" r:id="rId28"/>
    <p:sldId id="284" r:id="rId29"/>
    <p:sldId id="265" r:id="rId30"/>
    <p:sldId id="266" r:id="rId31"/>
  </p:sldIdLst>
  <p:sldSz cx="9144000" cy="6858000" type="screen4x3"/>
  <p:notesSz cx="9313863" cy="6858000"/>
  <p:defaultTextStyle>
    <a:defPPr>
      <a:defRPr lang="es-ES_trad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327" autoAdjust="0"/>
    <p:restoredTop sz="94660"/>
  </p:normalViewPr>
  <p:slideViewPr>
    <p:cSldViewPr>
      <p:cViewPr varScale="1">
        <p:scale>
          <a:sx n="95" d="100"/>
          <a:sy n="95" d="100"/>
        </p:scale>
        <p:origin x="-42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035425" cy="342900"/>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p:cNvSpPr>
            <a:spLocks noGrp="1"/>
          </p:cNvSpPr>
          <p:nvPr>
            <p:ph type="dt" sz="quarter" idx="1"/>
          </p:nvPr>
        </p:nvSpPr>
        <p:spPr>
          <a:xfrm>
            <a:off x="5275263" y="0"/>
            <a:ext cx="4037012" cy="342900"/>
          </a:xfrm>
          <a:prstGeom prst="rect">
            <a:avLst/>
          </a:prstGeom>
        </p:spPr>
        <p:txBody>
          <a:bodyPr vert="horz" lIns="91440" tIns="45720" rIns="91440" bIns="45720" rtlCol="0"/>
          <a:lstStyle>
            <a:lvl1pPr algn="r">
              <a:defRPr sz="1200"/>
            </a:lvl1pPr>
          </a:lstStyle>
          <a:p>
            <a:pPr>
              <a:defRPr/>
            </a:pPr>
            <a:fld id="{358BE8D9-373F-44D7-8396-2986A609F216}" type="datetimeFigureOut">
              <a:rPr lang="es-ES"/>
              <a:pPr>
                <a:defRPr/>
              </a:pPr>
              <a:t>15/06/2010</a:t>
            </a:fld>
            <a:endParaRPr lang="es-ES"/>
          </a:p>
        </p:txBody>
      </p:sp>
      <p:sp>
        <p:nvSpPr>
          <p:cNvPr id="4" name="3 Marcador de pie de página"/>
          <p:cNvSpPr>
            <a:spLocks noGrp="1"/>
          </p:cNvSpPr>
          <p:nvPr>
            <p:ph type="ftr" sz="quarter" idx="2"/>
          </p:nvPr>
        </p:nvSpPr>
        <p:spPr>
          <a:xfrm>
            <a:off x="0" y="6513513"/>
            <a:ext cx="4035425" cy="342900"/>
          </a:xfrm>
          <a:prstGeom prst="rect">
            <a:avLst/>
          </a:prstGeom>
        </p:spPr>
        <p:txBody>
          <a:bodyPr vert="horz" lIns="91440" tIns="45720" rIns="91440" bIns="45720" rtlCol="0" anchor="b"/>
          <a:lstStyle>
            <a:lvl1pPr algn="l">
              <a:defRPr sz="1200"/>
            </a:lvl1pPr>
          </a:lstStyle>
          <a:p>
            <a:pPr>
              <a:defRPr/>
            </a:pPr>
            <a:endParaRPr lang="es-ES"/>
          </a:p>
        </p:txBody>
      </p:sp>
      <p:sp>
        <p:nvSpPr>
          <p:cNvPr id="5" name="4 Marcador de número de diapositiva"/>
          <p:cNvSpPr>
            <a:spLocks noGrp="1"/>
          </p:cNvSpPr>
          <p:nvPr>
            <p:ph type="sldNum" sz="quarter" idx="3"/>
          </p:nvPr>
        </p:nvSpPr>
        <p:spPr>
          <a:xfrm>
            <a:off x="5275263" y="6513513"/>
            <a:ext cx="4037012" cy="342900"/>
          </a:xfrm>
          <a:prstGeom prst="rect">
            <a:avLst/>
          </a:prstGeom>
        </p:spPr>
        <p:txBody>
          <a:bodyPr vert="horz" lIns="91440" tIns="45720" rIns="91440" bIns="45720" rtlCol="0" anchor="b"/>
          <a:lstStyle>
            <a:lvl1pPr algn="r">
              <a:defRPr sz="1200"/>
            </a:lvl1pPr>
          </a:lstStyle>
          <a:p>
            <a:pPr>
              <a:defRPr/>
            </a:pPr>
            <a:fld id="{F4AF51CF-5856-4CF2-9C12-48665E23531C}" type="slidenum">
              <a:rPr lang="es-ES"/>
              <a:pPr>
                <a:defRPr/>
              </a:pPr>
              <a:t>‹Nº›</a:t>
            </a:fld>
            <a:endParaRPr lang="es-E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035425" cy="342900"/>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p:cNvSpPr>
            <a:spLocks noGrp="1"/>
          </p:cNvSpPr>
          <p:nvPr>
            <p:ph type="dt" idx="1"/>
          </p:nvPr>
        </p:nvSpPr>
        <p:spPr>
          <a:xfrm>
            <a:off x="5275263" y="0"/>
            <a:ext cx="4037012" cy="342900"/>
          </a:xfrm>
          <a:prstGeom prst="rect">
            <a:avLst/>
          </a:prstGeom>
        </p:spPr>
        <p:txBody>
          <a:bodyPr vert="horz" lIns="91440" tIns="45720" rIns="91440" bIns="45720" rtlCol="0"/>
          <a:lstStyle>
            <a:lvl1pPr algn="r">
              <a:defRPr sz="1200"/>
            </a:lvl1pPr>
          </a:lstStyle>
          <a:p>
            <a:pPr>
              <a:defRPr/>
            </a:pPr>
            <a:fld id="{18D962EA-777E-4633-8CD5-FC1F98984816}" type="datetimeFigureOut">
              <a:rPr lang="es-ES"/>
              <a:pPr>
                <a:defRPr/>
              </a:pPr>
              <a:t>15/06/2010</a:t>
            </a:fld>
            <a:endParaRPr lang="es-ES"/>
          </a:p>
        </p:txBody>
      </p:sp>
      <p:sp>
        <p:nvSpPr>
          <p:cNvPr id="4" name="3 Marcador de imagen de diapositiva"/>
          <p:cNvSpPr>
            <a:spLocks noGrp="1" noRot="1" noChangeAspect="1"/>
          </p:cNvSpPr>
          <p:nvPr>
            <p:ph type="sldImg" idx="2"/>
          </p:nvPr>
        </p:nvSpPr>
        <p:spPr>
          <a:xfrm>
            <a:off x="2941638" y="514350"/>
            <a:ext cx="3430587" cy="2571750"/>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4 Marcador de notas"/>
          <p:cNvSpPr>
            <a:spLocks noGrp="1"/>
          </p:cNvSpPr>
          <p:nvPr>
            <p:ph type="body" sz="quarter" idx="3"/>
          </p:nvPr>
        </p:nvSpPr>
        <p:spPr>
          <a:xfrm>
            <a:off x="931863" y="3257550"/>
            <a:ext cx="7450137" cy="30861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6513513"/>
            <a:ext cx="4035425" cy="342900"/>
          </a:xfrm>
          <a:prstGeom prst="rect">
            <a:avLst/>
          </a:prstGeom>
        </p:spPr>
        <p:txBody>
          <a:bodyPr vert="horz" lIns="91440" tIns="45720" rIns="91440" bIns="45720" rtlCol="0" anchor="b"/>
          <a:lstStyle>
            <a:lvl1pPr algn="l">
              <a:defRPr sz="1200"/>
            </a:lvl1pPr>
          </a:lstStyle>
          <a:p>
            <a:pPr>
              <a:defRPr/>
            </a:pPr>
            <a:endParaRPr lang="es-ES"/>
          </a:p>
        </p:txBody>
      </p:sp>
      <p:sp>
        <p:nvSpPr>
          <p:cNvPr id="7" name="6 Marcador de número de diapositiva"/>
          <p:cNvSpPr>
            <a:spLocks noGrp="1"/>
          </p:cNvSpPr>
          <p:nvPr>
            <p:ph type="sldNum" sz="quarter" idx="5"/>
          </p:nvPr>
        </p:nvSpPr>
        <p:spPr>
          <a:xfrm>
            <a:off x="5275263" y="6513513"/>
            <a:ext cx="4037012" cy="342900"/>
          </a:xfrm>
          <a:prstGeom prst="rect">
            <a:avLst/>
          </a:prstGeom>
        </p:spPr>
        <p:txBody>
          <a:bodyPr vert="horz" lIns="91440" tIns="45720" rIns="91440" bIns="45720" rtlCol="0" anchor="b"/>
          <a:lstStyle>
            <a:lvl1pPr algn="r">
              <a:defRPr sz="1200"/>
            </a:lvl1pPr>
          </a:lstStyle>
          <a:p>
            <a:pPr>
              <a:defRPr/>
            </a:pPr>
            <a:fld id="{AE4AC92E-EA6B-45E6-8C39-879877C7CDA7}" type="slidenum">
              <a:rPr lang="es-ES"/>
              <a:pPr>
                <a:defRPr/>
              </a:pPr>
              <a:t>‹Nº›</a:t>
            </a:fld>
            <a:endParaRPr lang="es-E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3795"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ES" smtClean="0"/>
          </a:p>
        </p:txBody>
      </p:sp>
      <p:sp>
        <p:nvSpPr>
          <p:cNvPr id="3379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E1726B-6EBD-4835-8057-B34C81DFBF2F}" type="slidenum">
              <a:rPr lang="es-ES" smtClean="0"/>
              <a:pPr/>
              <a:t>1</a:t>
            </a:fld>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481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3482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28184B7-11D6-46BA-9A73-5A8D1D4524BF}" type="slidenum">
              <a:rPr lang="es-ES" smtClean="0"/>
              <a:pPr/>
              <a:t>16</a:t>
            </a:fld>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lvl1pPr>
              <a:defRPr/>
            </a:lvl1pPr>
          </a:lstStyle>
          <a:p>
            <a:pPr>
              <a:defRPr/>
            </a:pPr>
            <a:fld id="{99ECC009-CA00-42FA-BC49-5F1C6A223D09}" type="datetime1">
              <a:rPr lang="es-ES_tradnl"/>
              <a:pPr>
                <a:defRPr/>
              </a:pPr>
              <a:t>15/06/2010</a:t>
            </a:fld>
            <a:endParaRPr lang="es-ES_tradnl"/>
          </a:p>
        </p:txBody>
      </p:sp>
      <p:sp>
        <p:nvSpPr>
          <p:cNvPr id="5" name="4 Marcador de pie de página"/>
          <p:cNvSpPr>
            <a:spLocks noGrp="1"/>
          </p:cNvSpPr>
          <p:nvPr>
            <p:ph type="ftr" sz="quarter" idx="11"/>
          </p:nvPr>
        </p:nvSpPr>
        <p:spPr/>
        <p:txBody>
          <a:bodyPr/>
          <a:lstStyle>
            <a:lvl1pPr>
              <a:defRPr/>
            </a:lvl1pPr>
          </a:lstStyle>
          <a:p>
            <a:pPr>
              <a:defRPr/>
            </a:pPr>
            <a:endParaRPr lang="es-ES_tradnl"/>
          </a:p>
        </p:txBody>
      </p:sp>
      <p:sp>
        <p:nvSpPr>
          <p:cNvPr id="6" name="5 Marcador de número de diapositiva"/>
          <p:cNvSpPr>
            <a:spLocks noGrp="1"/>
          </p:cNvSpPr>
          <p:nvPr>
            <p:ph type="sldNum" sz="quarter" idx="12"/>
          </p:nvPr>
        </p:nvSpPr>
        <p:spPr/>
        <p:txBody>
          <a:bodyPr/>
          <a:lstStyle>
            <a:lvl1pPr>
              <a:defRPr/>
            </a:lvl1pPr>
          </a:lstStyle>
          <a:p>
            <a:pPr>
              <a:defRPr/>
            </a:pPr>
            <a:fld id="{4A06A96D-01EF-4E7E-AF7C-6ACDAF925190}" type="slidenum">
              <a:rPr lang="es-ES_tradnl"/>
              <a:pPr>
                <a:defRPr/>
              </a:pPr>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lvl1pPr>
              <a:defRPr/>
            </a:lvl1pPr>
          </a:lstStyle>
          <a:p>
            <a:pPr>
              <a:defRPr/>
            </a:pPr>
            <a:fld id="{6648841D-FC91-4C18-9611-A198F66A5313}" type="datetime1">
              <a:rPr lang="es-ES_tradnl"/>
              <a:pPr>
                <a:defRPr/>
              </a:pPr>
              <a:t>15/06/2010</a:t>
            </a:fld>
            <a:endParaRPr lang="es-ES_tradnl"/>
          </a:p>
        </p:txBody>
      </p:sp>
      <p:sp>
        <p:nvSpPr>
          <p:cNvPr id="5" name="4 Marcador de pie de página"/>
          <p:cNvSpPr>
            <a:spLocks noGrp="1"/>
          </p:cNvSpPr>
          <p:nvPr>
            <p:ph type="ftr" sz="quarter" idx="11"/>
          </p:nvPr>
        </p:nvSpPr>
        <p:spPr/>
        <p:txBody>
          <a:bodyPr/>
          <a:lstStyle>
            <a:lvl1pPr>
              <a:defRPr/>
            </a:lvl1pPr>
          </a:lstStyle>
          <a:p>
            <a:pPr>
              <a:defRPr/>
            </a:pPr>
            <a:endParaRPr lang="es-ES_tradnl"/>
          </a:p>
        </p:txBody>
      </p:sp>
      <p:sp>
        <p:nvSpPr>
          <p:cNvPr id="6" name="5 Marcador de número de diapositiva"/>
          <p:cNvSpPr>
            <a:spLocks noGrp="1"/>
          </p:cNvSpPr>
          <p:nvPr>
            <p:ph type="sldNum" sz="quarter" idx="12"/>
          </p:nvPr>
        </p:nvSpPr>
        <p:spPr/>
        <p:txBody>
          <a:bodyPr/>
          <a:lstStyle>
            <a:lvl1pPr>
              <a:defRPr/>
            </a:lvl1pPr>
          </a:lstStyle>
          <a:p>
            <a:pPr>
              <a:defRPr/>
            </a:pPr>
            <a:fld id="{F3FCB2E4-4EB1-44D6-BBEC-88A819F53A54}" type="slidenum">
              <a:rPr lang="es-ES_tradnl"/>
              <a:pPr>
                <a:defRPr/>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lvl1pPr>
              <a:defRPr/>
            </a:lvl1pPr>
          </a:lstStyle>
          <a:p>
            <a:pPr>
              <a:defRPr/>
            </a:pPr>
            <a:fld id="{3E9A4EEA-6DA8-46BF-8948-E8ADBFC3CBCA}" type="datetime1">
              <a:rPr lang="es-ES_tradnl"/>
              <a:pPr>
                <a:defRPr/>
              </a:pPr>
              <a:t>15/06/2010</a:t>
            </a:fld>
            <a:endParaRPr lang="es-ES_tradnl"/>
          </a:p>
        </p:txBody>
      </p:sp>
      <p:sp>
        <p:nvSpPr>
          <p:cNvPr id="5" name="4 Marcador de pie de página"/>
          <p:cNvSpPr>
            <a:spLocks noGrp="1"/>
          </p:cNvSpPr>
          <p:nvPr>
            <p:ph type="ftr" sz="quarter" idx="11"/>
          </p:nvPr>
        </p:nvSpPr>
        <p:spPr/>
        <p:txBody>
          <a:bodyPr/>
          <a:lstStyle>
            <a:lvl1pPr>
              <a:defRPr/>
            </a:lvl1pPr>
          </a:lstStyle>
          <a:p>
            <a:pPr>
              <a:defRPr/>
            </a:pPr>
            <a:endParaRPr lang="es-ES_tradnl"/>
          </a:p>
        </p:txBody>
      </p:sp>
      <p:sp>
        <p:nvSpPr>
          <p:cNvPr id="6" name="5 Marcador de número de diapositiva"/>
          <p:cNvSpPr>
            <a:spLocks noGrp="1"/>
          </p:cNvSpPr>
          <p:nvPr>
            <p:ph type="sldNum" sz="quarter" idx="12"/>
          </p:nvPr>
        </p:nvSpPr>
        <p:spPr/>
        <p:txBody>
          <a:bodyPr/>
          <a:lstStyle>
            <a:lvl1pPr>
              <a:defRPr/>
            </a:lvl1pPr>
          </a:lstStyle>
          <a:p>
            <a:pPr>
              <a:defRPr/>
            </a:pPr>
            <a:fld id="{E683EDAF-957C-4190-A784-C22539C971F3}" type="slidenum">
              <a:rPr lang="es-ES_tradnl"/>
              <a:pPr>
                <a:defRPr/>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lvl1pPr>
              <a:defRPr/>
            </a:lvl1pPr>
          </a:lstStyle>
          <a:p>
            <a:pPr>
              <a:defRPr/>
            </a:pPr>
            <a:fld id="{B5E7E9D2-5D44-4877-82B2-3385A74EAB22}" type="datetime1">
              <a:rPr lang="es-ES_tradnl"/>
              <a:pPr>
                <a:defRPr/>
              </a:pPr>
              <a:t>15/06/2010</a:t>
            </a:fld>
            <a:endParaRPr lang="es-ES_tradnl"/>
          </a:p>
        </p:txBody>
      </p:sp>
      <p:sp>
        <p:nvSpPr>
          <p:cNvPr id="5" name="4 Marcador de pie de página"/>
          <p:cNvSpPr>
            <a:spLocks noGrp="1"/>
          </p:cNvSpPr>
          <p:nvPr>
            <p:ph type="ftr" sz="quarter" idx="11"/>
          </p:nvPr>
        </p:nvSpPr>
        <p:spPr/>
        <p:txBody>
          <a:bodyPr/>
          <a:lstStyle>
            <a:lvl1pPr>
              <a:defRPr/>
            </a:lvl1pPr>
          </a:lstStyle>
          <a:p>
            <a:pPr>
              <a:defRPr/>
            </a:pPr>
            <a:endParaRPr lang="es-ES_tradnl"/>
          </a:p>
        </p:txBody>
      </p:sp>
      <p:sp>
        <p:nvSpPr>
          <p:cNvPr id="6" name="5 Marcador de número de diapositiva"/>
          <p:cNvSpPr>
            <a:spLocks noGrp="1"/>
          </p:cNvSpPr>
          <p:nvPr>
            <p:ph type="sldNum" sz="quarter" idx="12"/>
          </p:nvPr>
        </p:nvSpPr>
        <p:spPr/>
        <p:txBody>
          <a:bodyPr/>
          <a:lstStyle>
            <a:lvl1pPr>
              <a:defRPr/>
            </a:lvl1pPr>
          </a:lstStyle>
          <a:p>
            <a:pPr>
              <a:defRPr/>
            </a:pPr>
            <a:fld id="{35EF21A0-F86D-470F-A04E-755F9D998295}" type="slidenum">
              <a:rPr lang="es-ES_tradnl"/>
              <a:pPr>
                <a:defRPr/>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C941F157-938D-44F9-9172-FC84F2CAB523}" type="datetime1">
              <a:rPr lang="es-ES_tradnl"/>
              <a:pPr>
                <a:defRPr/>
              </a:pPr>
              <a:t>15/06/2010</a:t>
            </a:fld>
            <a:endParaRPr lang="es-ES_tradnl"/>
          </a:p>
        </p:txBody>
      </p:sp>
      <p:sp>
        <p:nvSpPr>
          <p:cNvPr id="5" name="4 Marcador de pie de página"/>
          <p:cNvSpPr>
            <a:spLocks noGrp="1"/>
          </p:cNvSpPr>
          <p:nvPr>
            <p:ph type="ftr" sz="quarter" idx="11"/>
          </p:nvPr>
        </p:nvSpPr>
        <p:spPr/>
        <p:txBody>
          <a:bodyPr/>
          <a:lstStyle>
            <a:lvl1pPr>
              <a:defRPr/>
            </a:lvl1pPr>
          </a:lstStyle>
          <a:p>
            <a:pPr>
              <a:defRPr/>
            </a:pPr>
            <a:endParaRPr lang="es-ES_tradnl"/>
          </a:p>
        </p:txBody>
      </p:sp>
      <p:sp>
        <p:nvSpPr>
          <p:cNvPr id="6" name="5 Marcador de número de diapositiva"/>
          <p:cNvSpPr>
            <a:spLocks noGrp="1"/>
          </p:cNvSpPr>
          <p:nvPr>
            <p:ph type="sldNum" sz="quarter" idx="12"/>
          </p:nvPr>
        </p:nvSpPr>
        <p:spPr/>
        <p:txBody>
          <a:bodyPr/>
          <a:lstStyle>
            <a:lvl1pPr>
              <a:defRPr/>
            </a:lvl1pPr>
          </a:lstStyle>
          <a:p>
            <a:pPr>
              <a:defRPr/>
            </a:pPr>
            <a:fld id="{8EBAD16D-CDA3-4EFF-95C7-AF11308F04D0}" type="slidenum">
              <a:rPr lang="es-ES_tradnl"/>
              <a:pPr>
                <a:defRPr/>
              </a:pPr>
              <a:t>‹Nº›</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3 Marcador de fecha"/>
          <p:cNvSpPr>
            <a:spLocks noGrp="1"/>
          </p:cNvSpPr>
          <p:nvPr>
            <p:ph type="dt" sz="half" idx="10"/>
          </p:nvPr>
        </p:nvSpPr>
        <p:spPr/>
        <p:txBody>
          <a:bodyPr/>
          <a:lstStyle>
            <a:lvl1pPr>
              <a:defRPr/>
            </a:lvl1pPr>
          </a:lstStyle>
          <a:p>
            <a:pPr>
              <a:defRPr/>
            </a:pPr>
            <a:fld id="{E44395FC-F53A-4E2F-9B32-2D0EA877DADF}" type="datetime1">
              <a:rPr lang="es-ES_tradnl"/>
              <a:pPr>
                <a:defRPr/>
              </a:pPr>
              <a:t>15/06/2010</a:t>
            </a:fld>
            <a:endParaRPr lang="es-ES_tradnl"/>
          </a:p>
        </p:txBody>
      </p:sp>
      <p:sp>
        <p:nvSpPr>
          <p:cNvPr id="6" name="4 Marcador de pie de página"/>
          <p:cNvSpPr>
            <a:spLocks noGrp="1"/>
          </p:cNvSpPr>
          <p:nvPr>
            <p:ph type="ftr" sz="quarter" idx="11"/>
          </p:nvPr>
        </p:nvSpPr>
        <p:spPr/>
        <p:txBody>
          <a:bodyPr/>
          <a:lstStyle>
            <a:lvl1pPr>
              <a:defRPr/>
            </a:lvl1pPr>
          </a:lstStyle>
          <a:p>
            <a:pPr>
              <a:defRPr/>
            </a:pPr>
            <a:endParaRPr lang="es-ES_tradnl"/>
          </a:p>
        </p:txBody>
      </p:sp>
      <p:sp>
        <p:nvSpPr>
          <p:cNvPr id="7" name="5 Marcador de número de diapositiva"/>
          <p:cNvSpPr>
            <a:spLocks noGrp="1"/>
          </p:cNvSpPr>
          <p:nvPr>
            <p:ph type="sldNum" sz="quarter" idx="12"/>
          </p:nvPr>
        </p:nvSpPr>
        <p:spPr/>
        <p:txBody>
          <a:bodyPr/>
          <a:lstStyle>
            <a:lvl1pPr>
              <a:defRPr/>
            </a:lvl1pPr>
          </a:lstStyle>
          <a:p>
            <a:pPr>
              <a:defRPr/>
            </a:pPr>
            <a:fld id="{92CF74F4-A93B-4AB4-9BEC-D73790C155DE}" type="slidenum">
              <a:rPr lang="es-ES_tradnl"/>
              <a:pPr>
                <a:defRPr/>
              </a:pPr>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3 Marcador de fecha"/>
          <p:cNvSpPr>
            <a:spLocks noGrp="1"/>
          </p:cNvSpPr>
          <p:nvPr>
            <p:ph type="dt" sz="half" idx="10"/>
          </p:nvPr>
        </p:nvSpPr>
        <p:spPr/>
        <p:txBody>
          <a:bodyPr/>
          <a:lstStyle>
            <a:lvl1pPr>
              <a:defRPr/>
            </a:lvl1pPr>
          </a:lstStyle>
          <a:p>
            <a:pPr>
              <a:defRPr/>
            </a:pPr>
            <a:fld id="{BBE82689-A18B-45AD-826B-71CBE31D3D83}" type="datetime1">
              <a:rPr lang="es-ES_tradnl"/>
              <a:pPr>
                <a:defRPr/>
              </a:pPr>
              <a:t>15/06/2010</a:t>
            </a:fld>
            <a:endParaRPr lang="es-ES_tradnl"/>
          </a:p>
        </p:txBody>
      </p:sp>
      <p:sp>
        <p:nvSpPr>
          <p:cNvPr id="8" name="4 Marcador de pie de página"/>
          <p:cNvSpPr>
            <a:spLocks noGrp="1"/>
          </p:cNvSpPr>
          <p:nvPr>
            <p:ph type="ftr" sz="quarter" idx="11"/>
          </p:nvPr>
        </p:nvSpPr>
        <p:spPr/>
        <p:txBody>
          <a:bodyPr/>
          <a:lstStyle>
            <a:lvl1pPr>
              <a:defRPr/>
            </a:lvl1pPr>
          </a:lstStyle>
          <a:p>
            <a:pPr>
              <a:defRPr/>
            </a:pPr>
            <a:endParaRPr lang="es-ES_tradnl"/>
          </a:p>
        </p:txBody>
      </p:sp>
      <p:sp>
        <p:nvSpPr>
          <p:cNvPr id="9" name="5 Marcador de número de diapositiva"/>
          <p:cNvSpPr>
            <a:spLocks noGrp="1"/>
          </p:cNvSpPr>
          <p:nvPr>
            <p:ph type="sldNum" sz="quarter" idx="12"/>
          </p:nvPr>
        </p:nvSpPr>
        <p:spPr/>
        <p:txBody>
          <a:bodyPr/>
          <a:lstStyle>
            <a:lvl1pPr>
              <a:defRPr/>
            </a:lvl1pPr>
          </a:lstStyle>
          <a:p>
            <a:pPr>
              <a:defRPr/>
            </a:pPr>
            <a:fld id="{20A57EC1-AC24-458D-B6A9-B20C41290F0E}" type="slidenum">
              <a:rPr lang="es-ES_tradnl"/>
              <a:pPr>
                <a:defRPr/>
              </a:pPr>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3 Marcador de fecha"/>
          <p:cNvSpPr>
            <a:spLocks noGrp="1"/>
          </p:cNvSpPr>
          <p:nvPr>
            <p:ph type="dt" sz="half" idx="10"/>
          </p:nvPr>
        </p:nvSpPr>
        <p:spPr/>
        <p:txBody>
          <a:bodyPr/>
          <a:lstStyle>
            <a:lvl1pPr>
              <a:defRPr/>
            </a:lvl1pPr>
          </a:lstStyle>
          <a:p>
            <a:pPr>
              <a:defRPr/>
            </a:pPr>
            <a:fld id="{E8B911BD-F9F5-477F-B9E3-832FF9D133C2}" type="datetime1">
              <a:rPr lang="es-ES_tradnl"/>
              <a:pPr>
                <a:defRPr/>
              </a:pPr>
              <a:t>15/06/2010</a:t>
            </a:fld>
            <a:endParaRPr lang="es-ES_tradnl"/>
          </a:p>
        </p:txBody>
      </p:sp>
      <p:sp>
        <p:nvSpPr>
          <p:cNvPr id="4" name="4 Marcador de pie de página"/>
          <p:cNvSpPr>
            <a:spLocks noGrp="1"/>
          </p:cNvSpPr>
          <p:nvPr>
            <p:ph type="ftr" sz="quarter" idx="11"/>
          </p:nvPr>
        </p:nvSpPr>
        <p:spPr/>
        <p:txBody>
          <a:bodyPr/>
          <a:lstStyle>
            <a:lvl1pPr>
              <a:defRPr/>
            </a:lvl1pPr>
          </a:lstStyle>
          <a:p>
            <a:pPr>
              <a:defRPr/>
            </a:pPr>
            <a:endParaRPr lang="es-ES_tradnl"/>
          </a:p>
        </p:txBody>
      </p:sp>
      <p:sp>
        <p:nvSpPr>
          <p:cNvPr id="5" name="5 Marcador de número de diapositiva"/>
          <p:cNvSpPr>
            <a:spLocks noGrp="1"/>
          </p:cNvSpPr>
          <p:nvPr>
            <p:ph type="sldNum" sz="quarter" idx="12"/>
          </p:nvPr>
        </p:nvSpPr>
        <p:spPr/>
        <p:txBody>
          <a:bodyPr/>
          <a:lstStyle>
            <a:lvl1pPr>
              <a:defRPr/>
            </a:lvl1pPr>
          </a:lstStyle>
          <a:p>
            <a:pPr>
              <a:defRPr/>
            </a:pPr>
            <a:fld id="{9A6B685E-0B25-4DF1-AB2C-223A0C3259C9}" type="slidenum">
              <a:rPr lang="es-ES_tradnl"/>
              <a:pPr>
                <a:defRPr/>
              </a:pPr>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E431012D-54D1-40B8-9BA2-31789CDD917A}" type="datetime1">
              <a:rPr lang="es-ES_tradnl"/>
              <a:pPr>
                <a:defRPr/>
              </a:pPr>
              <a:t>15/06/2010</a:t>
            </a:fld>
            <a:endParaRPr lang="es-ES_tradnl"/>
          </a:p>
        </p:txBody>
      </p:sp>
      <p:sp>
        <p:nvSpPr>
          <p:cNvPr id="3" name="4 Marcador de pie de página"/>
          <p:cNvSpPr>
            <a:spLocks noGrp="1"/>
          </p:cNvSpPr>
          <p:nvPr>
            <p:ph type="ftr" sz="quarter" idx="11"/>
          </p:nvPr>
        </p:nvSpPr>
        <p:spPr/>
        <p:txBody>
          <a:bodyPr/>
          <a:lstStyle>
            <a:lvl1pPr>
              <a:defRPr/>
            </a:lvl1pPr>
          </a:lstStyle>
          <a:p>
            <a:pPr>
              <a:defRPr/>
            </a:pPr>
            <a:endParaRPr lang="es-ES_tradnl"/>
          </a:p>
        </p:txBody>
      </p:sp>
      <p:sp>
        <p:nvSpPr>
          <p:cNvPr id="4" name="5 Marcador de número de diapositiva"/>
          <p:cNvSpPr>
            <a:spLocks noGrp="1"/>
          </p:cNvSpPr>
          <p:nvPr>
            <p:ph type="sldNum" sz="quarter" idx="12"/>
          </p:nvPr>
        </p:nvSpPr>
        <p:spPr/>
        <p:txBody>
          <a:bodyPr/>
          <a:lstStyle>
            <a:lvl1pPr>
              <a:defRPr/>
            </a:lvl1pPr>
          </a:lstStyle>
          <a:p>
            <a:pPr>
              <a:defRPr/>
            </a:pPr>
            <a:fld id="{E43C553B-975B-44A1-9304-E5E11036146F}" type="slidenum">
              <a:rPr lang="es-ES_tradnl"/>
              <a:pPr>
                <a:defRPr/>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76384605-2294-4159-A269-4B794AD5E1BB}" type="datetime1">
              <a:rPr lang="es-ES_tradnl"/>
              <a:pPr>
                <a:defRPr/>
              </a:pPr>
              <a:t>15/06/2010</a:t>
            </a:fld>
            <a:endParaRPr lang="es-ES_tradnl"/>
          </a:p>
        </p:txBody>
      </p:sp>
      <p:sp>
        <p:nvSpPr>
          <p:cNvPr id="6" name="4 Marcador de pie de página"/>
          <p:cNvSpPr>
            <a:spLocks noGrp="1"/>
          </p:cNvSpPr>
          <p:nvPr>
            <p:ph type="ftr" sz="quarter" idx="11"/>
          </p:nvPr>
        </p:nvSpPr>
        <p:spPr/>
        <p:txBody>
          <a:bodyPr/>
          <a:lstStyle>
            <a:lvl1pPr>
              <a:defRPr/>
            </a:lvl1pPr>
          </a:lstStyle>
          <a:p>
            <a:pPr>
              <a:defRPr/>
            </a:pPr>
            <a:endParaRPr lang="es-ES_tradnl"/>
          </a:p>
        </p:txBody>
      </p:sp>
      <p:sp>
        <p:nvSpPr>
          <p:cNvPr id="7" name="5 Marcador de número de diapositiva"/>
          <p:cNvSpPr>
            <a:spLocks noGrp="1"/>
          </p:cNvSpPr>
          <p:nvPr>
            <p:ph type="sldNum" sz="quarter" idx="12"/>
          </p:nvPr>
        </p:nvSpPr>
        <p:spPr/>
        <p:txBody>
          <a:bodyPr/>
          <a:lstStyle>
            <a:lvl1pPr>
              <a:defRPr/>
            </a:lvl1pPr>
          </a:lstStyle>
          <a:p>
            <a:pPr>
              <a:defRPr/>
            </a:pPr>
            <a:fld id="{0CC5A0A3-14CC-46B5-8C81-86BF3B419322}" type="slidenum">
              <a:rPr lang="es-ES_tradnl"/>
              <a:pPr>
                <a:defRPr/>
              </a:pPr>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9D615D6A-6AA0-4EDC-9F16-F3D95D2F5B34}" type="datetime1">
              <a:rPr lang="es-ES_tradnl"/>
              <a:pPr>
                <a:defRPr/>
              </a:pPr>
              <a:t>15/06/2010</a:t>
            </a:fld>
            <a:endParaRPr lang="es-ES_tradnl"/>
          </a:p>
        </p:txBody>
      </p:sp>
      <p:sp>
        <p:nvSpPr>
          <p:cNvPr id="6" name="4 Marcador de pie de página"/>
          <p:cNvSpPr>
            <a:spLocks noGrp="1"/>
          </p:cNvSpPr>
          <p:nvPr>
            <p:ph type="ftr" sz="quarter" idx="11"/>
          </p:nvPr>
        </p:nvSpPr>
        <p:spPr/>
        <p:txBody>
          <a:bodyPr/>
          <a:lstStyle>
            <a:lvl1pPr>
              <a:defRPr/>
            </a:lvl1pPr>
          </a:lstStyle>
          <a:p>
            <a:pPr>
              <a:defRPr/>
            </a:pPr>
            <a:endParaRPr lang="es-ES_tradnl"/>
          </a:p>
        </p:txBody>
      </p:sp>
      <p:sp>
        <p:nvSpPr>
          <p:cNvPr id="7" name="5 Marcador de número de diapositiva"/>
          <p:cNvSpPr>
            <a:spLocks noGrp="1"/>
          </p:cNvSpPr>
          <p:nvPr>
            <p:ph type="sldNum" sz="quarter" idx="12"/>
          </p:nvPr>
        </p:nvSpPr>
        <p:spPr/>
        <p:txBody>
          <a:bodyPr/>
          <a:lstStyle>
            <a:lvl1pPr>
              <a:defRPr/>
            </a:lvl1pPr>
          </a:lstStyle>
          <a:p>
            <a:pPr>
              <a:defRPr/>
            </a:pPr>
            <a:fld id="{CFF21123-19FD-42C4-9DAF-9B17F372E0A3}" type="slidenum">
              <a:rPr lang="es-ES_tradnl"/>
              <a:pPr>
                <a:defRPr/>
              </a:pPr>
              <a:t>‹Nº›</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ES_tradnl" smtClean="0"/>
          </a:p>
        </p:txBody>
      </p:sp>
      <p:sp>
        <p:nvSpPr>
          <p:cNvPr id="3075"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D220DEB-3AB2-407B-8E15-86B13DA2D9E3}" type="datetime1">
              <a:rPr lang="es-ES_tradnl"/>
              <a:pPr>
                <a:defRPr/>
              </a:pPr>
              <a:t>15/06/2010</a:t>
            </a:fld>
            <a:endParaRPr lang="es-ES_tradn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_tradn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3955ABB-FB2F-413C-8195-F3AACA4E3770}" type="slidenum">
              <a:rPr lang="es-ES_tradnl"/>
              <a:pPr>
                <a:defRPr/>
              </a:pPr>
              <a:t>‹Nº›</a:t>
            </a:fld>
            <a:endParaRPr lang="es-ES_trad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457200" y="142875"/>
            <a:ext cx="8229600" cy="1143000"/>
          </a:xfrm>
        </p:spPr>
        <p:txBody>
          <a:bodyPr/>
          <a:lstStyle/>
          <a:p>
            <a:pPr eaLnBrk="1" hangingPunct="1"/>
            <a:r>
              <a:rPr lang="es-ES_tradnl" sz="2400" smtClean="0"/>
              <a:t>MATERIA DE GRADUACIÓN: </a:t>
            </a:r>
            <a:br>
              <a:rPr lang="es-ES_tradnl" sz="2400" smtClean="0"/>
            </a:br>
            <a:r>
              <a:rPr lang="es-ES_tradnl" sz="2400" smtClean="0"/>
              <a:t>PROCESAMIENTO DIGITAL DE SEÑALES</a:t>
            </a:r>
          </a:p>
        </p:txBody>
      </p:sp>
      <p:sp>
        <p:nvSpPr>
          <p:cNvPr id="4099" name="2 Marcador de contenido"/>
          <p:cNvSpPr>
            <a:spLocks noGrp="1"/>
          </p:cNvSpPr>
          <p:nvPr>
            <p:ph idx="1"/>
          </p:nvPr>
        </p:nvSpPr>
        <p:spPr>
          <a:xfrm>
            <a:off x="457200" y="3857625"/>
            <a:ext cx="8229600" cy="2857500"/>
          </a:xfrm>
        </p:spPr>
        <p:txBody>
          <a:bodyPr/>
          <a:lstStyle/>
          <a:p>
            <a:pPr eaLnBrk="1" hangingPunct="1"/>
            <a:r>
              <a:rPr lang="es-ES_tradnl" smtClean="0"/>
              <a:t>EXPOSITOR:</a:t>
            </a:r>
          </a:p>
          <a:p>
            <a:pPr algn="ctr" eaLnBrk="1" hangingPunct="1"/>
            <a:endParaRPr lang="es-ES_tradnl" smtClean="0"/>
          </a:p>
          <a:p>
            <a:pPr algn="ctr" eaLnBrk="1" hangingPunct="1">
              <a:buFont typeface="Arial" charset="0"/>
              <a:buNone/>
            </a:pPr>
            <a:r>
              <a:rPr lang="es-ES_tradnl" smtClean="0"/>
              <a:t>Julio César Almachi González</a:t>
            </a:r>
          </a:p>
          <a:p>
            <a:pPr algn="ctr" eaLnBrk="1" hangingPunct="1">
              <a:buFont typeface="Arial" charset="0"/>
              <a:buNone/>
            </a:pPr>
            <a:r>
              <a:rPr lang="es-ES_tradnl" smtClean="0"/>
              <a:t>2009</a:t>
            </a:r>
          </a:p>
        </p:txBody>
      </p:sp>
      <p:pic>
        <p:nvPicPr>
          <p:cNvPr id="4100" name="Imagen 1"/>
          <p:cNvPicPr>
            <a:picLocks noChangeAspect="1" noChangeArrowheads="1"/>
          </p:cNvPicPr>
          <p:nvPr/>
        </p:nvPicPr>
        <p:blipFill>
          <a:blip r:embed="rId3"/>
          <a:srcRect/>
          <a:stretch>
            <a:fillRect/>
          </a:stretch>
        </p:blipFill>
        <p:spPr bwMode="auto">
          <a:xfrm>
            <a:off x="3357563" y="1319213"/>
            <a:ext cx="2679700" cy="2538412"/>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pPr>
              <a:defRPr/>
            </a:pPr>
            <a:fld id="{1FA69488-E224-4A3B-A4DC-1361EA6487A1}" type="slidenum">
              <a:rPr lang="es-ES_tradnl" smtClean="0"/>
              <a:pPr>
                <a:defRPr/>
              </a:pPr>
              <a:t>1</a:t>
            </a:fld>
            <a:endParaRPr lang="es-ES_tradn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PROYECTO[4]</a:t>
            </a:r>
          </a:p>
        </p:txBody>
      </p:sp>
      <p:sp>
        <p:nvSpPr>
          <p:cNvPr id="13315" name="2 Marcador de contenido"/>
          <p:cNvSpPr>
            <a:spLocks noGrp="1"/>
          </p:cNvSpPr>
          <p:nvPr>
            <p:ph idx="1"/>
          </p:nvPr>
        </p:nvSpPr>
        <p:spPr>
          <a:xfrm>
            <a:off x="1428750" y="1946275"/>
            <a:ext cx="7258050" cy="482600"/>
          </a:xfrm>
        </p:spPr>
        <p:txBody>
          <a:bodyPr/>
          <a:lstStyle/>
          <a:p>
            <a:pPr marL="741363" indent="-457200" eaLnBrk="1" hangingPunct="1">
              <a:buFont typeface="Arial" charset="0"/>
              <a:buNone/>
            </a:pPr>
            <a:r>
              <a:rPr lang="es-ES_tradnl" sz="2400" smtClean="0"/>
              <a:t>1.4  Definición de Distorsión Geométrica Espacial.-</a:t>
            </a:r>
          </a:p>
        </p:txBody>
      </p:sp>
      <p:sp>
        <p:nvSpPr>
          <p:cNvPr id="5" name="1 Título"/>
          <p:cNvSpPr txBox="1">
            <a:spLocks/>
          </p:cNvSpPr>
          <p:nvPr/>
        </p:nvSpPr>
        <p:spPr bwMode="auto">
          <a:xfrm>
            <a:off x="1357313" y="1071563"/>
            <a:ext cx="7429500" cy="714375"/>
          </a:xfrm>
          <a:prstGeom prst="rect">
            <a:avLst/>
          </a:prstGeom>
          <a:noFill/>
          <a:ln w="9525">
            <a:noFill/>
            <a:miter lim="800000"/>
            <a:headEnd/>
            <a:tailEnd/>
          </a:ln>
        </p:spPr>
        <p:txBody>
          <a:bodyPr anchor="ctr"/>
          <a:lstStyle/>
          <a:p>
            <a:pPr marL="742950" indent="-742950">
              <a:defRPr/>
            </a:pPr>
            <a:r>
              <a:rPr lang="es-ES_tradnl" sz="2400" b="1" dirty="0"/>
              <a:t>CAPÍTULO 1: Conceptos Generales: </a:t>
            </a:r>
            <a:endParaRPr lang="es-ES_tradnl" sz="2400" b="1" dirty="0">
              <a:latin typeface="+mj-lt"/>
              <a:ea typeface="+mj-ea"/>
              <a:cs typeface="+mj-cs"/>
            </a:endParaRPr>
          </a:p>
        </p:txBody>
      </p:sp>
      <p:sp>
        <p:nvSpPr>
          <p:cNvPr id="13317" name="5 Rectángulo"/>
          <p:cNvSpPr>
            <a:spLocks noChangeArrowheads="1"/>
          </p:cNvSpPr>
          <p:nvPr/>
        </p:nvSpPr>
        <p:spPr bwMode="auto">
          <a:xfrm>
            <a:off x="1000125" y="5786438"/>
            <a:ext cx="7858125" cy="369887"/>
          </a:xfrm>
          <a:prstGeom prst="rect">
            <a:avLst/>
          </a:prstGeom>
          <a:noFill/>
          <a:ln w="9525">
            <a:noFill/>
            <a:miter lim="800000"/>
            <a:headEnd/>
            <a:tailEnd/>
          </a:ln>
        </p:spPr>
        <p:txBody>
          <a:bodyPr>
            <a:spAutoFit/>
          </a:bodyPr>
          <a:lstStyle/>
          <a:p>
            <a:r>
              <a:rPr lang="es-ES_tradnl" b="1"/>
              <a:t>Figura 1.3: Imagen con problemas de Rotación y Movimiento vertical</a:t>
            </a:r>
            <a:endParaRPr lang="es-ES" b="1"/>
          </a:p>
        </p:txBody>
      </p:sp>
      <p:pic>
        <p:nvPicPr>
          <p:cNvPr id="13318" name="Picture 3"/>
          <p:cNvPicPr>
            <a:picLocks noChangeAspect="1" noChangeArrowheads="1"/>
          </p:cNvPicPr>
          <p:nvPr/>
        </p:nvPicPr>
        <p:blipFill>
          <a:blip r:embed="rId2"/>
          <a:srcRect/>
          <a:stretch>
            <a:fillRect/>
          </a:stretch>
        </p:blipFill>
        <p:spPr bwMode="auto">
          <a:xfrm>
            <a:off x="1785938" y="2571750"/>
            <a:ext cx="5786437" cy="3086100"/>
          </a:xfrm>
          <a:prstGeom prst="rect">
            <a:avLst/>
          </a:prstGeom>
          <a:noFill/>
          <a:ln w="9525">
            <a:noFill/>
            <a:miter lim="800000"/>
            <a:headEnd/>
            <a:tailEnd/>
          </a:ln>
        </p:spPr>
      </p:pic>
      <p:sp>
        <p:nvSpPr>
          <p:cNvPr id="7" name="6 Marcador de número de diapositiva"/>
          <p:cNvSpPr>
            <a:spLocks noGrp="1"/>
          </p:cNvSpPr>
          <p:nvPr>
            <p:ph type="sldNum" sz="quarter" idx="12"/>
          </p:nvPr>
        </p:nvSpPr>
        <p:spPr/>
        <p:txBody>
          <a:bodyPr/>
          <a:lstStyle/>
          <a:p>
            <a:pPr>
              <a:defRPr/>
            </a:pPr>
            <a:fld id="{BF17EA8F-BA00-4266-A40A-A0883719149D}" type="slidenum">
              <a:rPr lang="es-ES_tradnl" smtClean="0"/>
              <a:pPr>
                <a:defRPr/>
              </a:pPr>
              <a:t>10</a:t>
            </a:fld>
            <a:endParaRPr lang="es-ES_tradn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PROYECTO[5]</a:t>
            </a:r>
          </a:p>
        </p:txBody>
      </p:sp>
      <p:sp>
        <p:nvSpPr>
          <p:cNvPr id="14339" name="2 Marcador de contenido"/>
          <p:cNvSpPr>
            <a:spLocks noGrp="1"/>
          </p:cNvSpPr>
          <p:nvPr>
            <p:ph idx="1"/>
          </p:nvPr>
        </p:nvSpPr>
        <p:spPr>
          <a:xfrm>
            <a:off x="1428750" y="1946275"/>
            <a:ext cx="7286625" cy="2554288"/>
          </a:xfrm>
        </p:spPr>
        <p:txBody>
          <a:bodyPr/>
          <a:lstStyle/>
          <a:p>
            <a:pPr marL="741363" lvl="1" indent="-457200" eaLnBrk="1" hangingPunct="1">
              <a:buFont typeface="Arial" charset="0"/>
              <a:buNone/>
            </a:pPr>
            <a:r>
              <a:rPr lang="es-ES_tradnl" sz="2400" smtClean="0"/>
              <a:t>1.5  Definición de Algoritmos de Eliminación del Ruido.-</a:t>
            </a:r>
            <a:endParaRPr lang="es-ES" sz="2400" smtClean="0"/>
          </a:p>
          <a:p>
            <a:pPr marL="741363" lvl="1" indent="-457200" eaLnBrk="1" hangingPunct="1">
              <a:buFont typeface="Arial" charset="0"/>
              <a:buNone/>
            </a:pPr>
            <a:r>
              <a:rPr lang="es-ES_tradnl" sz="2400" smtClean="0"/>
              <a:t>1.6  Definición de Transformada Wavelet.-</a:t>
            </a:r>
          </a:p>
          <a:p>
            <a:pPr marL="741363" lvl="1" indent="-457200" eaLnBrk="1" hangingPunct="1">
              <a:buFont typeface="Arial" charset="0"/>
              <a:buNone/>
            </a:pPr>
            <a:r>
              <a:rPr lang="es-ES_tradnl" sz="2400" smtClean="0"/>
              <a:t>1.7  Definición de Filtros Wavelet.-</a:t>
            </a:r>
          </a:p>
          <a:p>
            <a:pPr marL="741363" lvl="1" indent="-457200" eaLnBrk="1" hangingPunct="1">
              <a:buFont typeface="Arial" charset="0"/>
              <a:buNone/>
            </a:pPr>
            <a:r>
              <a:rPr lang="es-ES_tradnl" sz="2400" smtClean="0"/>
              <a:t>1.8  Definición de Error Cuadrático Medio Normalizado.-</a:t>
            </a:r>
            <a:endParaRPr lang="es-ES" sz="2400" smtClean="0"/>
          </a:p>
          <a:p>
            <a:pPr marL="741363" lvl="1" indent="-457200" eaLnBrk="1" hangingPunct="1">
              <a:buFont typeface="Arial" charset="0"/>
              <a:buNone/>
            </a:pPr>
            <a:endParaRPr lang="es-ES" sz="2400" smtClean="0"/>
          </a:p>
          <a:p>
            <a:pPr marL="741363" lvl="1" indent="-457200" eaLnBrk="1" hangingPunct="1">
              <a:buFont typeface="Arial" charset="0"/>
              <a:buNone/>
            </a:pPr>
            <a:endParaRPr lang="es-ES" sz="2400" smtClean="0"/>
          </a:p>
          <a:p>
            <a:pPr marL="741363" indent="-457200" eaLnBrk="1" hangingPunct="1">
              <a:buFont typeface="Arial" charset="0"/>
              <a:buNone/>
            </a:pPr>
            <a:endParaRPr lang="es-ES_tradnl" sz="2400" smtClean="0"/>
          </a:p>
        </p:txBody>
      </p:sp>
      <p:sp>
        <p:nvSpPr>
          <p:cNvPr id="5" name="1 Título"/>
          <p:cNvSpPr txBox="1">
            <a:spLocks/>
          </p:cNvSpPr>
          <p:nvPr/>
        </p:nvSpPr>
        <p:spPr bwMode="auto">
          <a:xfrm>
            <a:off x="1357313" y="1071563"/>
            <a:ext cx="7429500" cy="714375"/>
          </a:xfrm>
          <a:prstGeom prst="rect">
            <a:avLst/>
          </a:prstGeom>
          <a:noFill/>
          <a:ln w="9525">
            <a:noFill/>
            <a:miter lim="800000"/>
            <a:headEnd/>
            <a:tailEnd/>
          </a:ln>
        </p:spPr>
        <p:txBody>
          <a:bodyPr anchor="ctr"/>
          <a:lstStyle/>
          <a:p>
            <a:pPr marL="742950" indent="-742950">
              <a:defRPr/>
            </a:pPr>
            <a:r>
              <a:rPr lang="es-ES_tradnl" sz="2400" b="1" dirty="0"/>
              <a:t>CAPÍTULO 1: Conceptos Generales: </a:t>
            </a:r>
            <a:endParaRPr lang="es-ES_tradnl" sz="2400" b="1" dirty="0">
              <a:latin typeface="+mj-lt"/>
              <a:ea typeface="+mj-ea"/>
              <a:cs typeface="+mj-cs"/>
            </a:endParaRPr>
          </a:p>
        </p:txBody>
      </p:sp>
      <p:pic>
        <p:nvPicPr>
          <p:cNvPr id="14341"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85938" y="4714875"/>
            <a:ext cx="6391275" cy="928688"/>
          </a:xfrm>
          <a:prstGeom prst="rect">
            <a:avLst/>
          </a:prstGeom>
          <a:noFill/>
          <a:ln w="9525">
            <a:noFill/>
            <a:miter lim="800000"/>
            <a:headEnd/>
            <a:tailEnd/>
          </a:ln>
        </p:spPr>
      </p:pic>
      <p:sp>
        <p:nvSpPr>
          <p:cNvPr id="6" name="5 Marcador de número de diapositiva"/>
          <p:cNvSpPr>
            <a:spLocks noGrp="1"/>
          </p:cNvSpPr>
          <p:nvPr>
            <p:ph type="sldNum" sz="quarter" idx="12"/>
          </p:nvPr>
        </p:nvSpPr>
        <p:spPr/>
        <p:txBody>
          <a:bodyPr/>
          <a:lstStyle/>
          <a:p>
            <a:pPr>
              <a:defRPr/>
            </a:pPr>
            <a:fld id="{230C75D9-BDE5-46E1-86B7-C3D79D317D8E}" type="slidenum">
              <a:rPr lang="es-ES_tradnl" smtClean="0"/>
              <a:pPr>
                <a:defRPr/>
              </a:pPr>
              <a:t>11</a:t>
            </a:fld>
            <a:endParaRPr lang="es-ES_trad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PROYECTO[6]</a:t>
            </a:r>
          </a:p>
        </p:txBody>
      </p:sp>
      <p:sp>
        <p:nvSpPr>
          <p:cNvPr id="7171" name="2 Marcador de contenido"/>
          <p:cNvSpPr>
            <a:spLocks noGrp="1"/>
          </p:cNvSpPr>
          <p:nvPr>
            <p:ph idx="1"/>
          </p:nvPr>
        </p:nvSpPr>
        <p:spPr>
          <a:xfrm>
            <a:off x="1428750" y="2357438"/>
            <a:ext cx="7258050" cy="4071937"/>
          </a:xfrm>
        </p:spPr>
        <p:txBody>
          <a:bodyPr/>
          <a:lstStyle/>
          <a:p>
            <a:pPr eaLnBrk="1" hangingPunct="1">
              <a:buFont typeface="Arial" charset="0"/>
              <a:buNone/>
              <a:defRPr/>
            </a:pPr>
            <a:r>
              <a:rPr lang="es-ES_tradnl" sz="2400" dirty="0" smtClean="0"/>
              <a:t>2.1  </a:t>
            </a:r>
            <a:r>
              <a:rPr lang="es-ES_tradnl" sz="2400" b="1" dirty="0" smtClean="0"/>
              <a:t>Algoritmos para restaurar las señales del Ruido: </a:t>
            </a:r>
          </a:p>
          <a:p>
            <a:pPr eaLnBrk="1" hangingPunct="1">
              <a:buFont typeface="Arial" charset="0"/>
              <a:buNone/>
              <a:defRPr/>
            </a:pPr>
            <a:r>
              <a:rPr lang="es-ES_tradnl" sz="2400" dirty="0" smtClean="0"/>
              <a:t>	2.1.1  Algoritmo Mediana</a:t>
            </a:r>
          </a:p>
          <a:p>
            <a:pPr marL="725488">
              <a:defRPr/>
            </a:pPr>
            <a:r>
              <a:rPr lang="es-ES_tradnl" sz="2400" dirty="0" smtClean="0"/>
              <a:t>Almacene los píxeles vecinos en una matriz. Los píxeles vecinos pueden ser elegidos por cualquier tipo de forma, por ejemplo, una caja o una cruz. La matriz se llama la ventana, y debe ser tamaño impar. </a:t>
            </a:r>
            <a:endParaRPr lang="es-ES" sz="2400" dirty="0" smtClean="0"/>
          </a:p>
          <a:p>
            <a:pPr marL="725488">
              <a:defRPr/>
            </a:pPr>
            <a:r>
              <a:rPr lang="es-ES_tradnl" sz="2400" dirty="0" smtClean="0"/>
              <a:t>Ordenar la ventana en orden numérico </a:t>
            </a:r>
            <a:endParaRPr lang="es-ES" sz="2400" dirty="0" smtClean="0"/>
          </a:p>
          <a:p>
            <a:pPr marL="725488">
              <a:defRPr/>
            </a:pPr>
            <a:r>
              <a:rPr lang="es-ES_tradnl" sz="2400" dirty="0" smtClean="0"/>
              <a:t>Elegir la mediana de la ventana como el valor de píxeles.	</a:t>
            </a:r>
          </a:p>
          <a:p>
            <a:pPr eaLnBrk="1" hangingPunct="1">
              <a:buFont typeface="Arial" charset="0"/>
              <a:buNone/>
              <a:defRPr/>
            </a:pPr>
            <a:endParaRPr lang="es-ES_tradnl" sz="2400" dirty="0" smtClean="0"/>
          </a:p>
          <a:p>
            <a:pPr eaLnBrk="1" hangingPunct="1">
              <a:buFont typeface="Arial" charset="0"/>
              <a:buNone/>
              <a:defRPr/>
            </a:pPr>
            <a:endParaRPr lang="es-ES_tradnl" sz="2400" dirty="0" smtClean="0"/>
          </a:p>
          <a:p>
            <a:pPr eaLnBrk="1" hangingPunct="1">
              <a:buFont typeface="Arial" charset="0"/>
              <a:buNone/>
              <a:defRPr/>
            </a:pPr>
            <a:endParaRPr lang="es-ES_tradnl" sz="2400" dirty="0" smtClean="0"/>
          </a:p>
          <a:p>
            <a:pPr eaLnBrk="1" hangingPunct="1">
              <a:buFont typeface="Arial" charset="0"/>
              <a:buNone/>
              <a:defRPr/>
            </a:pPr>
            <a:endParaRPr lang="es-ES_tradnl" sz="2400" dirty="0" smtClean="0"/>
          </a:p>
        </p:txBody>
      </p:sp>
      <p:sp>
        <p:nvSpPr>
          <p:cNvPr id="5" name="1 Título"/>
          <p:cNvSpPr txBox="1">
            <a:spLocks/>
          </p:cNvSpPr>
          <p:nvPr/>
        </p:nvSpPr>
        <p:spPr bwMode="auto">
          <a:xfrm>
            <a:off x="1357313" y="1071563"/>
            <a:ext cx="7572375" cy="1357312"/>
          </a:xfrm>
          <a:prstGeom prst="rect">
            <a:avLst/>
          </a:prstGeom>
          <a:noFill/>
          <a:ln w="9525">
            <a:noFill/>
            <a:miter lim="800000"/>
            <a:headEnd/>
            <a:tailEnd/>
          </a:ln>
        </p:spPr>
        <p:txBody>
          <a:bodyPr anchor="ctr"/>
          <a:lstStyle/>
          <a:p>
            <a:pPr>
              <a:defRPr/>
            </a:pPr>
            <a:r>
              <a:rPr lang="es-ES_tradnl" sz="2400" b="1" dirty="0"/>
              <a:t>CAPÍTULO 2: Algoritmos usados para restablecer las señales del Ruido y la Distorsión Geométrica Espacial</a:t>
            </a:r>
            <a:endParaRPr lang="es-ES_tradnl" sz="24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defRPr/>
            </a:pPr>
            <a:fld id="{692E64AA-B88F-48EE-BF28-91E3F4E4DE8D}" type="slidenum">
              <a:rPr lang="es-ES_tradnl" smtClean="0"/>
              <a:pPr>
                <a:defRPr/>
              </a:pPr>
              <a:t>12</a:t>
            </a:fld>
            <a:endParaRPr lang="es-ES_tradn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PROYECTO[7]</a:t>
            </a:r>
          </a:p>
        </p:txBody>
      </p:sp>
      <p:sp>
        <p:nvSpPr>
          <p:cNvPr id="16387" name="2 Marcador de contenido"/>
          <p:cNvSpPr>
            <a:spLocks noGrp="1"/>
          </p:cNvSpPr>
          <p:nvPr>
            <p:ph idx="1"/>
          </p:nvPr>
        </p:nvSpPr>
        <p:spPr>
          <a:xfrm>
            <a:off x="1428750" y="2357438"/>
            <a:ext cx="7258050" cy="928687"/>
          </a:xfrm>
        </p:spPr>
        <p:txBody>
          <a:bodyPr/>
          <a:lstStyle/>
          <a:p>
            <a:pPr eaLnBrk="1" hangingPunct="1">
              <a:buFont typeface="Arial" charset="0"/>
              <a:buNone/>
            </a:pPr>
            <a:r>
              <a:rPr lang="es-ES_tradnl" sz="2400" smtClean="0"/>
              <a:t>2.1  </a:t>
            </a:r>
            <a:r>
              <a:rPr lang="es-ES_tradnl" sz="2400" b="1" smtClean="0"/>
              <a:t>Algoritmos para restaurar las señales del Ruido: </a:t>
            </a:r>
          </a:p>
          <a:p>
            <a:pPr eaLnBrk="1" hangingPunct="1">
              <a:buFont typeface="Arial" charset="0"/>
              <a:buNone/>
            </a:pPr>
            <a:r>
              <a:rPr lang="es-ES_tradnl" sz="2400" smtClean="0"/>
              <a:t>	2.1.1  Algoritmo Mediana</a:t>
            </a:r>
          </a:p>
          <a:p>
            <a:pPr eaLnBrk="1" hangingPunct="1">
              <a:buFont typeface="Arial" charset="0"/>
              <a:buNone/>
            </a:pPr>
            <a:r>
              <a:rPr lang="es-ES_tradnl" sz="2400" smtClean="0"/>
              <a:t>	</a:t>
            </a:r>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p:txBody>
      </p:sp>
      <p:sp>
        <p:nvSpPr>
          <p:cNvPr id="5" name="1 Título"/>
          <p:cNvSpPr txBox="1">
            <a:spLocks/>
          </p:cNvSpPr>
          <p:nvPr/>
        </p:nvSpPr>
        <p:spPr bwMode="auto">
          <a:xfrm>
            <a:off x="1357313" y="1071563"/>
            <a:ext cx="7572375" cy="1357312"/>
          </a:xfrm>
          <a:prstGeom prst="rect">
            <a:avLst/>
          </a:prstGeom>
          <a:noFill/>
          <a:ln w="9525">
            <a:noFill/>
            <a:miter lim="800000"/>
            <a:headEnd/>
            <a:tailEnd/>
          </a:ln>
        </p:spPr>
        <p:txBody>
          <a:bodyPr anchor="ctr"/>
          <a:lstStyle/>
          <a:p>
            <a:pPr>
              <a:defRPr/>
            </a:pPr>
            <a:r>
              <a:rPr lang="es-ES_tradnl" sz="2400" b="1" dirty="0"/>
              <a:t>CAPÍTULO 2: Algoritmos usados para restablecer las señales del Ruido y la Distorsión Geométrica Espacial</a:t>
            </a:r>
            <a:endParaRPr lang="es-ES_tradnl" sz="2400" dirty="0">
              <a:latin typeface="+mj-lt"/>
              <a:ea typeface="+mj-ea"/>
              <a:cs typeface="+mj-cs"/>
            </a:endParaRPr>
          </a:p>
        </p:txBody>
      </p:sp>
      <p:pic>
        <p:nvPicPr>
          <p:cNvPr id="16389" name="Picture 5"/>
          <p:cNvPicPr>
            <a:picLocks noChangeAspect="1" noChangeArrowheads="1"/>
          </p:cNvPicPr>
          <p:nvPr/>
        </p:nvPicPr>
        <p:blipFill>
          <a:blip r:embed="rId2"/>
          <a:srcRect/>
          <a:stretch>
            <a:fillRect/>
          </a:stretch>
        </p:blipFill>
        <p:spPr bwMode="auto">
          <a:xfrm>
            <a:off x="3609975" y="3314700"/>
            <a:ext cx="1924050" cy="2114550"/>
          </a:xfrm>
          <a:prstGeom prst="rect">
            <a:avLst/>
          </a:prstGeom>
          <a:noFill/>
          <a:ln w="9525">
            <a:noFill/>
            <a:miter lim="800000"/>
            <a:headEnd/>
            <a:tailEnd/>
          </a:ln>
        </p:spPr>
      </p:pic>
      <p:sp>
        <p:nvSpPr>
          <p:cNvPr id="16390" name="5 Rectángulo"/>
          <p:cNvSpPr>
            <a:spLocks noChangeArrowheads="1"/>
          </p:cNvSpPr>
          <p:nvPr/>
        </p:nvSpPr>
        <p:spPr bwMode="auto">
          <a:xfrm>
            <a:off x="1000125" y="5786438"/>
            <a:ext cx="6858000" cy="646112"/>
          </a:xfrm>
          <a:prstGeom prst="rect">
            <a:avLst/>
          </a:prstGeom>
          <a:noFill/>
          <a:ln w="9525">
            <a:noFill/>
            <a:miter lim="800000"/>
            <a:headEnd/>
            <a:tailEnd/>
          </a:ln>
        </p:spPr>
        <p:txBody>
          <a:bodyPr>
            <a:spAutoFit/>
          </a:bodyPr>
          <a:lstStyle/>
          <a:p>
            <a:r>
              <a:rPr lang="es-ES_tradnl" b="1"/>
              <a:t>Figura 2.1: Ejemplo filtro de mediana, para 3 diferentes radios aplicados a la misma fotografía con ruido.</a:t>
            </a:r>
            <a:endParaRPr lang="es-ES" b="1"/>
          </a:p>
        </p:txBody>
      </p:sp>
      <p:sp>
        <p:nvSpPr>
          <p:cNvPr id="7" name="6 Marcador de número de diapositiva"/>
          <p:cNvSpPr>
            <a:spLocks noGrp="1"/>
          </p:cNvSpPr>
          <p:nvPr>
            <p:ph type="sldNum" sz="quarter" idx="12"/>
          </p:nvPr>
        </p:nvSpPr>
        <p:spPr/>
        <p:txBody>
          <a:bodyPr/>
          <a:lstStyle/>
          <a:p>
            <a:pPr>
              <a:defRPr/>
            </a:pPr>
            <a:fld id="{60842CB8-6C9F-4E1F-A238-57D28F0E3341}" type="slidenum">
              <a:rPr lang="es-ES_tradnl" smtClean="0"/>
              <a:pPr>
                <a:defRPr/>
              </a:pPr>
              <a:t>13</a:t>
            </a:fld>
            <a:endParaRPr lang="es-ES_tradn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PROYECTO[8]</a:t>
            </a:r>
          </a:p>
        </p:txBody>
      </p:sp>
      <p:sp>
        <p:nvSpPr>
          <p:cNvPr id="17411" name="2 Marcador de contenido"/>
          <p:cNvSpPr>
            <a:spLocks noGrp="1"/>
          </p:cNvSpPr>
          <p:nvPr>
            <p:ph idx="1"/>
          </p:nvPr>
        </p:nvSpPr>
        <p:spPr>
          <a:xfrm>
            <a:off x="1428750" y="2357438"/>
            <a:ext cx="7258050" cy="4071937"/>
          </a:xfrm>
        </p:spPr>
        <p:txBody>
          <a:bodyPr/>
          <a:lstStyle/>
          <a:p>
            <a:pPr eaLnBrk="1" hangingPunct="1">
              <a:buFont typeface="Arial" charset="0"/>
              <a:buNone/>
            </a:pPr>
            <a:r>
              <a:rPr lang="es-ES_tradnl" sz="2400" smtClean="0"/>
              <a:t>2.1  </a:t>
            </a:r>
            <a:r>
              <a:rPr lang="es-ES_tradnl" sz="2400" b="1" smtClean="0"/>
              <a:t>Algoritmos para restaurar las señales del Ruido: </a:t>
            </a:r>
          </a:p>
          <a:p>
            <a:pPr eaLnBrk="1" hangingPunct="1">
              <a:buFont typeface="Arial" charset="0"/>
              <a:buNone/>
            </a:pPr>
            <a:r>
              <a:rPr lang="es-ES_tradnl" sz="2400" smtClean="0"/>
              <a:t>	2.1.2  Algoritmo Hard Wavelet Tresholding</a:t>
            </a:r>
          </a:p>
          <a:p>
            <a:pPr eaLnBrk="1" hangingPunct="1">
              <a:buFont typeface="Arial" charset="0"/>
              <a:buNone/>
            </a:pPr>
            <a:r>
              <a:rPr lang="es-ES_tradnl" sz="2000" smtClean="0"/>
              <a:t>     Se refiere a la operación de la aplicación de la no linealidad a todos los coeficientes wavelet excepto los promedios de escala gruesa.  Sin embargo, es de esperar que la utilización del umbral fuerte obstaculizará algunas de esas oscilaciones no deseadas.</a:t>
            </a:r>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p:txBody>
      </p:sp>
      <p:sp>
        <p:nvSpPr>
          <p:cNvPr id="5" name="1 Título"/>
          <p:cNvSpPr txBox="1">
            <a:spLocks/>
          </p:cNvSpPr>
          <p:nvPr/>
        </p:nvSpPr>
        <p:spPr bwMode="auto">
          <a:xfrm>
            <a:off x="1357313" y="1071563"/>
            <a:ext cx="7572375" cy="1357312"/>
          </a:xfrm>
          <a:prstGeom prst="rect">
            <a:avLst/>
          </a:prstGeom>
          <a:noFill/>
          <a:ln w="9525">
            <a:noFill/>
            <a:miter lim="800000"/>
            <a:headEnd/>
            <a:tailEnd/>
          </a:ln>
        </p:spPr>
        <p:txBody>
          <a:bodyPr anchor="ctr"/>
          <a:lstStyle/>
          <a:p>
            <a:pPr>
              <a:defRPr/>
            </a:pPr>
            <a:r>
              <a:rPr lang="es-ES_tradnl" sz="2400" b="1" dirty="0"/>
              <a:t>CAPÍTULO 2: Algoritmos usados para restablecer las señales del Ruido y la Distorsión Geométrica Espacial</a:t>
            </a:r>
            <a:endParaRPr lang="es-ES_tradnl" sz="24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defRPr/>
            </a:pPr>
            <a:fld id="{ABCAD6D6-7820-4219-87F9-D3C612A5513F}" type="slidenum">
              <a:rPr lang="es-ES_tradnl" smtClean="0"/>
              <a:pPr>
                <a:defRPr/>
              </a:pPr>
              <a:t>14</a:t>
            </a:fld>
            <a:endParaRPr lang="es-ES_tradnl"/>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PROYECTO[9]</a:t>
            </a:r>
          </a:p>
        </p:txBody>
      </p:sp>
      <p:sp>
        <p:nvSpPr>
          <p:cNvPr id="18435" name="2 Marcador de contenido"/>
          <p:cNvSpPr>
            <a:spLocks noGrp="1"/>
          </p:cNvSpPr>
          <p:nvPr>
            <p:ph idx="1"/>
          </p:nvPr>
        </p:nvSpPr>
        <p:spPr>
          <a:xfrm>
            <a:off x="1428750" y="2357438"/>
            <a:ext cx="7258050" cy="4071937"/>
          </a:xfrm>
        </p:spPr>
        <p:txBody>
          <a:bodyPr/>
          <a:lstStyle/>
          <a:p>
            <a:pPr eaLnBrk="1" hangingPunct="1">
              <a:buFont typeface="Arial" charset="0"/>
              <a:buNone/>
            </a:pPr>
            <a:r>
              <a:rPr lang="es-ES_tradnl" sz="2400" smtClean="0"/>
              <a:t>2.1  </a:t>
            </a:r>
            <a:r>
              <a:rPr lang="es-ES_tradnl" sz="2400" b="1" smtClean="0"/>
              <a:t>Algoritmos para restaurar las señales del Ruido: </a:t>
            </a:r>
          </a:p>
          <a:p>
            <a:pPr eaLnBrk="1" hangingPunct="1">
              <a:buFont typeface="Arial" charset="0"/>
              <a:buNone/>
            </a:pPr>
            <a:r>
              <a:rPr lang="es-ES_tradnl" sz="2400" smtClean="0"/>
              <a:t>	2.1.3  Algoritmo Hyperbolic Wavelet Tresholding</a:t>
            </a:r>
          </a:p>
          <a:p>
            <a:pPr eaLnBrk="1" hangingPunct="1">
              <a:buFont typeface="Arial" charset="0"/>
              <a:buNone/>
            </a:pPr>
            <a:r>
              <a:rPr lang="es-ES_tradnl" sz="2400" smtClean="0"/>
              <a:t>	</a:t>
            </a:r>
            <a:r>
              <a:rPr lang="es-ES_tradnl" sz="2000" smtClean="0"/>
              <a:t>Se compara el rendimiento de las ondas hiperbólicas y sus extensiones a través de refinamiento de adaptación en la región de la cúspide, a un tratamiento totalmente adaptable basado en la contribución de la energía de las ondas individuales.</a:t>
            </a:r>
          </a:p>
          <a:p>
            <a:pPr eaLnBrk="1" hangingPunct="1">
              <a:buFont typeface="Arial" charset="0"/>
              <a:buNone/>
            </a:pPr>
            <a:endParaRPr lang="es-ES_tradnl" sz="20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p:txBody>
      </p:sp>
      <p:sp>
        <p:nvSpPr>
          <p:cNvPr id="5" name="1 Título"/>
          <p:cNvSpPr txBox="1">
            <a:spLocks/>
          </p:cNvSpPr>
          <p:nvPr/>
        </p:nvSpPr>
        <p:spPr bwMode="auto">
          <a:xfrm>
            <a:off x="1357313" y="1071563"/>
            <a:ext cx="7572375" cy="1357312"/>
          </a:xfrm>
          <a:prstGeom prst="rect">
            <a:avLst/>
          </a:prstGeom>
          <a:noFill/>
          <a:ln w="9525">
            <a:noFill/>
            <a:miter lim="800000"/>
            <a:headEnd/>
            <a:tailEnd/>
          </a:ln>
        </p:spPr>
        <p:txBody>
          <a:bodyPr anchor="ctr"/>
          <a:lstStyle/>
          <a:p>
            <a:pPr>
              <a:defRPr/>
            </a:pPr>
            <a:r>
              <a:rPr lang="es-ES_tradnl" sz="2400" b="1" dirty="0"/>
              <a:t>CAPÍTULO 2: Algoritmos usados para restablecer las señales del Ruido y la Distorsión Geométrica Espacial</a:t>
            </a:r>
            <a:endParaRPr lang="es-ES_tradnl" sz="24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defRPr/>
            </a:pPr>
            <a:fld id="{8D46949F-203C-4224-9582-E3127E0BC7A8}" type="slidenum">
              <a:rPr lang="es-ES_tradnl" smtClean="0"/>
              <a:pPr>
                <a:defRPr/>
              </a:pPr>
              <a:t>15</a:t>
            </a:fld>
            <a:endParaRPr lang="es-ES_tradn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PROYECTO[10]</a:t>
            </a:r>
          </a:p>
        </p:txBody>
      </p:sp>
      <p:sp>
        <p:nvSpPr>
          <p:cNvPr id="5" name="1 Título"/>
          <p:cNvSpPr txBox="1">
            <a:spLocks/>
          </p:cNvSpPr>
          <p:nvPr/>
        </p:nvSpPr>
        <p:spPr bwMode="auto">
          <a:xfrm>
            <a:off x="1357313" y="1071563"/>
            <a:ext cx="7572375" cy="1357312"/>
          </a:xfrm>
          <a:prstGeom prst="rect">
            <a:avLst/>
          </a:prstGeom>
          <a:noFill/>
          <a:ln w="9525">
            <a:noFill/>
            <a:miter lim="800000"/>
            <a:headEnd/>
            <a:tailEnd/>
          </a:ln>
        </p:spPr>
        <p:txBody>
          <a:bodyPr anchor="ctr"/>
          <a:lstStyle/>
          <a:p>
            <a:pPr>
              <a:defRPr/>
            </a:pPr>
            <a:r>
              <a:rPr lang="es-ES_tradnl" sz="2400" b="1" dirty="0"/>
              <a:t>CAPÍTULO 2: Algoritmos usados para restablecer las señales del Ruido y la Distorsión Geométrica Espacial</a:t>
            </a:r>
            <a:endParaRPr lang="es-ES_tradnl" sz="2400" dirty="0">
              <a:latin typeface="+mj-lt"/>
              <a:ea typeface="+mj-ea"/>
              <a:cs typeface="+mj-cs"/>
            </a:endParaRPr>
          </a:p>
        </p:txBody>
      </p:sp>
      <p:sp>
        <p:nvSpPr>
          <p:cNvPr id="19460" name="2 Marcador de contenido"/>
          <p:cNvSpPr>
            <a:spLocks noGrp="1"/>
          </p:cNvSpPr>
          <p:nvPr>
            <p:ph idx="1"/>
          </p:nvPr>
        </p:nvSpPr>
        <p:spPr>
          <a:xfrm>
            <a:off x="1428750" y="2357438"/>
            <a:ext cx="7258050" cy="3071812"/>
          </a:xfrm>
        </p:spPr>
        <p:txBody>
          <a:bodyPr/>
          <a:lstStyle/>
          <a:p>
            <a:pPr eaLnBrk="1" hangingPunct="1">
              <a:buFont typeface="Arial" charset="0"/>
              <a:buNone/>
            </a:pPr>
            <a:r>
              <a:rPr lang="es-ES_tradnl" sz="2400" smtClean="0"/>
              <a:t>2.1  </a:t>
            </a:r>
            <a:r>
              <a:rPr lang="es-ES_tradnl" sz="2400" b="1" smtClean="0"/>
              <a:t>Algoritmos para restaurar las señales del Ruido: </a:t>
            </a:r>
          </a:p>
          <a:p>
            <a:pPr eaLnBrk="1" hangingPunct="1">
              <a:buFont typeface="Arial" charset="0"/>
              <a:buNone/>
            </a:pPr>
            <a:r>
              <a:rPr lang="es-ES_tradnl" sz="2400" smtClean="0"/>
              <a:t>	2.1.4  Algoritmo Mediana Inteligente</a:t>
            </a:r>
          </a:p>
          <a:p>
            <a:pPr eaLnBrk="1" hangingPunct="1">
              <a:buFont typeface="Arial" charset="0"/>
              <a:buNone/>
            </a:pPr>
            <a:r>
              <a:rPr lang="es-ES_tradnl" sz="2400" smtClean="0"/>
              <a:t>     Posee las mismas características que el Algoritmo mediana, con la diferencia de que con este algoritmo se elige la mediana de un conjunto de pixeles vecinos y no únicamente de un solo grupo de pixeles, allí es donde radica la diferencia con el anterior algoritmo.</a:t>
            </a:r>
            <a:endParaRPr lang="es-ES"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p:txBody>
      </p:sp>
      <p:sp>
        <p:nvSpPr>
          <p:cNvPr id="6" name="5 Marcador de número de diapositiva"/>
          <p:cNvSpPr>
            <a:spLocks noGrp="1"/>
          </p:cNvSpPr>
          <p:nvPr>
            <p:ph type="sldNum" sz="quarter" idx="12"/>
          </p:nvPr>
        </p:nvSpPr>
        <p:spPr/>
        <p:txBody>
          <a:bodyPr/>
          <a:lstStyle/>
          <a:p>
            <a:pPr>
              <a:defRPr/>
            </a:pPr>
            <a:fld id="{C2ABC3C1-130F-4AF2-B87E-C93D7A1AFD9B}" type="slidenum">
              <a:rPr lang="es-ES_tradnl" smtClean="0"/>
              <a:pPr>
                <a:defRPr/>
              </a:pPr>
              <a:t>16</a:t>
            </a:fld>
            <a:endParaRPr lang="es-ES_tradnl"/>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PROYECTO[11]</a:t>
            </a:r>
          </a:p>
        </p:txBody>
      </p:sp>
      <p:sp>
        <p:nvSpPr>
          <p:cNvPr id="1030" name="2 Marcador de contenido"/>
          <p:cNvSpPr>
            <a:spLocks noGrp="1"/>
          </p:cNvSpPr>
          <p:nvPr>
            <p:ph idx="1"/>
          </p:nvPr>
        </p:nvSpPr>
        <p:spPr>
          <a:xfrm>
            <a:off x="1428750" y="2357438"/>
            <a:ext cx="7258050" cy="4071937"/>
          </a:xfrm>
        </p:spPr>
        <p:txBody>
          <a:bodyPr/>
          <a:lstStyle/>
          <a:p>
            <a:pPr eaLnBrk="1" hangingPunct="1">
              <a:buFont typeface="Arial" charset="0"/>
              <a:buNone/>
            </a:pPr>
            <a:r>
              <a:rPr lang="es-ES_tradnl" sz="2400" smtClean="0"/>
              <a:t>2.2  </a:t>
            </a:r>
            <a:r>
              <a:rPr lang="es-ES_tradnl" sz="2400" b="1" smtClean="0"/>
              <a:t>Distorsión Geométrica Espacial:</a:t>
            </a:r>
          </a:p>
          <a:p>
            <a:pPr eaLnBrk="1" hangingPunct="1">
              <a:buFont typeface="Arial" charset="0"/>
              <a:buNone/>
            </a:pPr>
            <a:endParaRPr lang="es-ES_tradnl" sz="2400" b="1" smtClean="0"/>
          </a:p>
          <a:p>
            <a:pPr eaLnBrk="1" hangingPunct="1">
              <a:buFont typeface="Arial" charset="0"/>
              <a:buNone/>
            </a:pPr>
            <a:r>
              <a:rPr lang="es-ES_tradnl" sz="2400" b="1" smtClean="0"/>
              <a:t>	</a:t>
            </a:r>
            <a:r>
              <a:rPr lang="es-ES_tradnl" sz="2400" smtClean="0"/>
              <a:t>2.2.1  Matriz de Transformación de Rotación</a:t>
            </a:r>
          </a:p>
          <a:p>
            <a:pPr marL="342900" lvl="2" indent="-342900" eaLnBrk="1" hangingPunct="1">
              <a:buFont typeface="Arial" charset="0"/>
              <a:buNone/>
            </a:pPr>
            <a:r>
              <a:rPr lang="es-ES_tradnl" smtClean="0"/>
              <a:t>	</a:t>
            </a:r>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p:txBody>
      </p:sp>
      <p:sp>
        <p:nvSpPr>
          <p:cNvPr id="5" name="1 Título"/>
          <p:cNvSpPr txBox="1">
            <a:spLocks/>
          </p:cNvSpPr>
          <p:nvPr/>
        </p:nvSpPr>
        <p:spPr bwMode="auto">
          <a:xfrm>
            <a:off x="1357313" y="1071563"/>
            <a:ext cx="7572375" cy="1357312"/>
          </a:xfrm>
          <a:prstGeom prst="rect">
            <a:avLst/>
          </a:prstGeom>
          <a:noFill/>
          <a:ln w="9525">
            <a:noFill/>
            <a:miter lim="800000"/>
            <a:headEnd/>
            <a:tailEnd/>
          </a:ln>
        </p:spPr>
        <p:txBody>
          <a:bodyPr anchor="ctr"/>
          <a:lstStyle/>
          <a:p>
            <a:pPr>
              <a:defRPr/>
            </a:pPr>
            <a:r>
              <a:rPr lang="es-ES_tradnl" sz="2400" b="1" dirty="0"/>
              <a:t>CAPÍTULO 2: Algoritmos usados para restablecer las señales del Ruido y la Distorsión Geométrica Espacial</a:t>
            </a:r>
            <a:endParaRPr lang="es-ES_tradnl" sz="2400" dirty="0">
              <a:latin typeface="+mj-lt"/>
              <a:ea typeface="+mj-ea"/>
              <a:cs typeface="+mj-cs"/>
            </a:endParaRPr>
          </a:p>
        </p:txBody>
      </p:sp>
      <p:sp>
        <p:nvSpPr>
          <p:cNvPr id="1032"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S"/>
          </a:p>
        </p:txBody>
      </p:sp>
      <p:graphicFrame>
        <p:nvGraphicFramePr>
          <p:cNvPr id="1026" name="Object 7"/>
          <p:cNvGraphicFramePr>
            <a:graphicFrameLocks noChangeAspect="1"/>
          </p:cNvGraphicFramePr>
          <p:nvPr/>
        </p:nvGraphicFramePr>
        <p:xfrm>
          <a:off x="3857625" y="2857500"/>
          <a:ext cx="1943100" cy="323850"/>
        </p:xfrm>
        <a:graphic>
          <a:graphicData uri="http://schemas.openxmlformats.org/presentationml/2006/ole">
            <p:oleObj spid="_x0000_s1026" name="Ecuación" r:id="rId3" imgW="1282700" imgH="215900" progId="Equation.3">
              <p:embed/>
            </p:oleObj>
          </a:graphicData>
        </a:graphic>
      </p:graphicFrame>
      <p:sp>
        <p:nvSpPr>
          <p:cNvPr id="1033"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S"/>
          </a:p>
        </p:txBody>
      </p:sp>
      <p:graphicFrame>
        <p:nvGraphicFramePr>
          <p:cNvPr id="1027" name="Object 9"/>
          <p:cNvGraphicFramePr>
            <a:graphicFrameLocks noChangeAspect="1"/>
          </p:cNvGraphicFramePr>
          <p:nvPr/>
        </p:nvGraphicFramePr>
        <p:xfrm>
          <a:off x="1936750" y="4357688"/>
          <a:ext cx="1936750" cy="828675"/>
        </p:xfrm>
        <a:graphic>
          <a:graphicData uri="http://schemas.openxmlformats.org/presentationml/2006/ole">
            <p:oleObj spid="_x0000_s1027" name="Ecuación" r:id="rId4" imgW="1663560" imgH="711000" progId="Equation.3">
              <p:embed/>
            </p:oleObj>
          </a:graphicData>
        </a:graphic>
      </p:graphicFrame>
      <p:sp>
        <p:nvSpPr>
          <p:cNvPr id="1034"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S"/>
          </a:p>
        </p:txBody>
      </p:sp>
      <p:graphicFrame>
        <p:nvGraphicFramePr>
          <p:cNvPr id="1028" name="Object 11"/>
          <p:cNvGraphicFramePr>
            <a:graphicFrameLocks noChangeAspect="1"/>
          </p:cNvGraphicFramePr>
          <p:nvPr/>
        </p:nvGraphicFramePr>
        <p:xfrm>
          <a:off x="4786313" y="4643438"/>
          <a:ext cx="2171700" cy="542925"/>
        </p:xfrm>
        <a:graphic>
          <a:graphicData uri="http://schemas.openxmlformats.org/presentationml/2006/ole">
            <p:oleObj spid="_x0000_s1028" name="Ecuación" r:id="rId5" imgW="1828800" imgH="457200" progId="Equation.3">
              <p:embed/>
            </p:oleObj>
          </a:graphicData>
        </a:graphic>
      </p:graphicFrame>
      <p:sp>
        <p:nvSpPr>
          <p:cNvPr id="11" name="10 Marcador de número de diapositiva"/>
          <p:cNvSpPr>
            <a:spLocks noGrp="1"/>
          </p:cNvSpPr>
          <p:nvPr>
            <p:ph type="sldNum" sz="quarter" idx="12"/>
          </p:nvPr>
        </p:nvSpPr>
        <p:spPr/>
        <p:txBody>
          <a:bodyPr/>
          <a:lstStyle/>
          <a:p>
            <a:pPr>
              <a:defRPr/>
            </a:pPr>
            <a:fld id="{70346C43-FBAB-44F4-BE2A-227CA5D00FCA}" type="slidenum">
              <a:rPr lang="es-ES_tradnl" smtClean="0"/>
              <a:pPr>
                <a:defRPr/>
              </a:pPr>
              <a:t>17</a:t>
            </a:fld>
            <a:endParaRPr lang="es-ES_tradnl"/>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PROYECTO[12]</a:t>
            </a:r>
          </a:p>
        </p:txBody>
      </p:sp>
      <p:sp>
        <p:nvSpPr>
          <p:cNvPr id="2054" name="2 Marcador de contenido"/>
          <p:cNvSpPr>
            <a:spLocks noGrp="1"/>
          </p:cNvSpPr>
          <p:nvPr>
            <p:ph idx="1"/>
          </p:nvPr>
        </p:nvSpPr>
        <p:spPr>
          <a:xfrm>
            <a:off x="1428750" y="2357438"/>
            <a:ext cx="7258050" cy="4071937"/>
          </a:xfrm>
        </p:spPr>
        <p:txBody>
          <a:bodyPr/>
          <a:lstStyle/>
          <a:p>
            <a:pPr eaLnBrk="1" hangingPunct="1">
              <a:buFont typeface="Arial" charset="0"/>
              <a:buNone/>
            </a:pPr>
            <a:r>
              <a:rPr lang="es-ES_tradnl" sz="2400" smtClean="0"/>
              <a:t>2.2  </a:t>
            </a:r>
            <a:r>
              <a:rPr lang="es-ES_tradnl" sz="2400" b="1" smtClean="0"/>
              <a:t>Distorsión Geométrica Espacial:</a:t>
            </a:r>
          </a:p>
          <a:p>
            <a:pPr eaLnBrk="1" hangingPunct="1">
              <a:buFont typeface="Arial" charset="0"/>
              <a:buNone/>
            </a:pPr>
            <a:r>
              <a:rPr lang="es-ES_tradnl" sz="2400" b="1" smtClean="0"/>
              <a:t>	</a:t>
            </a:r>
            <a:endParaRPr lang="es-ES_tradnl" sz="2400" smtClean="0"/>
          </a:p>
          <a:p>
            <a:pPr marL="342900" lvl="2" indent="-342900" eaLnBrk="1" hangingPunct="1">
              <a:buFont typeface="Arial" charset="0"/>
              <a:buNone/>
            </a:pPr>
            <a:r>
              <a:rPr lang="es-ES_tradnl" smtClean="0"/>
              <a:t>	2.2.2  Matriz de Transformación para Movimiento 	   Vertical</a:t>
            </a:r>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p:txBody>
      </p:sp>
      <p:sp>
        <p:nvSpPr>
          <p:cNvPr id="5" name="1 Título"/>
          <p:cNvSpPr txBox="1">
            <a:spLocks/>
          </p:cNvSpPr>
          <p:nvPr/>
        </p:nvSpPr>
        <p:spPr bwMode="auto">
          <a:xfrm>
            <a:off x="1357313" y="1071563"/>
            <a:ext cx="7572375" cy="1357312"/>
          </a:xfrm>
          <a:prstGeom prst="rect">
            <a:avLst/>
          </a:prstGeom>
          <a:noFill/>
          <a:ln w="9525">
            <a:noFill/>
            <a:miter lim="800000"/>
            <a:headEnd/>
            <a:tailEnd/>
          </a:ln>
        </p:spPr>
        <p:txBody>
          <a:bodyPr anchor="ctr"/>
          <a:lstStyle/>
          <a:p>
            <a:pPr>
              <a:defRPr/>
            </a:pPr>
            <a:r>
              <a:rPr lang="es-ES_tradnl" sz="2400" b="1" dirty="0"/>
              <a:t>CAPÍTULO 2: Algoritmos usados para restablecer las señales del Ruido y la Distorsión Geométrica Espacial</a:t>
            </a:r>
            <a:endParaRPr lang="es-ES_tradnl" sz="2400" dirty="0">
              <a:latin typeface="+mj-lt"/>
              <a:ea typeface="+mj-ea"/>
              <a:cs typeface="+mj-cs"/>
            </a:endParaRPr>
          </a:p>
        </p:txBody>
      </p:sp>
      <p:graphicFrame>
        <p:nvGraphicFramePr>
          <p:cNvPr id="2050" name="Object 1"/>
          <p:cNvGraphicFramePr>
            <a:graphicFrameLocks noChangeAspect="1"/>
          </p:cNvGraphicFramePr>
          <p:nvPr/>
        </p:nvGraphicFramePr>
        <p:xfrm>
          <a:off x="3857625" y="2857500"/>
          <a:ext cx="1943100" cy="323850"/>
        </p:xfrm>
        <a:graphic>
          <a:graphicData uri="http://schemas.openxmlformats.org/presentationml/2006/ole">
            <p:oleObj spid="_x0000_s2050" name="Ecuación" r:id="rId3" imgW="1282700" imgH="215900" progId="Equation.3">
              <p:embed/>
            </p:oleObj>
          </a:graphicData>
        </a:graphic>
      </p:graphicFrame>
      <p:sp>
        <p:nvSpPr>
          <p:cNvPr id="2056"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S"/>
          </a:p>
        </p:txBody>
      </p:sp>
      <p:graphicFrame>
        <p:nvGraphicFramePr>
          <p:cNvPr id="2051" name="Object 2"/>
          <p:cNvGraphicFramePr>
            <a:graphicFrameLocks noChangeAspect="1"/>
          </p:cNvGraphicFramePr>
          <p:nvPr/>
        </p:nvGraphicFramePr>
        <p:xfrm>
          <a:off x="2928938" y="4357688"/>
          <a:ext cx="1276350" cy="923925"/>
        </p:xfrm>
        <a:graphic>
          <a:graphicData uri="http://schemas.openxmlformats.org/presentationml/2006/ole">
            <p:oleObj spid="_x0000_s2051" name="Ecuación" r:id="rId4" imgW="977900" imgH="711200" progId="Equation.3">
              <p:embed/>
            </p:oleObj>
          </a:graphicData>
        </a:graphic>
      </p:graphicFrame>
      <p:sp>
        <p:nvSpPr>
          <p:cNvPr id="2057"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S"/>
          </a:p>
        </p:txBody>
      </p:sp>
      <p:graphicFrame>
        <p:nvGraphicFramePr>
          <p:cNvPr id="2052" name="Object 4"/>
          <p:cNvGraphicFramePr>
            <a:graphicFrameLocks noChangeAspect="1"/>
          </p:cNvGraphicFramePr>
          <p:nvPr/>
        </p:nvGraphicFramePr>
        <p:xfrm>
          <a:off x="5000625" y="4572000"/>
          <a:ext cx="1333500" cy="609600"/>
        </p:xfrm>
        <a:graphic>
          <a:graphicData uri="http://schemas.openxmlformats.org/presentationml/2006/ole">
            <p:oleObj spid="_x0000_s2052" name="Ecuación" r:id="rId5" imgW="1002865" imgH="457002" progId="Equation.3">
              <p:embed/>
            </p:oleObj>
          </a:graphicData>
        </a:graphic>
      </p:graphicFrame>
      <p:sp>
        <p:nvSpPr>
          <p:cNvPr id="10" name="9 Marcador de número de diapositiva"/>
          <p:cNvSpPr>
            <a:spLocks noGrp="1"/>
          </p:cNvSpPr>
          <p:nvPr>
            <p:ph type="sldNum" sz="quarter" idx="12"/>
          </p:nvPr>
        </p:nvSpPr>
        <p:spPr/>
        <p:txBody>
          <a:bodyPr/>
          <a:lstStyle/>
          <a:p>
            <a:pPr>
              <a:defRPr/>
            </a:pPr>
            <a:fld id="{261B042F-8E91-4D3A-8F23-0364FBCB65F9}" type="slidenum">
              <a:rPr lang="es-ES_tradnl" smtClean="0"/>
              <a:pPr>
                <a:defRPr/>
              </a:pPr>
              <a:t>18</a:t>
            </a:fld>
            <a:endParaRPr lang="es-ES_tradnl"/>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PROYECTO[13]</a:t>
            </a:r>
          </a:p>
        </p:txBody>
      </p:sp>
      <p:sp>
        <p:nvSpPr>
          <p:cNvPr id="20483" name="2 Marcador de contenido"/>
          <p:cNvSpPr>
            <a:spLocks noGrp="1"/>
          </p:cNvSpPr>
          <p:nvPr>
            <p:ph idx="1"/>
          </p:nvPr>
        </p:nvSpPr>
        <p:spPr>
          <a:xfrm>
            <a:off x="1428750" y="2357438"/>
            <a:ext cx="7258050" cy="3429000"/>
          </a:xfrm>
        </p:spPr>
        <p:txBody>
          <a:bodyPr/>
          <a:lstStyle/>
          <a:p>
            <a:pPr eaLnBrk="1" hangingPunct="1">
              <a:buFont typeface="Arial" charset="0"/>
              <a:buNone/>
            </a:pPr>
            <a:r>
              <a:rPr lang="es-ES_tradnl" sz="2400" smtClean="0"/>
              <a:t>3.1  Toma de la foto que servirá de fondo al diseño</a:t>
            </a:r>
          </a:p>
          <a:p>
            <a:pPr eaLnBrk="1" hangingPunct="1">
              <a:buFont typeface="Arial" charset="0"/>
              <a:buNone/>
            </a:pPr>
            <a:r>
              <a:rPr lang="es-ES_tradnl" sz="2000" smtClean="0"/>
              <a:t>      Se utilizó una cámara digital de 800 mega pixeles de resolución incluyendo el flash, con el objeto que la imagen obtenida sea lo más clara posible y minimizar en algo el ruido; para minimizar la distorsión geométrica con problema de rotación se uso un trípode que incluía la cámara, y finalmente se optó por capturar ambientes a plena luz del día y también en la noche.</a:t>
            </a:r>
            <a:endParaRPr lang="es-ES" sz="20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p:txBody>
      </p:sp>
      <p:sp>
        <p:nvSpPr>
          <p:cNvPr id="5" name="1 Título"/>
          <p:cNvSpPr txBox="1">
            <a:spLocks/>
          </p:cNvSpPr>
          <p:nvPr/>
        </p:nvSpPr>
        <p:spPr bwMode="auto">
          <a:xfrm>
            <a:off x="1357313" y="1214438"/>
            <a:ext cx="6858000" cy="642937"/>
          </a:xfrm>
          <a:prstGeom prst="rect">
            <a:avLst/>
          </a:prstGeom>
          <a:noFill/>
          <a:ln w="9525">
            <a:noFill/>
            <a:miter lim="800000"/>
            <a:headEnd/>
            <a:tailEnd/>
          </a:ln>
        </p:spPr>
        <p:txBody>
          <a:bodyPr anchor="ctr"/>
          <a:lstStyle/>
          <a:p>
            <a:pPr>
              <a:defRPr/>
            </a:pPr>
            <a:r>
              <a:rPr lang="es-ES_tradnl" sz="2400" b="1" dirty="0"/>
              <a:t>CAPÍTULO 3: </a:t>
            </a:r>
            <a:r>
              <a:rPr lang="es-ES_tradnl" sz="2400" b="1" dirty="0"/>
              <a:t>Metodología </a:t>
            </a:r>
            <a:r>
              <a:rPr lang="es-ES_tradnl" sz="2400" b="1" dirty="0"/>
              <a:t>del proyecto</a:t>
            </a:r>
            <a:endParaRPr lang="es-ES_tradnl" sz="24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defRPr/>
            </a:pPr>
            <a:fld id="{E5EA1605-5E09-45EE-910C-13DE418FA0E5}" type="slidenum">
              <a:rPr lang="es-ES_tradnl" smtClean="0"/>
              <a:pPr>
                <a:defRPr/>
              </a:pPr>
              <a:t>19</a:t>
            </a:fld>
            <a:endParaRPr lang="es-ES_tradn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ctrTitle"/>
          </p:nvPr>
        </p:nvSpPr>
        <p:spPr>
          <a:xfrm>
            <a:off x="800100" y="285750"/>
            <a:ext cx="7772400" cy="571500"/>
          </a:xfrm>
        </p:spPr>
        <p:txBody>
          <a:bodyPr/>
          <a:lstStyle/>
          <a:p>
            <a:pPr eaLnBrk="1" hangingPunct="1"/>
            <a:r>
              <a:rPr lang="es-ES_tradnl" sz="2800" smtClean="0"/>
              <a:t> </a:t>
            </a:r>
            <a:r>
              <a:rPr lang="es-ES_tradnl" sz="2800" b="1" smtClean="0"/>
              <a:t>ESCUELA SUPERIOR POLITÉCNICA DEL  LITORAL</a:t>
            </a:r>
            <a:endParaRPr lang="es-ES_tradnl" sz="2800" smtClean="0"/>
          </a:p>
        </p:txBody>
      </p:sp>
      <p:pic>
        <p:nvPicPr>
          <p:cNvPr id="5123" name="Imagen 1"/>
          <p:cNvPicPr>
            <a:picLocks noChangeAspect="1" noChangeArrowheads="1"/>
          </p:cNvPicPr>
          <p:nvPr/>
        </p:nvPicPr>
        <p:blipFill>
          <a:blip r:embed="rId2"/>
          <a:srcRect/>
          <a:stretch>
            <a:fillRect/>
          </a:stretch>
        </p:blipFill>
        <p:spPr bwMode="auto">
          <a:xfrm>
            <a:off x="3357563" y="1104900"/>
            <a:ext cx="2679700" cy="2538413"/>
          </a:xfrm>
          <a:prstGeom prst="rect">
            <a:avLst/>
          </a:prstGeom>
          <a:noFill/>
          <a:ln w="9525">
            <a:noFill/>
            <a:miter lim="800000"/>
            <a:headEnd/>
            <a:tailEnd/>
          </a:ln>
        </p:spPr>
      </p:pic>
      <p:sp>
        <p:nvSpPr>
          <p:cNvPr id="5" name="1 Título"/>
          <p:cNvSpPr txBox="1">
            <a:spLocks/>
          </p:cNvSpPr>
          <p:nvPr/>
        </p:nvSpPr>
        <p:spPr bwMode="auto">
          <a:xfrm>
            <a:off x="642938" y="4000500"/>
            <a:ext cx="7772400" cy="2357438"/>
          </a:xfrm>
          <a:prstGeom prst="rect">
            <a:avLst/>
          </a:prstGeom>
          <a:noFill/>
          <a:ln w="9525">
            <a:noFill/>
            <a:miter lim="800000"/>
            <a:headEnd/>
            <a:tailEnd/>
          </a:ln>
        </p:spPr>
        <p:txBody>
          <a:bodyPr anchor="ctr"/>
          <a:lstStyle/>
          <a:p>
            <a:pPr algn="ctr">
              <a:defRPr/>
            </a:pPr>
            <a:r>
              <a:rPr lang="es-ES_tradnl" sz="2400" b="1" dirty="0">
                <a:latin typeface="+mj-lt"/>
                <a:ea typeface="+mj-ea"/>
                <a:cs typeface="+mj-cs"/>
              </a:rPr>
              <a:t>TEMA: </a:t>
            </a:r>
            <a:r>
              <a:rPr lang="es-ES_tradnl" sz="2400" dirty="0">
                <a:latin typeface="+mj-lt"/>
                <a:ea typeface="+mj-ea"/>
                <a:cs typeface="+mj-cs"/>
              </a:rPr>
              <a:t> </a:t>
            </a:r>
            <a:r>
              <a:rPr lang="es-ES_tradnl" sz="2400" dirty="0"/>
              <a:t>“Restablecimiento de Imágenes Renderizadas afectadas por Ruido Blanco Gaussiano Aditivo, Ruido Sal &amp; Pimienta y Distorsión Geométrica</a:t>
            </a:r>
          </a:p>
          <a:p>
            <a:pPr algn="ctr">
              <a:defRPr/>
            </a:pPr>
            <a:r>
              <a:rPr lang="es-ES_tradnl" sz="2400" dirty="0"/>
              <a:t>Espacial con problemas de rotación y movimiento vertical, mediante la herramienta Matlab”</a:t>
            </a:r>
            <a:endParaRPr lang="es-ES_tradnl" sz="24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defRPr/>
            </a:pPr>
            <a:fld id="{1BDCFF0B-61E7-44D2-B61E-678B85ED35C2}" type="slidenum">
              <a:rPr lang="es-ES_tradnl" smtClean="0"/>
              <a:pPr>
                <a:defRPr/>
              </a:pPr>
              <a:t>2</a:t>
            </a:fld>
            <a:endParaRPr lang="es-ES_tradnl"/>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PROYECTO[14]</a:t>
            </a:r>
          </a:p>
        </p:txBody>
      </p:sp>
      <p:sp>
        <p:nvSpPr>
          <p:cNvPr id="21507" name="2 Marcador de contenido"/>
          <p:cNvSpPr>
            <a:spLocks noGrp="1"/>
          </p:cNvSpPr>
          <p:nvPr>
            <p:ph idx="1"/>
          </p:nvPr>
        </p:nvSpPr>
        <p:spPr>
          <a:xfrm>
            <a:off x="1428750" y="2000250"/>
            <a:ext cx="7258050" cy="4572000"/>
          </a:xfrm>
        </p:spPr>
        <p:txBody>
          <a:bodyPr/>
          <a:lstStyle/>
          <a:p>
            <a:pPr marL="342900" lvl="1" indent="-342900" eaLnBrk="1" hangingPunct="1">
              <a:buFont typeface="Arial" charset="0"/>
              <a:buNone/>
              <a:defRPr/>
            </a:pPr>
            <a:r>
              <a:rPr lang="es-ES_tradnl" sz="2400" dirty="0" smtClean="0"/>
              <a:t>3.2  Diseño, Renderizado y Montaje</a:t>
            </a:r>
          </a:p>
          <a:p>
            <a:pPr marL="0" indent="0">
              <a:buFont typeface="Arial" charset="0"/>
              <a:buNone/>
              <a:defRPr/>
            </a:pPr>
            <a:r>
              <a:rPr lang="es-ES_tradnl" sz="2400" dirty="0" smtClean="0"/>
              <a:t>Se usaron varios programas de diseño arquitectónico y gráfico; el montaje sobre el ambiente que sirve de background se realizó de dos maneras:</a:t>
            </a:r>
          </a:p>
          <a:p>
            <a:pPr>
              <a:defRPr/>
            </a:pPr>
            <a:endParaRPr lang="es-ES_tradnl" sz="2400" dirty="0" smtClean="0"/>
          </a:p>
          <a:p>
            <a:pPr>
              <a:defRPr/>
            </a:pPr>
            <a:r>
              <a:rPr lang="es-ES_tradnl" sz="2400" dirty="0" smtClean="0"/>
              <a:t>Sobre la fotografía tomada en campo del sector donde se quiere construir o ubicar el bien.</a:t>
            </a:r>
            <a:endParaRPr lang="es-ES" sz="2400" dirty="0" smtClean="0"/>
          </a:p>
          <a:p>
            <a:pPr>
              <a:defRPr/>
            </a:pPr>
            <a:r>
              <a:rPr lang="es-ES_tradnl" sz="2400" dirty="0" smtClean="0"/>
              <a:t>Sobre un ambiente creado ya con los mismos softwares de diseño antes  mencionados, dado que en ciertos casos el terreno donde se va a construir estaba muy alejado de la ciudad. </a:t>
            </a:r>
            <a:endParaRPr lang="es-ES" sz="2400" dirty="0" smtClean="0"/>
          </a:p>
          <a:p>
            <a:pPr eaLnBrk="1" hangingPunct="1">
              <a:buFont typeface="Arial" charset="0"/>
              <a:buNone/>
              <a:defRPr/>
            </a:pPr>
            <a:endParaRPr lang="es-ES_tradnl" sz="2400" dirty="0" smtClean="0"/>
          </a:p>
          <a:p>
            <a:pPr eaLnBrk="1" hangingPunct="1">
              <a:buFont typeface="Arial" charset="0"/>
              <a:buNone/>
              <a:defRPr/>
            </a:pPr>
            <a:endParaRPr lang="es-ES_tradnl" sz="2400" dirty="0" smtClean="0"/>
          </a:p>
          <a:p>
            <a:pPr eaLnBrk="1" hangingPunct="1">
              <a:buFont typeface="Arial" charset="0"/>
              <a:buNone/>
              <a:defRPr/>
            </a:pPr>
            <a:endParaRPr lang="es-ES_tradnl" sz="2400" dirty="0" smtClean="0"/>
          </a:p>
          <a:p>
            <a:pPr eaLnBrk="1" hangingPunct="1">
              <a:buFont typeface="Arial" charset="0"/>
              <a:buNone/>
              <a:defRPr/>
            </a:pPr>
            <a:endParaRPr lang="es-ES_tradnl" sz="2400" dirty="0" smtClean="0"/>
          </a:p>
          <a:p>
            <a:pPr eaLnBrk="1" hangingPunct="1">
              <a:buFont typeface="Arial" charset="0"/>
              <a:buNone/>
              <a:defRPr/>
            </a:pPr>
            <a:endParaRPr lang="es-ES_tradnl" sz="2400" dirty="0" smtClean="0"/>
          </a:p>
        </p:txBody>
      </p:sp>
      <p:sp>
        <p:nvSpPr>
          <p:cNvPr id="5" name="1 Título"/>
          <p:cNvSpPr txBox="1">
            <a:spLocks/>
          </p:cNvSpPr>
          <p:nvPr/>
        </p:nvSpPr>
        <p:spPr bwMode="auto">
          <a:xfrm>
            <a:off x="1357313" y="1214438"/>
            <a:ext cx="7000875" cy="642937"/>
          </a:xfrm>
          <a:prstGeom prst="rect">
            <a:avLst/>
          </a:prstGeom>
          <a:noFill/>
          <a:ln w="9525">
            <a:noFill/>
            <a:miter lim="800000"/>
            <a:headEnd/>
            <a:tailEnd/>
          </a:ln>
        </p:spPr>
        <p:txBody>
          <a:bodyPr anchor="ctr"/>
          <a:lstStyle/>
          <a:p>
            <a:pPr>
              <a:defRPr/>
            </a:pPr>
            <a:r>
              <a:rPr lang="es-ES_tradnl" sz="2400" b="1" dirty="0"/>
              <a:t>CAPÍTULO 3: </a:t>
            </a:r>
            <a:r>
              <a:rPr lang="es-ES_tradnl" sz="2400" b="1" dirty="0"/>
              <a:t>Metodología </a:t>
            </a:r>
            <a:r>
              <a:rPr lang="es-ES_tradnl" sz="2400" b="1" dirty="0"/>
              <a:t>del proyecto</a:t>
            </a:r>
            <a:endParaRPr lang="es-ES_tradnl" sz="24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defRPr/>
            </a:pPr>
            <a:fld id="{89FAD9E3-A06D-456B-9142-C97C0EDA86A5}" type="slidenum">
              <a:rPr lang="es-ES_tradnl" smtClean="0"/>
              <a:pPr>
                <a:defRPr/>
              </a:pPr>
              <a:t>20</a:t>
            </a:fld>
            <a:endParaRPr lang="es-ES_tradnl"/>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PROYECTO[15]</a:t>
            </a:r>
          </a:p>
        </p:txBody>
      </p:sp>
      <p:sp>
        <p:nvSpPr>
          <p:cNvPr id="22531" name="2 Marcador de contenido"/>
          <p:cNvSpPr>
            <a:spLocks noGrp="1"/>
          </p:cNvSpPr>
          <p:nvPr>
            <p:ph idx="1"/>
          </p:nvPr>
        </p:nvSpPr>
        <p:spPr>
          <a:xfrm>
            <a:off x="1357313" y="1785938"/>
            <a:ext cx="7258050" cy="642937"/>
          </a:xfrm>
        </p:spPr>
        <p:txBody>
          <a:bodyPr/>
          <a:lstStyle/>
          <a:p>
            <a:pPr eaLnBrk="1" hangingPunct="1">
              <a:buFont typeface="Arial" charset="0"/>
              <a:buNone/>
            </a:pPr>
            <a:r>
              <a:rPr lang="es-ES_tradnl" sz="2400" smtClean="0"/>
              <a:t>3.3  Funcionalidad de la herramienta</a:t>
            </a:r>
            <a:r>
              <a:rPr lang="es-ES_tradnl" smtClean="0"/>
              <a:t> </a:t>
            </a:r>
            <a:r>
              <a:rPr lang="es-ES_tradnl" sz="2400" smtClean="0"/>
              <a:t>(Ver ANEXO A).</a:t>
            </a:r>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a:p>
            <a:pPr eaLnBrk="1" hangingPunct="1">
              <a:buFont typeface="Arial" charset="0"/>
              <a:buNone/>
            </a:pPr>
            <a:endParaRPr lang="es-ES_tradnl" sz="2400" smtClean="0"/>
          </a:p>
        </p:txBody>
      </p:sp>
      <p:sp>
        <p:nvSpPr>
          <p:cNvPr id="5" name="1 Título"/>
          <p:cNvSpPr txBox="1">
            <a:spLocks/>
          </p:cNvSpPr>
          <p:nvPr/>
        </p:nvSpPr>
        <p:spPr bwMode="auto">
          <a:xfrm>
            <a:off x="1357313" y="1214438"/>
            <a:ext cx="7000875" cy="642937"/>
          </a:xfrm>
          <a:prstGeom prst="rect">
            <a:avLst/>
          </a:prstGeom>
          <a:noFill/>
          <a:ln w="9525">
            <a:noFill/>
            <a:miter lim="800000"/>
            <a:headEnd/>
            <a:tailEnd/>
          </a:ln>
        </p:spPr>
        <p:txBody>
          <a:bodyPr anchor="ctr"/>
          <a:lstStyle/>
          <a:p>
            <a:pPr>
              <a:defRPr/>
            </a:pPr>
            <a:r>
              <a:rPr lang="es-ES_tradnl" sz="2400" b="1" dirty="0"/>
              <a:t>CAPÍTULO 3: </a:t>
            </a:r>
            <a:r>
              <a:rPr lang="es-ES_tradnl" sz="2400" b="1" dirty="0"/>
              <a:t>Metodología del proyecto</a:t>
            </a:r>
            <a:endParaRPr lang="es-ES_tradnl" sz="2400" dirty="0">
              <a:latin typeface="+mj-lt"/>
              <a:ea typeface="+mj-ea"/>
              <a:cs typeface="+mj-cs"/>
            </a:endParaRPr>
          </a:p>
        </p:txBody>
      </p:sp>
      <p:pic>
        <p:nvPicPr>
          <p:cNvPr id="22533" name="Picture 2"/>
          <p:cNvPicPr>
            <a:picLocks noChangeAspect="1" noChangeArrowheads="1"/>
          </p:cNvPicPr>
          <p:nvPr/>
        </p:nvPicPr>
        <p:blipFill>
          <a:blip r:embed="rId2"/>
          <a:srcRect l="12547" t="1888" r="11038" b="16982"/>
          <a:stretch>
            <a:fillRect/>
          </a:stretch>
        </p:blipFill>
        <p:spPr bwMode="auto">
          <a:xfrm>
            <a:off x="2500313" y="2643188"/>
            <a:ext cx="5000625" cy="3983037"/>
          </a:xfrm>
          <a:prstGeom prst="rect">
            <a:avLst/>
          </a:prstGeom>
          <a:noFill/>
          <a:ln w="9525">
            <a:noFill/>
            <a:miter lim="800000"/>
            <a:headEnd/>
            <a:tailEnd/>
          </a:ln>
        </p:spPr>
      </p:pic>
      <p:sp>
        <p:nvSpPr>
          <p:cNvPr id="6" name="5 Marcador de número de diapositiva"/>
          <p:cNvSpPr>
            <a:spLocks noGrp="1"/>
          </p:cNvSpPr>
          <p:nvPr>
            <p:ph type="sldNum" sz="quarter" idx="12"/>
          </p:nvPr>
        </p:nvSpPr>
        <p:spPr/>
        <p:txBody>
          <a:bodyPr/>
          <a:lstStyle/>
          <a:p>
            <a:pPr>
              <a:defRPr/>
            </a:pPr>
            <a:fld id="{1EA8A89B-9A55-410D-BF56-0D2FA886013E}" type="slidenum">
              <a:rPr lang="es-ES_tradnl" smtClean="0"/>
              <a:pPr>
                <a:defRPr/>
              </a:pPr>
              <a:t>21</a:t>
            </a:fld>
            <a:endParaRPr lang="es-ES_tradnl"/>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5"/>
            </a:pPr>
            <a:r>
              <a:rPr lang="es-ES_tradnl" sz="3200" smtClean="0"/>
              <a:t>DEMOSTRACIÓN[1]</a:t>
            </a:r>
          </a:p>
        </p:txBody>
      </p:sp>
      <p:sp>
        <p:nvSpPr>
          <p:cNvPr id="5" name="1 Título"/>
          <p:cNvSpPr txBox="1">
            <a:spLocks/>
          </p:cNvSpPr>
          <p:nvPr/>
        </p:nvSpPr>
        <p:spPr bwMode="auto">
          <a:xfrm>
            <a:off x="1357313" y="1071563"/>
            <a:ext cx="6429375" cy="642937"/>
          </a:xfrm>
          <a:prstGeom prst="rect">
            <a:avLst/>
          </a:prstGeom>
          <a:noFill/>
          <a:ln w="9525">
            <a:noFill/>
            <a:miter lim="800000"/>
            <a:headEnd/>
            <a:tailEnd/>
          </a:ln>
        </p:spPr>
        <p:txBody>
          <a:bodyPr anchor="ctr"/>
          <a:lstStyle/>
          <a:p>
            <a:pPr>
              <a:defRPr/>
            </a:pPr>
            <a:r>
              <a:rPr lang="es-ES_tradnl" sz="2400" b="1" dirty="0">
                <a:latin typeface="+mj-lt"/>
                <a:ea typeface="+mj-ea"/>
                <a:cs typeface="+mj-cs"/>
              </a:rPr>
              <a:t>Descripción del Ambiente  de la herramienta y Funcionamiento mediante varios ejemplos</a:t>
            </a:r>
            <a:endParaRPr lang="es-ES_tradnl" sz="2400" dirty="0">
              <a:latin typeface="+mj-lt"/>
              <a:ea typeface="+mj-ea"/>
              <a:cs typeface="+mj-cs"/>
            </a:endParaRPr>
          </a:p>
        </p:txBody>
      </p:sp>
      <p:pic>
        <p:nvPicPr>
          <p:cNvPr id="23556" name="Picture 2"/>
          <p:cNvPicPr>
            <a:picLocks noGrp="1" noChangeAspect="1" noChangeArrowheads="1"/>
          </p:cNvPicPr>
          <p:nvPr>
            <p:ph idx="1"/>
          </p:nvPr>
        </p:nvPicPr>
        <p:blipFill>
          <a:blip r:embed="rId2"/>
          <a:srcRect l="12547" t="1888" r="11038" b="16982"/>
          <a:stretch>
            <a:fillRect/>
          </a:stretch>
        </p:blipFill>
        <p:spPr>
          <a:xfrm>
            <a:off x="1785938" y="1928813"/>
            <a:ext cx="5715000" cy="4551362"/>
          </a:xfrm>
          <a:noFill/>
        </p:spPr>
      </p:pic>
      <p:sp>
        <p:nvSpPr>
          <p:cNvPr id="6" name="5 Marcador de número de diapositiva"/>
          <p:cNvSpPr>
            <a:spLocks noGrp="1"/>
          </p:cNvSpPr>
          <p:nvPr>
            <p:ph type="sldNum" sz="quarter" idx="12"/>
          </p:nvPr>
        </p:nvSpPr>
        <p:spPr/>
        <p:txBody>
          <a:bodyPr/>
          <a:lstStyle/>
          <a:p>
            <a:pPr>
              <a:defRPr/>
            </a:pPr>
            <a:fld id="{80477F8B-D537-4DC5-9656-37103F3E322A}" type="slidenum">
              <a:rPr lang="es-ES_tradnl" smtClean="0"/>
              <a:pPr>
                <a:defRPr/>
              </a:pPr>
              <a:t>22</a:t>
            </a:fld>
            <a:endParaRPr lang="es-ES_tradnl"/>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p:nvPr>
        </p:nvSpPr>
        <p:spPr>
          <a:xfrm>
            <a:off x="0" y="1000125"/>
            <a:ext cx="3857625" cy="500063"/>
          </a:xfrm>
        </p:spPr>
        <p:txBody>
          <a:bodyPr/>
          <a:lstStyle/>
          <a:p>
            <a:pPr marL="742950" indent="-742950" eaLnBrk="1" hangingPunct="1">
              <a:buFont typeface="Calibri" pitchFamily="34" charset="0"/>
              <a:buAutoNum type="arabicPeriod" startAt="5"/>
            </a:pPr>
            <a:r>
              <a:rPr lang="es-ES_tradnl" sz="2800" smtClean="0"/>
              <a:t>DEMOSTRACIÓN[2]</a:t>
            </a:r>
          </a:p>
        </p:txBody>
      </p:sp>
      <p:sp>
        <p:nvSpPr>
          <p:cNvPr id="5" name="1 Título"/>
          <p:cNvSpPr txBox="1">
            <a:spLocks/>
          </p:cNvSpPr>
          <p:nvPr/>
        </p:nvSpPr>
        <p:spPr bwMode="auto">
          <a:xfrm>
            <a:off x="571500" y="2143125"/>
            <a:ext cx="2357438" cy="1785938"/>
          </a:xfrm>
          <a:prstGeom prst="rect">
            <a:avLst/>
          </a:prstGeom>
          <a:noFill/>
          <a:ln w="9525">
            <a:noFill/>
            <a:miter lim="800000"/>
            <a:headEnd/>
            <a:tailEnd/>
          </a:ln>
        </p:spPr>
        <p:txBody>
          <a:bodyPr anchor="ctr"/>
          <a:lstStyle/>
          <a:p>
            <a:pPr>
              <a:defRPr/>
            </a:pPr>
            <a:r>
              <a:rPr lang="es-ES_tradnl" sz="2400" b="1" dirty="0">
                <a:latin typeface="+mj-lt"/>
                <a:ea typeface="+mj-ea"/>
                <a:cs typeface="+mj-cs"/>
              </a:rPr>
              <a:t>i)Ejemplo usando el algoritmo e la </a:t>
            </a:r>
            <a:r>
              <a:rPr lang="es-ES_tradnl" sz="2400" b="1" dirty="0">
                <a:latin typeface="+mj-lt"/>
                <a:ea typeface="+mj-ea"/>
                <a:cs typeface="+mj-cs"/>
              </a:rPr>
              <a:t>mediana con N=7</a:t>
            </a:r>
            <a:endParaRPr lang="es-ES_tradnl" sz="2400" dirty="0">
              <a:latin typeface="+mj-lt"/>
              <a:ea typeface="+mj-ea"/>
              <a:cs typeface="+mj-cs"/>
            </a:endParaRPr>
          </a:p>
        </p:txBody>
      </p:sp>
      <p:pic>
        <p:nvPicPr>
          <p:cNvPr id="24580" name="Picture 3"/>
          <p:cNvPicPr>
            <a:picLocks noChangeAspect="1" noChangeArrowheads="1"/>
          </p:cNvPicPr>
          <p:nvPr/>
        </p:nvPicPr>
        <p:blipFill>
          <a:blip r:embed="rId2"/>
          <a:srcRect/>
          <a:stretch>
            <a:fillRect/>
          </a:stretch>
        </p:blipFill>
        <p:spPr bwMode="auto">
          <a:xfrm>
            <a:off x="4167188" y="26988"/>
            <a:ext cx="4786312" cy="6796087"/>
          </a:xfrm>
          <a:prstGeom prst="rect">
            <a:avLst/>
          </a:prstGeom>
          <a:noFill/>
          <a:ln w="9525">
            <a:noFill/>
            <a:miter lim="800000"/>
            <a:headEnd/>
            <a:tailEnd/>
          </a:ln>
        </p:spPr>
      </p:pic>
      <p:sp>
        <p:nvSpPr>
          <p:cNvPr id="6" name="5 Marcador de número de diapositiva"/>
          <p:cNvSpPr>
            <a:spLocks noGrp="1"/>
          </p:cNvSpPr>
          <p:nvPr>
            <p:ph type="sldNum" sz="quarter" idx="12"/>
          </p:nvPr>
        </p:nvSpPr>
        <p:spPr/>
        <p:txBody>
          <a:bodyPr/>
          <a:lstStyle/>
          <a:p>
            <a:pPr>
              <a:defRPr/>
            </a:pPr>
            <a:fld id="{1845260B-BB43-41A0-AD88-E0B9267C7B17}" type="slidenum">
              <a:rPr lang="es-ES_tradnl" smtClean="0"/>
              <a:pPr>
                <a:defRPr/>
              </a:pPr>
              <a:t>23</a:t>
            </a:fld>
            <a:endParaRPr lang="es-ES_tradnl"/>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Título"/>
          <p:cNvSpPr>
            <a:spLocks noGrp="1"/>
          </p:cNvSpPr>
          <p:nvPr>
            <p:ph type="title"/>
          </p:nvPr>
        </p:nvSpPr>
        <p:spPr>
          <a:xfrm>
            <a:off x="0" y="1000125"/>
            <a:ext cx="4000500" cy="500063"/>
          </a:xfrm>
        </p:spPr>
        <p:txBody>
          <a:bodyPr/>
          <a:lstStyle/>
          <a:p>
            <a:pPr marL="742950" indent="-742950" eaLnBrk="1" hangingPunct="1">
              <a:buFont typeface="Calibri" pitchFamily="34" charset="0"/>
              <a:buAutoNum type="arabicPeriod" startAt="5"/>
            </a:pPr>
            <a:r>
              <a:rPr lang="es-ES_tradnl" sz="2800" smtClean="0"/>
              <a:t>DEMOSTRACIÓN[3]</a:t>
            </a:r>
          </a:p>
        </p:txBody>
      </p:sp>
      <p:sp>
        <p:nvSpPr>
          <p:cNvPr id="5" name="1 Título"/>
          <p:cNvSpPr txBox="1">
            <a:spLocks/>
          </p:cNvSpPr>
          <p:nvPr/>
        </p:nvSpPr>
        <p:spPr bwMode="auto">
          <a:xfrm>
            <a:off x="571500" y="2143125"/>
            <a:ext cx="2357438" cy="1785938"/>
          </a:xfrm>
          <a:prstGeom prst="rect">
            <a:avLst/>
          </a:prstGeom>
          <a:noFill/>
          <a:ln w="9525">
            <a:noFill/>
            <a:miter lim="800000"/>
            <a:headEnd/>
            <a:tailEnd/>
          </a:ln>
        </p:spPr>
        <p:txBody>
          <a:bodyPr anchor="ctr"/>
          <a:lstStyle/>
          <a:p>
            <a:pPr>
              <a:defRPr/>
            </a:pPr>
            <a:r>
              <a:rPr lang="es-ES_tradnl" sz="2400" b="1" dirty="0" err="1">
                <a:latin typeface="+mj-lt"/>
                <a:ea typeface="+mj-ea"/>
                <a:cs typeface="+mj-cs"/>
              </a:rPr>
              <a:t>ii</a:t>
            </a:r>
            <a:r>
              <a:rPr lang="es-ES_tradnl" sz="2400" b="1" dirty="0">
                <a:latin typeface="+mj-lt"/>
                <a:ea typeface="+mj-ea"/>
                <a:cs typeface="+mj-cs"/>
              </a:rPr>
              <a:t>)Ejemplo usando el algoritmo de hard wavelet </a:t>
            </a:r>
            <a:r>
              <a:rPr lang="es-ES_tradnl" sz="2400" b="1" dirty="0">
                <a:latin typeface="+mj-lt"/>
                <a:ea typeface="+mj-ea"/>
                <a:cs typeface="+mj-cs"/>
              </a:rPr>
              <a:t>threshold con L=80 y filtros wavelet bior6.8 y sym17</a:t>
            </a:r>
            <a:endParaRPr lang="es-ES_tradnl" sz="2400" dirty="0">
              <a:latin typeface="+mj-lt"/>
              <a:ea typeface="+mj-ea"/>
              <a:cs typeface="+mj-cs"/>
            </a:endParaRPr>
          </a:p>
        </p:txBody>
      </p:sp>
      <p:pic>
        <p:nvPicPr>
          <p:cNvPr id="25604" name="Picture 2"/>
          <p:cNvPicPr>
            <a:picLocks noChangeAspect="1" noChangeArrowheads="1"/>
          </p:cNvPicPr>
          <p:nvPr/>
        </p:nvPicPr>
        <p:blipFill>
          <a:blip r:embed="rId2"/>
          <a:srcRect/>
          <a:stretch>
            <a:fillRect/>
          </a:stretch>
        </p:blipFill>
        <p:spPr bwMode="auto">
          <a:xfrm>
            <a:off x="4286250" y="41275"/>
            <a:ext cx="4786313" cy="6718300"/>
          </a:xfrm>
          <a:prstGeom prst="rect">
            <a:avLst/>
          </a:prstGeom>
          <a:noFill/>
          <a:ln w="9525">
            <a:noFill/>
            <a:miter lim="800000"/>
            <a:headEnd/>
            <a:tailEnd/>
          </a:ln>
        </p:spPr>
      </p:pic>
      <p:sp>
        <p:nvSpPr>
          <p:cNvPr id="6" name="5 Marcador de número de diapositiva"/>
          <p:cNvSpPr>
            <a:spLocks noGrp="1"/>
          </p:cNvSpPr>
          <p:nvPr>
            <p:ph type="sldNum" sz="quarter" idx="12"/>
          </p:nvPr>
        </p:nvSpPr>
        <p:spPr/>
        <p:txBody>
          <a:bodyPr/>
          <a:lstStyle/>
          <a:p>
            <a:pPr>
              <a:defRPr/>
            </a:pPr>
            <a:fld id="{A4A2F10C-899C-47FC-B0C0-1BE0C809D3D8}" type="slidenum">
              <a:rPr lang="es-ES_tradnl" smtClean="0"/>
              <a:pPr>
                <a:defRPr/>
              </a:pPr>
              <a:t>24</a:t>
            </a:fld>
            <a:endParaRPr lang="es-ES_tradnl"/>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Título"/>
          <p:cNvSpPr>
            <a:spLocks noGrp="1"/>
          </p:cNvSpPr>
          <p:nvPr>
            <p:ph type="title"/>
          </p:nvPr>
        </p:nvSpPr>
        <p:spPr>
          <a:xfrm>
            <a:off x="0" y="1000125"/>
            <a:ext cx="3929063" cy="500063"/>
          </a:xfrm>
        </p:spPr>
        <p:txBody>
          <a:bodyPr/>
          <a:lstStyle/>
          <a:p>
            <a:pPr marL="742950" indent="-742950" eaLnBrk="1" hangingPunct="1">
              <a:buFont typeface="Calibri" pitchFamily="34" charset="0"/>
              <a:buAutoNum type="arabicPeriod" startAt="5"/>
            </a:pPr>
            <a:r>
              <a:rPr lang="es-ES_tradnl" sz="2800" smtClean="0"/>
              <a:t>DEMOSTRACIÓN[4]</a:t>
            </a:r>
          </a:p>
        </p:txBody>
      </p:sp>
      <p:sp>
        <p:nvSpPr>
          <p:cNvPr id="5" name="1 Título"/>
          <p:cNvSpPr txBox="1">
            <a:spLocks/>
          </p:cNvSpPr>
          <p:nvPr/>
        </p:nvSpPr>
        <p:spPr bwMode="auto">
          <a:xfrm>
            <a:off x="571500" y="2143125"/>
            <a:ext cx="2357438" cy="1785938"/>
          </a:xfrm>
          <a:prstGeom prst="rect">
            <a:avLst/>
          </a:prstGeom>
          <a:noFill/>
          <a:ln w="9525">
            <a:noFill/>
            <a:miter lim="800000"/>
            <a:headEnd/>
            <a:tailEnd/>
          </a:ln>
        </p:spPr>
        <p:txBody>
          <a:bodyPr anchor="ctr"/>
          <a:lstStyle/>
          <a:p>
            <a:pPr>
              <a:defRPr/>
            </a:pPr>
            <a:r>
              <a:rPr lang="es-ES_tradnl" sz="2400" b="1" dirty="0" err="1">
                <a:latin typeface="+mj-lt"/>
                <a:ea typeface="+mj-ea"/>
                <a:cs typeface="+mj-cs"/>
              </a:rPr>
              <a:t>iii</a:t>
            </a:r>
            <a:r>
              <a:rPr lang="es-ES_tradnl" sz="2400" b="1" dirty="0">
                <a:latin typeface="+mj-lt"/>
                <a:ea typeface="+mj-ea"/>
                <a:cs typeface="+mj-cs"/>
              </a:rPr>
              <a:t>)Ejemplo usando el algoritmo de hyperbolic wavelet </a:t>
            </a:r>
            <a:r>
              <a:rPr lang="es-ES_tradnl" sz="2400" b="1" dirty="0">
                <a:latin typeface="+mj-lt"/>
                <a:ea typeface="+mj-ea"/>
                <a:cs typeface="+mj-cs"/>
              </a:rPr>
              <a:t>threshold con L=80 y filtro db10</a:t>
            </a:r>
            <a:endParaRPr lang="es-ES_tradnl" sz="2400" dirty="0">
              <a:latin typeface="+mj-lt"/>
              <a:ea typeface="+mj-ea"/>
              <a:cs typeface="+mj-cs"/>
            </a:endParaRPr>
          </a:p>
        </p:txBody>
      </p:sp>
      <p:pic>
        <p:nvPicPr>
          <p:cNvPr id="26628" name="Picture 2"/>
          <p:cNvPicPr>
            <a:picLocks noChangeAspect="1" noChangeArrowheads="1"/>
          </p:cNvPicPr>
          <p:nvPr/>
        </p:nvPicPr>
        <p:blipFill>
          <a:blip r:embed="rId2"/>
          <a:srcRect/>
          <a:stretch>
            <a:fillRect/>
          </a:stretch>
        </p:blipFill>
        <p:spPr bwMode="auto">
          <a:xfrm>
            <a:off x="4214813" y="20638"/>
            <a:ext cx="4786312" cy="6823075"/>
          </a:xfrm>
          <a:prstGeom prst="rect">
            <a:avLst/>
          </a:prstGeom>
          <a:noFill/>
          <a:ln w="9525">
            <a:noFill/>
            <a:miter lim="800000"/>
            <a:headEnd/>
            <a:tailEnd/>
          </a:ln>
        </p:spPr>
      </p:pic>
      <p:sp>
        <p:nvSpPr>
          <p:cNvPr id="6" name="5 Marcador de número de diapositiva"/>
          <p:cNvSpPr>
            <a:spLocks noGrp="1"/>
          </p:cNvSpPr>
          <p:nvPr>
            <p:ph type="sldNum" sz="quarter" idx="12"/>
          </p:nvPr>
        </p:nvSpPr>
        <p:spPr/>
        <p:txBody>
          <a:bodyPr/>
          <a:lstStyle/>
          <a:p>
            <a:pPr>
              <a:defRPr/>
            </a:pPr>
            <a:fld id="{87FD7468-3637-4E66-963F-186157EBE491}" type="slidenum">
              <a:rPr lang="es-ES_tradnl" smtClean="0"/>
              <a:pPr>
                <a:defRPr/>
              </a:pPr>
              <a:t>25</a:t>
            </a:fld>
            <a:endParaRPr lang="es-ES_tradnl"/>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Título"/>
          <p:cNvSpPr>
            <a:spLocks noGrp="1"/>
          </p:cNvSpPr>
          <p:nvPr>
            <p:ph type="title"/>
          </p:nvPr>
        </p:nvSpPr>
        <p:spPr>
          <a:xfrm>
            <a:off x="0" y="1000125"/>
            <a:ext cx="4071938" cy="500063"/>
          </a:xfrm>
        </p:spPr>
        <p:txBody>
          <a:bodyPr/>
          <a:lstStyle/>
          <a:p>
            <a:pPr marL="742950" indent="-742950" eaLnBrk="1" hangingPunct="1">
              <a:buFont typeface="Calibri" pitchFamily="34" charset="0"/>
              <a:buAutoNum type="arabicPeriod" startAt="5"/>
            </a:pPr>
            <a:r>
              <a:rPr lang="es-ES_tradnl" sz="2800" smtClean="0"/>
              <a:t>DEMOSTRACIÓN[5]</a:t>
            </a:r>
          </a:p>
        </p:txBody>
      </p:sp>
      <p:sp>
        <p:nvSpPr>
          <p:cNvPr id="5" name="1 Título"/>
          <p:cNvSpPr txBox="1">
            <a:spLocks/>
          </p:cNvSpPr>
          <p:nvPr/>
        </p:nvSpPr>
        <p:spPr bwMode="auto">
          <a:xfrm>
            <a:off x="571500" y="2143125"/>
            <a:ext cx="2357438" cy="1785938"/>
          </a:xfrm>
          <a:prstGeom prst="rect">
            <a:avLst/>
          </a:prstGeom>
          <a:noFill/>
          <a:ln w="9525">
            <a:noFill/>
            <a:miter lim="800000"/>
            <a:headEnd/>
            <a:tailEnd/>
          </a:ln>
        </p:spPr>
        <p:txBody>
          <a:bodyPr anchor="ctr"/>
          <a:lstStyle/>
          <a:p>
            <a:pPr>
              <a:defRPr/>
            </a:pPr>
            <a:r>
              <a:rPr lang="es-ES_tradnl" sz="2400" b="1" dirty="0" err="1">
                <a:latin typeface="+mj-lt"/>
                <a:ea typeface="+mj-ea"/>
                <a:cs typeface="+mj-cs"/>
              </a:rPr>
              <a:t>iv</a:t>
            </a:r>
            <a:r>
              <a:rPr lang="es-ES_tradnl" sz="2400" b="1" dirty="0">
                <a:latin typeface="+mj-lt"/>
                <a:ea typeface="+mj-ea"/>
                <a:cs typeface="+mj-cs"/>
              </a:rPr>
              <a:t>)Ejemplo usando el algoritmo de la mediana </a:t>
            </a:r>
            <a:r>
              <a:rPr lang="es-ES_tradnl" sz="2400" b="1" dirty="0">
                <a:latin typeface="+mj-lt"/>
                <a:ea typeface="+mj-ea"/>
                <a:cs typeface="+mj-cs"/>
              </a:rPr>
              <a:t>inteligente y umbral=0.1</a:t>
            </a:r>
            <a:endParaRPr lang="es-ES_tradnl" sz="2400" dirty="0">
              <a:latin typeface="+mj-lt"/>
              <a:ea typeface="+mj-ea"/>
              <a:cs typeface="+mj-cs"/>
            </a:endParaRPr>
          </a:p>
        </p:txBody>
      </p:sp>
      <p:pic>
        <p:nvPicPr>
          <p:cNvPr id="27652" name="Picture 2"/>
          <p:cNvPicPr>
            <a:picLocks noChangeAspect="1" noChangeArrowheads="1"/>
          </p:cNvPicPr>
          <p:nvPr/>
        </p:nvPicPr>
        <p:blipFill>
          <a:blip r:embed="rId2"/>
          <a:srcRect/>
          <a:stretch>
            <a:fillRect/>
          </a:stretch>
        </p:blipFill>
        <p:spPr bwMode="auto">
          <a:xfrm>
            <a:off x="4214813" y="0"/>
            <a:ext cx="4857750" cy="6829425"/>
          </a:xfrm>
          <a:prstGeom prst="rect">
            <a:avLst/>
          </a:prstGeom>
          <a:noFill/>
          <a:ln w="9525">
            <a:noFill/>
            <a:miter lim="800000"/>
            <a:headEnd/>
            <a:tailEnd/>
          </a:ln>
        </p:spPr>
      </p:pic>
      <p:sp>
        <p:nvSpPr>
          <p:cNvPr id="6" name="5 Marcador de número de diapositiva"/>
          <p:cNvSpPr>
            <a:spLocks noGrp="1"/>
          </p:cNvSpPr>
          <p:nvPr>
            <p:ph type="sldNum" sz="quarter" idx="12"/>
          </p:nvPr>
        </p:nvSpPr>
        <p:spPr/>
        <p:txBody>
          <a:bodyPr/>
          <a:lstStyle/>
          <a:p>
            <a:pPr>
              <a:defRPr/>
            </a:pPr>
            <a:fld id="{C749FB56-9B9A-42BD-A175-30758FEB903F}" type="slidenum">
              <a:rPr lang="es-ES_tradnl" smtClean="0"/>
              <a:pPr>
                <a:defRPr/>
              </a:pPr>
              <a:t>26</a:t>
            </a:fld>
            <a:endParaRPr lang="es-ES_tradnl"/>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6"/>
            </a:pPr>
            <a:r>
              <a:rPr lang="es-ES_tradnl" sz="3200" smtClean="0"/>
              <a:t>RESULTADOS OBTENIDOS[1]</a:t>
            </a:r>
          </a:p>
        </p:txBody>
      </p:sp>
      <p:sp>
        <p:nvSpPr>
          <p:cNvPr id="28675" name="2 Marcador de contenido"/>
          <p:cNvSpPr>
            <a:spLocks noGrp="1"/>
          </p:cNvSpPr>
          <p:nvPr>
            <p:ph idx="1"/>
          </p:nvPr>
        </p:nvSpPr>
        <p:spPr>
          <a:xfrm>
            <a:off x="1428750" y="2000250"/>
            <a:ext cx="7258050" cy="4286250"/>
          </a:xfrm>
        </p:spPr>
        <p:txBody>
          <a:bodyPr/>
          <a:lstStyle/>
          <a:p>
            <a:r>
              <a:rPr lang="es-ES_tradnl" sz="1400" smtClean="0"/>
              <a:t>Luego de analizar 6 imágenes renderizadas y a color para con cada uno de los 4 algoritmos utilizados, (también se podrían procesar imágenes en escala de grises pero no tendría sentido porque no se distinguiría la renderización aplicada motivo de este proyecto) se han alcanzado resultados aceptables obteniendo en el peor de los casos  errores cuadráticos medios normalizados relativamente bajos.</a:t>
            </a:r>
            <a:endParaRPr lang="es-ES" sz="1400" smtClean="0"/>
          </a:p>
          <a:p>
            <a:pPr>
              <a:buFont typeface="Arial" charset="0"/>
              <a:buNone/>
            </a:pPr>
            <a:r>
              <a:rPr lang="es-ES_tradnl" sz="1400" smtClean="0"/>
              <a:t> </a:t>
            </a:r>
            <a:endParaRPr lang="es-ES" sz="1400" smtClean="0"/>
          </a:p>
          <a:p>
            <a:r>
              <a:rPr lang="es-ES_tradnl" sz="1400" smtClean="0"/>
              <a:t>Dicho error cuadrático medio normalizado difiere dependiendo del algoritmo y filtro wavelet seleccionados, por tal razón hay que buscar una combinación de dichos 2 parámetros que me arrojen un error bajo de tal forma que mi imagen restablecida sea de muy buena calidad (Ver ANEXO B).</a:t>
            </a:r>
            <a:endParaRPr lang="es-ES" sz="1400" smtClean="0"/>
          </a:p>
          <a:p>
            <a:pPr>
              <a:buFont typeface="Arial" charset="0"/>
              <a:buNone/>
            </a:pPr>
            <a:r>
              <a:rPr lang="es-ES_tradnl" sz="1400" smtClean="0"/>
              <a:t> </a:t>
            </a:r>
            <a:endParaRPr lang="es-ES" sz="1400" smtClean="0"/>
          </a:p>
          <a:p>
            <a:r>
              <a:rPr lang="es-ES_tradnl" sz="1400" smtClean="0"/>
              <a:t>Los resultados obtenidos del análisis cuantitativo dejan entrever que se produjo una mejor calidad de imágenes restablecidas para con niveles bajos tanto de ruido como de distorsión geométrica espacial.</a:t>
            </a:r>
          </a:p>
          <a:p>
            <a:endParaRPr lang="es-ES" sz="1400" smtClean="0"/>
          </a:p>
          <a:p>
            <a:r>
              <a:rPr lang="es-ES_tradnl" sz="1400" smtClean="0"/>
              <a:t>Mientras que del análisis cualitativo, después de realizada una encuesta a 100 personas sobre que algoritmo que reconstituye de mejor manera y visualmente hablando una imagen previamente procesada con esta herramienta se obtuvo que para dichas 100 personas; el algoritmo de la mediana inteligente era quien mejor restablecía las imágenes.</a:t>
            </a:r>
            <a:endParaRPr lang="es-ES" sz="1400" smtClean="0"/>
          </a:p>
          <a:p>
            <a:pPr eaLnBrk="1" hangingPunct="1"/>
            <a:endParaRPr lang="es-ES_tradnl" sz="1400" smtClean="0"/>
          </a:p>
          <a:p>
            <a:pPr eaLnBrk="1" hangingPunct="1"/>
            <a:endParaRPr lang="es-ES_tradnl" sz="1400" smtClean="0"/>
          </a:p>
          <a:p>
            <a:pPr eaLnBrk="1" hangingPunct="1">
              <a:buFont typeface="Arial" charset="0"/>
              <a:buNone/>
            </a:pPr>
            <a:endParaRPr lang="es-ES_tradnl" sz="1400" smtClean="0"/>
          </a:p>
          <a:p>
            <a:pPr eaLnBrk="1" hangingPunct="1">
              <a:buFont typeface="Arial" charset="0"/>
              <a:buNone/>
            </a:pPr>
            <a:endParaRPr lang="es-ES_tradnl" sz="1400" smtClean="0"/>
          </a:p>
          <a:p>
            <a:pPr eaLnBrk="1" hangingPunct="1">
              <a:buFont typeface="Arial" charset="0"/>
              <a:buNone/>
            </a:pPr>
            <a:endParaRPr lang="es-ES_tradnl" sz="1400" smtClean="0"/>
          </a:p>
          <a:p>
            <a:pPr eaLnBrk="1" hangingPunct="1">
              <a:buFont typeface="Arial" charset="0"/>
              <a:buNone/>
            </a:pPr>
            <a:endParaRPr lang="es-ES_tradnl" sz="1400" smtClean="0"/>
          </a:p>
        </p:txBody>
      </p:sp>
      <p:sp>
        <p:nvSpPr>
          <p:cNvPr id="5" name="1 Título"/>
          <p:cNvSpPr txBox="1">
            <a:spLocks/>
          </p:cNvSpPr>
          <p:nvPr/>
        </p:nvSpPr>
        <p:spPr bwMode="auto">
          <a:xfrm>
            <a:off x="1357313" y="1214438"/>
            <a:ext cx="5572125" cy="642937"/>
          </a:xfrm>
          <a:prstGeom prst="rect">
            <a:avLst/>
          </a:prstGeom>
          <a:noFill/>
          <a:ln w="9525">
            <a:noFill/>
            <a:miter lim="800000"/>
            <a:headEnd/>
            <a:tailEnd/>
          </a:ln>
        </p:spPr>
        <p:txBody>
          <a:bodyPr anchor="ctr"/>
          <a:lstStyle/>
          <a:p>
            <a:pPr>
              <a:defRPr/>
            </a:pPr>
            <a:r>
              <a:rPr lang="es-ES_tradnl" sz="2400" b="1" dirty="0">
                <a:latin typeface="+mj-lt"/>
                <a:ea typeface="+mj-ea"/>
                <a:cs typeface="+mj-cs"/>
              </a:rPr>
              <a:t>Resultados de Pruebas  hechas en varias imágenes renderizadas</a:t>
            </a:r>
            <a:endParaRPr lang="es-ES_tradnl" sz="24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defRPr/>
            </a:pPr>
            <a:fld id="{8DF844AF-7E6C-4EB9-9ED1-91DAADEA3896}" type="slidenum">
              <a:rPr lang="es-ES_tradnl" smtClean="0"/>
              <a:pPr>
                <a:defRPr/>
              </a:pPr>
              <a:t>27</a:t>
            </a:fld>
            <a:endParaRPr lang="es-ES_tradnl"/>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6"/>
            </a:pPr>
            <a:r>
              <a:rPr lang="es-ES_tradnl" sz="3200" smtClean="0"/>
              <a:t>RESULTADOS OBTENIDOS[2]</a:t>
            </a:r>
          </a:p>
        </p:txBody>
      </p:sp>
      <p:pic>
        <p:nvPicPr>
          <p:cNvPr id="29699" name="Picture 2"/>
          <p:cNvPicPr>
            <a:picLocks noChangeAspect="1" noChangeArrowheads="1"/>
          </p:cNvPicPr>
          <p:nvPr/>
        </p:nvPicPr>
        <p:blipFill>
          <a:blip r:embed="rId2"/>
          <a:srcRect/>
          <a:stretch>
            <a:fillRect/>
          </a:stretch>
        </p:blipFill>
        <p:spPr bwMode="auto">
          <a:xfrm>
            <a:off x="1571625" y="1071563"/>
            <a:ext cx="6516688" cy="5526087"/>
          </a:xfrm>
          <a:prstGeom prst="rect">
            <a:avLst/>
          </a:prstGeom>
          <a:noFill/>
          <a:ln w="9525">
            <a:noFill/>
            <a:miter lim="800000"/>
            <a:headEnd/>
            <a:tailEnd/>
          </a:ln>
        </p:spPr>
      </p:pic>
      <p:sp>
        <p:nvSpPr>
          <p:cNvPr id="4" name="3 Marcador de número de diapositiva"/>
          <p:cNvSpPr>
            <a:spLocks noGrp="1"/>
          </p:cNvSpPr>
          <p:nvPr>
            <p:ph type="sldNum" sz="quarter" idx="12"/>
          </p:nvPr>
        </p:nvSpPr>
        <p:spPr/>
        <p:txBody>
          <a:bodyPr/>
          <a:lstStyle/>
          <a:p>
            <a:pPr>
              <a:defRPr/>
            </a:pPr>
            <a:fld id="{F8F8801F-1587-4BCD-ACFB-067D5A8F5BCA}" type="slidenum">
              <a:rPr lang="es-ES_tradnl" smtClean="0"/>
              <a:pPr>
                <a:defRPr/>
              </a:pPr>
              <a:t>28</a:t>
            </a:fld>
            <a:endParaRPr lang="es-ES_tradnl"/>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Título"/>
          <p:cNvSpPr>
            <a:spLocks noGrp="1"/>
          </p:cNvSpPr>
          <p:nvPr>
            <p:ph type="title"/>
          </p:nvPr>
        </p:nvSpPr>
        <p:spPr>
          <a:xfrm>
            <a:off x="457200" y="71438"/>
            <a:ext cx="8472488" cy="642937"/>
          </a:xfrm>
        </p:spPr>
        <p:txBody>
          <a:bodyPr/>
          <a:lstStyle/>
          <a:p>
            <a:pPr marL="742950" indent="-742950" eaLnBrk="1" hangingPunct="1">
              <a:buFont typeface="Calibri" pitchFamily="34" charset="0"/>
              <a:buAutoNum type="arabicPeriod" startAt="7"/>
            </a:pPr>
            <a:r>
              <a:rPr lang="es-ES_tradnl" sz="3200" smtClean="0"/>
              <a:t>CONCLUSIONES</a:t>
            </a:r>
          </a:p>
        </p:txBody>
      </p:sp>
      <p:sp>
        <p:nvSpPr>
          <p:cNvPr id="30723" name="3 Marcador de contenido"/>
          <p:cNvSpPr>
            <a:spLocks noGrp="1"/>
          </p:cNvSpPr>
          <p:nvPr>
            <p:ph idx="1"/>
          </p:nvPr>
        </p:nvSpPr>
        <p:spPr>
          <a:xfrm>
            <a:off x="457200" y="742950"/>
            <a:ext cx="8229600" cy="5900738"/>
          </a:xfrm>
        </p:spPr>
        <p:txBody>
          <a:bodyPr/>
          <a:lstStyle/>
          <a:p>
            <a:r>
              <a:rPr lang="es-ES_tradnl" sz="1700" smtClean="0"/>
              <a:t>La eliminación de ruido utilizando la trasformada wavelet tiene muchas ventajas en comparación de los filtros de dominio espacial.  Siendo una transformación del dominio frecuencial, se comporta mejor (en muchos casos) que los filtros tradicionales basados en la transformada de Fourier. Sin embargo, entender la transformada de Fourier es esencial para entender la transformada wavelet y la comprensión de esta herramienta nos hace más expertos al momento de aplicarla. </a:t>
            </a:r>
            <a:endParaRPr lang="es-ES" sz="1700" smtClean="0"/>
          </a:p>
          <a:p>
            <a:r>
              <a:rPr lang="es-ES_tradnl" sz="1700" smtClean="0"/>
              <a:t>Los algoritmos de Mediana y Mediana Inteligente son excelentes para eliminación de los ruidos tanto el blanco gaussiano aditivo, como el ruido sal y pimienta, puesto que al compararla con la imagen original procesada el error cuadrático medio normalizado fueron aceptablemente bajos.</a:t>
            </a:r>
            <a:endParaRPr lang="es-ES" sz="1700" smtClean="0"/>
          </a:p>
          <a:p>
            <a:r>
              <a:rPr lang="es-ES_tradnl" sz="1700" smtClean="0"/>
              <a:t>Los Algoritmos de Hard Wavelet Threshold y Hyperbolic Wavelet Threshold son ideales para eliminar ruido blanco gaussiano aditivo, con la ventaja de que con estos dos algoritmos deberé escoger al filtro wavelet que menor error me arroje.</a:t>
            </a:r>
            <a:endParaRPr lang="es-ES" sz="1700" smtClean="0"/>
          </a:p>
          <a:p>
            <a:r>
              <a:rPr lang="es-ES_tradnl" sz="1700" smtClean="0"/>
              <a:t>Del análisis cuantitativo concluyo que para cuando uso el algoritmo de la mediana es recomendable usar un valor de N=7; que para cuando use el algoritmo de hard wavelet threshold arroja bajos valores de error usar un L=80 y seleccionar filtros wavelet como son el sym17 y bior6.8; que para cuando use el algoritmo hyperbolic wavelet threshold es apropiado usar un valor e L=80 y un filtro wavelet db10; que para cuando use el algoritmo de la mediana inteligente use un valor de umbral=0.1.</a:t>
            </a:r>
            <a:endParaRPr lang="es-ES" sz="1700" smtClean="0"/>
          </a:p>
          <a:p>
            <a:r>
              <a:rPr lang="es-ES_tradnl" sz="1700" smtClean="0"/>
              <a:t>Del análisis cualitativo deduzco que el mejor algoritmo para restablecer imágenes procesadas en la actual herramienta es el de la mediana inteligente.</a:t>
            </a:r>
            <a:endParaRPr lang="es-ES" sz="1700" smtClean="0"/>
          </a:p>
          <a:p>
            <a:endParaRPr lang="es-ES" sz="1700" smtClean="0"/>
          </a:p>
        </p:txBody>
      </p:sp>
      <p:sp>
        <p:nvSpPr>
          <p:cNvPr id="4" name="3 Marcador de número de diapositiva"/>
          <p:cNvSpPr>
            <a:spLocks noGrp="1"/>
          </p:cNvSpPr>
          <p:nvPr>
            <p:ph type="sldNum" sz="quarter" idx="12"/>
          </p:nvPr>
        </p:nvSpPr>
        <p:spPr/>
        <p:txBody>
          <a:bodyPr/>
          <a:lstStyle/>
          <a:p>
            <a:pPr>
              <a:defRPr/>
            </a:pPr>
            <a:fld id="{EB316CAB-F6B9-4287-9904-648DB561E57A}" type="slidenum">
              <a:rPr lang="es-ES_tradnl" smtClean="0"/>
              <a:pPr>
                <a:defRPr/>
              </a:pPr>
              <a:t>29</a:t>
            </a:fld>
            <a:endParaRPr lang="es-ES_tradn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p:txBody>
          <a:bodyPr/>
          <a:lstStyle/>
          <a:p>
            <a:r>
              <a:rPr lang="es-ES" smtClean="0"/>
              <a:t>Temas a tratarse </a:t>
            </a:r>
          </a:p>
        </p:txBody>
      </p:sp>
      <p:sp>
        <p:nvSpPr>
          <p:cNvPr id="6147" name="2 Marcador de contenido"/>
          <p:cNvSpPr>
            <a:spLocks noGrp="1"/>
          </p:cNvSpPr>
          <p:nvPr>
            <p:ph idx="1"/>
          </p:nvPr>
        </p:nvSpPr>
        <p:spPr/>
        <p:txBody>
          <a:bodyPr/>
          <a:lstStyle/>
          <a:p>
            <a:pPr marL="514350" indent="-514350">
              <a:buFont typeface="Calibri" pitchFamily="34" charset="0"/>
              <a:buAutoNum type="arabicPeriod"/>
            </a:pPr>
            <a:r>
              <a:rPr lang="es-ES" smtClean="0"/>
              <a:t>Objetivo General</a:t>
            </a:r>
          </a:p>
          <a:p>
            <a:pPr marL="514350" indent="-514350">
              <a:buFont typeface="Calibri" pitchFamily="34" charset="0"/>
              <a:buAutoNum type="arabicPeriod"/>
            </a:pPr>
            <a:r>
              <a:rPr lang="es-ES" smtClean="0"/>
              <a:t>Objetivos Específicos</a:t>
            </a:r>
          </a:p>
          <a:p>
            <a:pPr marL="514350" indent="-514350">
              <a:buFont typeface="Calibri" pitchFamily="34" charset="0"/>
              <a:buAutoNum type="arabicPeriod"/>
            </a:pPr>
            <a:r>
              <a:rPr lang="es-ES" smtClean="0"/>
              <a:t>Resumen</a:t>
            </a:r>
          </a:p>
          <a:p>
            <a:pPr marL="514350" indent="-514350">
              <a:buFont typeface="Calibri" pitchFamily="34" charset="0"/>
              <a:buAutoNum type="arabicPeriod"/>
            </a:pPr>
            <a:r>
              <a:rPr lang="es-ES" smtClean="0"/>
              <a:t>Proceso del Proyecto</a:t>
            </a:r>
          </a:p>
          <a:p>
            <a:pPr marL="514350" indent="-514350">
              <a:buFont typeface="Calibri" pitchFamily="34" charset="0"/>
              <a:buAutoNum type="arabicPeriod"/>
            </a:pPr>
            <a:r>
              <a:rPr lang="es-ES" smtClean="0"/>
              <a:t>Demostración (4 ejemplos)</a:t>
            </a:r>
          </a:p>
          <a:p>
            <a:pPr marL="514350" indent="-514350">
              <a:buFont typeface="Calibri" pitchFamily="34" charset="0"/>
              <a:buAutoNum type="arabicPeriod"/>
            </a:pPr>
            <a:r>
              <a:rPr lang="es-ES" smtClean="0"/>
              <a:t>Resultados Obtenidos</a:t>
            </a:r>
          </a:p>
          <a:p>
            <a:pPr marL="514350" indent="-514350">
              <a:buFont typeface="Calibri" pitchFamily="34" charset="0"/>
              <a:buAutoNum type="arabicPeriod"/>
            </a:pPr>
            <a:r>
              <a:rPr lang="es-ES" smtClean="0"/>
              <a:t>Conclusiones</a:t>
            </a:r>
          </a:p>
          <a:p>
            <a:pPr marL="514350" indent="-514350">
              <a:buFont typeface="Calibri" pitchFamily="34" charset="0"/>
              <a:buAutoNum type="arabicPeriod"/>
            </a:pPr>
            <a:r>
              <a:rPr lang="es-ES" smtClean="0"/>
              <a:t>Recomendaciones</a:t>
            </a:r>
          </a:p>
        </p:txBody>
      </p:sp>
      <p:sp>
        <p:nvSpPr>
          <p:cNvPr id="4" name="3 Marcador de número de diapositiva"/>
          <p:cNvSpPr>
            <a:spLocks noGrp="1"/>
          </p:cNvSpPr>
          <p:nvPr>
            <p:ph type="sldNum" sz="quarter" idx="12"/>
          </p:nvPr>
        </p:nvSpPr>
        <p:spPr/>
        <p:txBody>
          <a:bodyPr/>
          <a:lstStyle/>
          <a:p>
            <a:pPr>
              <a:defRPr/>
            </a:pPr>
            <a:fld id="{6E507F80-F125-45A6-9EB1-0A2CB480E67F}" type="slidenum">
              <a:rPr lang="es-ES_tradnl" smtClean="0"/>
              <a:pPr>
                <a:defRPr/>
              </a:pPr>
              <a:t>3</a:t>
            </a:fld>
            <a:endParaRPr lang="es-ES_tradnl"/>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Título"/>
          <p:cNvSpPr>
            <a:spLocks noGrp="1"/>
          </p:cNvSpPr>
          <p:nvPr>
            <p:ph type="title"/>
          </p:nvPr>
        </p:nvSpPr>
        <p:spPr>
          <a:xfrm>
            <a:off x="457200" y="71438"/>
            <a:ext cx="6472238" cy="1143000"/>
          </a:xfrm>
        </p:spPr>
        <p:txBody>
          <a:bodyPr/>
          <a:lstStyle/>
          <a:p>
            <a:pPr marL="742950" indent="-742950" eaLnBrk="1" hangingPunct="1">
              <a:buFont typeface="Calibri" pitchFamily="34" charset="0"/>
              <a:buAutoNum type="arabicPeriod" startAt="8"/>
            </a:pPr>
            <a:r>
              <a:rPr lang="es-ES_tradnl" sz="3200" smtClean="0"/>
              <a:t>RECOMENDACIONES</a:t>
            </a:r>
          </a:p>
        </p:txBody>
      </p:sp>
      <p:sp>
        <p:nvSpPr>
          <p:cNvPr id="31747" name="3 Marcador de contenido"/>
          <p:cNvSpPr>
            <a:spLocks noGrp="1"/>
          </p:cNvSpPr>
          <p:nvPr>
            <p:ph idx="1"/>
          </p:nvPr>
        </p:nvSpPr>
        <p:spPr/>
        <p:txBody>
          <a:bodyPr/>
          <a:lstStyle/>
          <a:p>
            <a:r>
              <a:rPr lang="es-ES_tradnl" smtClean="0"/>
              <a:t>Se deben tomar fotografías para el background con el flash encendido, alta resolución de pixeles y desde una posición estratégica desde donde se pueda observar claramente a la construcción.</a:t>
            </a:r>
            <a:endParaRPr lang="es-ES" smtClean="0"/>
          </a:p>
        </p:txBody>
      </p:sp>
      <p:sp>
        <p:nvSpPr>
          <p:cNvPr id="4" name="3 Marcador de número de diapositiva"/>
          <p:cNvSpPr>
            <a:spLocks noGrp="1"/>
          </p:cNvSpPr>
          <p:nvPr>
            <p:ph type="sldNum" sz="quarter" idx="12"/>
          </p:nvPr>
        </p:nvSpPr>
        <p:spPr/>
        <p:txBody>
          <a:bodyPr/>
          <a:lstStyle/>
          <a:p>
            <a:pPr>
              <a:defRPr/>
            </a:pPr>
            <a:fld id="{75C70A36-6EFC-476B-88FB-C2CE099FFDD1}" type="slidenum">
              <a:rPr lang="es-ES_tradnl" smtClean="0"/>
              <a:pPr>
                <a:defRPr/>
              </a:pPr>
              <a:t>30</a:t>
            </a:fld>
            <a:endParaRPr lang="es-ES_tradnl"/>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a:xfrm>
            <a:off x="457200" y="1857375"/>
            <a:ext cx="8229600" cy="1143000"/>
          </a:xfrm>
        </p:spPr>
        <p:txBody>
          <a:bodyPr/>
          <a:lstStyle/>
          <a:p>
            <a:pPr marL="742950" indent="-742950" eaLnBrk="1" hangingPunct="1">
              <a:buFont typeface="Calibri" pitchFamily="34" charset="0"/>
              <a:buAutoNum type="arabicPeriod"/>
            </a:pPr>
            <a:r>
              <a:rPr lang="es-ES_tradnl" smtClean="0"/>
              <a:t>OBJETIVO GENERAL</a:t>
            </a:r>
          </a:p>
        </p:txBody>
      </p:sp>
      <p:sp>
        <p:nvSpPr>
          <p:cNvPr id="7171" name="2 Marcador de contenido"/>
          <p:cNvSpPr>
            <a:spLocks noGrp="1"/>
          </p:cNvSpPr>
          <p:nvPr>
            <p:ph idx="1"/>
          </p:nvPr>
        </p:nvSpPr>
        <p:spPr>
          <a:xfrm>
            <a:off x="457200" y="3182938"/>
            <a:ext cx="8229600" cy="4525962"/>
          </a:xfrm>
        </p:spPr>
        <p:txBody>
          <a:bodyPr/>
          <a:lstStyle/>
          <a:p>
            <a:pPr eaLnBrk="1" hangingPunct="1"/>
            <a:r>
              <a:rPr lang="es-ES_tradnl" smtClean="0"/>
              <a:t>Eliminar ruido blanco gaussiano aditivo y distorsión geométrica espacial de las imágenes renderizadas en Softwares de diseño arquitectónico ó gráfico.</a:t>
            </a:r>
          </a:p>
        </p:txBody>
      </p:sp>
      <p:sp>
        <p:nvSpPr>
          <p:cNvPr id="4" name="3 Marcador de número de diapositiva"/>
          <p:cNvSpPr>
            <a:spLocks noGrp="1"/>
          </p:cNvSpPr>
          <p:nvPr>
            <p:ph type="sldNum" sz="quarter" idx="12"/>
          </p:nvPr>
        </p:nvSpPr>
        <p:spPr/>
        <p:txBody>
          <a:bodyPr/>
          <a:lstStyle/>
          <a:p>
            <a:pPr>
              <a:defRPr/>
            </a:pPr>
            <a:fld id="{06C5E018-9E60-4AC1-97D8-8042454C1B4F}" type="slidenum">
              <a:rPr lang="es-ES_tradnl" smtClean="0"/>
              <a:pPr>
                <a:defRPr/>
              </a:pPr>
              <a:t>4</a:t>
            </a:fld>
            <a:endParaRPr lang="es-ES_tradn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p:txBody>
          <a:bodyPr/>
          <a:lstStyle/>
          <a:p>
            <a:pPr marL="742950" indent="-742950" eaLnBrk="1" hangingPunct="1">
              <a:buFont typeface="Calibri" pitchFamily="34" charset="0"/>
              <a:buAutoNum type="arabicPeriod" startAt="2"/>
            </a:pPr>
            <a:r>
              <a:rPr lang="es-ES_tradnl" smtClean="0"/>
              <a:t>OBJETIVOS ESPECÍFICOS</a:t>
            </a:r>
          </a:p>
        </p:txBody>
      </p:sp>
      <p:sp>
        <p:nvSpPr>
          <p:cNvPr id="8195" name="2 Marcador de contenido"/>
          <p:cNvSpPr>
            <a:spLocks noGrp="1"/>
          </p:cNvSpPr>
          <p:nvPr>
            <p:ph idx="1"/>
          </p:nvPr>
        </p:nvSpPr>
        <p:spPr/>
        <p:txBody>
          <a:bodyPr/>
          <a:lstStyle/>
          <a:p>
            <a:pPr eaLnBrk="1" hangingPunct="1"/>
            <a:r>
              <a:rPr lang="es-ES_tradnl" sz="2400" smtClean="0"/>
              <a:t>Procesar imágenes, añadiéndole Ruido Blanco Gaussiano Aditivo ó Sal y Pimienta, Distorsión Geométrica Espacial con problemas de Rotación ó Movimiento Vertical, o la combinación de ambas; como técnicas para degradar las imágenes.</a:t>
            </a:r>
          </a:p>
          <a:p>
            <a:pPr eaLnBrk="1" hangingPunct="1"/>
            <a:r>
              <a:rPr lang="es-ES_tradnl" sz="2400" smtClean="0"/>
              <a:t>Restaurar las imágenes usando algoritmos que servirán para eliminar el Ruido y la Distorsión Geométrica Espacial.</a:t>
            </a:r>
          </a:p>
          <a:p>
            <a:pPr eaLnBrk="1" hangingPunct="1"/>
            <a:r>
              <a:rPr lang="es-ES_tradnl" sz="2400" smtClean="0"/>
              <a:t>Llevar a cabo pruebas de error cuadrático medio normalizado, como variable principal analítica del proyecto.</a:t>
            </a:r>
          </a:p>
          <a:p>
            <a:pPr eaLnBrk="1" hangingPunct="1"/>
            <a:r>
              <a:rPr lang="es-ES_tradnl" sz="2400" smtClean="0"/>
              <a:t>Explicar el funcionamiento de la herramienta diseñada mediantes ejemplos.</a:t>
            </a:r>
          </a:p>
          <a:p>
            <a:pPr eaLnBrk="1" hangingPunct="1"/>
            <a:endParaRPr lang="es-ES_tradnl" sz="2400" smtClean="0"/>
          </a:p>
        </p:txBody>
      </p:sp>
      <p:sp>
        <p:nvSpPr>
          <p:cNvPr id="4" name="3 Marcador de número de diapositiva"/>
          <p:cNvSpPr>
            <a:spLocks noGrp="1"/>
          </p:cNvSpPr>
          <p:nvPr>
            <p:ph type="sldNum" sz="quarter" idx="12"/>
          </p:nvPr>
        </p:nvSpPr>
        <p:spPr/>
        <p:txBody>
          <a:bodyPr/>
          <a:lstStyle/>
          <a:p>
            <a:pPr>
              <a:defRPr/>
            </a:pPr>
            <a:fld id="{061B43FB-EE05-42F4-B321-CD6415BF0938}" type="slidenum">
              <a:rPr lang="es-ES_tradnl" smtClean="0"/>
              <a:pPr>
                <a:defRPr/>
              </a:pPr>
              <a:t>5</a:t>
            </a:fld>
            <a:endParaRPr lang="es-ES_tradn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p:txBody>
          <a:bodyPr/>
          <a:lstStyle/>
          <a:p>
            <a:pPr marL="742950" indent="-742950">
              <a:buFont typeface="Calibri" pitchFamily="34" charset="0"/>
              <a:buAutoNum type="arabicPeriod" startAt="3"/>
            </a:pPr>
            <a:r>
              <a:rPr lang="es-ES" smtClean="0"/>
              <a:t>RESUMEN</a:t>
            </a:r>
          </a:p>
        </p:txBody>
      </p:sp>
      <p:sp>
        <p:nvSpPr>
          <p:cNvPr id="9219" name="2 Marcador de contenido"/>
          <p:cNvSpPr>
            <a:spLocks noGrp="1"/>
          </p:cNvSpPr>
          <p:nvPr>
            <p:ph idx="1"/>
          </p:nvPr>
        </p:nvSpPr>
        <p:spPr/>
        <p:txBody>
          <a:bodyPr/>
          <a:lstStyle/>
          <a:p>
            <a:r>
              <a:rPr lang="es-ES_tradnl" sz="2400" smtClean="0"/>
              <a:t>El presente informe hace un estudio de los factores que afectan a las imágenes renderizadas en programas de diseño arquitectónicos y gráficos como Autocad, Adobe Photoshop y Arcón 6.5</a:t>
            </a:r>
          </a:p>
          <a:p>
            <a:r>
              <a:rPr lang="es-ES_tradnl" sz="2400" smtClean="0"/>
              <a:t>En el primer capítulo se tratan definiciones.</a:t>
            </a:r>
          </a:p>
          <a:p>
            <a:r>
              <a:rPr lang="es-ES_tradnl" sz="2400" smtClean="0"/>
              <a:t>En el segundo se estudian los algoritmos de eliminación del ruido y la distorsión geométrica espacial</a:t>
            </a:r>
          </a:p>
          <a:p>
            <a:r>
              <a:rPr lang="es-ES" sz="2400" smtClean="0"/>
              <a:t>En el ultimo capitulo se ve la metodología de la herramienta.</a:t>
            </a:r>
          </a:p>
          <a:p>
            <a:r>
              <a:rPr lang="es-ES" sz="2400" smtClean="0"/>
              <a:t>Se añade además un manual del usuario y el código del programa</a:t>
            </a:r>
          </a:p>
        </p:txBody>
      </p:sp>
      <p:sp>
        <p:nvSpPr>
          <p:cNvPr id="4" name="3 Marcador de número de diapositiva"/>
          <p:cNvSpPr>
            <a:spLocks noGrp="1"/>
          </p:cNvSpPr>
          <p:nvPr>
            <p:ph type="sldNum" sz="quarter" idx="12"/>
          </p:nvPr>
        </p:nvSpPr>
        <p:spPr/>
        <p:txBody>
          <a:bodyPr/>
          <a:lstStyle/>
          <a:p>
            <a:pPr>
              <a:defRPr/>
            </a:pPr>
            <a:fld id="{3F0A1B17-1119-4259-8A2A-47873440BFDA}" type="slidenum">
              <a:rPr lang="es-ES_tradnl" smtClean="0"/>
              <a:pPr>
                <a:defRPr/>
              </a:pPr>
              <a:t>6</a:t>
            </a:fld>
            <a:endParaRPr lang="es-ES_tradn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Marcador de contenido"/>
          <p:cNvSpPr>
            <a:spLocks noGrp="1"/>
          </p:cNvSpPr>
          <p:nvPr>
            <p:ph idx="1"/>
          </p:nvPr>
        </p:nvSpPr>
        <p:spPr/>
        <p:txBody>
          <a:bodyPr/>
          <a:lstStyle/>
          <a:p>
            <a:pPr>
              <a:buFont typeface="Arial" charset="0"/>
              <a:buNone/>
            </a:pPr>
            <a:r>
              <a:rPr lang="es-ES_tradnl" smtClean="0"/>
              <a:t>INTRODUCCIÓN:</a:t>
            </a:r>
          </a:p>
          <a:p>
            <a:r>
              <a:rPr lang="es-ES_tradnl" sz="2400" smtClean="0"/>
              <a:t>Una vez terminado el diseño de una casa, edificio, departamento u otra estructura decorativa de una vivienda,  se suele renderizar el mismo valiéndonos de alguna clase de software de diseño gráfico.</a:t>
            </a:r>
          </a:p>
          <a:p>
            <a:r>
              <a:rPr lang="es-ES_tradnl" sz="2400" smtClean="0"/>
              <a:t> El ruido así como la distorsión geométrica espacial son problemas propios de la naturaleza y están asociados a cualquier toma de datos de la realidad.  Son provocados por diversas causas, las cuales  muchas veces no se pueden evitar. </a:t>
            </a:r>
          </a:p>
          <a:p>
            <a:r>
              <a:rPr lang="es-ES_tradnl" sz="2400" smtClean="0"/>
              <a:t>Los conceptos de espacio vectorial y algebra lineal son muy naturales en el procesamiento de señales.</a:t>
            </a:r>
          </a:p>
          <a:p>
            <a:endParaRPr lang="es-ES_tradnl" sz="1800" smtClean="0"/>
          </a:p>
        </p:txBody>
      </p:sp>
      <p:sp>
        <p:nvSpPr>
          <p:cNvPr id="10243"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PROYECTO[1]</a:t>
            </a:r>
          </a:p>
        </p:txBody>
      </p:sp>
      <p:sp>
        <p:nvSpPr>
          <p:cNvPr id="4" name="3 Marcador de número de diapositiva"/>
          <p:cNvSpPr>
            <a:spLocks noGrp="1"/>
          </p:cNvSpPr>
          <p:nvPr>
            <p:ph type="sldNum" sz="quarter" idx="12"/>
          </p:nvPr>
        </p:nvSpPr>
        <p:spPr/>
        <p:txBody>
          <a:bodyPr/>
          <a:lstStyle/>
          <a:p>
            <a:pPr>
              <a:defRPr/>
            </a:pPr>
            <a:fld id="{57E23191-71A6-4A50-BDFD-17FBE68D9179}" type="slidenum">
              <a:rPr lang="es-ES_tradnl" smtClean="0"/>
              <a:pPr>
                <a:defRPr/>
              </a:pPr>
              <a:t>7</a:t>
            </a:fld>
            <a:endParaRPr lang="es-ES_tradn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PROYECTO[2]</a:t>
            </a:r>
          </a:p>
        </p:txBody>
      </p:sp>
      <p:sp>
        <p:nvSpPr>
          <p:cNvPr id="5" name="1 Título"/>
          <p:cNvSpPr txBox="1">
            <a:spLocks/>
          </p:cNvSpPr>
          <p:nvPr/>
        </p:nvSpPr>
        <p:spPr bwMode="auto">
          <a:xfrm>
            <a:off x="1357313" y="1071563"/>
            <a:ext cx="7429500" cy="714375"/>
          </a:xfrm>
          <a:prstGeom prst="rect">
            <a:avLst/>
          </a:prstGeom>
          <a:noFill/>
          <a:ln w="9525">
            <a:noFill/>
            <a:miter lim="800000"/>
            <a:headEnd/>
            <a:tailEnd/>
          </a:ln>
        </p:spPr>
        <p:txBody>
          <a:bodyPr anchor="ctr"/>
          <a:lstStyle/>
          <a:p>
            <a:pPr marL="742950" indent="-742950">
              <a:defRPr/>
            </a:pPr>
            <a:r>
              <a:rPr lang="es-ES_tradnl" sz="2400" b="1" dirty="0"/>
              <a:t>CAPÍTULO 1: Conceptos Generales: </a:t>
            </a:r>
            <a:endParaRPr lang="es-ES_tradnl" sz="2400" b="1" dirty="0">
              <a:latin typeface="+mj-lt"/>
              <a:ea typeface="+mj-ea"/>
              <a:cs typeface="+mj-cs"/>
            </a:endParaRPr>
          </a:p>
        </p:txBody>
      </p:sp>
      <p:pic>
        <p:nvPicPr>
          <p:cNvPr id="11268" name="Picture 5"/>
          <p:cNvPicPr>
            <a:picLocks noGrp="1" noChangeAspect="1" noChangeArrowheads="1"/>
          </p:cNvPicPr>
          <p:nvPr>
            <p:ph idx="1"/>
          </p:nvPr>
        </p:nvPicPr>
        <p:blipFill>
          <a:blip r:embed="rId2"/>
          <a:srcRect/>
          <a:stretch>
            <a:fillRect/>
          </a:stretch>
        </p:blipFill>
        <p:spPr>
          <a:xfrm>
            <a:off x="2571750" y="2500313"/>
            <a:ext cx="4143375" cy="3124200"/>
          </a:xfrm>
          <a:noFill/>
        </p:spPr>
      </p:pic>
      <p:sp>
        <p:nvSpPr>
          <p:cNvPr id="6" name="2 Marcador de contenido"/>
          <p:cNvSpPr txBox="1">
            <a:spLocks/>
          </p:cNvSpPr>
          <p:nvPr/>
        </p:nvSpPr>
        <p:spPr bwMode="auto">
          <a:xfrm>
            <a:off x="1428750" y="1946275"/>
            <a:ext cx="6429375" cy="4411663"/>
          </a:xfrm>
          <a:prstGeom prst="rect">
            <a:avLst/>
          </a:prstGeom>
          <a:noFill/>
          <a:ln w="9525">
            <a:noFill/>
            <a:miter lim="800000"/>
            <a:headEnd/>
            <a:tailEnd/>
          </a:ln>
        </p:spPr>
        <p:txBody>
          <a:bodyPr/>
          <a:lstStyle/>
          <a:p>
            <a:pPr marL="741363" indent="-457200">
              <a:spcBef>
                <a:spcPct val="20000"/>
              </a:spcBef>
              <a:buFont typeface="Arial" charset="0"/>
              <a:buNone/>
              <a:defRPr/>
            </a:pPr>
            <a:r>
              <a:rPr lang="es-ES_tradnl" sz="2400" dirty="0">
                <a:latin typeface="+mn-lt"/>
                <a:cs typeface="+mn-cs"/>
              </a:rPr>
              <a:t>1.1  Definición de Renderización.-</a:t>
            </a:r>
          </a:p>
          <a:p>
            <a:pPr marL="741363" indent="-457200">
              <a:spcBef>
                <a:spcPct val="20000"/>
              </a:spcBef>
              <a:buFont typeface="Arial" charset="0"/>
              <a:buNone/>
              <a:defRPr/>
            </a:pPr>
            <a:endParaRPr lang="es-ES_tradnl" sz="2400" dirty="0">
              <a:latin typeface="+mn-lt"/>
              <a:cs typeface="+mn-cs"/>
            </a:endParaRPr>
          </a:p>
          <a:p>
            <a:pPr marL="741363" indent="-457200">
              <a:spcBef>
                <a:spcPct val="20000"/>
              </a:spcBef>
              <a:buFont typeface="Arial" charset="0"/>
              <a:buNone/>
              <a:defRPr/>
            </a:pPr>
            <a:endParaRPr lang="es-ES_tradnl" sz="2400" dirty="0">
              <a:latin typeface="+mn-lt"/>
              <a:cs typeface="+mn-cs"/>
            </a:endParaRPr>
          </a:p>
          <a:p>
            <a:pPr marL="741363" indent="-457200">
              <a:spcBef>
                <a:spcPct val="20000"/>
              </a:spcBef>
              <a:buFont typeface="Arial" charset="0"/>
              <a:buNone/>
              <a:defRPr/>
            </a:pPr>
            <a:endParaRPr lang="es-ES_tradnl" sz="2400" dirty="0">
              <a:latin typeface="+mn-lt"/>
              <a:cs typeface="+mn-cs"/>
            </a:endParaRPr>
          </a:p>
          <a:p>
            <a:pPr marL="741363" indent="-457200">
              <a:spcBef>
                <a:spcPct val="20000"/>
              </a:spcBef>
              <a:buFont typeface="Arial" charset="0"/>
              <a:buNone/>
              <a:defRPr/>
            </a:pPr>
            <a:endParaRPr lang="es-ES_tradnl" sz="2400" dirty="0">
              <a:latin typeface="+mn-lt"/>
              <a:cs typeface="+mn-cs"/>
            </a:endParaRPr>
          </a:p>
          <a:p>
            <a:pPr marL="741363" indent="-457200">
              <a:spcBef>
                <a:spcPct val="20000"/>
              </a:spcBef>
              <a:buFont typeface="Arial" charset="0"/>
              <a:buNone/>
              <a:defRPr/>
            </a:pPr>
            <a:endParaRPr lang="es-ES_tradnl" sz="2400" dirty="0">
              <a:latin typeface="+mn-lt"/>
              <a:cs typeface="+mn-cs"/>
            </a:endParaRPr>
          </a:p>
          <a:p>
            <a:pPr marL="741363" indent="-457200">
              <a:spcBef>
                <a:spcPct val="20000"/>
              </a:spcBef>
              <a:buFont typeface="Arial" charset="0"/>
              <a:buNone/>
              <a:defRPr/>
            </a:pPr>
            <a:endParaRPr lang="es-ES_tradnl" sz="2400" dirty="0">
              <a:latin typeface="+mn-lt"/>
              <a:cs typeface="+mn-cs"/>
            </a:endParaRPr>
          </a:p>
          <a:p>
            <a:pPr marL="741363" indent="-457200">
              <a:spcBef>
                <a:spcPct val="20000"/>
              </a:spcBef>
              <a:buFont typeface="Arial" charset="0"/>
              <a:buNone/>
              <a:defRPr/>
            </a:pPr>
            <a:endParaRPr lang="es-ES_tradnl" sz="2400" dirty="0">
              <a:latin typeface="+mn-lt"/>
              <a:cs typeface="+mn-cs"/>
            </a:endParaRPr>
          </a:p>
          <a:p>
            <a:pPr marL="741363" indent="-457200">
              <a:spcBef>
                <a:spcPct val="20000"/>
              </a:spcBef>
              <a:buFont typeface="Arial" charset="0"/>
              <a:buNone/>
              <a:defRPr/>
            </a:pPr>
            <a:endParaRPr lang="es-ES_tradnl" sz="2400" dirty="0">
              <a:latin typeface="+mn-lt"/>
              <a:cs typeface="+mn-cs"/>
            </a:endParaRPr>
          </a:p>
          <a:p>
            <a:pPr marL="741363" indent="-457200" algn="ctr">
              <a:spcBef>
                <a:spcPct val="20000"/>
              </a:spcBef>
              <a:defRPr/>
            </a:pPr>
            <a:r>
              <a:rPr lang="es-ES_tradnl" b="1" dirty="0"/>
              <a:t>Figura 1.1: Imagen de una casa renderizada</a:t>
            </a:r>
            <a:endParaRPr lang="es-ES" b="1" dirty="0"/>
          </a:p>
          <a:p>
            <a:pPr marL="741363" indent="-457200">
              <a:spcBef>
                <a:spcPct val="20000"/>
              </a:spcBef>
              <a:buFont typeface="Arial" charset="0"/>
              <a:buNone/>
              <a:defRPr/>
            </a:pPr>
            <a:endParaRPr lang="es-ES_tradnl" sz="2400" dirty="0">
              <a:latin typeface="+mn-lt"/>
              <a:cs typeface="+mn-cs"/>
            </a:endParaRPr>
          </a:p>
        </p:txBody>
      </p:sp>
      <p:sp>
        <p:nvSpPr>
          <p:cNvPr id="7" name="6 Marcador de número de diapositiva"/>
          <p:cNvSpPr>
            <a:spLocks noGrp="1"/>
          </p:cNvSpPr>
          <p:nvPr>
            <p:ph type="sldNum" sz="quarter" idx="12"/>
          </p:nvPr>
        </p:nvSpPr>
        <p:spPr/>
        <p:txBody>
          <a:bodyPr/>
          <a:lstStyle/>
          <a:p>
            <a:pPr>
              <a:defRPr/>
            </a:pPr>
            <a:fld id="{C6ECC83D-D5C4-4CBD-BCDF-697D25E701A6}" type="slidenum">
              <a:rPr lang="es-ES_tradnl" smtClean="0"/>
              <a:pPr>
                <a:defRPr/>
              </a:pPr>
              <a:t>8</a:t>
            </a:fld>
            <a:endParaRPr lang="es-ES_tradn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a:xfrm>
            <a:off x="457200" y="71438"/>
            <a:ext cx="8472488" cy="1143000"/>
          </a:xfrm>
        </p:spPr>
        <p:txBody>
          <a:bodyPr/>
          <a:lstStyle/>
          <a:p>
            <a:pPr marL="742950" indent="-742950" eaLnBrk="1" hangingPunct="1">
              <a:buFont typeface="Calibri" pitchFamily="34" charset="0"/>
              <a:buAutoNum type="arabicPeriod" startAt="4"/>
            </a:pPr>
            <a:r>
              <a:rPr lang="es-ES_tradnl" sz="3200" smtClean="0"/>
              <a:t>PROCESO DEL PROYECTO[3]</a:t>
            </a:r>
          </a:p>
        </p:txBody>
      </p:sp>
      <p:sp>
        <p:nvSpPr>
          <p:cNvPr id="12291" name="2 Marcador de contenido"/>
          <p:cNvSpPr>
            <a:spLocks noGrp="1"/>
          </p:cNvSpPr>
          <p:nvPr>
            <p:ph idx="1"/>
          </p:nvPr>
        </p:nvSpPr>
        <p:spPr>
          <a:xfrm>
            <a:off x="1428750" y="1643063"/>
            <a:ext cx="7358063" cy="857250"/>
          </a:xfrm>
        </p:spPr>
        <p:txBody>
          <a:bodyPr/>
          <a:lstStyle/>
          <a:p>
            <a:pPr marL="741363" indent="-457200" eaLnBrk="1" hangingPunct="1">
              <a:buFont typeface="Arial" charset="0"/>
              <a:buNone/>
            </a:pPr>
            <a:r>
              <a:rPr lang="es-ES_tradnl" sz="2400" smtClean="0"/>
              <a:t>1.2  Definición de Ruido Blanco Gaussiano Aditivo.-</a:t>
            </a:r>
          </a:p>
          <a:p>
            <a:pPr marL="741363" lvl="1" indent="-457200" eaLnBrk="1" hangingPunct="1">
              <a:buFont typeface="Arial" charset="0"/>
              <a:buNone/>
            </a:pPr>
            <a:r>
              <a:rPr lang="es-ES_tradnl" sz="2400" smtClean="0"/>
              <a:t>1.3  Definición de Ruido Sal y Pimienta.-</a:t>
            </a:r>
            <a:endParaRPr lang="es-ES" sz="2400" smtClean="0"/>
          </a:p>
        </p:txBody>
      </p:sp>
      <p:sp>
        <p:nvSpPr>
          <p:cNvPr id="5" name="1 Título"/>
          <p:cNvSpPr txBox="1">
            <a:spLocks/>
          </p:cNvSpPr>
          <p:nvPr/>
        </p:nvSpPr>
        <p:spPr bwMode="auto">
          <a:xfrm>
            <a:off x="1357313" y="1071563"/>
            <a:ext cx="7429500" cy="714375"/>
          </a:xfrm>
          <a:prstGeom prst="rect">
            <a:avLst/>
          </a:prstGeom>
          <a:noFill/>
          <a:ln w="9525">
            <a:noFill/>
            <a:miter lim="800000"/>
            <a:headEnd/>
            <a:tailEnd/>
          </a:ln>
        </p:spPr>
        <p:txBody>
          <a:bodyPr anchor="ctr"/>
          <a:lstStyle/>
          <a:p>
            <a:pPr marL="742950" indent="-742950">
              <a:defRPr/>
            </a:pPr>
            <a:r>
              <a:rPr lang="es-ES_tradnl" sz="2400" b="1" dirty="0"/>
              <a:t>CAPÍTULO 1: Conceptos Generales: </a:t>
            </a:r>
            <a:endParaRPr lang="es-ES_tradnl" sz="2400" b="1" dirty="0">
              <a:latin typeface="+mj-lt"/>
              <a:ea typeface="+mj-ea"/>
              <a:cs typeface="+mj-cs"/>
            </a:endParaRPr>
          </a:p>
        </p:txBody>
      </p:sp>
      <p:sp>
        <p:nvSpPr>
          <p:cNvPr id="12293" name="5 Rectángulo"/>
          <p:cNvSpPr>
            <a:spLocks noChangeArrowheads="1"/>
          </p:cNvSpPr>
          <p:nvPr/>
        </p:nvSpPr>
        <p:spPr bwMode="auto">
          <a:xfrm>
            <a:off x="1143000" y="5786438"/>
            <a:ext cx="7358063" cy="369887"/>
          </a:xfrm>
          <a:prstGeom prst="rect">
            <a:avLst/>
          </a:prstGeom>
          <a:noFill/>
          <a:ln w="9525">
            <a:noFill/>
            <a:miter lim="800000"/>
            <a:headEnd/>
            <a:tailEnd/>
          </a:ln>
        </p:spPr>
        <p:txBody>
          <a:bodyPr>
            <a:spAutoFit/>
          </a:bodyPr>
          <a:lstStyle/>
          <a:p>
            <a:r>
              <a:rPr lang="es-ES_tradnl" b="1"/>
              <a:t>Figura 1.2: Comparación entre imagen sin ruido y con ruido</a:t>
            </a:r>
            <a:endParaRPr lang="es-ES" b="1"/>
          </a:p>
        </p:txBody>
      </p:sp>
      <p:pic>
        <p:nvPicPr>
          <p:cNvPr id="12294" name="Picture 2"/>
          <p:cNvPicPr>
            <a:picLocks noChangeAspect="1" noChangeArrowheads="1"/>
          </p:cNvPicPr>
          <p:nvPr/>
        </p:nvPicPr>
        <p:blipFill>
          <a:blip r:embed="rId2"/>
          <a:srcRect/>
          <a:stretch>
            <a:fillRect/>
          </a:stretch>
        </p:blipFill>
        <p:spPr bwMode="auto">
          <a:xfrm>
            <a:off x="1000125" y="2714625"/>
            <a:ext cx="7585075" cy="2857500"/>
          </a:xfrm>
          <a:prstGeom prst="rect">
            <a:avLst/>
          </a:prstGeom>
          <a:noFill/>
          <a:ln w="9525">
            <a:noFill/>
            <a:miter lim="800000"/>
            <a:headEnd/>
            <a:tailEnd/>
          </a:ln>
        </p:spPr>
      </p:pic>
      <p:sp>
        <p:nvSpPr>
          <p:cNvPr id="7" name="6 Marcador de número de diapositiva"/>
          <p:cNvSpPr>
            <a:spLocks noGrp="1"/>
          </p:cNvSpPr>
          <p:nvPr>
            <p:ph type="sldNum" sz="quarter" idx="12"/>
          </p:nvPr>
        </p:nvSpPr>
        <p:spPr/>
        <p:txBody>
          <a:bodyPr/>
          <a:lstStyle/>
          <a:p>
            <a:pPr>
              <a:defRPr/>
            </a:pPr>
            <a:fld id="{6EB6EE62-5640-452F-88B5-9B561A7DC4C1}" type="slidenum">
              <a:rPr lang="es-ES_tradnl" smtClean="0"/>
              <a:pPr>
                <a:defRPr/>
              </a:pPr>
              <a:t>9</a:t>
            </a:fld>
            <a:endParaRPr lang="es-ES_tradnl"/>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TotalTime>
  <Words>1151</Words>
  <Application>Microsoft Office PowerPoint</Application>
  <PresentationFormat>Presentación en pantalla (4:3)</PresentationFormat>
  <Paragraphs>206</Paragraphs>
  <Slides>30</Slides>
  <Notes>2</Notes>
  <HiddenSlides>0</HiddenSlides>
  <MMClips>0</MMClips>
  <ScaleCrop>false</ScaleCrop>
  <HeadingPairs>
    <vt:vector size="8" baseType="variant">
      <vt:variant>
        <vt:lpstr>Fuentes usadas</vt:lpstr>
      </vt:variant>
      <vt:variant>
        <vt:i4>2</vt:i4>
      </vt:variant>
      <vt:variant>
        <vt:lpstr>Tema</vt:lpstr>
      </vt:variant>
      <vt:variant>
        <vt:i4>1</vt:i4>
      </vt:variant>
      <vt:variant>
        <vt:lpstr>Servidores OLE incrustados</vt:lpstr>
      </vt:variant>
      <vt:variant>
        <vt:i4>1</vt:i4>
      </vt:variant>
      <vt:variant>
        <vt:lpstr>Títulos de diapositiva</vt:lpstr>
      </vt:variant>
      <vt:variant>
        <vt:i4>30</vt:i4>
      </vt:variant>
    </vt:vector>
  </HeadingPairs>
  <TitlesOfParts>
    <vt:vector size="34" baseType="lpstr">
      <vt:lpstr>Arial</vt:lpstr>
      <vt:lpstr>Calibri</vt:lpstr>
      <vt:lpstr>Tema de Office</vt:lpstr>
      <vt:lpstr>Microsoft Editor de ecuaciones 3.0</vt:lpstr>
      <vt:lpstr>MATERIA DE GRADUACIÓN:  PROCESAMIENTO DIGITAL DE SEÑALES</vt:lpstr>
      <vt:lpstr> ESCUELA SUPERIOR POLITÉCNICA DEL  LITORAL</vt:lpstr>
      <vt:lpstr>Temas a tratarse </vt:lpstr>
      <vt:lpstr>OBJETIVO GENERAL</vt:lpstr>
      <vt:lpstr>OBJETIVOS ESPECÍFICOS</vt:lpstr>
      <vt:lpstr>RESUMEN</vt:lpstr>
      <vt:lpstr>PROCESO DEL PROYECTO[1]</vt:lpstr>
      <vt:lpstr>PROCESO DEL PROYECTO[2]</vt:lpstr>
      <vt:lpstr>PROCESO DEL PROYECTO[3]</vt:lpstr>
      <vt:lpstr>PROCESO DEL PROYECTO[4]</vt:lpstr>
      <vt:lpstr>PROCESO DEL PROYECTO[5]</vt:lpstr>
      <vt:lpstr>PROCESO DEL PROYECTO[6]</vt:lpstr>
      <vt:lpstr>PROCESO DEL PROYECTO[7]</vt:lpstr>
      <vt:lpstr>PROCESO DEL PROYECTO[8]</vt:lpstr>
      <vt:lpstr>PROCESO DEL PROYECTO[9]</vt:lpstr>
      <vt:lpstr>PROCESO DEL PROYECTO[10]</vt:lpstr>
      <vt:lpstr>PROCESO DEL PROYECTO[11]</vt:lpstr>
      <vt:lpstr>PROCESO DEL PROYECTO[12]</vt:lpstr>
      <vt:lpstr>PROCESO DEL PROYECTO[13]</vt:lpstr>
      <vt:lpstr>PROCESO DEL PROYECTO[14]</vt:lpstr>
      <vt:lpstr>PROCESO DEL PROYECTO[15]</vt:lpstr>
      <vt:lpstr>DEMOSTRACIÓN[1]</vt:lpstr>
      <vt:lpstr>DEMOSTRACIÓN[2]</vt:lpstr>
      <vt:lpstr>DEMOSTRACIÓN[3]</vt:lpstr>
      <vt:lpstr>DEMOSTRACIÓN[4]</vt:lpstr>
      <vt:lpstr>DEMOSTRACIÓN[5]</vt:lpstr>
      <vt:lpstr>RESULTADOS OBTENIDOS[1]</vt:lpstr>
      <vt:lpstr>RESULTADOS OBTENIDOS[2]</vt:lpstr>
      <vt:lpstr>CONCLUSIONES</vt:lpstr>
      <vt:lpstr>RECOMENDACIONES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Windows XP Sp3 Relax Edition</dc:creator>
  <cp:lastModifiedBy>silgivar</cp:lastModifiedBy>
  <cp:revision>86</cp:revision>
  <dcterms:created xsi:type="dcterms:W3CDTF">2009-10-29T14:15:50Z</dcterms:created>
  <dcterms:modified xsi:type="dcterms:W3CDTF">2010-06-15T17:39:46Z</dcterms:modified>
</cp:coreProperties>
</file>