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6C5BAB-F267-49F2-B6B1-2E51F65020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7E3-4193-49FE-A309-C3A5698311C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E2A2E-5C4F-4F3F-A2E5-DC4221119E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860586E-B57C-4C6F-A773-1750FBB0CF2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25C6C-E165-4AEE-8946-EBF5F4CC77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2D366-8B83-404E-AF90-F3CE8E7E21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9005-2AB9-43C8-904A-420C65FB1DC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12B67-4A8C-414E-9F1C-8E8AED7C21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AAA7-4A56-404F-9025-A99416A28CC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E5BF-DD12-4320-83C2-0E52BF400B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3F958-37C0-415C-A3E7-756D192072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54F39-6CCE-4967-B7CD-2939E3778F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D49D70B-A389-4F6B-B183-7D5F1EE409D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  <a:lum bright="-6000" contrast="-80000"/>
          </a:blip>
          <a:srcRect l="5040" t="4939" r="6642" b="7945"/>
          <a:stretch>
            <a:fillRect/>
          </a:stretch>
        </p:blipFill>
        <p:spPr bwMode="auto">
          <a:xfrm rot="1544262">
            <a:off x="2644775" y="1125538"/>
            <a:ext cx="612298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404813"/>
            <a:ext cx="7920038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500" b="1"/>
              <a:t>ESCUELA SUPERIOR POLITÉCNICA DEL LITORAL</a:t>
            </a:r>
          </a:p>
          <a:p>
            <a:pPr algn="ctr"/>
            <a:endParaRPr lang="es-MX" sz="2500" b="1"/>
          </a:p>
          <a:p>
            <a:pPr algn="ctr"/>
            <a:endParaRPr lang="es-MX" sz="2500" b="1"/>
          </a:p>
          <a:p>
            <a:pPr algn="ctr"/>
            <a:endParaRPr lang="es-MX" sz="2500" b="1"/>
          </a:p>
          <a:p>
            <a:pPr algn="ctr"/>
            <a:endParaRPr lang="es-MX" sz="2500" b="1"/>
          </a:p>
          <a:p>
            <a:pPr algn="ctr"/>
            <a:endParaRPr lang="es-MX" sz="2500" b="1"/>
          </a:p>
          <a:p>
            <a:pPr algn="ctr"/>
            <a:r>
              <a:rPr lang="es-MX" sz="2500" b="1"/>
              <a:t>Facultad de Ingeniería Eléctrica y Computación</a:t>
            </a:r>
          </a:p>
          <a:p>
            <a:pPr algn="ctr"/>
            <a:endParaRPr lang="es-MX" sz="2500" b="1"/>
          </a:p>
          <a:p>
            <a:pPr algn="ctr"/>
            <a:r>
              <a:rPr lang="es-MX" sz="2500" b="1"/>
              <a:t>“CURSO/TALLER: ENSAMBLAJE, MANTENIMIENTO Y REVISIÓN DE PC´S. UNA ALTERNATIVA DE TRABAJO PARA LAS ZONAS URBANO MARGINALES”</a:t>
            </a:r>
          </a:p>
          <a:p>
            <a:pPr algn="ctr"/>
            <a:endParaRPr lang="es-MX" sz="2500" b="1"/>
          </a:p>
          <a:p>
            <a:pPr algn="ctr"/>
            <a:r>
              <a:rPr lang="es-MX" sz="2500" b="1"/>
              <a:t>INFORME DE PRÁCTICA COMUNITARIA DE GRADUACIÓN</a:t>
            </a:r>
            <a:r>
              <a:rPr lang="es-MX" sz="2500"/>
              <a:t> </a:t>
            </a:r>
            <a:endParaRPr lang="es-ES"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Objetivos del Curso</a:t>
            </a:r>
            <a:r>
              <a:rPr lang="es-ES"/>
              <a:t> 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989138"/>
            <a:ext cx="8820150" cy="4476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500" b="1" i="1"/>
              <a:t>Instruir acerca del mundo de los ordenadores</a:t>
            </a:r>
          </a:p>
          <a:p>
            <a:pPr>
              <a:lnSpc>
                <a:spcPct val="90000"/>
              </a:lnSpc>
            </a:pPr>
            <a:r>
              <a:rPr lang="es-MX" sz="2500" b="1" i="1"/>
              <a:t>Desarrollar destrezas de ensamblaje de computadores</a:t>
            </a:r>
          </a:p>
          <a:p>
            <a:pPr>
              <a:lnSpc>
                <a:spcPct val="90000"/>
              </a:lnSpc>
            </a:pPr>
            <a:r>
              <a:rPr lang="es-MX" sz="2500" b="1" i="1"/>
              <a:t>Instruir acerca de los componentes internos y externos del computador.</a:t>
            </a:r>
          </a:p>
          <a:p>
            <a:pPr>
              <a:lnSpc>
                <a:spcPct val="90000"/>
              </a:lnSpc>
            </a:pPr>
            <a:r>
              <a:rPr lang="es-MX" sz="2500" b="1" i="1"/>
              <a:t>Crear habilidades para la detección de problemas en los ordenadores.</a:t>
            </a:r>
          </a:p>
          <a:p>
            <a:pPr>
              <a:lnSpc>
                <a:spcPct val="90000"/>
              </a:lnSpc>
            </a:pPr>
            <a:r>
              <a:rPr lang="es-MX" sz="2500" b="1" i="1"/>
              <a:t>Desarrollar técnicas de implantación de soluciones a problemas encontrados en un ordenador.</a:t>
            </a:r>
          </a:p>
          <a:p>
            <a:pPr>
              <a:lnSpc>
                <a:spcPct val="90000"/>
              </a:lnSpc>
            </a:pPr>
            <a:r>
              <a:rPr lang="es-MX" sz="2500" b="1" i="1"/>
              <a:t>Crear hábitos de prevención en los capacitados para mantener en óptimas condiciones sus  PC`s.</a:t>
            </a:r>
            <a:endParaRPr lang="es-ES" sz="2500"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MX" sz="3500"/>
              <a:t>Especificaciones Logísticas</a:t>
            </a:r>
            <a:endParaRPr lang="es-ES" sz="350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sz="2400" b="1" i="1"/>
              <a:t>Duración de 462 horas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 i="1"/>
          </a:p>
          <a:p>
            <a:pPr>
              <a:lnSpc>
                <a:spcPct val="90000"/>
              </a:lnSpc>
            </a:pPr>
            <a:r>
              <a:rPr lang="es-MX" sz="2400" b="1" i="1"/>
              <a:t>Clases fueron dictadas en lugar asignado por la Dirección del Centro Polifuncional Municipal ZUMAR.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 i="1"/>
          </a:p>
          <a:p>
            <a:pPr>
              <a:lnSpc>
                <a:spcPct val="90000"/>
              </a:lnSpc>
            </a:pPr>
            <a:r>
              <a:rPr lang="es-MX" sz="2400" b="1" i="1"/>
              <a:t>Equipos requeridos para la capacitación como computadores, multímetros, cautines, regletas, reguladores, impresoras, desarmadores, entre otros, fueron bienes facilitados por el estudiante instructor del Proyecto.</a:t>
            </a:r>
            <a:endParaRPr lang="es-ES" sz="2400" b="1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Especificaciones Académicas</a:t>
            </a:r>
            <a:endParaRPr lang="es-ES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800" b="1" i="1"/>
              <a:t>Labores académicas  impartidas en 8 semanas (2 MESES).</a:t>
            </a:r>
          </a:p>
          <a:p>
            <a:pPr>
              <a:buFont typeface="Wingdings" pitchFamily="2" charset="2"/>
              <a:buNone/>
            </a:pPr>
            <a:endParaRPr lang="es-MX" sz="2800" b="1" i="1"/>
          </a:p>
          <a:p>
            <a:r>
              <a:rPr lang="es-MX" sz="2800" b="1" i="1"/>
              <a:t>Primer MES destinado a la instrucción referente al HARDWARE del ordenador.</a:t>
            </a:r>
          </a:p>
          <a:p>
            <a:pPr>
              <a:buFont typeface="Wingdings" pitchFamily="2" charset="2"/>
              <a:buNone/>
            </a:pPr>
            <a:endParaRPr lang="es-MX" sz="2800" b="1" i="1"/>
          </a:p>
          <a:p>
            <a:r>
              <a:rPr lang="es-MX" sz="2800" b="1" i="1"/>
              <a:t>Segundo MES, se llevó a cabo la capacitación en el ámbito de SOFTWARE</a:t>
            </a:r>
            <a:r>
              <a:rPr lang="es-ES" sz="2800" b="1" i="1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779838" y="1268413"/>
            <a:ext cx="1657350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 rot="2871898">
            <a:off x="3636169" y="1016794"/>
            <a:ext cx="1944687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 rot="-2699844">
            <a:off x="3492500" y="1052513"/>
            <a:ext cx="1944688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051050" y="2636838"/>
            <a:ext cx="5184775" cy="17287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799" name="Rectangle 7"/>
          <p:cNvSpPr>
            <a:spLocks noRot="1" noChangeArrowheads="1"/>
          </p:cNvSpPr>
          <p:nvPr/>
        </p:nvSpPr>
        <p:spPr bwMode="auto">
          <a:xfrm>
            <a:off x="3059113" y="2781300"/>
            <a:ext cx="3898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FASE III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es-MX" sz="4000"/>
              <a:t> DIFUSIÓN, INSCRIPCIÓN,SELECCIÓN DE PROSPECTOS.</a:t>
            </a:r>
            <a:endParaRPr lang="es-ES" sz="400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36650" y="2276475"/>
            <a:ext cx="8007350" cy="4191000"/>
          </a:xfrm>
        </p:spPr>
        <p:txBody>
          <a:bodyPr/>
          <a:lstStyle/>
          <a:p>
            <a:r>
              <a:rPr lang="es-MX" b="1" i="1"/>
              <a:t>Postulantes- cupo de aspirantes a participar</a:t>
            </a:r>
            <a:r>
              <a:rPr lang="es-ES" b="1" i="1"/>
              <a:t> 24 PERSONAS</a:t>
            </a:r>
          </a:p>
          <a:p>
            <a:pPr>
              <a:buFont typeface="Wingdings" pitchFamily="2" charset="2"/>
              <a:buNone/>
            </a:pPr>
            <a:endParaRPr lang="es-ES" b="1" i="1"/>
          </a:p>
          <a:p>
            <a:r>
              <a:rPr lang="es-ES" b="1" i="1"/>
              <a:t>Grupos – 3 equipos de 8 personas</a:t>
            </a:r>
          </a:p>
          <a:p>
            <a:endParaRPr lang="es-ES" b="1" i="1"/>
          </a:p>
          <a:p>
            <a:r>
              <a:rPr lang="es-ES" b="1" i="1"/>
              <a:t>Ordenadores – 4 màquinas disponibles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Inscripciones</a:t>
            </a:r>
            <a:r>
              <a:rPr lang="es-ES"/>
              <a:t> 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i="1"/>
              <a:t>Semana del 13 al 17 de Julio</a:t>
            </a:r>
            <a:r>
              <a:rPr lang="es-ES" b="1" i="1"/>
              <a:t> </a:t>
            </a:r>
          </a:p>
          <a:p>
            <a:r>
              <a:rPr lang="es-MX" b="1" i="1"/>
              <a:t>Ùnico requisito para la inscripción, Ciclo Básico de Educación Secundaria</a:t>
            </a:r>
          </a:p>
          <a:p>
            <a:r>
              <a:rPr lang="es-MX" b="1" i="1"/>
              <a:t>Luego de haber sido inscrito, prueba de aptitud, </a:t>
            </a:r>
          </a:p>
          <a:p>
            <a:r>
              <a:rPr lang="es-MX" b="1" i="1"/>
              <a:t>Número de inscritos 30 PERSONAS</a:t>
            </a:r>
            <a:endParaRPr lang="es-ES" b="1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Pruebas de Aptitud</a:t>
            </a:r>
            <a:r>
              <a:rPr lang="es-ES"/>
              <a:t> 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sz="2400" b="1" i="1"/>
              <a:t>6 y 7 de Agosto del presente año</a:t>
            </a:r>
            <a:r>
              <a:rPr lang="es-ES" sz="2400" b="1" i="1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b="1" i="1"/>
          </a:p>
          <a:p>
            <a:pPr>
              <a:lnSpc>
                <a:spcPct val="80000"/>
              </a:lnSpc>
            </a:pPr>
            <a:r>
              <a:rPr lang="es-MX" sz="2400" b="1" i="1"/>
              <a:t>Constaba de 3 áreas: Destrezas y Habilidades manuales, Lógica; y Análisis e Inferencia de Conectores</a:t>
            </a:r>
            <a:r>
              <a:rPr lang="es-ES" sz="2400" b="1" i="1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b="1" i="1"/>
          </a:p>
          <a:p>
            <a:pPr>
              <a:lnSpc>
                <a:spcPct val="80000"/>
              </a:lnSpc>
            </a:pPr>
            <a:r>
              <a:rPr lang="es-ES" sz="2400" b="1" i="1"/>
              <a:t>Valor Pruebas 50 puntos cada una.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b="1" i="1"/>
          </a:p>
          <a:p>
            <a:pPr>
              <a:lnSpc>
                <a:spcPct val="80000"/>
              </a:lnSpc>
            </a:pPr>
            <a:r>
              <a:rPr lang="es-ES" sz="2400" b="1" i="1"/>
              <a:t>Aprobación 50% del score total.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b="1" i="1"/>
          </a:p>
          <a:p>
            <a:pPr>
              <a:lnSpc>
                <a:spcPct val="80000"/>
              </a:lnSpc>
            </a:pPr>
            <a:r>
              <a:rPr lang="es-MX" sz="2400" b="1" i="1"/>
              <a:t>Las pruebas receptadas ascendieron a un total de 33.</a:t>
            </a:r>
            <a:endParaRPr lang="es-ES" sz="2400"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i="1"/>
              <a:t>Colocando Chips en Sockets</a:t>
            </a:r>
            <a:r>
              <a:rPr lang="es-ES" i="1"/>
              <a:t> </a:t>
            </a:r>
          </a:p>
        </p:txBody>
      </p:sp>
      <p:pic>
        <p:nvPicPr>
          <p:cNvPr id="37892" name="Picture 4" descr="fotos 200809 02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7875" y="1905000"/>
            <a:ext cx="5588000" cy="41910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i="1"/>
              <a:t>Atornillando cables a cajetín telefónico</a:t>
            </a:r>
            <a:r>
              <a:rPr lang="es-ES" i="1"/>
              <a:t> </a:t>
            </a:r>
          </a:p>
        </p:txBody>
      </p:sp>
      <p:pic>
        <p:nvPicPr>
          <p:cNvPr id="39940" name="Picture 4" descr="fotos 200809 02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7875" y="1905000"/>
            <a:ext cx="5588000" cy="41910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68313" y="1989138"/>
            <a:ext cx="8135937" cy="45354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Acondicionamiento del Área de trabajo</a:t>
            </a:r>
            <a:r>
              <a:rPr lang="es-ES"/>
              <a:t> 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187450" y="2565400"/>
            <a:ext cx="7200900" cy="3619500"/>
            <a:chOff x="3708" y="10548"/>
            <a:chExt cx="6660" cy="4320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6714" y="12036"/>
              <a:ext cx="2465" cy="8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MESA CON KITS DE HERRAMIENTAS PARA CADA GRUPO</a:t>
              </a:r>
            </a:p>
          </p:txBody>
        </p:sp>
        <p:cxnSp>
          <p:nvCxnSpPr>
            <p:cNvPr id="41990" name="AutoShape 6"/>
            <p:cNvCxnSpPr>
              <a:cxnSpLocks noChangeShapeType="1"/>
            </p:cNvCxnSpPr>
            <p:nvPr/>
          </p:nvCxnSpPr>
          <p:spPr bwMode="auto">
            <a:xfrm flipH="1">
              <a:off x="7076" y="10625"/>
              <a:ext cx="24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91" name="AutoShape 7"/>
            <p:cNvCxnSpPr>
              <a:cxnSpLocks noChangeShapeType="1"/>
            </p:cNvCxnSpPr>
            <p:nvPr/>
          </p:nvCxnSpPr>
          <p:spPr bwMode="auto">
            <a:xfrm flipH="1">
              <a:off x="6115" y="10625"/>
              <a:ext cx="961" cy="9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92" name="AutoShape 8"/>
            <p:cNvCxnSpPr>
              <a:cxnSpLocks noChangeShapeType="1"/>
            </p:cNvCxnSpPr>
            <p:nvPr/>
          </p:nvCxnSpPr>
          <p:spPr bwMode="auto">
            <a:xfrm flipH="1">
              <a:off x="5364" y="11540"/>
              <a:ext cx="7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93" name="AutoShape 9"/>
            <p:cNvCxnSpPr>
              <a:cxnSpLocks noChangeShapeType="1"/>
            </p:cNvCxnSpPr>
            <p:nvPr/>
          </p:nvCxnSpPr>
          <p:spPr bwMode="auto">
            <a:xfrm flipH="1">
              <a:off x="3708" y="11540"/>
              <a:ext cx="74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94" name="AutoShape 10"/>
            <p:cNvCxnSpPr>
              <a:cxnSpLocks noChangeShapeType="1"/>
            </p:cNvCxnSpPr>
            <p:nvPr/>
          </p:nvCxnSpPr>
          <p:spPr bwMode="auto">
            <a:xfrm>
              <a:off x="3708" y="11540"/>
              <a:ext cx="0" cy="33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95" name="AutoShape 11"/>
            <p:cNvCxnSpPr>
              <a:cxnSpLocks noChangeShapeType="1"/>
            </p:cNvCxnSpPr>
            <p:nvPr/>
          </p:nvCxnSpPr>
          <p:spPr bwMode="auto">
            <a:xfrm>
              <a:off x="3708" y="14868"/>
              <a:ext cx="6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9540" y="13193"/>
              <a:ext cx="468" cy="1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000">
                  <a:solidFill>
                    <a:schemeClr val="bg1"/>
                  </a:solidFill>
                </a:rPr>
                <a:t>BODEGA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7973" y="14148"/>
              <a:ext cx="155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BAÑO</a:t>
              </a:r>
            </a:p>
          </p:txBody>
        </p:sp>
        <p:cxnSp>
          <p:nvCxnSpPr>
            <p:cNvPr id="41998" name="AutoShape 14"/>
            <p:cNvCxnSpPr>
              <a:cxnSpLocks noChangeShapeType="1"/>
            </p:cNvCxnSpPr>
            <p:nvPr/>
          </p:nvCxnSpPr>
          <p:spPr bwMode="auto">
            <a:xfrm>
              <a:off x="4450" y="11540"/>
              <a:ext cx="914" cy="20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9523" y="10548"/>
              <a:ext cx="64" cy="3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8388" y="10834"/>
              <a:ext cx="791" cy="7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MESA 2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8388" y="13018"/>
              <a:ext cx="791" cy="7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MESA 4</a:t>
              </a: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6714" y="13018"/>
              <a:ext cx="774" cy="7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MESA 3</a:t>
              </a:r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 rot="-2467906">
              <a:off x="6638" y="10981"/>
              <a:ext cx="849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MESA 1</a:t>
              </a: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4203" y="13722"/>
              <a:ext cx="1807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MESA INSTRUCTOR</a:t>
              </a:r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3708" y="10978"/>
              <a:ext cx="900" cy="3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000">
                  <a:solidFill>
                    <a:schemeClr val="bg1"/>
                  </a:solidFill>
                </a:rPr>
                <a:t>INGRESO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Oval 5"/>
          <p:cNvSpPr>
            <a:spLocks noChangeArrowheads="1"/>
          </p:cNvSpPr>
          <p:nvPr/>
        </p:nvSpPr>
        <p:spPr bwMode="auto">
          <a:xfrm rot="-1677827">
            <a:off x="900113" y="836613"/>
            <a:ext cx="4679950" cy="51133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2009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500" b="1" i="1"/>
              <a:t>Previa a la Obtención del Título de:</a:t>
            </a:r>
          </a:p>
          <a:p>
            <a:pPr algn="ctr"/>
            <a:r>
              <a:rPr lang="es-MX" sz="2500" b="1" i="1"/>
              <a:t>INGENIERO EN ELECTRÓNICA Y TELECOMUNICACIONES</a:t>
            </a:r>
          </a:p>
          <a:p>
            <a:pPr algn="ctr"/>
            <a:endParaRPr lang="es-MX" sz="2500" b="1" i="1"/>
          </a:p>
          <a:p>
            <a:pPr algn="ctr"/>
            <a:r>
              <a:rPr lang="es-MX" sz="2500" b="1" i="1"/>
              <a:t>Presentado por:</a:t>
            </a:r>
          </a:p>
          <a:p>
            <a:pPr algn="ctr"/>
            <a:r>
              <a:rPr lang="es-MX" sz="2500" b="1" i="1"/>
              <a:t>Jorge Luis Macías Coello</a:t>
            </a:r>
          </a:p>
          <a:p>
            <a:pPr algn="ctr"/>
            <a:endParaRPr lang="es-MX" sz="2500" b="1" i="1"/>
          </a:p>
          <a:p>
            <a:pPr algn="ctr"/>
            <a:r>
              <a:rPr lang="es-MX" sz="2500" b="1" i="1"/>
              <a:t>Guayaquil- Ecuador</a:t>
            </a:r>
          </a:p>
          <a:p>
            <a:pPr algn="ctr"/>
            <a:r>
              <a:rPr lang="es-MX" sz="2500" b="1" i="1"/>
              <a:t>2009</a:t>
            </a:r>
            <a:endParaRPr lang="es-ES" sz="2500" b="1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1547813" y="836613"/>
            <a:ext cx="6119812" cy="554513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779838" y="1268413"/>
            <a:ext cx="1657350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 rot="2871898">
            <a:off x="3636169" y="1016794"/>
            <a:ext cx="1944687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 rot="-2699844">
            <a:off x="3492500" y="1052513"/>
            <a:ext cx="1944688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2051050" y="2636838"/>
            <a:ext cx="5184775" cy="17287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3016" name="Rectangle 8"/>
          <p:cNvSpPr>
            <a:spLocks noRot="1" noChangeArrowheads="1"/>
          </p:cNvSpPr>
          <p:nvPr/>
        </p:nvSpPr>
        <p:spPr bwMode="auto">
          <a:xfrm>
            <a:off x="3059113" y="2781300"/>
            <a:ext cx="3898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FASE IV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MX"/>
              <a:t>PROCESO DE CLASES</a:t>
            </a:r>
            <a:endParaRPr lang="es-ES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MX" b="1" i="1"/>
              <a:t>Inicio de clases- 24 de Agosto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MX" b="1" i="1"/>
          </a:p>
          <a:p>
            <a:pPr marL="609600" indent="-609600">
              <a:lnSpc>
                <a:spcPct val="90000"/>
              </a:lnSpc>
            </a:pPr>
            <a:r>
              <a:rPr lang="es-MX" b="1" i="1"/>
              <a:t>Asistiencia  21 estudiantes.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MX" b="1" i="1"/>
          </a:p>
          <a:p>
            <a:pPr marL="609600" indent="-609600">
              <a:lnSpc>
                <a:spcPct val="90000"/>
              </a:lnSpc>
            </a:pPr>
            <a:r>
              <a:rPr lang="es-MX" b="1" i="1"/>
              <a:t>Avances</a:t>
            </a:r>
            <a:r>
              <a:rPr lang="es-ES" b="1" i="1"/>
              <a:t> – semanales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b="1" i="1"/>
          </a:p>
          <a:p>
            <a:pPr marL="609600" indent="-609600">
              <a:lnSpc>
                <a:spcPct val="90000"/>
              </a:lnSpc>
            </a:pPr>
            <a:r>
              <a:rPr lang="es-MX" b="1" i="1"/>
              <a:t>Matriz de comparación- diagnóstico inicial y final-17 pruebas</a:t>
            </a:r>
            <a:r>
              <a:rPr lang="es-ES" b="1" i="1"/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b="1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TABULACIÓN DIAGNÓSTICO INICIAL</a:t>
            </a:r>
            <a:endParaRPr lang="es-ES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>
            <p:ph idx="1"/>
          </p:nvPr>
        </p:nvGraphicFramePr>
        <p:xfrm>
          <a:off x="1184275" y="2133600"/>
          <a:ext cx="7315200" cy="3959225"/>
        </p:xfrm>
        <a:graphic>
          <a:graphicData uri="http://schemas.openxmlformats.org/presentationml/2006/ole">
            <p:oleObj spid="_x0000_s45062" name="Gráfico" r:id="rId3" imgW="7315200" imgH="25527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TABULACIÓN DIAGNÓSTICO FINAL</a:t>
            </a:r>
            <a:endParaRPr lang="es-ES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ph idx="1"/>
          </p:nvPr>
        </p:nvGraphicFramePr>
        <p:xfrm>
          <a:off x="1042988" y="2420938"/>
          <a:ext cx="7388225" cy="3416300"/>
        </p:xfrm>
        <a:graphic>
          <a:graphicData uri="http://schemas.openxmlformats.org/presentationml/2006/ole">
            <p:oleObj spid="_x0000_s47108" name="Gráfico" r:id="rId3" imgW="6172200" imgH="253380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971550" y="2781300"/>
          <a:ext cx="7812088" cy="3246438"/>
        </p:xfrm>
        <a:graphic>
          <a:graphicData uri="http://schemas.openxmlformats.org/presentationml/2006/ole">
            <p:oleObj spid="_x0000_s49159" name="Gráfico" r:id="rId3" imgW="5486400" imgH="2438502" progId="Excel.Chart.8">
              <p:embed/>
            </p:oleObj>
          </a:graphicData>
        </a:graphic>
      </p:graphicFrame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/>
              <a:t>CURVA COMPARATIVA ENTRE ESTADO INICIAL Y FINAL DE LOS ESTUDIANTES</a:t>
            </a:r>
            <a:endParaRPr lang="es-ES" sz="4000"/>
          </a:p>
        </p:txBody>
      </p:sp>
      <p:cxnSp>
        <p:nvCxnSpPr>
          <p:cNvPr id="49156" name="AutoShape 4"/>
          <p:cNvCxnSpPr>
            <a:cxnSpLocks noChangeShapeType="1"/>
          </p:cNvCxnSpPr>
          <p:nvPr/>
        </p:nvCxnSpPr>
        <p:spPr bwMode="auto">
          <a:xfrm>
            <a:off x="5678488" y="3552825"/>
            <a:ext cx="644525" cy="95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157" name="AutoShape 5"/>
          <p:cNvCxnSpPr>
            <a:cxnSpLocks noChangeShapeType="1"/>
          </p:cNvCxnSpPr>
          <p:nvPr/>
        </p:nvCxnSpPr>
        <p:spPr bwMode="auto">
          <a:xfrm>
            <a:off x="5678488" y="3714750"/>
            <a:ext cx="644525" cy="1588"/>
          </a:xfrm>
          <a:prstGeom prst="straightConnector1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</p:spPr>
      </p:cxn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126163" y="3482975"/>
            <a:ext cx="96678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700">
                <a:solidFill>
                  <a:schemeClr val="bg1"/>
                </a:solidFill>
              </a:rPr>
              <a:t>ANTES</a:t>
            </a:r>
          </a:p>
          <a:p>
            <a:r>
              <a:rPr lang="es-ES" sz="700">
                <a:solidFill>
                  <a:schemeClr val="bg1"/>
                </a:solidFill>
              </a:rPr>
              <a:t>DESPUES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MX"/>
              <a:t>Mes de Hardware</a:t>
            </a:r>
            <a:endParaRPr lang="es-ES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i="1"/>
              <a:t>El mes de hardware,  parte física del computador, se llevó a cabo sin observaciones importantes. </a:t>
            </a:r>
          </a:p>
          <a:p>
            <a:pPr>
              <a:buFont typeface="Wingdings" pitchFamily="2" charset="2"/>
              <a:buNone/>
            </a:pPr>
            <a:endParaRPr lang="es-MX" b="1" i="1"/>
          </a:p>
          <a:p>
            <a:r>
              <a:rPr lang="es-MX" b="1" i="1"/>
              <a:t>Dentro del contenido de Hardware se revisó todo acerca de los componentes internos del PC,  adquisición de nuevas partes</a:t>
            </a:r>
            <a:r>
              <a:rPr lang="es-ES" b="1" i="1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Mes de Hardware</a:t>
            </a:r>
            <a:r>
              <a:rPr lang="es-ES"/>
              <a:t> </a:t>
            </a:r>
          </a:p>
        </p:txBody>
      </p:sp>
      <p:pic>
        <p:nvPicPr>
          <p:cNvPr id="51204" name="Picture 4" descr="Fotografía 120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7875" y="1905000"/>
            <a:ext cx="5588000" cy="41910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Mes de Software</a:t>
            </a:r>
            <a:endParaRPr lang="es-ES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b="1" i="1"/>
              <a:t>Programas</a:t>
            </a:r>
          </a:p>
          <a:p>
            <a:r>
              <a:rPr lang="es-ES" sz="2800" b="1" i="1"/>
              <a:t>Sistema Operativo</a:t>
            </a:r>
          </a:p>
          <a:p>
            <a:r>
              <a:rPr lang="es-ES" sz="2800" b="1" i="1"/>
              <a:t>Antivirus</a:t>
            </a:r>
          </a:p>
          <a:p>
            <a:r>
              <a:rPr lang="es-ES" sz="2800" b="1" i="1"/>
              <a:t>Mantenimiento</a:t>
            </a:r>
          </a:p>
        </p:txBody>
      </p:sp>
      <p:pic>
        <p:nvPicPr>
          <p:cNvPr id="53252" name="Picture 4" descr="DSC0527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8075" y="2527300"/>
            <a:ext cx="3927475" cy="2944813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Clausura del Proyecto</a:t>
            </a:r>
          </a:p>
        </p:txBody>
      </p:sp>
      <p:pic>
        <p:nvPicPr>
          <p:cNvPr id="55300" name="Picture 4" descr="DSC0526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7875" y="1905000"/>
            <a:ext cx="5588000" cy="41910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Resultados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sz="2800" b="1" i="1"/>
              <a:t>Al término del proyecto se obtuvieron los siguientes resultados:</a:t>
            </a:r>
          </a:p>
          <a:p>
            <a:r>
              <a:rPr lang="es-MX" sz="2800" b="1" i="1"/>
              <a:t>20 Personas capacitadas para desarrollar la habilidad aprendida como actividad laboral independiente.</a:t>
            </a:r>
          </a:p>
          <a:p>
            <a:r>
              <a:rPr lang="es-MX" sz="2800" b="1" i="1"/>
              <a:t>Se produjo una deserción de 4 estudiantes, producto de las faltas a clases o en otros casos a compromisos externos que les impidieron concluir el curso.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RESUMEN</a:t>
            </a:r>
            <a:endParaRPr lang="es-ES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sz="2400" b="1" i="1"/>
              <a:t>El Curso/Taller Ensamblaje, Mantenimiento y Revisión de PC´s, nace orientado hacia el desarrollo de pequeños sectores.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 i="1"/>
          </a:p>
          <a:p>
            <a:pPr>
              <a:lnSpc>
                <a:spcPct val="90000"/>
              </a:lnSpc>
            </a:pPr>
            <a:r>
              <a:rPr lang="es-MX" sz="2400" b="1" i="1"/>
              <a:t>Brinda  oportunidad a comunidades fuera de la urbe, de desarrollar una actividad laboral.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 i="1"/>
          </a:p>
          <a:p>
            <a:pPr>
              <a:lnSpc>
                <a:spcPct val="90000"/>
              </a:lnSpc>
            </a:pPr>
            <a:r>
              <a:rPr lang="es-MX" sz="2400" b="1" i="1"/>
              <a:t>Permite proveerse de manera independiente, de un ingreso económico, convirtiéndolos en entes productivos de la sociedad.</a:t>
            </a:r>
            <a:endParaRPr lang="es-ES" sz="2400" b="1" i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Resultados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s-MX" sz="2800" b="1" i="1"/>
              <a:t>De acuerdo a la gráfica arrojada por las pruebas de Diagnósticos Inicial y Final, se obtuvo un crecimiento efectivo del conocimiento cercano al 80%, y en ella claramente se observa que la curva de Diagnóstico Inicial esta casi contrapuesta a la Curva de Diagnóstico Final, indicando un cambio significativo en la parte cognitiva de los estudiantes.</a:t>
            </a:r>
            <a:endParaRPr lang="es-ES" sz="2800" b="1"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Resultados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MX" sz="2800"/>
              <a:t>El crecimiento cognitivo no presenta un incremento del 100% por cuanto ciertos estudiantes, requieren aún un poco más de práctica 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800"/>
          </a:p>
          <a:p>
            <a:pPr marL="609600" indent="-609600">
              <a:lnSpc>
                <a:spcPct val="90000"/>
              </a:lnSpc>
            </a:pPr>
            <a:r>
              <a:rPr lang="es-MX" sz="2800"/>
              <a:t>Los participantes del módulo acuerdan en la importancia de este curso, por su alto grado de aporte técnico que les permitirá desarrollar actividades que generen ahorro y sustento económico.</a:t>
            </a:r>
            <a:endParaRPr lang="es-ES" sz="2800"/>
          </a:p>
          <a:p>
            <a:pPr marL="609600" indent="-609600"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RECOMENDACIONES</a:t>
            </a:r>
            <a:endParaRPr lang="es-ES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s-MX" b="1" i="1"/>
              <a:t>Establecer una lista de temas de mayor complejidad dentro de la capacitación, con el afán de realizar pruebas direccionadas a estimar el tiempo de aprendizaje requerido para capacitar a los estudiantes en dicho ámbito.</a:t>
            </a:r>
            <a:endParaRPr lang="es-ES" b="1" i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RECOMENDACIONES</a:t>
            </a:r>
            <a:endParaRPr lang="es-ES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i="1"/>
              <a:t>Que el proyecto de capacitación cuente con al menos un Instructor extra que facilite la colaboración en el aula de clases al momento de resolver problemas</a:t>
            </a:r>
            <a:r>
              <a:rPr lang="es-ES" b="1" i="1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RECOMENDACIONES</a:t>
            </a:r>
            <a:endParaRPr lang="es-ES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MX" sz="2400" b="1" i="1"/>
          </a:p>
          <a:p>
            <a:pPr marL="609600" indent="-609600">
              <a:lnSpc>
                <a:spcPct val="90000"/>
              </a:lnSpc>
            </a:pPr>
            <a:r>
              <a:rPr lang="es-MX" sz="2400" b="1" i="1"/>
              <a:t>Extender por lo menos a 10 semanas el proceso de 8 semanas previamente realizado por la fuerte necesidad de consolidar conocimientos mediante práctica.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MX" sz="2400" b="1" i="1"/>
          </a:p>
          <a:p>
            <a:pPr marL="609600" indent="-609600">
              <a:lnSpc>
                <a:spcPct val="90000"/>
              </a:lnSpc>
            </a:pPr>
            <a:r>
              <a:rPr lang="es-MX" sz="2400" b="1" i="1"/>
              <a:t>Incluir luego de la finalización del curso una semana de instrucción de negocios, por parte de otro instructor con el objetivo de complementar su tentativa de negocio y poder administrarla de manera prudente y visionaria</a:t>
            </a:r>
            <a:r>
              <a:rPr lang="es-ES" sz="2400" b="1" i="1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95288" y="620713"/>
            <a:ext cx="8385175" cy="1584325"/>
          </a:xfrm>
        </p:spPr>
        <p:txBody>
          <a:bodyPr/>
          <a:lstStyle/>
          <a:p>
            <a:r>
              <a:rPr lang="es-ES" sz="4000" i="1"/>
              <a:t>Agradecimiento a Dios por ser el motor e iluminación de mi vida</a:t>
            </a:r>
          </a:p>
        </p:txBody>
      </p:sp>
      <p:sp>
        <p:nvSpPr>
          <p:cNvPr id="63495" name="Rectangle 7"/>
          <p:cNvSpPr>
            <a:spLocks noRot="1" noChangeArrowheads="1"/>
          </p:cNvSpPr>
          <p:nvPr/>
        </p:nvSpPr>
        <p:spPr bwMode="auto">
          <a:xfrm>
            <a:off x="395288" y="2420938"/>
            <a:ext cx="8385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Gratitud hacia mis padres luminarias y pilares de mi recorrido</a:t>
            </a:r>
          </a:p>
        </p:txBody>
      </p:sp>
      <p:sp>
        <p:nvSpPr>
          <p:cNvPr id="63497" name="Rectangle 9"/>
          <p:cNvSpPr>
            <a:spLocks noRot="1" noChangeArrowheads="1"/>
          </p:cNvSpPr>
          <p:nvPr/>
        </p:nvSpPr>
        <p:spPr bwMode="auto">
          <a:xfrm>
            <a:off x="323850" y="4581525"/>
            <a:ext cx="8385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Incontables Gracias  hacia mis Maestros Universitarios, colaboradores acérrimos en mi desarrollo profesional.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INTRODUCCIÓN</a:t>
            </a:r>
            <a:r>
              <a:rPr lang="es-ES"/>
              <a:t> 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sz="2400" b="1" i="1"/>
              <a:t>Este proyecto se enmarca dentro de la misión de la ESPOL que expresa: “Formar profesionales con altos valores morales, éticos, SOCIALES…..”.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400" b="1" i="1"/>
              <a:t>  </a:t>
            </a:r>
          </a:p>
          <a:p>
            <a:pPr>
              <a:lnSpc>
                <a:spcPct val="90000"/>
              </a:lnSpc>
            </a:pPr>
            <a:r>
              <a:rPr lang="es-MX" sz="2400" b="1" i="1"/>
              <a:t>Respaldado por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400" b="1" i="1"/>
              <a:t>	ESPOL - Departamento de Vínculos con la Comunidad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400" b="1" i="1"/>
              <a:t>	Centro Polifuncional Municipal ZUMAR, centro que acoge el proyecto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400" b="1" i="1"/>
              <a:t>	Ubicaciòn - Bastión Popular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400" b="1" i="1"/>
              <a:t>	Ciudadelas aledañas - Mucho Lote, Villa España.</a:t>
            </a:r>
            <a:endParaRPr lang="es-ES" sz="2400"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Oval 7"/>
          <p:cNvSpPr>
            <a:spLocks noChangeArrowheads="1"/>
          </p:cNvSpPr>
          <p:nvPr/>
        </p:nvSpPr>
        <p:spPr bwMode="auto">
          <a:xfrm rot="-1864978">
            <a:off x="3492500" y="1052513"/>
            <a:ext cx="1944688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051050" y="2636838"/>
            <a:ext cx="5184775" cy="17287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8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276600" y="2852738"/>
            <a:ext cx="3776663" cy="1431925"/>
          </a:xfrm>
        </p:spPr>
        <p:txBody>
          <a:bodyPr/>
          <a:lstStyle/>
          <a:p>
            <a:r>
              <a:rPr lang="es-ES"/>
              <a:t>FASE 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FACTORES MOTORES DEL PROYECTO </a:t>
            </a:r>
            <a:endParaRPr lang="es-ES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MX" sz="2800" b="1" i="1"/>
              <a:t>Actualmente, sistemas tradicionales de organización del trabajo han cambiado rápidamente</a:t>
            </a:r>
          </a:p>
          <a:p>
            <a:pPr marL="609600" indent="-609600">
              <a:lnSpc>
                <a:spcPct val="80000"/>
              </a:lnSpc>
            </a:pPr>
            <a:r>
              <a:rPr lang="es-MX" sz="2800" b="1" i="1"/>
              <a:t>Las empresas ya no son fijas, sino nómadas. Van de un lugar a otro, buscando países o lugares “comprensivos”;</a:t>
            </a:r>
          </a:p>
          <a:p>
            <a:pPr marL="609600" indent="-609600">
              <a:lnSpc>
                <a:spcPct val="80000"/>
              </a:lnSpc>
            </a:pPr>
            <a:r>
              <a:rPr lang="es-MX" sz="2800" b="1" i="1"/>
              <a:t>Formas de trabajo no sujetas a presencia física;</a:t>
            </a:r>
          </a:p>
          <a:p>
            <a:pPr marL="609600" indent="-609600">
              <a:lnSpc>
                <a:spcPct val="80000"/>
              </a:lnSpc>
            </a:pPr>
            <a:r>
              <a:rPr lang="es-MX" sz="2800" b="1" i="1"/>
              <a:t>Tercerización de las actividades económicas.</a:t>
            </a:r>
            <a:endParaRPr lang="es-ES" sz="2800" b="1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/>
              <a:t>Porcentajes Población Ocupada Nacional según sectores</a:t>
            </a:r>
            <a:br>
              <a:rPr lang="es-ES" sz="3500"/>
            </a:br>
            <a:r>
              <a:rPr lang="es-ES" sz="3500"/>
              <a:t>(urbano-rural).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09625" y="3241675"/>
            <a:ext cx="1054100" cy="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23685" name="Group 133"/>
          <p:cNvGraphicFramePr>
            <a:graphicFrameLocks noGrp="1"/>
          </p:cNvGraphicFramePr>
          <p:nvPr/>
        </p:nvGraphicFramePr>
        <p:xfrm>
          <a:off x="971550" y="2781300"/>
          <a:ext cx="7519988" cy="3311525"/>
        </p:xfrm>
        <a:graphic>
          <a:graphicData uri="http://schemas.openxmlformats.org/drawingml/2006/table">
            <a:tbl>
              <a:tblPr/>
              <a:tblGrid>
                <a:gridCol w="1668463"/>
                <a:gridCol w="1520825"/>
                <a:gridCol w="1419225"/>
                <a:gridCol w="1392237"/>
                <a:gridCol w="1519238"/>
              </a:tblGrid>
              <a:tr h="1182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lndicador/Sector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Moderno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Informal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</a:t>
                      </a: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 Frutiger Roman"/>
                          <a:cs typeface="Times New Roman" pitchFamily="18" charset="0"/>
                        </a:rPr>
                        <a:t>í</a:t>
                      </a: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cola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</a:t>
                      </a: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 Frutiger Roman"/>
                          <a:cs typeface="Times New Roman" pitchFamily="18" charset="0"/>
                        </a:rPr>
                        <a:t>é</a:t>
                      </a: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stico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Urbano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41.0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44.9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7.6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Rural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18.6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68.6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34.7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31.3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kumimoji="0" lang="es-E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Oval 7"/>
          <p:cNvSpPr>
            <a:spLocks noChangeArrowheads="1"/>
          </p:cNvSpPr>
          <p:nvPr/>
        </p:nvSpPr>
        <p:spPr bwMode="auto">
          <a:xfrm rot="2341865">
            <a:off x="3635375" y="1196975"/>
            <a:ext cx="1944688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 rot="-1864978">
            <a:off x="3492500" y="1052513"/>
            <a:ext cx="1944688" cy="4752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051050" y="2636838"/>
            <a:ext cx="5184775" cy="17287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59113" y="2781300"/>
            <a:ext cx="3898900" cy="1431925"/>
          </a:xfrm>
        </p:spPr>
        <p:txBody>
          <a:bodyPr/>
          <a:lstStyle/>
          <a:p>
            <a:r>
              <a:rPr lang="es-ES"/>
              <a:t>FASE 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ESTRUCTURA DEL PROYECTO</a:t>
            </a:r>
            <a:r>
              <a:rPr lang="es-ES"/>
              <a:t>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800" b="1" i="1"/>
              <a:t>Objetivo General</a:t>
            </a:r>
          </a:p>
          <a:p>
            <a:pPr>
              <a:buFont typeface="Wingdings" pitchFamily="2" charset="2"/>
              <a:buNone/>
            </a:pPr>
            <a:endParaRPr lang="es-MX" sz="2800" b="1" i="1"/>
          </a:p>
          <a:p>
            <a:pPr>
              <a:buFont typeface="Wingdings" pitchFamily="2" charset="2"/>
              <a:buNone/>
            </a:pPr>
            <a:r>
              <a:rPr lang="es-ES" sz="2800" b="1" i="1"/>
              <a:t>	</a:t>
            </a:r>
            <a:r>
              <a:rPr lang="es-MX" sz="2800" b="1" i="1"/>
              <a:t>Brindar una habilidad intelectual, que no necesite espacio físico, que haga uso de la menor cantidad de equipos e instrumentos; y que sea capaz de proveer, de manera independiente, un beneficio o ingreso económico a las personas que habitan los sectores urbano-marginales.</a:t>
            </a:r>
            <a:endParaRPr lang="es-ES" sz="2800"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97</TotalTime>
  <Words>977</Words>
  <Application>Microsoft PowerPoint</Application>
  <PresentationFormat>Presentación en pantalla (4:3)</PresentationFormat>
  <Paragraphs>169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Times New Roman</vt:lpstr>
      <vt:lpstr>Wingdings</vt:lpstr>
      <vt:lpstr>R Frutiger Roman</vt:lpstr>
      <vt:lpstr>Capas de cristal</vt:lpstr>
      <vt:lpstr>Gráfico de Microsoft Excel</vt:lpstr>
      <vt:lpstr>Diapositiva 1</vt:lpstr>
      <vt:lpstr>Diapositiva 2</vt:lpstr>
      <vt:lpstr>RESUMEN</vt:lpstr>
      <vt:lpstr>INTRODUCCIÓN </vt:lpstr>
      <vt:lpstr>FASE I</vt:lpstr>
      <vt:lpstr>FACTORES MOTORES DEL PROYECTO </vt:lpstr>
      <vt:lpstr>Porcentajes Población Ocupada Nacional según sectores (urbano-rural).</vt:lpstr>
      <vt:lpstr>FASE II</vt:lpstr>
      <vt:lpstr>ESTRUCTURA DEL PROYECTO </vt:lpstr>
      <vt:lpstr>Objetivos del Curso </vt:lpstr>
      <vt:lpstr>Especificaciones Logísticas</vt:lpstr>
      <vt:lpstr>Especificaciones Académicas</vt:lpstr>
      <vt:lpstr>Diapositiva 13</vt:lpstr>
      <vt:lpstr> DIFUSIÓN, INSCRIPCIÓN,SELECCIÓN DE PROSPECTOS.</vt:lpstr>
      <vt:lpstr>Inscripciones </vt:lpstr>
      <vt:lpstr>Pruebas de Aptitud </vt:lpstr>
      <vt:lpstr>Colocando Chips en Sockets </vt:lpstr>
      <vt:lpstr>Atornillando cables a cajetín telefónico </vt:lpstr>
      <vt:lpstr>Acondicionamiento del Área de trabajo </vt:lpstr>
      <vt:lpstr>Diapositiva 20</vt:lpstr>
      <vt:lpstr>PROCESO DE CLASES</vt:lpstr>
      <vt:lpstr>TABULACIÓN DIAGNÓSTICO INICIAL</vt:lpstr>
      <vt:lpstr>TABULACIÓN DIAGNÓSTICO FINAL</vt:lpstr>
      <vt:lpstr>CURVA COMPARATIVA ENTRE ESTADO INICIAL Y FINAL DE LOS ESTUDIANTES</vt:lpstr>
      <vt:lpstr>Mes de Hardware</vt:lpstr>
      <vt:lpstr>Mes de Hardware </vt:lpstr>
      <vt:lpstr>Mes de Software</vt:lpstr>
      <vt:lpstr>Clausura del Proyecto</vt:lpstr>
      <vt:lpstr>Resultados</vt:lpstr>
      <vt:lpstr>Resultados</vt:lpstr>
      <vt:lpstr>Resultados</vt:lpstr>
      <vt:lpstr>RECOMENDACIONES</vt:lpstr>
      <vt:lpstr>RECOMENDACIONES</vt:lpstr>
      <vt:lpstr>RECOMENDACIONES</vt:lpstr>
      <vt:lpstr>Agradecimiento a Dios por ser el motor e iluminación de mi vida</vt:lpstr>
    </vt:vector>
  </TitlesOfParts>
  <Company>JMC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JMC</dc:creator>
  <cp:lastModifiedBy>silgivar</cp:lastModifiedBy>
  <cp:revision>4</cp:revision>
  <dcterms:created xsi:type="dcterms:W3CDTF">2003-03-03T12:20:20Z</dcterms:created>
  <dcterms:modified xsi:type="dcterms:W3CDTF">2010-06-15T17:44:13Z</dcterms:modified>
</cp:coreProperties>
</file>