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Override8.xml" ContentType="application/vnd.openxmlformats-officedocument.themeOverr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7"/>
  </p:notesMasterIdLst>
  <p:sldIdLst>
    <p:sldId id="257" r:id="rId2"/>
    <p:sldId id="258" r:id="rId3"/>
    <p:sldId id="259" r:id="rId4"/>
    <p:sldId id="260" r:id="rId5"/>
    <p:sldId id="263" r:id="rId6"/>
    <p:sldId id="261" r:id="rId7"/>
    <p:sldId id="264" r:id="rId8"/>
    <p:sldId id="265" r:id="rId9"/>
    <p:sldId id="266" r:id="rId10"/>
    <p:sldId id="268" r:id="rId11"/>
    <p:sldId id="269" r:id="rId12"/>
    <p:sldId id="270" r:id="rId13"/>
    <p:sldId id="271" r:id="rId14"/>
    <p:sldId id="272" r:id="rId15"/>
    <p:sldId id="276" r:id="rId16"/>
    <p:sldId id="277" r:id="rId17"/>
    <p:sldId id="280" r:id="rId18"/>
    <p:sldId id="281" r:id="rId19"/>
    <p:sldId id="282" r:id="rId20"/>
    <p:sldId id="284" r:id="rId21"/>
    <p:sldId id="285" r:id="rId22"/>
    <p:sldId id="286" r:id="rId23"/>
    <p:sldId id="287" r:id="rId24"/>
    <p:sldId id="288" r:id="rId25"/>
    <p:sldId id="289" r:id="rId26"/>
    <p:sldId id="290" r:id="rId27"/>
    <p:sldId id="296" r:id="rId28"/>
    <p:sldId id="291" r:id="rId29"/>
    <p:sldId id="292" r:id="rId30"/>
    <p:sldId id="293" r:id="rId31"/>
    <p:sldId id="294" r:id="rId32"/>
    <p:sldId id="295" r:id="rId33"/>
    <p:sldId id="297" r:id="rId34"/>
    <p:sldId id="298" r:id="rId35"/>
    <p:sldId id="299" r:id="rId36"/>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407A"/>
    <a:srgbClr val="800080"/>
    <a:srgbClr val="CC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Documents%20and%20Settings\Cinthya\Mis%20documentos\tesis\encuestas%20MI%20JENJIBRE.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Elabora pasteles</c:v>
          </c:tx>
          <c:dLbls>
            <c:showPercent val="1"/>
          </c:dLbls>
          <c:cat>
            <c:strRef>
              <c:f>Hoja1!$A$60:$A$61</c:f>
              <c:strCache>
                <c:ptCount val="2"/>
                <c:pt idx="0">
                  <c:v>Si</c:v>
                </c:pt>
                <c:pt idx="1">
                  <c:v>No</c:v>
                </c:pt>
              </c:strCache>
            </c:strRef>
          </c:cat>
          <c:val>
            <c:numRef>
              <c:f>Hoja1!$C$60:$C$61</c:f>
              <c:numCache>
                <c:formatCode>General</c:formatCode>
                <c:ptCount val="2"/>
                <c:pt idx="0">
                  <c:v>205</c:v>
                </c:pt>
                <c:pt idx="1">
                  <c:v>195</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manualLayout>
          <c:layoutTarget val="inner"/>
          <c:xMode val="edge"/>
          <c:yMode val="edge"/>
          <c:x val="7.9035514100020604E-2"/>
          <c:y val="0.15031339779912958"/>
          <c:w val="0.51347813409763432"/>
          <c:h val="0.71400880671440325"/>
        </c:manualLayout>
      </c:layout>
      <c:pie3DChart>
        <c:varyColors val="1"/>
        <c:ser>
          <c:idx val="0"/>
          <c:order val="0"/>
          <c:tx>
            <c:v>¿Qué aceite usa para elaborar los pasteles?</c:v>
          </c:tx>
          <c:dLbls>
            <c:showPercent val="1"/>
          </c:dLbls>
          <c:cat>
            <c:strRef>
              <c:f>Hoja1!$A$65:$A$68</c:f>
              <c:strCache>
                <c:ptCount val="4"/>
                <c:pt idx="0">
                  <c:v>Aceite Vegetal</c:v>
                </c:pt>
                <c:pt idx="1">
                  <c:v>Aceite de Girasol</c:v>
                </c:pt>
                <c:pt idx="2">
                  <c:v>Aceite de Oliva</c:v>
                </c:pt>
                <c:pt idx="3">
                  <c:v>Aceite de Jengibre</c:v>
                </c:pt>
              </c:strCache>
            </c:strRef>
          </c:cat>
          <c:val>
            <c:numRef>
              <c:f>Hoja1!$C$65:$C$68</c:f>
              <c:numCache>
                <c:formatCode>General</c:formatCode>
                <c:ptCount val="4"/>
                <c:pt idx="0">
                  <c:v>83</c:v>
                </c:pt>
                <c:pt idx="1">
                  <c:v>66</c:v>
                </c:pt>
                <c:pt idx="2">
                  <c:v>54</c:v>
                </c:pt>
                <c:pt idx="3">
                  <c:v>2</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¿Por qué razón usa ese aceite?</c:v>
          </c:tx>
          <c:dLbls>
            <c:showPercent val="1"/>
          </c:dLbls>
          <c:cat>
            <c:strRef>
              <c:f>Hoja1!$A$72:$A$76</c:f>
              <c:strCache>
                <c:ptCount val="5"/>
                <c:pt idx="0">
                  <c:v>Sabor </c:v>
                </c:pt>
                <c:pt idx="1">
                  <c:v>Textura</c:v>
                </c:pt>
                <c:pt idx="2">
                  <c:v>Salud </c:v>
                </c:pt>
                <c:pt idx="3">
                  <c:v>Precio</c:v>
                </c:pt>
                <c:pt idx="4">
                  <c:v>Otras</c:v>
                </c:pt>
              </c:strCache>
            </c:strRef>
          </c:cat>
          <c:val>
            <c:numRef>
              <c:f>Hoja1!$C$72:$C$76</c:f>
              <c:numCache>
                <c:formatCode>General</c:formatCode>
                <c:ptCount val="5"/>
                <c:pt idx="0">
                  <c:v>26</c:v>
                </c:pt>
                <c:pt idx="1">
                  <c:v>24</c:v>
                </c:pt>
                <c:pt idx="2">
                  <c:v>78</c:v>
                </c:pt>
                <c:pt idx="3">
                  <c:v>67</c:v>
                </c:pt>
                <c:pt idx="4">
                  <c:v>10</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¿Por qué no lo ha utilizado?</c:v>
          </c:tx>
          <c:dLbls>
            <c:showPercent val="1"/>
          </c:dLbls>
          <c:cat>
            <c:strRef>
              <c:f>Hoja1!$A$85:$A$88</c:f>
              <c:strCache>
                <c:ptCount val="4"/>
                <c:pt idx="0">
                  <c:v>Por falta de conocimiento</c:v>
                </c:pt>
                <c:pt idx="1">
                  <c:v>Porque no es el apropiado</c:v>
                </c:pt>
                <c:pt idx="2">
                  <c:v>Por el sabor</c:v>
                </c:pt>
                <c:pt idx="3">
                  <c:v>Otras</c:v>
                </c:pt>
              </c:strCache>
            </c:strRef>
          </c:cat>
          <c:val>
            <c:numRef>
              <c:f>Hoja1!$C$85:$C$88</c:f>
              <c:numCache>
                <c:formatCode>General</c:formatCode>
                <c:ptCount val="4"/>
                <c:pt idx="0">
                  <c:v>145</c:v>
                </c:pt>
                <c:pt idx="1">
                  <c:v>9</c:v>
                </c:pt>
                <c:pt idx="2">
                  <c:v>25</c:v>
                </c:pt>
                <c:pt idx="3">
                  <c:v>26</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Conociendo las propiedades, consuniría el Aceite de Jengibre</c:v>
          </c:tx>
          <c:dLbls>
            <c:showPercent val="1"/>
          </c:dLbls>
          <c:cat>
            <c:strRef>
              <c:f>Hoja1!$A$97:$A$98</c:f>
              <c:strCache>
                <c:ptCount val="2"/>
                <c:pt idx="0">
                  <c:v>Si</c:v>
                </c:pt>
                <c:pt idx="1">
                  <c:v>No</c:v>
                </c:pt>
              </c:strCache>
            </c:strRef>
          </c:cat>
          <c:val>
            <c:numRef>
              <c:f>Hoja1!$C$97:$C$98</c:f>
              <c:numCache>
                <c:formatCode>General</c:formatCode>
                <c:ptCount val="2"/>
                <c:pt idx="0">
                  <c:v>176</c:v>
                </c:pt>
                <c:pt idx="1">
                  <c:v>29</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manualLayout>
          <c:layoutTarget val="inner"/>
          <c:xMode val="edge"/>
          <c:yMode val="edge"/>
          <c:x val="8.0828644819401052E-2"/>
          <c:y val="0.15451336164190663"/>
          <c:w val="0.50541568533079451"/>
          <c:h val="0.70630893132826689"/>
        </c:manualLayout>
      </c:layout>
      <c:pie3DChart>
        <c:varyColors val="1"/>
        <c:ser>
          <c:idx val="0"/>
          <c:order val="0"/>
          <c:tx>
            <c:v>¿Con qué frecuencia compraría el Aceite?</c:v>
          </c:tx>
          <c:dLbls>
            <c:showPercent val="1"/>
          </c:dLbls>
          <c:cat>
            <c:strRef>
              <c:f>Hoja1!$A$102:$A$105</c:f>
              <c:strCache>
                <c:ptCount val="4"/>
                <c:pt idx="0">
                  <c:v>Una vez a la semana</c:v>
                </c:pt>
                <c:pt idx="1">
                  <c:v>Una vez al mes</c:v>
                </c:pt>
                <c:pt idx="2">
                  <c:v>Dos veces al mes</c:v>
                </c:pt>
                <c:pt idx="3">
                  <c:v>Tres veces al mes</c:v>
                </c:pt>
              </c:strCache>
            </c:strRef>
          </c:cat>
          <c:val>
            <c:numRef>
              <c:f>Hoja1!$C$102:$C$105</c:f>
              <c:numCache>
                <c:formatCode>General</c:formatCode>
                <c:ptCount val="4"/>
                <c:pt idx="0">
                  <c:v>41</c:v>
                </c:pt>
                <c:pt idx="1">
                  <c:v>61</c:v>
                </c:pt>
                <c:pt idx="2">
                  <c:v>59</c:v>
                </c:pt>
                <c:pt idx="3">
                  <c:v>15</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¿En qué presentación le gustaría encontrarlo?</c:v>
          </c:tx>
          <c:dLbls>
            <c:showPercent val="1"/>
          </c:dLbls>
          <c:cat>
            <c:strRef>
              <c:f>Hoja1!$A$109:$A$113</c:f>
              <c:strCache>
                <c:ptCount val="5"/>
                <c:pt idx="0">
                  <c:v>Sachet</c:v>
                </c:pt>
                <c:pt idx="1">
                  <c:v>Frasco de 125 ml</c:v>
                </c:pt>
                <c:pt idx="2">
                  <c:v>Frasco de 250 ml</c:v>
                </c:pt>
                <c:pt idx="3">
                  <c:v>Frasco de 500 ml</c:v>
                </c:pt>
                <c:pt idx="4">
                  <c:v>Frasco de 1 lt</c:v>
                </c:pt>
              </c:strCache>
            </c:strRef>
          </c:cat>
          <c:val>
            <c:numRef>
              <c:f>Hoja1!$C$109:$C$113</c:f>
              <c:numCache>
                <c:formatCode>General</c:formatCode>
                <c:ptCount val="5"/>
                <c:pt idx="0">
                  <c:v>17</c:v>
                </c:pt>
                <c:pt idx="1">
                  <c:v>22</c:v>
                </c:pt>
                <c:pt idx="2">
                  <c:v>35</c:v>
                </c:pt>
                <c:pt idx="3">
                  <c:v>44</c:v>
                </c:pt>
                <c:pt idx="4">
                  <c:v>58</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autoTitleDeleted val="1"/>
    <c:view3D>
      <c:perspective val="30"/>
    </c:view3D>
    <c:plotArea>
      <c:layout/>
      <c:pie3DChart>
        <c:varyColors val="1"/>
        <c:ser>
          <c:idx val="0"/>
          <c:order val="0"/>
          <c:tx>
            <c:v>¿Dónde le gustaría comprar el producto?</c:v>
          </c:tx>
          <c:dLbls>
            <c:showPercent val="1"/>
          </c:dLbls>
          <c:cat>
            <c:strRef>
              <c:f>Hoja1!$A$125:$A$129</c:f>
              <c:strCache>
                <c:ptCount val="5"/>
                <c:pt idx="0">
                  <c:v>Comisariatos</c:v>
                </c:pt>
                <c:pt idx="1">
                  <c:v>Supermercados</c:v>
                </c:pt>
                <c:pt idx="2">
                  <c:v>Tiendas de Barrios</c:v>
                </c:pt>
                <c:pt idx="3">
                  <c:v>Mercados</c:v>
                </c:pt>
                <c:pt idx="4">
                  <c:v>Otros</c:v>
                </c:pt>
              </c:strCache>
            </c:strRef>
          </c:cat>
          <c:val>
            <c:numRef>
              <c:f>Hoja1!$C$125:$C$129</c:f>
              <c:numCache>
                <c:formatCode>General</c:formatCode>
                <c:ptCount val="5"/>
                <c:pt idx="0">
                  <c:v>77</c:v>
                </c:pt>
                <c:pt idx="1">
                  <c:v>43</c:v>
                </c:pt>
                <c:pt idx="2">
                  <c:v>41</c:v>
                </c:pt>
                <c:pt idx="3">
                  <c:v>15</c:v>
                </c:pt>
                <c:pt idx="4">
                  <c:v>0</c:v>
                </c:pt>
              </c:numCache>
            </c:numRef>
          </c:val>
        </c:ser>
        <c:dLbls>
          <c:showPercent val="1"/>
        </c:dLbls>
      </c:pie3DChart>
    </c:plotArea>
    <c:legend>
      <c:legendPos val="r"/>
      <c:txPr>
        <a:bodyPr/>
        <a:lstStyle/>
        <a:p>
          <a:pPr>
            <a:defRPr lang="es-EC"/>
          </a:pPr>
          <a:endParaRPr lang="es-ES"/>
        </a:p>
      </c:txPr>
    </c:legend>
    <c:plotVisOnly val="1"/>
  </c:chart>
  <c:spPr>
    <a:ln>
      <a:noFill/>
    </a:ln>
  </c:sp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4FDFDB5-F955-482D-A8D8-AE85F21CE0C1}" type="datetimeFigureOut">
              <a:rPr lang="es-ES"/>
              <a:pPr>
                <a:defRPr/>
              </a:pPr>
              <a:t>21/06/2010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A03BA1C-87A2-4213-B929-F5EEFF5FDFC3}"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s-ES" smtClean="0"/>
              <a:t>Haga clic para modificar el estilo de título del patrón</a:t>
            </a:r>
            <a:endParaRPr lang="en-US"/>
          </a:p>
        </p:txBody>
      </p:sp>
      <p:sp>
        <p:nvSpPr>
          <p:cNvPr id="20" name="19 Subtítulo"/>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7" name="18 Marcador de fecha"/>
          <p:cNvSpPr>
            <a:spLocks noGrp="1"/>
          </p:cNvSpPr>
          <p:nvPr>
            <p:ph type="dt" sz="half" idx="10"/>
          </p:nvPr>
        </p:nvSpPr>
        <p:spPr/>
        <p:txBody>
          <a:bodyPr/>
          <a:lstStyle>
            <a:lvl1pPr>
              <a:defRPr/>
            </a:lvl1pPr>
            <a:extLst/>
          </a:lstStyle>
          <a:p>
            <a:pPr>
              <a:defRPr/>
            </a:pPr>
            <a:fld id="{6B81435C-7872-4023-BB60-F745EA1426C0}" type="datetimeFigureOut">
              <a:rPr lang="es-EC"/>
              <a:pPr>
                <a:defRPr/>
              </a:pPr>
              <a:t>21/06/2010</a:t>
            </a:fld>
            <a:endParaRPr lang="es-EC"/>
          </a:p>
        </p:txBody>
      </p:sp>
      <p:sp>
        <p:nvSpPr>
          <p:cNvPr id="8" name="7 Marcador de pie de página"/>
          <p:cNvSpPr>
            <a:spLocks noGrp="1"/>
          </p:cNvSpPr>
          <p:nvPr>
            <p:ph type="ftr" sz="quarter" idx="11"/>
          </p:nvPr>
        </p:nvSpPr>
        <p:spPr/>
        <p:txBody>
          <a:bodyPr/>
          <a:lstStyle>
            <a:lvl1pPr>
              <a:defRPr/>
            </a:lvl1pPr>
            <a:extLst/>
          </a:lstStyle>
          <a:p>
            <a:pPr>
              <a:defRPr/>
            </a:pPr>
            <a:endParaRPr lang="es-EC"/>
          </a:p>
        </p:txBody>
      </p:sp>
      <p:sp>
        <p:nvSpPr>
          <p:cNvPr id="9" name="10 Marcador de número de diapositiva"/>
          <p:cNvSpPr>
            <a:spLocks noGrp="1"/>
          </p:cNvSpPr>
          <p:nvPr>
            <p:ph type="sldNum" sz="quarter" idx="12"/>
          </p:nvPr>
        </p:nvSpPr>
        <p:spPr/>
        <p:txBody>
          <a:bodyPr/>
          <a:lstStyle>
            <a:lvl1pPr>
              <a:defRPr/>
            </a:lvl1pPr>
            <a:extLst/>
          </a:lstStyle>
          <a:p>
            <a:pPr>
              <a:defRPr/>
            </a:pPr>
            <a:fld id="{2E891470-B801-43F2-9557-E94DE490495D}"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61CDD893-2C15-4224-977A-28AFD743293A}" type="datetimeFigureOut">
              <a:rPr lang="es-EC"/>
              <a:pPr>
                <a:defRPr/>
              </a:pPr>
              <a:t>21/06/2010</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12A04B28-A8FB-44D7-A0A6-5AAC1241B1C7}"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314EA740-85C8-43B7-9E4F-191D655114B7}" type="datetimeFigureOut">
              <a:rPr lang="es-EC"/>
              <a:pPr>
                <a:defRPr/>
              </a:pPr>
              <a:t>21/06/2010</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69E58018-B08D-4930-8E8A-9367B730C159}"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502920" y="530352"/>
            <a:ext cx="8183880" cy="418795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D8C16BCD-D86F-4BDB-83E8-618E93CF52FF}" type="datetimeFigureOut">
              <a:rPr lang="es-EC"/>
              <a:pPr>
                <a:defRPr/>
              </a:pPr>
              <a:t>21/06/2010</a:t>
            </a:fld>
            <a:endParaRPr lang="es-EC"/>
          </a:p>
        </p:txBody>
      </p:sp>
      <p:sp>
        <p:nvSpPr>
          <p:cNvPr id="5" name="17 Marcador de pie de página"/>
          <p:cNvSpPr>
            <a:spLocks noGrp="1"/>
          </p:cNvSpPr>
          <p:nvPr>
            <p:ph type="ftr" sz="quarter" idx="11"/>
          </p:nvPr>
        </p:nvSpPr>
        <p:spPr/>
        <p:txBody>
          <a:bodyPr/>
          <a:lstStyle>
            <a:lvl1pPr>
              <a:defRPr/>
            </a:lvl1pPr>
          </a:lstStyle>
          <a:p>
            <a:pPr>
              <a:defRPr/>
            </a:pPr>
            <a:endParaRPr lang="es-EC"/>
          </a:p>
        </p:txBody>
      </p:sp>
      <p:sp>
        <p:nvSpPr>
          <p:cNvPr id="6" name="4 Marcador de número de diapositiva"/>
          <p:cNvSpPr>
            <a:spLocks noGrp="1"/>
          </p:cNvSpPr>
          <p:nvPr>
            <p:ph type="sldNum" sz="quarter" idx="12"/>
          </p:nvPr>
        </p:nvSpPr>
        <p:spPr/>
        <p:txBody>
          <a:bodyPr/>
          <a:lstStyle>
            <a:lvl1pPr>
              <a:defRPr/>
            </a:lvl1pPr>
          </a:lstStyle>
          <a:p>
            <a:pPr>
              <a:defRPr/>
            </a:pPr>
            <a:fld id="{B5572762-ACF8-4AFA-8BA6-62C9FD7F5BAE}"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B76E169C-00A9-48D3-829F-24F380472DB3}" type="datetimeFigureOut">
              <a:rPr lang="es-EC"/>
              <a:pPr>
                <a:defRPr/>
              </a:pPr>
              <a:t>21/06/2010</a:t>
            </a:fld>
            <a:endParaRPr lang="es-EC"/>
          </a:p>
        </p:txBody>
      </p:sp>
      <p:sp>
        <p:nvSpPr>
          <p:cNvPr id="7" name="4 Marcador de pie de página"/>
          <p:cNvSpPr>
            <a:spLocks noGrp="1"/>
          </p:cNvSpPr>
          <p:nvPr>
            <p:ph type="ftr" sz="quarter" idx="11"/>
          </p:nvPr>
        </p:nvSpPr>
        <p:spPr/>
        <p:txBody>
          <a:bodyPr/>
          <a:lstStyle>
            <a:lvl1pPr>
              <a:defRPr/>
            </a:lvl1pPr>
            <a:extLst/>
          </a:lstStyle>
          <a:p>
            <a:pPr>
              <a:defRPr/>
            </a:pPr>
            <a:endParaRPr lang="es-EC"/>
          </a:p>
        </p:txBody>
      </p:sp>
      <p:sp>
        <p:nvSpPr>
          <p:cNvPr id="8" name="5 Marcador de número de diapositiva"/>
          <p:cNvSpPr>
            <a:spLocks noGrp="1"/>
          </p:cNvSpPr>
          <p:nvPr>
            <p:ph type="sldNum" sz="quarter" idx="12"/>
          </p:nvPr>
        </p:nvSpPr>
        <p:spPr/>
        <p:txBody>
          <a:bodyPr/>
          <a:lstStyle>
            <a:lvl1pPr>
              <a:defRPr/>
            </a:lvl1pPr>
            <a:extLst/>
          </a:lstStyle>
          <a:p>
            <a:pPr>
              <a:defRPr/>
            </a:pPr>
            <a:fld id="{E03DD966-92AD-4EE3-90ED-BA96F3D0A9A5}"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A3FC1F4F-AE3C-41BA-9691-DB18919F4BDD}" type="datetimeFigureOut">
              <a:rPr lang="es-EC"/>
              <a:pPr>
                <a:defRPr/>
              </a:pPr>
              <a:t>21/06/2010</a:t>
            </a:fld>
            <a:endParaRPr lang="es-EC"/>
          </a:p>
        </p:txBody>
      </p:sp>
      <p:sp>
        <p:nvSpPr>
          <p:cNvPr id="6" name="17 Marcador de pie de página"/>
          <p:cNvSpPr>
            <a:spLocks noGrp="1"/>
          </p:cNvSpPr>
          <p:nvPr>
            <p:ph type="ftr" sz="quarter" idx="11"/>
          </p:nvPr>
        </p:nvSpPr>
        <p:spPr/>
        <p:txBody>
          <a:bodyPr/>
          <a:lstStyle>
            <a:lvl1pPr>
              <a:defRPr/>
            </a:lvl1pPr>
          </a:lstStyle>
          <a:p>
            <a:pPr>
              <a:defRPr/>
            </a:pPr>
            <a:endParaRPr lang="es-EC"/>
          </a:p>
        </p:txBody>
      </p:sp>
      <p:sp>
        <p:nvSpPr>
          <p:cNvPr id="7" name="4 Marcador de número de diapositiva"/>
          <p:cNvSpPr>
            <a:spLocks noGrp="1"/>
          </p:cNvSpPr>
          <p:nvPr>
            <p:ph type="sldNum" sz="quarter" idx="12"/>
          </p:nvPr>
        </p:nvSpPr>
        <p:spPr/>
        <p:txBody>
          <a:bodyPr/>
          <a:lstStyle>
            <a:lvl1pPr>
              <a:defRPr/>
            </a:lvl1pPr>
          </a:lstStyle>
          <a:p>
            <a:pPr>
              <a:defRPr/>
            </a:pPr>
            <a:fld id="{2516D969-B5C7-4000-BFF9-735943FA8BDD}"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lvl1pPr>
              <a:defRPr b="1"/>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4 Marcador de fecha"/>
          <p:cNvSpPr>
            <a:spLocks noGrp="1"/>
          </p:cNvSpPr>
          <p:nvPr>
            <p:ph type="dt" sz="half" idx="10"/>
          </p:nvPr>
        </p:nvSpPr>
        <p:spPr/>
        <p:txBody>
          <a:bodyPr/>
          <a:lstStyle>
            <a:lvl1pPr>
              <a:defRPr/>
            </a:lvl1pPr>
          </a:lstStyle>
          <a:p>
            <a:pPr>
              <a:defRPr/>
            </a:pPr>
            <a:fld id="{E80C39C1-1C9E-43F8-94A2-32AE47F32680}" type="datetimeFigureOut">
              <a:rPr lang="es-EC"/>
              <a:pPr>
                <a:defRPr/>
              </a:pPr>
              <a:t>21/06/2010</a:t>
            </a:fld>
            <a:endParaRPr lang="es-EC"/>
          </a:p>
        </p:txBody>
      </p:sp>
      <p:sp>
        <p:nvSpPr>
          <p:cNvPr id="8" name="17 Marcador de pie de página"/>
          <p:cNvSpPr>
            <a:spLocks noGrp="1"/>
          </p:cNvSpPr>
          <p:nvPr>
            <p:ph type="ftr" sz="quarter" idx="11"/>
          </p:nvPr>
        </p:nvSpPr>
        <p:spPr/>
        <p:txBody>
          <a:bodyPr/>
          <a:lstStyle>
            <a:lvl1pPr>
              <a:defRPr/>
            </a:lvl1pPr>
          </a:lstStyle>
          <a:p>
            <a:pPr>
              <a:defRPr/>
            </a:pPr>
            <a:endParaRPr lang="es-EC"/>
          </a:p>
        </p:txBody>
      </p:sp>
      <p:sp>
        <p:nvSpPr>
          <p:cNvPr id="9" name="4 Marcador de número de diapositiva"/>
          <p:cNvSpPr>
            <a:spLocks noGrp="1"/>
          </p:cNvSpPr>
          <p:nvPr>
            <p:ph type="sldNum" sz="quarter" idx="12"/>
          </p:nvPr>
        </p:nvSpPr>
        <p:spPr/>
        <p:txBody>
          <a:bodyPr/>
          <a:lstStyle>
            <a:lvl1pPr>
              <a:defRPr/>
            </a:lvl1pPr>
          </a:lstStyle>
          <a:p>
            <a:pPr>
              <a:defRPr/>
            </a:pPr>
            <a:fld id="{FCD96523-4953-46D4-9EA9-744734D05EF5}"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4 Marcador de fecha"/>
          <p:cNvSpPr>
            <a:spLocks noGrp="1"/>
          </p:cNvSpPr>
          <p:nvPr>
            <p:ph type="dt" sz="half" idx="10"/>
          </p:nvPr>
        </p:nvSpPr>
        <p:spPr/>
        <p:txBody>
          <a:bodyPr/>
          <a:lstStyle>
            <a:lvl1pPr>
              <a:defRPr/>
            </a:lvl1pPr>
          </a:lstStyle>
          <a:p>
            <a:pPr>
              <a:defRPr/>
            </a:pPr>
            <a:fld id="{84D1CCD8-AFF5-4D93-B1D2-1685539259EB}" type="datetimeFigureOut">
              <a:rPr lang="es-EC"/>
              <a:pPr>
                <a:defRPr/>
              </a:pPr>
              <a:t>21/06/2010</a:t>
            </a:fld>
            <a:endParaRPr lang="es-EC"/>
          </a:p>
        </p:txBody>
      </p:sp>
      <p:sp>
        <p:nvSpPr>
          <p:cNvPr id="4" name="17 Marcador de pie de página"/>
          <p:cNvSpPr>
            <a:spLocks noGrp="1"/>
          </p:cNvSpPr>
          <p:nvPr>
            <p:ph type="ftr" sz="quarter" idx="11"/>
          </p:nvPr>
        </p:nvSpPr>
        <p:spPr/>
        <p:txBody>
          <a:bodyPr/>
          <a:lstStyle>
            <a:lvl1pPr>
              <a:defRPr/>
            </a:lvl1pPr>
          </a:lstStyle>
          <a:p>
            <a:pPr>
              <a:defRPr/>
            </a:pPr>
            <a:endParaRPr lang="es-EC"/>
          </a:p>
        </p:txBody>
      </p:sp>
      <p:sp>
        <p:nvSpPr>
          <p:cNvPr id="5" name="4 Marcador de número de diapositiva"/>
          <p:cNvSpPr>
            <a:spLocks noGrp="1"/>
          </p:cNvSpPr>
          <p:nvPr>
            <p:ph type="sldNum" sz="quarter" idx="12"/>
          </p:nvPr>
        </p:nvSpPr>
        <p:spPr/>
        <p:txBody>
          <a:bodyPr/>
          <a:lstStyle>
            <a:lvl1pPr>
              <a:defRPr/>
            </a:lvl1pPr>
          </a:lstStyle>
          <a:p>
            <a:pPr>
              <a:defRPr/>
            </a:pPr>
            <a:fld id="{EFE7C96D-46A7-45F4-B014-024F929A70F9}"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1 Marcador de fecha"/>
          <p:cNvSpPr>
            <a:spLocks noGrp="1"/>
          </p:cNvSpPr>
          <p:nvPr>
            <p:ph type="dt" sz="half" idx="10"/>
          </p:nvPr>
        </p:nvSpPr>
        <p:spPr/>
        <p:txBody>
          <a:bodyPr/>
          <a:lstStyle>
            <a:lvl1pPr>
              <a:defRPr/>
            </a:lvl1pPr>
            <a:extLst/>
          </a:lstStyle>
          <a:p>
            <a:pPr>
              <a:defRPr/>
            </a:pPr>
            <a:fld id="{7F66EEE6-1C45-466A-AE75-E97D0E2C9D5E}" type="datetimeFigureOut">
              <a:rPr lang="es-EC"/>
              <a:pPr>
                <a:defRPr/>
              </a:pPr>
              <a:t>21/06/2010</a:t>
            </a:fld>
            <a:endParaRPr lang="es-EC"/>
          </a:p>
        </p:txBody>
      </p:sp>
      <p:sp>
        <p:nvSpPr>
          <p:cNvPr id="4" name="2 Marcador de pie de página"/>
          <p:cNvSpPr>
            <a:spLocks noGrp="1"/>
          </p:cNvSpPr>
          <p:nvPr>
            <p:ph type="ftr" sz="quarter" idx="11"/>
          </p:nvPr>
        </p:nvSpPr>
        <p:spPr/>
        <p:txBody>
          <a:bodyPr/>
          <a:lstStyle>
            <a:lvl1pPr>
              <a:defRPr/>
            </a:lvl1pPr>
            <a:extLst/>
          </a:lstStyle>
          <a:p>
            <a:pPr>
              <a:defRPr/>
            </a:pPr>
            <a:endParaRPr lang="es-EC"/>
          </a:p>
        </p:txBody>
      </p:sp>
      <p:sp>
        <p:nvSpPr>
          <p:cNvPr id="5" name="3 Marcador de número de diapositiva"/>
          <p:cNvSpPr>
            <a:spLocks noGrp="1"/>
          </p:cNvSpPr>
          <p:nvPr>
            <p:ph type="sldNum" sz="quarter" idx="12"/>
          </p:nvPr>
        </p:nvSpPr>
        <p:spPr/>
        <p:txBody>
          <a:bodyPr/>
          <a:lstStyle>
            <a:lvl1pPr>
              <a:defRPr/>
            </a:lvl1pPr>
            <a:extLst/>
          </a:lstStyle>
          <a:p>
            <a:pPr>
              <a:defRPr/>
            </a:pPr>
            <a:fld id="{93869034-555B-4AFD-BB7A-9A4E45F99E22}"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4 Marcador de fecha"/>
          <p:cNvSpPr>
            <a:spLocks noGrp="1"/>
          </p:cNvSpPr>
          <p:nvPr>
            <p:ph type="dt" sz="half" idx="10"/>
          </p:nvPr>
        </p:nvSpPr>
        <p:spPr/>
        <p:txBody>
          <a:bodyPr/>
          <a:lstStyle>
            <a:lvl1pPr>
              <a:defRPr/>
            </a:lvl1pPr>
          </a:lstStyle>
          <a:p>
            <a:pPr>
              <a:defRPr/>
            </a:pPr>
            <a:fld id="{A58853EF-391E-42D5-928F-71A2F9A1E1EB}" type="datetimeFigureOut">
              <a:rPr lang="es-EC"/>
              <a:pPr>
                <a:defRPr/>
              </a:pPr>
              <a:t>21/06/2010</a:t>
            </a:fld>
            <a:endParaRPr lang="es-EC"/>
          </a:p>
        </p:txBody>
      </p:sp>
      <p:sp>
        <p:nvSpPr>
          <p:cNvPr id="6" name="17 Marcador de pie de página"/>
          <p:cNvSpPr>
            <a:spLocks noGrp="1"/>
          </p:cNvSpPr>
          <p:nvPr>
            <p:ph type="ftr" sz="quarter" idx="11"/>
          </p:nvPr>
        </p:nvSpPr>
        <p:spPr/>
        <p:txBody>
          <a:bodyPr/>
          <a:lstStyle>
            <a:lvl1pPr>
              <a:defRPr/>
            </a:lvl1pPr>
          </a:lstStyle>
          <a:p>
            <a:pPr>
              <a:defRPr/>
            </a:pPr>
            <a:endParaRPr lang="es-EC"/>
          </a:p>
        </p:txBody>
      </p:sp>
      <p:sp>
        <p:nvSpPr>
          <p:cNvPr id="7" name="4 Marcador de número de diapositiva"/>
          <p:cNvSpPr>
            <a:spLocks noGrp="1"/>
          </p:cNvSpPr>
          <p:nvPr>
            <p:ph type="sldNum" sz="quarter" idx="12"/>
          </p:nvPr>
        </p:nvSpPr>
        <p:spPr/>
        <p:txBody>
          <a:bodyPr/>
          <a:lstStyle>
            <a:lvl1pPr>
              <a:defRPr/>
            </a:lvl1pPr>
          </a:lstStyle>
          <a:p>
            <a:pPr>
              <a:defRPr/>
            </a:pPr>
            <a:fld id="{9456F39E-A053-44C7-A130-55D452D3920B}"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dondear rectángulo de esquina sencilla"/>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s-ES" smtClean="0"/>
              <a:t>Haga clic para modificar el estilo de título del patrón</a:t>
            </a:r>
            <a:endParaRPr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7" name="4 Marcador de fecha"/>
          <p:cNvSpPr>
            <a:spLocks noGrp="1"/>
          </p:cNvSpPr>
          <p:nvPr>
            <p:ph type="dt" sz="half" idx="10"/>
          </p:nvPr>
        </p:nvSpPr>
        <p:spPr/>
        <p:txBody>
          <a:bodyPr/>
          <a:lstStyle>
            <a:lvl1pPr>
              <a:defRPr/>
            </a:lvl1pPr>
            <a:extLst/>
          </a:lstStyle>
          <a:p>
            <a:pPr>
              <a:defRPr/>
            </a:pPr>
            <a:fld id="{AA1EE5C5-5428-4C6D-9B68-944D8AD27AA6}" type="datetimeFigureOut">
              <a:rPr lang="es-EC"/>
              <a:pPr>
                <a:defRPr/>
              </a:pPr>
              <a:t>21/06/2010</a:t>
            </a:fld>
            <a:endParaRPr lang="es-EC"/>
          </a:p>
        </p:txBody>
      </p:sp>
      <p:sp>
        <p:nvSpPr>
          <p:cNvPr id="8" name="5 Marcador de pie de página"/>
          <p:cNvSpPr>
            <a:spLocks noGrp="1"/>
          </p:cNvSpPr>
          <p:nvPr>
            <p:ph type="ftr" sz="quarter" idx="11"/>
          </p:nvPr>
        </p:nvSpPr>
        <p:spPr/>
        <p:txBody>
          <a:bodyPr/>
          <a:lstStyle>
            <a:lvl1pPr>
              <a:defRPr/>
            </a:lvl1pPr>
            <a:extLst/>
          </a:lstStyle>
          <a:p>
            <a:pPr>
              <a:defRPr/>
            </a:pPr>
            <a:endParaRPr lang="es-EC"/>
          </a:p>
        </p:txBody>
      </p:sp>
      <p:sp>
        <p:nvSpPr>
          <p:cNvPr id="9" name="6 Marcador de número de diapositiva"/>
          <p:cNvSpPr>
            <a:spLocks noGrp="1"/>
          </p:cNvSpPr>
          <p:nvPr>
            <p:ph type="sldNum" sz="quarter" idx="12"/>
          </p:nvPr>
        </p:nvSpPr>
        <p:spPr/>
        <p:txBody>
          <a:bodyPr/>
          <a:lstStyle>
            <a:lvl1pPr>
              <a:defRPr/>
            </a:lvl1pPr>
            <a:extLst/>
          </a:lstStyle>
          <a:p>
            <a:pPr>
              <a:defRPr/>
            </a:pPr>
            <a:fld id="{EBF96715-49D4-4299-B3CE-D288EB313A81}"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12 Marcador de título"/>
          <p:cNvSpPr>
            <a:spLocks noGrp="1"/>
          </p:cNvSpPr>
          <p:nvPr>
            <p:ph type="title"/>
          </p:nvPr>
        </p:nvSpPr>
        <p:spPr>
          <a:xfrm>
            <a:off x="503238" y="4986338"/>
            <a:ext cx="8183562" cy="1050925"/>
          </a:xfrm>
          <a:prstGeom prst="rect">
            <a:avLst/>
          </a:prstGeom>
        </p:spPr>
        <p:txBody>
          <a:bodyPr vert="horz" anchor="b">
            <a:normAutofit/>
          </a:bodyPr>
          <a:lstStyle>
            <a:extLst/>
          </a:lstStyle>
          <a:p>
            <a:r>
              <a:rPr lang="es-ES" smtClean="0"/>
              <a:t>Haga clic para modificar el estilo de título del patrón</a:t>
            </a:r>
            <a:endParaRPr lang="en-US"/>
          </a:p>
        </p:txBody>
      </p:sp>
      <p:sp>
        <p:nvSpPr>
          <p:cNvPr id="1031" name="3 Marcador de texto"/>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5" name="24 Marcador de fecha"/>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409ED234-37E6-4792-BC86-6C5AE844EB5B}" type="datetimeFigureOut">
              <a:rPr lang="es-EC"/>
              <a:pPr>
                <a:defRPr/>
              </a:pPr>
              <a:t>21/06/2010</a:t>
            </a:fld>
            <a:endParaRPr lang="es-EC"/>
          </a:p>
        </p:txBody>
      </p:sp>
      <p:sp>
        <p:nvSpPr>
          <p:cNvPr id="18" name="17 Marcador de pie de página"/>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s-EC"/>
          </a:p>
        </p:txBody>
      </p:sp>
      <p:sp>
        <p:nvSpPr>
          <p:cNvPr id="5" name="4 Marcador de número de diapositiva"/>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A739C6F6-4306-4B7D-99D0-8FA08EB461F1}"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851" r:id="rId1"/>
    <p:sldLayoutId id="2147483844" r:id="rId2"/>
    <p:sldLayoutId id="2147483852" r:id="rId3"/>
    <p:sldLayoutId id="2147483845" r:id="rId4"/>
    <p:sldLayoutId id="2147483846" r:id="rId5"/>
    <p:sldLayoutId id="2147483847" r:id="rId6"/>
    <p:sldLayoutId id="2147483853" r:id="rId7"/>
    <p:sldLayoutId id="2147483848" r:id="rId8"/>
    <p:sldLayoutId id="2147483854" r:id="rId9"/>
    <p:sldLayoutId id="2147483849" r:id="rId10"/>
    <p:sldLayoutId id="2147483850"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biblioopac.udelmar.cl/udelmar/opac2/images/cubiertas/tesis.jp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pabusiness.com.mx/userfiles/image/Comercializacion_big.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data-red.com/opinion/archivos/200716513116.jp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planetaweb.com.mx/Imagenes/misionyvision1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ovilesconextell.com/mision_vision%5b1%5d.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CuadroTexto"/>
          <p:cNvSpPr txBox="1">
            <a:spLocks noChangeArrowheads="1"/>
          </p:cNvSpPr>
          <p:nvPr/>
        </p:nvSpPr>
        <p:spPr bwMode="auto">
          <a:xfrm>
            <a:off x="1143000" y="1143000"/>
            <a:ext cx="6357938" cy="4432300"/>
          </a:xfrm>
          <a:prstGeom prst="rect">
            <a:avLst/>
          </a:prstGeom>
          <a:noFill/>
          <a:ln w="9525">
            <a:noFill/>
            <a:miter lim="800000"/>
            <a:headEnd/>
            <a:tailEnd/>
          </a:ln>
        </p:spPr>
        <p:txBody>
          <a:bodyPr>
            <a:spAutoFit/>
          </a:bodyPr>
          <a:lstStyle/>
          <a:p>
            <a:pPr algn="ctr"/>
            <a:r>
              <a:rPr lang="es-ES" sz="2000">
                <a:latin typeface="Arial Black" pitchFamily="34" charset="0"/>
              </a:rPr>
              <a:t>INTEGRANTES:</a:t>
            </a:r>
          </a:p>
          <a:p>
            <a:endParaRPr lang="es-ES">
              <a:latin typeface="Verdana" pitchFamily="34" charset="0"/>
            </a:endParaRPr>
          </a:p>
          <a:p>
            <a:endParaRPr lang="es-ES">
              <a:latin typeface="Verdana" pitchFamily="34" charset="0"/>
            </a:endParaRPr>
          </a:p>
          <a:p>
            <a:endParaRPr lang="es-ES">
              <a:latin typeface="Verdana" pitchFamily="34" charset="0"/>
            </a:endParaRPr>
          </a:p>
          <a:p>
            <a:endParaRPr lang="es-ES">
              <a:latin typeface="Verdana" pitchFamily="34" charset="0"/>
            </a:endParaRPr>
          </a:p>
          <a:p>
            <a:pPr>
              <a:buFont typeface="Wingdings" pitchFamily="2" charset="2"/>
              <a:buChar char="v"/>
            </a:pPr>
            <a:r>
              <a:rPr lang="es-ES" sz="2400">
                <a:latin typeface="Arial Black" pitchFamily="34" charset="0"/>
              </a:rPr>
              <a:t> AÍDA GABRIELA BENAVIDES MANZANO</a:t>
            </a:r>
          </a:p>
          <a:p>
            <a:pPr>
              <a:buFont typeface="Wingdings" pitchFamily="2" charset="2"/>
              <a:buChar char="v"/>
            </a:pPr>
            <a:endParaRPr lang="es-ES" sz="2400">
              <a:latin typeface="Arial Black" pitchFamily="34" charset="0"/>
            </a:endParaRPr>
          </a:p>
          <a:p>
            <a:pPr>
              <a:buFont typeface="Wingdings" pitchFamily="2" charset="2"/>
              <a:buChar char="v"/>
            </a:pPr>
            <a:r>
              <a:rPr lang="es-ES" sz="2400">
                <a:latin typeface="Arial Black" pitchFamily="34" charset="0"/>
              </a:rPr>
              <a:t> CARMEN AMELIA CABADIANA GUAMÁN</a:t>
            </a:r>
          </a:p>
          <a:p>
            <a:pPr>
              <a:buFont typeface="Wingdings" pitchFamily="2" charset="2"/>
              <a:buChar char="v"/>
            </a:pPr>
            <a:endParaRPr lang="es-ES" sz="2400">
              <a:latin typeface="Arial Black" pitchFamily="34" charset="0"/>
            </a:endParaRPr>
          </a:p>
          <a:p>
            <a:pPr>
              <a:buFont typeface="Wingdings" pitchFamily="2" charset="2"/>
              <a:buChar char="v"/>
            </a:pPr>
            <a:r>
              <a:rPr lang="es-ES" sz="2400">
                <a:latin typeface="Arial Black" pitchFamily="34" charset="0"/>
              </a:rPr>
              <a:t> CINTHYA JACKELINE CÓRDOVA TAY HING</a:t>
            </a:r>
            <a:endParaRPr lang="es-EC" sz="2400">
              <a:latin typeface="Arial Black" pitchFamily="34" charset="0"/>
            </a:endParaRPr>
          </a:p>
        </p:txBody>
      </p:sp>
      <p:pic>
        <p:nvPicPr>
          <p:cNvPr id="6147" name="Picture 2" descr="Ver imagen en tamaño completo">
            <a:hlinkClick r:id="rId2"/>
          </p:cNvPr>
          <p:cNvPicPr>
            <a:picLocks noChangeAspect="1" noChangeArrowheads="1"/>
          </p:cNvPicPr>
          <p:nvPr/>
        </p:nvPicPr>
        <p:blipFill>
          <a:blip r:embed="rId3"/>
          <a:srcRect/>
          <a:stretch>
            <a:fillRect/>
          </a:stretch>
        </p:blipFill>
        <p:spPr bwMode="auto">
          <a:xfrm>
            <a:off x="6500813" y="785813"/>
            <a:ext cx="2071687" cy="2071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357188"/>
            <a:ext cx="8183563" cy="1050925"/>
          </a:xfrm>
        </p:spPr>
        <p:txBody>
          <a:bodyPr/>
          <a:lstStyle/>
          <a:p>
            <a:pPr fontAlgn="auto">
              <a:spcAft>
                <a:spcPts val="0"/>
              </a:spcAft>
              <a:defRPr/>
            </a:pPr>
            <a:r>
              <a:rPr lang="es-ES" sz="2400" dirty="0" smtClean="0">
                <a:solidFill>
                  <a:schemeClr val="accent1">
                    <a:tint val="88000"/>
                    <a:satMod val="150000"/>
                  </a:schemeClr>
                </a:solidFill>
                <a:latin typeface="Book Antiqua" pitchFamily="18" charset="0"/>
              </a:rPr>
              <a:t>FODA</a:t>
            </a:r>
            <a:endParaRPr lang="es-ES" sz="2400" dirty="0">
              <a:solidFill>
                <a:schemeClr val="accent1">
                  <a:tint val="88000"/>
                  <a:satMod val="150000"/>
                </a:schemeClr>
              </a:solidFill>
              <a:latin typeface="Book Antiqua" pitchFamily="18" charset="0"/>
            </a:endParaRPr>
          </a:p>
        </p:txBody>
      </p:sp>
      <p:sp>
        <p:nvSpPr>
          <p:cNvPr id="15363" name="2 Marcador de contenido"/>
          <p:cNvSpPr>
            <a:spLocks noGrp="1"/>
          </p:cNvSpPr>
          <p:nvPr>
            <p:ph idx="1"/>
          </p:nvPr>
        </p:nvSpPr>
        <p:spPr>
          <a:xfrm>
            <a:off x="571500" y="1500188"/>
            <a:ext cx="8183563" cy="4187825"/>
          </a:xfrm>
        </p:spPr>
        <p:txBody>
          <a:bodyPr/>
          <a:lstStyle/>
          <a:p>
            <a:r>
              <a:rPr lang="es-ES" sz="1800" smtClean="0">
                <a:latin typeface="Book Antiqua" pitchFamily="18" charset="0"/>
              </a:rPr>
              <a:t>FORTALEZAS</a:t>
            </a:r>
          </a:p>
          <a:p>
            <a:pPr lvl="1"/>
            <a:r>
              <a:rPr lang="es-ES" sz="1800" smtClean="0">
                <a:latin typeface="Book Antiqua" pitchFamily="18" charset="0"/>
              </a:rPr>
              <a:t>La producción de la materia prima se da durante todo el año</a:t>
            </a:r>
          </a:p>
          <a:p>
            <a:pPr lvl="1"/>
            <a:r>
              <a:rPr lang="es-ES" sz="1800" smtClean="0">
                <a:latin typeface="Book Antiqua" pitchFamily="18" charset="0"/>
              </a:rPr>
              <a:t>Los precios de la materia prima se mantendrán sin muchas variaciones debido a que se realizará compra directa a los extractores.</a:t>
            </a:r>
          </a:p>
          <a:p>
            <a:pPr lvl="1"/>
            <a:endParaRPr lang="es-ES" sz="1800" smtClean="0">
              <a:latin typeface="Book Antiqua" pitchFamily="18" charset="0"/>
            </a:endParaRPr>
          </a:p>
          <a:p>
            <a:r>
              <a:rPr lang="es-ES" sz="1800" smtClean="0">
                <a:latin typeface="Book Antiqua" pitchFamily="18" charset="0"/>
              </a:rPr>
              <a:t>OPORTUNIDADES</a:t>
            </a:r>
          </a:p>
          <a:p>
            <a:pPr lvl="1"/>
            <a:r>
              <a:rPr lang="es-ES" sz="1800" smtClean="0">
                <a:latin typeface="Book Antiqua" pitchFamily="18" charset="0"/>
              </a:rPr>
              <a:t>Vamos a tener clientes fijos por ser los únicos que ofrecemos el producto en el mercado.</a:t>
            </a:r>
          </a:p>
          <a:p>
            <a:pPr lvl="1"/>
            <a:r>
              <a:rPr lang="es-ES" sz="1800" smtClean="0">
                <a:latin typeface="Book Antiqua" pitchFamily="18" charset="0"/>
              </a:rPr>
              <a:t>La demanda  de productos que cuidan la salud por parte de la ciudad de Guayaquil, tiene un comportamiento creciente.</a:t>
            </a:r>
          </a:p>
          <a:p>
            <a:pPr lvl="1"/>
            <a:endParaRPr lang="es-ES" sz="1800" smtClean="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idx="1"/>
          </p:nvPr>
        </p:nvSpPr>
        <p:spPr>
          <a:xfrm>
            <a:off x="428625" y="1428750"/>
            <a:ext cx="8183563" cy="4187825"/>
          </a:xfrm>
        </p:spPr>
        <p:txBody>
          <a:bodyPr/>
          <a:lstStyle/>
          <a:p>
            <a:r>
              <a:rPr lang="es-ES" sz="1800" smtClean="0">
                <a:latin typeface="Book Antiqua" pitchFamily="18" charset="0"/>
              </a:rPr>
              <a:t>DEBILIDADES</a:t>
            </a:r>
          </a:p>
          <a:p>
            <a:pPr lvl="1"/>
            <a:r>
              <a:rPr lang="es-ES" sz="1800" smtClean="0">
                <a:latin typeface="Book Antiqua" pitchFamily="18" charset="0"/>
              </a:rPr>
              <a:t>Va a ser difícil la entrada porque es un producto nuevo.</a:t>
            </a:r>
          </a:p>
          <a:p>
            <a:pPr lvl="1"/>
            <a:r>
              <a:rPr lang="es-ES" sz="1800" smtClean="0">
                <a:latin typeface="Book Antiqua" pitchFamily="18" charset="0"/>
              </a:rPr>
              <a:t>Falta de promoción de las propiedades y usos </a:t>
            </a:r>
          </a:p>
          <a:p>
            <a:pPr lvl="1"/>
            <a:r>
              <a:rPr lang="es-ES" sz="1800" smtClean="0">
                <a:latin typeface="Book Antiqua" pitchFamily="18" charset="0"/>
              </a:rPr>
              <a:t>Carencia de plantas extractoras de aceite esencial en el Ecuador.</a:t>
            </a:r>
          </a:p>
          <a:p>
            <a:pPr lvl="1"/>
            <a:endParaRPr lang="es-ES" sz="1800" smtClean="0">
              <a:latin typeface="Book Antiqua" pitchFamily="18" charset="0"/>
            </a:endParaRPr>
          </a:p>
          <a:p>
            <a:r>
              <a:rPr lang="es-ES" sz="1800" smtClean="0">
                <a:latin typeface="Book Antiqua" pitchFamily="18" charset="0"/>
              </a:rPr>
              <a:t>AMENAZAS</a:t>
            </a:r>
          </a:p>
          <a:p>
            <a:pPr lvl="1"/>
            <a:r>
              <a:rPr lang="es-ES" sz="1800" smtClean="0">
                <a:latin typeface="Book Antiqua" pitchFamily="18" charset="0"/>
              </a:rPr>
              <a:t>Los competidores, que en este caso podrían ser productores de otros aceites en el país.</a:t>
            </a:r>
          </a:p>
          <a:p>
            <a:pPr lvl="1"/>
            <a:r>
              <a:rPr lang="es-ES" sz="1800" smtClean="0">
                <a:latin typeface="Book Antiqua" pitchFamily="18" charset="0"/>
              </a:rPr>
              <a:t>El desconocimiento de los potenciales clientes acerca de los grandes beneficios del aceite de jengibre</a:t>
            </a:r>
          </a:p>
          <a:p>
            <a:pPr lvl="1"/>
            <a:r>
              <a:rPr lang="es-ES" sz="1800" smtClean="0">
                <a:latin typeface="Book Antiqua" pitchFamily="18" charset="0"/>
              </a:rPr>
              <a:t>Desastres ambientales como El Fenómeno del Niño, inundaciones, etc.</a:t>
            </a:r>
          </a:p>
          <a:p>
            <a:pPr lvl="1"/>
            <a:endParaRPr lang="es-ES" sz="1800" smtClean="0">
              <a:latin typeface="Book Antiqua" pitchFamily="18" charset="0"/>
            </a:endParaRPr>
          </a:p>
        </p:txBody>
      </p:sp>
      <p:pic>
        <p:nvPicPr>
          <p:cNvPr id="16387" name="Picture 3" descr="C:\Documents and Settings\Compaq Presario\Escritorio\FODA1.jpg"/>
          <p:cNvPicPr>
            <a:picLocks noChangeAspect="1" noChangeArrowheads="1"/>
          </p:cNvPicPr>
          <p:nvPr/>
        </p:nvPicPr>
        <p:blipFill>
          <a:blip r:embed="rId2"/>
          <a:srcRect/>
          <a:stretch>
            <a:fillRect/>
          </a:stretch>
        </p:blipFill>
        <p:spPr bwMode="auto">
          <a:xfrm>
            <a:off x="6786563" y="500063"/>
            <a:ext cx="1900237" cy="1425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85750"/>
            <a:ext cx="8183563" cy="1050925"/>
          </a:xfrm>
        </p:spPr>
        <p:txBody>
          <a:bodyPr/>
          <a:lstStyle/>
          <a:p>
            <a:pPr fontAlgn="auto">
              <a:spcAft>
                <a:spcPts val="0"/>
              </a:spcAft>
              <a:defRPr/>
            </a:pPr>
            <a:r>
              <a:rPr lang="es-ES" sz="4000" dirty="0" smtClean="0">
                <a:solidFill>
                  <a:schemeClr val="accent1">
                    <a:tint val="88000"/>
                    <a:satMod val="150000"/>
                  </a:schemeClr>
                </a:solidFill>
                <a:latin typeface="Book Antiqua" pitchFamily="18" charset="0"/>
              </a:rPr>
              <a:t>ENCUESTAS</a:t>
            </a:r>
            <a:endParaRPr lang="es-ES" sz="4000" dirty="0">
              <a:solidFill>
                <a:schemeClr val="accent1">
                  <a:tint val="88000"/>
                  <a:satMod val="150000"/>
                </a:schemeClr>
              </a:solidFill>
              <a:latin typeface="Book Antiqua" pitchFamily="18" charset="0"/>
            </a:endParaRPr>
          </a:p>
        </p:txBody>
      </p:sp>
      <p:sp>
        <p:nvSpPr>
          <p:cNvPr id="3" name="2 Marcador de contenido"/>
          <p:cNvSpPr>
            <a:spLocks noGrp="1"/>
          </p:cNvSpPr>
          <p:nvPr>
            <p:ph idx="1"/>
          </p:nvPr>
        </p:nvSpPr>
        <p:spPr>
          <a:xfrm>
            <a:off x="500063" y="1500188"/>
            <a:ext cx="8183562" cy="4187825"/>
          </a:xfrm>
        </p:spPr>
        <p:txBody>
          <a:bodyPr>
            <a:normAutofit/>
          </a:bodyPr>
          <a:lstStyle/>
          <a:p>
            <a:pPr marL="265176" indent="-265176" fontAlgn="auto">
              <a:spcAft>
                <a:spcPts val="0"/>
              </a:spcAft>
              <a:buFont typeface="Wingdings 2"/>
              <a:buNone/>
              <a:defRPr/>
            </a:pPr>
            <a:r>
              <a:rPr lang="es-ES" sz="1800" dirty="0" smtClean="0">
                <a:latin typeface="Book Antiqua" pitchFamily="18" charset="0"/>
              </a:rPr>
              <a:t>	Para determinar el tamaño de la muestra usamos la fórmula para muestreo proporcional cuando no se conoce la probabilidad de ocurrencia con universo finito mayor a 100.000</a:t>
            </a:r>
          </a:p>
          <a:p>
            <a:pPr marL="265176" indent="-265176" fontAlgn="auto">
              <a:spcAft>
                <a:spcPts val="0"/>
              </a:spcAft>
              <a:buFont typeface="Wingdings 2"/>
              <a:buChar char=""/>
              <a:defRPr/>
            </a:pPr>
            <a:r>
              <a:rPr lang="es-ES" sz="1800" dirty="0" smtClean="0">
                <a:latin typeface="Book Antiqua" pitchFamily="18" charset="0"/>
              </a:rPr>
              <a:t>P: probabilidad que el evento ocurra</a:t>
            </a:r>
          </a:p>
          <a:p>
            <a:pPr marL="265176" indent="-265176" fontAlgn="auto">
              <a:spcAft>
                <a:spcPts val="0"/>
              </a:spcAft>
              <a:buFont typeface="Wingdings 2"/>
              <a:buChar char=""/>
              <a:defRPr/>
            </a:pPr>
            <a:r>
              <a:rPr lang="es-ES" sz="1800" dirty="0" smtClean="0">
                <a:latin typeface="Book Antiqua" pitchFamily="18" charset="0"/>
              </a:rPr>
              <a:t>Q: probabilidad que el evento no ocurra</a:t>
            </a:r>
          </a:p>
          <a:p>
            <a:pPr marL="265176" indent="-265176" fontAlgn="auto">
              <a:spcAft>
                <a:spcPts val="0"/>
              </a:spcAft>
              <a:buFont typeface="Wingdings 2"/>
              <a:buChar char=""/>
              <a:defRPr/>
            </a:pPr>
            <a:r>
              <a:rPr lang="es-ES" sz="1800" dirty="0" smtClean="0">
                <a:latin typeface="Book Antiqua" pitchFamily="18" charset="0"/>
              </a:rPr>
              <a:t>e: error permitido </a:t>
            </a:r>
          </a:p>
          <a:p>
            <a:pPr marL="265176" indent="-265176" fontAlgn="auto">
              <a:spcAft>
                <a:spcPts val="0"/>
              </a:spcAft>
              <a:buFont typeface="Wingdings 2"/>
              <a:buChar char=""/>
              <a:defRPr/>
            </a:pPr>
            <a:endParaRPr lang="es-ES" sz="1800" dirty="0" smtClean="0">
              <a:latin typeface="Book Antiqua" pitchFamily="18" charset="0"/>
            </a:endParaRPr>
          </a:p>
          <a:p>
            <a:pPr marL="265176" indent="-265176" fontAlgn="auto">
              <a:spcAft>
                <a:spcPts val="0"/>
              </a:spcAft>
              <a:buFont typeface="Wingdings 2"/>
              <a:buNone/>
              <a:defRPr/>
            </a:pPr>
            <a:r>
              <a:rPr lang="es-ES" sz="1800" dirty="0" smtClean="0">
                <a:latin typeface="Book Antiqua" pitchFamily="18" charset="0"/>
              </a:rPr>
              <a:t>				n = </a:t>
            </a:r>
            <a:r>
              <a:rPr lang="es-ES" sz="1800" u="sng" dirty="0" smtClean="0">
                <a:latin typeface="Book Antiqua" pitchFamily="18" charset="0"/>
              </a:rPr>
              <a:t>4 PQ</a:t>
            </a:r>
            <a:r>
              <a:rPr lang="es-ES" sz="1800" dirty="0" smtClean="0">
                <a:latin typeface="Book Antiqua" pitchFamily="18" charset="0"/>
              </a:rPr>
              <a:t> (universo considerado infinito)</a:t>
            </a:r>
          </a:p>
          <a:p>
            <a:pPr marL="265176" indent="-265176" fontAlgn="auto">
              <a:spcAft>
                <a:spcPts val="0"/>
              </a:spcAft>
              <a:buFont typeface="Wingdings 2"/>
              <a:buNone/>
              <a:defRPr/>
            </a:pPr>
            <a:r>
              <a:rPr lang="es-ES" sz="1800" dirty="0" smtClean="0">
                <a:latin typeface="Book Antiqua" pitchFamily="18" charset="0"/>
              </a:rPr>
              <a:t>                                                           e²	</a:t>
            </a:r>
          </a:p>
          <a:p>
            <a:pPr marL="265176" indent="-265176" fontAlgn="auto">
              <a:spcAft>
                <a:spcPts val="0"/>
              </a:spcAft>
              <a:buFont typeface="Wingdings 2"/>
              <a:buChar char=""/>
              <a:defRPr/>
            </a:pPr>
            <a:endParaRPr lang="es-ES" sz="1800" dirty="0" smtClean="0">
              <a:latin typeface="Book Antiqua" pitchFamily="18" charset="0"/>
            </a:endParaRPr>
          </a:p>
          <a:p>
            <a:pPr marL="265176" indent="-265176" fontAlgn="auto">
              <a:spcAft>
                <a:spcPts val="0"/>
              </a:spcAft>
              <a:buFont typeface="Wingdings 2"/>
              <a:buNone/>
              <a:defRPr/>
            </a:pPr>
            <a:r>
              <a:rPr lang="es-ES" sz="1800" dirty="0" smtClean="0">
                <a:latin typeface="Book Antiqua" pitchFamily="18" charset="0"/>
              </a:rPr>
              <a:t>				n = </a:t>
            </a:r>
            <a:r>
              <a:rPr lang="es-ES" sz="1800" u="sng" dirty="0" smtClean="0">
                <a:latin typeface="Book Antiqua" pitchFamily="18" charset="0"/>
              </a:rPr>
              <a:t>4 (0.50) (0.50) </a:t>
            </a:r>
            <a:r>
              <a:rPr lang="es-ES" sz="1800" dirty="0" smtClean="0">
                <a:latin typeface="Book Antiqua" pitchFamily="18" charset="0"/>
              </a:rPr>
              <a:t>= </a:t>
            </a:r>
            <a:r>
              <a:rPr lang="es-ES" sz="1800" b="1" dirty="0" smtClean="0">
                <a:solidFill>
                  <a:schemeClr val="accent3">
                    <a:lumMod val="75000"/>
                  </a:schemeClr>
                </a:solidFill>
                <a:latin typeface="Book Antiqua" pitchFamily="18" charset="0"/>
              </a:rPr>
              <a:t>400 personas</a:t>
            </a:r>
          </a:p>
          <a:p>
            <a:pPr marL="265176" indent="-265176" fontAlgn="auto">
              <a:spcAft>
                <a:spcPts val="0"/>
              </a:spcAft>
              <a:buFont typeface="Wingdings 2"/>
              <a:buNone/>
              <a:defRPr/>
            </a:pPr>
            <a:r>
              <a:rPr lang="es-ES" sz="1800" dirty="0" smtClean="0">
                <a:latin typeface="Book Antiqua" pitchFamily="18" charset="0"/>
              </a:rPr>
              <a:t>        			             (0.05) ²</a:t>
            </a:r>
          </a:p>
          <a:p>
            <a:pPr marL="265176" indent="-265176" fontAlgn="auto">
              <a:spcAft>
                <a:spcPts val="0"/>
              </a:spcAft>
              <a:buFont typeface="Wingdings 2"/>
              <a:buNone/>
              <a:defRPr/>
            </a:pPr>
            <a:endParaRPr lang="es-ES" sz="1800" dirty="0" smtClean="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88" y="357188"/>
            <a:ext cx="8183562" cy="1050925"/>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RESULTADOS DE LAS ENCUESTAS</a:t>
            </a:r>
            <a:endParaRPr lang="es-ES" dirty="0">
              <a:solidFill>
                <a:schemeClr val="accent1">
                  <a:tint val="88000"/>
                  <a:satMod val="150000"/>
                </a:schemeClr>
              </a:solidFill>
              <a:latin typeface="Book Antiqua" pitchFamily="18" charset="0"/>
            </a:endParaRPr>
          </a:p>
        </p:txBody>
      </p:sp>
      <p:graphicFrame>
        <p:nvGraphicFramePr>
          <p:cNvPr id="4" name="3 Marcador de contenido"/>
          <p:cNvGraphicFramePr>
            <a:graphicFrameLocks noGrp="1"/>
          </p:cNvGraphicFramePr>
          <p:nvPr>
            <p:ph idx="1"/>
          </p:nvPr>
        </p:nvGraphicFramePr>
        <p:xfrm>
          <a:off x="714348" y="2285992"/>
          <a:ext cx="2500330" cy="1357322"/>
        </p:xfrm>
        <a:graphic>
          <a:graphicData uri="http://schemas.openxmlformats.org/drawingml/2006/chart">
            <c:chart xmlns:c="http://schemas.openxmlformats.org/drawingml/2006/chart" xmlns:r="http://schemas.openxmlformats.org/officeDocument/2006/relationships" r:id="rId2"/>
          </a:graphicData>
        </a:graphic>
      </p:graphicFrame>
      <p:sp>
        <p:nvSpPr>
          <p:cNvPr id="18436" name="4 CuadroTexto"/>
          <p:cNvSpPr txBox="1">
            <a:spLocks noChangeArrowheads="1"/>
          </p:cNvSpPr>
          <p:nvPr/>
        </p:nvSpPr>
        <p:spPr bwMode="auto">
          <a:xfrm>
            <a:off x="714375" y="1500188"/>
            <a:ext cx="2286000" cy="646112"/>
          </a:xfrm>
          <a:prstGeom prst="rect">
            <a:avLst/>
          </a:prstGeom>
          <a:noFill/>
          <a:ln w="9525">
            <a:noFill/>
            <a:miter lim="800000"/>
            <a:headEnd/>
            <a:tailEnd/>
          </a:ln>
        </p:spPr>
        <p:txBody>
          <a:bodyPr>
            <a:spAutoFit/>
          </a:bodyPr>
          <a:lstStyle/>
          <a:p>
            <a:pPr algn="just"/>
            <a:r>
              <a:rPr lang="es-ES">
                <a:latin typeface="Verdana" pitchFamily="34" charset="0"/>
              </a:rPr>
              <a:t>Cantidad de personas que elaboran pasteles</a:t>
            </a:r>
          </a:p>
        </p:txBody>
      </p:sp>
      <p:sp>
        <p:nvSpPr>
          <p:cNvPr id="18437" name="5 CuadroTexto"/>
          <p:cNvSpPr txBox="1">
            <a:spLocks noChangeArrowheads="1"/>
          </p:cNvSpPr>
          <p:nvPr/>
        </p:nvSpPr>
        <p:spPr bwMode="auto">
          <a:xfrm>
            <a:off x="4143375" y="1500188"/>
            <a:ext cx="2571750" cy="646112"/>
          </a:xfrm>
          <a:prstGeom prst="rect">
            <a:avLst/>
          </a:prstGeom>
          <a:noFill/>
          <a:ln w="9525">
            <a:noFill/>
            <a:miter lim="800000"/>
            <a:headEnd/>
            <a:tailEnd/>
          </a:ln>
        </p:spPr>
        <p:txBody>
          <a:bodyPr>
            <a:spAutoFit/>
          </a:bodyPr>
          <a:lstStyle/>
          <a:p>
            <a:r>
              <a:rPr lang="es-ES">
                <a:latin typeface="Verdana" pitchFamily="34" charset="0"/>
              </a:rPr>
              <a:t>Aceite que usa para elaborar pasteles</a:t>
            </a:r>
          </a:p>
        </p:txBody>
      </p:sp>
      <p:graphicFrame>
        <p:nvGraphicFramePr>
          <p:cNvPr id="7" name="6 Gráfico"/>
          <p:cNvGraphicFramePr/>
          <p:nvPr/>
        </p:nvGraphicFramePr>
        <p:xfrm>
          <a:off x="4000496" y="2071678"/>
          <a:ext cx="3000396" cy="17145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nvGraphicFramePr>
        <p:xfrm>
          <a:off x="1285852" y="4500570"/>
          <a:ext cx="3286148" cy="1785950"/>
        </p:xfrm>
        <a:graphic>
          <a:graphicData uri="http://schemas.openxmlformats.org/drawingml/2006/chart">
            <c:chart xmlns:c="http://schemas.openxmlformats.org/drawingml/2006/chart" xmlns:r="http://schemas.openxmlformats.org/officeDocument/2006/relationships" r:id="rId4"/>
          </a:graphicData>
        </a:graphic>
      </p:graphicFrame>
      <p:sp>
        <p:nvSpPr>
          <p:cNvPr id="18440" name="8 CuadroTexto"/>
          <p:cNvSpPr txBox="1">
            <a:spLocks noChangeArrowheads="1"/>
          </p:cNvSpPr>
          <p:nvPr/>
        </p:nvSpPr>
        <p:spPr bwMode="auto">
          <a:xfrm>
            <a:off x="1500188" y="3857625"/>
            <a:ext cx="2286000" cy="646113"/>
          </a:xfrm>
          <a:prstGeom prst="rect">
            <a:avLst/>
          </a:prstGeom>
          <a:noFill/>
          <a:ln w="9525">
            <a:noFill/>
            <a:miter lim="800000"/>
            <a:headEnd/>
            <a:tailEnd/>
          </a:ln>
        </p:spPr>
        <p:txBody>
          <a:bodyPr>
            <a:spAutoFit/>
          </a:bodyPr>
          <a:lstStyle/>
          <a:p>
            <a:r>
              <a:rPr lang="es-ES">
                <a:latin typeface="Verdana" pitchFamily="34" charset="0"/>
              </a:rPr>
              <a:t>Razones por las que usa el aceite</a:t>
            </a:r>
          </a:p>
        </p:txBody>
      </p:sp>
      <p:graphicFrame>
        <p:nvGraphicFramePr>
          <p:cNvPr id="10" name="9 Gráfico"/>
          <p:cNvGraphicFramePr/>
          <p:nvPr/>
        </p:nvGraphicFramePr>
        <p:xfrm>
          <a:off x="5072066" y="4500570"/>
          <a:ext cx="3571900" cy="1928826"/>
        </p:xfrm>
        <a:graphic>
          <a:graphicData uri="http://schemas.openxmlformats.org/drawingml/2006/chart">
            <c:chart xmlns:c="http://schemas.openxmlformats.org/drawingml/2006/chart" xmlns:r="http://schemas.openxmlformats.org/officeDocument/2006/relationships" r:id="rId5"/>
          </a:graphicData>
        </a:graphic>
      </p:graphicFrame>
      <p:sp>
        <p:nvSpPr>
          <p:cNvPr id="18442" name="10 CuadroTexto"/>
          <p:cNvSpPr txBox="1">
            <a:spLocks noChangeArrowheads="1"/>
          </p:cNvSpPr>
          <p:nvPr/>
        </p:nvSpPr>
        <p:spPr bwMode="auto">
          <a:xfrm>
            <a:off x="5143500" y="3857625"/>
            <a:ext cx="2500313" cy="646113"/>
          </a:xfrm>
          <a:prstGeom prst="rect">
            <a:avLst/>
          </a:prstGeom>
          <a:noFill/>
          <a:ln w="9525">
            <a:noFill/>
            <a:miter lim="800000"/>
            <a:headEnd/>
            <a:tailEnd/>
          </a:ln>
        </p:spPr>
        <p:txBody>
          <a:bodyPr>
            <a:spAutoFit/>
          </a:bodyPr>
          <a:lstStyle/>
          <a:p>
            <a:r>
              <a:rPr lang="es-ES">
                <a:latin typeface="Verdana" pitchFamily="34" charset="0"/>
              </a:rPr>
              <a:t>Porque no ha usado el aceite de Jengibre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500034" y="1500174"/>
          <a:ext cx="3000396" cy="1857388"/>
        </p:xfrm>
        <a:graphic>
          <a:graphicData uri="http://schemas.openxmlformats.org/drawingml/2006/chart">
            <c:chart xmlns:c="http://schemas.openxmlformats.org/drawingml/2006/chart" xmlns:r="http://schemas.openxmlformats.org/officeDocument/2006/relationships" r:id="rId2"/>
          </a:graphicData>
        </a:graphic>
      </p:graphicFrame>
      <p:sp>
        <p:nvSpPr>
          <p:cNvPr id="19459" name="4 CuadroTexto"/>
          <p:cNvSpPr txBox="1">
            <a:spLocks noChangeArrowheads="1"/>
          </p:cNvSpPr>
          <p:nvPr/>
        </p:nvSpPr>
        <p:spPr bwMode="auto">
          <a:xfrm>
            <a:off x="714375" y="571500"/>
            <a:ext cx="2714625" cy="923925"/>
          </a:xfrm>
          <a:prstGeom prst="rect">
            <a:avLst/>
          </a:prstGeom>
          <a:noFill/>
          <a:ln w="9525">
            <a:noFill/>
            <a:miter lim="800000"/>
            <a:headEnd/>
            <a:tailEnd/>
          </a:ln>
        </p:spPr>
        <p:txBody>
          <a:bodyPr>
            <a:spAutoFit/>
          </a:bodyPr>
          <a:lstStyle/>
          <a:p>
            <a:r>
              <a:rPr lang="es-ES">
                <a:latin typeface="Verdana" pitchFamily="34" charset="0"/>
              </a:rPr>
              <a:t>Conociendo las propiedades, usaría Aceite de Jengibre</a:t>
            </a:r>
          </a:p>
        </p:txBody>
      </p:sp>
      <p:graphicFrame>
        <p:nvGraphicFramePr>
          <p:cNvPr id="6" name="5 Gráfico"/>
          <p:cNvGraphicFramePr/>
          <p:nvPr/>
        </p:nvGraphicFramePr>
        <p:xfrm>
          <a:off x="4572000" y="1500174"/>
          <a:ext cx="3429024" cy="1857388"/>
        </p:xfrm>
        <a:graphic>
          <a:graphicData uri="http://schemas.openxmlformats.org/drawingml/2006/chart">
            <c:chart xmlns:c="http://schemas.openxmlformats.org/drawingml/2006/chart" xmlns:r="http://schemas.openxmlformats.org/officeDocument/2006/relationships" r:id="rId3"/>
          </a:graphicData>
        </a:graphic>
      </p:graphicFrame>
      <p:sp>
        <p:nvSpPr>
          <p:cNvPr id="19461" name="6 CuadroTexto"/>
          <p:cNvSpPr txBox="1">
            <a:spLocks noChangeArrowheads="1"/>
          </p:cNvSpPr>
          <p:nvPr/>
        </p:nvSpPr>
        <p:spPr bwMode="auto">
          <a:xfrm>
            <a:off x="4714875" y="571500"/>
            <a:ext cx="2714625" cy="369888"/>
          </a:xfrm>
          <a:prstGeom prst="rect">
            <a:avLst/>
          </a:prstGeom>
          <a:noFill/>
          <a:ln w="9525">
            <a:noFill/>
            <a:miter lim="800000"/>
            <a:headEnd/>
            <a:tailEnd/>
          </a:ln>
        </p:spPr>
        <p:txBody>
          <a:bodyPr>
            <a:spAutoFit/>
          </a:bodyPr>
          <a:lstStyle/>
          <a:p>
            <a:r>
              <a:rPr lang="es-ES">
                <a:latin typeface="Verdana" pitchFamily="34" charset="0"/>
              </a:rPr>
              <a:t>Frecuencia de compra</a:t>
            </a:r>
          </a:p>
        </p:txBody>
      </p:sp>
      <p:graphicFrame>
        <p:nvGraphicFramePr>
          <p:cNvPr id="8" name="7 Gráfico"/>
          <p:cNvGraphicFramePr/>
          <p:nvPr/>
        </p:nvGraphicFramePr>
        <p:xfrm>
          <a:off x="785786" y="4143380"/>
          <a:ext cx="3643338" cy="2384946"/>
        </p:xfrm>
        <a:graphic>
          <a:graphicData uri="http://schemas.openxmlformats.org/drawingml/2006/chart">
            <c:chart xmlns:c="http://schemas.openxmlformats.org/drawingml/2006/chart" xmlns:r="http://schemas.openxmlformats.org/officeDocument/2006/relationships" r:id="rId4"/>
          </a:graphicData>
        </a:graphic>
      </p:graphicFrame>
      <p:sp>
        <p:nvSpPr>
          <p:cNvPr id="19463" name="8 CuadroTexto"/>
          <p:cNvSpPr txBox="1">
            <a:spLocks noChangeArrowheads="1"/>
          </p:cNvSpPr>
          <p:nvPr/>
        </p:nvSpPr>
        <p:spPr bwMode="auto">
          <a:xfrm>
            <a:off x="785813" y="3786188"/>
            <a:ext cx="2928937" cy="369887"/>
          </a:xfrm>
          <a:prstGeom prst="rect">
            <a:avLst/>
          </a:prstGeom>
          <a:noFill/>
          <a:ln w="9525">
            <a:noFill/>
            <a:miter lim="800000"/>
            <a:headEnd/>
            <a:tailEnd/>
          </a:ln>
        </p:spPr>
        <p:txBody>
          <a:bodyPr>
            <a:spAutoFit/>
          </a:bodyPr>
          <a:lstStyle/>
          <a:p>
            <a:r>
              <a:rPr lang="es-ES">
                <a:latin typeface="Verdana" pitchFamily="34" charset="0"/>
              </a:rPr>
              <a:t>Presentación favorita</a:t>
            </a:r>
          </a:p>
        </p:txBody>
      </p:sp>
      <p:sp>
        <p:nvSpPr>
          <p:cNvPr id="19464" name="9 CuadroTexto"/>
          <p:cNvSpPr txBox="1">
            <a:spLocks noChangeArrowheads="1"/>
          </p:cNvSpPr>
          <p:nvPr/>
        </p:nvSpPr>
        <p:spPr bwMode="auto">
          <a:xfrm>
            <a:off x="5143500" y="3643313"/>
            <a:ext cx="2786063" cy="646112"/>
          </a:xfrm>
          <a:prstGeom prst="rect">
            <a:avLst/>
          </a:prstGeom>
          <a:noFill/>
          <a:ln w="9525">
            <a:noFill/>
            <a:miter lim="800000"/>
            <a:headEnd/>
            <a:tailEnd/>
          </a:ln>
        </p:spPr>
        <p:txBody>
          <a:bodyPr>
            <a:spAutoFit/>
          </a:bodyPr>
          <a:lstStyle/>
          <a:p>
            <a:r>
              <a:rPr lang="es-ES">
                <a:latin typeface="Verdana" pitchFamily="34" charset="0"/>
              </a:rPr>
              <a:t>Donde le gustaría encontrar el producto</a:t>
            </a:r>
          </a:p>
        </p:txBody>
      </p:sp>
      <p:graphicFrame>
        <p:nvGraphicFramePr>
          <p:cNvPr id="11" name="10 Gráfico"/>
          <p:cNvGraphicFramePr/>
          <p:nvPr/>
        </p:nvGraphicFramePr>
        <p:xfrm>
          <a:off x="5117262" y="4500570"/>
          <a:ext cx="4026738" cy="163901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
            <a:ext cx="8229600" cy="1143000"/>
          </a:xfrm>
        </p:spPr>
        <p:txBody>
          <a:bodyPr/>
          <a:lstStyle/>
          <a:p>
            <a:pPr fontAlgn="auto">
              <a:spcAft>
                <a:spcPts val="0"/>
              </a:spcAft>
              <a:defRPr/>
            </a:pPr>
            <a:r>
              <a:rPr lang="es-ES" sz="4000" dirty="0" smtClean="0">
                <a:solidFill>
                  <a:schemeClr val="accent1">
                    <a:tint val="88000"/>
                    <a:satMod val="150000"/>
                  </a:schemeClr>
                </a:solidFill>
                <a:latin typeface="Book Antiqua" pitchFamily="18" charset="0"/>
              </a:rPr>
              <a:t>LAS 4 </a:t>
            </a:r>
            <a:r>
              <a:rPr lang="es-ES" sz="4000" dirty="0" err="1" smtClean="0">
                <a:solidFill>
                  <a:schemeClr val="accent1">
                    <a:tint val="88000"/>
                    <a:satMod val="150000"/>
                  </a:schemeClr>
                </a:solidFill>
                <a:latin typeface="Book Antiqua" pitchFamily="18" charset="0"/>
              </a:rPr>
              <a:t>P’s</a:t>
            </a:r>
            <a:endParaRPr lang="es-ES" sz="4000" dirty="0">
              <a:solidFill>
                <a:schemeClr val="accent1">
                  <a:tint val="88000"/>
                  <a:satMod val="150000"/>
                </a:schemeClr>
              </a:solidFill>
              <a:latin typeface="Book Antiqua" pitchFamily="18" charset="0"/>
            </a:endParaRPr>
          </a:p>
        </p:txBody>
      </p:sp>
      <p:sp>
        <p:nvSpPr>
          <p:cNvPr id="20483" name="2 Marcador de contenido"/>
          <p:cNvSpPr>
            <a:spLocks noGrp="1"/>
          </p:cNvSpPr>
          <p:nvPr>
            <p:ph idx="1"/>
          </p:nvPr>
        </p:nvSpPr>
        <p:spPr>
          <a:xfrm>
            <a:off x="457200" y="1500188"/>
            <a:ext cx="8229600" cy="4525962"/>
          </a:xfrm>
        </p:spPr>
        <p:txBody>
          <a:bodyPr/>
          <a:lstStyle/>
          <a:p>
            <a:r>
              <a:rPr lang="es-ES" sz="2200" smtClean="0">
                <a:latin typeface="Book Antiqua" pitchFamily="18" charset="0"/>
              </a:rPr>
              <a:t>PRODUCTO	</a:t>
            </a:r>
          </a:p>
          <a:p>
            <a:pPr lvl="1"/>
            <a:r>
              <a:rPr lang="es-ES" sz="2200" smtClean="0">
                <a:latin typeface="Book Antiqua" pitchFamily="18" charset="0"/>
              </a:rPr>
              <a:t>Producto: Aceite de Jengibre</a:t>
            </a:r>
          </a:p>
          <a:p>
            <a:pPr lvl="1"/>
            <a:r>
              <a:rPr lang="es-ES" sz="2200" smtClean="0">
                <a:latin typeface="Book Antiqua" pitchFamily="18" charset="0"/>
              </a:rPr>
              <a:t>Presentación: frasco de 500ml.</a:t>
            </a:r>
          </a:p>
          <a:p>
            <a:pPr lvl="1"/>
            <a:r>
              <a:rPr lang="es-ES" sz="2200" smtClean="0">
                <a:latin typeface="Book Antiqua" pitchFamily="18" charset="0"/>
              </a:rPr>
              <a:t>Usos en la cocina, para pasteles, como aderezos.</a:t>
            </a:r>
          </a:p>
          <a:p>
            <a:pPr lvl="1">
              <a:buFont typeface="Verdana" pitchFamily="34" charset="0"/>
              <a:buNone/>
            </a:pPr>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a:p>
            <a:r>
              <a:rPr lang="es-ES" sz="2200" smtClean="0">
                <a:latin typeface="Book Antiqua" pitchFamily="18" charset="0"/>
              </a:rPr>
              <a:t>PRECIO</a:t>
            </a:r>
          </a:p>
          <a:p>
            <a:pPr lvl="1"/>
            <a:r>
              <a:rPr lang="es-ES" sz="2200" smtClean="0">
                <a:latin typeface="Book Antiqua" pitchFamily="18" charset="0"/>
              </a:rPr>
              <a:t>$8,8 cada botella de 500ml.</a:t>
            </a:r>
          </a:p>
          <a:p>
            <a:pPr lvl="1"/>
            <a:r>
              <a:rPr lang="es-ES" sz="2200" smtClean="0">
                <a:latin typeface="Book Antiqua" pitchFamily="18" charset="0"/>
              </a:rPr>
              <a:t>Para la penetración en el mercado; promociones por cantidad</a:t>
            </a:r>
          </a:p>
          <a:p>
            <a:pPr lvl="1"/>
            <a:r>
              <a:rPr lang="es-ES" sz="2200" smtClean="0">
                <a:latin typeface="Book Antiqua" pitchFamily="18" charset="0"/>
              </a:rPr>
              <a:t>Plazos de pago depende del cliente y cantidad de compra</a:t>
            </a:r>
          </a:p>
          <a:p>
            <a:pPr lvl="1">
              <a:buFont typeface="Verdana" pitchFamily="34" charset="0"/>
              <a:buNone/>
            </a:pPr>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p:txBody>
      </p:sp>
      <p:pic>
        <p:nvPicPr>
          <p:cNvPr id="20484" name="Picture 2" descr="C:\Archivos de programa\Microsoft Office\MEDIA\CAGCAT10\j0222015.wmf"/>
          <p:cNvPicPr>
            <a:picLocks noChangeAspect="1" noChangeArrowheads="1"/>
          </p:cNvPicPr>
          <p:nvPr/>
        </p:nvPicPr>
        <p:blipFill>
          <a:blip r:embed="rId2"/>
          <a:srcRect/>
          <a:stretch>
            <a:fillRect/>
          </a:stretch>
        </p:blipFill>
        <p:spPr bwMode="auto">
          <a:xfrm>
            <a:off x="6715125" y="3286125"/>
            <a:ext cx="854075"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357188" y="1285875"/>
            <a:ext cx="8229600" cy="5340350"/>
          </a:xfrm>
        </p:spPr>
        <p:txBody>
          <a:bodyPr/>
          <a:lstStyle/>
          <a:p>
            <a:pPr lvl="1">
              <a:buFont typeface="Verdana" pitchFamily="34" charset="0"/>
              <a:buNone/>
            </a:pPr>
            <a:endParaRPr lang="es-ES" sz="2200" smtClean="0">
              <a:latin typeface="Book Antiqua" pitchFamily="18" charset="0"/>
            </a:endParaRPr>
          </a:p>
          <a:p>
            <a:r>
              <a:rPr lang="es-ES" sz="2200" smtClean="0">
                <a:latin typeface="Book Antiqua" pitchFamily="18" charset="0"/>
              </a:rPr>
              <a:t>PLAZA</a:t>
            </a:r>
          </a:p>
          <a:p>
            <a:pPr lvl="1"/>
            <a:r>
              <a:rPr lang="es-ES" sz="2200" smtClean="0">
                <a:latin typeface="Book Antiqua" pitchFamily="18" charset="0"/>
              </a:rPr>
              <a:t>Se va a contratar un camión para la distribución </a:t>
            </a:r>
          </a:p>
          <a:p>
            <a:pPr lvl="1"/>
            <a:r>
              <a:rPr lang="es-ES" sz="2200" smtClean="0">
                <a:latin typeface="Book Antiqua" pitchFamily="18" charset="0"/>
              </a:rPr>
              <a:t>Pequeña bodega para el almacenamiento</a:t>
            </a:r>
          </a:p>
          <a:p>
            <a:pPr lvl="1"/>
            <a:r>
              <a:rPr lang="es-ES" sz="2200" smtClean="0">
                <a:latin typeface="Book Antiqua" pitchFamily="18" charset="0"/>
              </a:rPr>
              <a:t>No se necesita un punto de venta para clientes finales</a:t>
            </a:r>
          </a:p>
          <a:p>
            <a:pPr lvl="1"/>
            <a:endParaRPr lang="es-ES" sz="2200" smtClean="0">
              <a:latin typeface="Book Antiqua" pitchFamily="18" charset="0"/>
            </a:endParaRPr>
          </a:p>
          <a:p>
            <a:pPr lvl="1">
              <a:buFont typeface="Verdana" pitchFamily="34" charset="0"/>
              <a:buNone/>
            </a:pPr>
            <a:endParaRPr lang="es-ES" sz="2200" smtClean="0">
              <a:latin typeface="Book Antiqua" pitchFamily="18" charset="0"/>
            </a:endParaRPr>
          </a:p>
          <a:p>
            <a:r>
              <a:rPr lang="es-ES" sz="2200" smtClean="0">
                <a:latin typeface="Book Antiqua" pitchFamily="18" charset="0"/>
              </a:rPr>
              <a:t>PROMOCIÓN</a:t>
            </a:r>
          </a:p>
          <a:p>
            <a:pPr lvl="1"/>
            <a:r>
              <a:rPr lang="es-ES" sz="2200" smtClean="0">
                <a:latin typeface="Book Antiqua" pitchFamily="18" charset="0"/>
              </a:rPr>
              <a:t>Spots publicitarios en medios televisivos y radio comunicar principalmente las características y beneficios del producto. </a:t>
            </a:r>
          </a:p>
          <a:p>
            <a:pPr lvl="1"/>
            <a:r>
              <a:rPr lang="es-ES" sz="2200" smtClean="0">
                <a:latin typeface="Book Antiqua" pitchFamily="18" charset="0"/>
              </a:rPr>
              <a:t>Publicidad de boca a boca </a:t>
            </a:r>
          </a:p>
          <a:p>
            <a:endParaRPr lang="es-ES" sz="2200" smtClean="0">
              <a:latin typeface="Book Antiqua" pitchFamily="18" charset="0"/>
            </a:endParaRPr>
          </a:p>
          <a:p>
            <a:endParaRPr lang="es-ES" sz="2200" smtClean="0">
              <a:latin typeface="Book Antiqua" pitchFamily="18" charset="0"/>
            </a:endParaRPr>
          </a:p>
        </p:txBody>
      </p:sp>
      <p:grpSp>
        <p:nvGrpSpPr>
          <p:cNvPr id="2" name="Group 5"/>
          <p:cNvGrpSpPr>
            <a:grpSpLocks noChangeAspect="1"/>
          </p:cNvGrpSpPr>
          <p:nvPr/>
        </p:nvGrpSpPr>
        <p:grpSpPr bwMode="auto">
          <a:xfrm>
            <a:off x="6286512" y="714356"/>
            <a:ext cx="1898650" cy="1165225"/>
            <a:chOff x="2282" y="1793"/>
            <a:chExt cx="1196" cy="734"/>
          </a:xfrm>
          <a:effectLst>
            <a:outerShdw blurRad="50800" dist="38100" dir="5400000" algn="t" rotWithShape="0">
              <a:prstClr val="black">
                <a:alpha val="40000"/>
              </a:prstClr>
            </a:outerShdw>
          </a:effectLst>
        </p:grpSpPr>
        <p:sp>
          <p:nvSpPr>
            <p:cNvPr id="2052" name="AutoShape 4"/>
            <p:cNvSpPr>
              <a:spLocks noChangeAspect="1" noChangeArrowheads="1" noTextEdit="1"/>
            </p:cNvSpPr>
            <p:nvPr/>
          </p:nvSpPr>
          <p:spPr bwMode="auto">
            <a:xfrm>
              <a:off x="2282" y="1793"/>
              <a:ext cx="1196" cy="73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grpSp>
          <p:nvGrpSpPr>
            <p:cNvPr id="4" name="Group 206"/>
            <p:cNvGrpSpPr>
              <a:grpSpLocks/>
            </p:cNvGrpSpPr>
            <p:nvPr/>
          </p:nvGrpSpPr>
          <p:grpSpPr bwMode="auto">
            <a:xfrm>
              <a:off x="2282" y="1793"/>
              <a:ext cx="1153" cy="731"/>
              <a:chOff x="2282" y="1793"/>
              <a:chExt cx="1153" cy="731"/>
            </a:xfrm>
          </p:grpSpPr>
          <p:sp>
            <p:nvSpPr>
              <p:cNvPr id="2054" name="Freeform 6"/>
              <p:cNvSpPr>
                <a:spLocks/>
              </p:cNvSpPr>
              <p:nvPr/>
            </p:nvSpPr>
            <p:spPr bwMode="auto">
              <a:xfrm>
                <a:off x="2282" y="1793"/>
                <a:ext cx="1153" cy="731"/>
              </a:xfrm>
              <a:custGeom>
                <a:avLst/>
                <a:gdLst/>
                <a:ahLst/>
                <a:cxnLst>
                  <a:cxn ang="0">
                    <a:pos x="1914" y="214"/>
                  </a:cxn>
                  <a:cxn ang="0">
                    <a:pos x="1953" y="282"/>
                  </a:cxn>
                  <a:cxn ang="0">
                    <a:pos x="2013" y="435"/>
                  </a:cxn>
                  <a:cxn ang="0">
                    <a:pos x="2058" y="636"/>
                  </a:cxn>
                  <a:cxn ang="0">
                    <a:pos x="2079" y="875"/>
                  </a:cxn>
                  <a:cxn ang="0">
                    <a:pos x="2066" y="1172"/>
                  </a:cxn>
                  <a:cxn ang="0">
                    <a:pos x="2095" y="1184"/>
                  </a:cxn>
                  <a:cxn ang="0">
                    <a:pos x="2164" y="1216"/>
                  </a:cxn>
                  <a:cxn ang="0">
                    <a:pos x="2240" y="1261"/>
                  </a:cxn>
                  <a:cxn ang="0">
                    <a:pos x="2295" y="1311"/>
                  </a:cxn>
                  <a:cxn ang="0">
                    <a:pos x="2299" y="1364"/>
                  </a:cxn>
                  <a:cxn ang="0">
                    <a:pos x="2278" y="1383"/>
                  </a:cxn>
                  <a:cxn ang="0">
                    <a:pos x="2248" y="1394"/>
                  </a:cxn>
                  <a:cxn ang="0">
                    <a:pos x="2191" y="1410"/>
                  </a:cxn>
                  <a:cxn ang="0">
                    <a:pos x="2101" y="1430"/>
                  </a:cxn>
                  <a:cxn ang="0">
                    <a:pos x="1978" y="1447"/>
                  </a:cxn>
                  <a:cxn ang="0">
                    <a:pos x="1854" y="1456"/>
                  </a:cxn>
                  <a:cxn ang="0">
                    <a:pos x="1789" y="1459"/>
                  </a:cxn>
                  <a:cxn ang="0">
                    <a:pos x="1717" y="1460"/>
                  </a:cxn>
                  <a:cxn ang="0">
                    <a:pos x="1641" y="1460"/>
                  </a:cxn>
                  <a:cxn ang="0">
                    <a:pos x="1559" y="1459"/>
                  </a:cxn>
                  <a:cxn ang="0">
                    <a:pos x="1470" y="1454"/>
                  </a:cxn>
                  <a:cxn ang="0">
                    <a:pos x="1377" y="1448"/>
                  </a:cxn>
                  <a:cxn ang="0">
                    <a:pos x="1275" y="1442"/>
                  </a:cxn>
                  <a:cxn ang="0">
                    <a:pos x="1170" y="1430"/>
                  </a:cxn>
                  <a:cxn ang="0">
                    <a:pos x="1057" y="1417"/>
                  </a:cxn>
                  <a:cxn ang="0">
                    <a:pos x="937" y="1401"/>
                  </a:cxn>
                  <a:cxn ang="0">
                    <a:pos x="885" y="1402"/>
                  </a:cxn>
                  <a:cxn ang="0">
                    <a:pos x="837" y="1427"/>
                  </a:cxn>
                  <a:cxn ang="0">
                    <a:pos x="761" y="1442"/>
                  </a:cxn>
                  <a:cxn ang="0">
                    <a:pos x="708" y="1435"/>
                  </a:cxn>
                  <a:cxn ang="0">
                    <a:pos x="653" y="1406"/>
                  </a:cxn>
                  <a:cxn ang="0">
                    <a:pos x="275" y="1319"/>
                  </a:cxn>
                  <a:cxn ang="0">
                    <a:pos x="259" y="1336"/>
                  </a:cxn>
                  <a:cxn ang="0">
                    <a:pos x="215" y="1356"/>
                  </a:cxn>
                  <a:cxn ang="0">
                    <a:pos x="162" y="1344"/>
                  </a:cxn>
                  <a:cxn ang="0">
                    <a:pos x="117" y="1294"/>
                  </a:cxn>
                  <a:cxn ang="0">
                    <a:pos x="74" y="1195"/>
                  </a:cxn>
                  <a:cxn ang="0">
                    <a:pos x="5" y="942"/>
                  </a:cxn>
                  <a:cxn ang="0">
                    <a:pos x="83" y="487"/>
                  </a:cxn>
                  <a:cxn ang="0">
                    <a:pos x="262" y="256"/>
                  </a:cxn>
                  <a:cxn ang="0">
                    <a:pos x="284" y="248"/>
                  </a:cxn>
                  <a:cxn ang="0">
                    <a:pos x="329" y="229"/>
                  </a:cxn>
                  <a:cxn ang="0">
                    <a:pos x="395" y="204"/>
                  </a:cxn>
                  <a:cxn ang="0">
                    <a:pos x="477" y="173"/>
                  </a:cxn>
                  <a:cxn ang="0">
                    <a:pos x="572" y="139"/>
                  </a:cxn>
                  <a:cxn ang="0">
                    <a:pos x="679" y="105"/>
                  </a:cxn>
                  <a:cxn ang="0">
                    <a:pos x="792" y="73"/>
                  </a:cxn>
                  <a:cxn ang="0">
                    <a:pos x="908" y="43"/>
                  </a:cxn>
                  <a:cxn ang="0">
                    <a:pos x="1024" y="20"/>
                  </a:cxn>
                  <a:cxn ang="0">
                    <a:pos x="1136" y="3"/>
                  </a:cxn>
                </a:cxnLst>
                <a:rect l="0" t="0" r="r" b="b"/>
                <a:pathLst>
                  <a:path w="2306" h="1461">
                    <a:moveTo>
                      <a:pt x="1869" y="52"/>
                    </a:moveTo>
                    <a:lnTo>
                      <a:pt x="1911" y="210"/>
                    </a:lnTo>
                    <a:lnTo>
                      <a:pt x="1914" y="214"/>
                    </a:lnTo>
                    <a:lnTo>
                      <a:pt x="1923" y="228"/>
                    </a:lnTo>
                    <a:lnTo>
                      <a:pt x="1936" y="250"/>
                    </a:lnTo>
                    <a:lnTo>
                      <a:pt x="1953" y="282"/>
                    </a:lnTo>
                    <a:lnTo>
                      <a:pt x="1973" y="324"/>
                    </a:lnTo>
                    <a:lnTo>
                      <a:pt x="1993" y="374"/>
                    </a:lnTo>
                    <a:lnTo>
                      <a:pt x="2013" y="435"/>
                    </a:lnTo>
                    <a:lnTo>
                      <a:pt x="2033" y="507"/>
                    </a:lnTo>
                    <a:lnTo>
                      <a:pt x="2047" y="568"/>
                    </a:lnTo>
                    <a:lnTo>
                      <a:pt x="2058" y="636"/>
                    </a:lnTo>
                    <a:lnTo>
                      <a:pt x="2069" y="709"/>
                    </a:lnTo>
                    <a:lnTo>
                      <a:pt x="2075" y="789"/>
                    </a:lnTo>
                    <a:lnTo>
                      <a:pt x="2079" y="875"/>
                    </a:lnTo>
                    <a:lnTo>
                      <a:pt x="2079" y="967"/>
                    </a:lnTo>
                    <a:lnTo>
                      <a:pt x="2075" y="1066"/>
                    </a:lnTo>
                    <a:lnTo>
                      <a:pt x="2066" y="1172"/>
                    </a:lnTo>
                    <a:lnTo>
                      <a:pt x="2070" y="1173"/>
                    </a:lnTo>
                    <a:lnTo>
                      <a:pt x="2080" y="1178"/>
                    </a:lnTo>
                    <a:lnTo>
                      <a:pt x="2095" y="1184"/>
                    </a:lnTo>
                    <a:lnTo>
                      <a:pt x="2116" y="1193"/>
                    </a:lnTo>
                    <a:lnTo>
                      <a:pt x="2139" y="1203"/>
                    </a:lnTo>
                    <a:lnTo>
                      <a:pt x="2164" y="1216"/>
                    </a:lnTo>
                    <a:lnTo>
                      <a:pt x="2189" y="1230"/>
                    </a:lnTo>
                    <a:lnTo>
                      <a:pt x="2216" y="1245"/>
                    </a:lnTo>
                    <a:lnTo>
                      <a:pt x="2240" y="1261"/>
                    </a:lnTo>
                    <a:lnTo>
                      <a:pt x="2263" y="1277"/>
                    </a:lnTo>
                    <a:lnTo>
                      <a:pt x="2281" y="1294"/>
                    </a:lnTo>
                    <a:lnTo>
                      <a:pt x="2295" y="1311"/>
                    </a:lnTo>
                    <a:lnTo>
                      <a:pt x="2303" y="1330"/>
                    </a:lnTo>
                    <a:lnTo>
                      <a:pt x="2306" y="1347"/>
                    </a:lnTo>
                    <a:lnTo>
                      <a:pt x="2299" y="1364"/>
                    </a:lnTo>
                    <a:lnTo>
                      <a:pt x="2284" y="1380"/>
                    </a:lnTo>
                    <a:lnTo>
                      <a:pt x="2283" y="1382"/>
                    </a:lnTo>
                    <a:lnTo>
                      <a:pt x="2278" y="1383"/>
                    </a:lnTo>
                    <a:lnTo>
                      <a:pt x="2271" y="1386"/>
                    </a:lnTo>
                    <a:lnTo>
                      <a:pt x="2262" y="1390"/>
                    </a:lnTo>
                    <a:lnTo>
                      <a:pt x="2248" y="1394"/>
                    </a:lnTo>
                    <a:lnTo>
                      <a:pt x="2232" y="1399"/>
                    </a:lnTo>
                    <a:lnTo>
                      <a:pt x="2214" y="1405"/>
                    </a:lnTo>
                    <a:lnTo>
                      <a:pt x="2191" y="1410"/>
                    </a:lnTo>
                    <a:lnTo>
                      <a:pt x="2164" y="1417"/>
                    </a:lnTo>
                    <a:lnTo>
                      <a:pt x="2134" y="1423"/>
                    </a:lnTo>
                    <a:lnTo>
                      <a:pt x="2101" y="1430"/>
                    </a:lnTo>
                    <a:lnTo>
                      <a:pt x="2064" y="1436"/>
                    </a:lnTo>
                    <a:lnTo>
                      <a:pt x="2022" y="1442"/>
                    </a:lnTo>
                    <a:lnTo>
                      <a:pt x="1978" y="1447"/>
                    </a:lnTo>
                    <a:lnTo>
                      <a:pt x="1928" y="1452"/>
                    </a:lnTo>
                    <a:lnTo>
                      <a:pt x="1875" y="1455"/>
                    </a:lnTo>
                    <a:lnTo>
                      <a:pt x="1854" y="1456"/>
                    </a:lnTo>
                    <a:lnTo>
                      <a:pt x="1834" y="1458"/>
                    </a:lnTo>
                    <a:lnTo>
                      <a:pt x="1812" y="1459"/>
                    </a:lnTo>
                    <a:lnTo>
                      <a:pt x="1789" y="1459"/>
                    </a:lnTo>
                    <a:lnTo>
                      <a:pt x="1766" y="1460"/>
                    </a:lnTo>
                    <a:lnTo>
                      <a:pt x="1742" y="1460"/>
                    </a:lnTo>
                    <a:lnTo>
                      <a:pt x="1717" y="1460"/>
                    </a:lnTo>
                    <a:lnTo>
                      <a:pt x="1693" y="1461"/>
                    </a:lnTo>
                    <a:lnTo>
                      <a:pt x="1667" y="1460"/>
                    </a:lnTo>
                    <a:lnTo>
                      <a:pt x="1641" y="1460"/>
                    </a:lnTo>
                    <a:lnTo>
                      <a:pt x="1614" y="1460"/>
                    </a:lnTo>
                    <a:lnTo>
                      <a:pt x="1586" y="1459"/>
                    </a:lnTo>
                    <a:lnTo>
                      <a:pt x="1559" y="1459"/>
                    </a:lnTo>
                    <a:lnTo>
                      <a:pt x="1530" y="1458"/>
                    </a:lnTo>
                    <a:lnTo>
                      <a:pt x="1501" y="1456"/>
                    </a:lnTo>
                    <a:lnTo>
                      <a:pt x="1470" y="1454"/>
                    </a:lnTo>
                    <a:lnTo>
                      <a:pt x="1440" y="1453"/>
                    </a:lnTo>
                    <a:lnTo>
                      <a:pt x="1408" y="1451"/>
                    </a:lnTo>
                    <a:lnTo>
                      <a:pt x="1377" y="1448"/>
                    </a:lnTo>
                    <a:lnTo>
                      <a:pt x="1343" y="1446"/>
                    </a:lnTo>
                    <a:lnTo>
                      <a:pt x="1310" y="1444"/>
                    </a:lnTo>
                    <a:lnTo>
                      <a:pt x="1275" y="1442"/>
                    </a:lnTo>
                    <a:lnTo>
                      <a:pt x="1241" y="1438"/>
                    </a:lnTo>
                    <a:lnTo>
                      <a:pt x="1205" y="1435"/>
                    </a:lnTo>
                    <a:lnTo>
                      <a:pt x="1170" y="1430"/>
                    </a:lnTo>
                    <a:lnTo>
                      <a:pt x="1133" y="1427"/>
                    </a:lnTo>
                    <a:lnTo>
                      <a:pt x="1095" y="1422"/>
                    </a:lnTo>
                    <a:lnTo>
                      <a:pt x="1057" y="1417"/>
                    </a:lnTo>
                    <a:lnTo>
                      <a:pt x="1018" y="1413"/>
                    </a:lnTo>
                    <a:lnTo>
                      <a:pt x="977" y="1407"/>
                    </a:lnTo>
                    <a:lnTo>
                      <a:pt x="937" y="1401"/>
                    </a:lnTo>
                    <a:lnTo>
                      <a:pt x="896" y="1395"/>
                    </a:lnTo>
                    <a:lnTo>
                      <a:pt x="893" y="1398"/>
                    </a:lnTo>
                    <a:lnTo>
                      <a:pt x="885" y="1402"/>
                    </a:lnTo>
                    <a:lnTo>
                      <a:pt x="873" y="1410"/>
                    </a:lnTo>
                    <a:lnTo>
                      <a:pt x="856" y="1418"/>
                    </a:lnTo>
                    <a:lnTo>
                      <a:pt x="837" y="1427"/>
                    </a:lnTo>
                    <a:lnTo>
                      <a:pt x="814" y="1435"/>
                    </a:lnTo>
                    <a:lnTo>
                      <a:pt x="789" y="1439"/>
                    </a:lnTo>
                    <a:lnTo>
                      <a:pt x="761" y="1442"/>
                    </a:lnTo>
                    <a:lnTo>
                      <a:pt x="744" y="1442"/>
                    </a:lnTo>
                    <a:lnTo>
                      <a:pt x="725" y="1439"/>
                    </a:lnTo>
                    <a:lnTo>
                      <a:pt x="708" y="1435"/>
                    </a:lnTo>
                    <a:lnTo>
                      <a:pt x="690" y="1428"/>
                    </a:lnTo>
                    <a:lnTo>
                      <a:pt x="671" y="1417"/>
                    </a:lnTo>
                    <a:lnTo>
                      <a:pt x="653" y="1406"/>
                    </a:lnTo>
                    <a:lnTo>
                      <a:pt x="634" y="1391"/>
                    </a:lnTo>
                    <a:lnTo>
                      <a:pt x="616" y="1372"/>
                    </a:lnTo>
                    <a:lnTo>
                      <a:pt x="275" y="1319"/>
                    </a:lnTo>
                    <a:lnTo>
                      <a:pt x="273" y="1322"/>
                    </a:lnTo>
                    <a:lnTo>
                      <a:pt x="267" y="1328"/>
                    </a:lnTo>
                    <a:lnTo>
                      <a:pt x="259" y="1336"/>
                    </a:lnTo>
                    <a:lnTo>
                      <a:pt x="246" y="1345"/>
                    </a:lnTo>
                    <a:lnTo>
                      <a:pt x="233" y="1352"/>
                    </a:lnTo>
                    <a:lnTo>
                      <a:pt x="215" y="1356"/>
                    </a:lnTo>
                    <a:lnTo>
                      <a:pt x="197" y="1357"/>
                    </a:lnTo>
                    <a:lnTo>
                      <a:pt x="176" y="1352"/>
                    </a:lnTo>
                    <a:lnTo>
                      <a:pt x="162" y="1344"/>
                    </a:lnTo>
                    <a:lnTo>
                      <a:pt x="147" y="1332"/>
                    </a:lnTo>
                    <a:lnTo>
                      <a:pt x="132" y="1316"/>
                    </a:lnTo>
                    <a:lnTo>
                      <a:pt x="117" y="1294"/>
                    </a:lnTo>
                    <a:lnTo>
                      <a:pt x="102" y="1268"/>
                    </a:lnTo>
                    <a:lnTo>
                      <a:pt x="87" y="1234"/>
                    </a:lnTo>
                    <a:lnTo>
                      <a:pt x="74" y="1195"/>
                    </a:lnTo>
                    <a:lnTo>
                      <a:pt x="59" y="1148"/>
                    </a:lnTo>
                    <a:lnTo>
                      <a:pt x="0" y="1108"/>
                    </a:lnTo>
                    <a:lnTo>
                      <a:pt x="5" y="942"/>
                    </a:lnTo>
                    <a:lnTo>
                      <a:pt x="21" y="768"/>
                    </a:lnTo>
                    <a:lnTo>
                      <a:pt x="75" y="714"/>
                    </a:lnTo>
                    <a:lnTo>
                      <a:pt x="83" y="487"/>
                    </a:lnTo>
                    <a:lnTo>
                      <a:pt x="191" y="466"/>
                    </a:lnTo>
                    <a:lnTo>
                      <a:pt x="261" y="257"/>
                    </a:lnTo>
                    <a:lnTo>
                      <a:pt x="262" y="256"/>
                    </a:lnTo>
                    <a:lnTo>
                      <a:pt x="267" y="254"/>
                    </a:lnTo>
                    <a:lnTo>
                      <a:pt x="275" y="251"/>
                    </a:lnTo>
                    <a:lnTo>
                      <a:pt x="284" y="248"/>
                    </a:lnTo>
                    <a:lnTo>
                      <a:pt x="297" y="242"/>
                    </a:lnTo>
                    <a:lnTo>
                      <a:pt x="312" y="236"/>
                    </a:lnTo>
                    <a:lnTo>
                      <a:pt x="329" y="229"/>
                    </a:lnTo>
                    <a:lnTo>
                      <a:pt x="350" y="221"/>
                    </a:lnTo>
                    <a:lnTo>
                      <a:pt x="371" y="212"/>
                    </a:lnTo>
                    <a:lnTo>
                      <a:pt x="395" y="204"/>
                    </a:lnTo>
                    <a:lnTo>
                      <a:pt x="420" y="193"/>
                    </a:lnTo>
                    <a:lnTo>
                      <a:pt x="448" y="183"/>
                    </a:lnTo>
                    <a:lnTo>
                      <a:pt x="477" y="173"/>
                    </a:lnTo>
                    <a:lnTo>
                      <a:pt x="508" y="162"/>
                    </a:lnTo>
                    <a:lnTo>
                      <a:pt x="539" y="151"/>
                    </a:lnTo>
                    <a:lnTo>
                      <a:pt x="572" y="139"/>
                    </a:lnTo>
                    <a:lnTo>
                      <a:pt x="607" y="128"/>
                    </a:lnTo>
                    <a:lnTo>
                      <a:pt x="642" y="116"/>
                    </a:lnTo>
                    <a:lnTo>
                      <a:pt x="679" y="105"/>
                    </a:lnTo>
                    <a:lnTo>
                      <a:pt x="716" y="93"/>
                    </a:lnTo>
                    <a:lnTo>
                      <a:pt x="754" y="83"/>
                    </a:lnTo>
                    <a:lnTo>
                      <a:pt x="792" y="73"/>
                    </a:lnTo>
                    <a:lnTo>
                      <a:pt x="831" y="62"/>
                    </a:lnTo>
                    <a:lnTo>
                      <a:pt x="870" y="52"/>
                    </a:lnTo>
                    <a:lnTo>
                      <a:pt x="908" y="43"/>
                    </a:lnTo>
                    <a:lnTo>
                      <a:pt x="947" y="35"/>
                    </a:lnTo>
                    <a:lnTo>
                      <a:pt x="986" y="26"/>
                    </a:lnTo>
                    <a:lnTo>
                      <a:pt x="1024" y="20"/>
                    </a:lnTo>
                    <a:lnTo>
                      <a:pt x="1062" y="13"/>
                    </a:lnTo>
                    <a:lnTo>
                      <a:pt x="1099" y="7"/>
                    </a:lnTo>
                    <a:lnTo>
                      <a:pt x="1136" y="3"/>
                    </a:lnTo>
                    <a:lnTo>
                      <a:pt x="1172" y="0"/>
                    </a:lnTo>
                    <a:lnTo>
                      <a:pt x="1869" y="5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55" name="Freeform 7"/>
              <p:cNvSpPr>
                <a:spLocks/>
              </p:cNvSpPr>
              <p:nvPr/>
            </p:nvSpPr>
            <p:spPr bwMode="auto">
              <a:xfrm>
                <a:off x="2300" y="1820"/>
                <a:ext cx="1100" cy="666"/>
              </a:xfrm>
              <a:custGeom>
                <a:avLst/>
                <a:gdLst/>
                <a:ahLst/>
                <a:cxnLst>
                  <a:cxn ang="0">
                    <a:pos x="1608" y="24"/>
                  </a:cxn>
                  <a:cxn ang="0">
                    <a:pos x="1831" y="88"/>
                  </a:cxn>
                  <a:cxn ang="0">
                    <a:pos x="1882" y="261"/>
                  </a:cxn>
                  <a:cxn ang="0">
                    <a:pos x="1940" y="530"/>
                  </a:cxn>
                  <a:cxn ang="0">
                    <a:pos x="1976" y="959"/>
                  </a:cxn>
                  <a:cxn ang="0">
                    <a:pos x="1976" y="1095"/>
                  </a:cxn>
                  <a:cxn ang="0">
                    <a:pos x="1869" y="1122"/>
                  </a:cxn>
                  <a:cxn ang="0">
                    <a:pos x="1719" y="1123"/>
                  </a:cxn>
                  <a:cxn ang="0">
                    <a:pos x="1626" y="1186"/>
                  </a:cxn>
                  <a:cxn ang="0">
                    <a:pos x="1654" y="1239"/>
                  </a:cxn>
                  <a:cxn ang="0">
                    <a:pos x="1814" y="1239"/>
                  </a:cxn>
                  <a:cxn ang="0">
                    <a:pos x="1940" y="1241"/>
                  </a:cxn>
                  <a:cxn ang="0">
                    <a:pos x="2104" y="1247"/>
                  </a:cxn>
                  <a:cxn ang="0">
                    <a:pos x="1858" y="1259"/>
                  </a:cxn>
                  <a:cxn ang="0">
                    <a:pos x="1601" y="1253"/>
                  </a:cxn>
                  <a:cxn ang="0">
                    <a:pos x="1706" y="1272"/>
                  </a:cxn>
                  <a:cxn ang="0">
                    <a:pos x="1862" y="1269"/>
                  </a:cxn>
                  <a:cxn ang="0">
                    <a:pos x="2001" y="1272"/>
                  </a:cxn>
                  <a:cxn ang="0">
                    <a:pos x="2134" y="1275"/>
                  </a:cxn>
                  <a:cxn ang="0">
                    <a:pos x="2153" y="1286"/>
                  </a:cxn>
                  <a:cxn ang="0">
                    <a:pos x="1976" y="1286"/>
                  </a:cxn>
                  <a:cxn ang="0">
                    <a:pos x="1772" y="1286"/>
                  </a:cxn>
                  <a:cxn ang="0">
                    <a:pos x="1551" y="1290"/>
                  </a:cxn>
                  <a:cxn ang="0">
                    <a:pos x="1421" y="1289"/>
                  </a:cxn>
                  <a:cxn ang="0">
                    <a:pos x="1224" y="1289"/>
                  </a:cxn>
                  <a:cxn ang="0">
                    <a:pos x="1043" y="1284"/>
                  </a:cxn>
                  <a:cxn ang="0">
                    <a:pos x="848" y="1287"/>
                  </a:cxn>
                  <a:cxn ang="0">
                    <a:pos x="936" y="1298"/>
                  </a:cxn>
                  <a:cxn ang="0">
                    <a:pos x="1265" y="1299"/>
                  </a:cxn>
                  <a:cxn ang="0">
                    <a:pos x="1504" y="1302"/>
                  </a:cxn>
                  <a:cxn ang="0">
                    <a:pos x="1741" y="1300"/>
                  </a:cxn>
                  <a:cxn ang="0">
                    <a:pos x="2066" y="1295"/>
                  </a:cxn>
                  <a:cxn ang="0">
                    <a:pos x="2134" y="1312"/>
                  </a:cxn>
                  <a:cxn ang="0">
                    <a:pos x="1999" y="1310"/>
                  </a:cxn>
                  <a:cxn ang="0">
                    <a:pos x="1884" y="1317"/>
                  </a:cxn>
                  <a:cxn ang="0">
                    <a:pos x="1520" y="1316"/>
                  </a:cxn>
                  <a:cxn ang="0">
                    <a:pos x="1166" y="1316"/>
                  </a:cxn>
                  <a:cxn ang="0">
                    <a:pos x="907" y="1316"/>
                  </a:cxn>
                  <a:cxn ang="0">
                    <a:pos x="747" y="1325"/>
                  </a:cxn>
                  <a:cxn ang="0">
                    <a:pos x="590" y="1263"/>
                  </a:cxn>
                  <a:cxn ang="0">
                    <a:pos x="430" y="1265"/>
                  </a:cxn>
                  <a:cxn ang="0">
                    <a:pos x="384" y="1253"/>
                  </a:cxn>
                  <a:cxn ang="0">
                    <a:pos x="531" y="1249"/>
                  </a:cxn>
                  <a:cxn ang="0">
                    <a:pos x="553" y="1209"/>
                  </a:cxn>
                  <a:cxn ang="0">
                    <a:pos x="352" y="1215"/>
                  </a:cxn>
                  <a:cxn ang="0">
                    <a:pos x="266" y="1224"/>
                  </a:cxn>
                  <a:cxn ang="0">
                    <a:pos x="464" y="1224"/>
                  </a:cxn>
                  <a:cxn ang="0">
                    <a:pos x="568" y="1233"/>
                  </a:cxn>
                  <a:cxn ang="0">
                    <a:pos x="451" y="1241"/>
                  </a:cxn>
                  <a:cxn ang="0">
                    <a:pos x="229" y="1245"/>
                  </a:cxn>
                  <a:cxn ang="0">
                    <a:pos x="72" y="1089"/>
                  </a:cxn>
                  <a:cxn ang="0">
                    <a:pos x="22" y="1046"/>
                  </a:cxn>
                  <a:cxn ang="0">
                    <a:pos x="17" y="924"/>
                  </a:cxn>
                  <a:cxn ang="0">
                    <a:pos x="126" y="607"/>
                  </a:cxn>
                  <a:cxn ang="0">
                    <a:pos x="68" y="539"/>
                  </a:cxn>
                  <a:cxn ang="0">
                    <a:pos x="123" y="458"/>
                  </a:cxn>
                  <a:cxn ang="0">
                    <a:pos x="169" y="488"/>
                  </a:cxn>
                  <a:cxn ang="0">
                    <a:pos x="228" y="313"/>
                  </a:cxn>
                  <a:cxn ang="0">
                    <a:pos x="319" y="223"/>
                  </a:cxn>
                  <a:cxn ang="0">
                    <a:pos x="588" y="131"/>
                  </a:cxn>
                  <a:cxn ang="0">
                    <a:pos x="885" y="51"/>
                  </a:cxn>
                  <a:cxn ang="0">
                    <a:pos x="1115" y="2"/>
                  </a:cxn>
                  <a:cxn ang="0">
                    <a:pos x="1305" y="4"/>
                  </a:cxn>
                </a:cxnLst>
                <a:rect l="0" t="0" r="r" b="b"/>
                <a:pathLst>
                  <a:path w="2199" h="1331">
                    <a:moveTo>
                      <a:pt x="1337" y="5"/>
                    </a:moveTo>
                    <a:lnTo>
                      <a:pt x="1367" y="7"/>
                    </a:lnTo>
                    <a:lnTo>
                      <a:pt x="1397" y="9"/>
                    </a:lnTo>
                    <a:lnTo>
                      <a:pt x="1428" y="12"/>
                    </a:lnTo>
                    <a:lnTo>
                      <a:pt x="1458" y="14"/>
                    </a:lnTo>
                    <a:lnTo>
                      <a:pt x="1488" y="16"/>
                    </a:lnTo>
                    <a:lnTo>
                      <a:pt x="1518" y="17"/>
                    </a:lnTo>
                    <a:lnTo>
                      <a:pt x="1548" y="20"/>
                    </a:lnTo>
                    <a:lnTo>
                      <a:pt x="1578" y="22"/>
                    </a:lnTo>
                    <a:lnTo>
                      <a:pt x="1608" y="24"/>
                    </a:lnTo>
                    <a:lnTo>
                      <a:pt x="1638" y="27"/>
                    </a:lnTo>
                    <a:lnTo>
                      <a:pt x="1668" y="29"/>
                    </a:lnTo>
                    <a:lnTo>
                      <a:pt x="1696" y="32"/>
                    </a:lnTo>
                    <a:lnTo>
                      <a:pt x="1726" y="35"/>
                    </a:lnTo>
                    <a:lnTo>
                      <a:pt x="1756" y="38"/>
                    </a:lnTo>
                    <a:lnTo>
                      <a:pt x="1785" y="42"/>
                    </a:lnTo>
                    <a:lnTo>
                      <a:pt x="1815" y="46"/>
                    </a:lnTo>
                    <a:lnTo>
                      <a:pt x="1826" y="57"/>
                    </a:lnTo>
                    <a:lnTo>
                      <a:pt x="1830" y="71"/>
                    </a:lnTo>
                    <a:lnTo>
                      <a:pt x="1831" y="88"/>
                    </a:lnTo>
                    <a:lnTo>
                      <a:pt x="1835" y="103"/>
                    </a:lnTo>
                    <a:lnTo>
                      <a:pt x="1840" y="122"/>
                    </a:lnTo>
                    <a:lnTo>
                      <a:pt x="1844" y="143"/>
                    </a:lnTo>
                    <a:lnTo>
                      <a:pt x="1850" y="162"/>
                    </a:lnTo>
                    <a:lnTo>
                      <a:pt x="1861" y="180"/>
                    </a:lnTo>
                    <a:lnTo>
                      <a:pt x="1861" y="197"/>
                    </a:lnTo>
                    <a:lnTo>
                      <a:pt x="1868" y="212"/>
                    </a:lnTo>
                    <a:lnTo>
                      <a:pt x="1875" y="226"/>
                    </a:lnTo>
                    <a:lnTo>
                      <a:pt x="1876" y="243"/>
                    </a:lnTo>
                    <a:lnTo>
                      <a:pt x="1882" y="261"/>
                    </a:lnTo>
                    <a:lnTo>
                      <a:pt x="1887" y="280"/>
                    </a:lnTo>
                    <a:lnTo>
                      <a:pt x="1893" y="298"/>
                    </a:lnTo>
                    <a:lnTo>
                      <a:pt x="1898" y="318"/>
                    </a:lnTo>
                    <a:lnTo>
                      <a:pt x="1902" y="336"/>
                    </a:lnTo>
                    <a:lnTo>
                      <a:pt x="1907" y="356"/>
                    </a:lnTo>
                    <a:lnTo>
                      <a:pt x="1912" y="374"/>
                    </a:lnTo>
                    <a:lnTo>
                      <a:pt x="1916" y="394"/>
                    </a:lnTo>
                    <a:lnTo>
                      <a:pt x="1928" y="438"/>
                    </a:lnTo>
                    <a:lnTo>
                      <a:pt x="1935" y="484"/>
                    </a:lnTo>
                    <a:lnTo>
                      <a:pt x="1940" y="530"/>
                    </a:lnTo>
                    <a:lnTo>
                      <a:pt x="1945" y="577"/>
                    </a:lnTo>
                    <a:lnTo>
                      <a:pt x="1950" y="586"/>
                    </a:lnTo>
                    <a:lnTo>
                      <a:pt x="1951" y="598"/>
                    </a:lnTo>
                    <a:lnTo>
                      <a:pt x="1952" y="608"/>
                    </a:lnTo>
                    <a:lnTo>
                      <a:pt x="1955" y="618"/>
                    </a:lnTo>
                    <a:lnTo>
                      <a:pt x="1959" y="701"/>
                    </a:lnTo>
                    <a:lnTo>
                      <a:pt x="1961" y="783"/>
                    </a:lnTo>
                    <a:lnTo>
                      <a:pt x="1962" y="866"/>
                    </a:lnTo>
                    <a:lnTo>
                      <a:pt x="1963" y="951"/>
                    </a:lnTo>
                    <a:lnTo>
                      <a:pt x="1976" y="959"/>
                    </a:lnTo>
                    <a:lnTo>
                      <a:pt x="1983" y="971"/>
                    </a:lnTo>
                    <a:lnTo>
                      <a:pt x="1986" y="986"/>
                    </a:lnTo>
                    <a:lnTo>
                      <a:pt x="1989" y="1001"/>
                    </a:lnTo>
                    <a:lnTo>
                      <a:pt x="1982" y="1013"/>
                    </a:lnTo>
                    <a:lnTo>
                      <a:pt x="1981" y="1025"/>
                    </a:lnTo>
                    <a:lnTo>
                      <a:pt x="1984" y="1038"/>
                    </a:lnTo>
                    <a:lnTo>
                      <a:pt x="1990" y="1050"/>
                    </a:lnTo>
                    <a:lnTo>
                      <a:pt x="1989" y="1066"/>
                    </a:lnTo>
                    <a:lnTo>
                      <a:pt x="1983" y="1081"/>
                    </a:lnTo>
                    <a:lnTo>
                      <a:pt x="1976" y="1095"/>
                    </a:lnTo>
                    <a:lnTo>
                      <a:pt x="1969" y="1109"/>
                    </a:lnTo>
                    <a:lnTo>
                      <a:pt x="1960" y="1115"/>
                    </a:lnTo>
                    <a:lnTo>
                      <a:pt x="1950" y="1117"/>
                    </a:lnTo>
                    <a:lnTo>
                      <a:pt x="1939" y="1119"/>
                    </a:lnTo>
                    <a:lnTo>
                      <a:pt x="1929" y="1119"/>
                    </a:lnTo>
                    <a:lnTo>
                      <a:pt x="1917" y="1118"/>
                    </a:lnTo>
                    <a:lnTo>
                      <a:pt x="1906" y="1118"/>
                    </a:lnTo>
                    <a:lnTo>
                      <a:pt x="1896" y="1119"/>
                    </a:lnTo>
                    <a:lnTo>
                      <a:pt x="1884" y="1120"/>
                    </a:lnTo>
                    <a:lnTo>
                      <a:pt x="1869" y="1122"/>
                    </a:lnTo>
                    <a:lnTo>
                      <a:pt x="1854" y="1122"/>
                    </a:lnTo>
                    <a:lnTo>
                      <a:pt x="1839" y="1122"/>
                    </a:lnTo>
                    <a:lnTo>
                      <a:pt x="1824" y="1122"/>
                    </a:lnTo>
                    <a:lnTo>
                      <a:pt x="1809" y="1123"/>
                    </a:lnTo>
                    <a:lnTo>
                      <a:pt x="1794" y="1123"/>
                    </a:lnTo>
                    <a:lnTo>
                      <a:pt x="1779" y="1123"/>
                    </a:lnTo>
                    <a:lnTo>
                      <a:pt x="1764" y="1123"/>
                    </a:lnTo>
                    <a:lnTo>
                      <a:pt x="1749" y="1123"/>
                    </a:lnTo>
                    <a:lnTo>
                      <a:pt x="1734" y="1123"/>
                    </a:lnTo>
                    <a:lnTo>
                      <a:pt x="1719" y="1123"/>
                    </a:lnTo>
                    <a:lnTo>
                      <a:pt x="1703" y="1123"/>
                    </a:lnTo>
                    <a:lnTo>
                      <a:pt x="1688" y="1123"/>
                    </a:lnTo>
                    <a:lnTo>
                      <a:pt x="1672" y="1123"/>
                    </a:lnTo>
                    <a:lnTo>
                      <a:pt x="1657" y="1123"/>
                    </a:lnTo>
                    <a:lnTo>
                      <a:pt x="1641" y="1123"/>
                    </a:lnTo>
                    <a:lnTo>
                      <a:pt x="1638" y="1126"/>
                    </a:lnTo>
                    <a:lnTo>
                      <a:pt x="1637" y="1142"/>
                    </a:lnTo>
                    <a:lnTo>
                      <a:pt x="1634" y="1157"/>
                    </a:lnTo>
                    <a:lnTo>
                      <a:pt x="1631" y="1172"/>
                    </a:lnTo>
                    <a:lnTo>
                      <a:pt x="1626" y="1186"/>
                    </a:lnTo>
                    <a:lnTo>
                      <a:pt x="1620" y="1200"/>
                    </a:lnTo>
                    <a:lnTo>
                      <a:pt x="1614" y="1214"/>
                    </a:lnTo>
                    <a:lnTo>
                      <a:pt x="1607" y="1226"/>
                    </a:lnTo>
                    <a:lnTo>
                      <a:pt x="1601" y="1240"/>
                    </a:lnTo>
                    <a:lnTo>
                      <a:pt x="1605" y="1240"/>
                    </a:lnTo>
                    <a:lnTo>
                      <a:pt x="1611" y="1239"/>
                    </a:lnTo>
                    <a:lnTo>
                      <a:pt x="1616" y="1239"/>
                    </a:lnTo>
                    <a:lnTo>
                      <a:pt x="1622" y="1240"/>
                    </a:lnTo>
                    <a:lnTo>
                      <a:pt x="1638" y="1239"/>
                    </a:lnTo>
                    <a:lnTo>
                      <a:pt x="1654" y="1239"/>
                    </a:lnTo>
                    <a:lnTo>
                      <a:pt x="1669" y="1238"/>
                    </a:lnTo>
                    <a:lnTo>
                      <a:pt x="1685" y="1238"/>
                    </a:lnTo>
                    <a:lnTo>
                      <a:pt x="1701" y="1238"/>
                    </a:lnTo>
                    <a:lnTo>
                      <a:pt x="1717" y="1238"/>
                    </a:lnTo>
                    <a:lnTo>
                      <a:pt x="1733" y="1238"/>
                    </a:lnTo>
                    <a:lnTo>
                      <a:pt x="1749" y="1238"/>
                    </a:lnTo>
                    <a:lnTo>
                      <a:pt x="1764" y="1239"/>
                    </a:lnTo>
                    <a:lnTo>
                      <a:pt x="1780" y="1239"/>
                    </a:lnTo>
                    <a:lnTo>
                      <a:pt x="1797" y="1239"/>
                    </a:lnTo>
                    <a:lnTo>
                      <a:pt x="1814" y="1239"/>
                    </a:lnTo>
                    <a:lnTo>
                      <a:pt x="1830" y="1239"/>
                    </a:lnTo>
                    <a:lnTo>
                      <a:pt x="1846" y="1239"/>
                    </a:lnTo>
                    <a:lnTo>
                      <a:pt x="1862" y="1239"/>
                    </a:lnTo>
                    <a:lnTo>
                      <a:pt x="1879" y="1239"/>
                    </a:lnTo>
                    <a:lnTo>
                      <a:pt x="1889" y="1241"/>
                    </a:lnTo>
                    <a:lnTo>
                      <a:pt x="1898" y="1242"/>
                    </a:lnTo>
                    <a:lnTo>
                      <a:pt x="1908" y="1244"/>
                    </a:lnTo>
                    <a:lnTo>
                      <a:pt x="1919" y="1242"/>
                    </a:lnTo>
                    <a:lnTo>
                      <a:pt x="1929" y="1242"/>
                    </a:lnTo>
                    <a:lnTo>
                      <a:pt x="1940" y="1241"/>
                    </a:lnTo>
                    <a:lnTo>
                      <a:pt x="1951" y="1241"/>
                    </a:lnTo>
                    <a:lnTo>
                      <a:pt x="1961" y="1241"/>
                    </a:lnTo>
                    <a:lnTo>
                      <a:pt x="1978" y="1241"/>
                    </a:lnTo>
                    <a:lnTo>
                      <a:pt x="1996" y="1242"/>
                    </a:lnTo>
                    <a:lnTo>
                      <a:pt x="2013" y="1244"/>
                    </a:lnTo>
                    <a:lnTo>
                      <a:pt x="2030" y="1244"/>
                    </a:lnTo>
                    <a:lnTo>
                      <a:pt x="2049" y="1245"/>
                    </a:lnTo>
                    <a:lnTo>
                      <a:pt x="2067" y="1246"/>
                    </a:lnTo>
                    <a:lnTo>
                      <a:pt x="2085" y="1247"/>
                    </a:lnTo>
                    <a:lnTo>
                      <a:pt x="2104" y="1247"/>
                    </a:lnTo>
                    <a:lnTo>
                      <a:pt x="2114" y="1259"/>
                    </a:lnTo>
                    <a:lnTo>
                      <a:pt x="2111" y="1263"/>
                    </a:lnTo>
                    <a:lnTo>
                      <a:pt x="2080" y="1262"/>
                    </a:lnTo>
                    <a:lnTo>
                      <a:pt x="2048" y="1261"/>
                    </a:lnTo>
                    <a:lnTo>
                      <a:pt x="2016" y="1260"/>
                    </a:lnTo>
                    <a:lnTo>
                      <a:pt x="1984" y="1259"/>
                    </a:lnTo>
                    <a:lnTo>
                      <a:pt x="1953" y="1259"/>
                    </a:lnTo>
                    <a:lnTo>
                      <a:pt x="1921" y="1259"/>
                    </a:lnTo>
                    <a:lnTo>
                      <a:pt x="1889" y="1259"/>
                    </a:lnTo>
                    <a:lnTo>
                      <a:pt x="1858" y="1259"/>
                    </a:lnTo>
                    <a:lnTo>
                      <a:pt x="1825" y="1259"/>
                    </a:lnTo>
                    <a:lnTo>
                      <a:pt x="1793" y="1259"/>
                    </a:lnTo>
                    <a:lnTo>
                      <a:pt x="1762" y="1259"/>
                    </a:lnTo>
                    <a:lnTo>
                      <a:pt x="1730" y="1259"/>
                    </a:lnTo>
                    <a:lnTo>
                      <a:pt x="1699" y="1259"/>
                    </a:lnTo>
                    <a:lnTo>
                      <a:pt x="1666" y="1259"/>
                    </a:lnTo>
                    <a:lnTo>
                      <a:pt x="1635" y="1259"/>
                    </a:lnTo>
                    <a:lnTo>
                      <a:pt x="1604" y="1257"/>
                    </a:lnTo>
                    <a:lnTo>
                      <a:pt x="1602" y="1256"/>
                    </a:lnTo>
                    <a:lnTo>
                      <a:pt x="1601" y="1253"/>
                    </a:lnTo>
                    <a:lnTo>
                      <a:pt x="1600" y="1251"/>
                    </a:lnTo>
                    <a:lnTo>
                      <a:pt x="1599" y="1247"/>
                    </a:lnTo>
                    <a:lnTo>
                      <a:pt x="1580" y="1268"/>
                    </a:lnTo>
                    <a:lnTo>
                      <a:pt x="1584" y="1272"/>
                    </a:lnTo>
                    <a:lnTo>
                      <a:pt x="1604" y="1270"/>
                    </a:lnTo>
                    <a:lnTo>
                      <a:pt x="1625" y="1269"/>
                    </a:lnTo>
                    <a:lnTo>
                      <a:pt x="1646" y="1270"/>
                    </a:lnTo>
                    <a:lnTo>
                      <a:pt x="1665" y="1271"/>
                    </a:lnTo>
                    <a:lnTo>
                      <a:pt x="1686" y="1272"/>
                    </a:lnTo>
                    <a:lnTo>
                      <a:pt x="1706" y="1272"/>
                    </a:lnTo>
                    <a:lnTo>
                      <a:pt x="1726" y="1271"/>
                    </a:lnTo>
                    <a:lnTo>
                      <a:pt x="1747" y="1268"/>
                    </a:lnTo>
                    <a:lnTo>
                      <a:pt x="1762" y="1268"/>
                    </a:lnTo>
                    <a:lnTo>
                      <a:pt x="1776" y="1269"/>
                    </a:lnTo>
                    <a:lnTo>
                      <a:pt x="1791" y="1269"/>
                    </a:lnTo>
                    <a:lnTo>
                      <a:pt x="1805" y="1269"/>
                    </a:lnTo>
                    <a:lnTo>
                      <a:pt x="1820" y="1269"/>
                    </a:lnTo>
                    <a:lnTo>
                      <a:pt x="1833" y="1269"/>
                    </a:lnTo>
                    <a:lnTo>
                      <a:pt x="1847" y="1269"/>
                    </a:lnTo>
                    <a:lnTo>
                      <a:pt x="1862" y="1269"/>
                    </a:lnTo>
                    <a:lnTo>
                      <a:pt x="1876" y="1269"/>
                    </a:lnTo>
                    <a:lnTo>
                      <a:pt x="1890" y="1269"/>
                    </a:lnTo>
                    <a:lnTo>
                      <a:pt x="1905" y="1269"/>
                    </a:lnTo>
                    <a:lnTo>
                      <a:pt x="1919" y="1270"/>
                    </a:lnTo>
                    <a:lnTo>
                      <a:pt x="1932" y="1270"/>
                    </a:lnTo>
                    <a:lnTo>
                      <a:pt x="1946" y="1271"/>
                    </a:lnTo>
                    <a:lnTo>
                      <a:pt x="1961" y="1271"/>
                    </a:lnTo>
                    <a:lnTo>
                      <a:pt x="1975" y="1272"/>
                    </a:lnTo>
                    <a:lnTo>
                      <a:pt x="1989" y="1272"/>
                    </a:lnTo>
                    <a:lnTo>
                      <a:pt x="2001" y="1272"/>
                    </a:lnTo>
                    <a:lnTo>
                      <a:pt x="2015" y="1272"/>
                    </a:lnTo>
                    <a:lnTo>
                      <a:pt x="2029" y="1272"/>
                    </a:lnTo>
                    <a:lnTo>
                      <a:pt x="2042" y="1272"/>
                    </a:lnTo>
                    <a:lnTo>
                      <a:pt x="2056" y="1272"/>
                    </a:lnTo>
                    <a:lnTo>
                      <a:pt x="2068" y="1272"/>
                    </a:lnTo>
                    <a:lnTo>
                      <a:pt x="2082" y="1272"/>
                    </a:lnTo>
                    <a:lnTo>
                      <a:pt x="2095" y="1272"/>
                    </a:lnTo>
                    <a:lnTo>
                      <a:pt x="2109" y="1272"/>
                    </a:lnTo>
                    <a:lnTo>
                      <a:pt x="2121" y="1274"/>
                    </a:lnTo>
                    <a:lnTo>
                      <a:pt x="2134" y="1275"/>
                    </a:lnTo>
                    <a:lnTo>
                      <a:pt x="2148" y="1276"/>
                    </a:lnTo>
                    <a:lnTo>
                      <a:pt x="2160" y="1277"/>
                    </a:lnTo>
                    <a:lnTo>
                      <a:pt x="2174" y="1278"/>
                    </a:lnTo>
                    <a:lnTo>
                      <a:pt x="2187" y="1280"/>
                    </a:lnTo>
                    <a:lnTo>
                      <a:pt x="2188" y="1282"/>
                    </a:lnTo>
                    <a:lnTo>
                      <a:pt x="2189" y="1282"/>
                    </a:lnTo>
                    <a:lnTo>
                      <a:pt x="2189" y="1283"/>
                    </a:lnTo>
                    <a:lnTo>
                      <a:pt x="2189" y="1284"/>
                    </a:lnTo>
                    <a:lnTo>
                      <a:pt x="2172" y="1285"/>
                    </a:lnTo>
                    <a:lnTo>
                      <a:pt x="2153" y="1286"/>
                    </a:lnTo>
                    <a:lnTo>
                      <a:pt x="2136" y="1286"/>
                    </a:lnTo>
                    <a:lnTo>
                      <a:pt x="2118" y="1287"/>
                    </a:lnTo>
                    <a:lnTo>
                      <a:pt x="2100" y="1287"/>
                    </a:lnTo>
                    <a:lnTo>
                      <a:pt x="2083" y="1287"/>
                    </a:lnTo>
                    <a:lnTo>
                      <a:pt x="2065" y="1287"/>
                    </a:lnTo>
                    <a:lnTo>
                      <a:pt x="2048" y="1286"/>
                    </a:lnTo>
                    <a:lnTo>
                      <a:pt x="2029" y="1286"/>
                    </a:lnTo>
                    <a:lnTo>
                      <a:pt x="2012" y="1286"/>
                    </a:lnTo>
                    <a:lnTo>
                      <a:pt x="1993" y="1286"/>
                    </a:lnTo>
                    <a:lnTo>
                      <a:pt x="1976" y="1286"/>
                    </a:lnTo>
                    <a:lnTo>
                      <a:pt x="1958" y="1286"/>
                    </a:lnTo>
                    <a:lnTo>
                      <a:pt x="1939" y="1286"/>
                    </a:lnTo>
                    <a:lnTo>
                      <a:pt x="1922" y="1287"/>
                    </a:lnTo>
                    <a:lnTo>
                      <a:pt x="1904" y="1289"/>
                    </a:lnTo>
                    <a:lnTo>
                      <a:pt x="1882" y="1287"/>
                    </a:lnTo>
                    <a:lnTo>
                      <a:pt x="1860" y="1286"/>
                    </a:lnTo>
                    <a:lnTo>
                      <a:pt x="1838" y="1286"/>
                    </a:lnTo>
                    <a:lnTo>
                      <a:pt x="1816" y="1286"/>
                    </a:lnTo>
                    <a:lnTo>
                      <a:pt x="1794" y="1286"/>
                    </a:lnTo>
                    <a:lnTo>
                      <a:pt x="1772" y="1286"/>
                    </a:lnTo>
                    <a:lnTo>
                      <a:pt x="1749" y="1286"/>
                    </a:lnTo>
                    <a:lnTo>
                      <a:pt x="1727" y="1287"/>
                    </a:lnTo>
                    <a:lnTo>
                      <a:pt x="1706" y="1287"/>
                    </a:lnTo>
                    <a:lnTo>
                      <a:pt x="1684" y="1289"/>
                    </a:lnTo>
                    <a:lnTo>
                      <a:pt x="1662" y="1289"/>
                    </a:lnTo>
                    <a:lnTo>
                      <a:pt x="1640" y="1289"/>
                    </a:lnTo>
                    <a:lnTo>
                      <a:pt x="1618" y="1290"/>
                    </a:lnTo>
                    <a:lnTo>
                      <a:pt x="1596" y="1290"/>
                    </a:lnTo>
                    <a:lnTo>
                      <a:pt x="1573" y="1290"/>
                    </a:lnTo>
                    <a:lnTo>
                      <a:pt x="1551" y="1290"/>
                    </a:lnTo>
                    <a:lnTo>
                      <a:pt x="1540" y="1292"/>
                    </a:lnTo>
                    <a:lnTo>
                      <a:pt x="1530" y="1293"/>
                    </a:lnTo>
                    <a:lnTo>
                      <a:pt x="1518" y="1293"/>
                    </a:lnTo>
                    <a:lnTo>
                      <a:pt x="1506" y="1293"/>
                    </a:lnTo>
                    <a:lnTo>
                      <a:pt x="1495" y="1293"/>
                    </a:lnTo>
                    <a:lnTo>
                      <a:pt x="1483" y="1293"/>
                    </a:lnTo>
                    <a:lnTo>
                      <a:pt x="1473" y="1294"/>
                    </a:lnTo>
                    <a:lnTo>
                      <a:pt x="1462" y="1295"/>
                    </a:lnTo>
                    <a:lnTo>
                      <a:pt x="1441" y="1289"/>
                    </a:lnTo>
                    <a:lnTo>
                      <a:pt x="1421" y="1289"/>
                    </a:lnTo>
                    <a:lnTo>
                      <a:pt x="1402" y="1289"/>
                    </a:lnTo>
                    <a:lnTo>
                      <a:pt x="1382" y="1289"/>
                    </a:lnTo>
                    <a:lnTo>
                      <a:pt x="1363" y="1289"/>
                    </a:lnTo>
                    <a:lnTo>
                      <a:pt x="1343" y="1289"/>
                    </a:lnTo>
                    <a:lnTo>
                      <a:pt x="1323" y="1289"/>
                    </a:lnTo>
                    <a:lnTo>
                      <a:pt x="1304" y="1289"/>
                    </a:lnTo>
                    <a:lnTo>
                      <a:pt x="1284" y="1289"/>
                    </a:lnTo>
                    <a:lnTo>
                      <a:pt x="1264" y="1289"/>
                    </a:lnTo>
                    <a:lnTo>
                      <a:pt x="1244" y="1289"/>
                    </a:lnTo>
                    <a:lnTo>
                      <a:pt x="1224" y="1289"/>
                    </a:lnTo>
                    <a:lnTo>
                      <a:pt x="1205" y="1289"/>
                    </a:lnTo>
                    <a:lnTo>
                      <a:pt x="1184" y="1289"/>
                    </a:lnTo>
                    <a:lnTo>
                      <a:pt x="1165" y="1289"/>
                    </a:lnTo>
                    <a:lnTo>
                      <a:pt x="1145" y="1289"/>
                    </a:lnTo>
                    <a:lnTo>
                      <a:pt x="1125" y="1289"/>
                    </a:lnTo>
                    <a:lnTo>
                      <a:pt x="1121" y="1284"/>
                    </a:lnTo>
                    <a:lnTo>
                      <a:pt x="1101" y="1284"/>
                    </a:lnTo>
                    <a:lnTo>
                      <a:pt x="1082" y="1284"/>
                    </a:lnTo>
                    <a:lnTo>
                      <a:pt x="1062" y="1284"/>
                    </a:lnTo>
                    <a:lnTo>
                      <a:pt x="1043" y="1284"/>
                    </a:lnTo>
                    <a:lnTo>
                      <a:pt x="1023" y="1284"/>
                    </a:lnTo>
                    <a:lnTo>
                      <a:pt x="1003" y="1284"/>
                    </a:lnTo>
                    <a:lnTo>
                      <a:pt x="985" y="1284"/>
                    </a:lnTo>
                    <a:lnTo>
                      <a:pt x="965" y="1285"/>
                    </a:lnTo>
                    <a:lnTo>
                      <a:pt x="946" y="1285"/>
                    </a:lnTo>
                    <a:lnTo>
                      <a:pt x="926" y="1285"/>
                    </a:lnTo>
                    <a:lnTo>
                      <a:pt x="907" y="1286"/>
                    </a:lnTo>
                    <a:lnTo>
                      <a:pt x="887" y="1286"/>
                    </a:lnTo>
                    <a:lnTo>
                      <a:pt x="868" y="1287"/>
                    </a:lnTo>
                    <a:lnTo>
                      <a:pt x="848" y="1287"/>
                    </a:lnTo>
                    <a:lnTo>
                      <a:pt x="830" y="1289"/>
                    </a:lnTo>
                    <a:lnTo>
                      <a:pt x="810" y="1290"/>
                    </a:lnTo>
                    <a:lnTo>
                      <a:pt x="808" y="1292"/>
                    </a:lnTo>
                    <a:lnTo>
                      <a:pt x="807" y="1294"/>
                    </a:lnTo>
                    <a:lnTo>
                      <a:pt x="804" y="1298"/>
                    </a:lnTo>
                    <a:lnTo>
                      <a:pt x="803" y="1300"/>
                    </a:lnTo>
                    <a:lnTo>
                      <a:pt x="837" y="1299"/>
                    </a:lnTo>
                    <a:lnTo>
                      <a:pt x="870" y="1299"/>
                    </a:lnTo>
                    <a:lnTo>
                      <a:pt x="903" y="1298"/>
                    </a:lnTo>
                    <a:lnTo>
                      <a:pt x="936" y="1298"/>
                    </a:lnTo>
                    <a:lnTo>
                      <a:pt x="969" y="1298"/>
                    </a:lnTo>
                    <a:lnTo>
                      <a:pt x="1002" y="1297"/>
                    </a:lnTo>
                    <a:lnTo>
                      <a:pt x="1035" y="1298"/>
                    </a:lnTo>
                    <a:lnTo>
                      <a:pt x="1068" y="1298"/>
                    </a:lnTo>
                    <a:lnTo>
                      <a:pt x="1100" y="1298"/>
                    </a:lnTo>
                    <a:lnTo>
                      <a:pt x="1134" y="1298"/>
                    </a:lnTo>
                    <a:lnTo>
                      <a:pt x="1167" y="1298"/>
                    </a:lnTo>
                    <a:lnTo>
                      <a:pt x="1199" y="1298"/>
                    </a:lnTo>
                    <a:lnTo>
                      <a:pt x="1233" y="1299"/>
                    </a:lnTo>
                    <a:lnTo>
                      <a:pt x="1265" y="1299"/>
                    </a:lnTo>
                    <a:lnTo>
                      <a:pt x="1298" y="1299"/>
                    </a:lnTo>
                    <a:lnTo>
                      <a:pt x="1332" y="1299"/>
                    </a:lnTo>
                    <a:lnTo>
                      <a:pt x="1353" y="1299"/>
                    </a:lnTo>
                    <a:lnTo>
                      <a:pt x="1375" y="1300"/>
                    </a:lnTo>
                    <a:lnTo>
                      <a:pt x="1396" y="1300"/>
                    </a:lnTo>
                    <a:lnTo>
                      <a:pt x="1418" y="1300"/>
                    </a:lnTo>
                    <a:lnTo>
                      <a:pt x="1440" y="1301"/>
                    </a:lnTo>
                    <a:lnTo>
                      <a:pt x="1460" y="1301"/>
                    </a:lnTo>
                    <a:lnTo>
                      <a:pt x="1482" y="1302"/>
                    </a:lnTo>
                    <a:lnTo>
                      <a:pt x="1504" y="1302"/>
                    </a:lnTo>
                    <a:lnTo>
                      <a:pt x="1525" y="1302"/>
                    </a:lnTo>
                    <a:lnTo>
                      <a:pt x="1547" y="1302"/>
                    </a:lnTo>
                    <a:lnTo>
                      <a:pt x="1567" y="1302"/>
                    </a:lnTo>
                    <a:lnTo>
                      <a:pt x="1589" y="1301"/>
                    </a:lnTo>
                    <a:lnTo>
                      <a:pt x="1611" y="1301"/>
                    </a:lnTo>
                    <a:lnTo>
                      <a:pt x="1632" y="1300"/>
                    </a:lnTo>
                    <a:lnTo>
                      <a:pt x="1654" y="1299"/>
                    </a:lnTo>
                    <a:lnTo>
                      <a:pt x="1676" y="1297"/>
                    </a:lnTo>
                    <a:lnTo>
                      <a:pt x="1708" y="1299"/>
                    </a:lnTo>
                    <a:lnTo>
                      <a:pt x="1741" y="1300"/>
                    </a:lnTo>
                    <a:lnTo>
                      <a:pt x="1774" y="1300"/>
                    </a:lnTo>
                    <a:lnTo>
                      <a:pt x="1806" y="1300"/>
                    </a:lnTo>
                    <a:lnTo>
                      <a:pt x="1838" y="1300"/>
                    </a:lnTo>
                    <a:lnTo>
                      <a:pt x="1871" y="1299"/>
                    </a:lnTo>
                    <a:lnTo>
                      <a:pt x="1904" y="1299"/>
                    </a:lnTo>
                    <a:lnTo>
                      <a:pt x="1936" y="1298"/>
                    </a:lnTo>
                    <a:lnTo>
                      <a:pt x="1968" y="1297"/>
                    </a:lnTo>
                    <a:lnTo>
                      <a:pt x="2000" y="1297"/>
                    </a:lnTo>
                    <a:lnTo>
                      <a:pt x="2034" y="1295"/>
                    </a:lnTo>
                    <a:lnTo>
                      <a:pt x="2066" y="1295"/>
                    </a:lnTo>
                    <a:lnTo>
                      <a:pt x="2098" y="1295"/>
                    </a:lnTo>
                    <a:lnTo>
                      <a:pt x="2130" y="1297"/>
                    </a:lnTo>
                    <a:lnTo>
                      <a:pt x="2164" y="1298"/>
                    </a:lnTo>
                    <a:lnTo>
                      <a:pt x="2196" y="1300"/>
                    </a:lnTo>
                    <a:lnTo>
                      <a:pt x="2199" y="1302"/>
                    </a:lnTo>
                    <a:lnTo>
                      <a:pt x="2187" y="1309"/>
                    </a:lnTo>
                    <a:lnTo>
                      <a:pt x="2174" y="1310"/>
                    </a:lnTo>
                    <a:lnTo>
                      <a:pt x="2160" y="1310"/>
                    </a:lnTo>
                    <a:lnTo>
                      <a:pt x="2146" y="1312"/>
                    </a:lnTo>
                    <a:lnTo>
                      <a:pt x="2134" y="1312"/>
                    </a:lnTo>
                    <a:lnTo>
                      <a:pt x="2120" y="1312"/>
                    </a:lnTo>
                    <a:lnTo>
                      <a:pt x="2107" y="1312"/>
                    </a:lnTo>
                    <a:lnTo>
                      <a:pt x="2094" y="1312"/>
                    </a:lnTo>
                    <a:lnTo>
                      <a:pt x="2080" y="1312"/>
                    </a:lnTo>
                    <a:lnTo>
                      <a:pt x="2067" y="1312"/>
                    </a:lnTo>
                    <a:lnTo>
                      <a:pt x="2053" y="1312"/>
                    </a:lnTo>
                    <a:lnTo>
                      <a:pt x="2039" y="1312"/>
                    </a:lnTo>
                    <a:lnTo>
                      <a:pt x="2026" y="1312"/>
                    </a:lnTo>
                    <a:lnTo>
                      <a:pt x="2012" y="1312"/>
                    </a:lnTo>
                    <a:lnTo>
                      <a:pt x="1999" y="1310"/>
                    </a:lnTo>
                    <a:lnTo>
                      <a:pt x="1985" y="1310"/>
                    </a:lnTo>
                    <a:lnTo>
                      <a:pt x="1972" y="1310"/>
                    </a:lnTo>
                    <a:lnTo>
                      <a:pt x="1966" y="1313"/>
                    </a:lnTo>
                    <a:lnTo>
                      <a:pt x="1954" y="1312"/>
                    </a:lnTo>
                    <a:lnTo>
                      <a:pt x="1943" y="1312"/>
                    </a:lnTo>
                    <a:lnTo>
                      <a:pt x="1930" y="1312"/>
                    </a:lnTo>
                    <a:lnTo>
                      <a:pt x="1919" y="1313"/>
                    </a:lnTo>
                    <a:lnTo>
                      <a:pt x="1907" y="1314"/>
                    </a:lnTo>
                    <a:lnTo>
                      <a:pt x="1896" y="1316"/>
                    </a:lnTo>
                    <a:lnTo>
                      <a:pt x="1884" y="1317"/>
                    </a:lnTo>
                    <a:lnTo>
                      <a:pt x="1873" y="1318"/>
                    </a:lnTo>
                    <a:lnTo>
                      <a:pt x="1835" y="1318"/>
                    </a:lnTo>
                    <a:lnTo>
                      <a:pt x="1795" y="1320"/>
                    </a:lnTo>
                    <a:lnTo>
                      <a:pt x="1756" y="1320"/>
                    </a:lnTo>
                    <a:lnTo>
                      <a:pt x="1717" y="1318"/>
                    </a:lnTo>
                    <a:lnTo>
                      <a:pt x="1678" y="1318"/>
                    </a:lnTo>
                    <a:lnTo>
                      <a:pt x="1639" y="1318"/>
                    </a:lnTo>
                    <a:lnTo>
                      <a:pt x="1600" y="1317"/>
                    </a:lnTo>
                    <a:lnTo>
                      <a:pt x="1559" y="1317"/>
                    </a:lnTo>
                    <a:lnTo>
                      <a:pt x="1520" y="1316"/>
                    </a:lnTo>
                    <a:lnTo>
                      <a:pt x="1481" y="1316"/>
                    </a:lnTo>
                    <a:lnTo>
                      <a:pt x="1442" y="1315"/>
                    </a:lnTo>
                    <a:lnTo>
                      <a:pt x="1402" y="1315"/>
                    </a:lnTo>
                    <a:lnTo>
                      <a:pt x="1363" y="1315"/>
                    </a:lnTo>
                    <a:lnTo>
                      <a:pt x="1323" y="1315"/>
                    </a:lnTo>
                    <a:lnTo>
                      <a:pt x="1285" y="1315"/>
                    </a:lnTo>
                    <a:lnTo>
                      <a:pt x="1246" y="1316"/>
                    </a:lnTo>
                    <a:lnTo>
                      <a:pt x="1219" y="1316"/>
                    </a:lnTo>
                    <a:lnTo>
                      <a:pt x="1192" y="1316"/>
                    </a:lnTo>
                    <a:lnTo>
                      <a:pt x="1166" y="1316"/>
                    </a:lnTo>
                    <a:lnTo>
                      <a:pt x="1139" y="1315"/>
                    </a:lnTo>
                    <a:lnTo>
                      <a:pt x="1113" y="1315"/>
                    </a:lnTo>
                    <a:lnTo>
                      <a:pt x="1087" y="1315"/>
                    </a:lnTo>
                    <a:lnTo>
                      <a:pt x="1061" y="1315"/>
                    </a:lnTo>
                    <a:lnTo>
                      <a:pt x="1036" y="1315"/>
                    </a:lnTo>
                    <a:lnTo>
                      <a:pt x="1009" y="1315"/>
                    </a:lnTo>
                    <a:lnTo>
                      <a:pt x="984" y="1315"/>
                    </a:lnTo>
                    <a:lnTo>
                      <a:pt x="957" y="1315"/>
                    </a:lnTo>
                    <a:lnTo>
                      <a:pt x="932" y="1315"/>
                    </a:lnTo>
                    <a:lnTo>
                      <a:pt x="907" y="1316"/>
                    </a:lnTo>
                    <a:lnTo>
                      <a:pt x="880" y="1316"/>
                    </a:lnTo>
                    <a:lnTo>
                      <a:pt x="855" y="1316"/>
                    </a:lnTo>
                    <a:lnTo>
                      <a:pt x="828" y="1316"/>
                    </a:lnTo>
                    <a:lnTo>
                      <a:pt x="817" y="1318"/>
                    </a:lnTo>
                    <a:lnTo>
                      <a:pt x="804" y="1320"/>
                    </a:lnTo>
                    <a:lnTo>
                      <a:pt x="793" y="1321"/>
                    </a:lnTo>
                    <a:lnTo>
                      <a:pt x="781" y="1321"/>
                    </a:lnTo>
                    <a:lnTo>
                      <a:pt x="770" y="1322"/>
                    </a:lnTo>
                    <a:lnTo>
                      <a:pt x="758" y="1323"/>
                    </a:lnTo>
                    <a:lnTo>
                      <a:pt x="747" y="1325"/>
                    </a:lnTo>
                    <a:lnTo>
                      <a:pt x="736" y="1329"/>
                    </a:lnTo>
                    <a:lnTo>
                      <a:pt x="721" y="1331"/>
                    </a:lnTo>
                    <a:lnTo>
                      <a:pt x="706" y="1331"/>
                    </a:lnTo>
                    <a:lnTo>
                      <a:pt x="691" y="1331"/>
                    </a:lnTo>
                    <a:lnTo>
                      <a:pt x="677" y="1329"/>
                    </a:lnTo>
                    <a:lnTo>
                      <a:pt x="662" y="1326"/>
                    </a:lnTo>
                    <a:lnTo>
                      <a:pt x="647" y="1322"/>
                    </a:lnTo>
                    <a:lnTo>
                      <a:pt x="634" y="1315"/>
                    </a:lnTo>
                    <a:lnTo>
                      <a:pt x="621" y="1308"/>
                    </a:lnTo>
                    <a:lnTo>
                      <a:pt x="590" y="1263"/>
                    </a:lnTo>
                    <a:lnTo>
                      <a:pt x="575" y="1264"/>
                    </a:lnTo>
                    <a:lnTo>
                      <a:pt x="559" y="1265"/>
                    </a:lnTo>
                    <a:lnTo>
                      <a:pt x="543" y="1265"/>
                    </a:lnTo>
                    <a:lnTo>
                      <a:pt x="527" y="1267"/>
                    </a:lnTo>
                    <a:lnTo>
                      <a:pt x="511" y="1267"/>
                    </a:lnTo>
                    <a:lnTo>
                      <a:pt x="495" y="1267"/>
                    </a:lnTo>
                    <a:lnTo>
                      <a:pt x="479" y="1268"/>
                    </a:lnTo>
                    <a:lnTo>
                      <a:pt x="462" y="1267"/>
                    </a:lnTo>
                    <a:lnTo>
                      <a:pt x="446" y="1267"/>
                    </a:lnTo>
                    <a:lnTo>
                      <a:pt x="430" y="1265"/>
                    </a:lnTo>
                    <a:lnTo>
                      <a:pt x="414" y="1265"/>
                    </a:lnTo>
                    <a:lnTo>
                      <a:pt x="399" y="1264"/>
                    </a:lnTo>
                    <a:lnTo>
                      <a:pt x="383" y="1262"/>
                    </a:lnTo>
                    <a:lnTo>
                      <a:pt x="367" y="1261"/>
                    </a:lnTo>
                    <a:lnTo>
                      <a:pt x="352" y="1259"/>
                    </a:lnTo>
                    <a:lnTo>
                      <a:pt x="337" y="1256"/>
                    </a:lnTo>
                    <a:lnTo>
                      <a:pt x="342" y="1252"/>
                    </a:lnTo>
                    <a:lnTo>
                      <a:pt x="355" y="1252"/>
                    </a:lnTo>
                    <a:lnTo>
                      <a:pt x="369" y="1253"/>
                    </a:lnTo>
                    <a:lnTo>
                      <a:pt x="384" y="1253"/>
                    </a:lnTo>
                    <a:lnTo>
                      <a:pt x="398" y="1253"/>
                    </a:lnTo>
                    <a:lnTo>
                      <a:pt x="413" y="1252"/>
                    </a:lnTo>
                    <a:lnTo>
                      <a:pt x="428" y="1252"/>
                    </a:lnTo>
                    <a:lnTo>
                      <a:pt x="443" y="1252"/>
                    </a:lnTo>
                    <a:lnTo>
                      <a:pt x="458" y="1251"/>
                    </a:lnTo>
                    <a:lnTo>
                      <a:pt x="473" y="1251"/>
                    </a:lnTo>
                    <a:lnTo>
                      <a:pt x="488" y="1251"/>
                    </a:lnTo>
                    <a:lnTo>
                      <a:pt x="502" y="1251"/>
                    </a:lnTo>
                    <a:lnTo>
                      <a:pt x="517" y="1249"/>
                    </a:lnTo>
                    <a:lnTo>
                      <a:pt x="531" y="1249"/>
                    </a:lnTo>
                    <a:lnTo>
                      <a:pt x="546" y="1249"/>
                    </a:lnTo>
                    <a:lnTo>
                      <a:pt x="560" y="1251"/>
                    </a:lnTo>
                    <a:lnTo>
                      <a:pt x="574" y="1251"/>
                    </a:lnTo>
                    <a:lnTo>
                      <a:pt x="576" y="1251"/>
                    </a:lnTo>
                    <a:lnTo>
                      <a:pt x="578" y="1252"/>
                    </a:lnTo>
                    <a:lnTo>
                      <a:pt x="580" y="1253"/>
                    </a:lnTo>
                    <a:lnTo>
                      <a:pt x="582" y="1252"/>
                    </a:lnTo>
                    <a:lnTo>
                      <a:pt x="586" y="1251"/>
                    </a:lnTo>
                    <a:lnTo>
                      <a:pt x="573" y="1208"/>
                    </a:lnTo>
                    <a:lnTo>
                      <a:pt x="553" y="1209"/>
                    </a:lnTo>
                    <a:lnTo>
                      <a:pt x="533" y="1209"/>
                    </a:lnTo>
                    <a:lnTo>
                      <a:pt x="513" y="1210"/>
                    </a:lnTo>
                    <a:lnTo>
                      <a:pt x="492" y="1211"/>
                    </a:lnTo>
                    <a:lnTo>
                      <a:pt x="473" y="1211"/>
                    </a:lnTo>
                    <a:lnTo>
                      <a:pt x="452" y="1211"/>
                    </a:lnTo>
                    <a:lnTo>
                      <a:pt x="433" y="1213"/>
                    </a:lnTo>
                    <a:lnTo>
                      <a:pt x="412" y="1213"/>
                    </a:lnTo>
                    <a:lnTo>
                      <a:pt x="392" y="1214"/>
                    </a:lnTo>
                    <a:lnTo>
                      <a:pt x="371" y="1214"/>
                    </a:lnTo>
                    <a:lnTo>
                      <a:pt x="352" y="1215"/>
                    </a:lnTo>
                    <a:lnTo>
                      <a:pt x="331" y="1215"/>
                    </a:lnTo>
                    <a:lnTo>
                      <a:pt x="312" y="1215"/>
                    </a:lnTo>
                    <a:lnTo>
                      <a:pt x="291" y="1216"/>
                    </a:lnTo>
                    <a:lnTo>
                      <a:pt x="271" y="1216"/>
                    </a:lnTo>
                    <a:lnTo>
                      <a:pt x="252" y="1217"/>
                    </a:lnTo>
                    <a:lnTo>
                      <a:pt x="249" y="1218"/>
                    </a:lnTo>
                    <a:lnTo>
                      <a:pt x="248" y="1221"/>
                    </a:lnTo>
                    <a:lnTo>
                      <a:pt x="247" y="1222"/>
                    </a:lnTo>
                    <a:lnTo>
                      <a:pt x="247" y="1225"/>
                    </a:lnTo>
                    <a:lnTo>
                      <a:pt x="266" y="1224"/>
                    </a:lnTo>
                    <a:lnTo>
                      <a:pt x="285" y="1224"/>
                    </a:lnTo>
                    <a:lnTo>
                      <a:pt x="305" y="1224"/>
                    </a:lnTo>
                    <a:lnTo>
                      <a:pt x="324" y="1224"/>
                    </a:lnTo>
                    <a:lnTo>
                      <a:pt x="344" y="1224"/>
                    </a:lnTo>
                    <a:lnTo>
                      <a:pt x="363" y="1224"/>
                    </a:lnTo>
                    <a:lnTo>
                      <a:pt x="384" y="1224"/>
                    </a:lnTo>
                    <a:lnTo>
                      <a:pt x="404" y="1224"/>
                    </a:lnTo>
                    <a:lnTo>
                      <a:pt x="423" y="1224"/>
                    </a:lnTo>
                    <a:lnTo>
                      <a:pt x="444" y="1224"/>
                    </a:lnTo>
                    <a:lnTo>
                      <a:pt x="464" y="1224"/>
                    </a:lnTo>
                    <a:lnTo>
                      <a:pt x="483" y="1223"/>
                    </a:lnTo>
                    <a:lnTo>
                      <a:pt x="503" y="1223"/>
                    </a:lnTo>
                    <a:lnTo>
                      <a:pt x="522" y="1222"/>
                    </a:lnTo>
                    <a:lnTo>
                      <a:pt x="542" y="1221"/>
                    </a:lnTo>
                    <a:lnTo>
                      <a:pt x="560" y="1218"/>
                    </a:lnTo>
                    <a:lnTo>
                      <a:pt x="565" y="1218"/>
                    </a:lnTo>
                    <a:lnTo>
                      <a:pt x="568" y="1221"/>
                    </a:lnTo>
                    <a:lnTo>
                      <a:pt x="569" y="1224"/>
                    </a:lnTo>
                    <a:lnTo>
                      <a:pt x="572" y="1227"/>
                    </a:lnTo>
                    <a:lnTo>
                      <a:pt x="568" y="1233"/>
                    </a:lnTo>
                    <a:lnTo>
                      <a:pt x="563" y="1237"/>
                    </a:lnTo>
                    <a:lnTo>
                      <a:pt x="556" y="1239"/>
                    </a:lnTo>
                    <a:lnTo>
                      <a:pt x="548" y="1239"/>
                    </a:lnTo>
                    <a:lnTo>
                      <a:pt x="540" y="1239"/>
                    </a:lnTo>
                    <a:lnTo>
                      <a:pt x="531" y="1239"/>
                    </a:lnTo>
                    <a:lnTo>
                      <a:pt x="525" y="1239"/>
                    </a:lnTo>
                    <a:lnTo>
                      <a:pt x="518" y="1240"/>
                    </a:lnTo>
                    <a:lnTo>
                      <a:pt x="496" y="1241"/>
                    </a:lnTo>
                    <a:lnTo>
                      <a:pt x="473" y="1241"/>
                    </a:lnTo>
                    <a:lnTo>
                      <a:pt x="451" y="1241"/>
                    </a:lnTo>
                    <a:lnTo>
                      <a:pt x="429" y="1242"/>
                    </a:lnTo>
                    <a:lnTo>
                      <a:pt x="406" y="1242"/>
                    </a:lnTo>
                    <a:lnTo>
                      <a:pt x="384" y="1244"/>
                    </a:lnTo>
                    <a:lnTo>
                      <a:pt x="362" y="1244"/>
                    </a:lnTo>
                    <a:lnTo>
                      <a:pt x="340" y="1244"/>
                    </a:lnTo>
                    <a:lnTo>
                      <a:pt x="317" y="1244"/>
                    </a:lnTo>
                    <a:lnTo>
                      <a:pt x="296" y="1245"/>
                    </a:lnTo>
                    <a:lnTo>
                      <a:pt x="274" y="1245"/>
                    </a:lnTo>
                    <a:lnTo>
                      <a:pt x="251" y="1245"/>
                    </a:lnTo>
                    <a:lnTo>
                      <a:pt x="229" y="1245"/>
                    </a:lnTo>
                    <a:lnTo>
                      <a:pt x="207" y="1245"/>
                    </a:lnTo>
                    <a:lnTo>
                      <a:pt x="184" y="1245"/>
                    </a:lnTo>
                    <a:lnTo>
                      <a:pt x="162" y="1245"/>
                    </a:lnTo>
                    <a:lnTo>
                      <a:pt x="136" y="1232"/>
                    </a:lnTo>
                    <a:lnTo>
                      <a:pt x="116" y="1215"/>
                    </a:lnTo>
                    <a:lnTo>
                      <a:pt x="101" y="1194"/>
                    </a:lnTo>
                    <a:lnTo>
                      <a:pt x="89" y="1170"/>
                    </a:lnTo>
                    <a:lnTo>
                      <a:pt x="83" y="1143"/>
                    </a:lnTo>
                    <a:lnTo>
                      <a:pt x="77" y="1117"/>
                    </a:lnTo>
                    <a:lnTo>
                      <a:pt x="72" y="1089"/>
                    </a:lnTo>
                    <a:lnTo>
                      <a:pt x="69" y="1063"/>
                    </a:lnTo>
                    <a:lnTo>
                      <a:pt x="68" y="1057"/>
                    </a:lnTo>
                    <a:lnTo>
                      <a:pt x="64" y="1054"/>
                    </a:lnTo>
                    <a:lnTo>
                      <a:pt x="58" y="1052"/>
                    </a:lnTo>
                    <a:lnTo>
                      <a:pt x="54" y="1051"/>
                    </a:lnTo>
                    <a:lnTo>
                      <a:pt x="47" y="1051"/>
                    </a:lnTo>
                    <a:lnTo>
                      <a:pt x="41" y="1051"/>
                    </a:lnTo>
                    <a:lnTo>
                      <a:pt x="35" y="1050"/>
                    </a:lnTo>
                    <a:lnTo>
                      <a:pt x="31" y="1048"/>
                    </a:lnTo>
                    <a:lnTo>
                      <a:pt x="22" y="1046"/>
                    </a:lnTo>
                    <a:lnTo>
                      <a:pt x="17" y="1039"/>
                    </a:lnTo>
                    <a:lnTo>
                      <a:pt x="12" y="1031"/>
                    </a:lnTo>
                    <a:lnTo>
                      <a:pt x="7" y="1024"/>
                    </a:lnTo>
                    <a:lnTo>
                      <a:pt x="2" y="1004"/>
                    </a:lnTo>
                    <a:lnTo>
                      <a:pt x="0" y="985"/>
                    </a:lnTo>
                    <a:lnTo>
                      <a:pt x="1" y="964"/>
                    </a:lnTo>
                    <a:lnTo>
                      <a:pt x="2" y="943"/>
                    </a:lnTo>
                    <a:lnTo>
                      <a:pt x="5" y="936"/>
                    </a:lnTo>
                    <a:lnTo>
                      <a:pt x="11" y="929"/>
                    </a:lnTo>
                    <a:lnTo>
                      <a:pt x="17" y="924"/>
                    </a:lnTo>
                    <a:lnTo>
                      <a:pt x="25" y="921"/>
                    </a:lnTo>
                    <a:lnTo>
                      <a:pt x="28" y="871"/>
                    </a:lnTo>
                    <a:lnTo>
                      <a:pt x="31" y="820"/>
                    </a:lnTo>
                    <a:lnTo>
                      <a:pt x="33" y="768"/>
                    </a:lnTo>
                    <a:lnTo>
                      <a:pt x="40" y="719"/>
                    </a:lnTo>
                    <a:lnTo>
                      <a:pt x="45" y="711"/>
                    </a:lnTo>
                    <a:lnTo>
                      <a:pt x="48" y="702"/>
                    </a:lnTo>
                    <a:lnTo>
                      <a:pt x="51" y="693"/>
                    </a:lnTo>
                    <a:lnTo>
                      <a:pt x="55" y="685"/>
                    </a:lnTo>
                    <a:lnTo>
                      <a:pt x="126" y="607"/>
                    </a:lnTo>
                    <a:lnTo>
                      <a:pt x="121" y="603"/>
                    </a:lnTo>
                    <a:lnTo>
                      <a:pt x="115" y="602"/>
                    </a:lnTo>
                    <a:lnTo>
                      <a:pt x="108" y="600"/>
                    </a:lnTo>
                    <a:lnTo>
                      <a:pt x="101" y="599"/>
                    </a:lnTo>
                    <a:lnTo>
                      <a:pt x="94" y="599"/>
                    </a:lnTo>
                    <a:lnTo>
                      <a:pt x="88" y="598"/>
                    </a:lnTo>
                    <a:lnTo>
                      <a:pt x="81" y="597"/>
                    </a:lnTo>
                    <a:lnTo>
                      <a:pt x="76" y="594"/>
                    </a:lnTo>
                    <a:lnTo>
                      <a:pt x="71" y="567"/>
                    </a:lnTo>
                    <a:lnTo>
                      <a:pt x="68" y="539"/>
                    </a:lnTo>
                    <a:lnTo>
                      <a:pt x="66" y="511"/>
                    </a:lnTo>
                    <a:lnTo>
                      <a:pt x="66" y="483"/>
                    </a:lnTo>
                    <a:lnTo>
                      <a:pt x="68" y="473"/>
                    </a:lnTo>
                    <a:lnTo>
                      <a:pt x="71" y="466"/>
                    </a:lnTo>
                    <a:lnTo>
                      <a:pt x="77" y="461"/>
                    </a:lnTo>
                    <a:lnTo>
                      <a:pt x="86" y="457"/>
                    </a:lnTo>
                    <a:lnTo>
                      <a:pt x="94" y="460"/>
                    </a:lnTo>
                    <a:lnTo>
                      <a:pt x="103" y="460"/>
                    </a:lnTo>
                    <a:lnTo>
                      <a:pt x="112" y="458"/>
                    </a:lnTo>
                    <a:lnTo>
                      <a:pt x="123" y="458"/>
                    </a:lnTo>
                    <a:lnTo>
                      <a:pt x="132" y="458"/>
                    </a:lnTo>
                    <a:lnTo>
                      <a:pt x="140" y="461"/>
                    </a:lnTo>
                    <a:lnTo>
                      <a:pt x="147" y="465"/>
                    </a:lnTo>
                    <a:lnTo>
                      <a:pt x="153" y="473"/>
                    </a:lnTo>
                    <a:lnTo>
                      <a:pt x="154" y="487"/>
                    </a:lnTo>
                    <a:lnTo>
                      <a:pt x="154" y="500"/>
                    </a:lnTo>
                    <a:lnTo>
                      <a:pt x="154" y="514"/>
                    </a:lnTo>
                    <a:lnTo>
                      <a:pt x="156" y="527"/>
                    </a:lnTo>
                    <a:lnTo>
                      <a:pt x="163" y="508"/>
                    </a:lnTo>
                    <a:lnTo>
                      <a:pt x="169" y="488"/>
                    </a:lnTo>
                    <a:lnTo>
                      <a:pt x="175" y="468"/>
                    </a:lnTo>
                    <a:lnTo>
                      <a:pt x="180" y="448"/>
                    </a:lnTo>
                    <a:lnTo>
                      <a:pt x="185" y="428"/>
                    </a:lnTo>
                    <a:lnTo>
                      <a:pt x="191" y="408"/>
                    </a:lnTo>
                    <a:lnTo>
                      <a:pt x="197" y="388"/>
                    </a:lnTo>
                    <a:lnTo>
                      <a:pt x="203" y="369"/>
                    </a:lnTo>
                    <a:lnTo>
                      <a:pt x="209" y="355"/>
                    </a:lnTo>
                    <a:lnTo>
                      <a:pt x="216" y="341"/>
                    </a:lnTo>
                    <a:lnTo>
                      <a:pt x="222" y="327"/>
                    </a:lnTo>
                    <a:lnTo>
                      <a:pt x="228" y="313"/>
                    </a:lnTo>
                    <a:lnTo>
                      <a:pt x="233" y="299"/>
                    </a:lnTo>
                    <a:lnTo>
                      <a:pt x="239" y="286"/>
                    </a:lnTo>
                    <a:lnTo>
                      <a:pt x="244" y="272"/>
                    </a:lnTo>
                    <a:lnTo>
                      <a:pt x="248" y="258"/>
                    </a:lnTo>
                    <a:lnTo>
                      <a:pt x="260" y="250"/>
                    </a:lnTo>
                    <a:lnTo>
                      <a:pt x="271" y="243"/>
                    </a:lnTo>
                    <a:lnTo>
                      <a:pt x="283" y="237"/>
                    </a:lnTo>
                    <a:lnTo>
                      <a:pt x="294" y="233"/>
                    </a:lnTo>
                    <a:lnTo>
                      <a:pt x="307" y="228"/>
                    </a:lnTo>
                    <a:lnTo>
                      <a:pt x="319" y="223"/>
                    </a:lnTo>
                    <a:lnTo>
                      <a:pt x="331" y="219"/>
                    </a:lnTo>
                    <a:lnTo>
                      <a:pt x="343" y="213"/>
                    </a:lnTo>
                    <a:lnTo>
                      <a:pt x="373" y="202"/>
                    </a:lnTo>
                    <a:lnTo>
                      <a:pt x="403" y="190"/>
                    </a:lnTo>
                    <a:lnTo>
                      <a:pt x="434" y="179"/>
                    </a:lnTo>
                    <a:lnTo>
                      <a:pt x="464" y="169"/>
                    </a:lnTo>
                    <a:lnTo>
                      <a:pt x="495" y="159"/>
                    </a:lnTo>
                    <a:lnTo>
                      <a:pt x="526" y="150"/>
                    </a:lnTo>
                    <a:lnTo>
                      <a:pt x="557" y="141"/>
                    </a:lnTo>
                    <a:lnTo>
                      <a:pt x="588" y="131"/>
                    </a:lnTo>
                    <a:lnTo>
                      <a:pt x="619" y="123"/>
                    </a:lnTo>
                    <a:lnTo>
                      <a:pt x="651" y="114"/>
                    </a:lnTo>
                    <a:lnTo>
                      <a:pt x="682" y="106"/>
                    </a:lnTo>
                    <a:lnTo>
                      <a:pt x="713" y="97"/>
                    </a:lnTo>
                    <a:lnTo>
                      <a:pt x="746" y="89"/>
                    </a:lnTo>
                    <a:lnTo>
                      <a:pt x="777" y="80"/>
                    </a:lnTo>
                    <a:lnTo>
                      <a:pt x="808" y="70"/>
                    </a:lnTo>
                    <a:lnTo>
                      <a:pt x="839" y="61"/>
                    </a:lnTo>
                    <a:lnTo>
                      <a:pt x="862" y="57"/>
                    </a:lnTo>
                    <a:lnTo>
                      <a:pt x="885" y="51"/>
                    </a:lnTo>
                    <a:lnTo>
                      <a:pt x="908" y="45"/>
                    </a:lnTo>
                    <a:lnTo>
                      <a:pt x="930" y="39"/>
                    </a:lnTo>
                    <a:lnTo>
                      <a:pt x="953" y="34"/>
                    </a:lnTo>
                    <a:lnTo>
                      <a:pt x="976" y="28"/>
                    </a:lnTo>
                    <a:lnTo>
                      <a:pt x="999" y="23"/>
                    </a:lnTo>
                    <a:lnTo>
                      <a:pt x="1022" y="17"/>
                    </a:lnTo>
                    <a:lnTo>
                      <a:pt x="1045" y="13"/>
                    </a:lnTo>
                    <a:lnTo>
                      <a:pt x="1069" y="8"/>
                    </a:lnTo>
                    <a:lnTo>
                      <a:pt x="1092" y="5"/>
                    </a:lnTo>
                    <a:lnTo>
                      <a:pt x="1115" y="2"/>
                    </a:lnTo>
                    <a:lnTo>
                      <a:pt x="1139" y="0"/>
                    </a:lnTo>
                    <a:lnTo>
                      <a:pt x="1162" y="0"/>
                    </a:lnTo>
                    <a:lnTo>
                      <a:pt x="1186" y="0"/>
                    </a:lnTo>
                    <a:lnTo>
                      <a:pt x="1211" y="2"/>
                    </a:lnTo>
                    <a:lnTo>
                      <a:pt x="1227" y="4"/>
                    </a:lnTo>
                    <a:lnTo>
                      <a:pt x="1243" y="5"/>
                    </a:lnTo>
                    <a:lnTo>
                      <a:pt x="1259" y="5"/>
                    </a:lnTo>
                    <a:lnTo>
                      <a:pt x="1274" y="4"/>
                    </a:lnTo>
                    <a:lnTo>
                      <a:pt x="1289" y="4"/>
                    </a:lnTo>
                    <a:lnTo>
                      <a:pt x="1305" y="4"/>
                    </a:lnTo>
                    <a:lnTo>
                      <a:pt x="1321" y="4"/>
                    </a:lnTo>
                    <a:lnTo>
                      <a:pt x="1337"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56" name="Freeform 8"/>
              <p:cNvSpPr>
                <a:spLocks/>
              </p:cNvSpPr>
              <p:nvPr/>
            </p:nvSpPr>
            <p:spPr bwMode="auto">
              <a:xfrm>
                <a:off x="2421" y="1828"/>
                <a:ext cx="803" cy="162"/>
              </a:xfrm>
              <a:custGeom>
                <a:avLst/>
                <a:gdLst/>
                <a:ahLst/>
                <a:cxnLst>
                  <a:cxn ang="0">
                    <a:pos x="1361" y="28"/>
                  </a:cxn>
                  <a:cxn ang="0">
                    <a:pos x="1432" y="34"/>
                  </a:cxn>
                  <a:cxn ang="0">
                    <a:pos x="1503" y="41"/>
                  </a:cxn>
                  <a:cxn ang="0">
                    <a:pos x="1556" y="47"/>
                  </a:cxn>
                  <a:cxn ang="0">
                    <a:pos x="1564" y="52"/>
                  </a:cxn>
                  <a:cxn ang="0">
                    <a:pos x="1561" y="66"/>
                  </a:cxn>
                  <a:cxn ang="0">
                    <a:pos x="1567" y="75"/>
                  </a:cxn>
                  <a:cxn ang="0">
                    <a:pos x="1576" y="91"/>
                  </a:cxn>
                  <a:cxn ang="0">
                    <a:pos x="1571" y="103"/>
                  </a:cxn>
                  <a:cxn ang="0">
                    <a:pos x="1580" y="130"/>
                  </a:cxn>
                  <a:cxn ang="0">
                    <a:pos x="1583" y="145"/>
                  </a:cxn>
                  <a:cxn ang="0">
                    <a:pos x="1577" y="157"/>
                  </a:cxn>
                  <a:cxn ang="0">
                    <a:pos x="1548" y="157"/>
                  </a:cxn>
                  <a:cxn ang="0">
                    <a:pos x="1606" y="179"/>
                  </a:cxn>
                  <a:cxn ang="0">
                    <a:pos x="1572" y="180"/>
                  </a:cxn>
                  <a:cxn ang="0">
                    <a:pos x="1500" y="167"/>
                  </a:cxn>
                  <a:cxn ang="0">
                    <a:pos x="1318" y="151"/>
                  </a:cxn>
                  <a:cxn ang="0">
                    <a:pos x="1135" y="144"/>
                  </a:cxn>
                  <a:cxn ang="0">
                    <a:pos x="952" y="137"/>
                  </a:cxn>
                  <a:cxn ang="0">
                    <a:pos x="902" y="136"/>
                  </a:cxn>
                  <a:cxn ang="0">
                    <a:pos x="828" y="140"/>
                  </a:cxn>
                  <a:cxn ang="0">
                    <a:pos x="724" y="155"/>
                  </a:cxn>
                  <a:cxn ang="0">
                    <a:pos x="654" y="167"/>
                  </a:cxn>
                  <a:cxn ang="0">
                    <a:pos x="592" y="180"/>
                  </a:cxn>
                  <a:cxn ang="0">
                    <a:pos x="530" y="194"/>
                  </a:cxn>
                  <a:cxn ang="0">
                    <a:pos x="460" y="211"/>
                  </a:cxn>
                  <a:cxn ang="0">
                    <a:pos x="383" y="229"/>
                  </a:cxn>
                  <a:cxn ang="0">
                    <a:pos x="305" y="247"/>
                  </a:cxn>
                  <a:cxn ang="0">
                    <a:pos x="219" y="272"/>
                  </a:cxn>
                  <a:cxn ang="0">
                    <a:pos x="112" y="297"/>
                  </a:cxn>
                  <a:cxn ang="0">
                    <a:pos x="46" y="311"/>
                  </a:cxn>
                  <a:cxn ang="0">
                    <a:pos x="0" y="317"/>
                  </a:cxn>
                  <a:cxn ang="0">
                    <a:pos x="11" y="280"/>
                  </a:cxn>
                  <a:cxn ang="0">
                    <a:pos x="33" y="245"/>
                  </a:cxn>
                  <a:cxn ang="0">
                    <a:pos x="194" y="183"/>
                  </a:cxn>
                  <a:cxn ang="0">
                    <a:pos x="389" y="122"/>
                  </a:cxn>
                  <a:cxn ang="0">
                    <a:pos x="589" y="69"/>
                  </a:cxn>
                  <a:cxn ang="0">
                    <a:pos x="704" y="41"/>
                  </a:cxn>
                  <a:cxn ang="0">
                    <a:pos x="762" y="28"/>
                  </a:cxn>
                  <a:cxn ang="0">
                    <a:pos x="819" y="15"/>
                  </a:cxn>
                  <a:cxn ang="0">
                    <a:pos x="848" y="67"/>
                  </a:cxn>
                  <a:cxn ang="0">
                    <a:pos x="891" y="130"/>
                  </a:cxn>
                  <a:cxn ang="0">
                    <a:pos x="995" y="127"/>
                  </a:cxn>
                  <a:cxn ang="0">
                    <a:pos x="942" y="119"/>
                  </a:cxn>
                  <a:cxn ang="0">
                    <a:pos x="863" y="117"/>
                  </a:cxn>
                  <a:cxn ang="0">
                    <a:pos x="873" y="102"/>
                  </a:cxn>
                  <a:cxn ang="0">
                    <a:pos x="872" y="82"/>
                  </a:cxn>
                  <a:cxn ang="0">
                    <a:pos x="865" y="68"/>
                  </a:cxn>
                  <a:cxn ang="0">
                    <a:pos x="880" y="55"/>
                  </a:cxn>
                  <a:cxn ang="0">
                    <a:pos x="871" y="42"/>
                  </a:cxn>
                  <a:cxn ang="0">
                    <a:pos x="874" y="28"/>
                  </a:cxn>
                  <a:cxn ang="0">
                    <a:pos x="934" y="16"/>
                  </a:cxn>
                  <a:cxn ang="0">
                    <a:pos x="1040" y="16"/>
                  </a:cxn>
                  <a:cxn ang="0">
                    <a:pos x="1040" y="8"/>
                  </a:cxn>
                  <a:cxn ang="0">
                    <a:pos x="959" y="7"/>
                  </a:cxn>
                  <a:cxn ang="0">
                    <a:pos x="950" y="0"/>
                  </a:cxn>
                  <a:cxn ang="0">
                    <a:pos x="1046" y="5"/>
                  </a:cxn>
                  <a:cxn ang="0">
                    <a:pos x="1125" y="7"/>
                  </a:cxn>
                  <a:cxn ang="0">
                    <a:pos x="1200" y="14"/>
                  </a:cxn>
                  <a:cxn ang="0">
                    <a:pos x="1274" y="22"/>
                  </a:cxn>
                </a:cxnLst>
                <a:rect l="0" t="0" r="r" b="b"/>
                <a:pathLst>
                  <a:path w="1606" h="324">
                    <a:moveTo>
                      <a:pt x="1303" y="24"/>
                    </a:moveTo>
                    <a:lnTo>
                      <a:pt x="1318" y="26"/>
                    </a:lnTo>
                    <a:lnTo>
                      <a:pt x="1333" y="27"/>
                    </a:lnTo>
                    <a:lnTo>
                      <a:pt x="1347" y="27"/>
                    </a:lnTo>
                    <a:lnTo>
                      <a:pt x="1361" y="28"/>
                    </a:lnTo>
                    <a:lnTo>
                      <a:pt x="1376" y="29"/>
                    </a:lnTo>
                    <a:lnTo>
                      <a:pt x="1390" y="30"/>
                    </a:lnTo>
                    <a:lnTo>
                      <a:pt x="1404" y="31"/>
                    </a:lnTo>
                    <a:lnTo>
                      <a:pt x="1417" y="32"/>
                    </a:lnTo>
                    <a:lnTo>
                      <a:pt x="1432" y="34"/>
                    </a:lnTo>
                    <a:lnTo>
                      <a:pt x="1446" y="36"/>
                    </a:lnTo>
                    <a:lnTo>
                      <a:pt x="1460" y="37"/>
                    </a:lnTo>
                    <a:lnTo>
                      <a:pt x="1474" y="38"/>
                    </a:lnTo>
                    <a:lnTo>
                      <a:pt x="1488" y="39"/>
                    </a:lnTo>
                    <a:lnTo>
                      <a:pt x="1503" y="41"/>
                    </a:lnTo>
                    <a:lnTo>
                      <a:pt x="1516" y="43"/>
                    </a:lnTo>
                    <a:lnTo>
                      <a:pt x="1531" y="44"/>
                    </a:lnTo>
                    <a:lnTo>
                      <a:pt x="1538" y="45"/>
                    </a:lnTo>
                    <a:lnTo>
                      <a:pt x="1548" y="46"/>
                    </a:lnTo>
                    <a:lnTo>
                      <a:pt x="1556" y="47"/>
                    </a:lnTo>
                    <a:lnTo>
                      <a:pt x="1562" y="50"/>
                    </a:lnTo>
                    <a:lnTo>
                      <a:pt x="1562" y="50"/>
                    </a:lnTo>
                    <a:lnTo>
                      <a:pt x="1562" y="51"/>
                    </a:lnTo>
                    <a:lnTo>
                      <a:pt x="1562" y="51"/>
                    </a:lnTo>
                    <a:lnTo>
                      <a:pt x="1564" y="52"/>
                    </a:lnTo>
                    <a:lnTo>
                      <a:pt x="1561" y="54"/>
                    </a:lnTo>
                    <a:lnTo>
                      <a:pt x="1559" y="57"/>
                    </a:lnTo>
                    <a:lnTo>
                      <a:pt x="1558" y="59"/>
                    </a:lnTo>
                    <a:lnTo>
                      <a:pt x="1558" y="62"/>
                    </a:lnTo>
                    <a:lnTo>
                      <a:pt x="1561" y="66"/>
                    </a:lnTo>
                    <a:lnTo>
                      <a:pt x="1567" y="66"/>
                    </a:lnTo>
                    <a:lnTo>
                      <a:pt x="1571" y="67"/>
                    </a:lnTo>
                    <a:lnTo>
                      <a:pt x="1573" y="72"/>
                    </a:lnTo>
                    <a:lnTo>
                      <a:pt x="1569" y="73"/>
                    </a:lnTo>
                    <a:lnTo>
                      <a:pt x="1567" y="75"/>
                    </a:lnTo>
                    <a:lnTo>
                      <a:pt x="1564" y="77"/>
                    </a:lnTo>
                    <a:lnTo>
                      <a:pt x="1562" y="81"/>
                    </a:lnTo>
                    <a:lnTo>
                      <a:pt x="1566" y="87"/>
                    </a:lnTo>
                    <a:lnTo>
                      <a:pt x="1572" y="88"/>
                    </a:lnTo>
                    <a:lnTo>
                      <a:pt x="1576" y="91"/>
                    </a:lnTo>
                    <a:lnTo>
                      <a:pt x="1577" y="99"/>
                    </a:lnTo>
                    <a:lnTo>
                      <a:pt x="1575" y="99"/>
                    </a:lnTo>
                    <a:lnTo>
                      <a:pt x="1574" y="99"/>
                    </a:lnTo>
                    <a:lnTo>
                      <a:pt x="1572" y="102"/>
                    </a:lnTo>
                    <a:lnTo>
                      <a:pt x="1571" y="103"/>
                    </a:lnTo>
                    <a:lnTo>
                      <a:pt x="1572" y="111"/>
                    </a:lnTo>
                    <a:lnTo>
                      <a:pt x="1577" y="117"/>
                    </a:lnTo>
                    <a:lnTo>
                      <a:pt x="1582" y="121"/>
                    </a:lnTo>
                    <a:lnTo>
                      <a:pt x="1584" y="129"/>
                    </a:lnTo>
                    <a:lnTo>
                      <a:pt x="1580" y="130"/>
                    </a:lnTo>
                    <a:lnTo>
                      <a:pt x="1574" y="130"/>
                    </a:lnTo>
                    <a:lnTo>
                      <a:pt x="1569" y="133"/>
                    </a:lnTo>
                    <a:lnTo>
                      <a:pt x="1566" y="137"/>
                    </a:lnTo>
                    <a:lnTo>
                      <a:pt x="1574" y="143"/>
                    </a:lnTo>
                    <a:lnTo>
                      <a:pt x="1583" y="145"/>
                    </a:lnTo>
                    <a:lnTo>
                      <a:pt x="1591" y="149"/>
                    </a:lnTo>
                    <a:lnTo>
                      <a:pt x="1595" y="159"/>
                    </a:lnTo>
                    <a:lnTo>
                      <a:pt x="1589" y="159"/>
                    </a:lnTo>
                    <a:lnTo>
                      <a:pt x="1583" y="158"/>
                    </a:lnTo>
                    <a:lnTo>
                      <a:pt x="1577" y="157"/>
                    </a:lnTo>
                    <a:lnTo>
                      <a:pt x="1572" y="156"/>
                    </a:lnTo>
                    <a:lnTo>
                      <a:pt x="1565" y="156"/>
                    </a:lnTo>
                    <a:lnTo>
                      <a:pt x="1559" y="155"/>
                    </a:lnTo>
                    <a:lnTo>
                      <a:pt x="1553" y="156"/>
                    </a:lnTo>
                    <a:lnTo>
                      <a:pt x="1548" y="157"/>
                    </a:lnTo>
                    <a:lnTo>
                      <a:pt x="1549" y="159"/>
                    </a:lnTo>
                    <a:lnTo>
                      <a:pt x="1550" y="161"/>
                    </a:lnTo>
                    <a:lnTo>
                      <a:pt x="1553" y="164"/>
                    </a:lnTo>
                    <a:lnTo>
                      <a:pt x="1556" y="165"/>
                    </a:lnTo>
                    <a:lnTo>
                      <a:pt x="1606" y="179"/>
                    </a:lnTo>
                    <a:lnTo>
                      <a:pt x="1606" y="186"/>
                    </a:lnTo>
                    <a:lnTo>
                      <a:pt x="1598" y="186"/>
                    </a:lnTo>
                    <a:lnTo>
                      <a:pt x="1589" y="184"/>
                    </a:lnTo>
                    <a:lnTo>
                      <a:pt x="1581" y="182"/>
                    </a:lnTo>
                    <a:lnTo>
                      <a:pt x="1572" y="180"/>
                    </a:lnTo>
                    <a:lnTo>
                      <a:pt x="1564" y="176"/>
                    </a:lnTo>
                    <a:lnTo>
                      <a:pt x="1554" y="174"/>
                    </a:lnTo>
                    <a:lnTo>
                      <a:pt x="1545" y="173"/>
                    </a:lnTo>
                    <a:lnTo>
                      <a:pt x="1536" y="172"/>
                    </a:lnTo>
                    <a:lnTo>
                      <a:pt x="1500" y="167"/>
                    </a:lnTo>
                    <a:lnTo>
                      <a:pt x="1463" y="163"/>
                    </a:lnTo>
                    <a:lnTo>
                      <a:pt x="1428" y="159"/>
                    </a:lnTo>
                    <a:lnTo>
                      <a:pt x="1392" y="156"/>
                    </a:lnTo>
                    <a:lnTo>
                      <a:pt x="1355" y="153"/>
                    </a:lnTo>
                    <a:lnTo>
                      <a:pt x="1318" y="151"/>
                    </a:lnTo>
                    <a:lnTo>
                      <a:pt x="1282" y="150"/>
                    </a:lnTo>
                    <a:lnTo>
                      <a:pt x="1246" y="148"/>
                    </a:lnTo>
                    <a:lnTo>
                      <a:pt x="1209" y="146"/>
                    </a:lnTo>
                    <a:lnTo>
                      <a:pt x="1172" y="145"/>
                    </a:lnTo>
                    <a:lnTo>
                      <a:pt x="1135" y="144"/>
                    </a:lnTo>
                    <a:lnTo>
                      <a:pt x="1099" y="143"/>
                    </a:lnTo>
                    <a:lnTo>
                      <a:pt x="1062" y="142"/>
                    </a:lnTo>
                    <a:lnTo>
                      <a:pt x="1025" y="141"/>
                    </a:lnTo>
                    <a:lnTo>
                      <a:pt x="989" y="140"/>
                    </a:lnTo>
                    <a:lnTo>
                      <a:pt x="952" y="137"/>
                    </a:lnTo>
                    <a:lnTo>
                      <a:pt x="942" y="137"/>
                    </a:lnTo>
                    <a:lnTo>
                      <a:pt x="932" y="137"/>
                    </a:lnTo>
                    <a:lnTo>
                      <a:pt x="921" y="137"/>
                    </a:lnTo>
                    <a:lnTo>
                      <a:pt x="912" y="136"/>
                    </a:lnTo>
                    <a:lnTo>
                      <a:pt x="902" y="136"/>
                    </a:lnTo>
                    <a:lnTo>
                      <a:pt x="891" y="135"/>
                    </a:lnTo>
                    <a:lnTo>
                      <a:pt x="881" y="134"/>
                    </a:lnTo>
                    <a:lnTo>
                      <a:pt x="871" y="133"/>
                    </a:lnTo>
                    <a:lnTo>
                      <a:pt x="850" y="136"/>
                    </a:lnTo>
                    <a:lnTo>
                      <a:pt x="828" y="140"/>
                    </a:lnTo>
                    <a:lnTo>
                      <a:pt x="807" y="142"/>
                    </a:lnTo>
                    <a:lnTo>
                      <a:pt x="787" y="144"/>
                    </a:lnTo>
                    <a:lnTo>
                      <a:pt x="766" y="146"/>
                    </a:lnTo>
                    <a:lnTo>
                      <a:pt x="745" y="150"/>
                    </a:lnTo>
                    <a:lnTo>
                      <a:pt x="724" y="155"/>
                    </a:lnTo>
                    <a:lnTo>
                      <a:pt x="705" y="160"/>
                    </a:lnTo>
                    <a:lnTo>
                      <a:pt x="692" y="161"/>
                    </a:lnTo>
                    <a:lnTo>
                      <a:pt x="680" y="164"/>
                    </a:lnTo>
                    <a:lnTo>
                      <a:pt x="667" y="165"/>
                    </a:lnTo>
                    <a:lnTo>
                      <a:pt x="654" y="167"/>
                    </a:lnTo>
                    <a:lnTo>
                      <a:pt x="642" y="169"/>
                    </a:lnTo>
                    <a:lnTo>
                      <a:pt x="629" y="172"/>
                    </a:lnTo>
                    <a:lnTo>
                      <a:pt x="616" y="174"/>
                    </a:lnTo>
                    <a:lnTo>
                      <a:pt x="604" y="178"/>
                    </a:lnTo>
                    <a:lnTo>
                      <a:pt x="592" y="180"/>
                    </a:lnTo>
                    <a:lnTo>
                      <a:pt x="579" y="182"/>
                    </a:lnTo>
                    <a:lnTo>
                      <a:pt x="567" y="186"/>
                    </a:lnTo>
                    <a:lnTo>
                      <a:pt x="554" y="188"/>
                    </a:lnTo>
                    <a:lnTo>
                      <a:pt x="543" y="190"/>
                    </a:lnTo>
                    <a:lnTo>
                      <a:pt x="530" y="194"/>
                    </a:lnTo>
                    <a:lnTo>
                      <a:pt x="518" y="196"/>
                    </a:lnTo>
                    <a:lnTo>
                      <a:pt x="506" y="198"/>
                    </a:lnTo>
                    <a:lnTo>
                      <a:pt x="491" y="203"/>
                    </a:lnTo>
                    <a:lnTo>
                      <a:pt x="476" y="206"/>
                    </a:lnTo>
                    <a:lnTo>
                      <a:pt x="460" y="211"/>
                    </a:lnTo>
                    <a:lnTo>
                      <a:pt x="445" y="214"/>
                    </a:lnTo>
                    <a:lnTo>
                      <a:pt x="430" y="219"/>
                    </a:lnTo>
                    <a:lnTo>
                      <a:pt x="414" y="222"/>
                    </a:lnTo>
                    <a:lnTo>
                      <a:pt x="399" y="226"/>
                    </a:lnTo>
                    <a:lnTo>
                      <a:pt x="383" y="229"/>
                    </a:lnTo>
                    <a:lnTo>
                      <a:pt x="368" y="233"/>
                    </a:lnTo>
                    <a:lnTo>
                      <a:pt x="352" y="236"/>
                    </a:lnTo>
                    <a:lnTo>
                      <a:pt x="337" y="240"/>
                    </a:lnTo>
                    <a:lnTo>
                      <a:pt x="322" y="243"/>
                    </a:lnTo>
                    <a:lnTo>
                      <a:pt x="305" y="247"/>
                    </a:lnTo>
                    <a:lnTo>
                      <a:pt x="290" y="250"/>
                    </a:lnTo>
                    <a:lnTo>
                      <a:pt x="274" y="255"/>
                    </a:lnTo>
                    <a:lnTo>
                      <a:pt x="259" y="258"/>
                    </a:lnTo>
                    <a:lnTo>
                      <a:pt x="240" y="266"/>
                    </a:lnTo>
                    <a:lnTo>
                      <a:pt x="219" y="272"/>
                    </a:lnTo>
                    <a:lnTo>
                      <a:pt x="197" y="278"/>
                    </a:lnTo>
                    <a:lnTo>
                      <a:pt x="177" y="282"/>
                    </a:lnTo>
                    <a:lnTo>
                      <a:pt x="155" y="287"/>
                    </a:lnTo>
                    <a:lnTo>
                      <a:pt x="133" y="292"/>
                    </a:lnTo>
                    <a:lnTo>
                      <a:pt x="112" y="297"/>
                    </a:lnTo>
                    <a:lnTo>
                      <a:pt x="91" y="304"/>
                    </a:lnTo>
                    <a:lnTo>
                      <a:pt x="80" y="304"/>
                    </a:lnTo>
                    <a:lnTo>
                      <a:pt x="68" y="305"/>
                    </a:lnTo>
                    <a:lnTo>
                      <a:pt x="57" y="308"/>
                    </a:lnTo>
                    <a:lnTo>
                      <a:pt x="46" y="311"/>
                    </a:lnTo>
                    <a:lnTo>
                      <a:pt x="35" y="315"/>
                    </a:lnTo>
                    <a:lnTo>
                      <a:pt x="25" y="318"/>
                    </a:lnTo>
                    <a:lnTo>
                      <a:pt x="13" y="321"/>
                    </a:lnTo>
                    <a:lnTo>
                      <a:pt x="2" y="324"/>
                    </a:lnTo>
                    <a:lnTo>
                      <a:pt x="0" y="317"/>
                    </a:lnTo>
                    <a:lnTo>
                      <a:pt x="2" y="310"/>
                    </a:lnTo>
                    <a:lnTo>
                      <a:pt x="4" y="303"/>
                    </a:lnTo>
                    <a:lnTo>
                      <a:pt x="6" y="296"/>
                    </a:lnTo>
                    <a:lnTo>
                      <a:pt x="8" y="288"/>
                    </a:lnTo>
                    <a:lnTo>
                      <a:pt x="11" y="280"/>
                    </a:lnTo>
                    <a:lnTo>
                      <a:pt x="14" y="272"/>
                    </a:lnTo>
                    <a:lnTo>
                      <a:pt x="18" y="264"/>
                    </a:lnTo>
                    <a:lnTo>
                      <a:pt x="21" y="257"/>
                    </a:lnTo>
                    <a:lnTo>
                      <a:pt x="27" y="251"/>
                    </a:lnTo>
                    <a:lnTo>
                      <a:pt x="33" y="245"/>
                    </a:lnTo>
                    <a:lnTo>
                      <a:pt x="41" y="242"/>
                    </a:lnTo>
                    <a:lnTo>
                      <a:pt x="79" y="226"/>
                    </a:lnTo>
                    <a:lnTo>
                      <a:pt x="117" y="211"/>
                    </a:lnTo>
                    <a:lnTo>
                      <a:pt x="155" y="197"/>
                    </a:lnTo>
                    <a:lnTo>
                      <a:pt x="194" y="183"/>
                    </a:lnTo>
                    <a:lnTo>
                      <a:pt x="232" y="171"/>
                    </a:lnTo>
                    <a:lnTo>
                      <a:pt x="271" y="158"/>
                    </a:lnTo>
                    <a:lnTo>
                      <a:pt x="310" y="145"/>
                    </a:lnTo>
                    <a:lnTo>
                      <a:pt x="350" y="134"/>
                    </a:lnTo>
                    <a:lnTo>
                      <a:pt x="389" y="122"/>
                    </a:lnTo>
                    <a:lnTo>
                      <a:pt x="429" y="112"/>
                    </a:lnTo>
                    <a:lnTo>
                      <a:pt x="469" y="100"/>
                    </a:lnTo>
                    <a:lnTo>
                      <a:pt x="509" y="90"/>
                    </a:lnTo>
                    <a:lnTo>
                      <a:pt x="548" y="80"/>
                    </a:lnTo>
                    <a:lnTo>
                      <a:pt x="589" y="69"/>
                    </a:lnTo>
                    <a:lnTo>
                      <a:pt x="629" y="60"/>
                    </a:lnTo>
                    <a:lnTo>
                      <a:pt x="669" y="50"/>
                    </a:lnTo>
                    <a:lnTo>
                      <a:pt x="681" y="46"/>
                    </a:lnTo>
                    <a:lnTo>
                      <a:pt x="692" y="43"/>
                    </a:lnTo>
                    <a:lnTo>
                      <a:pt x="704" y="41"/>
                    </a:lnTo>
                    <a:lnTo>
                      <a:pt x="715" y="38"/>
                    </a:lnTo>
                    <a:lnTo>
                      <a:pt x="727" y="36"/>
                    </a:lnTo>
                    <a:lnTo>
                      <a:pt x="739" y="34"/>
                    </a:lnTo>
                    <a:lnTo>
                      <a:pt x="751" y="30"/>
                    </a:lnTo>
                    <a:lnTo>
                      <a:pt x="762" y="28"/>
                    </a:lnTo>
                    <a:lnTo>
                      <a:pt x="774" y="26"/>
                    </a:lnTo>
                    <a:lnTo>
                      <a:pt x="785" y="23"/>
                    </a:lnTo>
                    <a:lnTo>
                      <a:pt x="796" y="21"/>
                    </a:lnTo>
                    <a:lnTo>
                      <a:pt x="807" y="19"/>
                    </a:lnTo>
                    <a:lnTo>
                      <a:pt x="819" y="15"/>
                    </a:lnTo>
                    <a:lnTo>
                      <a:pt x="830" y="13"/>
                    </a:lnTo>
                    <a:lnTo>
                      <a:pt x="841" y="9"/>
                    </a:lnTo>
                    <a:lnTo>
                      <a:pt x="852" y="6"/>
                    </a:lnTo>
                    <a:lnTo>
                      <a:pt x="849" y="36"/>
                    </a:lnTo>
                    <a:lnTo>
                      <a:pt x="848" y="67"/>
                    </a:lnTo>
                    <a:lnTo>
                      <a:pt x="846" y="99"/>
                    </a:lnTo>
                    <a:lnTo>
                      <a:pt x="845" y="129"/>
                    </a:lnTo>
                    <a:lnTo>
                      <a:pt x="848" y="131"/>
                    </a:lnTo>
                    <a:lnTo>
                      <a:pt x="870" y="131"/>
                    </a:lnTo>
                    <a:lnTo>
                      <a:pt x="891" y="130"/>
                    </a:lnTo>
                    <a:lnTo>
                      <a:pt x="912" y="130"/>
                    </a:lnTo>
                    <a:lnTo>
                      <a:pt x="933" y="129"/>
                    </a:lnTo>
                    <a:lnTo>
                      <a:pt x="954" y="128"/>
                    </a:lnTo>
                    <a:lnTo>
                      <a:pt x="974" y="127"/>
                    </a:lnTo>
                    <a:lnTo>
                      <a:pt x="995" y="127"/>
                    </a:lnTo>
                    <a:lnTo>
                      <a:pt x="1016" y="126"/>
                    </a:lnTo>
                    <a:lnTo>
                      <a:pt x="997" y="123"/>
                    </a:lnTo>
                    <a:lnTo>
                      <a:pt x="979" y="121"/>
                    </a:lnTo>
                    <a:lnTo>
                      <a:pt x="960" y="120"/>
                    </a:lnTo>
                    <a:lnTo>
                      <a:pt x="942" y="119"/>
                    </a:lnTo>
                    <a:lnTo>
                      <a:pt x="922" y="118"/>
                    </a:lnTo>
                    <a:lnTo>
                      <a:pt x="904" y="118"/>
                    </a:lnTo>
                    <a:lnTo>
                      <a:pt x="884" y="118"/>
                    </a:lnTo>
                    <a:lnTo>
                      <a:pt x="866" y="119"/>
                    </a:lnTo>
                    <a:lnTo>
                      <a:pt x="863" y="117"/>
                    </a:lnTo>
                    <a:lnTo>
                      <a:pt x="861" y="114"/>
                    </a:lnTo>
                    <a:lnTo>
                      <a:pt x="861" y="112"/>
                    </a:lnTo>
                    <a:lnTo>
                      <a:pt x="863" y="108"/>
                    </a:lnTo>
                    <a:lnTo>
                      <a:pt x="866" y="104"/>
                    </a:lnTo>
                    <a:lnTo>
                      <a:pt x="873" y="102"/>
                    </a:lnTo>
                    <a:lnTo>
                      <a:pt x="878" y="99"/>
                    </a:lnTo>
                    <a:lnTo>
                      <a:pt x="875" y="92"/>
                    </a:lnTo>
                    <a:lnTo>
                      <a:pt x="865" y="87"/>
                    </a:lnTo>
                    <a:lnTo>
                      <a:pt x="868" y="85"/>
                    </a:lnTo>
                    <a:lnTo>
                      <a:pt x="872" y="82"/>
                    </a:lnTo>
                    <a:lnTo>
                      <a:pt x="874" y="79"/>
                    </a:lnTo>
                    <a:lnTo>
                      <a:pt x="873" y="74"/>
                    </a:lnTo>
                    <a:lnTo>
                      <a:pt x="871" y="70"/>
                    </a:lnTo>
                    <a:lnTo>
                      <a:pt x="867" y="69"/>
                    </a:lnTo>
                    <a:lnTo>
                      <a:pt x="865" y="68"/>
                    </a:lnTo>
                    <a:lnTo>
                      <a:pt x="866" y="64"/>
                    </a:lnTo>
                    <a:lnTo>
                      <a:pt x="871" y="62"/>
                    </a:lnTo>
                    <a:lnTo>
                      <a:pt x="874" y="61"/>
                    </a:lnTo>
                    <a:lnTo>
                      <a:pt x="878" y="59"/>
                    </a:lnTo>
                    <a:lnTo>
                      <a:pt x="880" y="55"/>
                    </a:lnTo>
                    <a:lnTo>
                      <a:pt x="876" y="51"/>
                    </a:lnTo>
                    <a:lnTo>
                      <a:pt x="871" y="49"/>
                    </a:lnTo>
                    <a:lnTo>
                      <a:pt x="866" y="47"/>
                    </a:lnTo>
                    <a:lnTo>
                      <a:pt x="867" y="42"/>
                    </a:lnTo>
                    <a:lnTo>
                      <a:pt x="871" y="42"/>
                    </a:lnTo>
                    <a:lnTo>
                      <a:pt x="874" y="41"/>
                    </a:lnTo>
                    <a:lnTo>
                      <a:pt x="878" y="39"/>
                    </a:lnTo>
                    <a:lnTo>
                      <a:pt x="880" y="37"/>
                    </a:lnTo>
                    <a:lnTo>
                      <a:pt x="879" y="31"/>
                    </a:lnTo>
                    <a:lnTo>
                      <a:pt x="874" y="28"/>
                    </a:lnTo>
                    <a:lnTo>
                      <a:pt x="870" y="26"/>
                    </a:lnTo>
                    <a:lnTo>
                      <a:pt x="871" y="20"/>
                    </a:lnTo>
                    <a:lnTo>
                      <a:pt x="893" y="18"/>
                    </a:lnTo>
                    <a:lnTo>
                      <a:pt x="913" y="16"/>
                    </a:lnTo>
                    <a:lnTo>
                      <a:pt x="934" y="16"/>
                    </a:lnTo>
                    <a:lnTo>
                      <a:pt x="955" y="16"/>
                    </a:lnTo>
                    <a:lnTo>
                      <a:pt x="975" y="16"/>
                    </a:lnTo>
                    <a:lnTo>
                      <a:pt x="997" y="16"/>
                    </a:lnTo>
                    <a:lnTo>
                      <a:pt x="1018" y="16"/>
                    </a:lnTo>
                    <a:lnTo>
                      <a:pt x="1040" y="16"/>
                    </a:lnTo>
                    <a:lnTo>
                      <a:pt x="1043" y="14"/>
                    </a:lnTo>
                    <a:lnTo>
                      <a:pt x="1043" y="13"/>
                    </a:lnTo>
                    <a:lnTo>
                      <a:pt x="1042" y="11"/>
                    </a:lnTo>
                    <a:lnTo>
                      <a:pt x="1041" y="9"/>
                    </a:lnTo>
                    <a:lnTo>
                      <a:pt x="1040" y="8"/>
                    </a:lnTo>
                    <a:lnTo>
                      <a:pt x="1024" y="7"/>
                    </a:lnTo>
                    <a:lnTo>
                      <a:pt x="1008" y="7"/>
                    </a:lnTo>
                    <a:lnTo>
                      <a:pt x="992" y="7"/>
                    </a:lnTo>
                    <a:lnTo>
                      <a:pt x="975" y="7"/>
                    </a:lnTo>
                    <a:lnTo>
                      <a:pt x="959" y="7"/>
                    </a:lnTo>
                    <a:lnTo>
                      <a:pt x="943" y="7"/>
                    </a:lnTo>
                    <a:lnTo>
                      <a:pt x="928" y="6"/>
                    </a:lnTo>
                    <a:lnTo>
                      <a:pt x="913" y="5"/>
                    </a:lnTo>
                    <a:lnTo>
                      <a:pt x="932" y="1"/>
                    </a:lnTo>
                    <a:lnTo>
                      <a:pt x="950" y="0"/>
                    </a:lnTo>
                    <a:lnTo>
                      <a:pt x="970" y="0"/>
                    </a:lnTo>
                    <a:lnTo>
                      <a:pt x="988" y="1"/>
                    </a:lnTo>
                    <a:lnTo>
                      <a:pt x="1006" y="3"/>
                    </a:lnTo>
                    <a:lnTo>
                      <a:pt x="1026" y="4"/>
                    </a:lnTo>
                    <a:lnTo>
                      <a:pt x="1046" y="5"/>
                    </a:lnTo>
                    <a:lnTo>
                      <a:pt x="1065" y="5"/>
                    </a:lnTo>
                    <a:lnTo>
                      <a:pt x="1080" y="5"/>
                    </a:lnTo>
                    <a:lnTo>
                      <a:pt x="1095" y="5"/>
                    </a:lnTo>
                    <a:lnTo>
                      <a:pt x="1110" y="6"/>
                    </a:lnTo>
                    <a:lnTo>
                      <a:pt x="1125" y="7"/>
                    </a:lnTo>
                    <a:lnTo>
                      <a:pt x="1140" y="8"/>
                    </a:lnTo>
                    <a:lnTo>
                      <a:pt x="1155" y="9"/>
                    </a:lnTo>
                    <a:lnTo>
                      <a:pt x="1170" y="11"/>
                    </a:lnTo>
                    <a:lnTo>
                      <a:pt x="1185" y="12"/>
                    </a:lnTo>
                    <a:lnTo>
                      <a:pt x="1200" y="14"/>
                    </a:lnTo>
                    <a:lnTo>
                      <a:pt x="1215" y="15"/>
                    </a:lnTo>
                    <a:lnTo>
                      <a:pt x="1230" y="16"/>
                    </a:lnTo>
                    <a:lnTo>
                      <a:pt x="1244" y="19"/>
                    </a:lnTo>
                    <a:lnTo>
                      <a:pt x="1259" y="20"/>
                    </a:lnTo>
                    <a:lnTo>
                      <a:pt x="1274" y="22"/>
                    </a:lnTo>
                    <a:lnTo>
                      <a:pt x="1289" y="23"/>
                    </a:lnTo>
                    <a:lnTo>
                      <a:pt x="1303" y="2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57" name="Freeform 9"/>
              <p:cNvSpPr>
                <a:spLocks/>
              </p:cNvSpPr>
              <p:nvPr/>
            </p:nvSpPr>
            <p:spPr bwMode="auto">
              <a:xfrm>
                <a:off x="2856" y="1829"/>
                <a:ext cx="8" cy="1"/>
              </a:xfrm>
              <a:custGeom>
                <a:avLst/>
                <a:gdLst/>
                <a:ahLst/>
                <a:cxnLst>
                  <a:cxn ang="0">
                    <a:pos x="15" y="3"/>
                  </a:cxn>
                  <a:cxn ang="0">
                    <a:pos x="11" y="3"/>
                  </a:cxn>
                  <a:cxn ang="0">
                    <a:pos x="8" y="3"/>
                  </a:cxn>
                  <a:cxn ang="0">
                    <a:pos x="4" y="4"/>
                  </a:cxn>
                  <a:cxn ang="0">
                    <a:pos x="0" y="4"/>
                  </a:cxn>
                  <a:cxn ang="0">
                    <a:pos x="3" y="2"/>
                  </a:cxn>
                  <a:cxn ang="0">
                    <a:pos x="8" y="0"/>
                  </a:cxn>
                  <a:cxn ang="0">
                    <a:pos x="11" y="2"/>
                  </a:cxn>
                  <a:cxn ang="0">
                    <a:pos x="15" y="3"/>
                  </a:cxn>
                </a:cxnLst>
                <a:rect l="0" t="0" r="r" b="b"/>
                <a:pathLst>
                  <a:path w="15" h="4">
                    <a:moveTo>
                      <a:pt x="15" y="3"/>
                    </a:moveTo>
                    <a:lnTo>
                      <a:pt x="11" y="3"/>
                    </a:lnTo>
                    <a:lnTo>
                      <a:pt x="8" y="3"/>
                    </a:lnTo>
                    <a:lnTo>
                      <a:pt x="4" y="4"/>
                    </a:lnTo>
                    <a:lnTo>
                      <a:pt x="0" y="4"/>
                    </a:lnTo>
                    <a:lnTo>
                      <a:pt x="3" y="2"/>
                    </a:lnTo>
                    <a:lnTo>
                      <a:pt x="8" y="0"/>
                    </a:lnTo>
                    <a:lnTo>
                      <a:pt x="11" y="2"/>
                    </a:lnTo>
                    <a:lnTo>
                      <a:pt x="15"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58" name="Freeform 10"/>
              <p:cNvSpPr>
                <a:spLocks/>
              </p:cNvSpPr>
              <p:nvPr/>
            </p:nvSpPr>
            <p:spPr bwMode="auto">
              <a:xfrm>
                <a:off x="2867" y="1829"/>
                <a:ext cx="8" cy="2"/>
              </a:xfrm>
              <a:custGeom>
                <a:avLst/>
                <a:gdLst/>
                <a:ahLst/>
                <a:cxnLst>
                  <a:cxn ang="0">
                    <a:pos x="16" y="3"/>
                  </a:cxn>
                  <a:cxn ang="0">
                    <a:pos x="13" y="5"/>
                  </a:cxn>
                  <a:cxn ang="0">
                    <a:pos x="10" y="5"/>
                  </a:cxn>
                  <a:cxn ang="0">
                    <a:pos x="5" y="5"/>
                  </a:cxn>
                  <a:cxn ang="0">
                    <a:pos x="2" y="5"/>
                  </a:cxn>
                  <a:cxn ang="0">
                    <a:pos x="0" y="3"/>
                  </a:cxn>
                  <a:cxn ang="0">
                    <a:pos x="3" y="0"/>
                  </a:cxn>
                  <a:cxn ang="0">
                    <a:pos x="8" y="2"/>
                  </a:cxn>
                  <a:cxn ang="0">
                    <a:pos x="11" y="3"/>
                  </a:cxn>
                  <a:cxn ang="0">
                    <a:pos x="16" y="3"/>
                  </a:cxn>
                </a:cxnLst>
                <a:rect l="0" t="0" r="r" b="b"/>
                <a:pathLst>
                  <a:path w="16" h="5">
                    <a:moveTo>
                      <a:pt x="16" y="3"/>
                    </a:moveTo>
                    <a:lnTo>
                      <a:pt x="13" y="5"/>
                    </a:lnTo>
                    <a:lnTo>
                      <a:pt x="10" y="5"/>
                    </a:lnTo>
                    <a:lnTo>
                      <a:pt x="5" y="5"/>
                    </a:lnTo>
                    <a:lnTo>
                      <a:pt x="2" y="5"/>
                    </a:lnTo>
                    <a:lnTo>
                      <a:pt x="0" y="3"/>
                    </a:lnTo>
                    <a:lnTo>
                      <a:pt x="3" y="0"/>
                    </a:lnTo>
                    <a:lnTo>
                      <a:pt x="8" y="2"/>
                    </a:lnTo>
                    <a:lnTo>
                      <a:pt x="11" y="3"/>
                    </a:lnTo>
                    <a:lnTo>
                      <a:pt x="16"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59" name="Freeform 11"/>
              <p:cNvSpPr>
                <a:spLocks/>
              </p:cNvSpPr>
              <p:nvPr/>
            </p:nvSpPr>
            <p:spPr bwMode="auto">
              <a:xfrm>
                <a:off x="2863" y="1838"/>
                <a:ext cx="44" cy="43"/>
              </a:xfrm>
              <a:custGeom>
                <a:avLst/>
                <a:gdLst/>
                <a:ahLst/>
                <a:cxnLst>
                  <a:cxn ang="0">
                    <a:pos x="76" y="6"/>
                  </a:cxn>
                  <a:cxn ang="0">
                    <a:pos x="88" y="21"/>
                  </a:cxn>
                  <a:cxn ang="0">
                    <a:pos x="89" y="39"/>
                  </a:cxn>
                  <a:cxn ang="0">
                    <a:pos x="86" y="59"/>
                  </a:cxn>
                  <a:cxn ang="0">
                    <a:pos x="86" y="78"/>
                  </a:cxn>
                  <a:cxn ang="0">
                    <a:pos x="81" y="86"/>
                  </a:cxn>
                  <a:cxn ang="0">
                    <a:pos x="4" y="86"/>
                  </a:cxn>
                  <a:cxn ang="0">
                    <a:pos x="2" y="80"/>
                  </a:cxn>
                  <a:cxn ang="0">
                    <a:pos x="3" y="75"/>
                  </a:cxn>
                  <a:cxn ang="0">
                    <a:pos x="4" y="68"/>
                  </a:cxn>
                  <a:cxn ang="0">
                    <a:pos x="3" y="62"/>
                  </a:cxn>
                  <a:cxn ang="0">
                    <a:pos x="2" y="45"/>
                  </a:cxn>
                  <a:cxn ang="0">
                    <a:pos x="0" y="26"/>
                  </a:cxn>
                  <a:cxn ang="0">
                    <a:pos x="5" y="11"/>
                  </a:cxn>
                  <a:cxn ang="0">
                    <a:pos x="19" y="3"/>
                  </a:cxn>
                  <a:cxn ang="0">
                    <a:pos x="26" y="3"/>
                  </a:cxn>
                  <a:cxn ang="0">
                    <a:pos x="34" y="2"/>
                  </a:cxn>
                  <a:cxn ang="0">
                    <a:pos x="41" y="1"/>
                  </a:cxn>
                  <a:cxn ang="0">
                    <a:pos x="49" y="1"/>
                  </a:cxn>
                  <a:cxn ang="0">
                    <a:pos x="56" y="0"/>
                  </a:cxn>
                  <a:cxn ang="0">
                    <a:pos x="63" y="1"/>
                  </a:cxn>
                  <a:cxn ang="0">
                    <a:pos x="70" y="2"/>
                  </a:cxn>
                  <a:cxn ang="0">
                    <a:pos x="76" y="6"/>
                  </a:cxn>
                </a:cxnLst>
                <a:rect l="0" t="0" r="r" b="b"/>
                <a:pathLst>
                  <a:path w="89" h="86">
                    <a:moveTo>
                      <a:pt x="76" y="6"/>
                    </a:moveTo>
                    <a:lnTo>
                      <a:pt x="88" y="21"/>
                    </a:lnTo>
                    <a:lnTo>
                      <a:pt x="89" y="39"/>
                    </a:lnTo>
                    <a:lnTo>
                      <a:pt x="86" y="59"/>
                    </a:lnTo>
                    <a:lnTo>
                      <a:pt x="86" y="78"/>
                    </a:lnTo>
                    <a:lnTo>
                      <a:pt x="81" y="86"/>
                    </a:lnTo>
                    <a:lnTo>
                      <a:pt x="4" y="86"/>
                    </a:lnTo>
                    <a:lnTo>
                      <a:pt x="2" y="80"/>
                    </a:lnTo>
                    <a:lnTo>
                      <a:pt x="3" y="75"/>
                    </a:lnTo>
                    <a:lnTo>
                      <a:pt x="4" y="68"/>
                    </a:lnTo>
                    <a:lnTo>
                      <a:pt x="3" y="62"/>
                    </a:lnTo>
                    <a:lnTo>
                      <a:pt x="2" y="45"/>
                    </a:lnTo>
                    <a:lnTo>
                      <a:pt x="0" y="26"/>
                    </a:lnTo>
                    <a:lnTo>
                      <a:pt x="5" y="11"/>
                    </a:lnTo>
                    <a:lnTo>
                      <a:pt x="19" y="3"/>
                    </a:lnTo>
                    <a:lnTo>
                      <a:pt x="26" y="3"/>
                    </a:lnTo>
                    <a:lnTo>
                      <a:pt x="34" y="2"/>
                    </a:lnTo>
                    <a:lnTo>
                      <a:pt x="41" y="1"/>
                    </a:lnTo>
                    <a:lnTo>
                      <a:pt x="49" y="1"/>
                    </a:lnTo>
                    <a:lnTo>
                      <a:pt x="56" y="0"/>
                    </a:lnTo>
                    <a:lnTo>
                      <a:pt x="63" y="1"/>
                    </a:lnTo>
                    <a:lnTo>
                      <a:pt x="70" y="2"/>
                    </a:lnTo>
                    <a:lnTo>
                      <a:pt x="76"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0" name="Freeform 12"/>
              <p:cNvSpPr>
                <a:spLocks/>
              </p:cNvSpPr>
              <p:nvPr/>
            </p:nvSpPr>
            <p:spPr bwMode="auto">
              <a:xfrm>
                <a:off x="2911" y="1843"/>
                <a:ext cx="47" cy="43"/>
              </a:xfrm>
              <a:custGeom>
                <a:avLst/>
                <a:gdLst/>
                <a:ahLst/>
                <a:cxnLst>
                  <a:cxn ang="0">
                    <a:pos x="94" y="21"/>
                  </a:cxn>
                  <a:cxn ang="0">
                    <a:pos x="96" y="37"/>
                  </a:cxn>
                  <a:cxn ang="0">
                    <a:pos x="94" y="54"/>
                  </a:cxn>
                  <a:cxn ang="0">
                    <a:pos x="93" y="71"/>
                  </a:cxn>
                  <a:cxn ang="0">
                    <a:pos x="90" y="88"/>
                  </a:cxn>
                  <a:cxn ang="0">
                    <a:pos x="81" y="88"/>
                  </a:cxn>
                  <a:cxn ang="0">
                    <a:pos x="71" y="88"/>
                  </a:cxn>
                  <a:cxn ang="0">
                    <a:pos x="62" y="88"/>
                  </a:cxn>
                  <a:cxn ang="0">
                    <a:pos x="53" y="86"/>
                  </a:cxn>
                  <a:cxn ang="0">
                    <a:pos x="43" y="85"/>
                  </a:cxn>
                  <a:cxn ang="0">
                    <a:pos x="33" y="84"/>
                  </a:cxn>
                  <a:cxn ang="0">
                    <a:pos x="24" y="83"/>
                  </a:cxn>
                  <a:cxn ang="0">
                    <a:pos x="15" y="83"/>
                  </a:cxn>
                  <a:cxn ang="0">
                    <a:pos x="3" y="66"/>
                  </a:cxn>
                  <a:cxn ang="0">
                    <a:pos x="0" y="45"/>
                  </a:cxn>
                  <a:cxn ang="0">
                    <a:pos x="1" y="23"/>
                  </a:cxn>
                  <a:cxn ang="0">
                    <a:pos x="5" y="3"/>
                  </a:cxn>
                  <a:cxn ang="0">
                    <a:pos x="16" y="2"/>
                  </a:cxn>
                  <a:cxn ang="0">
                    <a:pos x="29" y="1"/>
                  </a:cxn>
                  <a:cxn ang="0">
                    <a:pos x="41" y="0"/>
                  </a:cxn>
                  <a:cxn ang="0">
                    <a:pos x="53" y="0"/>
                  </a:cxn>
                  <a:cxn ang="0">
                    <a:pos x="66" y="1"/>
                  </a:cxn>
                  <a:cxn ang="0">
                    <a:pos x="76" y="5"/>
                  </a:cxn>
                  <a:cxn ang="0">
                    <a:pos x="86" y="10"/>
                  </a:cxn>
                  <a:cxn ang="0">
                    <a:pos x="94" y="21"/>
                  </a:cxn>
                </a:cxnLst>
                <a:rect l="0" t="0" r="r" b="b"/>
                <a:pathLst>
                  <a:path w="96" h="88">
                    <a:moveTo>
                      <a:pt x="94" y="21"/>
                    </a:moveTo>
                    <a:lnTo>
                      <a:pt x="96" y="37"/>
                    </a:lnTo>
                    <a:lnTo>
                      <a:pt x="94" y="54"/>
                    </a:lnTo>
                    <a:lnTo>
                      <a:pt x="93" y="71"/>
                    </a:lnTo>
                    <a:lnTo>
                      <a:pt x="90" y="88"/>
                    </a:lnTo>
                    <a:lnTo>
                      <a:pt x="81" y="88"/>
                    </a:lnTo>
                    <a:lnTo>
                      <a:pt x="71" y="88"/>
                    </a:lnTo>
                    <a:lnTo>
                      <a:pt x="62" y="88"/>
                    </a:lnTo>
                    <a:lnTo>
                      <a:pt x="53" y="86"/>
                    </a:lnTo>
                    <a:lnTo>
                      <a:pt x="43" y="85"/>
                    </a:lnTo>
                    <a:lnTo>
                      <a:pt x="33" y="84"/>
                    </a:lnTo>
                    <a:lnTo>
                      <a:pt x="24" y="83"/>
                    </a:lnTo>
                    <a:lnTo>
                      <a:pt x="15" y="83"/>
                    </a:lnTo>
                    <a:lnTo>
                      <a:pt x="3" y="66"/>
                    </a:lnTo>
                    <a:lnTo>
                      <a:pt x="0" y="45"/>
                    </a:lnTo>
                    <a:lnTo>
                      <a:pt x="1" y="23"/>
                    </a:lnTo>
                    <a:lnTo>
                      <a:pt x="5" y="3"/>
                    </a:lnTo>
                    <a:lnTo>
                      <a:pt x="16" y="2"/>
                    </a:lnTo>
                    <a:lnTo>
                      <a:pt x="29" y="1"/>
                    </a:lnTo>
                    <a:lnTo>
                      <a:pt x="41" y="0"/>
                    </a:lnTo>
                    <a:lnTo>
                      <a:pt x="53" y="0"/>
                    </a:lnTo>
                    <a:lnTo>
                      <a:pt x="66" y="1"/>
                    </a:lnTo>
                    <a:lnTo>
                      <a:pt x="76" y="5"/>
                    </a:lnTo>
                    <a:lnTo>
                      <a:pt x="86" y="10"/>
                    </a:lnTo>
                    <a:lnTo>
                      <a:pt x="94" y="2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1" name="Freeform 13"/>
              <p:cNvSpPr>
                <a:spLocks/>
              </p:cNvSpPr>
              <p:nvPr/>
            </p:nvSpPr>
            <p:spPr bwMode="auto">
              <a:xfrm>
                <a:off x="2781" y="1845"/>
                <a:ext cx="45" cy="49"/>
              </a:xfrm>
              <a:custGeom>
                <a:avLst/>
                <a:gdLst/>
                <a:ahLst/>
                <a:cxnLst>
                  <a:cxn ang="0">
                    <a:pos x="91" y="15"/>
                  </a:cxn>
                  <a:cxn ang="0">
                    <a:pos x="89" y="32"/>
                  </a:cxn>
                  <a:cxn ang="0">
                    <a:pos x="85" y="49"/>
                  </a:cxn>
                  <a:cxn ang="0">
                    <a:pos x="81" y="65"/>
                  </a:cxn>
                  <a:cxn ang="0">
                    <a:pos x="75" y="82"/>
                  </a:cxn>
                  <a:cxn ang="0">
                    <a:pos x="68" y="85"/>
                  </a:cxn>
                  <a:cxn ang="0">
                    <a:pos x="61" y="87"/>
                  </a:cxn>
                  <a:cxn ang="0">
                    <a:pos x="53" y="90"/>
                  </a:cxn>
                  <a:cxn ang="0">
                    <a:pos x="45" y="91"/>
                  </a:cxn>
                  <a:cxn ang="0">
                    <a:pos x="38" y="92"/>
                  </a:cxn>
                  <a:cxn ang="0">
                    <a:pos x="30" y="94"/>
                  </a:cxn>
                  <a:cxn ang="0">
                    <a:pos x="22" y="95"/>
                  </a:cxn>
                  <a:cxn ang="0">
                    <a:pos x="15" y="98"/>
                  </a:cxn>
                  <a:cxn ang="0">
                    <a:pos x="12" y="96"/>
                  </a:cxn>
                  <a:cxn ang="0">
                    <a:pos x="8" y="94"/>
                  </a:cxn>
                  <a:cxn ang="0">
                    <a:pos x="5" y="91"/>
                  </a:cxn>
                  <a:cxn ang="0">
                    <a:pos x="2" y="87"/>
                  </a:cxn>
                  <a:cxn ang="0">
                    <a:pos x="0" y="69"/>
                  </a:cxn>
                  <a:cxn ang="0">
                    <a:pos x="3" y="53"/>
                  </a:cxn>
                  <a:cxn ang="0">
                    <a:pos x="8" y="37"/>
                  </a:cxn>
                  <a:cxn ang="0">
                    <a:pos x="12" y="19"/>
                  </a:cxn>
                  <a:cxn ang="0">
                    <a:pos x="18" y="16"/>
                  </a:cxn>
                  <a:cxn ang="0">
                    <a:pos x="25" y="12"/>
                  </a:cxn>
                  <a:cxn ang="0">
                    <a:pos x="33" y="9"/>
                  </a:cxn>
                  <a:cxn ang="0">
                    <a:pos x="41" y="7"/>
                  </a:cxn>
                  <a:cxn ang="0">
                    <a:pos x="48" y="4"/>
                  </a:cxn>
                  <a:cxn ang="0">
                    <a:pos x="56" y="2"/>
                  </a:cxn>
                  <a:cxn ang="0">
                    <a:pos x="66" y="1"/>
                  </a:cxn>
                  <a:cxn ang="0">
                    <a:pos x="74" y="0"/>
                  </a:cxn>
                  <a:cxn ang="0">
                    <a:pos x="79" y="1"/>
                  </a:cxn>
                  <a:cxn ang="0">
                    <a:pos x="85" y="4"/>
                  </a:cxn>
                  <a:cxn ang="0">
                    <a:pos x="89" y="9"/>
                  </a:cxn>
                  <a:cxn ang="0">
                    <a:pos x="91" y="15"/>
                  </a:cxn>
                </a:cxnLst>
                <a:rect l="0" t="0" r="r" b="b"/>
                <a:pathLst>
                  <a:path w="91" h="98">
                    <a:moveTo>
                      <a:pt x="91" y="15"/>
                    </a:moveTo>
                    <a:lnTo>
                      <a:pt x="89" y="32"/>
                    </a:lnTo>
                    <a:lnTo>
                      <a:pt x="85" y="49"/>
                    </a:lnTo>
                    <a:lnTo>
                      <a:pt x="81" y="65"/>
                    </a:lnTo>
                    <a:lnTo>
                      <a:pt x="75" y="82"/>
                    </a:lnTo>
                    <a:lnTo>
                      <a:pt x="68" y="85"/>
                    </a:lnTo>
                    <a:lnTo>
                      <a:pt x="61" y="87"/>
                    </a:lnTo>
                    <a:lnTo>
                      <a:pt x="53" y="90"/>
                    </a:lnTo>
                    <a:lnTo>
                      <a:pt x="45" y="91"/>
                    </a:lnTo>
                    <a:lnTo>
                      <a:pt x="38" y="92"/>
                    </a:lnTo>
                    <a:lnTo>
                      <a:pt x="30" y="94"/>
                    </a:lnTo>
                    <a:lnTo>
                      <a:pt x="22" y="95"/>
                    </a:lnTo>
                    <a:lnTo>
                      <a:pt x="15" y="98"/>
                    </a:lnTo>
                    <a:lnTo>
                      <a:pt x="12" y="96"/>
                    </a:lnTo>
                    <a:lnTo>
                      <a:pt x="8" y="94"/>
                    </a:lnTo>
                    <a:lnTo>
                      <a:pt x="5" y="91"/>
                    </a:lnTo>
                    <a:lnTo>
                      <a:pt x="2" y="87"/>
                    </a:lnTo>
                    <a:lnTo>
                      <a:pt x="0" y="69"/>
                    </a:lnTo>
                    <a:lnTo>
                      <a:pt x="3" y="53"/>
                    </a:lnTo>
                    <a:lnTo>
                      <a:pt x="8" y="37"/>
                    </a:lnTo>
                    <a:lnTo>
                      <a:pt x="12" y="19"/>
                    </a:lnTo>
                    <a:lnTo>
                      <a:pt x="18" y="16"/>
                    </a:lnTo>
                    <a:lnTo>
                      <a:pt x="25" y="12"/>
                    </a:lnTo>
                    <a:lnTo>
                      <a:pt x="33" y="9"/>
                    </a:lnTo>
                    <a:lnTo>
                      <a:pt x="41" y="7"/>
                    </a:lnTo>
                    <a:lnTo>
                      <a:pt x="48" y="4"/>
                    </a:lnTo>
                    <a:lnTo>
                      <a:pt x="56" y="2"/>
                    </a:lnTo>
                    <a:lnTo>
                      <a:pt x="66" y="1"/>
                    </a:lnTo>
                    <a:lnTo>
                      <a:pt x="74" y="0"/>
                    </a:lnTo>
                    <a:lnTo>
                      <a:pt x="79" y="1"/>
                    </a:lnTo>
                    <a:lnTo>
                      <a:pt x="85" y="4"/>
                    </a:lnTo>
                    <a:lnTo>
                      <a:pt x="89" y="9"/>
                    </a:lnTo>
                    <a:lnTo>
                      <a:pt x="91" y="1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2" name="Freeform 14"/>
              <p:cNvSpPr>
                <a:spLocks/>
              </p:cNvSpPr>
              <p:nvPr/>
            </p:nvSpPr>
            <p:spPr bwMode="auto">
              <a:xfrm>
                <a:off x="2921" y="1849"/>
                <a:ext cx="26" cy="22"/>
              </a:xfrm>
              <a:custGeom>
                <a:avLst/>
                <a:gdLst/>
                <a:ahLst/>
                <a:cxnLst>
                  <a:cxn ang="0">
                    <a:pos x="51" y="4"/>
                  </a:cxn>
                  <a:cxn ang="0">
                    <a:pos x="46" y="4"/>
                  </a:cxn>
                  <a:cxn ang="0">
                    <a:pos x="41" y="3"/>
                  </a:cxn>
                  <a:cxn ang="0">
                    <a:pos x="36" y="3"/>
                  </a:cxn>
                  <a:cxn ang="0">
                    <a:pos x="31" y="2"/>
                  </a:cxn>
                  <a:cxn ang="0">
                    <a:pos x="25" y="3"/>
                  </a:cxn>
                  <a:cxn ang="0">
                    <a:pos x="21" y="4"/>
                  </a:cxn>
                  <a:cxn ang="0">
                    <a:pos x="17" y="7"/>
                  </a:cxn>
                  <a:cxn ang="0">
                    <a:pos x="14" y="10"/>
                  </a:cxn>
                  <a:cxn ang="0">
                    <a:pos x="15" y="11"/>
                  </a:cxn>
                  <a:cxn ang="0">
                    <a:pos x="16" y="13"/>
                  </a:cxn>
                  <a:cxn ang="0">
                    <a:pos x="18" y="15"/>
                  </a:cxn>
                  <a:cxn ang="0">
                    <a:pos x="19" y="17"/>
                  </a:cxn>
                  <a:cxn ang="0">
                    <a:pos x="23" y="17"/>
                  </a:cxn>
                  <a:cxn ang="0">
                    <a:pos x="28" y="17"/>
                  </a:cxn>
                  <a:cxn ang="0">
                    <a:pos x="30" y="17"/>
                  </a:cxn>
                  <a:cxn ang="0">
                    <a:pos x="32" y="20"/>
                  </a:cxn>
                  <a:cxn ang="0">
                    <a:pos x="29" y="23"/>
                  </a:cxn>
                  <a:cxn ang="0">
                    <a:pos x="23" y="23"/>
                  </a:cxn>
                  <a:cxn ang="0">
                    <a:pos x="18" y="24"/>
                  </a:cxn>
                  <a:cxn ang="0">
                    <a:pos x="16" y="30"/>
                  </a:cxn>
                  <a:cxn ang="0">
                    <a:pos x="24" y="37"/>
                  </a:cxn>
                  <a:cxn ang="0">
                    <a:pos x="18" y="38"/>
                  </a:cxn>
                  <a:cxn ang="0">
                    <a:pos x="14" y="41"/>
                  </a:cxn>
                  <a:cxn ang="0">
                    <a:pos x="8" y="43"/>
                  </a:cxn>
                  <a:cxn ang="0">
                    <a:pos x="1" y="42"/>
                  </a:cxn>
                  <a:cxn ang="0">
                    <a:pos x="0" y="32"/>
                  </a:cxn>
                  <a:cxn ang="0">
                    <a:pos x="3" y="23"/>
                  </a:cxn>
                  <a:cxn ang="0">
                    <a:pos x="6" y="12"/>
                  </a:cxn>
                  <a:cxn ang="0">
                    <a:pos x="4" y="2"/>
                  </a:cxn>
                  <a:cxn ang="0">
                    <a:pos x="11" y="0"/>
                  </a:cxn>
                  <a:cxn ang="0">
                    <a:pos x="16" y="0"/>
                  </a:cxn>
                  <a:cxn ang="0">
                    <a:pos x="22" y="1"/>
                  </a:cxn>
                  <a:cxn ang="0">
                    <a:pos x="26" y="1"/>
                  </a:cxn>
                  <a:cxn ang="0">
                    <a:pos x="32" y="0"/>
                  </a:cxn>
                  <a:cxn ang="0">
                    <a:pos x="37" y="1"/>
                  </a:cxn>
                  <a:cxn ang="0">
                    <a:pos x="41" y="1"/>
                  </a:cxn>
                  <a:cxn ang="0">
                    <a:pos x="46" y="2"/>
                  </a:cxn>
                  <a:cxn ang="0">
                    <a:pos x="51" y="4"/>
                  </a:cxn>
                </a:cxnLst>
                <a:rect l="0" t="0" r="r" b="b"/>
                <a:pathLst>
                  <a:path w="51" h="43">
                    <a:moveTo>
                      <a:pt x="51" y="4"/>
                    </a:moveTo>
                    <a:lnTo>
                      <a:pt x="46" y="4"/>
                    </a:lnTo>
                    <a:lnTo>
                      <a:pt x="41" y="3"/>
                    </a:lnTo>
                    <a:lnTo>
                      <a:pt x="36" y="3"/>
                    </a:lnTo>
                    <a:lnTo>
                      <a:pt x="31" y="2"/>
                    </a:lnTo>
                    <a:lnTo>
                      <a:pt x="25" y="3"/>
                    </a:lnTo>
                    <a:lnTo>
                      <a:pt x="21" y="4"/>
                    </a:lnTo>
                    <a:lnTo>
                      <a:pt x="17" y="7"/>
                    </a:lnTo>
                    <a:lnTo>
                      <a:pt x="14" y="10"/>
                    </a:lnTo>
                    <a:lnTo>
                      <a:pt x="15" y="11"/>
                    </a:lnTo>
                    <a:lnTo>
                      <a:pt x="16" y="13"/>
                    </a:lnTo>
                    <a:lnTo>
                      <a:pt x="18" y="15"/>
                    </a:lnTo>
                    <a:lnTo>
                      <a:pt x="19" y="17"/>
                    </a:lnTo>
                    <a:lnTo>
                      <a:pt x="23" y="17"/>
                    </a:lnTo>
                    <a:lnTo>
                      <a:pt x="28" y="17"/>
                    </a:lnTo>
                    <a:lnTo>
                      <a:pt x="30" y="17"/>
                    </a:lnTo>
                    <a:lnTo>
                      <a:pt x="32" y="20"/>
                    </a:lnTo>
                    <a:lnTo>
                      <a:pt x="29" y="23"/>
                    </a:lnTo>
                    <a:lnTo>
                      <a:pt x="23" y="23"/>
                    </a:lnTo>
                    <a:lnTo>
                      <a:pt x="18" y="24"/>
                    </a:lnTo>
                    <a:lnTo>
                      <a:pt x="16" y="30"/>
                    </a:lnTo>
                    <a:lnTo>
                      <a:pt x="24" y="37"/>
                    </a:lnTo>
                    <a:lnTo>
                      <a:pt x="18" y="38"/>
                    </a:lnTo>
                    <a:lnTo>
                      <a:pt x="14" y="41"/>
                    </a:lnTo>
                    <a:lnTo>
                      <a:pt x="8" y="43"/>
                    </a:lnTo>
                    <a:lnTo>
                      <a:pt x="1" y="42"/>
                    </a:lnTo>
                    <a:lnTo>
                      <a:pt x="0" y="32"/>
                    </a:lnTo>
                    <a:lnTo>
                      <a:pt x="3" y="23"/>
                    </a:lnTo>
                    <a:lnTo>
                      <a:pt x="6" y="12"/>
                    </a:lnTo>
                    <a:lnTo>
                      <a:pt x="4" y="2"/>
                    </a:lnTo>
                    <a:lnTo>
                      <a:pt x="11" y="0"/>
                    </a:lnTo>
                    <a:lnTo>
                      <a:pt x="16" y="0"/>
                    </a:lnTo>
                    <a:lnTo>
                      <a:pt x="22" y="1"/>
                    </a:lnTo>
                    <a:lnTo>
                      <a:pt x="26" y="1"/>
                    </a:lnTo>
                    <a:lnTo>
                      <a:pt x="32" y="0"/>
                    </a:lnTo>
                    <a:lnTo>
                      <a:pt x="37" y="1"/>
                    </a:lnTo>
                    <a:lnTo>
                      <a:pt x="41" y="1"/>
                    </a:lnTo>
                    <a:lnTo>
                      <a:pt x="46" y="2"/>
                    </a:lnTo>
                    <a:lnTo>
                      <a:pt x="51"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3" name="Freeform 15"/>
              <p:cNvSpPr>
                <a:spLocks/>
              </p:cNvSpPr>
              <p:nvPr/>
            </p:nvSpPr>
            <p:spPr bwMode="auto">
              <a:xfrm>
                <a:off x="3115" y="1851"/>
                <a:ext cx="45" cy="49"/>
              </a:xfrm>
              <a:custGeom>
                <a:avLst/>
                <a:gdLst/>
                <a:ahLst/>
                <a:cxnLst>
                  <a:cxn ang="0">
                    <a:pos x="73" y="8"/>
                  </a:cxn>
                  <a:cxn ang="0">
                    <a:pos x="86" y="25"/>
                  </a:cxn>
                  <a:cxn ang="0">
                    <a:pos x="90" y="45"/>
                  </a:cxn>
                  <a:cxn ang="0">
                    <a:pos x="90" y="66"/>
                  </a:cxn>
                  <a:cxn ang="0">
                    <a:pos x="87" y="88"/>
                  </a:cxn>
                  <a:cxn ang="0">
                    <a:pos x="80" y="95"/>
                  </a:cxn>
                  <a:cxn ang="0">
                    <a:pos x="72" y="98"/>
                  </a:cxn>
                  <a:cxn ang="0">
                    <a:pos x="64" y="98"/>
                  </a:cxn>
                  <a:cxn ang="0">
                    <a:pos x="56" y="98"/>
                  </a:cxn>
                  <a:cxn ang="0">
                    <a:pos x="47" y="97"/>
                  </a:cxn>
                  <a:cxn ang="0">
                    <a:pos x="38" y="95"/>
                  </a:cxn>
                  <a:cxn ang="0">
                    <a:pos x="29" y="95"/>
                  </a:cxn>
                  <a:cxn ang="0">
                    <a:pos x="19" y="95"/>
                  </a:cxn>
                  <a:cxn ang="0">
                    <a:pos x="3" y="81"/>
                  </a:cxn>
                  <a:cxn ang="0">
                    <a:pos x="0" y="61"/>
                  </a:cxn>
                  <a:cxn ang="0">
                    <a:pos x="1" y="38"/>
                  </a:cxn>
                  <a:cxn ang="0">
                    <a:pos x="3" y="17"/>
                  </a:cxn>
                  <a:cxn ang="0">
                    <a:pos x="4" y="13"/>
                  </a:cxn>
                  <a:cxn ang="0">
                    <a:pos x="7" y="7"/>
                  </a:cxn>
                  <a:cxn ang="0">
                    <a:pos x="10" y="2"/>
                  </a:cxn>
                  <a:cxn ang="0">
                    <a:pos x="16" y="1"/>
                  </a:cxn>
                  <a:cxn ang="0">
                    <a:pos x="23" y="1"/>
                  </a:cxn>
                  <a:cxn ang="0">
                    <a:pos x="31" y="0"/>
                  </a:cxn>
                  <a:cxn ang="0">
                    <a:pos x="39" y="0"/>
                  </a:cxn>
                  <a:cxn ang="0">
                    <a:pos x="47" y="0"/>
                  </a:cxn>
                  <a:cxn ang="0">
                    <a:pos x="54" y="1"/>
                  </a:cxn>
                  <a:cxn ang="0">
                    <a:pos x="61" y="2"/>
                  </a:cxn>
                  <a:cxn ang="0">
                    <a:pos x="68" y="5"/>
                  </a:cxn>
                  <a:cxn ang="0">
                    <a:pos x="73" y="8"/>
                  </a:cxn>
                </a:cxnLst>
                <a:rect l="0" t="0" r="r" b="b"/>
                <a:pathLst>
                  <a:path w="90" h="98">
                    <a:moveTo>
                      <a:pt x="73" y="8"/>
                    </a:moveTo>
                    <a:lnTo>
                      <a:pt x="86" y="25"/>
                    </a:lnTo>
                    <a:lnTo>
                      <a:pt x="90" y="45"/>
                    </a:lnTo>
                    <a:lnTo>
                      <a:pt x="90" y="66"/>
                    </a:lnTo>
                    <a:lnTo>
                      <a:pt x="87" y="88"/>
                    </a:lnTo>
                    <a:lnTo>
                      <a:pt x="80" y="95"/>
                    </a:lnTo>
                    <a:lnTo>
                      <a:pt x="72" y="98"/>
                    </a:lnTo>
                    <a:lnTo>
                      <a:pt x="64" y="98"/>
                    </a:lnTo>
                    <a:lnTo>
                      <a:pt x="56" y="98"/>
                    </a:lnTo>
                    <a:lnTo>
                      <a:pt x="47" y="97"/>
                    </a:lnTo>
                    <a:lnTo>
                      <a:pt x="38" y="95"/>
                    </a:lnTo>
                    <a:lnTo>
                      <a:pt x="29" y="95"/>
                    </a:lnTo>
                    <a:lnTo>
                      <a:pt x="19" y="95"/>
                    </a:lnTo>
                    <a:lnTo>
                      <a:pt x="3" y="81"/>
                    </a:lnTo>
                    <a:lnTo>
                      <a:pt x="0" y="61"/>
                    </a:lnTo>
                    <a:lnTo>
                      <a:pt x="1" y="38"/>
                    </a:lnTo>
                    <a:lnTo>
                      <a:pt x="3" y="17"/>
                    </a:lnTo>
                    <a:lnTo>
                      <a:pt x="4" y="13"/>
                    </a:lnTo>
                    <a:lnTo>
                      <a:pt x="7" y="7"/>
                    </a:lnTo>
                    <a:lnTo>
                      <a:pt x="10" y="2"/>
                    </a:lnTo>
                    <a:lnTo>
                      <a:pt x="16" y="1"/>
                    </a:lnTo>
                    <a:lnTo>
                      <a:pt x="23" y="1"/>
                    </a:lnTo>
                    <a:lnTo>
                      <a:pt x="31" y="0"/>
                    </a:lnTo>
                    <a:lnTo>
                      <a:pt x="39" y="0"/>
                    </a:lnTo>
                    <a:lnTo>
                      <a:pt x="47" y="0"/>
                    </a:lnTo>
                    <a:lnTo>
                      <a:pt x="54" y="1"/>
                    </a:lnTo>
                    <a:lnTo>
                      <a:pt x="61" y="2"/>
                    </a:lnTo>
                    <a:lnTo>
                      <a:pt x="68" y="5"/>
                    </a:lnTo>
                    <a:lnTo>
                      <a:pt x="73"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4" name="Freeform 16"/>
              <p:cNvSpPr>
                <a:spLocks/>
              </p:cNvSpPr>
              <p:nvPr/>
            </p:nvSpPr>
            <p:spPr bwMode="auto">
              <a:xfrm>
                <a:off x="3030" y="1853"/>
                <a:ext cx="49" cy="27"/>
              </a:xfrm>
              <a:custGeom>
                <a:avLst/>
                <a:gdLst/>
                <a:ahLst/>
                <a:cxnLst>
                  <a:cxn ang="0">
                    <a:pos x="94" y="4"/>
                  </a:cxn>
                  <a:cxn ang="0">
                    <a:pos x="98" y="15"/>
                  </a:cxn>
                  <a:cxn ang="0">
                    <a:pos x="99" y="26"/>
                  </a:cxn>
                  <a:cxn ang="0">
                    <a:pos x="98" y="38"/>
                  </a:cxn>
                  <a:cxn ang="0">
                    <a:pos x="97" y="49"/>
                  </a:cxn>
                  <a:cxn ang="0">
                    <a:pos x="87" y="51"/>
                  </a:cxn>
                  <a:cxn ang="0">
                    <a:pos x="77" y="52"/>
                  </a:cxn>
                  <a:cxn ang="0">
                    <a:pos x="66" y="53"/>
                  </a:cxn>
                  <a:cxn ang="0">
                    <a:pos x="56" y="53"/>
                  </a:cxn>
                  <a:cxn ang="0">
                    <a:pos x="44" y="53"/>
                  </a:cxn>
                  <a:cxn ang="0">
                    <a:pos x="34" y="53"/>
                  </a:cxn>
                  <a:cxn ang="0">
                    <a:pos x="22" y="52"/>
                  </a:cxn>
                  <a:cxn ang="0">
                    <a:pos x="12" y="51"/>
                  </a:cxn>
                  <a:cxn ang="0">
                    <a:pos x="3" y="41"/>
                  </a:cxn>
                  <a:cxn ang="0">
                    <a:pos x="0" y="29"/>
                  </a:cxn>
                  <a:cxn ang="0">
                    <a:pos x="1" y="15"/>
                  </a:cxn>
                  <a:cxn ang="0">
                    <a:pos x="3" y="2"/>
                  </a:cxn>
                  <a:cxn ang="0">
                    <a:pos x="14" y="0"/>
                  </a:cxn>
                  <a:cxn ang="0">
                    <a:pos x="24" y="0"/>
                  </a:cxn>
                  <a:cxn ang="0">
                    <a:pos x="36" y="0"/>
                  </a:cxn>
                  <a:cxn ang="0">
                    <a:pos x="47" y="0"/>
                  </a:cxn>
                  <a:cxn ang="0">
                    <a:pos x="59" y="1"/>
                  </a:cxn>
                  <a:cxn ang="0">
                    <a:pos x="71" y="2"/>
                  </a:cxn>
                  <a:cxn ang="0">
                    <a:pos x="82" y="3"/>
                  </a:cxn>
                  <a:cxn ang="0">
                    <a:pos x="94" y="4"/>
                  </a:cxn>
                </a:cxnLst>
                <a:rect l="0" t="0" r="r" b="b"/>
                <a:pathLst>
                  <a:path w="99" h="53">
                    <a:moveTo>
                      <a:pt x="94" y="4"/>
                    </a:moveTo>
                    <a:lnTo>
                      <a:pt x="98" y="15"/>
                    </a:lnTo>
                    <a:lnTo>
                      <a:pt x="99" y="26"/>
                    </a:lnTo>
                    <a:lnTo>
                      <a:pt x="98" y="38"/>
                    </a:lnTo>
                    <a:lnTo>
                      <a:pt x="97" y="49"/>
                    </a:lnTo>
                    <a:lnTo>
                      <a:pt x="87" y="51"/>
                    </a:lnTo>
                    <a:lnTo>
                      <a:pt x="77" y="52"/>
                    </a:lnTo>
                    <a:lnTo>
                      <a:pt x="66" y="53"/>
                    </a:lnTo>
                    <a:lnTo>
                      <a:pt x="56" y="53"/>
                    </a:lnTo>
                    <a:lnTo>
                      <a:pt x="44" y="53"/>
                    </a:lnTo>
                    <a:lnTo>
                      <a:pt x="34" y="53"/>
                    </a:lnTo>
                    <a:lnTo>
                      <a:pt x="22" y="52"/>
                    </a:lnTo>
                    <a:lnTo>
                      <a:pt x="12" y="51"/>
                    </a:lnTo>
                    <a:lnTo>
                      <a:pt x="3" y="41"/>
                    </a:lnTo>
                    <a:lnTo>
                      <a:pt x="0" y="29"/>
                    </a:lnTo>
                    <a:lnTo>
                      <a:pt x="1" y="15"/>
                    </a:lnTo>
                    <a:lnTo>
                      <a:pt x="3" y="2"/>
                    </a:lnTo>
                    <a:lnTo>
                      <a:pt x="14" y="0"/>
                    </a:lnTo>
                    <a:lnTo>
                      <a:pt x="24" y="0"/>
                    </a:lnTo>
                    <a:lnTo>
                      <a:pt x="36" y="0"/>
                    </a:lnTo>
                    <a:lnTo>
                      <a:pt x="47" y="0"/>
                    </a:lnTo>
                    <a:lnTo>
                      <a:pt x="59" y="1"/>
                    </a:lnTo>
                    <a:lnTo>
                      <a:pt x="71" y="2"/>
                    </a:lnTo>
                    <a:lnTo>
                      <a:pt x="82" y="3"/>
                    </a:lnTo>
                    <a:lnTo>
                      <a:pt x="94"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5" name="Freeform 17"/>
              <p:cNvSpPr>
                <a:spLocks/>
              </p:cNvSpPr>
              <p:nvPr/>
            </p:nvSpPr>
            <p:spPr bwMode="auto">
              <a:xfrm>
                <a:off x="3162" y="1854"/>
                <a:ext cx="36" cy="48"/>
              </a:xfrm>
              <a:custGeom>
                <a:avLst/>
                <a:gdLst/>
                <a:ahLst/>
                <a:cxnLst>
                  <a:cxn ang="0">
                    <a:pos x="67" y="16"/>
                  </a:cxn>
                  <a:cxn ang="0">
                    <a:pos x="73" y="36"/>
                  </a:cxn>
                  <a:cxn ang="0">
                    <a:pos x="71" y="58"/>
                  </a:cxn>
                  <a:cxn ang="0">
                    <a:pos x="66" y="78"/>
                  </a:cxn>
                  <a:cxn ang="0">
                    <a:pos x="55" y="96"/>
                  </a:cxn>
                  <a:cxn ang="0">
                    <a:pos x="50" y="93"/>
                  </a:cxn>
                  <a:cxn ang="0">
                    <a:pos x="43" y="92"/>
                  </a:cxn>
                  <a:cxn ang="0">
                    <a:pos x="37" y="92"/>
                  </a:cxn>
                  <a:cxn ang="0">
                    <a:pos x="30" y="91"/>
                  </a:cxn>
                  <a:cxn ang="0">
                    <a:pos x="23" y="91"/>
                  </a:cxn>
                  <a:cxn ang="0">
                    <a:pos x="17" y="90"/>
                  </a:cxn>
                  <a:cxn ang="0">
                    <a:pos x="12" y="89"/>
                  </a:cxn>
                  <a:cxn ang="0">
                    <a:pos x="6" y="86"/>
                  </a:cxn>
                  <a:cxn ang="0">
                    <a:pos x="1" y="69"/>
                  </a:cxn>
                  <a:cxn ang="0">
                    <a:pos x="0" y="52"/>
                  </a:cxn>
                  <a:cxn ang="0">
                    <a:pos x="1" y="32"/>
                  </a:cxn>
                  <a:cxn ang="0">
                    <a:pos x="1" y="14"/>
                  </a:cxn>
                  <a:cxn ang="0">
                    <a:pos x="6" y="7"/>
                  </a:cxn>
                  <a:cxn ang="0">
                    <a:pos x="12" y="2"/>
                  </a:cxn>
                  <a:cxn ang="0">
                    <a:pos x="18" y="1"/>
                  </a:cxn>
                  <a:cxn ang="0">
                    <a:pos x="25" y="0"/>
                  </a:cxn>
                  <a:cxn ang="0">
                    <a:pos x="33" y="1"/>
                  </a:cxn>
                  <a:cxn ang="0">
                    <a:pos x="41" y="3"/>
                  </a:cxn>
                  <a:cxn ang="0">
                    <a:pos x="50" y="5"/>
                  </a:cxn>
                  <a:cxn ang="0">
                    <a:pos x="56" y="5"/>
                  </a:cxn>
                  <a:cxn ang="0">
                    <a:pos x="67" y="16"/>
                  </a:cxn>
                </a:cxnLst>
                <a:rect l="0" t="0" r="r" b="b"/>
                <a:pathLst>
                  <a:path w="73" h="96">
                    <a:moveTo>
                      <a:pt x="67" y="16"/>
                    </a:moveTo>
                    <a:lnTo>
                      <a:pt x="73" y="36"/>
                    </a:lnTo>
                    <a:lnTo>
                      <a:pt x="71" y="58"/>
                    </a:lnTo>
                    <a:lnTo>
                      <a:pt x="66" y="78"/>
                    </a:lnTo>
                    <a:lnTo>
                      <a:pt x="55" y="96"/>
                    </a:lnTo>
                    <a:lnTo>
                      <a:pt x="50" y="93"/>
                    </a:lnTo>
                    <a:lnTo>
                      <a:pt x="43" y="92"/>
                    </a:lnTo>
                    <a:lnTo>
                      <a:pt x="37" y="92"/>
                    </a:lnTo>
                    <a:lnTo>
                      <a:pt x="30" y="91"/>
                    </a:lnTo>
                    <a:lnTo>
                      <a:pt x="23" y="91"/>
                    </a:lnTo>
                    <a:lnTo>
                      <a:pt x="17" y="90"/>
                    </a:lnTo>
                    <a:lnTo>
                      <a:pt x="12" y="89"/>
                    </a:lnTo>
                    <a:lnTo>
                      <a:pt x="6" y="86"/>
                    </a:lnTo>
                    <a:lnTo>
                      <a:pt x="1" y="69"/>
                    </a:lnTo>
                    <a:lnTo>
                      <a:pt x="0" y="52"/>
                    </a:lnTo>
                    <a:lnTo>
                      <a:pt x="1" y="32"/>
                    </a:lnTo>
                    <a:lnTo>
                      <a:pt x="1" y="14"/>
                    </a:lnTo>
                    <a:lnTo>
                      <a:pt x="6" y="7"/>
                    </a:lnTo>
                    <a:lnTo>
                      <a:pt x="12" y="2"/>
                    </a:lnTo>
                    <a:lnTo>
                      <a:pt x="18" y="1"/>
                    </a:lnTo>
                    <a:lnTo>
                      <a:pt x="25" y="0"/>
                    </a:lnTo>
                    <a:lnTo>
                      <a:pt x="33" y="1"/>
                    </a:lnTo>
                    <a:lnTo>
                      <a:pt x="41" y="3"/>
                    </a:lnTo>
                    <a:lnTo>
                      <a:pt x="50" y="5"/>
                    </a:lnTo>
                    <a:lnTo>
                      <a:pt x="56" y="5"/>
                    </a:lnTo>
                    <a:lnTo>
                      <a:pt x="67" y="1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6" name="Freeform 18"/>
              <p:cNvSpPr>
                <a:spLocks/>
              </p:cNvSpPr>
              <p:nvPr/>
            </p:nvSpPr>
            <p:spPr bwMode="auto">
              <a:xfrm>
                <a:off x="2805" y="1855"/>
                <a:ext cx="5" cy="1"/>
              </a:xfrm>
              <a:custGeom>
                <a:avLst/>
                <a:gdLst/>
                <a:ahLst/>
                <a:cxnLst>
                  <a:cxn ang="0">
                    <a:pos x="11" y="0"/>
                  </a:cxn>
                  <a:cxn ang="0">
                    <a:pos x="11" y="2"/>
                  </a:cxn>
                  <a:cxn ang="0">
                    <a:pos x="9" y="4"/>
                  </a:cxn>
                  <a:cxn ang="0">
                    <a:pos x="7" y="4"/>
                  </a:cxn>
                  <a:cxn ang="0">
                    <a:pos x="5" y="4"/>
                  </a:cxn>
                  <a:cxn ang="0">
                    <a:pos x="0" y="4"/>
                  </a:cxn>
                  <a:cxn ang="0">
                    <a:pos x="3" y="2"/>
                  </a:cxn>
                  <a:cxn ang="0">
                    <a:pos x="6" y="1"/>
                  </a:cxn>
                  <a:cxn ang="0">
                    <a:pos x="8" y="1"/>
                  </a:cxn>
                  <a:cxn ang="0">
                    <a:pos x="11" y="0"/>
                  </a:cxn>
                </a:cxnLst>
                <a:rect l="0" t="0" r="r" b="b"/>
                <a:pathLst>
                  <a:path w="11" h="4">
                    <a:moveTo>
                      <a:pt x="11" y="0"/>
                    </a:moveTo>
                    <a:lnTo>
                      <a:pt x="11" y="2"/>
                    </a:lnTo>
                    <a:lnTo>
                      <a:pt x="9" y="4"/>
                    </a:lnTo>
                    <a:lnTo>
                      <a:pt x="7" y="4"/>
                    </a:lnTo>
                    <a:lnTo>
                      <a:pt x="5" y="4"/>
                    </a:lnTo>
                    <a:lnTo>
                      <a:pt x="0" y="4"/>
                    </a:lnTo>
                    <a:lnTo>
                      <a:pt x="3" y="2"/>
                    </a:lnTo>
                    <a:lnTo>
                      <a:pt x="6" y="1"/>
                    </a:lnTo>
                    <a:lnTo>
                      <a:pt x="8" y="1"/>
                    </a:lnTo>
                    <a:lnTo>
                      <a:pt x="1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7" name="Freeform 19"/>
              <p:cNvSpPr>
                <a:spLocks/>
              </p:cNvSpPr>
              <p:nvPr/>
            </p:nvSpPr>
            <p:spPr bwMode="auto">
              <a:xfrm>
                <a:off x="2792" y="1859"/>
                <a:ext cx="10" cy="11"/>
              </a:xfrm>
              <a:custGeom>
                <a:avLst/>
                <a:gdLst/>
                <a:ahLst/>
                <a:cxnLst>
                  <a:cxn ang="0">
                    <a:pos x="14" y="0"/>
                  </a:cxn>
                  <a:cxn ang="0">
                    <a:pos x="14" y="5"/>
                  </a:cxn>
                  <a:cxn ang="0">
                    <a:pos x="15" y="8"/>
                  </a:cxn>
                  <a:cxn ang="0">
                    <a:pos x="18" y="13"/>
                  </a:cxn>
                  <a:cxn ang="0">
                    <a:pos x="19" y="18"/>
                  </a:cxn>
                  <a:cxn ang="0">
                    <a:pos x="15" y="19"/>
                  </a:cxn>
                  <a:cxn ang="0">
                    <a:pos x="10" y="20"/>
                  </a:cxn>
                  <a:cxn ang="0">
                    <a:pos x="4" y="21"/>
                  </a:cxn>
                  <a:cxn ang="0">
                    <a:pos x="0" y="22"/>
                  </a:cxn>
                  <a:cxn ang="0">
                    <a:pos x="1" y="15"/>
                  </a:cxn>
                  <a:cxn ang="0">
                    <a:pos x="2" y="8"/>
                  </a:cxn>
                  <a:cxn ang="0">
                    <a:pos x="7" y="3"/>
                  </a:cxn>
                  <a:cxn ang="0">
                    <a:pos x="14" y="0"/>
                  </a:cxn>
                </a:cxnLst>
                <a:rect l="0" t="0" r="r" b="b"/>
                <a:pathLst>
                  <a:path w="19" h="22">
                    <a:moveTo>
                      <a:pt x="14" y="0"/>
                    </a:moveTo>
                    <a:lnTo>
                      <a:pt x="14" y="5"/>
                    </a:lnTo>
                    <a:lnTo>
                      <a:pt x="15" y="8"/>
                    </a:lnTo>
                    <a:lnTo>
                      <a:pt x="18" y="13"/>
                    </a:lnTo>
                    <a:lnTo>
                      <a:pt x="19" y="18"/>
                    </a:lnTo>
                    <a:lnTo>
                      <a:pt x="15" y="19"/>
                    </a:lnTo>
                    <a:lnTo>
                      <a:pt x="10" y="20"/>
                    </a:lnTo>
                    <a:lnTo>
                      <a:pt x="4" y="21"/>
                    </a:lnTo>
                    <a:lnTo>
                      <a:pt x="0" y="22"/>
                    </a:lnTo>
                    <a:lnTo>
                      <a:pt x="1" y="15"/>
                    </a:lnTo>
                    <a:lnTo>
                      <a:pt x="2" y="8"/>
                    </a:lnTo>
                    <a:lnTo>
                      <a:pt x="7" y="3"/>
                    </a:lnTo>
                    <a:lnTo>
                      <a:pt x="1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8" name="Freeform 20"/>
              <p:cNvSpPr>
                <a:spLocks/>
              </p:cNvSpPr>
              <p:nvPr/>
            </p:nvSpPr>
            <p:spPr bwMode="auto">
              <a:xfrm>
                <a:off x="2947" y="1859"/>
                <a:ext cx="3" cy="2"/>
              </a:xfrm>
              <a:custGeom>
                <a:avLst/>
                <a:gdLst/>
                <a:ahLst/>
                <a:cxnLst>
                  <a:cxn ang="0">
                    <a:pos x="5" y="3"/>
                  </a:cxn>
                  <a:cxn ang="0">
                    <a:pos x="5" y="4"/>
                  </a:cxn>
                  <a:cxn ang="0">
                    <a:pos x="3" y="4"/>
                  </a:cxn>
                  <a:cxn ang="0">
                    <a:pos x="2" y="4"/>
                  </a:cxn>
                  <a:cxn ang="0">
                    <a:pos x="0" y="4"/>
                  </a:cxn>
                  <a:cxn ang="0">
                    <a:pos x="0" y="0"/>
                  </a:cxn>
                  <a:cxn ang="0">
                    <a:pos x="1" y="0"/>
                  </a:cxn>
                  <a:cxn ang="0">
                    <a:pos x="3" y="0"/>
                  </a:cxn>
                  <a:cxn ang="0">
                    <a:pos x="4" y="2"/>
                  </a:cxn>
                  <a:cxn ang="0">
                    <a:pos x="5" y="3"/>
                  </a:cxn>
                </a:cxnLst>
                <a:rect l="0" t="0" r="r" b="b"/>
                <a:pathLst>
                  <a:path w="5" h="4">
                    <a:moveTo>
                      <a:pt x="5" y="3"/>
                    </a:moveTo>
                    <a:lnTo>
                      <a:pt x="5" y="4"/>
                    </a:lnTo>
                    <a:lnTo>
                      <a:pt x="3" y="4"/>
                    </a:lnTo>
                    <a:lnTo>
                      <a:pt x="2" y="4"/>
                    </a:lnTo>
                    <a:lnTo>
                      <a:pt x="0" y="4"/>
                    </a:lnTo>
                    <a:lnTo>
                      <a:pt x="0" y="0"/>
                    </a:lnTo>
                    <a:lnTo>
                      <a:pt x="1" y="0"/>
                    </a:lnTo>
                    <a:lnTo>
                      <a:pt x="3" y="0"/>
                    </a:lnTo>
                    <a:lnTo>
                      <a:pt x="4" y="2"/>
                    </a:lnTo>
                    <a:lnTo>
                      <a:pt x="5"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69" name="Freeform 21"/>
              <p:cNvSpPr>
                <a:spLocks/>
              </p:cNvSpPr>
              <p:nvPr/>
            </p:nvSpPr>
            <p:spPr bwMode="auto">
              <a:xfrm>
                <a:off x="3034" y="1859"/>
                <a:ext cx="36" cy="16"/>
              </a:xfrm>
              <a:custGeom>
                <a:avLst/>
                <a:gdLst/>
                <a:ahLst/>
                <a:cxnLst>
                  <a:cxn ang="0">
                    <a:pos x="68" y="4"/>
                  </a:cxn>
                  <a:cxn ang="0">
                    <a:pos x="72" y="10"/>
                  </a:cxn>
                  <a:cxn ang="0">
                    <a:pos x="72" y="17"/>
                  </a:cxn>
                  <a:cxn ang="0">
                    <a:pos x="71" y="22"/>
                  </a:cxn>
                  <a:cxn ang="0">
                    <a:pos x="71" y="29"/>
                  </a:cxn>
                  <a:cxn ang="0">
                    <a:pos x="64" y="31"/>
                  </a:cxn>
                  <a:cxn ang="0">
                    <a:pos x="56" y="31"/>
                  </a:cxn>
                  <a:cxn ang="0">
                    <a:pos x="49" y="31"/>
                  </a:cxn>
                  <a:cxn ang="0">
                    <a:pos x="41" y="30"/>
                  </a:cxn>
                  <a:cxn ang="0">
                    <a:pos x="33" y="29"/>
                  </a:cxn>
                  <a:cxn ang="0">
                    <a:pos x="26" y="29"/>
                  </a:cxn>
                  <a:cxn ang="0">
                    <a:pos x="18" y="28"/>
                  </a:cxn>
                  <a:cxn ang="0">
                    <a:pos x="11" y="29"/>
                  </a:cxn>
                  <a:cxn ang="0">
                    <a:pos x="5" y="26"/>
                  </a:cxn>
                  <a:cxn ang="0">
                    <a:pos x="3" y="20"/>
                  </a:cxn>
                  <a:cxn ang="0">
                    <a:pos x="2" y="13"/>
                  </a:cxn>
                  <a:cxn ang="0">
                    <a:pos x="0" y="8"/>
                  </a:cxn>
                  <a:cxn ang="0">
                    <a:pos x="2" y="3"/>
                  </a:cxn>
                  <a:cxn ang="0">
                    <a:pos x="6" y="0"/>
                  </a:cxn>
                  <a:cxn ang="0">
                    <a:pos x="10" y="0"/>
                  </a:cxn>
                  <a:cxn ang="0">
                    <a:pos x="14" y="3"/>
                  </a:cxn>
                  <a:cxn ang="0">
                    <a:pos x="21" y="3"/>
                  </a:cxn>
                  <a:cxn ang="0">
                    <a:pos x="28" y="2"/>
                  </a:cxn>
                  <a:cxn ang="0">
                    <a:pos x="35" y="2"/>
                  </a:cxn>
                  <a:cxn ang="0">
                    <a:pos x="42" y="2"/>
                  </a:cxn>
                  <a:cxn ang="0">
                    <a:pos x="49" y="2"/>
                  </a:cxn>
                  <a:cxn ang="0">
                    <a:pos x="56" y="2"/>
                  </a:cxn>
                  <a:cxn ang="0">
                    <a:pos x="63" y="3"/>
                  </a:cxn>
                  <a:cxn ang="0">
                    <a:pos x="68" y="4"/>
                  </a:cxn>
                </a:cxnLst>
                <a:rect l="0" t="0" r="r" b="b"/>
                <a:pathLst>
                  <a:path w="72" h="31">
                    <a:moveTo>
                      <a:pt x="68" y="4"/>
                    </a:moveTo>
                    <a:lnTo>
                      <a:pt x="72" y="10"/>
                    </a:lnTo>
                    <a:lnTo>
                      <a:pt x="72" y="17"/>
                    </a:lnTo>
                    <a:lnTo>
                      <a:pt x="71" y="22"/>
                    </a:lnTo>
                    <a:lnTo>
                      <a:pt x="71" y="29"/>
                    </a:lnTo>
                    <a:lnTo>
                      <a:pt x="64" y="31"/>
                    </a:lnTo>
                    <a:lnTo>
                      <a:pt x="56" y="31"/>
                    </a:lnTo>
                    <a:lnTo>
                      <a:pt x="49" y="31"/>
                    </a:lnTo>
                    <a:lnTo>
                      <a:pt x="41" y="30"/>
                    </a:lnTo>
                    <a:lnTo>
                      <a:pt x="33" y="29"/>
                    </a:lnTo>
                    <a:lnTo>
                      <a:pt x="26" y="29"/>
                    </a:lnTo>
                    <a:lnTo>
                      <a:pt x="18" y="28"/>
                    </a:lnTo>
                    <a:lnTo>
                      <a:pt x="11" y="29"/>
                    </a:lnTo>
                    <a:lnTo>
                      <a:pt x="5" y="26"/>
                    </a:lnTo>
                    <a:lnTo>
                      <a:pt x="3" y="20"/>
                    </a:lnTo>
                    <a:lnTo>
                      <a:pt x="2" y="13"/>
                    </a:lnTo>
                    <a:lnTo>
                      <a:pt x="0" y="8"/>
                    </a:lnTo>
                    <a:lnTo>
                      <a:pt x="2" y="3"/>
                    </a:lnTo>
                    <a:lnTo>
                      <a:pt x="6" y="0"/>
                    </a:lnTo>
                    <a:lnTo>
                      <a:pt x="10" y="0"/>
                    </a:lnTo>
                    <a:lnTo>
                      <a:pt x="14" y="3"/>
                    </a:lnTo>
                    <a:lnTo>
                      <a:pt x="21" y="3"/>
                    </a:lnTo>
                    <a:lnTo>
                      <a:pt x="28" y="2"/>
                    </a:lnTo>
                    <a:lnTo>
                      <a:pt x="35" y="2"/>
                    </a:lnTo>
                    <a:lnTo>
                      <a:pt x="42" y="2"/>
                    </a:lnTo>
                    <a:lnTo>
                      <a:pt x="49" y="2"/>
                    </a:lnTo>
                    <a:lnTo>
                      <a:pt x="56" y="2"/>
                    </a:lnTo>
                    <a:lnTo>
                      <a:pt x="63" y="3"/>
                    </a:lnTo>
                    <a:lnTo>
                      <a:pt x="68"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0" name="Freeform 22"/>
              <p:cNvSpPr>
                <a:spLocks/>
              </p:cNvSpPr>
              <p:nvPr/>
            </p:nvSpPr>
            <p:spPr bwMode="auto">
              <a:xfrm>
                <a:off x="2734" y="1860"/>
                <a:ext cx="44" cy="44"/>
              </a:xfrm>
              <a:custGeom>
                <a:avLst/>
                <a:gdLst/>
                <a:ahLst/>
                <a:cxnLst>
                  <a:cxn ang="0">
                    <a:pos x="86" y="10"/>
                  </a:cxn>
                  <a:cxn ang="0">
                    <a:pos x="83" y="28"/>
                  </a:cxn>
                  <a:cxn ang="0">
                    <a:pos x="80" y="49"/>
                  </a:cxn>
                  <a:cxn ang="0">
                    <a:pos x="72" y="65"/>
                  </a:cxn>
                  <a:cxn ang="0">
                    <a:pos x="57" y="76"/>
                  </a:cxn>
                  <a:cxn ang="0">
                    <a:pos x="50" y="77"/>
                  </a:cxn>
                  <a:cxn ang="0">
                    <a:pos x="45" y="79"/>
                  </a:cxn>
                  <a:cxn ang="0">
                    <a:pos x="38" y="81"/>
                  </a:cxn>
                  <a:cxn ang="0">
                    <a:pos x="32" y="84"/>
                  </a:cxn>
                  <a:cxn ang="0">
                    <a:pos x="25" y="86"/>
                  </a:cxn>
                  <a:cxn ang="0">
                    <a:pos x="18" y="87"/>
                  </a:cxn>
                  <a:cxn ang="0">
                    <a:pos x="11" y="87"/>
                  </a:cxn>
                  <a:cxn ang="0">
                    <a:pos x="4" y="86"/>
                  </a:cxn>
                  <a:cxn ang="0">
                    <a:pos x="0" y="69"/>
                  </a:cxn>
                  <a:cxn ang="0">
                    <a:pos x="2" y="51"/>
                  </a:cxn>
                  <a:cxn ang="0">
                    <a:pos x="8" y="34"/>
                  </a:cxn>
                  <a:cxn ang="0">
                    <a:pos x="11" y="17"/>
                  </a:cxn>
                  <a:cxn ang="0">
                    <a:pos x="16" y="15"/>
                  </a:cxn>
                  <a:cxn ang="0">
                    <a:pos x="20" y="12"/>
                  </a:cxn>
                  <a:cxn ang="0">
                    <a:pos x="25" y="10"/>
                  </a:cxn>
                  <a:cxn ang="0">
                    <a:pos x="31" y="8"/>
                  </a:cxn>
                  <a:cxn ang="0">
                    <a:pos x="35" y="5"/>
                  </a:cxn>
                  <a:cxn ang="0">
                    <a:pos x="41" y="4"/>
                  </a:cxn>
                  <a:cxn ang="0">
                    <a:pos x="46" y="4"/>
                  </a:cxn>
                  <a:cxn ang="0">
                    <a:pos x="52" y="5"/>
                  </a:cxn>
                  <a:cxn ang="0">
                    <a:pos x="56" y="4"/>
                  </a:cxn>
                  <a:cxn ang="0">
                    <a:pos x="61" y="2"/>
                  </a:cxn>
                  <a:cxn ang="0">
                    <a:pos x="67" y="1"/>
                  </a:cxn>
                  <a:cxn ang="0">
                    <a:pos x="71" y="0"/>
                  </a:cxn>
                  <a:cxn ang="0">
                    <a:pos x="77" y="0"/>
                  </a:cxn>
                  <a:cxn ang="0">
                    <a:pos x="80" y="1"/>
                  </a:cxn>
                  <a:cxn ang="0">
                    <a:pos x="84" y="4"/>
                  </a:cxn>
                  <a:cxn ang="0">
                    <a:pos x="86" y="10"/>
                  </a:cxn>
                </a:cxnLst>
                <a:rect l="0" t="0" r="r" b="b"/>
                <a:pathLst>
                  <a:path w="86" h="87">
                    <a:moveTo>
                      <a:pt x="86" y="10"/>
                    </a:moveTo>
                    <a:lnTo>
                      <a:pt x="83" y="28"/>
                    </a:lnTo>
                    <a:lnTo>
                      <a:pt x="80" y="49"/>
                    </a:lnTo>
                    <a:lnTo>
                      <a:pt x="72" y="65"/>
                    </a:lnTo>
                    <a:lnTo>
                      <a:pt x="57" y="76"/>
                    </a:lnTo>
                    <a:lnTo>
                      <a:pt x="50" y="77"/>
                    </a:lnTo>
                    <a:lnTo>
                      <a:pt x="45" y="79"/>
                    </a:lnTo>
                    <a:lnTo>
                      <a:pt x="38" y="81"/>
                    </a:lnTo>
                    <a:lnTo>
                      <a:pt x="32" y="84"/>
                    </a:lnTo>
                    <a:lnTo>
                      <a:pt x="25" y="86"/>
                    </a:lnTo>
                    <a:lnTo>
                      <a:pt x="18" y="87"/>
                    </a:lnTo>
                    <a:lnTo>
                      <a:pt x="11" y="87"/>
                    </a:lnTo>
                    <a:lnTo>
                      <a:pt x="4" y="86"/>
                    </a:lnTo>
                    <a:lnTo>
                      <a:pt x="0" y="69"/>
                    </a:lnTo>
                    <a:lnTo>
                      <a:pt x="2" y="51"/>
                    </a:lnTo>
                    <a:lnTo>
                      <a:pt x="8" y="34"/>
                    </a:lnTo>
                    <a:lnTo>
                      <a:pt x="11" y="17"/>
                    </a:lnTo>
                    <a:lnTo>
                      <a:pt x="16" y="15"/>
                    </a:lnTo>
                    <a:lnTo>
                      <a:pt x="20" y="12"/>
                    </a:lnTo>
                    <a:lnTo>
                      <a:pt x="25" y="10"/>
                    </a:lnTo>
                    <a:lnTo>
                      <a:pt x="31" y="8"/>
                    </a:lnTo>
                    <a:lnTo>
                      <a:pt x="35" y="5"/>
                    </a:lnTo>
                    <a:lnTo>
                      <a:pt x="41" y="4"/>
                    </a:lnTo>
                    <a:lnTo>
                      <a:pt x="46" y="4"/>
                    </a:lnTo>
                    <a:lnTo>
                      <a:pt x="52" y="5"/>
                    </a:lnTo>
                    <a:lnTo>
                      <a:pt x="56" y="4"/>
                    </a:lnTo>
                    <a:lnTo>
                      <a:pt x="61" y="2"/>
                    </a:lnTo>
                    <a:lnTo>
                      <a:pt x="67" y="1"/>
                    </a:lnTo>
                    <a:lnTo>
                      <a:pt x="71" y="0"/>
                    </a:lnTo>
                    <a:lnTo>
                      <a:pt x="77" y="0"/>
                    </a:lnTo>
                    <a:lnTo>
                      <a:pt x="80" y="1"/>
                    </a:lnTo>
                    <a:lnTo>
                      <a:pt x="84" y="4"/>
                    </a:lnTo>
                    <a:lnTo>
                      <a:pt x="86"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1" name="Freeform 23"/>
              <p:cNvSpPr>
                <a:spLocks/>
              </p:cNvSpPr>
              <p:nvPr/>
            </p:nvSpPr>
            <p:spPr bwMode="auto">
              <a:xfrm>
                <a:off x="3122" y="1860"/>
                <a:ext cx="18" cy="22"/>
              </a:xfrm>
              <a:custGeom>
                <a:avLst/>
                <a:gdLst/>
                <a:ahLst/>
                <a:cxnLst>
                  <a:cxn ang="0">
                    <a:pos x="34" y="12"/>
                  </a:cxn>
                  <a:cxn ang="0">
                    <a:pos x="30" y="16"/>
                  </a:cxn>
                  <a:cxn ang="0">
                    <a:pos x="24" y="17"/>
                  </a:cxn>
                  <a:cxn ang="0">
                    <a:pos x="19" y="19"/>
                  </a:cxn>
                  <a:cxn ang="0">
                    <a:pos x="20" y="26"/>
                  </a:cxn>
                  <a:cxn ang="0">
                    <a:pos x="27" y="31"/>
                  </a:cxn>
                  <a:cxn ang="0">
                    <a:pos x="23" y="36"/>
                  </a:cxn>
                  <a:cxn ang="0">
                    <a:pos x="17" y="41"/>
                  </a:cxn>
                  <a:cxn ang="0">
                    <a:pos x="11" y="43"/>
                  </a:cxn>
                  <a:cxn ang="0">
                    <a:pos x="3" y="42"/>
                  </a:cxn>
                  <a:cxn ang="0">
                    <a:pos x="0" y="33"/>
                  </a:cxn>
                  <a:cxn ang="0">
                    <a:pos x="0" y="23"/>
                  </a:cxn>
                  <a:cxn ang="0">
                    <a:pos x="2" y="12"/>
                  </a:cxn>
                  <a:cxn ang="0">
                    <a:pos x="4" y="2"/>
                  </a:cxn>
                  <a:cxn ang="0">
                    <a:pos x="8" y="0"/>
                  </a:cxn>
                  <a:cxn ang="0">
                    <a:pos x="11" y="0"/>
                  </a:cxn>
                  <a:cxn ang="0">
                    <a:pos x="16" y="0"/>
                  </a:cxn>
                  <a:cxn ang="0">
                    <a:pos x="19" y="0"/>
                  </a:cxn>
                  <a:cxn ang="0">
                    <a:pos x="19" y="5"/>
                  </a:cxn>
                  <a:cxn ang="0">
                    <a:pos x="23" y="9"/>
                  </a:cxn>
                  <a:cxn ang="0">
                    <a:pos x="28" y="10"/>
                  </a:cxn>
                  <a:cxn ang="0">
                    <a:pos x="34" y="12"/>
                  </a:cxn>
                </a:cxnLst>
                <a:rect l="0" t="0" r="r" b="b"/>
                <a:pathLst>
                  <a:path w="34" h="43">
                    <a:moveTo>
                      <a:pt x="34" y="12"/>
                    </a:moveTo>
                    <a:lnTo>
                      <a:pt x="30" y="16"/>
                    </a:lnTo>
                    <a:lnTo>
                      <a:pt x="24" y="17"/>
                    </a:lnTo>
                    <a:lnTo>
                      <a:pt x="19" y="19"/>
                    </a:lnTo>
                    <a:lnTo>
                      <a:pt x="20" y="26"/>
                    </a:lnTo>
                    <a:lnTo>
                      <a:pt x="27" y="31"/>
                    </a:lnTo>
                    <a:lnTo>
                      <a:pt x="23" y="36"/>
                    </a:lnTo>
                    <a:lnTo>
                      <a:pt x="17" y="41"/>
                    </a:lnTo>
                    <a:lnTo>
                      <a:pt x="11" y="43"/>
                    </a:lnTo>
                    <a:lnTo>
                      <a:pt x="3" y="42"/>
                    </a:lnTo>
                    <a:lnTo>
                      <a:pt x="0" y="33"/>
                    </a:lnTo>
                    <a:lnTo>
                      <a:pt x="0" y="23"/>
                    </a:lnTo>
                    <a:lnTo>
                      <a:pt x="2" y="12"/>
                    </a:lnTo>
                    <a:lnTo>
                      <a:pt x="4" y="2"/>
                    </a:lnTo>
                    <a:lnTo>
                      <a:pt x="8" y="0"/>
                    </a:lnTo>
                    <a:lnTo>
                      <a:pt x="11" y="0"/>
                    </a:lnTo>
                    <a:lnTo>
                      <a:pt x="16" y="0"/>
                    </a:lnTo>
                    <a:lnTo>
                      <a:pt x="19" y="0"/>
                    </a:lnTo>
                    <a:lnTo>
                      <a:pt x="19" y="5"/>
                    </a:lnTo>
                    <a:lnTo>
                      <a:pt x="23" y="9"/>
                    </a:lnTo>
                    <a:lnTo>
                      <a:pt x="28" y="10"/>
                    </a:lnTo>
                    <a:lnTo>
                      <a:pt x="34"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2" name="Freeform 24"/>
              <p:cNvSpPr>
                <a:spLocks/>
              </p:cNvSpPr>
              <p:nvPr/>
            </p:nvSpPr>
            <p:spPr bwMode="auto">
              <a:xfrm>
                <a:off x="3146" y="1866"/>
                <a:ext cx="4" cy="2"/>
              </a:xfrm>
              <a:custGeom>
                <a:avLst/>
                <a:gdLst/>
                <a:ahLst/>
                <a:cxnLst>
                  <a:cxn ang="0">
                    <a:pos x="7" y="3"/>
                  </a:cxn>
                  <a:cxn ang="0">
                    <a:pos x="6" y="4"/>
                  </a:cxn>
                  <a:cxn ang="0">
                    <a:pos x="5" y="4"/>
                  </a:cxn>
                  <a:cxn ang="0">
                    <a:pos x="2" y="4"/>
                  </a:cxn>
                  <a:cxn ang="0">
                    <a:pos x="1" y="4"/>
                  </a:cxn>
                  <a:cxn ang="0">
                    <a:pos x="0" y="0"/>
                  </a:cxn>
                  <a:cxn ang="0">
                    <a:pos x="2" y="0"/>
                  </a:cxn>
                  <a:cxn ang="0">
                    <a:pos x="3" y="0"/>
                  </a:cxn>
                  <a:cxn ang="0">
                    <a:pos x="6" y="1"/>
                  </a:cxn>
                  <a:cxn ang="0">
                    <a:pos x="7" y="3"/>
                  </a:cxn>
                </a:cxnLst>
                <a:rect l="0" t="0" r="r" b="b"/>
                <a:pathLst>
                  <a:path w="7" h="4">
                    <a:moveTo>
                      <a:pt x="7" y="3"/>
                    </a:moveTo>
                    <a:lnTo>
                      <a:pt x="6" y="4"/>
                    </a:lnTo>
                    <a:lnTo>
                      <a:pt x="5" y="4"/>
                    </a:lnTo>
                    <a:lnTo>
                      <a:pt x="2" y="4"/>
                    </a:lnTo>
                    <a:lnTo>
                      <a:pt x="1" y="4"/>
                    </a:lnTo>
                    <a:lnTo>
                      <a:pt x="0" y="0"/>
                    </a:lnTo>
                    <a:lnTo>
                      <a:pt x="2" y="0"/>
                    </a:lnTo>
                    <a:lnTo>
                      <a:pt x="3" y="0"/>
                    </a:lnTo>
                    <a:lnTo>
                      <a:pt x="6" y="1"/>
                    </a:lnTo>
                    <a:lnTo>
                      <a:pt x="7"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3" name="Freeform 25"/>
              <p:cNvSpPr>
                <a:spLocks/>
              </p:cNvSpPr>
              <p:nvPr/>
            </p:nvSpPr>
            <p:spPr bwMode="auto">
              <a:xfrm>
                <a:off x="2742" y="1868"/>
                <a:ext cx="22" cy="16"/>
              </a:xfrm>
              <a:custGeom>
                <a:avLst/>
                <a:gdLst/>
                <a:ahLst/>
                <a:cxnLst>
                  <a:cxn ang="0">
                    <a:pos x="44" y="0"/>
                  </a:cxn>
                  <a:cxn ang="0">
                    <a:pos x="37" y="3"/>
                  </a:cxn>
                  <a:cxn ang="0">
                    <a:pos x="28" y="6"/>
                  </a:cxn>
                  <a:cxn ang="0">
                    <a:pos x="22" y="9"/>
                  </a:cxn>
                  <a:cxn ang="0">
                    <a:pos x="22" y="17"/>
                  </a:cxn>
                  <a:cxn ang="0">
                    <a:pos x="28" y="17"/>
                  </a:cxn>
                  <a:cxn ang="0">
                    <a:pos x="34" y="16"/>
                  </a:cxn>
                  <a:cxn ang="0">
                    <a:pos x="39" y="15"/>
                  </a:cxn>
                  <a:cxn ang="0">
                    <a:pos x="42" y="18"/>
                  </a:cxn>
                  <a:cxn ang="0">
                    <a:pos x="38" y="21"/>
                  </a:cxn>
                  <a:cxn ang="0">
                    <a:pos x="32" y="22"/>
                  </a:cxn>
                  <a:cxn ang="0">
                    <a:pos x="28" y="24"/>
                  </a:cxn>
                  <a:cxn ang="0">
                    <a:pos x="22" y="25"/>
                  </a:cxn>
                  <a:cxn ang="0">
                    <a:pos x="17" y="26"/>
                  </a:cxn>
                  <a:cxn ang="0">
                    <a:pos x="11" y="27"/>
                  </a:cxn>
                  <a:cxn ang="0">
                    <a:pos x="6" y="30"/>
                  </a:cxn>
                  <a:cxn ang="0">
                    <a:pos x="0" y="31"/>
                  </a:cxn>
                  <a:cxn ang="0">
                    <a:pos x="3" y="25"/>
                  </a:cxn>
                  <a:cxn ang="0">
                    <a:pos x="6" y="18"/>
                  </a:cxn>
                  <a:cxn ang="0">
                    <a:pos x="9" y="11"/>
                  </a:cxn>
                  <a:cxn ang="0">
                    <a:pos x="14" y="6"/>
                  </a:cxn>
                  <a:cxn ang="0">
                    <a:pos x="21" y="3"/>
                  </a:cxn>
                  <a:cxn ang="0">
                    <a:pos x="29" y="1"/>
                  </a:cxn>
                  <a:cxn ang="0">
                    <a:pos x="36" y="0"/>
                  </a:cxn>
                  <a:cxn ang="0">
                    <a:pos x="44" y="0"/>
                  </a:cxn>
                </a:cxnLst>
                <a:rect l="0" t="0" r="r" b="b"/>
                <a:pathLst>
                  <a:path w="44" h="31">
                    <a:moveTo>
                      <a:pt x="44" y="0"/>
                    </a:moveTo>
                    <a:lnTo>
                      <a:pt x="37" y="3"/>
                    </a:lnTo>
                    <a:lnTo>
                      <a:pt x="28" y="6"/>
                    </a:lnTo>
                    <a:lnTo>
                      <a:pt x="22" y="9"/>
                    </a:lnTo>
                    <a:lnTo>
                      <a:pt x="22" y="17"/>
                    </a:lnTo>
                    <a:lnTo>
                      <a:pt x="28" y="17"/>
                    </a:lnTo>
                    <a:lnTo>
                      <a:pt x="34" y="16"/>
                    </a:lnTo>
                    <a:lnTo>
                      <a:pt x="39" y="15"/>
                    </a:lnTo>
                    <a:lnTo>
                      <a:pt x="42" y="18"/>
                    </a:lnTo>
                    <a:lnTo>
                      <a:pt x="38" y="21"/>
                    </a:lnTo>
                    <a:lnTo>
                      <a:pt x="32" y="22"/>
                    </a:lnTo>
                    <a:lnTo>
                      <a:pt x="28" y="24"/>
                    </a:lnTo>
                    <a:lnTo>
                      <a:pt x="22" y="25"/>
                    </a:lnTo>
                    <a:lnTo>
                      <a:pt x="17" y="26"/>
                    </a:lnTo>
                    <a:lnTo>
                      <a:pt x="11" y="27"/>
                    </a:lnTo>
                    <a:lnTo>
                      <a:pt x="6" y="30"/>
                    </a:lnTo>
                    <a:lnTo>
                      <a:pt x="0" y="31"/>
                    </a:lnTo>
                    <a:lnTo>
                      <a:pt x="3" y="25"/>
                    </a:lnTo>
                    <a:lnTo>
                      <a:pt x="6" y="18"/>
                    </a:lnTo>
                    <a:lnTo>
                      <a:pt x="9" y="11"/>
                    </a:lnTo>
                    <a:lnTo>
                      <a:pt x="14" y="6"/>
                    </a:lnTo>
                    <a:lnTo>
                      <a:pt x="21" y="3"/>
                    </a:lnTo>
                    <a:lnTo>
                      <a:pt x="29" y="1"/>
                    </a:lnTo>
                    <a:lnTo>
                      <a:pt x="36" y="0"/>
                    </a:lnTo>
                    <a:lnTo>
                      <a:pt x="4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4" name="Freeform 26"/>
              <p:cNvSpPr>
                <a:spLocks/>
              </p:cNvSpPr>
              <p:nvPr/>
            </p:nvSpPr>
            <p:spPr bwMode="auto">
              <a:xfrm>
                <a:off x="2947" y="1870"/>
                <a:ext cx="3" cy="1"/>
              </a:xfrm>
              <a:custGeom>
                <a:avLst/>
                <a:gdLst/>
                <a:ahLst/>
                <a:cxnLst>
                  <a:cxn ang="0">
                    <a:pos x="5" y="4"/>
                  </a:cxn>
                  <a:cxn ang="0">
                    <a:pos x="0" y="4"/>
                  </a:cxn>
                  <a:cxn ang="0">
                    <a:pos x="0" y="1"/>
                  </a:cxn>
                  <a:cxn ang="0">
                    <a:pos x="1" y="0"/>
                  </a:cxn>
                  <a:cxn ang="0">
                    <a:pos x="3" y="0"/>
                  </a:cxn>
                  <a:cxn ang="0">
                    <a:pos x="5" y="0"/>
                  </a:cxn>
                  <a:cxn ang="0">
                    <a:pos x="5" y="4"/>
                  </a:cxn>
                </a:cxnLst>
                <a:rect l="0" t="0" r="r" b="b"/>
                <a:pathLst>
                  <a:path w="5" h="4">
                    <a:moveTo>
                      <a:pt x="5" y="4"/>
                    </a:moveTo>
                    <a:lnTo>
                      <a:pt x="0" y="4"/>
                    </a:lnTo>
                    <a:lnTo>
                      <a:pt x="0" y="1"/>
                    </a:lnTo>
                    <a:lnTo>
                      <a:pt x="1" y="0"/>
                    </a:lnTo>
                    <a:lnTo>
                      <a:pt x="3" y="0"/>
                    </a:lnTo>
                    <a:lnTo>
                      <a:pt x="5" y="0"/>
                    </a:lnTo>
                    <a:lnTo>
                      <a:pt x="5"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5" name="Freeform 27"/>
              <p:cNvSpPr>
                <a:spLocks/>
              </p:cNvSpPr>
              <p:nvPr/>
            </p:nvSpPr>
            <p:spPr bwMode="auto">
              <a:xfrm>
                <a:off x="2877" y="1871"/>
                <a:ext cx="5" cy="1"/>
              </a:xfrm>
              <a:custGeom>
                <a:avLst/>
                <a:gdLst/>
                <a:ahLst/>
                <a:cxnLst>
                  <a:cxn ang="0">
                    <a:pos x="12" y="0"/>
                  </a:cxn>
                  <a:cxn ang="0">
                    <a:pos x="9" y="2"/>
                  </a:cxn>
                  <a:cxn ang="0">
                    <a:pos x="6" y="3"/>
                  </a:cxn>
                  <a:cxn ang="0">
                    <a:pos x="2" y="4"/>
                  </a:cxn>
                  <a:cxn ang="0">
                    <a:pos x="0" y="4"/>
                  </a:cxn>
                  <a:cxn ang="0">
                    <a:pos x="2" y="2"/>
                  </a:cxn>
                  <a:cxn ang="0">
                    <a:pos x="5" y="0"/>
                  </a:cxn>
                  <a:cxn ang="0">
                    <a:pos x="8" y="0"/>
                  </a:cxn>
                  <a:cxn ang="0">
                    <a:pos x="12" y="0"/>
                  </a:cxn>
                </a:cxnLst>
                <a:rect l="0" t="0" r="r" b="b"/>
                <a:pathLst>
                  <a:path w="12" h="4">
                    <a:moveTo>
                      <a:pt x="12" y="0"/>
                    </a:moveTo>
                    <a:lnTo>
                      <a:pt x="9" y="2"/>
                    </a:lnTo>
                    <a:lnTo>
                      <a:pt x="6" y="3"/>
                    </a:lnTo>
                    <a:lnTo>
                      <a:pt x="2" y="4"/>
                    </a:lnTo>
                    <a:lnTo>
                      <a:pt x="0" y="4"/>
                    </a:lnTo>
                    <a:lnTo>
                      <a:pt x="2" y="2"/>
                    </a:lnTo>
                    <a:lnTo>
                      <a:pt x="5" y="0"/>
                    </a:lnTo>
                    <a:lnTo>
                      <a:pt x="8" y="0"/>
                    </a:lnTo>
                    <a:lnTo>
                      <a:pt x="1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6" name="Freeform 28"/>
              <p:cNvSpPr>
                <a:spLocks/>
              </p:cNvSpPr>
              <p:nvPr/>
            </p:nvSpPr>
            <p:spPr bwMode="auto">
              <a:xfrm>
                <a:off x="3172" y="1875"/>
                <a:ext cx="6" cy="1"/>
              </a:xfrm>
              <a:custGeom>
                <a:avLst/>
                <a:gdLst/>
                <a:ahLst/>
                <a:cxnLst>
                  <a:cxn ang="0">
                    <a:pos x="0" y="3"/>
                  </a:cxn>
                  <a:cxn ang="0">
                    <a:pos x="1" y="0"/>
                  </a:cxn>
                  <a:cxn ang="0">
                    <a:pos x="11" y="3"/>
                  </a:cxn>
                  <a:cxn ang="0">
                    <a:pos x="0" y="3"/>
                  </a:cxn>
                </a:cxnLst>
                <a:rect l="0" t="0" r="r" b="b"/>
                <a:pathLst>
                  <a:path w="11" h="3">
                    <a:moveTo>
                      <a:pt x="0" y="3"/>
                    </a:moveTo>
                    <a:lnTo>
                      <a:pt x="1" y="0"/>
                    </a:lnTo>
                    <a:lnTo>
                      <a:pt x="11" y="3"/>
                    </a:lnTo>
                    <a:lnTo>
                      <a:pt x="0"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7" name="Freeform 29"/>
              <p:cNvSpPr>
                <a:spLocks/>
              </p:cNvSpPr>
              <p:nvPr/>
            </p:nvSpPr>
            <p:spPr bwMode="auto">
              <a:xfrm>
                <a:off x="2931" y="1878"/>
                <a:ext cx="11" cy="2"/>
              </a:xfrm>
              <a:custGeom>
                <a:avLst/>
                <a:gdLst/>
                <a:ahLst/>
                <a:cxnLst>
                  <a:cxn ang="0">
                    <a:pos x="22" y="3"/>
                  </a:cxn>
                  <a:cxn ang="0">
                    <a:pos x="17" y="4"/>
                  </a:cxn>
                  <a:cxn ang="0">
                    <a:pos x="10" y="4"/>
                  </a:cxn>
                  <a:cxn ang="0">
                    <a:pos x="4" y="3"/>
                  </a:cxn>
                  <a:cxn ang="0">
                    <a:pos x="0" y="0"/>
                  </a:cxn>
                  <a:cxn ang="0">
                    <a:pos x="22" y="3"/>
                  </a:cxn>
                </a:cxnLst>
                <a:rect l="0" t="0" r="r" b="b"/>
                <a:pathLst>
                  <a:path w="22" h="4">
                    <a:moveTo>
                      <a:pt x="22" y="3"/>
                    </a:moveTo>
                    <a:lnTo>
                      <a:pt x="17" y="4"/>
                    </a:lnTo>
                    <a:lnTo>
                      <a:pt x="10" y="4"/>
                    </a:lnTo>
                    <a:lnTo>
                      <a:pt x="4" y="3"/>
                    </a:lnTo>
                    <a:lnTo>
                      <a:pt x="0" y="0"/>
                    </a:lnTo>
                    <a:lnTo>
                      <a:pt x="22"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8" name="Freeform 30"/>
              <p:cNvSpPr>
                <a:spLocks/>
              </p:cNvSpPr>
              <p:nvPr/>
            </p:nvSpPr>
            <p:spPr bwMode="auto">
              <a:xfrm>
                <a:off x="2792" y="1879"/>
                <a:ext cx="9" cy="2"/>
              </a:xfrm>
              <a:custGeom>
                <a:avLst/>
                <a:gdLst/>
                <a:ahLst/>
                <a:cxnLst>
                  <a:cxn ang="0">
                    <a:pos x="18" y="0"/>
                  </a:cxn>
                  <a:cxn ang="0">
                    <a:pos x="14" y="2"/>
                  </a:cxn>
                  <a:cxn ang="0">
                    <a:pos x="9" y="3"/>
                  </a:cxn>
                  <a:cxn ang="0">
                    <a:pos x="4" y="3"/>
                  </a:cxn>
                  <a:cxn ang="0">
                    <a:pos x="0" y="3"/>
                  </a:cxn>
                  <a:cxn ang="0">
                    <a:pos x="0" y="1"/>
                  </a:cxn>
                  <a:cxn ang="0">
                    <a:pos x="4" y="1"/>
                  </a:cxn>
                  <a:cxn ang="0">
                    <a:pos x="9" y="1"/>
                  </a:cxn>
                  <a:cxn ang="0">
                    <a:pos x="14" y="1"/>
                  </a:cxn>
                  <a:cxn ang="0">
                    <a:pos x="18" y="0"/>
                  </a:cxn>
                </a:cxnLst>
                <a:rect l="0" t="0" r="r" b="b"/>
                <a:pathLst>
                  <a:path w="18" h="3">
                    <a:moveTo>
                      <a:pt x="18" y="0"/>
                    </a:moveTo>
                    <a:lnTo>
                      <a:pt x="14" y="2"/>
                    </a:lnTo>
                    <a:lnTo>
                      <a:pt x="9" y="3"/>
                    </a:lnTo>
                    <a:lnTo>
                      <a:pt x="4" y="3"/>
                    </a:lnTo>
                    <a:lnTo>
                      <a:pt x="0" y="3"/>
                    </a:lnTo>
                    <a:lnTo>
                      <a:pt x="0" y="1"/>
                    </a:lnTo>
                    <a:lnTo>
                      <a:pt x="4" y="1"/>
                    </a:lnTo>
                    <a:lnTo>
                      <a:pt x="9" y="1"/>
                    </a:lnTo>
                    <a:lnTo>
                      <a:pt x="14" y="1"/>
                    </a:lnTo>
                    <a:lnTo>
                      <a:pt x="18"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79" name="Freeform 31"/>
              <p:cNvSpPr>
                <a:spLocks/>
              </p:cNvSpPr>
              <p:nvPr/>
            </p:nvSpPr>
            <p:spPr bwMode="auto">
              <a:xfrm>
                <a:off x="2740" y="1888"/>
                <a:ext cx="20" cy="7"/>
              </a:xfrm>
              <a:custGeom>
                <a:avLst/>
                <a:gdLst/>
                <a:ahLst/>
                <a:cxnLst>
                  <a:cxn ang="0">
                    <a:pos x="39" y="0"/>
                  </a:cxn>
                  <a:cxn ang="0">
                    <a:pos x="37" y="3"/>
                  </a:cxn>
                  <a:cxn ang="0">
                    <a:pos x="33" y="7"/>
                  </a:cxn>
                  <a:cxn ang="0">
                    <a:pos x="28" y="8"/>
                  </a:cxn>
                  <a:cxn ang="0">
                    <a:pos x="23" y="9"/>
                  </a:cxn>
                  <a:cxn ang="0">
                    <a:pos x="18" y="10"/>
                  </a:cxn>
                  <a:cxn ang="0">
                    <a:pos x="13" y="11"/>
                  </a:cxn>
                  <a:cxn ang="0">
                    <a:pos x="7" y="13"/>
                  </a:cxn>
                  <a:cxn ang="0">
                    <a:pos x="3" y="15"/>
                  </a:cxn>
                  <a:cxn ang="0">
                    <a:pos x="1" y="14"/>
                  </a:cxn>
                  <a:cxn ang="0">
                    <a:pos x="0" y="11"/>
                  </a:cxn>
                  <a:cxn ang="0">
                    <a:pos x="0" y="10"/>
                  </a:cxn>
                  <a:cxn ang="0">
                    <a:pos x="0" y="9"/>
                  </a:cxn>
                  <a:cxn ang="0">
                    <a:pos x="5" y="8"/>
                  </a:cxn>
                  <a:cxn ang="0">
                    <a:pos x="11" y="7"/>
                  </a:cxn>
                  <a:cxn ang="0">
                    <a:pos x="15" y="5"/>
                  </a:cxn>
                  <a:cxn ang="0">
                    <a:pos x="20" y="3"/>
                  </a:cxn>
                  <a:cxn ang="0">
                    <a:pos x="26" y="2"/>
                  </a:cxn>
                  <a:cxn ang="0">
                    <a:pos x="30" y="1"/>
                  </a:cxn>
                  <a:cxn ang="0">
                    <a:pos x="35" y="0"/>
                  </a:cxn>
                  <a:cxn ang="0">
                    <a:pos x="39" y="0"/>
                  </a:cxn>
                </a:cxnLst>
                <a:rect l="0" t="0" r="r" b="b"/>
                <a:pathLst>
                  <a:path w="39" h="15">
                    <a:moveTo>
                      <a:pt x="39" y="0"/>
                    </a:moveTo>
                    <a:lnTo>
                      <a:pt x="37" y="3"/>
                    </a:lnTo>
                    <a:lnTo>
                      <a:pt x="33" y="7"/>
                    </a:lnTo>
                    <a:lnTo>
                      <a:pt x="28" y="8"/>
                    </a:lnTo>
                    <a:lnTo>
                      <a:pt x="23" y="9"/>
                    </a:lnTo>
                    <a:lnTo>
                      <a:pt x="18" y="10"/>
                    </a:lnTo>
                    <a:lnTo>
                      <a:pt x="13" y="11"/>
                    </a:lnTo>
                    <a:lnTo>
                      <a:pt x="7" y="13"/>
                    </a:lnTo>
                    <a:lnTo>
                      <a:pt x="3" y="15"/>
                    </a:lnTo>
                    <a:lnTo>
                      <a:pt x="1" y="14"/>
                    </a:lnTo>
                    <a:lnTo>
                      <a:pt x="0" y="11"/>
                    </a:lnTo>
                    <a:lnTo>
                      <a:pt x="0" y="10"/>
                    </a:lnTo>
                    <a:lnTo>
                      <a:pt x="0" y="9"/>
                    </a:lnTo>
                    <a:lnTo>
                      <a:pt x="5" y="8"/>
                    </a:lnTo>
                    <a:lnTo>
                      <a:pt x="11" y="7"/>
                    </a:lnTo>
                    <a:lnTo>
                      <a:pt x="15" y="5"/>
                    </a:lnTo>
                    <a:lnTo>
                      <a:pt x="20" y="3"/>
                    </a:lnTo>
                    <a:lnTo>
                      <a:pt x="26" y="2"/>
                    </a:lnTo>
                    <a:lnTo>
                      <a:pt x="30" y="1"/>
                    </a:lnTo>
                    <a:lnTo>
                      <a:pt x="35" y="0"/>
                    </a:lnTo>
                    <a:lnTo>
                      <a:pt x="39"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0" name="Freeform 32"/>
              <p:cNvSpPr>
                <a:spLocks/>
              </p:cNvSpPr>
              <p:nvPr/>
            </p:nvSpPr>
            <p:spPr bwMode="auto">
              <a:xfrm>
                <a:off x="3127" y="1889"/>
                <a:ext cx="19" cy="2"/>
              </a:xfrm>
              <a:custGeom>
                <a:avLst/>
                <a:gdLst/>
                <a:ahLst/>
                <a:cxnLst>
                  <a:cxn ang="0">
                    <a:pos x="38" y="4"/>
                  </a:cxn>
                  <a:cxn ang="0">
                    <a:pos x="33" y="3"/>
                  </a:cxn>
                  <a:cxn ang="0">
                    <a:pos x="28" y="3"/>
                  </a:cxn>
                  <a:cxn ang="0">
                    <a:pos x="23" y="4"/>
                  </a:cxn>
                  <a:cxn ang="0">
                    <a:pos x="18" y="4"/>
                  </a:cxn>
                  <a:cxn ang="0">
                    <a:pos x="14" y="5"/>
                  </a:cxn>
                  <a:cxn ang="0">
                    <a:pos x="9" y="4"/>
                  </a:cxn>
                  <a:cxn ang="0">
                    <a:pos x="5" y="3"/>
                  </a:cxn>
                  <a:cxn ang="0">
                    <a:pos x="0" y="0"/>
                  </a:cxn>
                  <a:cxn ang="0">
                    <a:pos x="7" y="0"/>
                  </a:cxn>
                  <a:cxn ang="0">
                    <a:pos x="15" y="0"/>
                  </a:cxn>
                  <a:cxn ang="0">
                    <a:pos x="23" y="0"/>
                  </a:cxn>
                  <a:cxn ang="0">
                    <a:pos x="31" y="0"/>
                  </a:cxn>
                  <a:cxn ang="0">
                    <a:pos x="33" y="0"/>
                  </a:cxn>
                  <a:cxn ang="0">
                    <a:pos x="35" y="1"/>
                  </a:cxn>
                  <a:cxn ang="0">
                    <a:pos x="37" y="3"/>
                  </a:cxn>
                  <a:cxn ang="0">
                    <a:pos x="38" y="4"/>
                  </a:cxn>
                </a:cxnLst>
                <a:rect l="0" t="0" r="r" b="b"/>
                <a:pathLst>
                  <a:path w="38" h="5">
                    <a:moveTo>
                      <a:pt x="38" y="4"/>
                    </a:moveTo>
                    <a:lnTo>
                      <a:pt x="33" y="3"/>
                    </a:lnTo>
                    <a:lnTo>
                      <a:pt x="28" y="3"/>
                    </a:lnTo>
                    <a:lnTo>
                      <a:pt x="23" y="4"/>
                    </a:lnTo>
                    <a:lnTo>
                      <a:pt x="18" y="4"/>
                    </a:lnTo>
                    <a:lnTo>
                      <a:pt x="14" y="5"/>
                    </a:lnTo>
                    <a:lnTo>
                      <a:pt x="9" y="4"/>
                    </a:lnTo>
                    <a:lnTo>
                      <a:pt x="5" y="3"/>
                    </a:lnTo>
                    <a:lnTo>
                      <a:pt x="0" y="0"/>
                    </a:lnTo>
                    <a:lnTo>
                      <a:pt x="7" y="0"/>
                    </a:lnTo>
                    <a:lnTo>
                      <a:pt x="15" y="0"/>
                    </a:lnTo>
                    <a:lnTo>
                      <a:pt x="23" y="0"/>
                    </a:lnTo>
                    <a:lnTo>
                      <a:pt x="31" y="0"/>
                    </a:lnTo>
                    <a:lnTo>
                      <a:pt x="33" y="0"/>
                    </a:lnTo>
                    <a:lnTo>
                      <a:pt x="35" y="1"/>
                    </a:lnTo>
                    <a:lnTo>
                      <a:pt x="37" y="3"/>
                    </a:lnTo>
                    <a:lnTo>
                      <a:pt x="38"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1" name="Freeform 33"/>
              <p:cNvSpPr>
                <a:spLocks/>
              </p:cNvSpPr>
              <p:nvPr/>
            </p:nvSpPr>
            <p:spPr bwMode="auto">
              <a:xfrm>
                <a:off x="2600" y="1899"/>
                <a:ext cx="39" cy="32"/>
              </a:xfrm>
              <a:custGeom>
                <a:avLst/>
                <a:gdLst/>
                <a:ahLst/>
                <a:cxnLst>
                  <a:cxn ang="0">
                    <a:pos x="78" y="13"/>
                  </a:cxn>
                  <a:cxn ang="0">
                    <a:pos x="74" y="23"/>
                  </a:cxn>
                  <a:cxn ang="0">
                    <a:pos x="73" y="34"/>
                  </a:cxn>
                  <a:cxn ang="0">
                    <a:pos x="69" y="45"/>
                  </a:cxn>
                  <a:cxn ang="0">
                    <a:pos x="58" y="51"/>
                  </a:cxn>
                  <a:cxn ang="0">
                    <a:pos x="51" y="53"/>
                  </a:cxn>
                  <a:cxn ang="0">
                    <a:pos x="44" y="56"/>
                  </a:cxn>
                  <a:cxn ang="0">
                    <a:pos x="36" y="59"/>
                  </a:cxn>
                  <a:cxn ang="0">
                    <a:pos x="29" y="61"/>
                  </a:cxn>
                  <a:cxn ang="0">
                    <a:pos x="21" y="63"/>
                  </a:cxn>
                  <a:cxn ang="0">
                    <a:pos x="15" y="63"/>
                  </a:cxn>
                  <a:cxn ang="0">
                    <a:pos x="6" y="62"/>
                  </a:cxn>
                  <a:cxn ang="0">
                    <a:pos x="0" y="59"/>
                  </a:cxn>
                  <a:cxn ang="0">
                    <a:pos x="0" y="48"/>
                  </a:cxn>
                  <a:cxn ang="0">
                    <a:pos x="5" y="46"/>
                  </a:cxn>
                  <a:cxn ang="0">
                    <a:pos x="13" y="46"/>
                  </a:cxn>
                  <a:cxn ang="0">
                    <a:pos x="21" y="44"/>
                  </a:cxn>
                  <a:cxn ang="0">
                    <a:pos x="27" y="41"/>
                  </a:cxn>
                  <a:cxn ang="0">
                    <a:pos x="33" y="39"/>
                  </a:cxn>
                  <a:cxn ang="0">
                    <a:pos x="40" y="38"/>
                  </a:cxn>
                  <a:cxn ang="0">
                    <a:pos x="47" y="37"/>
                  </a:cxn>
                  <a:cxn ang="0">
                    <a:pos x="53" y="36"/>
                  </a:cxn>
                  <a:cxn ang="0">
                    <a:pos x="57" y="32"/>
                  </a:cxn>
                  <a:cxn ang="0">
                    <a:pos x="59" y="26"/>
                  </a:cxn>
                  <a:cxn ang="0">
                    <a:pos x="61" y="18"/>
                  </a:cxn>
                  <a:cxn ang="0">
                    <a:pos x="61" y="17"/>
                  </a:cxn>
                  <a:cxn ang="0">
                    <a:pos x="61" y="15"/>
                  </a:cxn>
                  <a:cxn ang="0">
                    <a:pos x="58" y="14"/>
                  </a:cxn>
                  <a:cxn ang="0">
                    <a:pos x="56" y="13"/>
                  </a:cxn>
                  <a:cxn ang="0">
                    <a:pos x="49" y="14"/>
                  </a:cxn>
                  <a:cxn ang="0">
                    <a:pos x="42" y="16"/>
                  </a:cxn>
                  <a:cxn ang="0">
                    <a:pos x="35" y="18"/>
                  </a:cxn>
                  <a:cxn ang="0">
                    <a:pos x="28" y="21"/>
                  </a:cxn>
                  <a:cxn ang="0">
                    <a:pos x="21" y="23"/>
                  </a:cxn>
                  <a:cxn ang="0">
                    <a:pos x="15" y="24"/>
                  </a:cxn>
                  <a:cxn ang="0">
                    <a:pos x="8" y="24"/>
                  </a:cxn>
                  <a:cxn ang="0">
                    <a:pos x="1" y="24"/>
                  </a:cxn>
                  <a:cxn ang="0">
                    <a:pos x="1" y="22"/>
                  </a:cxn>
                  <a:cxn ang="0">
                    <a:pos x="8" y="18"/>
                  </a:cxn>
                  <a:cxn ang="0">
                    <a:pos x="15" y="15"/>
                  </a:cxn>
                  <a:cxn ang="0">
                    <a:pos x="23" y="13"/>
                  </a:cxn>
                  <a:cxn ang="0">
                    <a:pos x="29" y="10"/>
                  </a:cxn>
                  <a:cxn ang="0">
                    <a:pos x="36" y="8"/>
                  </a:cxn>
                  <a:cxn ang="0">
                    <a:pos x="44" y="4"/>
                  </a:cxn>
                  <a:cxn ang="0">
                    <a:pos x="51" y="2"/>
                  </a:cxn>
                  <a:cxn ang="0">
                    <a:pos x="58" y="0"/>
                  </a:cxn>
                  <a:cxn ang="0">
                    <a:pos x="64" y="1"/>
                  </a:cxn>
                  <a:cxn ang="0">
                    <a:pos x="70" y="3"/>
                  </a:cxn>
                  <a:cxn ang="0">
                    <a:pos x="74" y="8"/>
                  </a:cxn>
                  <a:cxn ang="0">
                    <a:pos x="78" y="13"/>
                  </a:cxn>
                </a:cxnLst>
                <a:rect l="0" t="0" r="r" b="b"/>
                <a:pathLst>
                  <a:path w="78" h="63">
                    <a:moveTo>
                      <a:pt x="78" y="13"/>
                    </a:moveTo>
                    <a:lnTo>
                      <a:pt x="74" y="23"/>
                    </a:lnTo>
                    <a:lnTo>
                      <a:pt x="73" y="34"/>
                    </a:lnTo>
                    <a:lnTo>
                      <a:pt x="69" y="45"/>
                    </a:lnTo>
                    <a:lnTo>
                      <a:pt x="58" y="51"/>
                    </a:lnTo>
                    <a:lnTo>
                      <a:pt x="51" y="53"/>
                    </a:lnTo>
                    <a:lnTo>
                      <a:pt x="44" y="56"/>
                    </a:lnTo>
                    <a:lnTo>
                      <a:pt x="36" y="59"/>
                    </a:lnTo>
                    <a:lnTo>
                      <a:pt x="29" y="61"/>
                    </a:lnTo>
                    <a:lnTo>
                      <a:pt x="21" y="63"/>
                    </a:lnTo>
                    <a:lnTo>
                      <a:pt x="15" y="63"/>
                    </a:lnTo>
                    <a:lnTo>
                      <a:pt x="6" y="62"/>
                    </a:lnTo>
                    <a:lnTo>
                      <a:pt x="0" y="59"/>
                    </a:lnTo>
                    <a:lnTo>
                      <a:pt x="0" y="48"/>
                    </a:lnTo>
                    <a:lnTo>
                      <a:pt x="5" y="46"/>
                    </a:lnTo>
                    <a:lnTo>
                      <a:pt x="13" y="46"/>
                    </a:lnTo>
                    <a:lnTo>
                      <a:pt x="21" y="44"/>
                    </a:lnTo>
                    <a:lnTo>
                      <a:pt x="27" y="41"/>
                    </a:lnTo>
                    <a:lnTo>
                      <a:pt x="33" y="39"/>
                    </a:lnTo>
                    <a:lnTo>
                      <a:pt x="40" y="38"/>
                    </a:lnTo>
                    <a:lnTo>
                      <a:pt x="47" y="37"/>
                    </a:lnTo>
                    <a:lnTo>
                      <a:pt x="53" y="36"/>
                    </a:lnTo>
                    <a:lnTo>
                      <a:pt x="57" y="32"/>
                    </a:lnTo>
                    <a:lnTo>
                      <a:pt x="59" y="26"/>
                    </a:lnTo>
                    <a:lnTo>
                      <a:pt x="61" y="18"/>
                    </a:lnTo>
                    <a:lnTo>
                      <a:pt x="61" y="17"/>
                    </a:lnTo>
                    <a:lnTo>
                      <a:pt x="61" y="15"/>
                    </a:lnTo>
                    <a:lnTo>
                      <a:pt x="58" y="14"/>
                    </a:lnTo>
                    <a:lnTo>
                      <a:pt x="56" y="13"/>
                    </a:lnTo>
                    <a:lnTo>
                      <a:pt x="49" y="14"/>
                    </a:lnTo>
                    <a:lnTo>
                      <a:pt x="42" y="16"/>
                    </a:lnTo>
                    <a:lnTo>
                      <a:pt x="35" y="18"/>
                    </a:lnTo>
                    <a:lnTo>
                      <a:pt x="28" y="21"/>
                    </a:lnTo>
                    <a:lnTo>
                      <a:pt x="21" y="23"/>
                    </a:lnTo>
                    <a:lnTo>
                      <a:pt x="15" y="24"/>
                    </a:lnTo>
                    <a:lnTo>
                      <a:pt x="8" y="24"/>
                    </a:lnTo>
                    <a:lnTo>
                      <a:pt x="1" y="24"/>
                    </a:lnTo>
                    <a:lnTo>
                      <a:pt x="1" y="22"/>
                    </a:lnTo>
                    <a:lnTo>
                      <a:pt x="8" y="18"/>
                    </a:lnTo>
                    <a:lnTo>
                      <a:pt x="15" y="15"/>
                    </a:lnTo>
                    <a:lnTo>
                      <a:pt x="23" y="13"/>
                    </a:lnTo>
                    <a:lnTo>
                      <a:pt x="29" y="10"/>
                    </a:lnTo>
                    <a:lnTo>
                      <a:pt x="36" y="8"/>
                    </a:lnTo>
                    <a:lnTo>
                      <a:pt x="44" y="4"/>
                    </a:lnTo>
                    <a:lnTo>
                      <a:pt x="51" y="2"/>
                    </a:lnTo>
                    <a:lnTo>
                      <a:pt x="58" y="0"/>
                    </a:lnTo>
                    <a:lnTo>
                      <a:pt x="64" y="1"/>
                    </a:lnTo>
                    <a:lnTo>
                      <a:pt x="70" y="3"/>
                    </a:lnTo>
                    <a:lnTo>
                      <a:pt x="74" y="8"/>
                    </a:lnTo>
                    <a:lnTo>
                      <a:pt x="78" y="1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2" name="Freeform 34"/>
              <p:cNvSpPr>
                <a:spLocks/>
              </p:cNvSpPr>
              <p:nvPr/>
            </p:nvSpPr>
            <p:spPr bwMode="auto">
              <a:xfrm>
                <a:off x="2378" y="1908"/>
                <a:ext cx="504" cy="215"/>
              </a:xfrm>
              <a:custGeom>
                <a:avLst/>
                <a:gdLst/>
                <a:ahLst/>
                <a:cxnLst>
                  <a:cxn ang="0">
                    <a:pos x="996" y="5"/>
                  </a:cxn>
                  <a:cxn ang="0">
                    <a:pos x="1002" y="8"/>
                  </a:cxn>
                  <a:cxn ang="0">
                    <a:pos x="1005" y="91"/>
                  </a:cxn>
                  <a:cxn ang="0">
                    <a:pos x="1005" y="253"/>
                  </a:cxn>
                  <a:cxn ang="0">
                    <a:pos x="1005" y="336"/>
                  </a:cxn>
                  <a:cxn ang="0">
                    <a:pos x="973" y="335"/>
                  </a:cxn>
                  <a:cxn ang="0">
                    <a:pos x="941" y="333"/>
                  </a:cxn>
                  <a:cxn ang="0">
                    <a:pos x="907" y="331"/>
                  </a:cxn>
                  <a:cxn ang="0">
                    <a:pos x="875" y="328"/>
                  </a:cxn>
                  <a:cxn ang="0">
                    <a:pos x="842" y="327"/>
                  </a:cxn>
                  <a:cxn ang="0">
                    <a:pos x="809" y="328"/>
                  </a:cxn>
                  <a:cxn ang="0">
                    <a:pos x="777" y="331"/>
                  </a:cxn>
                  <a:cxn ang="0">
                    <a:pos x="746" y="336"/>
                  </a:cxn>
                  <a:cxn ang="0">
                    <a:pos x="676" y="343"/>
                  </a:cxn>
                  <a:cxn ang="0">
                    <a:pos x="606" y="350"/>
                  </a:cxn>
                  <a:cxn ang="0">
                    <a:pos x="535" y="358"/>
                  </a:cxn>
                  <a:cxn ang="0">
                    <a:pos x="465" y="366"/>
                  </a:cxn>
                  <a:cxn ang="0">
                    <a:pos x="395" y="374"/>
                  </a:cxn>
                  <a:cxn ang="0">
                    <a:pos x="326" y="384"/>
                  </a:cxn>
                  <a:cxn ang="0">
                    <a:pos x="256" y="393"/>
                  </a:cxn>
                  <a:cxn ang="0">
                    <a:pos x="186" y="402"/>
                  </a:cxn>
                  <a:cxn ang="0">
                    <a:pos x="219" y="173"/>
                  </a:cxn>
                  <a:cxn ang="0">
                    <a:pos x="214" y="169"/>
                  </a:cxn>
                  <a:cxn ang="0">
                    <a:pos x="210" y="169"/>
                  </a:cxn>
                  <a:cxn ang="0">
                    <a:pos x="201" y="203"/>
                  </a:cxn>
                  <a:cxn ang="0">
                    <a:pos x="192" y="259"/>
                  </a:cxn>
                  <a:cxn ang="0">
                    <a:pos x="184" y="317"/>
                  </a:cxn>
                  <a:cxn ang="0">
                    <a:pos x="176" y="374"/>
                  </a:cxn>
                  <a:cxn ang="0">
                    <a:pos x="165" y="408"/>
                  </a:cxn>
                  <a:cxn ang="0">
                    <a:pos x="123" y="412"/>
                  </a:cxn>
                  <a:cxn ang="0">
                    <a:pos x="83" y="418"/>
                  </a:cxn>
                  <a:cxn ang="0">
                    <a:pos x="43" y="426"/>
                  </a:cxn>
                  <a:cxn ang="0">
                    <a:pos x="1" y="432"/>
                  </a:cxn>
                  <a:cxn ang="0">
                    <a:pos x="0" y="428"/>
                  </a:cxn>
                  <a:cxn ang="0">
                    <a:pos x="0" y="425"/>
                  </a:cxn>
                  <a:cxn ang="0">
                    <a:pos x="13" y="392"/>
                  </a:cxn>
                  <a:cxn ang="0">
                    <a:pos x="28" y="335"/>
                  </a:cxn>
                  <a:cxn ang="0">
                    <a:pos x="44" y="280"/>
                  </a:cxn>
                  <a:cxn ang="0">
                    <a:pos x="61" y="225"/>
                  </a:cxn>
                  <a:cxn ang="0">
                    <a:pos x="79" y="191"/>
                  </a:cxn>
                  <a:cxn ang="0">
                    <a:pos x="96" y="181"/>
                  </a:cxn>
                  <a:cxn ang="0">
                    <a:pos x="115" y="174"/>
                  </a:cxn>
                  <a:cxn ang="0">
                    <a:pos x="136" y="169"/>
                  </a:cxn>
                  <a:cxn ang="0">
                    <a:pos x="168" y="161"/>
                  </a:cxn>
                  <a:cxn ang="0">
                    <a:pos x="213" y="151"/>
                  </a:cxn>
                  <a:cxn ang="0">
                    <a:pos x="258" y="141"/>
                  </a:cxn>
                  <a:cxn ang="0">
                    <a:pos x="302" y="129"/>
                  </a:cxn>
                  <a:cxn ang="0">
                    <a:pos x="347" y="119"/>
                  </a:cxn>
                  <a:cxn ang="0">
                    <a:pos x="390" y="108"/>
                  </a:cxn>
                  <a:cxn ang="0">
                    <a:pos x="435" y="98"/>
                  </a:cxn>
                  <a:cxn ang="0">
                    <a:pos x="480" y="88"/>
                  </a:cxn>
                  <a:cxn ang="0">
                    <a:pos x="518" y="77"/>
                  </a:cxn>
                  <a:cxn ang="0">
                    <a:pos x="552" y="68"/>
                  </a:cxn>
                  <a:cxn ang="0">
                    <a:pos x="585" y="61"/>
                  </a:cxn>
                  <a:cxn ang="0">
                    <a:pos x="618" y="52"/>
                  </a:cxn>
                  <a:cxn ang="0">
                    <a:pos x="656" y="44"/>
                  </a:cxn>
                  <a:cxn ang="0">
                    <a:pos x="701" y="36"/>
                  </a:cxn>
                  <a:cxn ang="0">
                    <a:pos x="745" y="27"/>
                  </a:cxn>
                  <a:cxn ang="0">
                    <a:pos x="790" y="19"/>
                  </a:cxn>
                  <a:cxn ang="0">
                    <a:pos x="834" y="10"/>
                  </a:cxn>
                  <a:cxn ang="0">
                    <a:pos x="879" y="5"/>
                  </a:cxn>
                  <a:cxn ang="0">
                    <a:pos x="925" y="1"/>
                  </a:cxn>
                  <a:cxn ang="0">
                    <a:pos x="971" y="0"/>
                  </a:cxn>
                </a:cxnLst>
                <a:rect l="0" t="0" r="r" b="b"/>
                <a:pathLst>
                  <a:path w="1007" h="432">
                    <a:moveTo>
                      <a:pt x="995" y="1"/>
                    </a:moveTo>
                    <a:lnTo>
                      <a:pt x="996" y="5"/>
                    </a:lnTo>
                    <a:lnTo>
                      <a:pt x="998" y="7"/>
                    </a:lnTo>
                    <a:lnTo>
                      <a:pt x="1002" y="8"/>
                    </a:lnTo>
                    <a:lnTo>
                      <a:pt x="1005" y="9"/>
                    </a:lnTo>
                    <a:lnTo>
                      <a:pt x="1005" y="91"/>
                    </a:lnTo>
                    <a:lnTo>
                      <a:pt x="1005" y="172"/>
                    </a:lnTo>
                    <a:lnTo>
                      <a:pt x="1005" y="253"/>
                    </a:lnTo>
                    <a:lnTo>
                      <a:pt x="1007" y="334"/>
                    </a:lnTo>
                    <a:lnTo>
                      <a:pt x="1005" y="336"/>
                    </a:lnTo>
                    <a:lnTo>
                      <a:pt x="989" y="335"/>
                    </a:lnTo>
                    <a:lnTo>
                      <a:pt x="973" y="335"/>
                    </a:lnTo>
                    <a:lnTo>
                      <a:pt x="957" y="334"/>
                    </a:lnTo>
                    <a:lnTo>
                      <a:pt x="941" y="333"/>
                    </a:lnTo>
                    <a:lnTo>
                      <a:pt x="925" y="332"/>
                    </a:lnTo>
                    <a:lnTo>
                      <a:pt x="907" y="331"/>
                    </a:lnTo>
                    <a:lnTo>
                      <a:pt x="891" y="329"/>
                    </a:lnTo>
                    <a:lnTo>
                      <a:pt x="875" y="328"/>
                    </a:lnTo>
                    <a:lnTo>
                      <a:pt x="859" y="327"/>
                    </a:lnTo>
                    <a:lnTo>
                      <a:pt x="842" y="327"/>
                    </a:lnTo>
                    <a:lnTo>
                      <a:pt x="826" y="327"/>
                    </a:lnTo>
                    <a:lnTo>
                      <a:pt x="809" y="328"/>
                    </a:lnTo>
                    <a:lnTo>
                      <a:pt x="793" y="329"/>
                    </a:lnTo>
                    <a:lnTo>
                      <a:pt x="777" y="331"/>
                    </a:lnTo>
                    <a:lnTo>
                      <a:pt x="762" y="333"/>
                    </a:lnTo>
                    <a:lnTo>
                      <a:pt x="746" y="336"/>
                    </a:lnTo>
                    <a:lnTo>
                      <a:pt x="710" y="340"/>
                    </a:lnTo>
                    <a:lnTo>
                      <a:pt x="676" y="343"/>
                    </a:lnTo>
                    <a:lnTo>
                      <a:pt x="640" y="347"/>
                    </a:lnTo>
                    <a:lnTo>
                      <a:pt x="606" y="350"/>
                    </a:lnTo>
                    <a:lnTo>
                      <a:pt x="570" y="354"/>
                    </a:lnTo>
                    <a:lnTo>
                      <a:pt x="535" y="358"/>
                    </a:lnTo>
                    <a:lnTo>
                      <a:pt x="500" y="362"/>
                    </a:lnTo>
                    <a:lnTo>
                      <a:pt x="465" y="366"/>
                    </a:lnTo>
                    <a:lnTo>
                      <a:pt x="431" y="371"/>
                    </a:lnTo>
                    <a:lnTo>
                      <a:pt x="395" y="374"/>
                    </a:lnTo>
                    <a:lnTo>
                      <a:pt x="361" y="379"/>
                    </a:lnTo>
                    <a:lnTo>
                      <a:pt x="326" y="384"/>
                    </a:lnTo>
                    <a:lnTo>
                      <a:pt x="290" y="388"/>
                    </a:lnTo>
                    <a:lnTo>
                      <a:pt x="256" y="393"/>
                    </a:lnTo>
                    <a:lnTo>
                      <a:pt x="221" y="397"/>
                    </a:lnTo>
                    <a:lnTo>
                      <a:pt x="186" y="402"/>
                    </a:lnTo>
                    <a:lnTo>
                      <a:pt x="182" y="398"/>
                    </a:lnTo>
                    <a:lnTo>
                      <a:pt x="219" y="173"/>
                    </a:lnTo>
                    <a:lnTo>
                      <a:pt x="217" y="171"/>
                    </a:lnTo>
                    <a:lnTo>
                      <a:pt x="214" y="169"/>
                    </a:lnTo>
                    <a:lnTo>
                      <a:pt x="212" y="168"/>
                    </a:lnTo>
                    <a:lnTo>
                      <a:pt x="210" y="169"/>
                    </a:lnTo>
                    <a:lnTo>
                      <a:pt x="206" y="174"/>
                    </a:lnTo>
                    <a:lnTo>
                      <a:pt x="201" y="203"/>
                    </a:lnTo>
                    <a:lnTo>
                      <a:pt x="197" y="230"/>
                    </a:lnTo>
                    <a:lnTo>
                      <a:pt x="192" y="259"/>
                    </a:lnTo>
                    <a:lnTo>
                      <a:pt x="189" y="288"/>
                    </a:lnTo>
                    <a:lnTo>
                      <a:pt x="184" y="317"/>
                    </a:lnTo>
                    <a:lnTo>
                      <a:pt x="181" y="346"/>
                    </a:lnTo>
                    <a:lnTo>
                      <a:pt x="176" y="374"/>
                    </a:lnTo>
                    <a:lnTo>
                      <a:pt x="171" y="402"/>
                    </a:lnTo>
                    <a:lnTo>
                      <a:pt x="165" y="408"/>
                    </a:lnTo>
                    <a:lnTo>
                      <a:pt x="144" y="410"/>
                    </a:lnTo>
                    <a:lnTo>
                      <a:pt x="123" y="412"/>
                    </a:lnTo>
                    <a:lnTo>
                      <a:pt x="103" y="415"/>
                    </a:lnTo>
                    <a:lnTo>
                      <a:pt x="83" y="418"/>
                    </a:lnTo>
                    <a:lnTo>
                      <a:pt x="64" y="423"/>
                    </a:lnTo>
                    <a:lnTo>
                      <a:pt x="43" y="426"/>
                    </a:lnTo>
                    <a:lnTo>
                      <a:pt x="22" y="428"/>
                    </a:lnTo>
                    <a:lnTo>
                      <a:pt x="1" y="432"/>
                    </a:lnTo>
                    <a:lnTo>
                      <a:pt x="0" y="430"/>
                    </a:lnTo>
                    <a:lnTo>
                      <a:pt x="0" y="428"/>
                    </a:lnTo>
                    <a:lnTo>
                      <a:pt x="0" y="426"/>
                    </a:lnTo>
                    <a:lnTo>
                      <a:pt x="0" y="425"/>
                    </a:lnTo>
                    <a:lnTo>
                      <a:pt x="6" y="419"/>
                    </a:lnTo>
                    <a:lnTo>
                      <a:pt x="13" y="392"/>
                    </a:lnTo>
                    <a:lnTo>
                      <a:pt x="21" y="363"/>
                    </a:lnTo>
                    <a:lnTo>
                      <a:pt x="28" y="335"/>
                    </a:lnTo>
                    <a:lnTo>
                      <a:pt x="36" y="308"/>
                    </a:lnTo>
                    <a:lnTo>
                      <a:pt x="44" y="280"/>
                    </a:lnTo>
                    <a:lnTo>
                      <a:pt x="53" y="252"/>
                    </a:lnTo>
                    <a:lnTo>
                      <a:pt x="61" y="225"/>
                    </a:lnTo>
                    <a:lnTo>
                      <a:pt x="70" y="197"/>
                    </a:lnTo>
                    <a:lnTo>
                      <a:pt x="79" y="191"/>
                    </a:lnTo>
                    <a:lnTo>
                      <a:pt x="87" y="185"/>
                    </a:lnTo>
                    <a:lnTo>
                      <a:pt x="96" y="181"/>
                    </a:lnTo>
                    <a:lnTo>
                      <a:pt x="106" y="177"/>
                    </a:lnTo>
                    <a:lnTo>
                      <a:pt x="115" y="174"/>
                    </a:lnTo>
                    <a:lnTo>
                      <a:pt x="126" y="172"/>
                    </a:lnTo>
                    <a:lnTo>
                      <a:pt x="136" y="169"/>
                    </a:lnTo>
                    <a:lnTo>
                      <a:pt x="146" y="166"/>
                    </a:lnTo>
                    <a:lnTo>
                      <a:pt x="168" y="161"/>
                    </a:lnTo>
                    <a:lnTo>
                      <a:pt x="191" y="156"/>
                    </a:lnTo>
                    <a:lnTo>
                      <a:pt x="213" y="151"/>
                    </a:lnTo>
                    <a:lnTo>
                      <a:pt x="236" y="145"/>
                    </a:lnTo>
                    <a:lnTo>
                      <a:pt x="258" y="141"/>
                    </a:lnTo>
                    <a:lnTo>
                      <a:pt x="280" y="135"/>
                    </a:lnTo>
                    <a:lnTo>
                      <a:pt x="302" y="129"/>
                    </a:lnTo>
                    <a:lnTo>
                      <a:pt x="325" y="124"/>
                    </a:lnTo>
                    <a:lnTo>
                      <a:pt x="347" y="119"/>
                    </a:lnTo>
                    <a:lnTo>
                      <a:pt x="369" y="113"/>
                    </a:lnTo>
                    <a:lnTo>
                      <a:pt x="390" y="108"/>
                    </a:lnTo>
                    <a:lnTo>
                      <a:pt x="412" y="103"/>
                    </a:lnTo>
                    <a:lnTo>
                      <a:pt x="435" y="98"/>
                    </a:lnTo>
                    <a:lnTo>
                      <a:pt x="457" y="92"/>
                    </a:lnTo>
                    <a:lnTo>
                      <a:pt x="480" y="88"/>
                    </a:lnTo>
                    <a:lnTo>
                      <a:pt x="502" y="83"/>
                    </a:lnTo>
                    <a:lnTo>
                      <a:pt x="518" y="77"/>
                    </a:lnTo>
                    <a:lnTo>
                      <a:pt x="534" y="73"/>
                    </a:lnTo>
                    <a:lnTo>
                      <a:pt x="552" y="68"/>
                    </a:lnTo>
                    <a:lnTo>
                      <a:pt x="569" y="65"/>
                    </a:lnTo>
                    <a:lnTo>
                      <a:pt x="585" y="61"/>
                    </a:lnTo>
                    <a:lnTo>
                      <a:pt x="602" y="57"/>
                    </a:lnTo>
                    <a:lnTo>
                      <a:pt x="618" y="52"/>
                    </a:lnTo>
                    <a:lnTo>
                      <a:pt x="634" y="47"/>
                    </a:lnTo>
                    <a:lnTo>
                      <a:pt x="656" y="44"/>
                    </a:lnTo>
                    <a:lnTo>
                      <a:pt x="679" y="39"/>
                    </a:lnTo>
                    <a:lnTo>
                      <a:pt x="701" y="36"/>
                    </a:lnTo>
                    <a:lnTo>
                      <a:pt x="723" y="31"/>
                    </a:lnTo>
                    <a:lnTo>
                      <a:pt x="745" y="27"/>
                    </a:lnTo>
                    <a:lnTo>
                      <a:pt x="767" y="22"/>
                    </a:lnTo>
                    <a:lnTo>
                      <a:pt x="790" y="19"/>
                    </a:lnTo>
                    <a:lnTo>
                      <a:pt x="812" y="14"/>
                    </a:lnTo>
                    <a:lnTo>
                      <a:pt x="834" y="10"/>
                    </a:lnTo>
                    <a:lnTo>
                      <a:pt x="857" y="7"/>
                    </a:lnTo>
                    <a:lnTo>
                      <a:pt x="879" y="5"/>
                    </a:lnTo>
                    <a:lnTo>
                      <a:pt x="902" y="2"/>
                    </a:lnTo>
                    <a:lnTo>
                      <a:pt x="925" y="1"/>
                    </a:lnTo>
                    <a:lnTo>
                      <a:pt x="948" y="0"/>
                    </a:lnTo>
                    <a:lnTo>
                      <a:pt x="971" y="0"/>
                    </a:lnTo>
                    <a:lnTo>
                      <a:pt x="995"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3" name="Freeform 35"/>
              <p:cNvSpPr>
                <a:spLocks/>
              </p:cNvSpPr>
              <p:nvPr/>
            </p:nvSpPr>
            <p:spPr bwMode="auto">
              <a:xfrm>
                <a:off x="2310" y="1907"/>
                <a:ext cx="892" cy="474"/>
              </a:xfrm>
              <a:custGeom>
                <a:avLst/>
                <a:gdLst/>
                <a:ahLst/>
                <a:cxnLst>
                  <a:cxn ang="0">
                    <a:pos x="1437" y="350"/>
                  </a:cxn>
                  <a:cxn ang="0">
                    <a:pos x="1264" y="343"/>
                  </a:cxn>
                  <a:cxn ang="0">
                    <a:pos x="1189" y="362"/>
                  </a:cxn>
                  <a:cxn ang="0">
                    <a:pos x="1441" y="373"/>
                  </a:cxn>
                  <a:cxn ang="0">
                    <a:pos x="1348" y="370"/>
                  </a:cxn>
                  <a:cxn ang="0">
                    <a:pos x="1193" y="365"/>
                  </a:cxn>
                  <a:cxn ang="0">
                    <a:pos x="1247" y="391"/>
                  </a:cxn>
                  <a:cxn ang="0">
                    <a:pos x="1482" y="399"/>
                  </a:cxn>
                  <a:cxn ang="0">
                    <a:pos x="1349" y="398"/>
                  </a:cxn>
                  <a:cxn ang="0">
                    <a:pos x="1194" y="393"/>
                  </a:cxn>
                  <a:cxn ang="0">
                    <a:pos x="1249" y="418"/>
                  </a:cxn>
                  <a:cxn ang="0">
                    <a:pos x="1485" y="434"/>
                  </a:cxn>
                  <a:cxn ang="0">
                    <a:pos x="1239" y="424"/>
                  </a:cxn>
                  <a:cxn ang="0">
                    <a:pos x="1309" y="448"/>
                  </a:cxn>
                  <a:cxn ang="0">
                    <a:pos x="1487" y="702"/>
                  </a:cxn>
                  <a:cxn ang="0">
                    <a:pos x="1527" y="631"/>
                  </a:cxn>
                  <a:cxn ang="0">
                    <a:pos x="1588" y="634"/>
                  </a:cxn>
                  <a:cxn ang="0">
                    <a:pos x="1672" y="640"/>
                  </a:cxn>
                  <a:cxn ang="0">
                    <a:pos x="1645" y="568"/>
                  </a:cxn>
                  <a:cxn ang="0">
                    <a:pos x="1600" y="599"/>
                  </a:cxn>
                  <a:cxn ang="0">
                    <a:pos x="1529" y="594"/>
                  </a:cxn>
                  <a:cxn ang="0">
                    <a:pos x="1476" y="79"/>
                  </a:cxn>
                  <a:cxn ang="0">
                    <a:pos x="1532" y="14"/>
                  </a:cxn>
                  <a:cxn ang="0">
                    <a:pos x="1748" y="37"/>
                  </a:cxn>
                  <a:cxn ang="0">
                    <a:pos x="1694" y="363"/>
                  </a:cxn>
                  <a:cxn ang="0">
                    <a:pos x="1499" y="363"/>
                  </a:cxn>
                  <a:cxn ang="0">
                    <a:pos x="1649" y="386"/>
                  </a:cxn>
                  <a:cxn ang="0">
                    <a:pos x="1687" y="413"/>
                  </a:cxn>
                  <a:cxn ang="0">
                    <a:pos x="1631" y="417"/>
                  </a:cxn>
                  <a:cxn ang="0">
                    <a:pos x="1506" y="431"/>
                  </a:cxn>
                  <a:cxn ang="0">
                    <a:pos x="1627" y="463"/>
                  </a:cxn>
                  <a:cxn ang="0">
                    <a:pos x="1775" y="769"/>
                  </a:cxn>
                  <a:cxn ang="0">
                    <a:pos x="1511" y="766"/>
                  </a:cxn>
                  <a:cxn ang="0">
                    <a:pos x="1162" y="766"/>
                  </a:cxn>
                  <a:cxn ang="0">
                    <a:pos x="885" y="779"/>
                  </a:cxn>
                  <a:cxn ang="0">
                    <a:pos x="852" y="912"/>
                  </a:cxn>
                  <a:cxn ang="0">
                    <a:pos x="884" y="944"/>
                  </a:cxn>
                  <a:cxn ang="0">
                    <a:pos x="750" y="905"/>
                  </a:cxn>
                  <a:cxn ang="0">
                    <a:pos x="659" y="677"/>
                  </a:cxn>
                  <a:cxn ang="0">
                    <a:pos x="546" y="701"/>
                  </a:cxn>
                  <a:cxn ang="0">
                    <a:pos x="441" y="898"/>
                  </a:cxn>
                  <a:cxn ang="0">
                    <a:pos x="212" y="858"/>
                  </a:cxn>
                  <a:cxn ang="0">
                    <a:pos x="140" y="669"/>
                  </a:cxn>
                  <a:cxn ang="0">
                    <a:pos x="50" y="736"/>
                  </a:cxn>
                  <a:cxn ang="0">
                    <a:pos x="11" y="851"/>
                  </a:cxn>
                  <a:cxn ang="0">
                    <a:pos x="36" y="550"/>
                  </a:cxn>
                  <a:cxn ang="0">
                    <a:pos x="103" y="550"/>
                  </a:cxn>
                  <a:cxn ang="0">
                    <a:pos x="172" y="703"/>
                  </a:cxn>
                  <a:cxn ang="0">
                    <a:pos x="225" y="853"/>
                  </a:cxn>
                  <a:cxn ang="0">
                    <a:pos x="325" y="870"/>
                  </a:cxn>
                  <a:cxn ang="0">
                    <a:pos x="326" y="492"/>
                  </a:cxn>
                  <a:cxn ang="0">
                    <a:pos x="489" y="473"/>
                  </a:cxn>
                  <a:cxn ang="0">
                    <a:pos x="796" y="448"/>
                  </a:cxn>
                  <a:cxn ang="0">
                    <a:pos x="960" y="442"/>
                  </a:cxn>
                  <a:cxn ang="0">
                    <a:pos x="979" y="413"/>
                  </a:cxn>
                  <a:cxn ang="0">
                    <a:pos x="1022" y="387"/>
                  </a:cxn>
                  <a:cxn ang="0">
                    <a:pos x="1112" y="390"/>
                  </a:cxn>
                  <a:cxn ang="0">
                    <a:pos x="1123" y="420"/>
                  </a:cxn>
                  <a:cxn ang="0">
                    <a:pos x="1146" y="451"/>
                  </a:cxn>
                  <a:cxn ang="0">
                    <a:pos x="1158" y="393"/>
                  </a:cxn>
                  <a:cxn ang="0">
                    <a:pos x="1173" y="0"/>
                  </a:cxn>
                  <a:cxn ang="0">
                    <a:pos x="1421" y="10"/>
                  </a:cxn>
                </a:cxnLst>
                <a:rect l="0" t="0" r="r" b="b"/>
                <a:pathLst>
                  <a:path w="1784" h="949">
                    <a:moveTo>
                      <a:pt x="1458" y="10"/>
                    </a:moveTo>
                    <a:lnTo>
                      <a:pt x="1463" y="66"/>
                    </a:lnTo>
                    <a:lnTo>
                      <a:pt x="1466" y="119"/>
                    </a:lnTo>
                    <a:lnTo>
                      <a:pt x="1468" y="173"/>
                    </a:lnTo>
                    <a:lnTo>
                      <a:pt x="1474" y="227"/>
                    </a:lnTo>
                    <a:lnTo>
                      <a:pt x="1475" y="257"/>
                    </a:lnTo>
                    <a:lnTo>
                      <a:pt x="1477" y="288"/>
                    </a:lnTo>
                    <a:lnTo>
                      <a:pt x="1478" y="319"/>
                    </a:lnTo>
                    <a:lnTo>
                      <a:pt x="1479" y="349"/>
                    </a:lnTo>
                    <a:lnTo>
                      <a:pt x="1469" y="350"/>
                    </a:lnTo>
                    <a:lnTo>
                      <a:pt x="1459" y="350"/>
                    </a:lnTo>
                    <a:lnTo>
                      <a:pt x="1448" y="350"/>
                    </a:lnTo>
                    <a:lnTo>
                      <a:pt x="1437" y="350"/>
                    </a:lnTo>
                    <a:lnTo>
                      <a:pt x="1425" y="350"/>
                    </a:lnTo>
                    <a:lnTo>
                      <a:pt x="1415" y="349"/>
                    </a:lnTo>
                    <a:lnTo>
                      <a:pt x="1403" y="348"/>
                    </a:lnTo>
                    <a:lnTo>
                      <a:pt x="1393" y="347"/>
                    </a:lnTo>
                    <a:lnTo>
                      <a:pt x="1379" y="347"/>
                    </a:lnTo>
                    <a:lnTo>
                      <a:pt x="1365" y="347"/>
                    </a:lnTo>
                    <a:lnTo>
                      <a:pt x="1352" y="347"/>
                    </a:lnTo>
                    <a:lnTo>
                      <a:pt x="1337" y="347"/>
                    </a:lnTo>
                    <a:lnTo>
                      <a:pt x="1323" y="345"/>
                    </a:lnTo>
                    <a:lnTo>
                      <a:pt x="1308" y="345"/>
                    </a:lnTo>
                    <a:lnTo>
                      <a:pt x="1293" y="344"/>
                    </a:lnTo>
                    <a:lnTo>
                      <a:pt x="1279" y="343"/>
                    </a:lnTo>
                    <a:lnTo>
                      <a:pt x="1264" y="343"/>
                    </a:lnTo>
                    <a:lnTo>
                      <a:pt x="1249" y="342"/>
                    </a:lnTo>
                    <a:lnTo>
                      <a:pt x="1235" y="341"/>
                    </a:lnTo>
                    <a:lnTo>
                      <a:pt x="1220" y="341"/>
                    </a:lnTo>
                    <a:lnTo>
                      <a:pt x="1207" y="340"/>
                    </a:lnTo>
                    <a:lnTo>
                      <a:pt x="1193" y="338"/>
                    </a:lnTo>
                    <a:lnTo>
                      <a:pt x="1179" y="338"/>
                    </a:lnTo>
                    <a:lnTo>
                      <a:pt x="1165" y="337"/>
                    </a:lnTo>
                    <a:lnTo>
                      <a:pt x="1164" y="341"/>
                    </a:lnTo>
                    <a:lnTo>
                      <a:pt x="1163" y="345"/>
                    </a:lnTo>
                    <a:lnTo>
                      <a:pt x="1163" y="350"/>
                    </a:lnTo>
                    <a:lnTo>
                      <a:pt x="1163" y="355"/>
                    </a:lnTo>
                    <a:lnTo>
                      <a:pt x="1170" y="360"/>
                    </a:lnTo>
                    <a:lnTo>
                      <a:pt x="1189" y="362"/>
                    </a:lnTo>
                    <a:lnTo>
                      <a:pt x="1209" y="362"/>
                    </a:lnTo>
                    <a:lnTo>
                      <a:pt x="1228" y="363"/>
                    </a:lnTo>
                    <a:lnTo>
                      <a:pt x="1248" y="363"/>
                    </a:lnTo>
                    <a:lnTo>
                      <a:pt x="1268" y="364"/>
                    </a:lnTo>
                    <a:lnTo>
                      <a:pt x="1286" y="365"/>
                    </a:lnTo>
                    <a:lnTo>
                      <a:pt x="1306" y="366"/>
                    </a:lnTo>
                    <a:lnTo>
                      <a:pt x="1325" y="366"/>
                    </a:lnTo>
                    <a:lnTo>
                      <a:pt x="1345" y="367"/>
                    </a:lnTo>
                    <a:lnTo>
                      <a:pt x="1364" y="368"/>
                    </a:lnTo>
                    <a:lnTo>
                      <a:pt x="1383" y="370"/>
                    </a:lnTo>
                    <a:lnTo>
                      <a:pt x="1402" y="371"/>
                    </a:lnTo>
                    <a:lnTo>
                      <a:pt x="1422" y="372"/>
                    </a:lnTo>
                    <a:lnTo>
                      <a:pt x="1441" y="373"/>
                    </a:lnTo>
                    <a:lnTo>
                      <a:pt x="1461" y="374"/>
                    </a:lnTo>
                    <a:lnTo>
                      <a:pt x="1481" y="375"/>
                    </a:lnTo>
                    <a:lnTo>
                      <a:pt x="1481" y="378"/>
                    </a:lnTo>
                    <a:lnTo>
                      <a:pt x="1467" y="378"/>
                    </a:lnTo>
                    <a:lnTo>
                      <a:pt x="1454" y="378"/>
                    </a:lnTo>
                    <a:lnTo>
                      <a:pt x="1440" y="376"/>
                    </a:lnTo>
                    <a:lnTo>
                      <a:pt x="1428" y="376"/>
                    </a:lnTo>
                    <a:lnTo>
                      <a:pt x="1414" y="375"/>
                    </a:lnTo>
                    <a:lnTo>
                      <a:pt x="1401" y="374"/>
                    </a:lnTo>
                    <a:lnTo>
                      <a:pt x="1387" y="373"/>
                    </a:lnTo>
                    <a:lnTo>
                      <a:pt x="1375" y="372"/>
                    </a:lnTo>
                    <a:lnTo>
                      <a:pt x="1361" y="371"/>
                    </a:lnTo>
                    <a:lnTo>
                      <a:pt x="1348" y="370"/>
                    </a:lnTo>
                    <a:lnTo>
                      <a:pt x="1334" y="368"/>
                    </a:lnTo>
                    <a:lnTo>
                      <a:pt x="1321" y="368"/>
                    </a:lnTo>
                    <a:lnTo>
                      <a:pt x="1308" y="367"/>
                    </a:lnTo>
                    <a:lnTo>
                      <a:pt x="1294" y="367"/>
                    </a:lnTo>
                    <a:lnTo>
                      <a:pt x="1280" y="367"/>
                    </a:lnTo>
                    <a:lnTo>
                      <a:pt x="1266" y="368"/>
                    </a:lnTo>
                    <a:lnTo>
                      <a:pt x="1256" y="366"/>
                    </a:lnTo>
                    <a:lnTo>
                      <a:pt x="1247" y="365"/>
                    </a:lnTo>
                    <a:lnTo>
                      <a:pt x="1235" y="365"/>
                    </a:lnTo>
                    <a:lnTo>
                      <a:pt x="1225" y="366"/>
                    </a:lnTo>
                    <a:lnTo>
                      <a:pt x="1214" y="366"/>
                    </a:lnTo>
                    <a:lnTo>
                      <a:pt x="1203" y="366"/>
                    </a:lnTo>
                    <a:lnTo>
                      <a:pt x="1193" y="365"/>
                    </a:lnTo>
                    <a:lnTo>
                      <a:pt x="1182" y="362"/>
                    </a:lnTo>
                    <a:lnTo>
                      <a:pt x="1177" y="362"/>
                    </a:lnTo>
                    <a:lnTo>
                      <a:pt x="1170" y="360"/>
                    </a:lnTo>
                    <a:lnTo>
                      <a:pt x="1165" y="362"/>
                    </a:lnTo>
                    <a:lnTo>
                      <a:pt x="1163" y="367"/>
                    </a:lnTo>
                    <a:lnTo>
                      <a:pt x="1163" y="373"/>
                    </a:lnTo>
                    <a:lnTo>
                      <a:pt x="1163" y="380"/>
                    </a:lnTo>
                    <a:lnTo>
                      <a:pt x="1164" y="385"/>
                    </a:lnTo>
                    <a:lnTo>
                      <a:pt x="1167" y="389"/>
                    </a:lnTo>
                    <a:lnTo>
                      <a:pt x="1187" y="389"/>
                    </a:lnTo>
                    <a:lnTo>
                      <a:pt x="1208" y="390"/>
                    </a:lnTo>
                    <a:lnTo>
                      <a:pt x="1227" y="390"/>
                    </a:lnTo>
                    <a:lnTo>
                      <a:pt x="1247" y="391"/>
                    </a:lnTo>
                    <a:lnTo>
                      <a:pt x="1266" y="391"/>
                    </a:lnTo>
                    <a:lnTo>
                      <a:pt x="1286" y="393"/>
                    </a:lnTo>
                    <a:lnTo>
                      <a:pt x="1306" y="393"/>
                    </a:lnTo>
                    <a:lnTo>
                      <a:pt x="1324" y="394"/>
                    </a:lnTo>
                    <a:lnTo>
                      <a:pt x="1344" y="395"/>
                    </a:lnTo>
                    <a:lnTo>
                      <a:pt x="1363" y="395"/>
                    </a:lnTo>
                    <a:lnTo>
                      <a:pt x="1383" y="396"/>
                    </a:lnTo>
                    <a:lnTo>
                      <a:pt x="1402" y="396"/>
                    </a:lnTo>
                    <a:lnTo>
                      <a:pt x="1422" y="397"/>
                    </a:lnTo>
                    <a:lnTo>
                      <a:pt x="1441" y="397"/>
                    </a:lnTo>
                    <a:lnTo>
                      <a:pt x="1461" y="398"/>
                    </a:lnTo>
                    <a:lnTo>
                      <a:pt x="1481" y="398"/>
                    </a:lnTo>
                    <a:lnTo>
                      <a:pt x="1482" y="399"/>
                    </a:lnTo>
                    <a:lnTo>
                      <a:pt x="1483" y="401"/>
                    </a:lnTo>
                    <a:lnTo>
                      <a:pt x="1484" y="402"/>
                    </a:lnTo>
                    <a:lnTo>
                      <a:pt x="1483" y="403"/>
                    </a:lnTo>
                    <a:lnTo>
                      <a:pt x="1470" y="403"/>
                    </a:lnTo>
                    <a:lnTo>
                      <a:pt x="1458" y="402"/>
                    </a:lnTo>
                    <a:lnTo>
                      <a:pt x="1444" y="402"/>
                    </a:lnTo>
                    <a:lnTo>
                      <a:pt x="1431" y="401"/>
                    </a:lnTo>
                    <a:lnTo>
                      <a:pt x="1417" y="401"/>
                    </a:lnTo>
                    <a:lnTo>
                      <a:pt x="1403" y="401"/>
                    </a:lnTo>
                    <a:lnTo>
                      <a:pt x="1390" y="399"/>
                    </a:lnTo>
                    <a:lnTo>
                      <a:pt x="1377" y="399"/>
                    </a:lnTo>
                    <a:lnTo>
                      <a:pt x="1363" y="398"/>
                    </a:lnTo>
                    <a:lnTo>
                      <a:pt x="1349" y="398"/>
                    </a:lnTo>
                    <a:lnTo>
                      <a:pt x="1336" y="398"/>
                    </a:lnTo>
                    <a:lnTo>
                      <a:pt x="1322" y="397"/>
                    </a:lnTo>
                    <a:lnTo>
                      <a:pt x="1308" y="397"/>
                    </a:lnTo>
                    <a:lnTo>
                      <a:pt x="1294" y="397"/>
                    </a:lnTo>
                    <a:lnTo>
                      <a:pt x="1281" y="397"/>
                    </a:lnTo>
                    <a:lnTo>
                      <a:pt x="1268" y="397"/>
                    </a:lnTo>
                    <a:lnTo>
                      <a:pt x="1256" y="396"/>
                    </a:lnTo>
                    <a:lnTo>
                      <a:pt x="1246" y="396"/>
                    </a:lnTo>
                    <a:lnTo>
                      <a:pt x="1235" y="395"/>
                    </a:lnTo>
                    <a:lnTo>
                      <a:pt x="1225" y="395"/>
                    </a:lnTo>
                    <a:lnTo>
                      <a:pt x="1215" y="394"/>
                    </a:lnTo>
                    <a:lnTo>
                      <a:pt x="1204" y="394"/>
                    </a:lnTo>
                    <a:lnTo>
                      <a:pt x="1194" y="393"/>
                    </a:lnTo>
                    <a:lnTo>
                      <a:pt x="1182" y="391"/>
                    </a:lnTo>
                    <a:lnTo>
                      <a:pt x="1179" y="393"/>
                    </a:lnTo>
                    <a:lnTo>
                      <a:pt x="1174" y="393"/>
                    </a:lnTo>
                    <a:lnTo>
                      <a:pt x="1169" y="393"/>
                    </a:lnTo>
                    <a:lnTo>
                      <a:pt x="1165" y="395"/>
                    </a:lnTo>
                    <a:lnTo>
                      <a:pt x="1165" y="401"/>
                    </a:lnTo>
                    <a:lnTo>
                      <a:pt x="1166" y="405"/>
                    </a:lnTo>
                    <a:lnTo>
                      <a:pt x="1167" y="410"/>
                    </a:lnTo>
                    <a:lnTo>
                      <a:pt x="1170" y="414"/>
                    </a:lnTo>
                    <a:lnTo>
                      <a:pt x="1189" y="416"/>
                    </a:lnTo>
                    <a:lnTo>
                      <a:pt x="1209" y="417"/>
                    </a:lnTo>
                    <a:lnTo>
                      <a:pt x="1230" y="418"/>
                    </a:lnTo>
                    <a:lnTo>
                      <a:pt x="1249" y="418"/>
                    </a:lnTo>
                    <a:lnTo>
                      <a:pt x="1269" y="419"/>
                    </a:lnTo>
                    <a:lnTo>
                      <a:pt x="1289" y="420"/>
                    </a:lnTo>
                    <a:lnTo>
                      <a:pt x="1309" y="420"/>
                    </a:lnTo>
                    <a:lnTo>
                      <a:pt x="1330" y="421"/>
                    </a:lnTo>
                    <a:lnTo>
                      <a:pt x="1349" y="421"/>
                    </a:lnTo>
                    <a:lnTo>
                      <a:pt x="1369" y="423"/>
                    </a:lnTo>
                    <a:lnTo>
                      <a:pt x="1388" y="424"/>
                    </a:lnTo>
                    <a:lnTo>
                      <a:pt x="1408" y="425"/>
                    </a:lnTo>
                    <a:lnTo>
                      <a:pt x="1428" y="427"/>
                    </a:lnTo>
                    <a:lnTo>
                      <a:pt x="1447" y="428"/>
                    </a:lnTo>
                    <a:lnTo>
                      <a:pt x="1467" y="431"/>
                    </a:lnTo>
                    <a:lnTo>
                      <a:pt x="1485" y="433"/>
                    </a:lnTo>
                    <a:lnTo>
                      <a:pt x="1485" y="434"/>
                    </a:lnTo>
                    <a:lnTo>
                      <a:pt x="1467" y="434"/>
                    </a:lnTo>
                    <a:lnTo>
                      <a:pt x="1447" y="433"/>
                    </a:lnTo>
                    <a:lnTo>
                      <a:pt x="1429" y="433"/>
                    </a:lnTo>
                    <a:lnTo>
                      <a:pt x="1410" y="432"/>
                    </a:lnTo>
                    <a:lnTo>
                      <a:pt x="1391" y="431"/>
                    </a:lnTo>
                    <a:lnTo>
                      <a:pt x="1372" y="431"/>
                    </a:lnTo>
                    <a:lnTo>
                      <a:pt x="1353" y="429"/>
                    </a:lnTo>
                    <a:lnTo>
                      <a:pt x="1334" y="428"/>
                    </a:lnTo>
                    <a:lnTo>
                      <a:pt x="1315" y="427"/>
                    </a:lnTo>
                    <a:lnTo>
                      <a:pt x="1296" y="426"/>
                    </a:lnTo>
                    <a:lnTo>
                      <a:pt x="1277" y="425"/>
                    </a:lnTo>
                    <a:lnTo>
                      <a:pt x="1258" y="424"/>
                    </a:lnTo>
                    <a:lnTo>
                      <a:pt x="1239" y="424"/>
                    </a:lnTo>
                    <a:lnTo>
                      <a:pt x="1219" y="423"/>
                    </a:lnTo>
                    <a:lnTo>
                      <a:pt x="1201" y="421"/>
                    </a:lnTo>
                    <a:lnTo>
                      <a:pt x="1181" y="421"/>
                    </a:lnTo>
                    <a:lnTo>
                      <a:pt x="1177" y="424"/>
                    </a:lnTo>
                    <a:lnTo>
                      <a:pt x="1171" y="426"/>
                    </a:lnTo>
                    <a:lnTo>
                      <a:pt x="1167" y="429"/>
                    </a:lnTo>
                    <a:lnTo>
                      <a:pt x="1169" y="436"/>
                    </a:lnTo>
                    <a:lnTo>
                      <a:pt x="1169" y="439"/>
                    </a:lnTo>
                    <a:lnTo>
                      <a:pt x="1170" y="441"/>
                    </a:lnTo>
                    <a:lnTo>
                      <a:pt x="1172" y="442"/>
                    </a:lnTo>
                    <a:lnTo>
                      <a:pt x="1174" y="443"/>
                    </a:lnTo>
                    <a:lnTo>
                      <a:pt x="1307" y="446"/>
                    </a:lnTo>
                    <a:lnTo>
                      <a:pt x="1309" y="448"/>
                    </a:lnTo>
                    <a:lnTo>
                      <a:pt x="1331" y="447"/>
                    </a:lnTo>
                    <a:lnTo>
                      <a:pt x="1353" y="448"/>
                    </a:lnTo>
                    <a:lnTo>
                      <a:pt x="1375" y="449"/>
                    </a:lnTo>
                    <a:lnTo>
                      <a:pt x="1397" y="450"/>
                    </a:lnTo>
                    <a:lnTo>
                      <a:pt x="1417" y="451"/>
                    </a:lnTo>
                    <a:lnTo>
                      <a:pt x="1439" y="454"/>
                    </a:lnTo>
                    <a:lnTo>
                      <a:pt x="1461" y="455"/>
                    </a:lnTo>
                    <a:lnTo>
                      <a:pt x="1483" y="455"/>
                    </a:lnTo>
                    <a:lnTo>
                      <a:pt x="1485" y="457"/>
                    </a:lnTo>
                    <a:lnTo>
                      <a:pt x="1485" y="586"/>
                    </a:lnTo>
                    <a:lnTo>
                      <a:pt x="1487" y="623"/>
                    </a:lnTo>
                    <a:lnTo>
                      <a:pt x="1487" y="662"/>
                    </a:lnTo>
                    <a:lnTo>
                      <a:pt x="1487" y="702"/>
                    </a:lnTo>
                    <a:lnTo>
                      <a:pt x="1487" y="743"/>
                    </a:lnTo>
                    <a:lnTo>
                      <a:pt x="1490" y="744"/>
                    </a:lnTo>
                    <a:lnTo>
                      <a:pt x="1492" y="745"/>
                    </a:lnTo>
                    <a:lnTo>
                      <a:pt x="1493" y="746"/>
                    </a:lnTo>
                    <a:lnTo>
                      <a:pt x="1496" y="745"/>
                    </a:lnTo>
                    <a:lnTo>
                      <a:pt x="1499" y="736"/>
                    </a:lnTo>
                    <a:lnTo>
                      <a:pt x="1500" y="724"/>
                    </a:lnTo>
                    <a:lnTo>
                      <a:pt x="1500" y="714"/>
                    </a:lnTo>
                    <a:lnTo>
                      <a:pt x="1502" y="706"/>
                    </a:lnTo>
                    <a:lnTo>
                      <a:pt x="1502" y="633"/>
                    </a:lnTo>
                    <a:lnTo>
                      <a:pt x="1509" y="631"/>
                    </a:lnTo>
                    <a:lnTo>
                      <a:pt x="1517" y="630"/>
                    </a:lnTo>
                    <a:lnTo>
                      <a:pt x="1527" y="631"/>
                    </a:lnTo>
                    <a:lnTo>
                      <a:pt x="1537" y="632"/>
                    </a:lnTo>
                    <a:lnTo>
                      <a:pt x="1546" y="631"/>
                    </a:lnTo>
                    <a:lnTo>
                      <a:pt x="1553" y="629"/>
                    </a:lnTo>
                    <a:lnTo>
                      <a:pt x="1558" y="623"/>
                    </a:lnTo>
                    <a:lnTo>
                      <a:pt x="1559" y="614"/>
                    </a:lnTo>
                    <a:lnTo>
                      <a:pt x="1562" y="609"/>
                    </a:lnTo>
                    <a:lnTo>
                      <a:pt x="1568" y="608"/>
                    </a:lnTo>
                    <a:lnTo>
                      <a:pt x="1574" y="609"/>
                    </a:lnTo>
                    <a:lnTo>
                      <a:pt x="1578" y="610"/>
                    </a:lnTo>
                    <a:lnTo>
                      <a:pt x="1581" y="616"/>
                    </a:lnTo>
                    <a:lnTo>
                      <a:pt x="1583" y="622"/>
                    </a:lnTo>
                    <a:lnTo>
                      <a:pt x="1584" y="629"/>
                    </a:lnTo>
                    <a:lnTo>
                      <a:pt x="1588" y="634"/>
                    </a:lnTo>
                    <a:lnTo>
                      <a:pt x="1631" y="636"/>
                    </a:lnTo>
                    <a:lnTo>
                      <a:pt x="1634" y="627"/>
                    </a:lnTo>
                    <a:lnTo>
                      <a:pt x="1635" y="617"/>
                    </a:lnTo>
                    <a:lnTo>
                      <a:pt x="1635" y="608"/>
                    </a:lnTo>
                    <a:lnTo>
                      <a:pt x="1634" y="598"/>
                    </a:lnTo>
                    <a:lnTo>
                      <a:pt x="1638" y="606"/>
                    </a:lnTo>
                    <a:lnTo>
                      <a:pt x="1643" y="614"/>
                    </a:lnTo>
                    <a:lnTo>
                      <a:pt x="1646" y="623"/>
                    </a:lnTo>
                    <a:lnTo>
                      <a:pt x="1647" y="633"/>
                    </a:lnTo>
                    <a:lnTo>
                      <a:pt x="1652" y="637"/>
                    </a:lnTo>
                    <a:lnTo>
                      <a:pt x="1659" y="638"/>
                    </a:lnTo>
                    <a:lnTo>
                      <a:pt x="1665" y="639"/>
                    </a:lnTo>
                    <a:lnTo>
                      <a:pt x="1672" y="640"/>
                    </a:lnTo>
                    <a:lnTo>
                      <a:pt x="1674" y="637"/>
                    </a:lnTo>
                    <a:lnTo>
                      <a:pt x="1674" y="632"/>
                    </a:lnTo>
                    <a:lnTo>
                      <a:pt x="1673" y="629"/>
                    </a:lnTo>
                    <a:lnTo>
                      <a:pt x="1672" y="624"/>
                    </a:lnTo>
                    <a:lnTo>
                      <a:pt x="1674" y="542"/>
                    </a:lnTo>
                    <a:lnTo>
                      <a:pt x="1668" y="540"/>
                    </a:lnTo>
                    <a:lnTo>
                      <a:pt x="1662" y="539"/>
                    </a:lnTo>
                    <a:lnTo>
                      <a:pt x="1657" y="539"/>
                    </a:lnTo>
                    <a:lnTo>
                      <a:pt x="1651" y="539"/>
                    </a:lnTo>
                    <a:lnTo>
                      <a:pt x="1647" y="546"/>
                    </a:lnTo>
                    <a:lnTo>
                      <a:pt x="1646" y="553"/>
                    </a:lnTo>
                    <a:lnTo>
                      <a:pt x="1646" y="561"/>
                    </a:lnTo>
                    <a:lnTo>
                      <a:pt x="1645" y="568"/>
                    </a:lnTo>
                    <a:lnTo>
                      <a:pt x="1642" y="560"/>
                    </a:lnTo>
                    <a:lnTo>
                      <a:pt x="1639" y="551"/>
                    </a:lnTo>
                    <a:lnTo>
                      <a:pt x="1636" y="542"/>
                    </a:lnTo>
                    <a:lnTo>
                      <a:pt x="1630" y="535"/>
                    </a:lnTo>
                    <a:lnTo>
                      <a:pt x="1623" y="537"/>
                    </a:lnTo>
                    <a:lnTo>
                      <a:pt x="1618" y="535"/>
                    </a:lnTo>
                    <a:lnTo>
                      <a:pt x="1611" y="537"/>
                    </a:lnTo>
                    <a:lnTo>
                      <a:pt x="1606" y="540"/>
                    </a:lnTo>
                    <a:lnTo>
                      <a:pt x="1607" y="561"/>
                    </a:lnTo>
                    <a:lnTo>
                      <a:pt x="1608" y="580"/>
                    </a:lnTo>
                    <a:lnTo>
                      <a:pt x="1608" y="600"/>
                    </a:lnTo>
                    <a:lnTo>
                      <a:pt x="1608" y="618"/>
                    </a:lnTo>
                    <a:lnTo>
                      <a:pt x="1600" y="599"/>
                    </a:lnTo>
                    <a:lnTo>
                      <a:pt x="1593" y="579"/>
                    </a:lnTo>
                    <a:lnTo>
                      <a:pt x="1586" y="560"/>
                    </a:lnTo>
                    <a:lnTo>
                      <a:pt x="1580" y="540"/>
                    </a:lnTo>
                    <a:lnTo>
                      <a:pt x="1575" y="534"/>
                    </a:lnTo>
                    <a:lnTo>
                      <a:pt x="1568" y="533"/>
                    </a:lnTo>
                    <a:lnTo>
                      <a:pt x="1560" y="533"/>
                    </a:lnTo>
                    <a:lnTo>
                      <a:pt x="1553" y="533"/>
                    </a:lnTo>
                    <a:lnTo>
                      <a:pt x="1547" y="547"/>
                    </a:lnTo>
                    <a:lnTo>
                      <a:pt x="1545" y="562"/>
                    </a:lnTo>
                    <a:lnTo>
                      <a:pt x="1542" y="577"/>
                    </a:lnTo>
                    <a:lnTo>
                      <a:pt x="1537" y="591"/>
                    </a:lnTo>
                    <a:lnTo>
                      <a:pt x="1534" y="594"/>
                    </a:lnTo>
                    <a:lnTo>
                      <a:pt x="1529" y="594"/>
                    </a:lnTo>
                    <a:lnTo>
                      <a:pt x="1524" y="593"/>
                    </a:lnTo>
                    <a:lnTo>
                      <a:pt x="1519" y="594"/>
                    </a:lnTo>
                    <a:lnTo>
                      <a:pt x="1516" y="579"/>
                    </a:lnTo>
                    <a:lnTo>
                      <a:pt x="1516" y="563"/>
                    </a:lnTo>
                    <a:lnTo>
                      <a:pt x="1516" y="548"/>
                    </a:lnTo>
                    <a:lnTo>
                      <a:pt x="1514" y="532"/>
                    </a:lnTo>
                    <a:lnTo>
                      <a:pt x="1499" y="528"/>
                    </a:lnTo>
                    <a:lnTo>
                      <a:pt x="1493" y="417"/>
                    </a:lnTo>
                    <a:lnTo>
                      <a:pt x="1489" y="307"/>
                    </a:lnTo>
                    <a:lnTo>
                      <a:pt x="1484" y="197"/>
                    </a:lnTo>
                    <a:lnTo>
                      <a:pt x="1479" y="86"/>
                    </a:lnTo>
                    <a:lnTo>
                      <a:pt x="1476" y="84"/>
                    </a:lnTo>
                    <a:lnTo>
                      <a:pt x="1476" y="79"/>
                    </a:lnTo>
                    <a:lnTo>
                      <a:pt x="1476" y="75"/>
                    </a:lnTo>
                    <a:lnTo>
                      <a:pt x="1477" y="71"/>
                    </a:lnTo>
                    <a:lnTo>
                      <a:pt x="1478" y="59"/>
                    </a:lnTo>
                    <a:lnTo>
                      <a:pt x="1478" y="46"/>
                    </a:lnTo>
                    <a:lnTo>
                      <a:pt x="1477" y="33"/>
                    </a:lnTo>
                    <a:lnTo>
                      <a:pt x="1476" y="21"/>
                    </a:lnTo>
                    <a:lnTo>
                      <a:pt x="1478" y="20"/>
                    </a:lnTo>
                    <a:lnTo>
                      <a:pt x="1479" y="17"/>
                    </a:lnTo>
                    <a:lnTo>
                      <a:pt x="1479" y="15"/>
                    </a:lnTo>
                    <a:lnTo>
                      <a:pt x="1481" y="13"/>
                    </a:lnTo>
                    <a:lnTo>
                      <a:pt x="1498" y="13"/>
                    </a:lnTo>
                    <a:lnTo>
                      <a:pt x="1515" y="13"/>
                    </a:lnTo>
                    <a:lnTo>
                      <a:pt x="1532" y="14"/>
                    </a:lnTo>
                    <a:lnTo>
                      <a:pt x="1548" y="14"/>
                    </a:lnTo>
                    <a:lnTo>
                      <a:pt x="1566" y="16"/>
                    </a:lnTo>
                    <a:lnTo>
                      <a:pt x="1582" y="17"/>
                    </a:lnTo>
                    <a:lnTo>
                      <a:pt x="1599" y="18"/>
                    </a:lnTo>
                    <a:lnTo>
                      <a:pt x="1615" y="21"/>
                    </a:lnTo>
                    <a:lnTo>
                      <a:pt x="1631" y="23"/>
                    </a:lnTo>
                    <a:lnTo>
                      <a:pt x="1649" y="25"/>
                    </a:lnTo>
                    <a:lnTo>
                      <a:pt x="1665" y="28"/>
                    </a:lnTo>
                    <a:lnTo>
                      <a:pt x="1682" y="29"/>
                    </a:lnTo>
                    <a:lnTo>
                      <a:pt x="1698" y="31"/>
                    </a:lnTo>
                    <a:lnTo>
                      <a:pt x="1714" y="33"/>
                    </a:lnTo>
                    <a:lnTo>
                      <a:pt x="1732" y="36"/>
                    </a:lnTo>
                    <a:lnTo>
                      <a:pt x="1748" y="37"/>
                    </a:lnTo>
                    <a:lnTo>
                      <a:pt x="1751" y="58"/>
                    </a:lnTo>
                    <a:lnTo>
                      <a:pt x="1755" y="78"/>
                    </a:lnTo>
                    <a:lnTo>
                      <a:pt x="1759" y="99"/>
                    </a:lnTo>
                    <a:lnTo>
                      <a:pt x="1761" y="121"/>
                    </a:lnTo>
                    <a:lnTo>
                      <a:pt x="1766" y="182"/>
                    </a:lnTo>
                    <a:lnTo>
                      <a:pt x="1772" y="244"/>
                    </a:lnTo>
                    <a:lnTo>
                      <a:pt x="1776" y="305"/>
                    </a:lnTo>
                    <a:lnTo>
                      <a:pt x="1779" y="367"/>
                    </a:lnTo>
                    <a:lnTo>
                      <a:pt x="1761" y="366"/>
                    </a:lnTo>
                    <a:lnTo>
                      <a:pt x="1744" y="365"/>
                    </a:lnTo>
                    <a:lnTo>
                      <a:pt x="1727" y="365"/>
                    </a:lnTo>
                    <a:lnTo>
                      <a:pt x="1711" y="364"/>
                    </a:lnTo>
                    <a:lnTo>
                      <a:pt x="1694" y="363"/>
                    </a:lnTo>
                    <a:lnTo>
                      <a:pt x="1676" y="362"/>
                    </a:lnTo>
                    <a:lnTo>
                      <a:pt x="1659" y="360"/>
                    </a:lnTo>
                    <a:lnTo>
                      <a:pt x="1642" y="360"/>
                    </a:lnTo>
                    <a:lnTo>
                      <a:pt x="1624" y="359"/>
                    </a:lnTo>
                    <a:lnTo>
                      <a:pt x="1607" y="358"/>
                    </a:lnTo>
                    <a:lnTo>
                      <a:pt x="1590" y="357"/>
                    </a:lnTo>
                    <a:lnTo>
                      <a:pt x="1573" y="357"/>
                    </a:lnTo>
                    <a:lnTo>
                      <a:pt x="1554" y="356"/>
                    </a:lnTo>
                    <a:lnTo>
                      <a:pt x="1537" y="355"/>
                    </a:lnTo>
                    <a:lnTo>
                      <a:pt x="1520" y="355"/>
                    </a:lnTo>
                    <a:lnTo>
                      <a:pt x="1502" y="353"/>
                    </a:lnTo>
                    <a:lnTo>
                      <a:pt x="1500" y="358"/>
                    </a:lnTo>
                    <a:lnTo>
                      <a:pt x="1499" y="363"/>
                    </a:lnTo>
                    <a:lnTo>
                      <a:pt x="1500" y="368"/>
                    </a:lnTo>
                    <a:lnTo>
                      <a:pt x="1500" y="373"/>
                    </a:lnTo>
                    <a:lnTo>
                      <a:pt x="1521" y="376"/>
                    </a:lnTo>
                    <a:lnTo>
                      <a:pt x="1540" y="378"/>
                    </a:lnTo>
                    <a:lnTo>
                      <a:pt x="1561" y="379"/>
                    </a:lnTo>
                    <a:lnTo>
                      <a:pt x="1581" y="379"/>
                    </a:lnTo>
                    <a:lnTo>
                      <a:pt x="1600" y="380"/>
                    </a:lnTo>
                    <a:lnTo>
                      <a:pt x="1621" y="380"/>
                    </a:lnTo>
                    <a:lnTo>
                      <a:pt x="1641" y="382"/>
                    </a:lnTo>
                    <a:lnTo>
                      <a:pt x="1661" y="385"/>
                    </a:lnTo>
                    <a:lnTo>
                      <a:pt x="1658" y="385"/>
                    </a:lnTo>
                    <a:lnTo>
                      <a:pt x="1653" y="385"/>
                    </a:lnTo>
                    <a:lnTo>
                      <a:pt x="1649" y="386"/>
                    </a:lnTo>
                    <a:lnTo>
                      <a:pt x="1645" y="386"/>
                    </a:lnTo>
                    <a:lnTo>
                      <a:pt x="1641" y="386"/>
                    </a:lnTo>
                    <a:lnTo>
                      <a:pt x="1636" y="387"/>
                    </a:lnTo>
                    <a:lnTo>
                      <a:pt x="1631" y="387"/>
                    </a:lnTo>
                    <a:lnTo>
                      <a:pt x="1627" y="387"/>
                    </a:lnTo>
                    <a:lnTo>
                      <a:pt x="1622" y="390"/>
                    </a:lnTo>
                    <a:lnTo>
                      <a:pt x="1622" y="395"/>
                    </a:lnTo>
                    <a:lnTo>
                      <a:pt x="1624" y="401"/>
                    </a:lnTo>
                    <a:lnTo>
                      <a:pt x="1626" y="406"/>
                    </a:lnTo>
                    <a:lnTo>
                      <a:pt x="1628" y="409"/>
                    </a:lnTo>
                    <a:lnTo>
                      <a:pt x="1647" y="411"/>
                    </a:lnTo>
                    <a:lnTo>
                      <a:pt x="1667" y="413"/>
                    </a:lnTo>
                    <a:lnTo>
                      <a:pt x="1687" y="413"/>
                    </a:lnTo>
                    <a:lnTo>
                      <a:pt x="1705" y="414"/>
                    </a:lnTo>
                    <a:lnTo>
                      <a:pt x="1723" y="416"/>
                    </a:lnTo>
                    <a:lnTo>
                      <a:pt x="1743" y="417"/>
                    </a:lnTo>
                    <a:lnTo>
                      <a:pt x="1761" y="419"/>
                    </a:lnTo>
                    <a:lnTo>
                      <a:pt x="1780" y="423"/>
                    </a:lnTo>
                    <a:lnTo>
                      <a:pt x="1780" y="426"/>
                    </a:lnTo>
                    <a:lnTo>
                      <a:pt x="1759" y="425"/>
                    </a:lnTo>
                    <a:lnTo>
                      <a:pt x="1737" y="423"/>
                    </a:lnTo>
                    <a:lnTo>
                      <a:pt x="1717" y="419"/>
                    </a:lnTo>
                    <a:lnTo>
                      <a:pt x="1696" y="417"/>
                    </a:lnTo>
                    <a:lnTo>
                      <a:pt x="1674" y="416"/>
                    </a:lnTo>
                    <a:lnTo>
                      <a:pt x="1653" y="414"/>
                    </a:lnTo>
                    <a:lnTo>
                      <a:pt x="1631" y="417"/>
                    </a:lnTo>
                    <a:lnTo>
                      <a:pt x="1611" y="421"/>
                    </a:lnTo>
                    <a:lnTo>
                      <a:pt x="1598" y="423"/>
                    </a:lnTo>
                    <a:lnTo>
                      <a:pt x="1585" y="423"/>
                    </a:lnTo>
                    <a:lnTo>
                      <a:pt x="1573" y="423"/>
                    </a:lnTo>
                    <a:lnTo>
                      <a:pt x="1560" y="421"/>
                    </a:lnTo>
                    <a:lnTo>
                      <a:pt x="1546" y="419"/>
                    </a:lnTo>
                    <a:lnTo>
                      <a:pt x="1534" y="417"/>
                    </a:lnTo>
                    <a:lnTo>
                      <a:pt x="1521" y="416"/>
                    </a:lnTo>
                    <a:lnTo>
                      <a:pt x="1508" y="414"/>
                    </a:lnTo>
                    <a:lnTo>
                      <a:pt x="1506" y="418"/>
                    </a:lnTo>
                    <a:lnTo>
                      <a:pt x="1506" y="423"/>
                    </a:lnTo>
                    <a:lnTo>
                      <a:pt x="1506" y="427"/>
                    </a:lnTo>
                    <a:lnTo>
                      <a:pt x="1506" y="431"/>
                    </a:lnTo>
                    <a:lnTo>
                      <a:pt x="1519" y="436"/>
                    </a:lnTo>
                    <a:lnTo>
                      <a:pt x="1515" y="437"/>
                    </a:lnTo>
                    <a:lnTo>
                      <a:pt x="1512" y="437"/>
                    </a:lnTo>
                    <a:lnTo>
                      <a:pt x="1507" y="437"/>
                    </a:lnTo>
                    <a:lnTo>
                      <a:pt x="1505" y="440"/>
                    </a:lnTo>
                    <a:lnTo>
                      <a:pt x="1506" y="455"/>
                    </a:lnTo>
                    <a:lnTo>
                      <a:pt x="1523" y="456"/>
                    </a:lnTo>
                    <a:lnTo>
                      <a:pt x="1540" y="457"/>
                    </a:lnTo>
                    <a:lnTo>
                      <a:pt x="1558" y="458"/>
                    </a:lnTo>
                    <a:lnTo>
                      <a:pt x="1575" y="459"/>
                    </a:lnTo>
                    <a:lnTo>
                      <a:pt x="1592" y="461"/>
                    </a:lnTo>
                    <a:lnTo>
                      <a:pt x="1610" y="462"/>
                    </a:lnTo>
                    <a:lnTo>
                      <a:pt x="1627" y="463"/>
                    </a:lnTo>
                    <a:lnTo>
                      <a:pt x="1644" y="464"/>
                    </a:lnTo>
                    <a:lnTo>
                      <a:pt x="1661" y="465"/>
                    </a:lnTo>
                    <a:lnTo>
                      <a:pt x="1679" y="467"/>
                    </a:lnTo>
                    <a:lnTo>
                      <a:pt x="1696" y="469"/>
                    </a:lnTo>
                    <a:lnTo>
                      <a:pt x="1713" y="470"/>
                    </a:lnTo>
                    <a:lnTo>
                      <a:pt x="1730" y="471"/>
                    </a:lnTo>
                    <a:lnTo>
                      <a:pt x="1748" y="472"/>
                    </a:lnTo>
                    <a:lnTo>
                      <a:pt x="1766" y="474"/>
                    </a:lnTo>
                    <a:lnTo>
                      <a:pt x="1783" y="475"/>
                    </a:lnTo>
                    <a:lnTo>
                      <a:pt x="1784" y="548"/>
                    </a:lnTo>
                    <a:lnTo>
                      <a:pt x="1782" y="622"/>
                    </a:lnTo>
                    <a:lnTo>
                      <a:pt x="1778" y="695"/>
                    </a:lnTo>
                    <a:lnTo>
                      <a:pt x="1775" y="769"/>
                    </a:lnTo>
                    <a:lnTo>
                      <a:pt x="1756" y="769"/>
                    </a:lnTo>
                    <a:lnTo>
                      <a:pt x="1735" y="768"/>
                    </a:lnTo>
                    <a:lnTo>
                      <a:pt x="1715" y="768"/>
                    </a:lnTo>
                    <a:lnTo>
                      <a:pt x="1695" y="768"/>
                    </a:lnTo>
                    <a:lnTo>
                      <a:pt x="1674" y="768"/>
                    </a:lnTo>
                    <a:lnTo>
                      <a:pt x="1654" y="767"/>
                    </a:lnTo>
                    <a:lnTo>
                      <a:pt x="1634" y="767"/>
                    </a:lnTo>
                    <a:lnTo>
                      <a:pt x="1613" y="767"/>
                    </a:lnTo>
                    <a:lnTo>
                      <a:pt x="1592" y="767"/>
                    </a:lnTo>
                    <a:lnTo>
                      <a:pt x="1572" y="767"/>
                    </a:lnTo>
                    <a:lnTo>
                      <a:pt x="1551" y="766"/>
                    </a:lnTo>
                    <a:lnTo>
                      <a:pt x="1531" y="766"/>
                    </a:lnTo>
                    <a:lnTo>
                      <a:pt x="1511" y="766"/>
                    </a:lnTo>
                    <a:lnTo>
                      <a:pt x="1490" y="766"/>
                    </a:lnTo>
                    <a:lnTo>
                      <a:pt x="1469" y="764"/>
                    </a:lnTo>
                    <a:lnTo>
                      <a:pt x="1449" y="764"/>
                    </a:lnTo>
                    <a:lnTo>
                      <a:pt x="1420" y="764"/>
                    </a:lnTo>
                    <a:lnTo>
                      <a:pt x="1391" y="763"/>
                    </a:lnTo>
                    <a:lnTo>
                      <a:pt x="1362" y="763"/>
                    </a:lnTo>
                    <a:lnTo>
                      <a:pt x="1333" y="763"/>
                    </a:lnTo>
                    <a:lnTo>
                      <a:pt x="1304" y="763"/>
                    </a:lnTo>
                    <a:lnTo>
                      <a:pt x="1276" y="763"/>
                    </a:lnTo>
                    <a:lnTo>
                      <a:pt x="1247" y="764"/>
                    </a:lnTo>
                    <a:lnTo>
                      <a:pt x="1219" y="764"/>
                    </a:lnTo>
                    <a:lnTo>
                      <a:pt x="1190" y="766"/>
                    </a:lnTo>
                    <a:lnTo>
                      <a:pt x="1162" y="766"/>
                    </a:lnTo>
                    <a:lnTo>
                      <a:pt x="1133" y="767"/>
                    </a:lnTo>
                    <a:lnTo>
                      <a:pt x="1104" y="768"/>
                    </a:lnTo>
                    <a:lnTo>
                      <a:pt x="1075" y="768"/>
                    </a:lnTo>
                    <a:lnTo>
                      <a:pt x="1047" y="769"/>
                    </a:lnTo>
                    <a:lnTo>
                      <a:pt x="1018" y="770"/>
                    </a:lnTo>
                    <a:lnTo>
                      <a:pt x="988" y="771"/>
                    </a:lnTo>
                    <a:lnTo>
                      <a:pt x="973" y="771"/>
                    </a:lnTo>
                    <a:lnTo>
                      <a:pt x="958" y="773"/>
                    </a:lnTo>
                    <a:lnTo>
                      <a:pt x="943" y="774"/>
                    </a:lnTo>
                    <a:lnTo>
                      <a:pt x="929" y="775"/>
                    </a:lnTo>
                    <a:lnTo>
                      <a:pt x="914" y="776"/>
                    </a:lnTo>
                    <a:lnTo>
                      <a:pt x="899" y="777"/>
                    </a:lnTo>
                    <a:lnTo>
                      <a:pt x="885" y="779"/>
                    </a:lnTo>
                    <a:lnTo>
                      <a:pt x="870" y="782"/>
                    </a:lnTo>
                    <a:lnTo>
                      <a:pt x="858" y="792"/>
                    </a:lnTo>
                    <a:lnTo>
                      <a:pt x="852" y="806"/>
                    </a:lnTo>
                    <a:lnTo>
                      <a:pt x="850" y="822"/>
                    </a:lnTo>
                    <a:lnTo>
                      <a:pt x="850" y="839"/>
                    </a:lnTo>
                    <a:lnTo>
                      <a:pt x="857" y="846"/>
                    </a:lnTo>
                    <a:lnTo>
                      <a:pt x="859" y="855"/>
                    </a:lnTo>
                    <a:lnTo>
                      <a:pt x="860" y="865"/>
                    </a:lnTo>
                    <a:lnTo>
                      <a:pt x="859" y="874"/>
                    </a:lnTo>
                    <a:lnTo>
                      <a:pt x="853" y="882"/>
                    </a:lnTo>
                    <a:lnTo>
                      <a:pt x="851" y="891"/>
                    </a:lnTo>
                    <a:lnTo>
                      <a:pt x="851" y="901"/>
                    </a:lnTo>
                    <a:lnTo>
                      <a:pt x="852" y="912"/>
                    </a:lnTo>
                    <a:lnTo>
                      <a:pt x="858" y="920"/>
                    </a:lnTo>
                    <a:lnTo>
                      <a:pt x="862" y="928"/>
                    </a:lnTo>
                    <a:lnTo>
                      <a:pt x="869" y="934"/>
                    </a:lnTo>
                    <a:lnTo>
                      <a:pt x="880" y="935"/>
                    </a:lnTo>
                    <a:lnTo>
                      <a:pt x="885" y="934"/>
                    </a:lnTo>
                    <a:lnTo>
                      <a:pt x="891" y="934"/>
                    </a:lnTo>
                    <a:lnTo>
                      <a:pt x="896" y="934"/>
                    </a:lnTo>
                    <a:lnTo>
                      <a:pt x="900" y="936"/>
                    </a:lnTo>
                    <a:lnTo>
                      <a:pt x="899" y="941"/>
                    </a:lnTo>
                    <a:lnTo>
                      <a:pt x="896" y="943"/>
                    </a:lnTo>
                    <a:lnTo>
                      <a:pt x="892" y="944"/>
                    </a:lnTo>
                    <a:lnTo>
                      <a:pt x="888" y="945"/>
                    </a:lnTo>
                    <a:lnTo>
                      <a:pt x="884" y="944"/>
                    </a:lnTo>
                    <a:lnTo>
                      <a:pt x="881" y="944"/>
                    </a:lnTo>
                    <a:lnTo>
                      <a:pt x="877" y="944"/>
                    </a:lnTo>
                    <a:lnTo>
                      <a:pt x="875" y="946"/>
                    </a:lnTo>
                    <a:lnTo>
                      <a:pt x="861" y="948"/>
                    </a:lnTo>
                    <a:lnTo>
                      <a:pt x="849" y="948"/>
                    </a:lnTo>
                    <a:lnTo>
                      <a:pt x="835" y="949"/>
                    </a:lnTo>
                    <a:lnTo>
                      <a:pt x="821" y="949"/>
                    </a:lnTo>
                    <a:lnTo>
                      <a:pt x="807" y="948"/>
                    </a:lnTo>
                    <a:lnTo>
                      <a:pt x="795" y="946"/>
                    </a:lnTo>
                    <a:lnTo>
                      <a:pt x="782" y="944"/>
                    </a:lnTo>
                    <a:lnTo>
                      <a:pt x="770" y="941"/>
                    </a:lnTo>
                    <a:lnTo>
                      <a:pt x="759" y="923"/>
                    </a:lnTo>
                    <a:lnTo>
                      <a:pt x="750" y="905"/>
                    </a:lnTo>
                    <a:lnTo>
                      <a:pt x="742" y="887"/>
                    </a:lnTo>
                    <a:lnTo>
                      <a:pt x="735" y="866"/>
                    </a:lnTo>
                    <a:lnTo>
                      <a:pt x="729" y="846"/>
                    </a:lnTo>
                    <a:lnTo>
                      <a:pt x="724" y="826"/>
                    </a:lnTo>
                    <a:lnTo>
                      <a:pt x="720" y="805"/>
                    </a:lnTo>
                    <a:lnTo>
                      <a:pt x="714" y="784"/>
                    </a:lnTo>
                    <a:lnTo>
                      <a:pt x="712" y="761"/>
                    </a:lnTo>
                    <a:lnTo>
                      <a:pt x="709" y="738"/>
                    </a:lnTo>
                    <a:lnTo>
                      <a:pt x="704" y="716"/>
                    </a:lnTo>
                    <a:lnTo>
                      <a:pt x="694" y="695"/>
                    </a:lnTo>
                    <a:lnTo>
                      <a:pt x="684" y="686"/>
                    </a:lnTo>
                    <a:lnTo>
                      <a:pt x="672" y="680"/>
                    </a:lnTo>
                    <a:lnTo>
                      <a:pt x="659" y="677"/>
                    </a:lnTo>
                    <a:lnTo>
                      <a:pt x="645" y="676"/>
                    </a:lnTo>
                    <a:lnTo>
                      <a:pt x="631" y="676"/>
                    </a:lnTo>
                    <a:lnTo>
                      <a:pt x="617" y="677"/>
                    </a:lnTo>
                    <a:lnTo>
                      <a:pt x="603" y="677"/>
                    </a:lnTo>
                    <a:lnTo>
                      <a:pt x="591" y="676"/>
                    </a:lnTo>
                    <a:lnTo>
                      <a:pt x="584" y="677"/>
                    </a:lnTo>
                    <a:lnTo>
                      <a:pt x="578" y="678"/>
                    </a:lnTo>
                    <a:lnTo>
                      <a:pt x="571" y="680"/>
                    </a:lnTo>
                    <a:lnTo>
                      <a:pt x="565" y="683"/>
                    </a:lnTo>
                    <a:lnTo>
                      <a:pt x="560" y="686"/>
                    </a:lnTo>
                    <a:lnTo>
                      <a:pt x="554" y="691"/>
                    </a:lnTo>
                    <a:lnTo>
                      <a:pt x="549" y="695"/>
                    </a:lnTo>
                    <a:lnTo>
                      <a:pt x="546" y="701"/>
                    </a:lnTo>
                    <a:lnTo>
                      <a:pt x="539" y="740"/>
                    </a:lnTo>
                    <a:lnTo>
                      <a:pt x="541" y="782"/>
                    </a:lnTo>
                    <a:lnTo>
                      <a:pt x="545" y="823"/>
                    </a:lnTo>
                    <a:lnTo>
                      <a:pt x="541" y="865"/>
                    </a:lnTo>
                    <a:lnTo>
                      <a:pt x="541" y="876"/>
                    </a:lnTo>
                    <a:lnTo>
                      <a:pt x="541" y="889"/>
                    </a:lnTo>
                    <a:lnTo>
                      <a:pt x="540" y="900"/>
                    </a:lnTo>
                    <a:lnTo>
                      <a:pt x="537" y="912"/>
                    </a:lnTo>
                    <a:lnTo>
                      <a:pt x="518" y="908"/>
                    </a:lnTo>
                    <a:lnTo>
                      <a:pt x="499" y="906"/>
                    </a:lnTo>
                    <a:lnTo>
                      <a:pt x="480" y="903"/>
                    </a:lnTo>
                    <a:lnTo>
                      <a:pt x="461" y="900"/>
                    </a:lnTo>
                    <a:lnTo>
                      <a:pt x="441" y="898"/>
                    </a:lnTo>
                    <a:lnTo>
                      <a:pt x="422" y="896"/>
                    </a:lnTo>
                    <a:lnTo>
                      <a:pt x="403" y="893"/>
                    </a:lnTo>
                    <a:lnTo>
                      <a:pt x="384" y="892"/>
                    </a:lnTo>
                    <a:lnTo>
                      <a:pt x="364" y="890"/>
                    </a:lnTo>
                    <a:lnTo>
                      <a:pt x="344" y="888"/>
                    </a:lnTo>
                    <a:lnTo>
                      <a:pt x="325" y="887"/>
                    </a:lnTo>
                    <a:lnTo>
                      <a:pt x="306" y="884"/>
                    </a:lnTo>
                    <a:lnTo>
                      <a:pt x="287" y="882"/>
                    </a:lnTo>
                    <a:lnTo>
                      <a:pt x="267" y="880"/>
                    </a:lnTo>
                    <a:lnTo>
                      <a:pt x="249" y="877"/>
                    </a:lnTo>
                    <a:lnTo>
                      <a:pt x="229" y="874"/>
                    </a:lnTo>
                    <a:lnTo>
                      <a:pt x="219" y="868"/>
                    </a:lnTo>
                    <a:lnTo>
                      <a:pt x="212" y="858"/>
                    </a:lnTo>
                    <a:lnTo>
                      <a:pt x="206" y="846"/>
                    </a:lnTo>
                    <a:lnTo>
                      <a:pt x="201" y="835"/>
                    </a:lnTo>
                    <a:lnTo>
                      <a:pt x="194" y="819"/>
                    </a:lnTo>
                    <a:lnTo>
                      <a:pt x="186" y="804"/>
                    </a:lnTo>
                    <a:lnTo>
                      <a:pt x="180" y="788"/>
                    </a:lnTo>
                    <a:lnTo>
                      <a:pt x="173" y="771"/>
                    </a:lnTo>
                    <a:lnTo>
                      <a:pt x="167" y="754"/>
                    </a:lnTo>
                    <a:lnTo>
                      <a:pt x="163" y="738"/>
                    </a:lnTo>
                    <a:lnTo>
                      <a:pt x="158" y="721"/>
                    </a:lnTo>
                    <a:lnTo>
                      <a:pt x="156" y="702"/>
                    </a:lnTo>
                    <a:lnTo>
                      <a:pt x="152" y="691"/>
                    </a:lnTo>
                    <a:lnTo>
                      <a:pt x="148" y="679"/>
                    </a:lnTo>
                    <a:lnTo>
                      <a:pt x="140" y="669"/>
                    </a:lnTo>
                    <a:lnTo>
                      <a:pt x="128" y="661"/>
                    </a:lnTo>
                    <a:lnTo>
                      <a:pt x="119" y="661"/>
                    </a:lnTo>
                    <a:lnTo>
                      <a:pt x="108" y="660"/>
                    </a:lnTo>
                    <a:lnTo>
                      <a:pt x="97" y="657"/>
                    </a:lnTo>
                    <a:lnTo>
                      <a:pt x="85" y="656"/>
                    </a:lnTo>
                    <a:lnTo>
                      <a:pt x="75" y="657"/>
                    </a:lnTo>
                    <a:lnTo>
                      <a:pt x="66" y="661"/>
                    </a:lnTo>
                    <a:lnTo>
                      <a:pt x="59" y="667"/>
                    </a:lnTo>
                    <a:lnTo>
                      <a:pt x="53" y="677"/>
                    </a:lnTo>
                    <a:lnTo>
                      <a:pt x="52" y="692"/>
                    </a:lnTo>
                    <a:lnTo>
                      <a:pt x="50" y="707"/>
                    </a:lnTo>
                    <a:lnTo>
                      <a:pt x="49" y="722"/>
                    </a:lnTo>
                    <a:lnTo>
                      <a:pt x="50" y="736"/>
                    </a:lnTo>
                    <a:lnTo>
                      <a:pt x="52" y="759"/>
                    </a:lnTo>
                    <a:lnTo>
                      <a:pt x="44" y="761"/>
                    </a:lnTo>
                    <a:lnTo>
                      <a:pt x="37" y="764"/>
                    </a:lnTo>
                    <a:lnTo>
                      <a:pt x="31" y="769"/>
                    </a:lnTo>
                    <a:lnTo>
                      <a:pt x="26" y="776"/>
                    </a:lnTo>
                    <a:lnTo>
                      <a:pt x="28" y="794"/>
                    </a:lnTo>
                    <a:lnTo>
                      <a:pt x="29" y="813"/>
                    </a:lnTo>
                    <a:lnTo>
                      <a:pt x="29" y="832"/>
                    </a:lnTo>
                    <a:lnTo>
                      <a:pt x="32" y="850"/>
                    </a:lnTo>
                    <a:lnTo>
                      <a:pt x="28" y="852"/>
                    </a:lnTo>
                    <a:lnTo>
                      <a:pt x="22" y="853"/>
                    </a:lnTo>
                    <a:lnTo>
                      <a:pt x="15" y="852"/>
                    </a:lnTo>
                    <a:lnTo>
                      <a:pt x="11" y="851"/>
                    </a:lnTo>
                    <a:lnTo>
                      <a:pt x="1" y="835"/>
                    </a:lnTo>
                    <a:lnTo>
                      <a:pt x="0" y="816"/>
                    </a:lnTo>
                    <a:lnTo>
                      <a:pt x="1" y="797"/>
                    </a:lnTo>
                    <a:lnTo>
                      <a:pt x="1" y="777"/>
                    </a:lnTo>
                    <a:lnTo>
                      <a:pt x="3" y="773"/>
                    </a:lnTo>
                    <a:lnTo>
                      <a:pt x="6" y="769"/>
                    </a:lnTo>
                    <a:lnTo>
                      <a:pt x="11" y="767"/>
                    </a:lnTo>
                    <a:lnTo>
                      <a:pt x="15" y="764"/>
                    </a:lnTo>
                    <a:lnTo>
                      <a:pt x="24" y="744"/>
                    </a:lnTo>
                    <a:lnTo>
                      <a:pt x="26" y="694"/>
                    </a:lnTo>
                    <a:lnTo>
                      <a:pt x="28" y="646"/>
                    </a:lnTo>
                    <a:lnTo>
                      <a:pt x="31" y="598"/>
                    </a:lnTo>
                    <a:lnTo>
                      <a:pt x="36" y="550"/>
                    </a:lnTo>
                    <a:lnTo>
                      <a:pt x="39" y="542"/>
                    </a:lnTo>
                    <a:lnTo>
                      <a:pt x="45" y="534"/>
                    </a:lnTo>
                    <a:lnTo>
                      <a:pt x="52" y="528"/>
                    </a:lnTo>
                    <a:lnTo>
                      <a:pt x="61" y="526"/>
                    </a:lnTo>
                    <a:lnTo>
                      <a:pt x="67" y="526"/>
                    </a:lnTo>
                    <a:lnTo>
                      <a:pt x="73" y="526"/>
                    </a:lnTo>
                    <a:lnTo>
                      <a:pt x="79" y="526"/>
                    </a:lnTo>
                    <a:lnTo>
                      <a:pt x="83" y="525"/>
                    </a:lnTo>
                    <a:lnTo>
                      <a:pt x="88" y="524"/>
                    </a:lnTo>
                    <a:lnTo>
                      <a:pt x="93" y="523"/>
                    </a:lnTo>
                    <a:lnTo>
                      <a:pt x="98" y="523"/>
                    </a:lnTo>
                    <a:lnTo>
                      <a:pt x="103" y="522"/>
                    </a:lnTo>
                    <a:lnTo>
                      <a:pt x="103" y="550"/>
                    </a:lnTo>
                    <a:lnTo>
                      <a:pt x="103" y="578"/>
                    </a:lnTo>
                    <a:lnTo>
                      <a:pt x="102" y="606"/>
                    </a:lnTo>
                    <a:lnTo>
                      <a:pt x="103" y="633"/>
                    </a:lnTo>
                    <a:lnTo>
                      <a:pt x="112" y="636"/>
                    </a:lnTo>
                    <a:lnTo>
                      <a:pt x="121" y="637"/>
                    </a:lnTo>
                    <a:lnTo>
                      <a:pt x="130" y="639"/>
                    </a:lnTo>
                    <a:lnTo>
                      <a:pt x="140" y="642"/>
                    </a:lnTo>
                    <a:lnTo>
                      <a:pt x="148" y="646"/>
                    </a:lnTo>
                    <a:lnTo>
                      <a:pt x="153" y="652"/>
                    </a:lnTo>
                    <a:lnTo>
                      <a:pt x="159" y="659"/>
                    </a:lnTo>
                    <a:lnTo>
                      <a:pt x="161" y="669"/>
                    </a:lnTo>
                    <a:lnTo>
                      <a:pt x="167" y="685"/>
                    </a:lnTo>
                    <a:lnTo>
                      <a:pt x="172" y="703"/>
                    </a:lnTo>
                    <a:lnTo>
                      <a:pt x="174" y="723"/>
                    </a:lnTo>
                    <a:lnTo>
                      <a:pt x="175" y="741"/>
                    </a:lnTo>
                    <a:lnTo>
                      <a:pt x="182" y="753"/>
                    </a:lnTo>
                    <a:lnTo>
                      <a:pt x="187" y="766"/>
                    </a:lnTo>
                    <a:lnTo>
                      <a:pt x="190" y="778"/>
                    </a:lnTo>
                    <a:lnTo>
                      <a:pt x="195" y="791"/>
                    </a:lnTo>
                    <a:lnTo>
                      <a:pt x="198" y="800"/>
                    </a:lnTo>
                    <a:lnTo>
                      <a:pt x="202" y="809"/>
                    </a:lnTo>
                    <a:lnTo>
                      <a:pt x="206" y="819"/>
                    </a:lnTo>
                    <a:lnTo>
                      <a:pt x="211" y="827"/>
                    </a:lnTo>
                    <a:lnTo>
                      <a:pt x="216" y="836"/>
                    </a:lnTo>
                    <a:lnTo>
                      <a:pt x="220" y="844"/>
                    </a:lnTo>
                    <a:lnTo>
                      <a:pt x="225" y="853"/>
                    </a:lnTo>
                    <a:lnTo>
                      <a:pt x="229" y="861"/>
                    </a:lnTo>
                    <a:lnTo>
                      <a:pt x="237" y="864"/>
                    </a:lnTo>
                    <a:lnTo>
                      <a:pt x="245" y="866"/>
                    </a:lnTo>
                    <a:lnTo>
                      <a:pt x="255" y="868"/>
                    </a:lnTo>
                    <a:lnTo>
                      <a:pt x="263" y="869"/>
                    </a:lnTo>
                    <a:lnTo>
                      <a:pt x="272" y="870"/>
                    </a:lnTo>
                    <a:lnTo>
                      <a:pt x="280" y="872"/>
                    </a:lnTo>
                    <a:lnTo>
                      <a:pt x="289" y="873"/>
                    </a:lnTo>
                    <a:lnTo>
                      <a:pt x="298" y="873"/>
                    </a:lnTo>
                    <a:lnTo>
                      <a:pt x="305" y="872"/>
                    </a:lnTo>
                    <a:lnTo>
                      <a:pt x="312" y="873"/>
                    </a:lnTo>
                    <a:lnTo>
                      <a:pt x="319" y="873"/>
                    </a:lnTo>
                    <a:lnTo>
                      <a:pt x="325" y="870"/>
                    </a:lnTo>
                    <a:lnTo>
                      <a:pt x="311" y="801"/>
                    </a:lnTo>
                    <a:lnTo>
                      <a:pt x="303" y="731"/>
                    </a:lnTo>
                    <a:lnTo>
                      <a:pt x="297" y="659"/>
                    </a:lnTo>
                    <a:lnTo>
                      <a:pt x="294" y="586"/>
                    </a:lnTo>
                    <a:lnTo>
                      <a:pt x="297" y="564"/>
                    </a:lnTo>
                    <a:lnTo>
                      <a:pt x="297" y="542"/>
                    </a:lnTo>
                    <a:lnTo>
                      <a:pt x="298" y="520"/>
                    </a:lnTo>
                    <a:lnTo>
                      <a:pt x="301" y="500"/>
                    </a:lnTo>
                    <a:lnTo>
                      <a:pt x="304" y="496"/>
                    </a:lnTo>
                    <a:lnTo>
                      <a:pt x="309" y="494"/>
                    </a:lnTo>
                    <a:lnTo>
                      <a:pt x="315" y="493"/>
                    </a:lnTo>
                    <a:lnTo>
                      <a:pt x="320" y="492"/>
                    </a:lnTo>
                    <a:lnTo>
                      <a:pt x="326" y="492"/>
                    </a:lnTo>
                    <a:lnTo>
                      <a:pt x="332" y="490"/>
                    </a:lnTo>
                    <a:lnTo>
                      <a:pt x="338" y="490"/>
                    </a:lnTo>
                    <a:lnTo>
                      <a:pt x="343" y="489"/>
                    </a:lnTo>
                    <a:lnTo>
                      <a:pt x="355" y="486"/>
                    </a:lnTo>
                    <a:lnTo>
                      <a:pt x="366" y="484"/>
                    </a:lnTo>
                    <a:lnTo>
                      <a:pt x="379" y="482"/>
                    </a:lnTo>
                    <a:lnTo>
                      <a:pt x="392" y="481"/>
                    </a:lnTo>
                    <a:lnTo>
                      <a:pt x="404" y="481"/>
                    </a:lnTo>
                    <a:lnTo>
                      <a:pt x="417" y="480"/>
                    </a:lnTo>
                    <a:lnTo>
                      <a:pt x="430" y="479"/>
                    </a:lnTo>
                    <a:lnTo>
                      <a:pt x="442" y="477"/>
                    </a:lnTo>
                    <a:lnTo>
                      <a:pt x="465" y="474"/>
                    </a:lnTo>
                    <a:lnTo>
                      <a:pt x="489" y="473"/>
                    </a:lnTo>
                    <a:lnTo>
                      <a:pt x="512" y="471"/>
                    </a:lnTo>
                    <a:lnTo>
                      <a:pt x="536" y="469"/>
                    </a:lnTo>
                    <a:lnTo>
                      <a:pt x="560" y="466"/>
                    </a:lnTo>
                    <a:lnTo>
                      <a:pt x="583" y="464"/>
                    </a:lnTo>
                    <a:lnTo>
                      <a:pt x="606" y="462"/>
                    </a:lnTo>
                    <a:lnTo>
                      <a:pt x="630" y="458"/>
                    </a:lnTo>
                    <a:lnTo>
                      <a:pt x="653" y="457"/>
                    </a:lnTo>
                    <a:lnTo>
                      <a:pt x="676" y="455"/>
                    </a:lnTo>
                    <a:lnTo>
                      <a:pt x="700" y="452"/>
                    </a:lnTo>
                    <a:lnTo>
                      <a:pt x="723" y="451"/>
                    </a:lnTo>
                    <a:lnTo>
                      <a:pt x="747" y="450"/>
                    </a:lnTo>
                    <a:lnTo>
                      <a:pt x="771" y="449"/>
                    </a:lnTo>
                    <a:lnTo>
                      <a:pt x="796" y="448"/>
                    </a:lnTo>
                    <a:lnTo>
                      <a:pt x="820" y="448"/>
                    </a:lnTo>
                    <a:lnTo>
                      <a:pt x="833" y="447"/>
                    </a:lnTo>
                    <a:lnTo>
                      <a:pt x="845" y="446"/>
                    </a:lnTo>
                    <a:lnTo>
                      <a:pt x="858" y="446"/>
                    </a:lnTo>
                    <a:lnTo>
                      <a:pt x="870" y="446"/>
                    </a:lnTo>
                    <a:lnTo>
                      <a:pt x="882" y="446"/>
                    </a:lnTo>
                    <a:lnTo>
                      <a:pt x="895" y="446"/>
                    </a:lnTo>
                    <a:lnTo>
                      <a:pt x="907" y="444"/>
                    </a:lnTo>
                    <a:lnTo>
                      <a:pt x="920" y="443"/>
                    </a:lnTo>
                    <a:lnTo>
                      <a:pt x="930" y="444"/>
                    </a:lnTo>
                    <a:lnTo>
                      <a:pt x="940" y="444"/>
                    </a:lnTo>
                    <a:lnTo>
                      <a:pt x="950" y="444"/>
                    </a:lnTo>
                    <a:lnTo>
                      <a:pt x="960" y="442"/>
                    </a:lnTo>
                    <a:lnTo>
                      <a:pt x="969" y="441"/>
                    </a:lnTo>
                    <a:lnTo>
                      <a:pt x="980" y="440"/>
                    </a:lnTo>
                    <a:lnTo>
                      <a:pt x="990" y="439"/>
                    </a:lnTo>
                    <a:lnTo>
                      <a:pt x="1001" y="440"/>
                    </a:lnTo>
                    <a:lnTo>
                      <a:pt x="1004" y="435"/>
                    </a:lnTo>
                    <a:lnTo>
                      <a:pt x="1005" y="429"/>
                    </a:lnTo>
                    <a:lnTo>
                      <a:pt x="1004" y="424"/>
                    </a:lnTo>
                    <a:lnTo>
                      <a:pt x="1003" y="419"/>
                    </a:lnTo>
                    <a:lnTo>
                      <a:pt x="996" y="417"/>
                    </a:lnTo>
                    <a:lnTo>
                      <a:pt x="989" y="416"/>
                    </a:lnTo>
                    <a:lnTo>
                      <a:pt x="982" y="416"/>
                    </a:lnTo>
                    <a:lnTo>
                      <a:pt x="974" y="414"/>
                    </a:lnTo>
                    <a:lnTo>
                      <a:pt x="979" y="413"/>
                    </a:lnTo>
                    <a:lnTo>
                      <a:pt x="984" y="412"/>
                    </a:lnTo>
                    <a:lnTo>
                      <a:pt x="989" y="411"/>
                    </a:lnTo>
                    <a:lnTo>
                      <a:pt x="995" y="410"/>
                    </a:lnTo>
                    <a:lnTo>
                      <a:pt x="1001" y="408"/>
                    </a:lnTo>
                    <a:lnTo>
                      <a:pt x="1005" y="404"/>
                    </a:lnTo>
                    <a:lnTo>
                      <a:pt x="1010" y="401"/>
                    </a:lnTo>
                    <a:lnTo>
                      <a:pt x="1013" y="395"/>
                    </a:lnTo>
                    <a:lnTo>
                      <a:pt x="1006" y="391"/>
                    </a:lnTo>
                    <a:lnTo>
                      <a:pt x="998" y="391"/>
                    </a:lnTo>
                    <a:lnTo>
                      <a:pt x="990" y="391"/>
                    </a:lnTo>
                    <a:lnTo>
                      <a:pt x="982" y="390"/>
                    </a:lnTo>
                    <a:lnTo>
                      <a:pt x="1003" y="388"/>
                    </a:lnTo>
                    <a:lnTo>
                      <a:pt x="1022" y="387"/>
                    </a:lnTo>
                    <a:lnTo>
                      <a:pt x="1042" y="386"/>
                    </a:lnTo>
                    <a:lnTo>
                      <a:pt x="1063" y="386"/>
                    </a:lnTo>
                    <a:lnTo>
                      <a:pt x="1082" y="387"/>
                    </a:lnTo>
                    <a:lnTo>
                      <a:pt x="1102" y="387"/>
                    </a:lnTo>
                    <a:lnTo>
                      <a:pt x="1121" y="388"/>
                    </a:lnTo>
                    <a:lnTo>
                      <a:pt x="1142" y="388"/>
                    </a:lnTo>
                    <a:lnTo>
                      <a:pt x="1142" y="389"/>
                    </a:lnTo>
                    <a:lnTo>
                      <a:pt x="1138" y="390"/>
                    </a:lnTo>
                    <a:lnTo>
                      <a:pt x="1133" y="390"/>
                    </a:lnTo>
                    <a:lnTo>
                      <a:pt x="1127" y="390"/>
                    </a:lnTo>
                    <a:lnTo>
                      <a:pt x="1123" y="390"/>
                    </a:lnTo>
                    <a:lnTo>
                      <a:pt x="1117" y="390"/>
                    </a:lnTo>
                    <a:lnTo>
                      <a:pt x="1112" y="390"/>
                    </a:lnTo>
                    <a:lnTo>
                      <a:pt x="1108" y="391"/>
                    </a:lnTo>
                    <a:lnTo>
                      <a:pt x="1103" y="394"/>
                    </a:lnTo>
                    <a:lnTo>
                      <a:pt x="1103" y="402"/>
                    </a:lnTo>
                    <a:lnTo>
                      <a:pt x="1104" y="408"/>
                    </a:lnTo>
                    <a:lnTo>
                      <a:pt x="1108" y="413"/>
                    </a:lnTo>
                    <a:lnTo>
                      <a:pt x="1115" y="417"/>
                    </a:lnTo>
                    <a:lnTo>
                      <a:pt x="1121" y="417"/>
                    </a:lnTo>
                    <a:lnTo>
                      <a:pt x="1128" y="416"/>
                    </a:lnTo>
                    <a:lnTo>
                      <a:pt x="1135" y="417"/>
                    </a:lnTo>
                    <a:lnTo>
                      <a:pt x="1142" y="419"/>
                    </a:lnTo>
                    <a:lnTo>
                      <a:pt x="1140" y="421"/>
                    </a:lnTo>
                    <a:lnTo>
                      <a:pt x="1132" y="421"/>
                    </a:lnTo>
                    <a:lnTo>
                      <a:pt x="1123" y="420"/>
                    </a:lnTo>
                    <a:lnTo>
                      <a:pt x="1113" y="421"/>
                    </a:lnTo>
                    <a:lnTo>
                      <a:pt x="1106" y="427"/>
                    </a:lnTo>
                    <a:lnTo>
                      <a:pt x="1106" y="434"/>
                    </a:lnTo>
                    <a:lnTo>
                      <a:pt x="1111" y="437"/>
                    </a:lnTo>
                    <a:lnTo>
                      <a:pt x="1118" y="440"/>
                    </a:lnTo>
                    <a:lnTo>
                      <a:pt x="1123" y="443"/>
                    </a:lnTo>
                    <a:lnTo>
                      <a:pt x="1128" y="443"/>
                    </a:lnTo>
                    <a:lnTo>
                      <a:pt x="1134" y="442"/>
                    </a:lnTo>
                    <a:lnTo>
                      <a:pt x="1139" y="442"/>
                    </a:lnTo>
                    <a:lnTo>
                      <a:pt x="1143" y="444"/>
                    </a:lnTo>
                    <a:lnTo>
                      <a:pt x="1142" y="447"/>
                    </a:lnTo>
                    <a:lnTo>
                      <a:pt x="1143" y="449"/>
                    </a:lnTo>
                    <a:lnTo>
                      <a:pt x="1146" y="451"/>
                    </a:lnTo>
                    <a:lnTo>
                      <a:pt x="1148" y="455"/>
                    </a:lnTo>
                    <a:lnTo>
                      <a:pt x="1149" y="530"/>
                    </a:lnTo>
                    <a:lnTo>
                      <a:pt x="1149" y="602"/>
                    </a:lnTo>
                    <a:lnTo>
                      <a:pt x="1147" y="676"/>
                    </a:lnTo>
                    <a:lnTo>
                      <a:pt x="1143" y="748"/>
                    </a:lnTo>
                    <a:lnTo>
                      <a:pt x="1146" y="751"/>
                    </a:lnTo>
                    <a:lnTo>
                      <a:pt x="1149" y="753"/>
                    </a:lnTo>
                    <a:lnTo>
                      <a:pt x="1151" y="753"/>
                    </a:lnTo>
                    <a:lnTo>
                      <a:pt x="1154" y="752"/>
                    </a:lnTo>
                    <a:lnTo>
                      <a:pt x="1157" y="663"/>
                    </a:lnTo>
                    <a:lnTo>
                      <a:pt x="1159" y="573"/>
                    </a:lnTo>
                    <a:lnTo>
                      <a:pt x="1159" y="484"/>
                    </a:lnTo>
                    <a:lnTo>
                      <a:pt x="1158" y="393"/>
                    </a:lnTo>
                    <a:lnTo>
                      <a:pt x="1158" y="319"/>
                    </a:lnTo>
                    <a:lnTo>
                      <a:pt x="1157" y="245"/>
                    </a:lnTo>
                    <a:lnTo>
                      <a:pt x="1154" y="170"/>
                    </a:lnTo>
                    <a:lnTo>
                      <a:pt x="1153" y="96"/>
                    </a:lnTo>
                    <a:lnTo>
                      <a:pt x="1151" y="92"/>
                    </a:lnTo>
                    <a:lnTo>
                      <a:pt x="1151" y="87"/>
                    </a:lnTo>
                    <a:lnTo>
                      <a:pt x="1153" y="83"/>
                    </a:lnTo>
                    <a:lnTo>
                      <a:pt x="1154" y="79"/>
                    </a:lnTo>
                    <a:lnTo>
                      <a:pt x="1154" y="60"/>
                    </a:lnTo>
                    <a:lnTo>
                      <a:pt x="1153" y="40"/>
                    </a:lnTo>
                    <a:lnTo>
                      <a:pt x="1151" y="20"/>
                    </a:lnTo>
                    <a:lnTo>
                      <a:pt x="1154" y="1"/>
                    </a:lnTo>
                    <a:lnTo>
                      <a:pt x="1173" y="0"/>
                    </a:lnTo>
                    <a:lnTo>
                      <a:pt x="1193" y="0"/>
                    </a:lnTo>
                    <a:lnTo>
                      <a:pt x="1211" y="0"/>
                    </a:lnTo>
                    <a:lnTo>
                      <a:pt x="1231" y="0"/>
                    </a:lnTo>
                    <a:lnTo>
                      <a:pt x="1250" y="1"/>
                    </a:lnTo>
                    <a:lnTo>
                      <a:pt x="1269" y="2"/>
                    </a:lnTo>
                    <a:lnTo>
                      <a:pt x="1288" y="3"/>
                    </a:lnTo>
                    <a:lnTo>
                      <a:pt x="1308" y="5"/>
                    </a:lnTo>
                    <a:lnTo>
                      <a:pt x="1326" y="6"/>
                    </a:lnTo>
                    <a:lnTo>
                      <a:pt x="1345" y="7"/>
                    </a:lnTo>
                    <a:lnTo>
                      <a:pt x="1364" y="8"/>
                    </a:lnTo>
                    <a:lnTo>
                      <a:pt x="1383" y="9"/>
                    </a:lnTo>
                    <a:lnTo>
                      <a:pt x="1401" y="10"/>
                    </a:lnTo>
                    <a:lnTo>
                      <a:pt x="1421" y="10"/>
                    </a:lnTo>
                    <a:lnTo>
                      <a:pt x="1439" y="10"/>
                    </a:lnTo>
                    <a:lnTo>
                      <a:pt x="1458"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4" name="Freeform 36"/>
              <p:cNvSpPr>
                <a:spLocks/>
              </p:cNvSpPr>
              <p:nvPr/>
            </p:nvSpPr>
            <p:spPr bwMode="auto">
              <a:xfrm>
                <a:off x="2833" y="1913"/>
                <a:ext cx="29" cy="7"/>
              </a:xfrm>
              <a:custGeom>
                <a:avLst/>
                <a:gdLst/>
                <a:ahLst/>
                <a:cxnLst>
                  <a:cxn ang="0">
                    <a:pos x="58" y="5"/>
                  </a:cxn>
                  <a:cxn ang="0">
                    <a:pos x="58" y="7"/>
                  </a:cxn>
                  <a:cxn ang="0">
                    <a:pos x="58" y="9"/>
                  </a:cxn>
                  <a:cxn ang="0">
                    <a:pos x="57" y="10"/>
                  </a:cxn>
                  <a:cxn ang="0">
                    <a:pos x="56" y="11"/>
                  </a:cxn>
                  <a:cxn ang="0">
                    <a:pos x="49" y="10"/>
                  </a:cxn>
                  <a:cxn ang="0">
                    <a:pos x="42" y="10"/>
                  </a:cxn>
                  <a:cxn ang="0">
                    <a:pos x="35" y="10"/>
                  </a:cxn>
                  <a:cxn ang="0">
                    <a:pos x="28" y="10"/>
                  </a:cxn>
                  <a:cxn ang="0">
                    <a:pos x="20" y="10"/>
                  </a:cxn>
                  <a:cxn ang="0">
                    <a:pos x="13" y="11"/>
                  </a:cxn>
                  <a:cxn ang="0">
                    <a:pos x="7" y="12"/>
                  </a:cxn>
                  <a:cxn ang="0">
                    <a:pos x="0" y="12"/>
                  </a:cxn>
                  <a:cxn ang="0">
                    <a:pos x="4" y="0"/>
                  </a:cxn>
                  <a:cxn ang="0">
                    <a:pos x="11" y="0"/>
                  </a:cxn>
                  <a:cxn ang="0">
                    <a:pos x="18" y="0"/>
                  </a:cxn>
                  <a:cxn ang="0">
                    <a:pos x="25" y="1"/>
                  </a:cxn>
                  <a:cxn ang="0">
                    <a:pos x="32" y="1"/>
                  </a:cxn>
                  <a:cxn ang="0">
                    <a:pos x="39" y="1"/>
                  </a:cxn>
                  <a:cxn ang="0">
                    <a:pos x="46" y="2"/>
                  </a:cxn>
                  <a:cxn ang="0">
                    <a:pos x="53" y="3"/>
                  </a:cxn>
                  <a:cxn ang="0">
                    <a:pos x="58" y="5"/>
                  </a:cxn>
                </a:cxnLst>
                <a:rect l="0" t="0" r="r" b="b"/>
                <a:pathLst>
                  <a:path w="58" h="12">
                    <a:moveTo>
                      <a:pt x="58" y="5"/>
                    </a:moveTo>
                    <a:lnTo>
                      <a:pt x="58" y="7"/>
                    </a:lnTo>
                    <a:lnTo>
                      <a:pt x="58" y="9"/>
                    </a:lnTo>
                    <a:lnTo>
                      <a:pt x="57" y="10"/>
                    </a:lnTo>
                    <a:lnTo>
                      <a:pt x="56" y="11"/>
                    </a:lnTo>
                    <a:lnTo>
                      <a:pt x="49" y="10"/>
                    </a:lnTo>
                    <a:lnTo>
                      <a:pt x="42" y="10"/>
                    </a:lnTo>
                    <a:lnTo>
                      <a:pt x="35" y="10"/>
                    </a:lnTo>
                    <a:lnTo>
                      <a:pt x="28" y="10"/>
                    </a:lnTo>
                    <a:lnTo>
                      <a:pt x="20" y="10"/>
                    </a:lnTo>
                    <a:lnTo>
                      <a:pt x="13" y="11"/>
                    </a:lnTo>
                    <a:lnTo>
                      <a:pt x="7" y="12"/>
                    </a:lnTo>
                    <a:lnTo>
                      <a:pt x="0" y="12"/>
                    </a:lnTo>
                    <a:lnTo>
                      <a:pt x="4" y="0"/>
                    </a:lnTo>
                    <a:lnTo>
                      <a:pt x="11" y="0"/>
                    </a:lnTo>
                    <a:lnTo>
                      <a:pt x="18" y="0"/>
                    </a:lnTo>
                    <a:lnTo>
                      <a:pt x="25" y="1"/>
                    </a:lnTo>
                    <a:lnTo>
                      <a:pt x="32" y="1"/>
                    </a:lnTo>
                    <a:lnTo>
                      <a:pt x="39" y="1"/>
                    </a:lnTo>
                    <a:lnTo>
                      <a:pt x="46" y="2"/>
                    </a:lnTo>
                    <a:lnTo>
                      <a:pt x="53" y="3"/>
                    </a:lnTo>
                    <a:lnTo>
                      <a:pt x="58"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5" name="Freeform 37"/>
              <p:cNvSpPr>
                <a:spLocks/>
              </p:cNvSpPr>
              <p:nvPr/>
            </p:nvSpPr>
            <p:spPr bwMode="auto">
              <a:xfrm>
                <a:off x="2893" y="1916"/>
                <a:ext cx="147" cy="163"/>
              </a:xfrm>
              <a:custGeom>
                <a:avLst/>
                <a:gdLst/>
                <a:ahLst/>
                <a:cxnLst>
                  <a:cxn ang="0">
                    <a:pos x="248" y="13"/>
                  </a:cxn>
                  <a:cxn ang="0">
                    <a:pos x="259" y="20"/>
                  </a:cxn>
                  <a:cxn ang="0">
                    <a:pos x="270" y="28"/>
                  </a:cxn>
                  <a:cxn ang="0">
                    <a:pos x="277" y="38"/>
                  </a:cxn>
                  <a:cxn ang="0">
                    <a:pos x="285" y="66"/>
                  </a:cxn>
                  <a:cxn ang="0">
                    <a:pos x="286" y="108"/>
                  </a:cxn>
                  <a:cxn ang="0">
                    <a:pos x="286" y="135"/>
                  </a:cxn>
                  <a:cxn ang="0">
                    <a:pos x="293" y="217"/>
                  </a:cxn>
                  <a:cxn ang="0">
                    <a:pos x="293" y="300"/>
                  </a:cxn>
                  <a:cxn ang="0">
                    <a:pos x="288" y="312"/>
                  </a:cxn>
                  <a:cxn ang="0">
                    <a:pos x="281" y="324"/>
                  </a:cxn>
                  <a:cxn ang="0">
                    <a:pos x="262" y="326"/>
                  </a:cxn>
                  <a:cxn ang="0">
                    <a:pos x="243" y="326"/>
                  </a:cxn>
                  <a:cxn ang="0">
                    <a:pos x="224" y="324"/>
                  </a:cxn>
                  <a:cxn ang="0">
                    <a:pos x="205" y="321"/>
                  </a:cxn>
                  <a:cxn ang="0">
                    <a:pos x="160" y="318"/>
                  </a:cxn>
                  <a:cxn ang="0">
                    <a:pos x="116" y="316"/>
                  </a:cxn>
                  <a:cxn ang="0">
                    <a:pos x="72" y="315"/>
                  </a:cxn>
                  <a:cxn ang="0">
                    <a:pos x="28" y="310"/>
                  </a:cxn>
                  <a:cxn ang="0">
                    <a:pos x="7" y="286"/>
                  </a:cxn>
                  <a:cxn ang="0">
                    <a:pos x="0" y="254"/>
                  </a:cxn>
                  <a:cxn ang="0">
                    <a:pos x="0" y="141"/>
                  </a:cxn>
                  <a:cxn ang="0">
                    <a:pos x="2" y="31"/>
                  </a:cxn>
                  <a:cxn ang="0">
                    <a:pos x="6" y="18"/>
                  </a:cxn>
                  <a:cxn ang="0">
                    <a:pos x="13" y="4"/>
                  </a:cxn>
                  <a:cxn ang="0">
                    <a:pos x="56" y="0"/>
                  </a:cxn>
                  <a:cxn ang="0">
                    <a:pos x="80" y="0"/>
                  </a:cxn>
                  <a:cxn ang="0">
                    <a:pos x="105" y="0"/>
                  </a:cxn>
                  <a:cxn ang="0">
                    <a:pos x="131" y="1"/>
                  </a:cxn>
                  <a:cxn ang="0">
                    <a:pos x="155" y="3"/>
                  </a:cxn>
                  <a:cxn ang="0">
                    <a:pos x="180" y="5"/>
                  </a:cxn>
                  <a:cxn ang="0">
                    <a:pos x="204" y="7"/>
                  </a:cxn>
                  <a:cxn ang="0">
                    <a:pos x="228" y="9"/>
                  </a:cxn>
                </a:cxnLst>
                <a:rect l="0" t="0" r="r" b="b"/>
                <a:pathLst>
                  <a:path w="294" h="326">
                    <a:moveTo>
                      <a:pt x="241" y="11"/>
                    </a:moveTo>
                    <a:lnTo>
                      <a:pt x="248" y="13"/>
                    </a:lnTo>
                    <a:lnTo>
                      <a:pt x="254" y="16"/>
                    </a:lnTo>
                    <a:lnTo>
                      <a:pt x="259" y="20"/>
                    </a:lnTo>
                    <a:lnTo>
                      <a:pt x="264" y="23"/>
                    </a:lnTo>
                    <a:lnTo>
                      <a:pt x="270" y="28"/>
                    </a:lnTo>
                    <a:lnTo>
                      <a:pt x="273" y="32"/>
                    </a:lnTo>
                    <a:lnTo>
                      <a:pt x="277" y="38"/>
                    </a:lnTo>
                    <a:lnTo>
                      <a:pt x="280" y="45"/>
                    </a:lnTo>
                    <a:lnTo>
                      <a:pt x="285" y="66"/>
                    </a:lnTo>
                    <a:lnTo>
                      <a:pt x="285" y="87"/>
                    </a:lnTo>
                    <a:lnTo>
                      <a:pt x="286" y="108"/>
                    </a:lnTo>
                    <a:lnTo>
                      <a:pt x="289" y="129"/>
                    </a:lnTo>
                    <a:lnTo>
                      <a:pt x="286" y="135"/>
                    </a:lnTo>
                    <a:lnTo>
                      <a:pt x="291" y="175"/>
                    </a:lnTo>
                    <a:lnTo>
                      <a:pt x="293" y="217"/>
                    </a:lnTo>
                    <a:lnTo>
                      <a:pt x="294" y="258"/>
                    </a:lnTo>
                    <a:lnTo>
                      <a:pt x="293" y="300"/>
                    </a:lnTo>
                    <a:lnTo>
                      <a:pt x="291" y="305"/>
                    </a:lnTo>
                    <a:lnTo>
                      <a:pt x="288" y="312"/>
                    </a:lnTo>
                    <a:lnTo>
                      <a:pt x="285" y="318"/>
                    </a:lnTo>
                    <a:lnTo>
                      <a:pt x="281" y="324"/>
                    </a:lnTo>
                    <a:lnTo>
                      <a:pt x="272" y="325"/>
                    </a:lnTo>
                    <a:lnTo>
                      <a:pt x="262" y="326"/>
                    </a:lnTo>
                    <a:lnTo>
                      <a:pt x="253" y="326"/>
                    </a:lnTo>
                    <a:lnTo>
                      <a:pt x="243" y="326"/>
                    </a:lnTo>
                    <a:lnTo>
                      <a:pt x="233" y="325"/>
                    </a:lnTo>
                    <a:lnTo>
                      <a:pt x="224" y="324"/>
                    </a:lnTo>
                    <a:lnTo>
                      <a:pt x="215" y="323"/>
                    </a:lnTo>
                    <a:lnTo>
                      <a:pt x="205" y="321"/>
                    </a:lnTo>
                    <a:lnTo>
                      <a:pt x="182" y="319"/>
                    </a:lnTo>
                    <a:lnTo>
                      <a:pt x="160" y="318"/>
                    </a:lnTo>
                    <a:lnTo>
                      <a:pt x="137" y="317"/>
                    </a:lnTo>
                    <a:lnTo>
                      <a:pt x="116" y="316"/>
                    </a:lnTo>
                    <a:lnTo>
                      <a:pt x="94" y="316"/>
                    </a:lnTo>
                    <a:lnTo>
                      <a:pt x="72" y="315"/>
                    </a:lnTo>
                    <a:lnTo>
                      <a:pt x="50" y="312"/>
                    </a:lnTo>
                    <a:lnTo>
                      <a:pt x="28" y="310"/>
                    </a:lnTo>
                    <a:lnTo>
                      <a:pt x="14" y="300"/>
                    </a:lnTo>
                    <a:lnTo>
                      <a:pt x="7" y="286"/>
                    </a:lnTo>
                    <a:lnTo>
                      <a:pt x="3" y="270"/>
                    </a:lnTo>
                    <a:lnTo>
                      <a:pt x="0" y="254"/>
                    </a:lnTo>
                    <a:lnTo>
                      <a:pt x="0" y="196"/>
                    </a:lnTo>
                    <a:lnTo>
                      <a:pt x="0" y="141"/>
                    </a:lnTo>
                    <a:lnTo>
                      <a:pt x="2" y="87"/>
                    </a:lnTo>
                    <a:lnTo>
                      <a:pt x="2" y="31"/>
                    </a:lnTo>
                    <a:lnTo>
                      <a:pt x="4" y="24"/>
                    </a:lnTo>
                    <a:lnTo>
                      <a:pt x="6" y="18"/>
                    </a:lnTo>
                    <a:lnTo>
                      <a:pt x="10" y="11"/>
                    </a:lnTo>
                    <a:lnTo>
                      <a:pt x="13" y="4"/>
                    </a:lnTo>
                    <a:lnTo>
                      <a:pt x="43" y="0"/>
                    </a:lnTo>
                    <a:lnTo>
                      <a:pt x="56" y="0"/>
                    </a:lnTo>
                    <a:lnTo>
                      <a:pt x="67" y="0"/>
                    </a:lnTo>
                    <a:lnTo>
                      <a:pt x="80" y="0"/>
                    </a:lnTo>
                    <a:lnTo>
                      <a:pt x="93" y="0"/>
                    </a:lnTo>
                    <a:lnTo>
                      <a:pt x="105" y="0"/>
                    </a:lnTo>
                    <a:lnTo>
                      <a:pt x="118" y="0"/>
                    </a:lnTo>
                    <a:lnTo>
                      <a:pt x="131" y="1"/>
                    </a:lnTo>
                    <a:lnTo>
                      <a:pt x="142" y="1"/>
                    </a:lnTo>
                    <a:lnTo>
                      <a:pt x="155" y="3"/>
                    </a:lnTo>
                    <a:lnTo>
                      <a:pt x="167" y="4"/>
                    </a:lnTo>
                    <a:lnTo>
                      <a:pt x="180" y="5"/>
                    </a:lnTo>
                    <a:lnTo>
                      <a:pt x="193" y="6"/>
                    </a:lnTo>
                    <a:lnTo>
                      <a:pt x="204" y="7"/>
                    </a:lnTo>
                    <a:lnTo>
                      <a:pt x="217" y="8"/>
                    </a:lnTo>
                    <a:lnTo>
                      <a:pt x="228" y="9"/>
                    </a:lnTo>
                    <a:lnTo>
                      <a:pt x="241" y="1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6" name="Freeform 38"/>
              <p:cNvSpPr>
                <a:spLocks/>
              </p:cNvSpPr>
              <p:nvPr/>
            </p:nvSpPr>
            <p:spPr bwMode="auto">
              <a:xfrm>
                <a:off x="3054" y="1923"/>
                <a:ext cx="138" cy="161"/>
              </a:xfrm>
              <a:custGeom>
                <a:avLst/>
                <a:gdLst/>
                <a:ahLst/>
                <a:cxnLst>
                  <a:cxn ang="0">
                    <a:pos x="239" y="24"/>
                  </a:cxn>
                  <a:cxn ang="0">
                    <a:pos x="254" y="59"/>
                  </a:cxn>
                  <a:cxn ang="0">
                    <a:pos x="260" y="97"/>
                  </a:cxn>
                  <a:cxn ang="0">
                    <a:pos x="262" y="136"/>
                  </a:cxn>
                  <a:cxn ang="0">
                    <a:pos x="268" y="174"/>
                  </a:cxn>
                  <a:cxn ang="0">
                    <a:pos x="269" y="203"/>
                  </a:cxn>
                  <a:cxn ang="0">
                    <a:pos x="270" y="233"/>
                  </a:cxn>
                  <a:cxn ang="0">
                    <a:pos x="273" y="262"/>
                  </a:cxn>
                  <a:cxn ang="0">
                    <a:pos x="275" y="292"/>
                  </a:cxn>
                  <a:cxn ang="0">
                    <a:pos x="268" y="309"/>
                  </a:cxn>
                  <a:cxn ang="0">
                    <a:pos x="256" y="318"/>
                  </a:cxn>
                  <a:cxn ang="0">
                    <a:pos x="243" y="323"/>
                  </a:cxn>
                  <a:cxn ang="0">
                    <a:pos x="225" y="323"/>
                  </a:cxn>
                  <a:cxn ang="0">
                    <a:pos x="207" y="321"/>
                  </a:cxn>
                  <a:cxn ang="0">
                    <a:pos x="189" y="319"/>
                  </a:cxn>
                  <a:cxn ang="0">
                    <a:pos x="171" y="318"/>
                  </a:cxn>
                  <a:cxn ang="0">
                    <a:pos x="155" y="319"/>
                  </a:cxn>
                  <a:cxn ang="0">
                    <a:pos x="141" y="317"/>
                  </a:cxn>
                  <a:cxn ang="0">
                    <a:pos x="126" y="316"/>
                  </a:cxn>
                  <a:cxn ang="0">
                    <a:pos x="111" y="315"/>
                  </a:cxn>
                  <a:cxn ang="0">
                    <a:pos x="96" y="313"/>
                  </a:cxn>
                  <a:cxn ang="0">
                    <a:pos x="82" y="312"/>
                  </a:cxn>
                  <a:cxn ang="0">
                    <a:pos x="67" y="312"/>
                  </a:cxn>
                  <a:cxn ang="0">
                    <a:pos x="52" y="311"/>
                  </a:cxn>
                  <a:cxn ang="0">
                    <a:pos x="37" y="311"/>
                  </a:cxn>
                  <a:cxn ang="0">
                    <a:pos x="26" y="303"/>
                  </a:cxn>
                  <a:cxn ang="0">
                    <a:pos x="19" y="293"/>
                  </a:cxn>
                  <a:cxn ang="0">
                    <a:pos x="15" y="281"/>
                  </a:cxn>
                  <a:cxn ang="0">
                    <a:pos x="14" y="268"/>
                  </a:cxn>
                  <a:cxn ang="0">
                    <a:pos x="12" y="256"/>
                  </a:cxn>
                  <a:cxn ang="0">
                    <a:pos x="12" y="243"/>
                  </a:cxn>
                  <a:cxn ang="0">
                    <a:pos x="12" y="230"/>
                  </a:cxn>
                  <a:cxn ang="0">
                    <a:pos x="10" y="218"/>
                  </a:cxn>
                  <a:cxn ang="0">
                    <a:pos x="8" y="172"/>
                  </a:cxn>
                  <a:cxn ang="0">
                    <a:pos x="3" y="125"/>
                  </a:cxn>
                  <a:cxn ang="0">
                    <a:pos x="0" y="79"/>
                  </a:cxn>
                  <a:cxn ang="0">
                    <a:pos x="0" y="32"/>
                  </a:cxn>
                  <a:cxn ang="0">
                    <a:pos x="2" y="23"/>
                  </a:cxn>
                  <a:cxn ang="0">
                    <a:pos x="7" y="15"/>
                  </a:cxn>
                  <a:cxn ang="0">
                    <a:pos x="14" y="8"/>
                  </a:cxn>
                  <a:cxn ang="0">
                    <a:pos x="21" y="3"/>
                  </a:cxn>
                  <a:cxn ang="0">
                    <a:pos x="39" y="0"/>
                  </a:cxn>
                  <a:cxn ang="0">
                    <a:pos x="57" y="0"/>
                  </a:cxn>
                  <a:cxn ang="0">
                    <a:pos x="75" y="0"/>
                  </a:cxn>
                  <a:cxn ang="0">
                    <a:pos x="93" y="1"/>
                  </a:cxn>
                  <a:cxn ang="0">
                    <a:pos x="111" y="3"/>
                  </a:cxn>
                  <a:cxn ang="0">
                    <a:pos x="130" y="5"/>
                  </a:cxn>
                  <a:cxn ang="0">
                    <a:pos x="147" y="6"/>
                  </a:cxn>
                  <a:cxn ang="0">
                    <a:pos x="166" y="7"/>
                  </a:cxn>
                  <a:cxn ang="0">
                    <a:pos x="175" y="8"/>
                  </a:cxn>
                  <a:cxn ang="0">
                    <a:pos x="185" y="9"/>
                  </a:cxn>
                  <a:cxn ang="0">
                    <a:pos x="194" y="11"/>
                  </a:cxn>
                  <a:cxn ang="0">
                    <a:pos x="204" y="12"/>
                  </a:cxn>
                  <a:cxn ang="0">
                    <a:pos x="213" y="14"/>
                  </a:cxn>
                  <a:cxn ang="0">
                    <a:pos x="222" y="16"/>
                  </a:cxn>
                  <a:cxn ang="0">
                    <a:pos x="231" y="20"/>
                  </a:cxn>
                  <a:cxn ang="0">
                    <a:pos x="239" y="24"/>
                  </a:cxn>
                </a:cxnLst>
                <a:rect l="0" t="0" r="r" b="b"/>
                <a:pathLst>
                  <a:path w="275" h="323">
                    <a:moveTo>
                      <a:pt x="239" y="24"/>
                    </a:moveTo>
                    <a:lnTo>
                      <a:pt x="254" y="59"/>
                    </a:lnTo>
                    <a:lnTo>
                      <a:pt x="260" y="97"/>
                    </a:lnTo>
                    <a:lnTo>
                      <a:pt x="262" y="136"/>
                    </a:lnTo>
                    <a:lnTo>
                      <a:pt x="268" y="174"/>
                    </a:lnTo>
                    <a:lnTo>
                      <a:pt x="269" y="203"/>
                    </a:lnTo>
                    <a:lnTo>
                      <a:pt x="270" y="233"/>
                    </a:lnTo>
                    <a:lnTo>
                      <a:pt x="273" y="262"/>
                    </a:lnTo>
                    <a:lnTo>
                      <a:pt x="275" y="292"/>
                    </a:lnTo>
                    <a:lnTo>
                      <a:pt x="268" y="309"/>
                    </a:lnTo>
                    <a:lnTo>
                      <a:pt x="256" y="318"/>
                    </a:lnTo>
                    <a:lnTo>
                      <a:pt x="243" y="323"/>
                    </a:lnTo>
                    <a:lnTo>
                      <a:pt x="225" y="323"/>
                    </a:lnTo>
                    <a:lnTo>
                      <a:pt x="207" y="321"/>
                    </a:lnTo>
                    <a:lnTo>
                      <a:pt x="189" y="319"/>
                    </a:lnTo>
                    <a:lnTo>
                      <a:pt x="171" y="318"/>
                    </a:lnTo>
                    <a:lnTo>
                      <a:pt x="155" y="319"/>
                    </a:lnTo>
                    <a:lnTo>
                      <a:pt x="141" y="317"/>
                    </a:lnTo>
                    <a:lnTo>
                      <a:pt x="126" y="316"/>
                    </a:lnTo>
                    <a:lnTo>
                      <a:pt x="111" y="315"/>
                    </a:lnTo>
                    <a:lnTo>
                      <a:pt x="96" y="313"/>
                    </a:lnTo>
                    <a:lnTo>
                      <a:pt x="82" y="312"/>
                    </a:lnTo>
                    <a:lnTo>
                      <a:pt x="67" y="312"/>
                    </a:lnTo>
                    <a:lnTo>
                      <a:pt x="52" y="311"/>
                    </a:lnTo>
                    <a:lnTo>
                      <a:pt x="37" y="311"/>
                    </a:lnTo>
                    <a:lnTo>
                      <a:pt x="26" y="303"/>
                    </a:lnTo>
                    <a:lnTo>
                      <a:pt x="19" y="293"/>
                    </a:lnTo>
                    <a:lnTo>
                      <a:pt x="15" y="281"/>
                    </a:lnTo>
                    <a:lnTo>
                      <a:pt x="14" y="268"/>
                    </a:lnTo>
                    <a:lnTo>
                      <a:pt x="12" y="256"/>
                    </a:lnTo>
                    <a:lnTo>
                      <a:pt x="12" y="243"/>
                    </a:lnTo>
                    <a:lnTo>
                      <a:pt x="12" y="230"/>
                    </a:lnTo>
                    <a:lnTo>
                      <a:pt x="10" y="218"/>
                    </a:lnTo>
                    <a:lnTo>
                      <a:pt x="8" y="172"/>
                    </a:lnTo>
                    <a:lnTo>
                      <a:pt x="3" y="125"/>
                    </a:lnTo>
                    <a:lnTo>
                      <a:pt x="0" y="79"/>
                    </a:lnTo>
                    <a:lnTo>
                      <a:pt x="0" y="32"/>
                    </a:lnTo>
                    <a:lnTo>
                      <a:pt x="2" y="23"/>
                    </a:lnTo>
                    <a:lnTo>
                      <a:pt x="7" y="15"/>
                    </a:lnTo>
                    <a:lnTo>
                      <a:pt x="14" y="8"/>
                    </a:lnTo>
                    <a:lnTo>
                      <a:pt x="21" y="3"/>
                    </a:lnTo>
                    <a:lnTo>
                      <a:pt x="39" y="0"/>
                    </a:lnTo>
                    <a:lnTo>
                      <a:pt x="57" y="0"/>
                    </a:lnTo>
                    <a:lnTo>
                      <a:pt x="75" y="0"/>
                    </a:lnTo>
                    <a:lnTo>
                      <a:pt x="93" y="1"/>
                    </a:lnTo>
                    <a:lnTo>
                      <a:pt x="111" y="3"/>
                    </a:lnTo>
                    <a:lnTo>
                      <a:pt x="130" y="5"/>
                    </a:lnTo>
                    <a:lnTo>
                      <a:pt x="147" y="6"/>
                    </a:lnTo>
                    <a:lnTo>
                      <a:pt x="166" y="7"/>
                    </a:lnTo>
                    <a:lnTo>
                      <a:pt x="175" y="8"/>
                    </a:lnTo>
                    <a:lnTo>
                      <a:pt x="185" y="9"/>
                    </a:lnTo>
                    <a:lnTo>
                      <a:pt x="194" y="11"/>
                    </a:lnTo>
                    <a:lnTo>
                      <a:pt x="204" y="12"/>
                    </a:lnTo>
                    <a:lnTo>
                      <a:pt x="213" y="14"/>
                    </a:lnTo>
                    <a:lnTo>
                      <a:pt x="222" y="16"/>
                    </a:lnTo>
                    <a:lnTo>
                      <a:pt x="231" y="20"/>
                    </a:lnTo>
                    <a:lnTo>
                      <a:pt x="239" y="2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7" name="Freeform 39"/>
              <p:cNvSpPr>
                <a:spLocks/>
              </p:cNvSpPr>
              <p:nvPr/>
            </p:nvSpPr>
            <p:spPr bwMode="auto">
              <a:xfrm>
                <a:off x="2831" y="1924"/>
                <a:ext cx="33" cy="8"/>
              </a:xfrm>
              <a:custGeom>
                <a:avLst/>
                <a:gdLst/>
                <a:ahLst/>
                <a:cxnLst>
                  <a:cxn ang="0">
                    <a:pos x="67" y="4"/>
                  </a:cxn>
                  <a:cxn ang="0">
                    <a:pos x="66" y="8"/>
                  </a:cxn>
                  <a:cxn ang="0">
                    <a:pos x="63" y="10"/>
                  </a:cxn>
                  <a:cxn ang="0">
                    <a:pos x="59" y="11"/>
                  </a:cxn>
                  <a:cxn ang="0">
                    <a:pos x="55" y="11"/>
                  </a:cxn>
                  <a:cxn ang="0">
                    <a:pos x="48" y="11"/>
                  </a:cxn>
                  <a:cxn ang="0">
                    <a:pos x="41" y="12"/>
                  </a:cxn>
                  <a:cxn ang="0">
                    <a:pos x="35" y="12"/>
                  </a:cxn>
                  <a:cxn ang="0">
                    <a:pos x="28" y="12"/>
                  </a:cxn>
                  <a:cxn ang="0">
                    <a:pos x="21" y="13"/>
                  </a:cxn>
                  <a:cxn ang="0">
                    <a:pos x="14" y="13"/>
                  </a:cxn>
                  <a:cxn ang="0">
                    <a:pos x="7" y="14"/>
                  </a:cxn>
                  <a:cxn ang="0">
                    <a:pos x="0" y="14"/>
                  </a:cxn>
                  <a:cxn ang="0">
                    <a:pos x="2" y="0"/>
                  </a:cxn>
                  <a:cxn ang="0">
                    <a:pos x="10" y="1"/>
                  </a:cxn>
                  <a:cxn ang="0">
                    <a:pos x="18" y="2"/>
                  </a:cxn>
                  <a:cxn ang="0">
                    <a:pos x="26" y="2"/>
                  </a:cxn>
                  <a:cxn ang="0">
                    <a:pos x="35" y="2"/>
                  </a:cxn>
                  <a:cxn ang="0">
                    <a:pos x="43" y="2"/>
                  </a:cxn>
                  <a:cxn ang="0">
                    <a:pos x="51" y="2"/>
                  </a:cxn>
                  <a:cxn ang="0">
                    <a:pos x="59" y="3"/>
                  </a:cxn>
                  <a:cxn ang="0">
                    <a:pos x="67" y="4"/>
                  </a:cxn>
                </a:cxnLst>
                <a:rect l="0" t="0" r="r" b="b"/>
                <a:pathLst>
                  <a:path w="67" h="14">
                    <a:moveTo>
                      <a:pt x="67" y="4"/>
                    </a:moveTo>
                    <a:lnTo>
                      <a:pt x="66" y="8"/>
                    </a:lnTo>
                    <a:lnTo>
                      <a:pt x="63" y="10"/>
                    </a:lnTo>
                    <a:lnTo>
                      <a:pt x="59" y="11"/>
                    </a:lnTo>
                    <a:lnTo>
                      <a:pt x="55" y="11"/>
                    </a:lnTo>
                    <a:lnTo>
                      <a:pt x="48" y="11"/>
                    </a:lnTo>
                    <a:lnTo>
                      <a:pt x="41" y="12"/>
                    </a:lnTo>
                    <a:lnTo>
                      <a:pt x="35" y="12"/>
                    </a:lnTo>
                    <a:lnTo>
                      <a:pt x="28" y="12"/>
                    </a:lnTo>
                    <a:lnTo>
                      <a:pt x="21" y="13"/>
                    </a:lnTo>
                    <a:lnTo>
                      <a:pt x="14" y="13"/>
                    </a:lnTo>
                    <a:lnTo>
                      <a:pt x="7" y="14"/>
                    </a:lnTo>
                    <a:lnTo>
                      <a:pt x="0" y="14"/>
                    </a:lnTo>
                    <a:lnTo>
                      <a:pt x="2" y="0"/>
                    </a:lnTo>
                    <a:lnTo>
                      <a:pt x="10" y="1"/>
                    </a:lnTo>
                    <a:lnTo>
                      <a:pt x="18" y="2"/>
                    </a:lnTo>
                    <a:lnTo>
                      <a:pt x="26" y="2"/>
                    </a:lnTo>
                    <a:lnTo>
                      <a:pt x="35" y="2"/>
                    </a:lnTo>
                    <a:lnTo>
                      <a:pt x="43" y="2"/>
                    </a:lnTo>
                    <a:lnTo>
                      <a:pt x="51" y="2"/>
                    </a:lnTo>
                    <a:lnTo>
                      <a:pt x="59" y="3"/>
                    </a:lnTo>
                    <a:lnTo>
                      <a:pt x="67"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8" name="Freeform 40"/>
              <p:cNvSpPr>
                <a:spLocks/>
              </p:cNvSpPr>
              <p:nvPr/>
            </p:nvSpPr>
            <p:spPr bwMode="auto">
              <a:xfrm>
                <a:off x="2954" y="1927"/>
                <a:ext cx="28" cy="4"/>
              </a:xfrm>
              <a:custGeom>
                <a:avLst/>
                <a:gdLst/>
                <a:ahLst/>
                <a:cxnLst>
                  <a:cxn ang="0">
                    <a:pos x="57" y="8"/>
                  </a:cxn>
                  <a:cxn ang="0">
                    <a:pos x="50" y="8"/>
                  </a:cxn>
                  <a:cxn ang="0">
                    <a:pos x="43" y="8"/>
                  </a:cxn>
                  <a:cxn ang="0">
                    <a:pos x="36" y="8"/>
                  </a:cxn>
                  <a:cxn ang="0">
                    <a:pos x="29" y="8"/>
                  </a:cxn>
                  <a:cxn ang="0">
                    <a:pos x="22" y="7"/>
                  </a:cxn>
                  <a:cxn ang="0">
                    <a:pos x="14" y="6"/>
                  </a:cxn>
                  <a:cxn ang="0">
                    <a:pos x="7" y="6"/>
                  </a:cxn>
                  <a:cxn ang="0">
                    <a:pos x="0" y="5"/>
                  </a:cxn>
                  <a:cxn ang="0">
                    <a:pos x="2" y="0"/>
                  </a:cxn>
                  <a:cxn ang="0">
                    <a:pos x="9" y="1"/>
                  </a:cxn>
                  <a:cxn ang="0">
                    <a:pos x="15" y="1"/>
                  </a:cxn>
                  <a:cxn ang="0">
                    <a:pos x="22" y="1"/>
                  </a:cxn>
                  <a:cxn ang="0">
                    <a:pos x="29" y="1"/>
                  </a:cxn>
                  <a:cxn ang="0">
                    <a:pos x="37" y="1"/>
                  </a:cxn>
                  <a:cxn ang="0">
                    <a:pos x="44" y="2"/>
                  </a:cxn>
                  <a:cxn ang="0">
                    <a:pos x="51" y="5"/>
                  </a:cxn>
                  <a:cxn ang="0">
                    <a:pos x="57" y="8"/>
                  </a:cxn>
                </a:cxnLst>
                <a:rect l="0" t="0" r="r" b="b"/>
                <a:pathLst>
                  <a:path w="57" h="8">
                    <a:moveTo>
                      <a:pt x="57" y="8"/>
                    </a:moveTo>
                    <a:lnTo>
                      <a:pt x="50" y="8"/>
                    </a:lnTo>
                    <a:lnTo>
                      <a:pt x="43" y="8"/>
                    </a:lnTo>
                    <a:lnTo>
                      <a:pt x="36" y="8"/>
                    </a:lnTo>
                    <a:lnTo>
                      <a:pt x="29" y="8"/>
                    </a:lnTo>
                    <a:lnTo>
                      <a:pt x="22" y="7"/>
                    </a:lnTo>
                    <a:lnTo>
                      <a:pt x="14" y="6"/>
                    </a:lnTo>
                    <a:lnTo>
                      <a:pt x="7" y="6"/>
                    </a:lnTo>
                    <a:lnTo>
                      <a:pt x="0" y="5"/>
                    </a:lnTo>
                    <a:lnTo>
                      <a:pt x="2" y="0"/>
                    </a:lnTo>
                    <a:lnTo>
                      <a:pt x="9" y="1"/>
                    </a:lnTo>
                    <a:lnTo>
                      <a:pt x="15" y="1"/>
                    </a:lnTo>
                    <a:lnTo>
                      <a:pt x="22" y="1"/>
                    </a:lnTo>
                    <a:lnTo>
                      <a:pt x="29" y="1"/>
                    </a:lnTo>
                    <a:lnTo>
                      <a:pt x="37" y="1"/>
                    </a:lnTo>
                    <a:lnTo>
                      <a:pt x="44" y="2"/>
                    </a:lnTo>
                    <a:lnTo>
                      <a:pt x="51" y="5"/>
                    </a:lnTo>
                    <a:lnTo>
                      <a:pt x="57"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89" name="Freeform 41"/>
              <p:cNvSpPr>
                <a:spLocks/>
              </p:cNvSpPr>
              <p:nvPr/>
            </p:nvSpPr>
            <p:spPr bwMode="auto">
              <a:xfrm>
                <a:off x="3191" y="1929"/>
                <a:ext cx="81" cy="368"/>
              </a:xfrm>
              <a:custGeom>
                <a:avLst/>
                <a:gdLst/>
                <a:ahLst/>
                <a:cxnLst>
                  <a:cxn ang="0">
                    <a:pos x="28" y="15"/>
                  </a:cxn>
                  <a:cxn ang="0">
                    <a:pos x="55" y="33"/>
                  </a:cxn>
                  <a:cxn ang="0">
                    <a:pos x="66" y="46"/>
                  </a:cxn>
                  <a:cxn ang="0">
                    <a:pos x="49" y="55"/>
                  </a:cxn>
                  <a:cxn ang="0">
                    <a:pos x="87" y="75"/>
                  </a:cxn>
                  <a:cxn ang="0">
                    <a:pos x="35" y="75"/>
                  </a:cxn>
                  <a:cxn ang="0">
                    <a:pos x="92" y="91"/>
                  </a:cxn>
                  <a:cxn ang="0">
                    <a:pos x="56" y="102"/>
                  </a:cxn>
                  <a:cxn ang="0">
                    <a:pos x="76" y="116"/>
                  </a:cxn>
                  <a:cxn ang="0">
                    <a:pos x="94" y="133"/>
                  </a:cxn>
                  <a:cxn ang="0">
                    <a:pos x="64" y="139"/>
                  </a:cxn>
                  <a:cxn ang="0">
                    <a:pos x="115" y="154"/>
                  </a:cxn>
                  <a:cxn ang="0">
                    <a:pos x="44" y="157"/>
                  </a:cxn>
                  <a:cxn ang="0">
                    <a:pos x="101" y="172"/>
                  </a:cxn>
                  <a:cxn ang="0">
                    <a:pos x="104" y="193"/>
                  </a:cxn>
                  <a:cxn ang="0">
                    <a:pos x="55" y="191"/>
                  </a:cxn>
                  <a:cxn ang="0">
                    <a:pos x="104" y="206"/>
                  </a:cxn>
                  <a:cxn ang="0">
                    <a:pos x="88" y="223"/>
                  </a:cxn>
                  <a:cxn ang="0">
                    <a:pos x="58" y="228"/>
                  </a:cxn>
                  <a:cxn ang="0">
                    <a:pos x="132" y="247"/>
                  </a:cxn>
                  <a:cxn ang="0">
                    <a:pos x="62" y="250"/>
                  </a:cxn>
                  <a:cxn ang="0">
                    <a:pos x="65" y="258"/>
                  </a:cxn>
                  <a:cxn ang="0">
                    <a:pos x="127" y="273"/>
                  </a:cxn>
                  <a:cxn ang="0">
                    <a:pos x="85" y="284"/>
                  </a:cxn>
                  <a:cxn ang="0">
                    <a:pos x="107" y="298"/>
                  </a:cxn>
                  <a:cxn ang="0">
                    <a:pos x="138" y="312"/>
                  </a:cxn>
                  <a:cxn ang="0">
                    <a:pos x="87" y="311"/>
                  </a:cxn>
                  <a:cxn ang="0">
                    <a:pos x="89" y="321"/>
                  </a:cxn>
                  <a:cxn ang="0">
                    <a:pos x="146" y="339"/>
                  </a:cxn>
                  <a:cxn ang="0">
                    <a:pos x="36" y="337"/>
                  </a:cxn>
                  <a:cxn ang="0">
                    <a:pos x="87" y="360"/>
                  </a:cxn>
                  <a:cxn ang="0">
                    <a:pos x="114" y="366"/>
                  </a:cxn>
                  <a:cxn ang="0">
                    <a:pos x="54" y="383"/>
                  </a:cxn>
                  <a:cxn ang="0">
                    <a:pos x="43" y="405"/>
                  </a:cxn>
                  <a:cxn ang="0">
                    <a:pos x="91" y="520"/>
                  </a:cxn>
                  <a:cxn ang="0">
                    <a:pos x="141" y="429"/>
                  </a:cxn>
                  <a:cxn ang="0">
                    <a:pos x="157" y="456"/>
                  </a:cxn>
                  <a:cxn ang="0">
                    <a:pos x="141" y="498"/>
                  </a:cxn>
                  <a:cxn ang="0">
                    <a:pos x="150" y="512"/>
                  </a:cxn>
                  <a:cxn ang="0">
                    <a:pos x="132" y="527"/>
                  </a:cxn>
                  <a:cxn ang="0">
                    <a:pos x="124" y="547"/>
                  </a:cxn>
                  <a:cxn ang="0">
                    <a:pos x="112" y="556"/>
                  </a:cxn>
                  <a:cxn ang="0">
                    <a:pos x="141" y="574"/>
                  </a:cxn>
                  <a:cxn ang="0">
                    <a:pos x="56" y="570"/>
                  </a:cxn>
                  <a:cxn ang="0">
                    <a:pos x="142" y="588"/>
                  </a:cxn>
                  <a:cxn ang="0">
                    <a:pos x="102" y="602"/>
                  </a:cxn>
                  <a:cxn ang="0">
                    <a:pos x="72" y="609"/>
                  </a:cxn>
                  <a:cxn ang="0">
                    <a:pos x="156" y="621"/>
                  </a:cxn>
                  <a:cxn ang="0">
                    <a:pos x="92" y="627"/>
                  </a:cxn>
                  <a:cxn ang="0">
                    <a:pos x="156" y="653"/>
                  </a:cxn>
                  <a:cxn ang="0">
                    <a:pos x="70" y="656"/>
                  </a:cxn>
                  <a:cxn ang="0">
                    <a:pos x="109" y="669"/>
                  </a:cxn>
                  <a:cxn ang="0">
                    <a:pos x="146" y="689"/>
                  </a:cxn>
                  <a:cxn ang="0">
                    <a:pos x="69" y="692"/>
                  </a:cxn>
                  <a:cxn ang="0">
                    <a:pos x="148" y="703"/>
                  </a:cxn>
                  <a:cxn ang="0">
                    <a:pos x="115" y="714"/>
                  </a:cxn>
                  <a:cxn ang="0">
                    <a:pos x="77" y="720"/>
                  </a:cxn>
                  <a:cxn ang="0">
                    <a:pos x="140" y="734"/>
                  </a:cxn>
                  <a:cxn ang="0">
                    <a:pos x="33" y="456"/>
                  </a:cxn>
                  <a:cxn ang="0">
                    <a:pos x="28" y="2"/>
                  </a:cxn>
                </a:cxnLst>
                <a:rect l="0" t="0" r="r" b="b"/>
                <a:pathLst>
                  <a:path w="162" h="737">
                    <a:moveTo>
                      <a:pt x="70" y="20"/>
                    </a:moveTo>
                    <a:lnTo>
                      <a:pt x="65" y="20"/>
                    </a:lnTo>
                    <a:lnTo>
                      <a:pt x="59" y="20"/>
                    </a:lnTo>
                    <a:lnTo>
                      <a:pt x="55" y="19"/>
                    </a:lnTo>
                    <a:lnTo>
                      <a:pt x="49" y="19"/>
                    </a:lnTo>
                    <a:lnTo>
                      <a:pt x="44" y="18"/>
                    </a:lnTo>
                    <a:lnTo>
                      <a:pt x="39" y="17"/>
                    </a:lnTo>
                    <a:lnTo>
                      <a:pt x="34" y="16"/>
                    </a:lnTo>
                    <a:lnTo>
                      <a:pt x="28" y="15"/>
                    </a:lnTo>
                    <a:lnTo>
                      <a:pt x="26" y="16"/>
                    </a:lnTo>
                    <a:lnTo>
                      <a:pt x="25" y="18"/>
                    </a:lnTo>
                    <a:lnTo>
                      <a:pt x="24" y="19"/>
                    </a:lnTo>
                    <a:lnTo>
                      <a:pt x="24" y="22"/>
                    </a:lnTo>
                    <a:lnTo>
                      <a:pt x="30" y="24"/>
                    </a:lnTo>
                    <a:lnTo>
                      <a:pt x="36" y="27"/>
                    </a:lnTo>
                    <a:lnTo>
                      <a:pt x="42" y="30"/>
                    </a:lnTo>
                    <a:lnTo>
                      <a:pt x="48" y="31"/>
                    </a:lnTo>
                    <a:lnTo>
                      <a:pt x="55" y="33"/>
                    </a:lnTo>
                    <a:lnTo>
                      <a:pt x="61" y="35"/>
                    </a:lnTo>
                    <a:lnTo>
                      <a:pt x="68" y="37"/>
                    </a:lnTo>
                    <a:lnTo>
                      <a:pt x="74" y="38"/>
                    </a:lnTo>
                    <a:lnTo>
                      <a:pt x="76" y="39"/>
                    </a:lnTo>
                    <a:lnTo>
                      <a:pt x="77" y="41"/>
                    </a:lnTo>
                    <a:lnTo>
                      <a:pt x="77" y="43"/>
                    </a:lnTo>
                    <a:lnTo>
                      <a:pt x="78" y="46"/>
                    </a:lnTo>
                    <a:lnTo>
                      <a:pt x="72" y="46"/>
                    </a:lnTo>
                    <a:lnTo>
                      <a:pt x="66" y="46"/>
                    </a:lnTo>
                    <a:lnTo>
                      <a:pt x="61" y="45"/>
                    </a:lnTo>
                    <a:lnTo>
                      <a:pt x="55" y="45"/>
                    </a:lnTo>
                    <a:lnTo>
                      <a:pt x="49" y="45"/>
                    </a:lnTo>
                    <a:lnTo>
                      <a:pt x="42" y="43"/>
                    </a:lnTo>
                    <a:lnTo>
                      <a:pt x="38" y="45"/>
                    </a:lnTo>
                    <a:lnTo>
                      <a:pt x="32" y="46"/>
                    </a:lnTo>
                    <a:lnTo>
                      <a:pt x="36" y="50"/>
                    </a:lnTo>
                    <a:lnTo>
                      <a:pt x="42" y="53"/>
                    </a:lnTo>
                    <a:lnTo>
                      <a:pt x="49" y="55"/>
                    </a:lnTo>
                    <a:lnTo>
                      <a:pt x="56" y="57"/>
                    </a:lnTo>
                    <a:lnTo>
                      <a:pt x="62" y="58"/>
                    </a:lnTo>
                    <a:lnTo>
                      <a:pt x="69" y="60"/>
                    </a:lnTo>
                    <a:lnTo>
                      <a:pt x="76" y="60"/>
                    </a:lnTo>
                    <a:lnTo>
                      <a:pt x="82" y="61"/>
                    </a:lnTo>
                    <a:lnTo>
                      <a:pt x="85" y="64"/>
                    </a:lnTo>
                    <a:lnTo>
                      <a:pt x="86" y="68"/>
                    </a:lnTo>
                    <a:lnTo>
                      <a:pt x="87" y="71"/>
                    </a:lnTo>
                    <a:lnTo>
                      <a:pt x="87" y="75"/>
                    </a:lnTo>
                    <a:lnTo>
                      <a:pt x="81" y="75"/>
                    </a:lnTo>
                    <a:lnTo>
                      <a:pt x="76" y="73"/>
                    </a:lnTo>
                    <a:lnTo>
                      <a:pt x="70" y="73"/>
                    </a:lnTo>
                    <a:lnTo>
                      <a:pt x="64" y="72"/>
                    </a:lnTo>
                    <a:lnTo>
                      <a:pt x="58" y="71"/>
                    </a:lnTo>
                    <a:lnTo>
                      <a:pt x="51" y="71"/>
                    </a:lnTo>
                    <a:lnTo>
                      <a:pt x="46" y="70"/>
                    </a:lnTo>
                    <a:lnTo>
                      <a:pt x="40" y="70"/>
                    </a:lnTo>
                    <a:lnTo>
                      <a:pt x="35" y="75"/>
                    </a:lnTo>
                    <a:lnTo>
                      <a:pt x="41" y="80"/>
                    </a:lnTo>
                    <a:lnTo>
                      <a:pt x="48" y="80"/>
                    </a:lnTo>
                    <a:lnTo>
                      <a:pt x="55" y="81"/>
                    </a:lnTo>
                    <a:lnTo>
                      <a:pt x="61" y="83"/>
                    </a:lnTo>
                    <a:lnTo>
                      <a:pt x="68" y="84"/>
                    </a:lnTo>
                    <a:lnTo>
                      <a:pt x="73" y="86"/>
                    </a:lnTo>
                    <a:lnTo>
                      <a:pt x="79" y="87"/>
                    </a:lnTo>
                    <a:lnTo>
                      <a:pt x="86" y="90"/>
                    </a:lnTo>
                    <a:lnTo>
                      <a:pt x="92" y="91"/>
                    </a:lnTo>
                    <a:lnTo>
                      <a:pt x="94" y="93"/>
                    </a:lnTo>
                    <a:lnTo>
                      <a:pt x="96" y="96"/>
                    </a:lnTo>
                    <a:lnTo>
                      <a:pt x="96" y="100"/>
                    </a:lnTo>
                    <a:lnTo>
                      <a:pt x="97" y="103"/>
                    </a:lnTo>
                    <a:lnTo>
                      <a:pt x="89" y="103"/>
                    </a:lnTo>
                    <a:lnTo>
                      <a:pt x="81" y="103"/>
                    </a:lnTo>
                    <a:lnTo>
                      <a:pt x="73" y="103"/>
                    </a:lnTo>
                    <a:lnTo>
                      <a:pt x="65" y="102"/>
                    </a:lnTo>
                    <a:lnTo>
                      <a:pt x="56" y="102"/>
                    </a:lnTo>
                    <a:lnTo>
                      <a:pt x="48" y="102"/>
                    </a:lnTo>
                    <a:lnTo>
                      <a:pt x="40" y="102"/>
                    </a:lnTo>
                    <a:lnTo>
                      <a:pt x="32" y="103"/>
                    </a:lnTo>
                    <a:lnTo>
                      <a:pt x="32" y="107"/>
                    </a:lnTo>
                    <a:lnTo>
                      <a:pt x="41" y="109"/>
                    </a:lnTo>
                    <a:lnTo>
                      <a:pt x="49" y="111"/>
                    </a:lnTo>
                    <a:lnTo>
                      <a:pt x="58" y="113"/>
                    </a:lnTo>
                    <a:lnTo>
                      <a:pt x="68" y="115"/>
                    </a:lnTo>
                    <a:lnTo>
                      <a:pt x="76" y="116"/>
                    </a:lnTo>
                    <a:lnTo>
                      <a:pt x="85" y="117"/>
                    </a:lnTo>
                    <a:lnTo>
                      <a:pt x="93" y="119"/>
                    </a:lnTo>
                    <a:lnTo>
                      <a:pt x="102" y="121"/>
                    </a:lnTo>
                    <a:lnTo>
                      <a:pt x="104" y="123"/>
                    </a:lnTo>
                    <a:lnTo>
                      <a:pt x="105" y="126"/>
                    </a:lnTo>
                    <a:lnTo>
                      <a:pt x="107" y="129"/>
                    </a:lnTo>
                    <a:lnTo>
                      <a:pt x="108" y="132"/>
                    </a:lnTo>
                    <a:lnTo>
                      <a:pt x="101" y="133"/>
                    </a:lnTo>
                    <a:lnTo>
                      <a:pt x="94" y="133"/>
                    </a:lnTo>
                    <a:lnTo>
                      <a:pt x="87" y="132"/>
                    </a:lnTo>
                    <a:lnTo>
                      <a:pt x="80" y="131"/>
                    </a:lnTo>
                    <a:lnTo>
                      <a:pt x="73" y="131"/>
                    </a:lnTo>
                    <a:lnTo>
                      <a:pt x="66" y="131"/>
                    </a:lnTo>
                    <a:lnTo>
                      <a:pt x="59" y="131"/>
                    </a:lnTo>
                    <a:lnTo>
                      <a:pt x="54" y="133"/>
                    </a:lnTo>
                    <a:lnTo>
                      <a:pt x="55" y="138"/>
                    </a:lnTo>
                    <a:lnTo>
                      <a:pt x="59" y="139"/>
                    </a:lnTo>
                    <a:lnTo>
                      <a:pt x="64" y="139"/>
                    </a:lnTo>
                    <a:lnTo>
                      <a:pt x="68" y="141"/>
                    </a:lnTo>
                    <a:lnTo>
                      <a:pt x="73" y="142"/>
                    </a:lnTo>
                    <a:lnTo>
                      <a:pt x="80" y="144"/>
                    </a:lnTo>
                    <a:lnTo>
                      <a:pt x="86" y="144"/>
                    </a:lnTo>
                    <a:lnTo>
                      <a:pt x="93" y="145"/>
                    </a:lnTo>
                    <a:lnTo>
                      <a:pt x="99" y="146"/>
                    </a:lnTo>
                    <a:lnTo>
                      <a:pt x="104" y="148"/>
                    </a:lnTo>
                    <a:lnTo>
                      <a:pt x="110" y="151"/>
                    </a:lnTo>
                    <a:lnTo>
                      <a:pt x="115" y="154"/>
                    </a:lnTo>
                    <a:lnTo>
                      <a:pt x="115" y="160"/>
                    </a:lnTo>
                    <a:lnTo>
                      <a:pt x="105" y="160"/>
                    </a:lnTo>
                    <a:lnTo>
                      <a:pt x="96" y="160"/>
                    </a:lnTo>
                    <a:lnTo>
                      <a:pt x="88" y="160"/>
                    </a:lnTo>
                    <a:lnTo>
                      <a:pt x="79" y="159"/>
                    </a:lnTo>
                    <a:lnTo>
                      <a:pt x="71" y="159"/>
                    </a:lnTo>
                    <a:lnTo>
                      <a:pt x="62" y="157"/>
                    </a:lnTo>
                    <a:lnTo>
                      <a:pt x="54" y="157"/>
                    </a:lnTo>
                    <a:lnTo>
                      <a:pt x="44" y="157"/>
                    </a:lnTo>
                    <a:lnTo>
                      <a:pt x="49" y="163"/>
                    </a:lnTo>
                    <a:lnTo>
                      <a:pt x="57" y="166"/>
                    </a:lnTo>
                    <a:lnTo>
                      <a:pt x="66" y="167"/>
                    </a:lnTo>
                    <a:lnTo>
                      <a:pt x="74" y="169"/>
                    </a:lnTo>
                    <a:lnTo>
                      <a:pt x="80" y="169"/>
                    </a:lnTo>
                    <a:lnTo>
                      <a:pt x="85" y="170"/>
                    </a:lnTo>
                    <a:lnTo>
                      <a:pt x="91" y="170"/>
                    </a:lnTo>
                    <a:lnTo>
                      <a:pt x="95" y="171"/>
                    </a:lnTo>
                    <a:lnTo>
                      <a:pt x="101" y="172"/>
                    </a:lnTo>
                    <a:lnTo>
                      <a:pt x="105" y="174"/>
                    </a:lnTo>
                    <a:lnTo>
                      <a:pt x="111" y="175"/>
                    </a:lnTo>
                    <a:lnTo>
                      <a:pt x="117" y="176"/>
                    </a:lnTo>
                    <a:lnTo>
                      <a:pt x="119" y="180"/>
                    </a:lnTo>
                    <a:lnTo>
                      <a:pt x="122" y="185"/>
                    </a:lnTo>
                    <a:lnTo>
                      <a:pt x="123" y="191"/>
                    </a:lnTo>
                    <a:lnTo>
                      <a:pt x="120" y="195"/>
                    </a:lnTo>
                    <a:lnTo>
                      <a:pt x="112" y="194"/>
                    </a:lnTo>
                    <a:lnTo>
                      <a:pt x="104" y="193"/>
                    </a:lnTo>
                    <a:lnTo>
                      <a:pt x="96" y="192"/>
                    </a:lnTo>
                    <a:lnTo>
                      <a:pt x="88" y="191"/>
                    </a:lnTo>
                    <a:lnTo>
                      <a:pt x="81" y="190"/>
                    </a:lnTo>
                    <a:lnTo>
                      <a:pt x="73" y="190"/>
                    </a:lnTo>
                    <a:lnTo>
                      <a:pt x="65" y="189"/>
                    </a:lnTo>
                    <a:lnTo>
                      <a:pt x="58" y="187"/>
                    </a:lnTo>
                    <a:lnTo>
                      <a:pt x="57" y="189"/>
                    </a:lnTo>
                    <a:lnTo>
                      <a:pt x="56" y="190"/>
                    </a:lnTo>
                    <a:lnTo>
                      <a:pt x="55" y="191"/>
                    </a:lnTo>
                    <a:lnTo>
                      <a:pt x="55" y="192"/>
                    </a:lnTo>
                    <a:lnTo>
                      <a:pt x="61" y="195"/>
                    </a:lnTo>
                    <a:lnTo>
                      <a:pt x="66" y="198"/>
                    </a:lnTo>
                    <a:lnTo>
                      <a:pt x="73" y="199"/>
                    </a:lnTo>
                    <a:lnTo>
                      <a:pt x="79" y="200"/>
                    </a:lnTo>
                    <a:lnTo>
                      <a:pt x="86" y="201"/>
                    </a:lnTo>
                    <a:lnTo>
                      <a:pt x="92" y="202"/>
                    </a:lnTo>
                    <a:lnTo>
                      <a:pt x="99" y="204"/>
                    </a:lnTo>
                    <a:lnTo>
                      <a:pt x="104" y="206"/>
                    </a:lnTo>
                    <a:lnTo>
                      <a:pt x="111" y="209"/>
                    </a:lnTo>
                    <a:lnTo>
                      <a:pt x="120" y="210"/>
                    </a:lnTo>
                    <a:lnTo>
                      <a:pt x="126" y="213"/>
                    </a:lnTo>
                    <a:lnTo>
                      <a:pt x="127" y="223"/>
                    </a:lnTo>
                    <a:lnTo>
                      <a:pt x="125" y="225"/>
                    </a:lnTo>
                    <a:lnTo>
                      <a:pt x="116" y="225"/>
                    </a:lnTo>
                    <a:lnTo>
                      <a:pt x="107" y="224"/>
                    </a:lnTo>
                    <a:lnTo>
                      <a:pt x="97" y="224"/>
                    </a:lnTo>
                    <a:lnTo>
                      <a:pt x="88" y="223"/>
                    </a:lnTo>
                    <a:lnTo>
                      <a:pt x="79" y="222"/>
                    </a:lnTo>
                    <a:lnTo>
                      <a:pt x="70" y="221"/>
                    </a:lnTo>
                    <a:lnTo>
                      <a:pt x="61" y="220"/>
                    </a:lnTo>
                    <a:lnTo>
                      <a:pt x="51" y="218"/>
                    </a:lnTo>
                    <a:lnTo>
                      <a:pt x="50" y="220"/>
                    </a:lnTo>
                    <a:lnTo>
                      <a:pt x="49" y="221"/>
                    </a:lnTo>
                    <a:lnTo>
                      <a:pt x="49" y="223"/>
                    </a:lnTo>
                    <a:lnTo>
                      <a:pt x="49" y="224"/>
                    </a:lnTo>
                    <a:lnTo>
                      <a:pt x="58" y="228"/>
                    </a:lnTo>
                    <a:lnTo>
                      <a:pt x="68" y="231"/>
                    </a:lnTo>
                    <a:lnTo>
                      <a:pt x="78" y="232"/>
                    </a:lnTo>
                    <a:lnTo>
                      <a:pt x="88" y="235"/>
                    </a:lnTo>
                    <a:lnTo>
                      <a:pt x="97" y="236"/>
                    </a:lnTo>
                    <a:lnTo>
                      <a:pt x="108" y="237"/>
                    </a:lnTo>
                    <a:lnTo>
                      <a:pt x="118" y="239"/>
                    </a:lnTo>
                    <a:lnTo>
                      <a:pt x="127" y="242"/>
                    </a:lnTo>
                    <a:lnTo>
                      <a:pt x="130" y="244"/>
                    </a:lnTo>
                    <a:lnTo>
                      <a:pt x="132" y="247"/>
                    </a:lnTo>
                    <a:lnTo>
                      <a:pt x="132" y="251"/>
                    </a:lnTo>
                    <a:lnTo>
                      <a:pt x="132" y="255"/>
                    </a:lnTo>
                    <a:lnTo>
                      <a:pt x="123" y="254"/>
                    </a:lnTo>
                    <a:lnTo>
                      <a:pt x="112" y="253"/>
                    </a:lnTo>
                    <a:lnTo>
                      <a:pt x="102" y="253"/>
                    </a:lnTo>
                    <a:lnTo>
                      <a:pt x="93" y="252"/>
                    </a:lnTo>
                    <a:lnTo>
                      <a:pt x="82" y="252"/>
                    </a:lnTo>
                    <a:lnTo>
                      <a:pt x="72" y="251"/>
                    </a:lnTo>
                    <a:lnTo>
                      <a:pt x="62" y="250"/>
                    </a:lnTo>
                    <a:lnTo>
                      <a:pt x="53" y="248"/>
                    </a:lnTo>
                    <a:lnTo>
                      <a:pt x="51" y="250"/>
                    </a:lnTo>
                    <a:lnTo>
                      <a:pt x="50" y="251"/>
                    </a:lnTo>
                    <a:lnTo>
                      <a:pt x="50" y="253"/>
                    </a:lnTo>
                    <a:lnTo>
                      <a:pt x="50" y="254"/>
                    </a:lnTo>
                    <a:lnTo>
                      <a:pt x="54" y="256"/>
                    </a:lnTo>
                    <a:lnTo>
                      <a:pt x="57" y="256"/>
                    </a:lnTo>
                    <a:lnTo>
                      <a:pt x="62" y="256"/>
                    </a:lnTo>
                    <a:lnTo>
                      <a:pt x="65" y="258"/>
                    </a:lnTo>
                    <a:lnTo>
                      <a:pt x="72" y="260"/>
                    </a:lnTo>
                    <a:lnTo>
                      <a:pt x="79" y="261"/>
                    </a:lnTo>
                    <a:lnTo>
                      <a:pt x="87" y="262"/>
                    </a:lnTo>
                    <a:lnTo>
                      <a:pt x="95" y="263"/>
                    </a:lnTo>
                    <a:lnTo>
                      <a:pt x="102" y="266"/>
                    </a:lnTo>
                    <a:lnTo>
                      <a:pt x="110" y="267"/>
                    </a:lnTo>
                    <a:lnTo>
                      <a:pt x="117" y="269"/>
                    </a:lnTo>
                    <a:lnTo>
                      <a:pt x="124" y="273"/>
                    </a:lnTo>
                    <a:lnTo>
                      <a:pt x="127" y="273"/>
                    </a:lnTo>
                    <a:lnTo>
                      <a:pt x="132" y="273"/>
                    </a:lnTo>
                    <a:lnTo>
                      <a:pt x="134" y="275"/>
                    </a:lnTo>
                    <a:lnTo>
                      <a:pt x="137" y="278"/>
                    </a:lnTo>
                    <a:lnTo>
                      <a:pt x="137" y="285"/>
                    </a:lnTo>
                    <a:lnTo>
                      <a:pt x="126" y="285"/>
                    </a:lnTo>
                    <a:lnTo>
                      <a:pt x="116" y="284"/>
                    </a:lnTo>
                    <a:lnTo>
                      <a:pt x="105" y="284"/>
                    </a:lnTo>
                    <a:lnTo>
                      <a:pt x="95" y="284"/>
                    </a:lnTo>
                    <a:lnTo>
                      <a:pt x="85" y="284"/>
                    </a:lnTo>
                    <a:lnTo>
                      <a:pt x="74" y="283"/>
                    </a:lnTo>
                    <a:lnTo>
                      <a:pt x="64" y="282"/>
                    </a:lnTo>
                    <a:lnTo>
                      <a:pt x="54" y="280"/>
                    </a:lnTo>
                    <a:lnTo>
                      <a:pt x="51" y="282"/>
                    </a:lnTo>
                    <a:lnTo>
                      <a:pt x="62" y="286"/>
                    </a:lnTo>
                    <a:lnTo>
                      <a:pt x="72" y="290"/>
                    </a:lnTo>
                    <a:lnTo>
                      <a:pt x="84" y="293"/>
                    </a:lnTo>
                    <a:lnTo>
                      <a:pt x="95" y="296"/>
                    </a:lnTo>
                    <a:lnTo>
                      <a:pt x="107" y="298"/>
                    </a:lnTo>
                    <a:lnTo>
                      <a:pt x="118" y="300"/>
                    </a:lnTo>
                    <a:lnTo>
                      <a:pt x="130" y="303"/>
                    </a:lnTo>
                    <a:lnTo>
                      <a:pt x="141" y="305"/>
                    </a:lnTo>
                    <a:lnTo>
                      <a:pt x="142" y="307"/>
                    </a:lnTo>
                    <a:lnTo>
                      <a:pt x="142" y="309"/>
                    </a:lnTo>
                    <a:lnTo>
                      <a:pt x="142" y="312"/>
                    </a:lnTo>
                    <a:lnTo>
                      <a:pt x="142" y="314"/>
                    </a:lnTo>
                    <a:lnTo>
                      <a:pt x="139" y="314"/>
                    </a:lnTo>
                    <a:lnTo>
                      <a:pt x="138" y="312"/>
                    </a:lnTo>
                    <a:lnTo>
                      <a:pt x="137" y="309"/>
                    </a:lnTo>
                    <a:lnTo>
                      <a:pt x="134" y="307"/>
                    </a:lnTo>
                    <a:lnTo>
                      <a:pt x="129" y="312"/>
                    </a:lnTo>
                    <a:lnTo>
                      <a:pt x="123" y="314"/>
                    </a:lnTo>
                    <a:lnTo>
                      <a:pt x="116" y="314"/>
                    </a:lnTo>
                    <a:lnTo>
                      <a:pt x="109" y="314"/>
                    </a:lnTo>
                    <a:lnTo>
                      <a:pt x="102" y="312"/>
                    </a:lnTo>
                    <a:lnTo>
                      <a:pt x="94" y="311"/>
                    </a:lnTo>
                    <a:lnTo>
                      <a:pt x="87" y="311"/>
                    </a:lnTo>
                    <a:lnTo>
                      <a:pt x="80" y="311"/>
                    </a:lnTo>
                    <a:lnTo>
                      <a:pt x="79" y="311"/>
                    </a:lnTo>
                    <a:lnTo>
                      <a:pt x="77" y="311"/>
                    </a:lnTo>
                    <a:lnTo>
                      <a:pt x="76" y="311"/>
                    </a:lnTo>
                    <a:lnTo>
                      <a:pt x="74" y="312"/>
                    </a:lnTo>
                    <a:lnTo>
                      <a:pt x="76" y="316"/>
                    </a:lnTo>
                    <a:lnTo>
                      <a:pt x="80" y="318"/>
                    </a:lnTo>
                    <a:lnTo>
                      <a:pt x="85" y="319"/>
                    </a:lnTo>
                    <a:lnTo>
                      <a:pt x="89" y="321"/>
                    </a:lnTo>
                    <a:lnTo>
                      <a:pt x="96" y="322"/>
                    </a:lnTo>
                    <a:lnTo>
                      <a:pt x="104" y="323"/>
                    </a:lnTo>
                    <a:lnTo>
                      <a:pt x="111" y="326"/>
                    </a:lnTo>
                    <a:lnTo>
                      <a:pt x="118" y="327"/>
                    </a:lnTo>
                    <a:lnTo>
                      <a:pt x="125" y="329"/>
                    </a:lnTo>
                    <a:lnTo>
                      <a:pt x="132" y="330"/>
                    </a:lnTo>
                    <a:lnTo>
                      <a:pt x="139" y="332"/>
                    </a:lnTo>
                    <a:lnTo>
                      <a:pt x="146" y="335"/>
                    </a:lnTo>
                    <a:lnTo>
                      <a:pt x="146" y="339"/>
                    </a:lnTo>
                    <a:lnTo>
                      <a:pt x="133" y="338"/>
                    </a:lnTo>
                    <a:lnTo>
                      <a:pt x="119" y="337"/>
                    </a:lnTo>
                    <a:lnTo>
                      <a:pt x="107" y="336"/>
                    </a:lnTo>
                    <a:lnTo>
                      <a:pt x="93" y="335"/>
                    </a:lnTo>
                    <a:lnTo>
                      <a:pt x="79" y="334"/>
                    </a:lnTo>
                    <a:lnTo>
                      <a:pt x="66" y="331"/>
                    </a:lnTo>
                    <a:lnTo>
                      <a:pt x="53" y="330"/>
                    </a:lnTo>
                    <a:lnTo>
                      <a:pt x="40" y="328"/>
                    </a:lnTo>
                    <a:lnTo>
                      <a:pt x="36" y="337"/>
                    </a:lnTo>
                    <a:lnTo>
                      <a:pt x="36" y="344"/>
                    </a:lnTo>
                    <a:lnTo>
                      <a:pt x="40" y="349"/>
                    </a:lnTo>
                    <a:lnTo>
                      <a:pt x="44" y="352"/>
                    </a:lnTo>
                    <a:lnTo>
                      <a:pt x="51" y="354"/>
                    </a:lnTo>
                    <a:lnTo>
                      <a:pt x="58" y="357"/>
                    </a:lnTo>
                    <a:lnTo>
                      <a:pt x="66" y="358"/>
                    </a:lnTo>
                    <a:lnTo>
                      <a:pt x="72" y="359"/>
                    </a:lnTo>
                    <a:lnTo>
                      <a:pt x="79" y="360"/>
                    </a:lnTo>
                    <a:lnTo>
                      <a:pt x="87" y="360"/>
                    </a:lnTo>
                    <a:lnTo>
                      <a:pt x="95" y="360"/>
                    </a:lnTo>
                    <a:lnTo>
                      <a:pt x="104" y="360"/>
                    </a:lnTo>
                    <a:lnTo>
                      <a:pt x="112" y="361"/>
                    </a:lnTo>
                    <a:lnTo>
                      <a:pt x="119" y="364"/>
                    </a:lnTo>
                    <a:lnTo>
                      <a:pt x="124" y="368"/>
                    </a:lnTo>
                    <a:lnTo>
                      <a:pt x="127" y="376"/>
                    </a:lnTo>
                    <a:lnTo>
                      <a:pt x="126" y="377"/>
                    </a:lnTo>
                    <a:lnTo>
                      <a:pt x="120" y="370"/>
                    </a:lnTo>
                    <a:lnTo>
                      <a:pt x="114" y="366"/>
                    </a:lnTo>
                    <a:lnTo>
                      <a:pt x="105" y="364"/>
                    </a:lnTo>
                    <a:lnTo>
                      <a:pt x="97" y="364"/>
                    </a:lnTo>
                    <a:lnTo>
                      <a:pt x="88" y="364"/>
                    </a:lnTo>
                    <a:lnTo>
                      <a:pt x="79" y="364"/>
                    </a:lnTo>
                    <a:lnTo>
                      <a:pt x="71" y="364"/>
                    </a:lnTo>
                    <a:lnTo>
                      <a:pt x="63" y="364"/>
                    </a:lnTo>
                    <a:lnTo>
                      <a:pt x="56" y="368"/>
                    </a:lnTo>
                    <a:lnTo>
                      <a:pt x="55" y="375"/>
                    </a:lnTo>
                    <a:lnTo>
                      <a:pt x="54" y="383"/>
                    </a:lnTo>
                    <a:lnTo>
                      <a:pt x="53" y="390"/>
                    </a:lnTo>
                    <a:lnTo>
                      <a:pt x="50" y="388"/>
                    </a:lnTo>
                    <a:lnTo>
                      <a:pt x="48" y="387"/>
                    </a:lnTo>
                    <a:lnTo>
                      <a:pt x="46" y="385"/>
                    </a:lnTo>
                    <a:lnTo>
                      <a:pt x="42" y="385"/>
                    </a:lnTo>
                    <a:lnTo>
                      <a:pt x="41" y="390"/>
                    </a:lnTo>
                    <a:lnTo>
                      <a:pt x="41" y="396"/>
                    </a:lnTo>
                    <a:lnTo>
                      <a:pt x="41" y="400"/>
                    </a:lnTo>
                    <a:lnTo>
                      <a:pt x="43" y="405"/>
                    </a:lnTo>
                    <a:lnTo>
                      <a:pt x="51" y="402"/>
                    </a:lnTo>
                    <a:lnTo>
                      <a:pt x="55" y="428"/>
                    </a:lnTo>
                    <a:lnTo>
                      <a:pt x="56" y="456"/>
                    </a:lnTo>
                    <a:lnTo>
                      <a:pt x="57" y="484"/>
                    </a:lnTo>
                    <a:lnTo>
                      <a:pt x="59" y="511"/>
                    </a:lnTo>
                    <a:lnTo>
                      <a:pt x="66" y="516"/>
                    </a:lnTo>
                    <a:lnTo>
                      <a:pt x="74" y="518"/>
                    </a:lnTo>
                    <a:lnTo>
                      <a:pt x="82" y="520"/>
                    </a:lnTo>
                    <a:lnTo>
                      <a:pt x="91" y="520"/>
                    </a:lnTo>
                    <a:lnTo>
                      <a:pt x="100" y="521"/>
                    </a:lnTo>
                    <a:lnTo>
                      <a:pt x="108" y="520"/>
                    </a:lnTo>
                    <a:lnTo>
                      <a:pt x="117" y="520"/>
                    </a:lnTo>
                    <a:lnTo>
                      <a:pt x="125" y="520"/>
                    </a:lnTo>
                    <a:lnTo>
                      <a:pt x="135" y="507"/>
                    </a:lnTo>
                    <a:lnTo>
                      <a:pt x="137" y="415"/>
                    </a:lnTo>
                    <a:lnTo>
                      <a:pt x="140" y="419"/>
                    </a:lnTo>
                    <a:lnTo>
                      <a:pt x="141" y="425"/>
                    </a:lnTo>
                    <a:lnTo>
                      <a:pt x="141" y="429"/>
                    </a:lnTo>
                    <a:lnTo>
                      <a:pt x="140" y="435"/>
                    </a:lnTo>
                    <a:lnTo>
                      <a:pt x="140" y="440"/>
                    </a:lnTo>
                    <a:lnTo>
                      <a:pt x="141" y="444"/>
                    </a:lnTo>
                    <a:lnTo>
                      <a:pt x="142" y="448"/>
                    </a:lnTo>
                    <a:lnTo>
                      <a:pt x="146" y="450"/>
                    </a:lnTo>
                    <a:lnTo>
                      <a:pt x="149" y="450"/>
                    </a:lnTo>
                    <a:lnTo>
                      <a:pt x="153" y="451"/>
                    </a:lnTo>
                    <a:lnTo>
                      <a:pt x="156" y="452"/>
                    </a:lnTo>
                    <a:lnTo>
                      <a:pt x="157" y="456"/>
                    </a:lnTo>
                    <a:lnTo>
                      <a:pt x="157" y="465"/>
                    </a:lnTo>
                    <a:lnTo>
                      <a:pt x="150" y="472"/>
                    </a:lnTo>
                    <a:lnTo>
                      <a:pt x="147" y="480"/>
                    </a:lnTo>
                    <a:lnTo>
                      <a:pt x="154" y="487"/>
                    </a:lnTo>
                    <a:lnTo>
                      <a:pt x="155" y="493"/>
                    </a:lnTo>
                    <a:lnTo>
                      <a:pt x="152" y="496"/>
                    </a:lnTo>
                    <a:lnTo>
                      <a:pt x="148" y="497"/>
                    </a:lnTo>
                    <a:lnTo>
                      <a:pt x="142" y="498"/>
                    </a:lnTo>
                    <a:lnTo>
                      <a:pt x="141" y="498"/>
                    </a:lnTo>
                    <a:lnTo>
                      <a:pt x="140" y="499"/>
                    </a:lnTo>
                    <a:lnTo>
                      <a:pt x="138" y="499"/>
                    </a:lnTo>
                    <a:lnTo>
                      <a:pt x="137" y="501"/>
                    </a:lnTo>
                    <a:lnTo>
                      <a:pt x="137" y="504"/>
                    </a:lnTo>
                    <a:lnTo>
                      <a:pt x="138" y="506"/>
                    </a:lnTo>
                    <a:lnTo>
                      <a:pt x="139" y="509"/>
                    </a:lnTo>
                    <a:lnTo>
                      <a:pt x="141" y="511"/>
                    </a:lnTo>
                    <a:lnTo>
                      <a:pt x="146" y="510"/>
                    </a:lnTo>
                    <a:lnTo>
                      <a:pt x="150" y="512"/>
                    </a:lnTo>
                    <a:lnTo>
                      <a:pt x="154" y="516"/>
                    </a:lnTo>
                    <a:lnTo>
                      <a:pt x="154" y="521"/>
                    </a:lnTo>
                    <a:lnTo>
                      <a:pt x="154" y="524"/>
                    </a:lnTo>
                    <a:lnTo>
                      <a:pt x="154" y="525"/>
                    </a:lnTo>
                    <a:lnTo>
                      <a:pt x="153" y="527"/>
                    </a:lnTo>
                    <a:lnTo>
                      <a:pt x="152" y="528"/>
                    </a:lnTo>
                    <a:lnTo>
                      <a:pt x="145" y="528"/>
                    </a:lnTo>
                    <a:lnTo>
                      <a:pt x="138" y="527"/>
                    </a:lnTo>
                    <a:lnTo>
                      <a:pt x="132" y="527"/>
                    </a:lnTo>
                    <a:lnTo>
                      <a:pt x="126" y="531"/>
                    </a:lnTo>
                    <a:lnTo>
                      <a:pt x="131" y="537"/>
                    </a:lnTo>
                    <a:lnTo>
                      <a:pt x="138" y="539"/>
                    </a:lnTo>
                    <a:lnTo>
                      <a:pt x="147" y="540"/>
                    </a:lnTo>
                    <a:lnTo>
                      <a:pt x="154" y="543"/>
                    </a:lnTo>
                    <a:lnTo>
                      <a:pt x="147" y="545"/>
                    </a:lnTo>
                    <a:lnTo>
                      <a:pt x="140" y="547"/>
                    </a:lnTo>
                    <a:lnTo>
                      <a:pt x="132" y="547"/>
                    </a:lnTo>
                    <a:lnTo>
                      <a:pt x="124" y="547"/>
                    </a:lnTo>
                    <a:lnTo>
                      <a:pt x="78" y="542"/>
                    </a:lnTo>
                    <a:lnTo>
                      <a:pt x="77" y="543"/>
                    </a:lnTo>
                    <a:lnTo>
                      <a:pt x="74" y="544"/>
                    </a:lnTo>
                    <a:lnTo>
                      <a:pt x="73" y="547"/>
                    </a:lnTo>
                    <a:lnTo>
                      <a:pt x="74" y="548"/>
                    </a:lnTo>
                    <a:lnTo>
                      <a:pt x="84" y="550"/>
                    </a:lnTo>
                    <a:lnTo>
                      <a:pt x="94" y="552"/>
                    </a:lnTo>
                    <a:lnTo>
                      <a:pt x="103" y="554"/>
                    </a:lnTo>
                    <a:lnTo>
                      <a:pt x="112" y="556"/>
                    </a:lnTo>
                    <a:lnTo>
                      <a:pt x="123" y="558"/>
                    </a:lnTo>
                    <a:lnTo>
                      <a:pt x="132" y="559"/>
                    </a:lnTo>
                    <a:lnTo>
                      <a:pt x="142" y="560"/>
                    </a:lnTo>
                    <a:lnTo>
                      <a:pt x="153" y="562"/>
                    </a:lnTo>
                    <a:lnTo>
                      <a:pt x="154" y="564"/>
                    </a:lnTo>
                    <a:lnTo>
                      <a:pt x="155" y="567"/>
                    </a:lnTo>
                    <a:lnTo>
                      <a:pt x="155" y="571"/>
                    </a:lnTo>
                    <a:lnTo>
                      <a:pt x="153" y="573"/>
                    </a:lnTo>
                    <a:lnTo>
                      <a:pt x="141" y="574"/>
                    </a:lnTo>
                    <a:lnTo>
                      <a:pt x="129" y="574"/>
                    </a:lnTo>
                    <a:lnTo>
                      <a:pt x="117" y="573"/>
                    </a:lnTo>
                    <a:lnTo>
                      <a:pt x="105" y="572"/>
                    </a:lnTo>
                    <a:lnTo>
                      <a:pt x="93" y="571"/>
                    </a:lnTo>
                    <a:lnTo>
                      <a:pt x="81" y="570"/>
                    </a:lnTo>
                    <a:lnTo>
                      <a:pt x="70" y="569"/>
                    </a:lnTo>
                    <a:lnTo>
                      <a:pt x="58" y="567"/>
                    </a:lnTo>
                    <a:lnTo>
                      <a:pt x="57" y="569"/>
                    </a:lnTo>
                    <a:lnTo>
                      <a:pt x="56" y="570"/>
                    </a:lnTo>
                    <a:lnTo>
                      <a:pt x="55" y="572"/>
                    </a:lnTo>
                    <a:lnTo>
                      <a:pt x="55" y="573"/>
                    </a:lnTo>
                    <a:lnTo>
                      <a:pt x="68" y="575"/>
                    </a:lnTo>
                    <a:lnTo>
                      <a:pt x="79" y="578"/>
                    </a:lnTo>
                    <a:lnTo>
                      <a:pt x="92" y="580"/>
                    </a:lnTo>
                    <a:lnTo>
                      <a:pt x="104" y="582"/>
                    </a:lnTo>
                    <a:lnTo>
                      <a:pt x="117" y="585"/>
                    </a:lnTo>
                    <a:lnTo>
                      <a:pt x="130" y="586"/>
                    </a:lnTo>
                    <a:lnTo>
                      <a:pt x="142" y="588"/>
                    </a:lnTo>
                    <a:lnTo>
                      <a:pt x="155" y="589"/>
                    </a:lnTo>
                    <a:lnTo>
                      <a:pt x="155" y="594"/>
                    </a:lnTo>
                    <a:lnTo>
                      <a:pt x="155" y="598"/>
                    </a:lnTo>
                    <a:lnTo>
                      <a:pt x="153" y="602"/>
                    </a:lnTo>
                    <a:lnTo>
                      <a:pt x="147" y="603"/>
                    </a:lnTo>
                    <a:lnTo>
                      <a:pt x="135" y="603"/>
                    </a:lnTo>
                    <a:lnTo>
                      <a:pt x="124" y="603"/>
                    </a:lnTo>
                    <a:lnTo>
                      <a:pt x="112" y="602"/>
                    </a:lnTo>
                    <a:lnTo>
                      <a:pt x="102" y="602"/>
                    </a:lnTo>
                    <a:lnTo>
                      <a:pt x="91" y="601"/>
                    </a:lnTo>
                    <a:lnTo>
                      <a:pt x="80" y="601"/>
                    </a:lnTo>
                    <a:lnTo>
                      <a:pt x="69" y="601"/>
                    </a:lnTo>
                    <a:lnTo>
                      <a:pt x="58" y="602"/>
                    </a:lnTo>
                    <a:lnTo>
                      <a:pt x="58" y="603"/>
                    </a:lnTo>
                    <a:lnTo>
                      <a:pt x="58" y="605"/>
                    </a:lnTo>
                    <a:lnTo>
                      <a:pt x="59" y="606"/>
                    </a:lnTo>
                    <a:lnTo>
                      <a:pt x="61" y="608"/>
                    </a:lnTo>
                    <a:lnTo>
                      <a:pt x="72" y="609"/>
                    </a:lnTo>
                    <a:lnTo>
                      <a:pt x="85" y="610"/>
                    </a:lnTo>
                    <a:lnTo>
                      <a:pt x="96" y="611"/>
                    </a:lnTo>
                    <a:lnTo>
                      <a:pt x="108" y="612"/>
                    </a:lnTo>
                    <a:lnTo>
                      <a:pt x="118" y="613"/>
                    </a:lnTo>
                    <a:lnTo>
                      <a:pt x="130" y="615"/>
                    </a:lnTo>
                    <a:lnTo>
                      <a:pt x="142" y="616"/>
                    </a:lnTo>
                    <a:lnTo>
                      <a:pt x="154" y="617"/>
                    </a:lnTo>
                    <a:lnTo>
                      <a:pt x="156" y="619"/>
                    </a:lnTo>
                    <a:lnTo>
                      <a:pt x="156" y="621"/>
                    </a:lnTo>
                    <a:lnTo>
                      <a:pt x="156" y="625"/>
                    </a:lnTo>
                    <a:lnTo>
                      <a:pt x="156" y="627"/>
                    </a:lnTo>
                    <a:lnTo>
                      <a:pt x="154" y="630"/>
                    </a:lnTo>
                    <a:lnTo>
                      <a:pt x="143" y="631"/>
                    </a:lnTo>
                    <a:lnTo>
                      <a:pt x="133" y="631"/>
                    </a:lnTo>
                    <a:lnTo>
                      <a:pt x="123" y="630"/>
                    </a:lnTo>
                    <a:lnTo>
                      <a:pt x="112" y="628"/>
                    </a:lnTo>
                    <a:lnTo>
                      <a:pt x="102" y="627"/>
                    </a:lnTo>
                    <a:lnTo>
                      <a:pt x="92" y="627"/>
                    </a:lnTo>
                    <a:lnTo>
                      <a:pt x="81" y="627"/>
                    </a:lnTo>
                    <a:lnTo>
                      <a:pt x="71" y="628"/>
                    </a:lnTo>
                    <a:lnTo>
                      <a:pt x="76" y="633"/>
                    </a:lnTo>
                    <a:lnTo>
                      <a:pt x="81" y="634"/>
                    </a:lnTo>
                    <a:lnTo>
                      <a:pt x="89" y="635"/>
                    </a:lnTo>
                    <a:lnTo>
                      <a:pt x="96" y="636"/>
                    </a:lnTo>
                    <a:lnTo>
                      <a:pt x="155" y="647"/>
                    </a:lnTo>
                    <a:lnTo>
                      <a:pt x="156" y="649"/>
                    </a:lnTo>
                    <a:lnTo>
                      <a:pt x="156" y="653"/>
                    </a:lnTo>
                    <a:lnTo>
                      <a:pt x="156" y="656"/>
                    </a:lnTo>
                    <a:lnTo>
                      <a:pt x="156" y="658"/>
                    </a:lnTo>
                    <a:lnTo>
                      <a:pt x="143" y="659"/>
                    </a:lnTo>
                    <a:lnTo>
                      <a:pt x="132" y="661"/>
                    </a:lnTo>
                    <a:lnTo>
                      <a:pt x="119" y="659"/>
                    </a:lnTo>
                    <a:lnTo>
                      <a:pt x="107" y="658"/>
                    </a:lnTo>
                    <a:lnTo>
                      <a:pt x="94" y="658"/>
                    </a:lnTo>
                    <a:lnTo>
                      <a:pt x="82" y="657"/>
                    </a:lnTo>
                    <a:lnTo>
                      <a:pt x="70" y="656"/>
                    </a:lnTo>
                    <a:lnTo>
                      <a:pt x="58" y="656"/>
                    </a:lnTo>
                    <a:lnTo>
                      <a:pt x="58" y="657"/>
                    </a:lnTo>
                    <a:lnTo>
                      <a:pt x="59" y="658"/>
                    </a:lnTo>
                    <a:lnTo>
                      <a:pt x="61" y="661"/>
                    </a:lnTo>
                    <a:lnTo>
                      <a:pt x="62" y="662"/>
                    </a:lnTo>
                    <a:lnTo>
                      <a:pt x="74" y="663"/>
                    </a:lnTo>
                    <a:lnTo>
                      <a:pt x="86" y="664"/>
                    </a:lnTo>
                    <a:lnTo>
                      <a:pt x="97" y="666"/>
                    </a:lnTo>
                    <a:lnTo>
                      <a:pt x="109" y="669"/>
                    </a:lnTo>
                    <a:lnTo>
                      <a:pt x="120" y="671"/>
                    </a:lnTo>
                    <a:lnTo>
                      <a:pt x="132" y="673"/>
                    </a:lnTo>
                    <a:lnTo>
                      <a:pt x="145" y="674"/>
                    </a:lnTo>
                    <a:lnTo>
                      <a:pt x="156" y="676"/>
                    </a:lnTo>
                    <a:lnTo>
                      <a:pt x="157" y="678"/>
                    </a:lnTo>
                    <a:lnTo>
                      <a:pt x="157" y="681"/>
                    </a:lnTo>
                    <a:lnTo>
                      <a:pt x="157" y="685"/>
                    </a:lnTo>
                    <a:lnTo>
                      <a:pt x="157" y="688"/>
                    </a:lnTo>
                    <a:lnTo>
                      <a:pt x="146" y="689"/>
                    </a:lnTo>
                    <a:lnTo>
                      <a:pt x="135" y="689"/>
                    </a:lnTo>
                    <a:lnTo>
                      <a:pt x="124" y="689"/>
                    </a:lnTo>
                    <a:lnTo>
                      <a:pt x="112" y="688"/>
                    </a:lnTo>
                    <a:lnTo>
                      <a:pt x="101" y="688"/>
                    </a:lnTo>
                    <a:lnTo>
                      <a:pt x="91" y="688"/>
                    </a:lnTo>
                    <a:lnTo>
                      <a:pt x="79" y="688"/>
                    </a:lnTo>
                    <a:lnTo>
                      <a:pt x="69" y="691"/>
                    </a:lnTo>
                    <a:lnTo>
                      <a:pt x="69" y="692"/>
                    </a:lnTo>
                    <a:lnTo>
                      <a:pt x="69" y="692"/>
                    </a:lnTo>
                    <a:lnTo>
                      <a:pt x="70" y="693"/>
                    </a:lnTo>
                    <a:lnTo>
                      <a:pt x="71" y="694"/>
                    </a:lnTo>
                    <a:lnTo>
                      <a:pt x="82" y="694"/>
                    </a:lnTo>
                    <a:lnTo>
                      <a:pt x="94" y="694"/>
                    </a:lnTo>
                    <a:lnTo>
                      <a:pt x="105" y="696"/>
                    </a:lnTo>
                    <a:lnTo>
                      <a:pt x="116" y="697"/>
                    </a:lnTo>
                    <a:lnTo>
                      <a:pt x="126" y="700"/>
                    </a:lnTo>
                    <a:lnTo>
                      <a:pt x="138" y="702"/>
                    </a:lnTo>
                    <a:lnTo>
                      <a:pt x="148" y="703"/>
                    </a:lnTo>
                    <a:lnTo>
                      <a:pt x="160" y="704"/>
                    </a:lnTo>
                    <a:lnTo>
                      <a:pt x="161" y="707"/>
                    </a:lnTo>
                    <a:lnTo>
                      <a:pt x="161" y="709"/>
                    </a:lnTo>
                    <a:lnTo>
                      <a:pt x="161" y="711"/>
                    </a:lnTo>
                    <a:lnTo>
                      <a:pt x="161" y="714"/>
                    </a:lnTo>
                    <a:lnTo>
                      <a:pt x="149" y="714"/>
                    </a:lnTo>
                    <a:lnTo>
                      <a:pt x="139" y="714"/>
                    </a:lnTo>
                    <a:lnTo>
                      <a:pt x="127" y="714"/>
                    </a:lnTo>
                    <a:lnTo>
                      <a:pt x="115" y="714"/>
                    </a:lnTo>
                    <a:lnTo>
                      <a:pt x="103" y="714"/>
                    </a:lnTo>
                    <a:lnTo>
                      <a:pt x="92" y="714"/>
                    </a:lnTo>
                    <a:lnTo>
                      <a:pt x="80" y="712"/>
                    </a:lnTo>
                    <a:lnTo>
                      <a:pt x="69" y="711"/>
                    </a:lnTo>
                    <a:lnTo>
                      <a:pt x="68" y="712"/>
                    </a:lnTo>
                    <a:lnTo>
                      <a:pt x="66" y="714"/>
                    </a:lnTo>
                    <a:lnTo>
                      <a:pt x="65" y="715"/>
                    </a:lnTo>
                    <a:lnTo>
                      <a:pt x="65" y="717"/>
                    </a:lnTo>
                    <a:lnTo>
                      <a:pt x="77" y="720"/>
                    </a:lnTo>
                    <a:lnTo>
                      <a:pt x="89" y="722"/>
                    </a:lnTo>
                    <a:lnTo>
                      <a:pt x="101" y="724"/>
                    </a:lnTo>
                    <a:lnTo>
                      <a:pt x="114" y="725"/>
                    </a:lnTo>
                    <a:lnTo>
                      <a:pt x="126" y="726"/>
                    </a:lnTo>
                    <a:lnTo>
                      <a:pt x="138" y="727"/>
                    </a:lnTo>
                    <a:lnTo>
                      <a:pt x="150" y="729"/>
                    </a:lnTo>
                    <a:lnTo>
                      <a:pt x="162" y="731"/>
                    </a:lnTo>
                    <a:lnTo>
                      <a:pt x="156" y="737"/>
                    </a:lnTo>
                    <a:lnTo>
                      <a:pt x="140" y="734"/>
                    </a:lnTo>
                    <a:lnTo>
                      <a:pt x="124" y="733"/>
                    </a:lnTo>
                    <a:lnTo>
                      <a:pt x="108" y="732"/>
                    </a:lnTo>
                    <a:lnTo>
                      <a:pt x="91" y="731"/>
                    </a:lnTo>
                    <a:lnTo>
                      <a:pt x="74" y="731"/>
                    </a:lnTo>
                    <a:lnTo>
                      <a:pt x="58" y="730"/>
                    </a:lnTo>
                    <a:lnTo>
                      <a:pt x="41" y="729"/>
                    </a:lnTo>
                    <a:lnTo>
                      <a:pt x="25" y="727"/>
                    </a:lnTo>
                    <a:lnTo>
                      <a:pt x="30" y="590"/>
                    </a:lnTo>
                    <a:lnTo>
                      <a:pt x="33" y="456"/>
                    </a:lnTo>
                    <a:lnTo>
                      <a:pt x="32" y="322"/>
                    </a:lnTo>
                    <a:lnTo>
                      <a:pt x="23" y="187"/>
                    </a:lnTo>
                    <a:lnTo>
                      <a:pt x="17" y="140"/>
                    </a:lnTo>
                    <a:lnTo>
                      <a:pt x="13" y="92"/>
                    </a:lnTo>
                    <a:lnTo>
                      <a:pt x="9" y="45"/>
                    </a:lnTo>
                    <a:lnTo>
                      <a:pt x="0" y="0"/>
                    </a:lnTo>
                    <a:lnTo>
                      <a:pt x="9" y="1"/>
                    </a:lnTo>
                    <a:lnTo>
                      <a:pt x="19" y="2"/>
                    </a:lnTo>
                    <a:lnTo>
                      <a:pt x="28" y="2"/>
                    </a:lnTo>
                    <a:lnTo>
                      <a:pt x="39" y="3"/>
                    </a:lnTo>
                    <a:lnTo>
                      <a:pt x="48" y="5"/>
                    </a:lnTo>
                    <a:lnTo>
                      <a:pt x="56" y="8"/>
                    </a:lnTo>
                    <a:lnTo>
                      <a:pt x="64" y="14"/>
                    </a:lnTo>
                    <a:lnTo>
                      <a:pt x="70" y="2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0" name="Freeform 42"/>
              <p:cNvSpPr>
                <a:spLocks/>
              </p:cNvSpPr>
              <p:nvPr/>
            </p:nvSpPr>
            <p:spPr bwMode="auto">
              <a:xfrm>
                <a:off x="2826" y="1936"/>
                <a:ext cx="41" cy="8"/>
              </a:xfrm>
              <a:custGeom>
                <a:avLst/>
                <a:gdLst/>
                <a:ahLst/>
                <a:cxnLst>
                  <a:cxn ang="0">
                    <a:pos x="82" y="8"/>
                  </a:cxn>
                  <a:cxn ang="0">
                    <a:pos x="78" y="11"/>
                  </a:cxn>
                  <a:cxn ang="0">
                    <a:pos x="0" y="16"/>
                  </a:cxn>
                  <a:cxn ang="0">
                    <a:pos x="1" y="10"/>
                  </a:cxn>
                  <a:cxn ang="0">
                    <a:pos x="3" y="5"/>
                  </a:cxn>
                  <a:cxn ang="0">
                    <a:pos x="7" y="2"/>
                  </a:cxn>
                  <a:cxn ang="0">
                    <a:pos x="13" y="0"/>
                  </a:cxn>
                  <a:cxn ang="0">
                    <a:pos x="21" y="1"/>
                  </a:cxn>
                  <a:cxn ang="0">
                    <a:pos x="30" y="2"/>
                  </a:cxn>
                  <a:cxn ang="0">
                    <a:pos x="39" y="2"/>
                  </a:cxn>
                  <a:cxn ang="0">
                    <a:pos x="47" y="2"/>
                  </a:cxn>
                  <a:cxn ang="0">
                    <a:pos x="56" y="2"/>
                  </a:cxn>
                  <a:cxn ang="0">
                    <a:pos x="66" y="3"/>
                  </a:cxn>
                  <a:cxn ang="0">
                    <a:pos x="74" y="5"/>
                  </a:cxn>
                  <a:cxn ang="0">
                    <a:pos x="82" y="8"/>
                  </a:cxn>
                </a:cxnLst>
                <a:rect l="0" t="0" r="r" b="b"/>
                <a:pathLst>
                  <a:path w="82" h="16">
                    <a:moveTo>
                      <a:pt x="82" y="8"/>
                    </a:moveTo>
                    <a:lnTo>
                      <a:pt x="78" y="11"/>
                    </a:lnTo>
                    <a:lnTo>
                      <a:pt x="0" y="16"/>
                    </a:lnTo>
                    <a:lnTo>
                      <a:pt x="1" y="10"/>
                    </a:lnTo>
                    <a:lnTo>
                      <a:pt x="3" y="5"/>
                    </a:lnTo>
                    <a:lnTo>
                      <a:pt x="7" y="2"/>
                    </a:lnTo>
                    <a:lnTo>
                      <a:pt x="13" y="0"/>
                    </a:lnTo>
                    <a:lnTo>
                      <a:pt x="21" y="1"/>
                    </a:lnTo>
                    <a:lnTo>
                      <a:pt x="30" y="2"/>
                    </a:lnTo>
                    <a:lnTo>
                      <a:pt x="39" y="2"/>
                    </a:lnTo>
                    <a:lnTo>
                      <a:pt x="47" y="2"/>
                    </a:lnTo>
                    <a:lnTo>
                      <a:pt x="56" y="2"/>
                    </a:lnTo>
                    <a:lnTo>
                      <a:pt x="66" y="3"/>
                    </a:lnTo>
                    <a:lnTo>
                      <a:pt x="74" y="5"/>
                    </a:lnTo>
                    <a:lnTo>
                      <a:pt x="82"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1" name="Freeform 43"/>
              <p:cNvSpPr>
                <a:spLocks/>
              </p:cNvSpPr>
              <p:nvPr/>
            </p:nvSpPr>
            <p:spPr bwMode="auto">
              <a:xfrm>
                <a:off x="2460" y="1939"/>
                <a:ext cx="26" cy="32"/>
              </a:xfrm>
              <a:custGeom>
                <a:avLst/>
                <a:gdLst/>
                <a:ahLst/>
                <a:cxnLst>
                  <a:cxn ang="0">
                    <a:pos x="52" y="11"/>
                  </a:cxn>
                  <a:cxn ang="0">
                    <a:pos x="48" y="24"/>
                  </a:cxn>
                  <a:cxn ang="0">
                    <a:pos x="48" y="39"/>
                  </a:cxn>
                  <a:cxn ang="0">
                    <a:pos x="45" y="53"/>
                  </a:cxn>
                  <a:cxn ang="0">
                    <a:pos x="32" y="62"/>
                  </a:cxn>
                  <a:cxn ang="0">
                    <a:pos x="23" y="64"/>
                  </a:cxn>
                  <a:cxn ang="0">
                    <a:pos x="15" y="66"/>
                  </a:cxn>
                  <a:cxn ang="0">
                    <a:pos x="7" y="66"/>
                  </a:cxn>
                  <a:cxn ang="0">
                    <a:pos x="0" y="61"/>
                  </a:cxn>
                  <a:cxn ang="0">
                    <a:pos x="3" y="51"/>
                  </a:cxn>
                  <a:cxn ang="0">
                    <a:pos x="11" y="43"/>
                  </a:cxn>
                  <a:cxn ang="0">
                    <a:pos x="18" y="35"/>
                  </a:cxn>
                  <a:cxn ang="0">
                    <a:pos x="21" y="23"/>
                  </a:cxn>
                  <a:cxn ang="0">
                    <a:pos x="18" y="21"/>
                  </a:cxn>
                  <a:cxn ang="0">
                    <a:pos x="16" y="19"/>
                  </a:cxn>
                  <a:cxn ang="0">
                    <a:pos x="13" y="18"/>
                  </a:cxn>
                  <a:cxn ang="0">
                    <a:pos x="9" y="16"/>
                  </a:cxn>
                  <a:cxn ang="0">
                    <a:pos x="3" y="22"/>
                  </a:cxn>
                  <a:cxn ang="0">
                    <a:pos x="2" y="21"/>
                  </a:cxn>
                  <a:cxn ang="0">
                    <a:pos x="1" y="19"/>
                  </a:cxn>
                  <a:cxn ang="0">
                    <a:pos x="1" y="15"/>
                  </a:cxn>
                  <a:cxn ang="0">
                    <a:pos x="1" y="13"/>
                  </a:cxn>
                  <a:cxn ang="0">
                    <a:pos x="7" y="11"/>
                  </a:cxn>
                  <a:cxn ang="0">
                    <a:pos x="14" y="7"/>
                  </a:cxn>
                  <a:cxn ang="0">
                    <a:pos x="19" y="4"/>
                  </a:cxn>
                  <a:cxn ang="0">
                    <a:pos x="26" y="1"/>
                  </a:cxn>
                  <a:cxn ang="0">
                    <a:pos x="33" y="0"/>
                  </a:cxn>
                  <a:cxn ang="0">
                    <a:pos x="40" y="0"/>
                  </a:cxn>
                  <a:cxn ang="0">
                    <a:pos x="46" y="4"/>
                  </a:cxn>
                  <a:cxn ang="0">
                    <a:pos x="52" y="11"/>
                  </a:cxn>
                </a:cxnLst>
                <a:rect l="0" t="0" r="r" b="b"/>
                <a:pathLst>
                  <a:path w="52" h="66">
                    <a:moveTo>
                      <a:pt x="52" y="11"/>
                    </a:moveTo>
                    <a:lnTo>
                      <a:pt x="48" y="24"/>
                    </a:lnTo>
                    <a:lnTo>
                      <a:pt x="48" y="39"/>
                    </a:lnTo>
                    <a:lnTo>
                      <a:pt x="45" y="53"/>
                    </a:lnTo>
                    <a:lnTo>
                      <a:pt x="32" y="62"/>
                    </a:lnTo>
                    <a:lnTo>
                      <a:pt x="23" y="64"/>
                    </a:lnTo>
                    <a:lnTo>
                      <a:pt x="15" y="66"/>
                    </a:lnTo>
                    <a:lnTo>
                      <a:pt x="7" y="66"/>
                    </a:lnTo>
                    <a:lnTo>
                      <a:pt x="0" y="61"/>
                    </a:lnTo>
                    <a:lnTo>
                      <a:pt x="3" y="51"/>
                    </a:lnTo>
                    <a:lnTo>
                      <a:pt x="11" y="43"/>
                    </a:lnTo>
                    <a:lnTo>
                      <a:pt x="18" y="35"/>
                    </a:lnTo>
                    <a:lnTo>
                      <a:pt x="21" y="23"/>
                    </a:lnTo>
                    <a:lnTo>
                      <a:pt x="18" y="21"/>
                    </a:lnTo>
                    <a:lnTo>
                      <a:pt x="16" y="19"/>
                    </a:lnTo>
                    <a:lnTo>
                      <a:pt x="13" y="18"/>
                    </a:lnTo>
                    <a:lnTo>
                      <a:pt x="9" y="16"/>
                    </a:lnTo>
                    <a:lnTo>
                      <a:pt x="3" y="22"/>
                    </a:lnTo>
                    <a:lnTo>
                      <a:pt x="2" y="21"/>
                    </a:lnTo>
                    <a:lnTo>
                      <a:pt x="1" y="19"/>
                    </a:lnTo>
                    <a:lnTo>
                      <a:pt x="1" y="15"/>
                    </a:lnTo>
                    <a:lnTo>
                      <a:pt x="1" y="13"/>
                    </a:lnTo>
                    <a:lnTo>
                      <a:pt x="7" y="11"/>
                    </a:lnTo>
                    <a:lnTo>
                      <a:pt x="14" y="7"/>
                    </a:lnTo>
                    <a:lnTo>
                      <a:pt x="19" y="4"/>
                    </a:lnTo>
                    <a:lnTo>
                      <a:pt x="26" y="1"/>
                    </a:lnTo>
                    <a:lnTo>
                      <a:pt x="33" y="0"/>
                    </a:lnTo>
                    <a:lnTo>
                      <a:pt x="40" y="0"/>
                    </a:lnTo>
                    <a:lnTo>
                      <a:pt x="46" y="4"/>
                    </a:lnTo>
                    <a:lnTo>
                      <a:pt x="52" y="1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2" name="Freeform 44"/>
              <p:cNvSpPr>
                <a:spLocks/>
              </p:cNvSpPr>
              <p:nvPr/>
            </p:nvSpPr>
            <p:spPr bwMode="auto">
              <a:xfrm>
                <a:off x="2930" y="1939"/>
                <a:ext cx="70" cy="9"/>
              </a:xfrm>
              <a:custGeom>
                <a:avLst/>
                <a:gdLst/>
                <a:ahLst/>
                <a:cxnLst>
                  <a:cxn ang="0">
                    <a:pos x="138" y="10"/>
                  </a:cxn>
                  <a:cxn ang="0">
                    <a:pos x="139" y="12"/>
                  </a:cxn>
                  <a:cxn ang="0">
                    <a:pos x="141" y="14"/>
                  </a:cxn>
                  <a:cxn ang="0">
                    <a:pos x="139" y="16"/>
                  </a:cxn>
                  <a:cxn ang="0">
                    <a:pos x="137" y="19"/>
                  </a:cxn>
                  <a:cxn ang="0">
                    <a:pos x="121" y="16"/>
                  </a:cxn>
                  <a:cxn ang="0">
                    <a:pos x="104" y="15"/>
                  </a:cxn>
                  <a:cxn ang="0">
                    <a:pos x="86" y="14"/>
                  </a:cxn>
                  <a:cxn ang="0">
                    <a:pos x="69" y="13"/>
                  </a:cxn>
                  <a:cxn ang="0">
                    <a:pos x="52" y="13"/>
                  </a:cxn>
                  <a:cxn ang="0">
                    <a:pos x="34" y="12"/>
                  </a:cxn>
                  <a:cxn ang="0">
                    <a:pos x="17" y="11"/>
                  </a:cxn>
                  <a:cxn ang="0">
                    <a:pos x="0" y="8"/>
                  </a:cxn>
                  <a:cxn ang="0">
                    <a:pos x="0" y="5"/>
                  </a:cxn>
                  <a:cxn ang="0">
                    <a:pos x="1" y="3"/>
                  </a:cxn>
                  <a:cxn ang="0">
                    <a:pos x="4" y="1"/>
                  </a:cxn>
                  <a:cxn ang="0">
                    <a:pos x="6" y="0"/>
                  </a:cxn>
                  <a:cxn ang="0">
                    <a:pos x="22" y="3"/>
                  </a:cxn>
                  <a:cxn ang="0">
                    <a:pos x="38" y="4"/>
                  </a:cxn>
                  <a:cxn ang="0">
                    <a:pos x="55" y="4"/>
                  </a:cxn>
                  <a:cxn ang="0">
                    <a:pos x="73" y="4"/>
                  </a:cxn>
                  <a:cxn ang="0">
                    <a:pos x="89" y="4"/>
                  </a:cxn>
                  <a:cxn ang="0">
                    <a:pos x="106" y="5"/>
                  </a:cxn>
                  <a:cxn ang="0">
                    <a:pos x="122" y="6"/>
                  </a:cxn>
                  <a:cxn ang="0">
                    <a:pos x="138" y="10"/>
                  </a:cxn>
                </a:cxnLst>
                <a:rect l="0" t="0" r="r" b="b"/>
                <a:pathLst>
                  <a:path w="141" h="19">
                    <a:moveTo>
                      <a:pt x="138" y="10"/>
                    </a:moveTo>
                    <a:lnTo>
                      <a:pt x="139" y="12"/>
                    </a:lnTo>
                    <a:lnTo>
                      <a:pt x="141" y="14"/>
                    </a:lnTo>
                    <a:lnTo>
                      <a:pt x="139" y="16"/>
                    </a:lnTo>
                    <a:lnTo>
                      <a:pt x="137" y="19"/>
                    </a:lnTo>
                    <a:lnTo>
                      <a:pt x="121" y="16"/>
                    </a:lnTo>
                    <a:lnTo>
                      <a:pt x="104" y="15"/>
                    </a:lnTo>
                    <a:lnTo>
                      <a:pt x="86" y="14"/>
                    </a:lnTo>
                    <a:lnTo>
                      <a:pt x="69" y="13"/>
                    </a:lnTo>
                    <a:lnTo>
                      <a:pt x="52" y="13"/>
                    </a:lnTo>
                    <a:lnTo>
                      <a:pt x="34" y="12"/>
                    </a:lnTo>
                    <a:lnTo>
                      <a:pt x="17" y="11"/>
                    </a:lnTo>
                    <a:lnTo>
                      <a:pt x="0" y="8"/>
                    </a:lnTo>
                    <a:lnTo>
                      <a:pt x="0" y="5"/>
                    </a:lnTo>
                    <a:lnTo>
                      <a:pt x="1" y="3"/>
                    </a:lnTo>
                    <a:lnTo>
                      <a:pt x="4" y="1"/>
                    </a:lnTo>
                    <a:lnTo>
                      <a:pt x="6" y="0"/>
                    </a:lnTo>
                    <a:lnTo>
                      <a:pt x="22" y="3"/>
                    </a:lnTo>
                    <a:lnTo>
                      <a:pt x="38" y="4"/>
                    </a:lnTo>
                    <a:lnTo>
                      <a:pt x="55" y="4"/>
                    </a:lnTo>
                    <a:lnTo>
                      <a:pt x="73" y="4"/>
                    </a:lnTo>
                    <a:lnTo>
                      <a:pt x="89" y="4"/>
                    </a:lnTo>
                    <a:lnTo>
                      <a:pt x="106" y="5"/>
                    </a:lnTo>
                    <a:lnTo>
                      <a:pt x="122" y="6"/>
                    </a:lnTo>
                    <a:lnTo>
                      <a:pt x="138"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3" name="Freeform 45"/>
              <p:cNvSpPr>
                <a:spLocks/>
              </p:cNvSpPr>
              <p:nvPr/>
            </p:nvSpPr>
            <p:spPr bwMode="auto">
              <a:xfrm>
                <a:off x="2429" y="1947"/>
                <a:ext cx="26" cy="33"/>
              </a:xfrm>
              <a:custGeom>
                <a:avLst/>
                <a:gdLst/>
                <a:ahLst/>
                <a:cxnLst>
                  <a:cxn ang="0">
                    <a:pos x="50" y="1"/>
                  </a:cxn>
                  <a:cxn ang="0">
                    <a:pos x="50" y="13"/>
                  </a:cxn>
                  <a:cxn ang="0">
                    <a:pos x="49" y="25"/>
                  </a:cxn>
                  <a:cxn ang="0">
                    <a:pos x="48" y="38"/>
                  </a:cxn>
                  <a:cxn ang="0">
                    <a:pos x="49" y="50"/>
                  </a:cxn>
                  <a:cxn ang="0">
                    <a:pos x="43" y="51"/>
                  </a:cxn>
                  <a:cxn ang="0">
                    <a:pos x="39" y="55"/>
                  </a:cxn>
                  <a:cxn ang="0">
                    <a:pos x="33" y="57"/>
                  </a:cxn>
                  <a:cxn ang="0">
                    <a:pos x="28" y="59"/>
                  </a:cxn>
                  <a:cxn ang="0">
                    <a:pos x="23" y="62"/>
                  </a:cxn>
                  <a:cxn ang="0">
                    <a:pos x="18" y="63"/>
                  </a:cxn>
                  <a:cxn ang="0">
                    <a:pos x="12" y="64"/>
                  </a:cxn>
                  <a:cxn ang="0">
                    <a:pos x="7" y="63"/>
                  </a:cxn>
                  <a:cxn ang="0">
                    <a:pos x="2" y="57"/>
                  </a:cxn>
                  <a:cxn ang="0">
                    <a:pos x="0" y="51"/>
                  </a:cxn>
                  <a:cxn ang="0">
                    <a:pos x="0" y="47"/>
                  </a:cxn>
                  <a:cxn ang="0">
                    <a:pos x="3" y="41"/>
                  </a:cxn>
                  <a:cxn ang="0">
                    <a:pos x="13" y="36"/>
                  </a:cxn>
                  <a:cxn ang="0">
                    <a:pos x="10" y="32"/>
                  </a:cxn>
                  <a:cxn ang="0">
                    <a:pos x="8" y="27"/>
                  </a:cxn>
                  <a:cxn ang="0">
                    <a:pos x="7" y="21"/>
                  </a:cxn>
                  <a:cxn ang="0">
                    <a:pos x="9" y="17"/>
                  </a:cxn>
                  <a:cxn ang="0">
                    <a:pos x="12" y="13"/>
                  </a:cxn>
                  <a:cxn ang="0">
                    <a:pos x="17" y="11"/>
                  </a:cxn>
                  <a:cxn ang="0">
                    <a:pos x="20" y="8"/>
                  </a:cxn>
                  <a:cxn ang="0">
                    <a:pos x="25" y="6"/>
                  </a:cxn>
                  <a:cxn ang="0">
                    <a:pos x="30" y="4"/>
                  </a:cxn>
                  <a:cxn ang="0">
                    <a:pos x="34" y="4"/>
                  </a:cxn>
                  <a:cxn ang="0">
                    <a:pos x="39" y="4"/>
                  </a:cxn>
                  <a:cxn ang="0">
                    <a:pos x="43" y="4"/>
                  </a:cxn>
                  <a:cxn ang="0">
                    <a:pos x="45" y="3"/>
                  </a:cxn>
                  <a:cxn ang="0">
                    <a:pos x="47" y="1"/>
                  </a:cxn>
                  <a:cxn ang="0">
                    <a:pos x="48" y="0"/>
                  </a:cxn>
                  <a:cxn ang="0">
                    <a:pos x="50" y="1"/>
                  </a:cxn>
                </a:cxnLst>
                <a:rect l="0" t="0" r="r" b="b"/>
                <a:pathLst>
                  <a:path w="50" h="64">
                    <a:moveTo>
                      <a:pt x="50" y="1"/>
                    </a:moveTo>
                    <a:lnTo>
                      <a:pt x="50" y="13"/>
                    </a:lnTo>
                    <a:lnTo>
                      <a:pt x="49" y="25"/>
                    </a:lnTo>
                    <a:lnTo>
                      <a:pt x="48" y="38"/>
                    </a:lnTo>
                    <a:lnTo>
                      <a:pt x="49" y="50"/>
                    </a:lnTo>
                    <a:lnTo>
                      <a:pt x="43" y="51"/>
                    </a:lnTo>
                    <a:lnTo>
                      <a:pt x="39" y="55"/>
                    </a:lnTo>
                    <a:lnTo>
                      <a:pt x="33" y="57"/>
                    </a:lnTo>
                    <a:lnTo>
                      <a:pt x="28" y="59"/>
                    </a:lnTo>
                    <a:lnTo>
                      <a:pt x="23" y="62"/>
                    </a:lnTo>
                    <a:lnTo>
                      <a:pt x="18" y="63"/>
                    </a:lnTo>
                    <a:lnTo>
                      <a:pt x="12" y="64"/>
                    </a:lnTo>
                    <a:lnTo>
                      <a:pt x="7" y="63"/>
                    </a:lnTo>
                    <a:lnTo>
                      <a:pt x="2" y="57"/>
                    </a:lnTo>
                    <a:lnTo>
                      <a:pt x="0" y="51"/>
                    </a:lnTo>
                    <a:lnTo>
                      <a:pt x="0" y="47"/>
                    </a:lnTo>
                    <a:lnTo>
                      <a:pt x="3" y="41"/>
                    </a:lnTo>
                    <a:lnTo>
                      <a:pt x="13" y="36"/>
                    </a:lnTo>
                    <a:lnTo>
                      <a:pt x="10" y="32"/>
                    </a:lnTo>
                    <a:lnTo>
                      <a:pt x="8" y="27"/>
                    </a:lnTo>
                    <a:lnTo>
                      <a:pt x="7" y="21"/>
                    </a:lnTo>
                    <a:lnTo>
                      <a:pt x="9" y="17"/>
                    </a:lnTo>
                    <a:lnTo>
                      <a:pt x="12" y="13"/>
                    </a:lnTo>
                    <a:lnTo>
                      <a:pt x="17" y="11"/>
                    </a:lnTo>
                    <a:lnTo>
                      <a:pt x="20" y="8"/>
                    </a:lnTo>
                    <a:lnTo>
                      <a:pt x="25" y="6"/>
                    </a:lnTo>
                    <a:lnTo>
                      <a:pt x="30" y="4"/>
                    </a:lnTo>
                    <a:lnTo>
                      <a:pt x="34" y="4"/>
                    </a:lnTo>
                    <a:lnTo>
                      <a:pt x="39" y="4"/>
                    </a:lnTo>
                    <a:lnTo>
                      <a:pt x="43" y="4"/>
                    </a:lnTo>
                    <a:lnTo>
                      <a:pt x="45" y="3"/>
                    </a:lnTo>
                    <a:lnTo>
                      <a:pt x="47" y="1"/>
                    </a:lnTo>
                    <a:lnTo>
                      <a:pt x="48" y="0"/>
                    </a:lnTo>
                    <a:lnTo>
                      <a:pt x="50"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4" name="Freeform 46"/>
              <p:cNvSpPr>
                <a:spLocks/>
              </p:cNvSpPr>
              <p:nvPr/>
            </p:nvSpPr>
            <p:spPr bwMode="auto">
              <a:xfrm>
                <a:off x="2824" y="1949"/>
                <a:ext cx="40" cy="7"/>
              </a:xfrm>
              <a:custGeom>
                <a:avLst/>
                <a:gdLst/>
                <a:ahLst/>
                <a:cxnLst>
                  <a:cxn ang="0">
                    <a:pos x="81" y="7"/>
                  </a:cxn>
                  <a:cxn ang="0">
                    <a:pos x="78" y="9"/>
                  </a:cxn>
                  <a:cxn ang="0">
                    <a:pos x="75" y="10"/>
                  </a:cxn>
                  <a:cxn ang="0">
                    <a:pos x="72" y="10"/>
                  </a:cxn>
                  <a:cxn ang="0">
                    <a:pos x="67" y="10"/>
                  </a:cxn>
                  <a:cxn ang="0">
                    <a:pos x="59" y="9"/>
                  </a:cxn>
                  <a:cxn ang="0">
                    <a:pos x="50" y="9"/>
                  </a:cxn>
                  <a:cxn ang="0">
                    <a:pos x="42" y="9"/>
                  </a:cxn>
                  <a:cxn ang="0">
                    <a:pos x="32" y="9"/>
                  </a:cxn>
                  <a:cxn ang="0">
                    <a:pos x="24" y="10"/>
                  </a:cxn>
                  <a:cxn ang="0">
                    <a:pos x="16" y="12"/>
                  </a:cxn>
                  <a:cxn ang="0">
                    <a:pos x="8" y="14"/>
                  </a:cxn>
                  <a:cxn ang="0">
                    <a:pos x="0" y="15"/>
                  </a:cxn>
                  <a:cxn ang="0">
                    <a:pos x="0" y="10"/>
                  </a:cxn>
                  <a:cxn ang="0">
                    <a:pos x="0" y="6"/>
                  </a:cxn>
                  <a:cxn ang="0">
                    <a:pos x="1" y="2"/>
                  </a:cxn>
                  <a:cxn ang="0">
                    <a:pos x="5" y="0"/>
                  </a:cxn>
                  <a:cxn ang="0">
                    <a:pos x="15" y="0"/>
                  </a:cxn>
                  <a:cxn ang="0">
                    <a:pos x="24" y="1"/>
                  </a:cxn>
                  <a:cxn ang="0">
                    <a:pos x="34" y="1"/>
                  </a:cxn>
                  <a:cxn ang="0">
                    <a:pos x="44" y="2"/>
                  </a:cxn>
                  <a:cxn ang="0">
                    <a:pos x="53" y="3"/>
                  </a:cxn>
                  <a:cxn ang="0">
                    <a:pos x="62" y="5"/>
                  </a:cxn>
                  <a:cxn ang="0">
                    <a:pos x="72" y="6"/>
                  </a:cxn>
                  <a:cxn ang="0">
                    <a:pos x="81" y="7"/>
                  </a:cxn>
                </a:cxnLst>
                <a:rect l="0" t="0" r="r" b="b"/>
                <a:pathLst>
                  <a:path w="81" h="15">
                    <a:moveTo>
                      <a:pt x="81" y="7"/>
                    </a:moveTo>
                    <a:lnTo>
                      <a:pt x="78" y="9"/>
                    </a:lnTo>
                    <a:lnTo>
                      <a:pt x="75" y="10"/>
                    </a:lnTo>
                    <a:lnTo>
                      <a:pt x="72" y="10"/>
                    </a:lnTo>
                    <a:lnTo>
                      <a:pt x="67" y="10"/>
                    </a:lnTo>
                    <a:lnTo>
                      <a:pt x="59" y="9"/>
                    </a:lnTo>
                    <a:lnTo>
                      <a:pt x="50" y="9"/>
                    </a:lnTo>
                    <a:lnTo>
                      <a:pt x="42" y="9"/>
                    </a:lnTo>
                    <a:lnTo>
                      <a:pt x="32" y="9"/>
                    </a:lnTo>
                    <a:lnTo>
                      <a:pt x="24" y="10"/>
                    </a:lnTo>
                    <a:lnTo>
                      <a:pt x="16" y="12"/>
                    </a:lnTo>
                    <a:lnTo>
                      <a:pt x="8" y="14"/>
                    </a:lnTo>
                    <a:lnTo>
                      <a:pt x="0" y="15"/>
                    </a:lnTo>
                    <a:lnTo>
                      <a:pt x="0" y="10"/>
                    </a:lnTo>
                    <a:lnTo>
                      <a:pt x="0" y="6"/>
                    </a:lnTo>
                    <a:lnTo>
                      <a:pt x="1" y="2"/>
                    </a:lnTo>
                    <a:lnTo>
                      <a:pt x="5" y="0"/>
                    </a:lnTo>
                    <a:lnTo>
                      <a:pt x="15" y="0"/>
                    </a:lnTo>
                    <a:lnTo>
                      <a:pt x="24" y="1"/>
                    </a:lnTo>
                    <a:lnTo>
                      <a:pt x="34" y="1"/>
                    </a:lnTo>
                    <a:lnTo>
                      <a:pt x="44" y="2"/>
                    </a:lnTo>
                    <a:lnTo>
                      <a:pt x="53" y="3"/>
                    </a:lnTo>
                    <a:lnTo>
                      <a:pt x="62" y="5"/>
                    </a:lnTo>
                    <a:lnTo>
                      <a:pt x="72" y="6"/>
                    </a:lnTo>
                    <a:lnTo>
                      <a:pt x="81"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5" name="Freeform 47"/>
              <p:cNvSpPr>
                <a:spLocks/>
              </p:cNvSpPr>
              <p:nvPr/>
            </p:nvSpPr>
            <p:spPr bwMode="auto">
              <a:xfrm>
                <a:off x="3090" y="1952"/>
                <a:ext cx="63" cy="7"/>
              </a:xfrm>
              <a:custGeom>
                <a:avLst/>
                <a:gdLst/>
                <a:ahLst/>
                <a:cxnLst>
                  <a:cxn ang="0">
                    <a:pos x="126" y="9"/>
                  </a:cxn>
                  <a:cxn ang="0">
                    <a:pos x="126" y="13"/>
                  </a:cxn>
                  <a:cxn ang="0">
                    <a:pos x="110" y="11"/>
                  </a:cxn>
                  <a:cxn ang="0">
                    <a:pos x="95" y="11"/>
                  </a:cxn>
                  <a:cxn ang="0">
                    <a:pos x="78" y="10"/>
                  </a:cxn>
                  <a:cxn ang="0">
                    <a:pos x="62" y="9"/>
                  </a:cxn>
                  <a:cxn ang="0">
                    <a:pos x="46" y="8"/>
                  </a:cxn>
                  <a:cxn ang="0">
                    <a:pos x="30" y="7"/>
                  </a:cxn>
                  <a:cxn ang="0">
                    <a:pos x="15" y="6"/>
                  </a:cxn>
                  <a:cxn ang="0">
                    <a:pos x="0" y="3"/>
                  </a:cxn>
                  <a:cxn ang="0">
                    <a:pos x="1" y="0"/>
                  </a:cxn>
                  <a:cxn ang="0">
                    <a:pos x="17" y="0"/>
                  </a:cxn>
                  <a:cxn ang="0">
                    <a:pos x="32" y="0"/>
                  </a:cxn>
                  <a:cxn ang="0">
                    <a:pos x="49" y="1"/>
                  </a:cxn>
                  <a:cxn ang="0">
                    <a:pos x="63" y="2"/>
                  </a:cxn>
                  <a:cxn ang="0">
                    <a:pos x="80" y="5"/>
                  </a:cxn>
                  <a:cxn ang="0">
                    <a:pos x="95" y="6"/>
                  </a:cxn>
                  <a:cxn ang="0">
                    <a:pos x="111" y="8"/>
                  </a:cxn>
                  <a:cxn ang="0">
                    <a:pos x="126" y="9"/>
                  </a:cxn>
                </a:cxnLst>
                <a:rect l="0" t="0" r="r" b="b"/>
                <a:pathLst>
                  <a:path w="126" h="13">
                    <a:moveTo>
                      <a:pt x="126" y="9"/>
                    </a:moveTo>
                    <a:lnTo>
                      <a:pt x="126" y="13"/>
                    </a:lnTo>
                    <a:lnTo>
                      <a:pt x="110" y="11"/>
                    </a:lnTo>
                    <a:lnTo>
                      <a:pt x="95" y="11"/>
                    </a:lnTo>
                    <a:lnTo>
                      <a:pt x="78" y="10"/>
                    </a:lnTo>
                    <a:lnTo>
                      <a:pt x="62" y="9"/>
                    </a:lnTo>
                    <a:lnTo>
                      <a:pt x="46" y="8"/>
                    </a:lnTo>
                    <a:lnTo>
                      <a:pt x="30" y="7"/>
                    </a:lnTo>
                    <a:lnTo>
                      <a:pt x="15" y="6"/>
                    </a:lnTo>
                    <a:lnTo>
                      <a:pt x="0" y="3"/>
                    </a:lnTo>
                    <a:lnTo>
                      <a:pt x="1" y="0"/>
                    </a:lnTo>
                    <a:lnTo>
                      <a:pt x="17" y="0"/>
                    </a:lnTo>
                    <a:lnTo>
                      <a:pt x="32" y="0"/>
                    </a:lnTo>
                    <a:lnTo>
                      <a:pt x="49" y="1"/>
                    </a:lnTo>
                    <a:lnTo>
                      <a:pt x="63" y="2"/>
                    </a:lnTo>
                    <a:lnTo>
                      <a:pt x="80" y="5"/>
                    </a:lnTo>
                    <a:lnTo>
                      <a:pt x="95" y="6"/>
                    </a:lnTo>
                    <a:lnTo>
                      <a:pt x="111" y="8"/>
                    </a:lnTo>
                    <a:lnTo>
                      <a:pt x="126"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6" name="Freeform 48"/>
              <p:cNvSpPr>
                <a:spLocks/>
              </p:cNvSpPr>
              <p:nvPr/>
            </p:nvSpPr>
            <p:spPr bwMode="auto">
              <a:xfrm>
                <a:off x="2928" y="1954"/>
                <a:ext cx="64" cy="6"/>
              </a:xfrm>
              <a:custGeom>
                <a:avLst/>
                <a:gdLst/>
                <a:ahLst/>
                <a:cxnLst>
                  <a:cxn ang="0">
                    <a:pos x="116" y="7"/>
                  </a:cxn>
                  <a:cxn ang="0">
                    <a:pos x="119" y="7"/>
                  </a:cxn>
                  <a:cxn ang="0">
                    <a:pos x="123" y="6"/>
                  </a:cxn>
                  <a:cxn ang="0">
                    <a:pos x="125" y="6"/>
                  </a:cxn>
                  <a:cxn ang="0">
                    <a:pos x="128" y="7"/>
                  </a:cxn>
                  <a:cxn ang="0">
                    <a:pos x="125" y="13"/>
                  </a:cxn>
                  <a:cxn ang="0">
                    <a:pos x="1" y="12"/>
                  </a:cxn>
                  <a:cxn ang="0">
                    <a:pos x="0" y="8"/>
                  </a:cxn>
                  <a:cxn ang="0">
                    <a:pos x="0" y="5"/>
                  </a:cxn>
                  <a:cxn ang="0">
                    <a:pos x="2" y="3"/>
                  </a:cxn>
                  <a:cxn ang="0">
                    <a:pos x="4" y="0"/>
                  </a:cxn>
                  <a:cxn ang="0">
                    <a:pos x="17" y="3"/>
                  </a:cxn>
                  <a:cxn ang="0">
                    <a:pos x="31" y="3"/>
                  </a:cxn>
                  <a:cxn ang="0">
                    <a:pos x="44" y="4"/>
                  </a:cxn>
                  <a:cxn ang="0">
                    <a:pos x="59" y="4"/>
                  </a:cxn>
                  <a:cxn ang="0">
                    <a:pos x="73" y="4"/>
                  </a:cxn>
                  <a:cxn ang="0">
                    <a:pos x="88" y="4"/>
                  </a:cxn>
                  <a:cxn ang="0">
                    <a:pos x="102" y="5"/>
                  </a:cxn>
                  <a:cxn ang="0">
                    <a:pos x="116" y="7"/>
                  </a:cxn>
                </a:cxnLst>
                <a:rect l="0" t="0" r="r" b="b"/>
                <a:pathLst>
                  <a:path w="128" h="13">
                    <a:moveTo>
                      <a:pt x="116" y="7"/>
                    </a:moveTo>
                    <a:lnTo>
                      <a:pt x="119" y="7"/>
                    </a:lnTo>
                    <a:lnTo>
                      <a:pt x="123" y="6"/>
                    </a:lnTo>
                    <a:lnTo>
                      <a:pt x="125" y="6"/>
                    </a:lnTo>
                    <a:lnTo>
                      <a:pt x="128" y="7"/>
                    </a:lnTo>
                    <a:lnTo>
                      <a:pt x="125" y="13"/>
                    </a:lnTo>
                    <a:lnTo>
                      <a:pt x="1" y="12"/>
                    </a:lnTo>
                    <a:lnTo>
                      <a:pt x="0" y="8"/>
                    </a:lnTo>
                    <a:lnTo>
                      <a:pt x="0" y="5"/>
                    </a:lnTo>
                    <a:lnTo>
                      <a:pt x="2" y="3"/>
                    </a:lnTo>
                    <a:lnTo>
                      <a:pt x="4" y="0"/>
                    </a:lnTo>
                    <a:lnTo>
                      <a:pt x="17" y="3"/>
                    </a:lnTo>
                    <a:lnTo>
                      <a:pt x="31" y="3"/>
                    </a:lnTo>
                    <a:lnTo>
                      <a:pt x="44" y="4"/>
                    </a:lnTo>
                    <a:lnTo>
                      <a:pt x="59" y="4"/>
                    </a:lnTo>
                    <a:lnTo>
                      <a:pt x="73" y="4"/>
                    </a:lnTo>
                    <a:lnTo>
                      <a:pt x="88" y="4"/>
                    </a:lnTo>
                    <a:lnTo>
                      <a:pt x="102" y="5"/>
                    </a:lnTo>
                    <a:lnTo>
                      <a:pt x="116"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7" name="Freeform 49"/>
              <p:cNvSpPr>
                <a:spLocks/>
              </p:cNvSpPr>
              <p:nvPr/>
            </p:nvSpPr>
            <p:spPr bwMode="auto">
              <a:xfrm>
                <a:off x="2820" y="1962"/>
                <a:ext cx="43" cy="6"/>
              </a:xfrm>
              <a:custGeom>
                <a:avLst/>
                <a:gdLst/>
                <a:ahLst/>
                <a:cxnLst>
                  <a:cxn ang="0">
                    <a:pos x="86" y="5"/>
                  </a:cxn>
                  <a:cxn ang="0">
                    <a:pos x="82" y="6"/>
                  </a:cxn>
                  <a:cxn ang="0">
                    <a:pos x="77" y="6"/>
                  </a:cxn>
                  <a:cxn ang="0">
                    <a:pos x="72" y="6"/>
                  </a:cxn>
                  <a:cxn ang="0">
                    <a:pos x="67" y="6"/>
                  </a:cxn>
                  <a:cxn ang="0">
                    <a:pos x="62" y="6"/>
                  </a:cxn>
                  <a:cxn ang="0">
                    <a:pos x="58" y="7"/>
                  </a:cxn>
                  <a:cxn ang="0">
                    <a:pos x="53" y="10"/>
                  </a:cxn>
                  <a:cxn ang="0">
                    <a:pos x="50" y="13"/>
                  </a:cxn>
                  <a:cxn ang="0">
                    <a:pos x="1" y="13"/>
                  </a:cxn>
                  <a:cxn ang="0">
                    <a:pos x="0" y="7"/>
                  </a:cxn>
                  <a:cxn ang="0">
                    <a:pos x="1" y="4"/>
                  </a:cxn>
                  <a:cxn ang="0">
                    <a:pos x="5" y="2"/>
                  </a:cxn>
                  <a:cxn ang="0">
                    <a:pos x="9" y="2"/>
                  </a:cxn>
                  <a:cxn ang="0">
                    <a:pos x="15" y="2"/>
                  </a:cxn>
                  <a:cxn ang="0">
                    <a:pos x="20" y="2"/>
                  </a:cxn>
                  <a:cxn ang="0">
                    <a:pos x="25" y="2"/>
                  </a:cxn>
                  <a:cxn ang="0">
                    <a:pos x="29" y="0"/>
                  </a:cxn>
                  <a:cxn ang="0">
                    <a:pos x="86" y="3"/>
                  </a:cxn>
                  <a:cxn ang="0">
                    <a:pos x="86" y="5"/>
                  </a:cxn>
                </a:cxnLst>
                <a:rect l="0" t="0" r="r" b="b"/>
                <a:pathLst>
                  <a:path w="86" h="13">
                    <a:moveTo>
                      <a:pt x="86" y="5"/>
                    </a:moveTo>
                    <a:lnTo>
                      <a:pt x="82" y="6"/>
                    </a:lnTo>
                    <a:lnTo>
                      <a:pt x="77" y="6"/>
                    </a:lnTo>
                    <a:lnTo>
                      <a:pt x="72" y="6"/>
                    </a:lnTo>
                    <a:lnTo>
                      <a:pt x="67" y="6"/>
                    </a:lnTo>
                    <a:lnTo>
                      <a:pt x="62" y="6"/>
                    </a:lnTo>
                    <a:lnTo>
                      <a:pt x="58" y="7"/>
                    </a:lnTo>
                    <a:lnTo>
                      <a:pt x="53" y="10"/>
                    </a:lnTo>
                    <a:lnTo>
                      <a:pt x="50" y="13"/>
                    </a:lnTo>
                    <a:lnTo>
                      <a:pt x="1" y="13"/>
                    </a:lnTo>
                    <a:lnTo>
                      <a:pt x="0" y="7"/>
                    </a:lnTo>
                    <a:lnTo>
                      <a:pt x="1" y="4"/>
                    </a:lnTo>
                    <a:lnTo>
                      <a:pt x="5" y="2"/>
                    </a:lnTo>
                    <a:lnTo>
                      <a:pt x="9" y="2"/>
                    </a:lnTo>
                    <a:lnTo>
                      <a:pt x="15" y="2"/>
                    </a:lnTo>
                    <a:lnTo>
                      <a:pt x="20" y="2"/>
                    </a:lnTo>
                    <a:lnTo>
                      <a:pt x="25" y="2"/>
                    </a:lnTo>
                    <a:lnTo>
                      <a:pt x="29" y="0"/>
                    </a:lnTo>
                    <a:lnTo>
                      <a:pt x="86" y="3"/>
                    </a:lnTo>
                    <a:lnTo>
                      <a:pt x="86"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8" name="Freeform 50"/>
              <p:cNvSpPr>
                <a:spLocks/>
              </p:cNvSpPr>
              <p:nvPr/>
            </p:nvSpPr>
            <p:spPr bwMode="auto">
              <a:xfrm>
                <a:off x="3085" y="1966"/>
                <a:ext cx="67" cy="9"/>
              </a:xfrm>
              <a:custGeom>
                <a:avLst/>
                <a:gdLst/>
                <a:ahLst/>
                <a:cxnLst>
                  <a:cxn ang="0">
                    <a:pos x="119" y="10"/>
                  </a:cxn>
                  <a:cxn ang="0">
                    <a:pos x="122" y="10"/>
                  </a:cxn>
                  <a:cxn ang="0">
                    <a:pos x="124" y="9"/>
                  </a:cxn>
                  <a:cxn ang="0">
                    <a:pos x="128" y="8"/>
                  </a:cxn>
                  <a:cxn ang="0">
                    <a:pos x="131" y="9"/>
                  </a:cxn>
                  <a:cxn ang="0">
                    <a:pos x="132" y="11"/>
                  </a:cxn>
                  <a:cxn ang="0">
                    <a:pos x="131" y="15"/>
                  </a:cxn>
                  <a:cxn ang="0">
                    <a:pos x="129" y="17"/>
                  </a:cxn>
                  <a:cxn ang="0">
                    <a:pos x="125" y="18"/>
                  </a:cxn>
                  <a:cxn ang="0">
                    <a:pos x="109" y="16"/>
                  </a:cxn>
                  <a:cxn ang="0">
                    <a:pos x="94" y="13"/>
                  </a:cxn>
                  <a:cxn ang="0">
                    <a:pos x="78" y="12"/>
                  </a:cxn>
                  <a:cxn ang="0">
                    <a:pos x="63" y="10"/>
                  </a:cxn>
                  <a:cxn ang="0">
                    <a:pos x="47" y="9"/>
                  </a:cxn>
                  <a:cxn ang="0">
                    <a:pos x="31" y="8"/>
                  </a:cxn>
                  <a:cxn ang="0">
                    <a:pos x="16" y="6"/>
                  </a:cxn>
                  <a:cxn ang="0">
                    <a:pos x="0" y="5"/>
                  </a:cxn>
                  <a:cxn ang="0">
                    <a:pos x="6" y="1"/>
                  </a:cxn>
                  <a:cxn ang="0">
                    <a:pos x="14" y="0"/>
                  </a:cxn>
                  <a:cxn ang="0">
                    <a:pos x="22" y="1"/>
                  </a:cxn>
                  <a:cxn ang="0">
                    <a:pos x="29" y="2"/>
                  </a:cxn>
                  <a:cxn ang="0">
                    <a:pos x="40" y="2"/>
                  </a:cxn>
                  <a:cxn ang="0">
                    <a:pos x="52" y="3"/>
                  </a:cxn>
                  <a:cxn ang="0">
                    <a:pos x="62" y="4"/>
                  </a:cxn>
                  <a:cxn ang="0">
                    <a:pos x="74" y="4"/>
                  </a:cxn>
                  <a:cxn ang="0">
                    <a:pos x="85" y="5"/>
                  </a:cxn>
                  <a:cxn ang="0">
                    <a:pos x="97" y="6"/>
                  </a:cxn>
                  <a:cxn ang="0">
                    <a:pos x="107" y="9"/>
                  </a:cxn>
                  <a:cxn ang="0">
                    <a:pos x="119" y="10"/>
                  </a:cxn>
                </a:cxnLst>
                <a:rect l="0" t="0" r="r" b="b"/>
                <a:pathLst>
                  <a:path w="132" h="18">
                    <a:moveTo>
                      <a:pt x="119" y="10"/>
                    </a:moveTo>
                    <a:lnTo>
                      <a:pt x="122" y="10"/>
                    </a:lnTo>
                    <a:lnTo>
                      <a:pt x="124" y="9"/>
                    </a:lnTo>
                    <a:lnTo>
                      <a:pt x="128" y="8"/>
                    </a:lnTo>
                    <a:lnTo>
                      <a:pt x="131" y="9"/>
                    </a:lnTo>
                    <a:lnTo>
                      <a:pt x="132" y="11"/>
                    </a:lnTo>
                    <a:lnTo>
                      <a:pt x="131" y="15"/>
                    </a:lnTo>
                    <a:lnTo>
                      <a:pt x="129" y="17"/>
                    </a:lnTo>
                    <a:lnTo>
                      <a:pt x="125" y="18"/>
                    </a:lnTo>
                    <a:lnTo>
                      <a:pt x="109" y="16"/>
                    </a:lnTo>
                    <a:lnTo>
                      <a:pt x="94" y="13"/>
                    </a:lnTo>
                    <a:lnTo>
                      <a:pt x="78" y="12"/>
                    </a:lnTo>
                    <a:lnTo>
                      <a:pt x="63" y="10"/>
                    </a:lnTo>
                    <a:lnTo>
                      <a:pt x="47" y="9"/>
                    </a:lnTo>
                    <a:lnTo>
                      <a:pt x="31" y="8"/>
                    </a:lnTo>
                    <a:lnTo>
                      <a:pt x="16" y="6"/>
                    </a:lnTo>
                    <a:lnTo>
                      <a:pt x="0" y="5"/>
                    </a:lnTo>
                    <a:lnTo>
                      <a:pt x="6" y="1"/>
                    </a:lnTo>
                    <a:lnTo>
                      <a:pt x="14" y="0"/>
                    </a:lnTo>
                    <a:lnTo>
                      <a:pt x="22" y="1"/>
                    </a:lnTo>
                    <a:lnTo>
                      <a:pt x="29" y="2"/>
                    </a:lnTo>
                    <a:lnTo>
                      <a:pt x="40" y="2"/>
                    </a:lnTo>
                    <a:lnTo>
                      <a:pt x="52" y="3"/>
                    </a:lnTo>
                    <a:lnTo>
                      <a:pt x="62" y="4"/>
                    </a:lnTo>
                    <a:lnTo>
                      <a:pt x="74" y="4"/>
                    </a:lnTo>
                    <a:lnTo>
                      <a:pt x="85" y="5"/>
                    </a:lnTo>
                    <a:lnTo>
                      <a:pt x="97" y="6"/>
                    </a:lnTo>
                    <a:lnTo>
                      <a:pt x="107" y="9"/>
                    </a:lnTo>
                    <a:lnTo>
                      <a:pt x="119"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099" name="Freeform 51"/>
              <p:cNvSpPr>
                <a:spLocks/>
              </p:cNvSpPr>
              <p:nvPr/>
            </p:nvSpPr>
            <p:spPr bwMode="auto">
              <a:xfrm>
                <a:off x="2925" y="1969"/>
                <a:ext cx="49" cy="6"/>
              </a:xfrm>
              <a:custGeom>
                <a:avLst/>
                <a:gdLst/>
                <a:ahLst/>
                <a:cxnLst>
                  <a:cxn ang="0">
                    <a:pos x="98" y="6"/>
                  </a:cxn>
                  <a:cxn ang="0">
                    <a:pos x="95" y="13"/>
                  </a:cxn>
                  <a:cxn ang="0">
                    <a:pos x="84" y="13"/>
                  </a:cxn>
                  <a:cxn ang="0">
                    <a:pos x="71" y="13"/>
                  </a:cxn>
                  <a:cxn ang="0">
                    <a:pos x="58" y="13"/>
                  </a:cxn>
                  <a:cxn ang="0">
                    <a:pos x="47" y="12"/>
                  </a:cxn>
                  <a:cxn ang="0">
                    <a:pos x="34" y="12"/>
                  </a:cxn>
                  <a:cxn ang="0">
                    <a:pos x="23" y="11"/>
                  </a:cxn>
                  <a:cxn ang="0">
                    <a:pos x="11" y="8"/>
                  </a:cxn>
                  <a:cxn ang="0">
                    <a:pos x="0" y="6"/>
                  </a:cxn>
                  <a:cxn ang="0">
                    <a:pos x="0" y="4"/>
                  </a:cxn>
                  <a:cxn ang="0">
                    <a:pos x="1" y="3"/>
                  </a:cxn>
                  <a:cxn ang="0">
                    <a:pos x="2" y="1"/>
                  </a:cxn>
                  <a:cxn ang="0">
                    <a:pos x="4" y="0"/>
                  </a:cxn>
                  <a:cxn ang="0">
                    <a:pos x="16" y="0"/>
                  </a:cxn>
                  <a:cxn ang="0">
                    <a:pos x="29" y="0"/>
                  </a:cxn>
                  <a:cxn ang="0">
                    <a:pos x="40" y="1"/>
                  </a:cxn>
                  <a:cxn ang="0">
                    <a:pos x="52" y="1"/>
                  </a:cxn>
                  <a:cxn ang="0">
                    <a:pos x="63" y="3"/>
                  </a:cxn>
                  <a:cxn ang="0">
                    <a:pos x="75" y="4"/>
                  </a:cxn>
                  <a:cxn ang="0">
                    <a:pos x="86" y="5"/>
                  </a:cxn>
                  <a:cxn ang="0">
                    <a:pos x="98" y="6"/>
                  </a:cxn>
                </a:cxnLst>
                <a:rect l="0" t="0" r="r" b="b"/>
                <a:pathLst>
                  <a:path w="98" h="13">
                    <a:moveTo>
                      <a:pt x="98" y="6"/>
                    </a:moveTo>
                    <a:lnTo>
                      <a:pt x="95" y="13"/>
                    </a:lnTo>
                    <a:lnTo>
                      <a:pt x="84" y="13"/>
                    </a:lnTo>
                    <a:lnTo>
                      <a:pt x="71" y="13"/>
                    </a:lnTo>
                    <a:lnTo>
                      <a:pt x="58" y="13"/>
                    </a:lnTo>
                    <a:lnTo>
                      <a:pt x="47" y="12"/>
                    </a:lnTo>
                    <a:lnTo>
                      <a:pt x="34" y="12"/>
                    </a:lnTo>
                    <a:lnTo>
                      <a:pt x="23" y="11"/>
                    </a:lnTo>
                    <a:lnTo>
                      <a:pt x="11" y="8"/>
                    </a:lnTo>
                    <a:lnTo>
                      <a:pt x="0" y="6"/>
                    </a:lnTo>
                    <a:lnTo>
                      <a:pt x="0" y="4"/>
                    </a:lnTo>
                    <a:lnTo>
                      <a:pt x="1" y="3"/>
                    </a:lnTo>
                    <a:lnTo>
                      <a:pt x="2" y="1"/>
                    </a:lnTo>
                    <a:lnTo>
                      <a:pt x="4" y="0"/>
                    </a:lnTo>
                    <a:lnTo>
                      <a:pt x="16" y="0"/>
                    </a:lnTo>
                    <a:lnTo>
                      <a:pt x="29" y="0"/>
                    </a:lnTo>
                    <a:lnTo>
                      <a:pt x="40" y="1"/>
                    </a:lnTo>
                    <a:lnTo>
                      <a:pt x="52" y="1"/>
                    </a:lnTo>
                    <a:lnTo>
                      <a:pt x="63" y="3"/>
                    </a:lnTo>
                    <a:lnTo>
                      <a:pt x="75" y="4"/>
                    </a:lnTo>
                    <a:lnTo>
                      <a:pt x="86" y="5"/>
                    </a:lnTo>
                    <a:lnTo>
                      <a:pt x="98"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0" name="Freeform 52"/>
              <p:cNvSpPr>
                <a:spLocks/>
              </p:cNvSpPr>
              <p:nvPr/>
            </p:nvSpPr>
            <p:spPr bwMode="auto">
              <a:xfrm>
                <a:off x="2816" y="1974"/>
                <a:ext cx="47" cy="7"/>
              </a:xfrm>
              <a:custGeom>
                <a:avLst/>
                <a:gdLst/>
                <a:ahLst/>
                <a:cxnLst>
                  <a:cxn ang="0">
                    <a:pos x="93" y="3"/>
                  </a:cxn>
                  <a:cxn ang="0">
                    <a:pos x="89" y="7"/>
                  </a:cxn>
                  <a:cxn ang="0">
                    <a:pos x="0" y="12"/>
                  </a:cxn>
                  <a:cxn ang="0">
                    <a:pos x="0" y="8"/>
                  </a:cxn>
                  <a:cxn ang="0">
                    <a:pos x="1" y="4"/>
                  </a:cxn>
                  <a:cxn ang="0">
                    <a:pos x="3" y="2"/>
                  </a:cxn>
                  <a:cxn ang="0">
                    <a:pos x="5" y="0"/>
                  </a:cxn>
                  <a:cxn ang="0">
                    <a:pos x="16" y="0"/>
                  </a:cxn>
                  <a:cxn ang="0">
                    <a:pos x="27" y="1"/>
                  </a:cxn>
                  <a:cxn ang="0">
                    <a:pos x="38" y="1"/>
                  </a:cxn>
                  <a:cxn ang="0">
                    <a:pos x="50" y="0"/>
                  </a:cxn>
                  <a:cxn ang="0">
                    <a:pos x="61" y="0"/>
                  </a:cxn>
                  <a:cxn ang="0">
                    <a:pos x="72" y="1"/>
                  </a:cxn>
                  <a:cxn ang="0">
                    <a:pos x="83" y="2"/>
                  </a:cxn>
                  <a:cxn ang="0">
                    <a:pos x="93" y="3"/>
                  </a:cxn>
                </a:cxnLst>
                <a:rect l="0" t="0" r="r" b="b"/>
                <a:pathLst>
                  <a:path w="93" h="12">
                    <a:moveTo>
                      <a:pt x="93" y="3"/>
                    </a:moveTo>
                    <a:lnTo>
                      <a:pt x="89" y="7"/>
                    </a:lnTo>
                    <a:lnTo>
                      <a:pt x="0" y="12"/>
                    </a:lnTo>
                    <a:lnTo>
                      <a:pt x="0" y="8"/>
                    </a:lnTo>
                    <a:lnTo>
                      <a:pt x="1" y="4"/>
                    </a:lnTo>
                    <a:lnTo>
                      <a:pt x="3" y="2"/>
                    </a:lnTo>
                    <a:lnTo>
                      <a:pt x="5" y="0"/>
                    </a:lnTo>
                    <a:lnTo>
                      <a:pt x="16" y="0"/>
                    </a:lnTo>
                    <a:lnTo>
                      <a:pt x="27" y="1"/>
                    </a:lnTo>
                    <a:lnTo>
                      <a:pt x="38" y="1"/>
                    </a:lnTo>
                    <a:lnTo>
                      <a:pt x="50" y="0"/>
                    </a:lnTo>
                    <a:lnTo>
                      <a:pt x="61" y="0"/>
                    </a:lnTo>
                    <a:lnTo>
                      <a:pt x="72" y="1"/>
                    </a:lnTo>
                    <a:lnTo>
                      <a:pt x="83" y="2"/>
                    </a:lnTo>
                    <a:lnTo>
                      <a:pt x="93"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1" name="Freeform 53"/>
              <p:cNvSpPr>
                <a:spLocks/>
              </p:cNvSpPr>
              <p:nvPr/>
            </p:nvSpPr>
            <p:spPr bwMode="auto">
              <a:xfrm>
                <a:off x="3068" y="1981"/>
                <a:ext cx="67" cy="7"/>
              </a:xfrm>
              <a:custGeom>
                <a:avLst/>
                <a:gdLst/>
                <a:ahLst/>
                <a:cxnLst>
                  <a:cxn ang="0">
                    <a:pos x="134" y="10"/>
                  </a:cxn>
                  <a:cxn ang="0">
                    <a:pos x="134" y="13"/>
                  </a:cxn>
                  <a:cxn ang="0">
                    <a:pos x="120" y="13"/>
                  </a:cxn>
                  <a:cxn ang="0">
                    <a:pos x="105" y="13"/>
                  </a:cxn>
                  <a:cxn ang="0">
                    <a:pos x="91" y="13"/>
                  </a:cxn>
                  <a:cxn ang="0">
                    <a:pos x="76" y="13"/>
                  </a:cxn>
                  <a:cxn ang="0">
                    <a:pos x="61" y="12"/>
                  </a:cxn>
                  <a:cxn ang="0">
                    <a:pos x="48" y="11"/>
                  </a:cxn>
                  <a:cxn ang="0">
                    <a:pos x="34" y="9"/>
                  </a:cxn>
                  <a:cxn ang="0">
                    <a:pos x="20" y="4"/>
                  </a:cxn>
                  <a:cxn ang="0">
                    <a:pos x="0" y="4"/>
                  </a:cxn>
                  <a:cxn ang="0">
                    <a:pos x="2" y="0"/>
                  </a:cxn>
                  <a:cxn ang="0">
                    <a:pos x="19" y="0"/>
                  </a:cxn>
                  <a:cxn ang="0">
                    <a:pos x="36" y="2"/>
                  </a:cxn>
                  <a:cxn ang="0">
                    <a:pos x="52" y="2"/>
                  </a:cxn>
                  <a:cxn ang="0">
                    <a:pos x="69" y="3"/>
                  </a:cxn>
                  <a:cxn ang="0">
                    <a:pos x="86" y="5"/>
                  </a:cxn>
                  <a:cxn ang="0">
                    <a:pos x="102" y="6"/>
                  </a:cxn>
                  <a:cxn ang="0">
                    <a:pos x="118" y="9"/>
                  </a:cxn>
                  <a:cxn ang="0">
                    <a:pos x="134" y="10"/>
                  </a:cxn>
                </a:cxnLst>
                <a:rect l="0" t="0" r="r" b="b"/>
                <a:pathLst>
                  <a:path w="134" h="13">
                    <a:moveTo>
                      <a:pt x="134" y="10"/>
                    </a:moveTo>
                    <a:lnTo>
                      <a:pt x="134" y="13"/>
                    </a:lnTo>
                    <a:lnTo>
                      <a:pt x="120" y="13"/>
                    </a:lnTo>
                    <a:lnTo>
                      <a:pt x="105" y="13"/>
                    </a:lnTo>
                    <a:lnTo>
                      <a:pt x="91" y="13"/>
                    </a:lnTo>
                    <a:lnTo>
                      <a:pt x="76" y="13"/>
                    </a:lnTo>
                    <a:lnTo>
                      <a:pt x="61" y="12"/>
                    </a:lnTo>
                    <a:lnTo>
                      <a:pt x="48" y="11"/>
                    </a:lnTo>
                    <a:lnTo>
                      <a:pt x="34" y="9"/>
                    </a:lnTo>
                    <a:lnTo>
                      <a:pt x="20" y="4"/>
                    </a:lnTo>
                    <a:lnTo>
                      <a:pt x="0" y="4"/>
                    </a:lnTo>
                    <a:lnTo>
                      <a:pt x="2" y="0"/>
                    </a:lnTo>
                    <a:lnTo>
                      <a:pt x="19" y="0"/>
                    </a:lnTo>
                    <a:lnTo>
                      <a:pt x="36" y="2"/>
                    </a:lnTo>
                    <a:lnTo>
                      <a:pt x="52" y="2"/>
                    </a:lnTo>
                    <a:lnTo>
                      <a:pt x="69" y="3"/>
                    </a:lnTo>
                    <a:lnTo>
                      <a:pt x="86" y="5"/>
                    </a:lnTo>
                    <a:lnTo>
                      <a:pt x="102" y="6"/>
                    </a:lnTo>
                    <a:lnTo>
                      <a:pt x="118" y="9"/>
                    </a:lnTo>
                    <a:lnTo>
                      <a:pt x="134"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2" name="Freeform 54"/>
              <p:cNvSpPr>
                <a:spLocks/>
              </p:cNvSpPr>
              <p:nvPr/>
            </p:nvSpPr>
            <p:spPr bwMode="auto">
              <a:xfrm>
                <a:off x="2925" y="1986"/>
                <a:ext cx="44" cy="5"/>
              </a:xfrm>
              <a:custGeom>
                <a:avLst/>
                <a:gdLst/>
                <a:ahLst/>
                <a:cxnLst>
                  <a:cxn ang="0">
                    <a:pos x="85" y="2"/>
                  </a:cxn>
                  <a:cxn ang="0">
                    <a:pos x="86" y="3"/>
                  </a:cxn>
                  <a:cxn ang="0">
                    <a:pos x="87" y="6"/>
                  </a:cxn>
                  <a:cxn ang="0">
                    <a:pos x="87" y="7"/>
                  </a:cxn>
                  <a:cxn ang="0">
                    <a:pos x="87" y="9"/>
                  </a:cxn>
                  <a:cxn ang="0">
                    <a:pos x="76" y="9"/>
                  </a:cxn>
                  <a:cxn ang="0">
                    <a:pos x="65" y="8"/>
                  </a:cxn>
                  <a:cxn ang="0">
                    <a:pos x="54" y="8"/>
                  </a:cxn>
                  <a:cxn ang="0">
                    <a:pos x="42" y="7"/>
                  </a:cxn>
                  <a:cxn ang="0">
                    <a:pos x="32" y="7"/>
                  </a:cxn>
                  <a:cxn ang="0">
                    <a:pos x="21" y="7"/>
                  </a:cxn>
                  <a:cxn ang="0">
                    <a:pos x="10" y="6"/>
                  </a:cxn>
                  <a:cxn ang="0">
                    <a:pos x="0" y="6"/>
                  </a:cxn>
                  <a:cxn ang="0">
                    <a:pos x="0" y="0"/>
                  </a:cxn>
                  <a:cxn ang="0">
                    <a:pos x="85" y="2"/>
                  </a:cxn>
                </a:cxnLst>
                <a:rect l="0" t="0" r="r" b="b"/>
                <a:pathLst>
                  <a:path w="87" h="9">
                    <a:moveTo>
                      <a:pt x="85" y="2"/>
                    </a:moveTo>
                    <a:lnTo>
                      <a:pt x="86" y="3"/>
                    </a:lnTo>
                    <a:lnTo>
                      <a:pt x="87" y="6"/>
                    </a:lnTo>
                    <a:lnTo>
                      <a:pt x="87" y="7"/>
                    </a:lnTo>
                    <a:lnTo>
                      <a:pt x="87" y="9"/>
                    </a:lnTo>
                    <a:lnTo>
                      <a:pt x="76" y="9"/>
                    </a:lnTo>
                    <a:lnTo>
                      <a:pt x="65" y="8"/>
                    </a:lnTo>
                    <a:lnTo>
                      <a:pt x="54" y="8"/>
                    </a:lnTo>
                    <a:lnTo>
                      <a:pt x="42" y="7"/>
                    </a:lnTo>
                    <a:lnTo>
                      <a:pt x="32" y="7"/>
                    </a:lnTo>
                    <a:lnTo>
                      <a:pt x="21" y="7"/>
                    </a:lnTo>
                    <a:lnTo>
                      <a:pt x="10" y="6"/>
                    </a:lnTo>
                    <a:lnTo>
                      <a:pt x="0" y="6"/>
                    </a:lnTo>
                    <a:lnTo>
                      <a:pt x="0" y="0"/>
                    </a:lnTo>
                    <a:lnTo>
                      <a:pt x="85"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3" name="Freeform 55"/>
              <p:cNvSpPr>
                <a:spLocks/>
              </p:cNvSpPr>
              <p:nvPr/>
            </p:nvSpPr>
            <p:spPr bwMode="auto">
              <a:xfrm>
                <a:off x="2811" y="1987"/>
                <a:ext cx="49" cy="9"/>
              </a:xfrm>
              <a:custGeom>
                <a:avLst/>
                <a:gdLst/>
                <a:ahLst/>
                <a:cxnLst>
                  <a:cxn ang="0">
                    <a:pos x="99" y="10"/>
                  </a:cxn>
                  <a:cxn ang="0">
                    <a:pos x="99" y="12"/>
                  </a:cxn>
                  <a:cxn ang="0">
                    <a:pos x="87" y="13"/>
                  </a:cxn>
                  <a:cxn ang="0">
                    <a:pos x="75" y="13"/>
                  </a:cxn>
                  <a:cxn ang="0">
                    <a:pos x="63" y="13"/>
                  </a:cxn>
                  <a:cxn ang="0">
                    <a:pos x="52" y="13"/>
                  </a:cxn>
                  <a:cxn ang="0">
                    <a:pos x="40" y="13"/>
                  </a:cxn>
                  <a:cxn ang="0">
                    <a:pos x="29" y="14"/>
                  </a:cxn>
                  <a:cxn ang="0">
                    <a:pos x="17" y="15"/>
                  </a:cxn>
                  <a:cxn ang="0">
                    <a:pos x="6" y="17"/>
                  </a:cxn>
                  <a:cxn ang="0">
                    <a:pos x="2" y="16"/>
                  </a:cxn>
                  <a:cxn ang="0">
                    <a:pos x="0" y="14"/>
                  </a:cxn>
                  <a:cxn ang="0">
                    <a:pos x="0" y="10"/>
                  </a:cxn>
                  <a:cxn ang="0">
                    <a:pos x="1" y="7"/>
                  </a:cxn>
                  <a:cxn ang="0">
                    <a:pos x="7" y="0"/>
                  </a:cxn>
                  <a:cxn ang="0">
                    <a:pos x="18" y="0"/>
                  </a:cxn>
                  <a:cxn ang="0">
                    <a:pos x="31" y="1"/>
                  </a:cxn>
                  <a:cxn ang="0">
                    <a:pos x="42" y="2"/>
                  </a:cxn>
                  <a:cxn ang="0">
                    <a:pos x="54" y="3"/>
                  </a:cxn>
                  <a:cxn ang="0">
                    <a:pos x="65" y="5"/>
                  </a:cxn>
                  <a:cxn ang="0">
                    <a:pos x="76" y="7"/>
                  </a:cxn>
                  <a:cxn ang="0">
                    <a:pos x="87" y="8"/>
                  </a:cxn>
                  <a:cxn ang="0">
                    <a:pos x="99" y="10"/>
                  </a:cxn>
                </a:cxnLst>
                <a:rect l="0" t="0" r="r" b="b"/>
                <a:pathLst>
                  <a:path w="99" h="17">
                    <a:moveTo>
                      <a:pt x="99" y="10"/>
                    </a:moveTo>
                    <a:lnTo>
                      <a:pt x="99" y="12"/>
                    </a:lnTo>
                    <a:lnTo>
                      <a:pt x="87" y="13"/>
                    </a:lnTo>
                    <a:lnTo>
                      <a:pt x="75" y="13"/>
                    </a:lnTo>
                    <a:lnTo>
                      <a:pt x="63" y="13"/>
                    </a:lnTo>
                    <a:lnTo>
                      <a:pt x="52" y="13"/>
                    </a:lnTo>
                    <a:lnTo>
                      <a:pt x="40" y="13"/>
                    </a:lnTo>
                    <a:lnTo>
                      <a:pt x="29" y="14"/>
                    </a:lnTo>
                    <a:lnTo>
                      <a:pt x="17" y="15"/>
                    </a:lnTo>
                    <a:lnTo>
                      <a:pt x="6" y="17"/>
                    </a:lnTo>
                    <a:lnTo>
                      <a:pt x="2" y="16"/>
                    </a:lnTo>
                    <a:lnTo>
                      <a:pt x="0" y="14"/>
                    </a:lnTo>
                    <a:lnTo>
                      <a:pt x="0" y="10"/>
                    </a:lnTo>
                    <a:lnTo>
                      <a:pt x="1" y="7"/>
                    </a:lnTo>
                    <a:lnTo>
                      <a:pt x="7" y="0"/>
                    </a:lnTo>
                    <a:lnTo>
                      <a:pt x="18" y="0"/>
                    </a:lnTo>
                    <a:lnTo>
                      <a:pt x="31" y="1"/>
                    </a:lnTo>
                    <a:lnTo>
                      <a:pt x="42" y="2"/>
                    </a:lnTo>
                    <a:lnTo>
                      <a:pt x="54" y="3"/>
                    </a:lnTo>
                    <a:lnTo>
                      <a:pt x="65" y="5"/>
                    </a:lnTo>
                    <a:lnTo>
                      <a:pt x="76" y="7"/>
                    </a:lnTo>
                    <a:lnTo>
                      <a:pt x="87" y="8"/>
                    </a:lnTo>
                    <a:lnTo>
                      <a:pt x="99"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4" name="Freeform 56"/>
              <p:cNvSpPr>
                <a:spLocks/>
              </p:cNvSpPr>
              <p:nvPr/>
            </p:nvSpPr>
            <p:spPr bwMode="auto">
              <a:xfrm>
                <a:off x="2393" y="1998"/>
                <a:ext cx="82" cy="117"/>
              </a:xfrm>
              <a:custGeom>
                <a:avLst/>
                <a:gdLst/>
                <a:ahLst/>
                <a:cxnLst>
                  <a:cxn ang="0">
                    <a:pos x="164" y="3"/>
                  </a:cxn>
                  <a:cxn ang="0">
                    <a:pos x="157" y="46"/>
                  </a:cxn>
                  <a:cxn ang="0">
                    <a:pos x="149" y="89"/>
                  </a:cxn>
                  <a:cxn ang="0">
                    <a:pos x="139" y="132"/>
                  </a:cxn>
                  <a:cxn ang="0">
                    <a:pos x="135" y="176"/>
                  </a:cxn>
                  <a:cxn ang="0">
                    <a:pos x="131" y="186"/>
                  </a:cxn>
                  <a:cxn ang="0">
                    <a:pos x="130" y="197"/>
                  </a:cxn>
                  <a:cxn ang="0">
                    <a:pos x="128" y="206"/>
                  </a:cxn>
                  <a:cxn ang="0">
                    <a:pos x="121" y="213"/>
                  </a:cxn>
                  <a:cxn ang="0">
                    <a:pos x="108" y="217"/>
                  </a:cxn>
                  <a:cxn ang="0">
                    <a:pos x="96" y="221"/>
                  </a:cxn>
                  <a:cxn ang="0">
                    <a:pos x="82" y="223"/>
                  </a:cxn>
                  <a:cxn ang="0">
                    <a:pos x="69" y="226"/>
                  </a:cxn>
                  <a:cxn ang="0">
                    <a:pos x="57" y="228"/>
                  </a:cxn>
                  <a:cxn ang="0">
                    <a:pos x="43" y="230"/>
                  </a:cxn>
                  <a:cxn ang="0">
                    <a:pos x="30" y="232"/>
                  </a:cxn>
                  <a:cxn ang="0">
                    <a:pos x="17" y="235"/>
                  </a:cxn>
                  <a:cxn ang="0">
                    <a:pos x="12" y="234"/>
                  </a:cxn>
                  <a:cxn ang="0">
                    <a:pos x="6" y="231"/>
                  </a:cxn>
                  <a:cxn ang="0">
                    <a:pos x="1" y="228"/>
                  </a:cxn>
                  <a:cxn ang="0">
                    <a:pos x="0" y="221"/>
                  </a:cxn>
                  <a:cxn ang="0">
                    <a:pos x="4" y="196"/>
                  </a:cxn>
                  <a:cxn ang="0">
                    <a:pos x="8" y="170"/>
                  </a:cxn>
                  <a:cxn ang="0">
                    <a:pos x="14" y="146"/>
                  </a:cxn>
                  <a:cxn ang="0">
                    <a:pos x="20" y="122"/>
                  </a:cxn>
                  <a:cxn ang="0">
                    <a:pos x="27" y="99"/>
                  </a:cxn>
                  <a:cxn ang="0">
                    <a:pos x="35" y="75"/>
                  </a:cxn>
                  <a:cxn ang="0">
                    <a:pos x="43" y="52"/>
                  </a:cxn>
                  <a:cxn ang="0">
                    <a:pos x="51" y="29"/>
                  </a:cxn>
                  <a:cxn ang="0">
                    <a:pos x="63" y="22"/>
                  </a:cxn>
                  <a:cxn ang="0">
                    <a:pos x="76" y="16"/>
                  </a:cxn>
                  <a:cxn ang="0">
                    <a:pos x="90" y="11"/>
                  </a:cxn>
                  <a:cxn ang="0">
                    <a:pos x="104" y="7"/>
                  </a:cxn>
                  <a:cxn ang="0">
                    <a:pos x="118" y="3"/>
                  </a:cxn>
                  <a:cxn ang="0">
                    <a:pos x="133" y="1"/>
                  </a:cxn>
                  <a:cxn ang="0">
                    <a:pos x="146" y="0"/>
                  </a:cxn>
                  <a:cxn ang="0">
                    <a:pos x="161" y="1"/>
                  </a:cxn>
                  <a:cxn ang="0">
                    <a:pos x="164" y="3"/>
                  </a:cxn>
                </a:cxnLst>
                <a:rect l="0" t="0" r="r" b="b"/>
                <a:pathLst>
                  <a:path w="164" h="235">
                    <a:moveTo>
                      <a:pt x="164" y="3"/>
                    </a:moveTo>
                    <a:lnTo>
                      <a:pt x="157" y="46"/>
                    </a:lnTo>
                    <a:lnTo>
                      <a:pt x="149" y="89"/>
                    </a:lnTo>
                    <a:lnTo>
                      <a:pt x="139" y="132"/>
                    </a:lnTo>
                    <a:lnTo>
                      <a:pt x="135" y="176"/>
                    </a:lnTo>
                    <a:lnTo>
                      <a:pt x="131" y="186"/>
                    </a:lnTo>
                    <a:lnTo>
                      <a:pt x="130" y="197"/>
                    </a:lnTo>
                    <a:lnTo>
                      <a:pt x="128" y="206"/>
                    </a:lnTo>
                    <a:lnTo>
                      <a:pt x="121" y="213"/>
                    </a:lnTo>
                    <a:lnTo>
                      <a:pt x="108" y="217"/>
                    </a:lnTo>
                    <a:lnTo>
                      <a:pt x="96" y="221"/>
                    </a:lnTo>
                    <a:lnTo>
                      <a:pt x="82" y="223"/>
                    </a:lnTo>
                    <a:lnTo>
                      <a:pt x="69" y="226"/>
                    </a:lnTo>
                    <a:lnTo>
                      <a:pt x="57" y="228"/>
                    </a:lnTo>
                    <a:lnTo>
                      <a:pt x="43" y="230"/>
                    </a:lnTo>
                    <a:lnTo>
                      <a:pt x="30" y="232"/>
                    </a:lnTo>
                    <a:lnTo>
                      <a:pt x="17" y="235"/>
                    </a:lnTo>
                    <a:lnTo>
                      <a:pt x="12" y="234"/>
                    </a:lnTo>
                    <a:lnTo>
                      <a:pt x="6" y="231"/>
                    </a:lnTo>
                    <a:lnTo>
                      <a:pt x="1" y="228"/>
                    </a:lnTo>
                    <a:lnTo>
                      <a:pt x="0" y="221"/>
                    </a:lnTo>
                    <a:lnTo>
                      <a:pt x="4" y="196"/>
                    </a:lnTo>
                    <a:lnTo>
                      <a:pt x="8" y="170"/>
                    </a:lnTo>
                    <a:lnTo>
                      <a:pt x="14" y="146"/>
                    </a:lnTo>
                    <a:lnTo>
                      <a:pt x="20" y="122"/>
                    </a:lnTo>
                    <a:lnTo>
                      <a:pt x="27" y="99"/>
                    </a:lnTo>
                    <a:lnTo>
                      <a:pt x="35" y="75"/>
                    </a:lnTo>
                    <a:lnTo>
                      <a:pt x="43" y="52"/>
                    </a:lnTo>
                    <a:lnTo>
                      <a:pt x="51" y="29"/>
                    </a:lnTo>
                    <a:lnTo>
                      <a:pt x="63" y="22"/>
                    </a:lnTo>
                    <a:lnTo>
                      <a:pt x="76" y="16"/>
                    </a:lnTo>
                    <a:lnTo>
                      <a:pt x="90" y="11"/>
                    </a:lnTo>
                    <a:lnTo>
                      <a:pt x="104" y="7"/>
                    </a:lnTo>
                    <a:lnTo>
                      <a:pt x="118" y="3"/>
                    </a:lnTo>
                    <a:lnTo>
                      <a:pt x="133" y="1"/>
                    </a:lnTo>
                    <a:lnTo>
                      <a:pt x="146" y="0"/>
                    </a:lnTo>
                    <a:lnTo>
                      <a:pt x="161" y="1"/>
                    </a:lnTo>
                    <a:lnTo>
                      <a:pt x="164"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5" name="Freeform 57"/>
              <p:cNvSpPr>
                <a:spLocks/>
              </p:cNvSpPr>
              <p:nvPr/>
            </p:nvSpPr>
            <p:spPr bwMode="auto">
              <a:xfrm>
                <a:off x="3077" y="1997"/>
                <a:ext cx="56" cy="7"/>
              </a:xfrm>
              <a:custGeom>
                <a:avLst/>
                <a:gdLst/>
                <a:ahLst/>
                <a:cxnLst>
                  <a:cxn ang="0">
                    <a:pos x="76" y="5"/>
                  </a:cxn>
                  <a:cxn ang="0">
                    <a:pos x="80" y="6"/>
                  </a:cxn>
                  <a:cxn ang="0">
                    <a:pos x="86" y="8"/>
                  </a:cxn>
                  <a:cxn ang="0">
                    <a:pos x="91" y="8"/>
                  </a:cxn>
                  <a:cxn ang="0">
                    <a:pos x="96" y="8"/>
                  </a:cxn>
                  <a:cxn ang="0">
                    <a:pos x="101" y="8"/>
                  </a:cxn>
                  <a:cxn ang="0">
                    <a:pos x="106" y="8"/>
                  </a:cxn>
                  <a:cxn ang="0">
                    <a:pos x="109" y="9"/>
                  </a:cxn>
                  <a:cxn ang="0">
                    <a:pos x="112" y="11"/>
                  </a:cxn>
                  <a:cxn ang="0">
                    <a:pos x="108" y="13"/>
                  </a:cxn>
                  <a:cxn ang="0">
                    <a:pos x="103" y="13"/>
                  </a:cxn>
                  <a:cxn ang="0">
                    <a:pos x="99" y="12"/>
                  </a:cxn>
                  <a:cxn ang="0">
                    <a:pos x="94" y="11"/>
                  </a:cxn>
                  <a:cxn ang="0">
                    <a:pos x="83" y="11"/>
                  </a:cxn>
                  <a:cxn ang="0">
                    <a:pos x="71" y="11"/>
                  </a:cxn>
                  <a:cxn ang="0">
                    <a:pos x="58" y="11"/>
                  </a:cxn>
                  <a:cxn ang="0">
                    <a:pos x="47" y="10"/>
                  </a:cxn>
                  <a:cxn ang="0">
                    <a:pos x="35" y="9"/>
                  </a:cxn>
                  <a:cxn ang="0">
                    <a:pos x="23" y="8"/>
                  </a:cxn>
                  <a:cxn ang="0">
                    <a:pos x="11" y="6"/>
                  </a:cxn>
                  <a:cxn ang="0">
                    <a:pos x="0" y="6"/>
                  </a:cxn>
                  <a:cxn ang="0">
                    <a:pos x="2" y="0"/>
                  </a:cxn>
                  <a:cxn ang="0">
                    <a:pos x="11" y="0"/>
                  </a:cxn>
                  <a:cxn ang="0">
                    <a:pos x="20" y="1"/>
                  </a:cxn>
                  <a:cxn ang="0">
                    <a:pos x="31" y="2"/>
                  </a:cxn>
                  <a:cxn ang="0">
                    <a:pos x="40" y="2"/>
                  </a:cxn>
                  <a:cxn ang="0">
                    <a:pos x="49" y="3"/>
                  </a:cxn>
                  <a:cxn ang="0">
                    <a:pos x="58" y="4"/>
                  </a:cxn>
                  <a:cxn ang="0">
                    <a:pos x="66" y="5"/>
                  </a:cxn>
                  <a:cxn ang="0">
                    <a:pos x="76" y="5"/>
                  </a:cxn>
                </a:cxnLst>
                <a:rect l="0" t="0" r="r" b="b"/>
                <a:pathLst>
                  <a:path w="112" h="13">
                    <a:moveTo>
                      <a:pt x="76" y="5"/>
                    </a:moveTo>
                    <a:lnTo>
                      <a:pt x="80" y="6"/>
                    </a:lnTo>
                    <a:lnTo>
                      <a:pt x="86" y="8"/>
                    </a:lnTo>
                    <a:lnTo>
                      <a:pt x="91" y="8"/>
                    </a:lnTo>
                    <a:lnTo>
                      <a:pt x="96" y="8"/>
                    </a:lnTo>
                    <a:lnTo>
                      <a:pt x="101" y="8"/>
                    </a:lnTo>
                    <a:lnTo>
                      <a:pt x="106" y="8"/>
                    </a:lnTo>
                    <a:lnTo>
                      <a:pt x="109" y="9"/>
                    </a:lnTo>
                    <a:lnTo>
                      <a:pt x="112" y="11"/>
                    </a:lnTo>
                    <a:lnTo>
                      <a:pt x="108" y="13"/>
                    </a:lnTo>
                    <a:lnTo>
                      <a:pt x="103" y="13"/>
                    </a:lnTo>
                    <a:lnTo>
                      <a:pt x="99" y="12"/>
                    </a:lnTo>
                    <a:lnTo>
                      <a:pt x="94" y="11"/>
                    </a:lnTo>
                    <a:lnTo>
                      <a:pt x="83" y="11"/>
                    </a:lnTo>
                    <a:lnTo>
                      <a:pt x="71" y="11"/>
                    </a:lnTo>
                    <a:lnTo>
                      <a:pt x="58" y="11"/>
                    </a:lnTo>
                    <a:lnTo>
                      <a:pt x="47" y="10"/>
                    </a:lnTo>
                    <a:lnTo>
                      <a:pt x="35" y="9"/>
                    </a:lnTo>
                    <a:lnTo>
                      <a:pt x="23" y="8"/>
                    </a:lnTo>
                    <a:lnTo>
                      <a:pt x="11" y="6"/>
                    </a:lnTo>
                    <a:lnTo>
                      <a:pt x="0" y="6"/>
                    </a:lnTo>
                    <a:lnTo>
                      <a:pt x="2" y="0"/>
                    </a:lnTo>
                    <a:lnTo>
                      <a:pt x="11" y="0"/>
                    </a:lnTo>
                    <a:lnTo>
                      <a:pt x="20" y="1"/>
                    </a:lnTo>
                    <a:lnTo>
                      <a:pt x="31" y="2"/>
                    </a:lnTo>
                    <a:lnTo>
                      <a:pt x="40" y="2"/>
                    </a:lnTo>
                    <a:lnTo>
                      <a:pt x="49" y="3"/>
                    </a:lnTo>
                    <a:lnTo>
                      <a:pt x="58" y="4"/>
                    </a:lnTo>
                    <a:lnTo>
                      <a:pt x="66" y="5"/>
                    </a:lnTo>
                    <a:lnTo>
                      <a:pt x="76"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6" name="Freeform 58"/>
              <p:cNvSpPr>
                <a:spLocks/>
              </p:cNvSpPr>
              <p:nvPr/>
            </p:nvSpPr>
            <p:spPr bwMode="auto">
              <a:xfrm>
                <a:off x="2809" y="2000"/>
                <a:ext cx="48" cy="7"/>
              </a:xfrm>
              <a:custGeom>
                <a:avLst/>
                <a:gdLst/>
                <a:ahLst/>
                <a:cxnLst>
                  <a:cxn ang="0">
                    <a:pos x="97" y="11"/>
                  </a:cxn>
                  <a:cxn ang="0">
                    <a:pos x="97" y="13"/>
                  </a:cxn>
                  <a:cxn ang="0">
                    <a:pos x="85" y="12"/>
                  </a:cxn>
                  <a:cxn ang="0">
                    <a:pos x="73" y="12"/>
                  </a:cxn>
                  <a:cxn ang="0">
                    <a:pos x="61" y="12"/>
                  </a:cxn>
                  <a:cxn ang="0">
                    <a:pos x="49" y="13"/>
                  </a:cxn>
                  <a:cxn ang="0">
                    <a:pos x="37" y="14"/>
                  </a:cxn>
                  <a:cxn ang="0">
                    <a:pos x="24" y="14"/>
                  </a:cxn>
                  <a:cxn ang="0">
                    <a:pos x="13" y="14"/>
                  </a:cxn>
                  <a:cxn ang="0">
                    <a:pos x="0" y="12"/>
                  </a:cxn>
                  <a:cxn ang="0">
                    <a:pos x="3" y="5"/>
                  </a:cxn>
                  <a:cxn ang="0">
                    <a:pos x="7" y="1"/>
                  </a:cxn>
                  <a:cxn ang="0">
                    <a:pos x="12" y="0"/>
                  </a:cxn>
                  <a:cxn ang="0">
                    <a:pos x="19" y="0"/>
                  </a:cxn>
                  <a:cxn ang="0">
                    <a:pos x="26" y="3"/>
                  </a:cxn>
                  <a:cxn ang="0">
                    <a:pos x="32" y="4"/>
                  </a:cxn>
                  <a:cxn ang="0">
                    <a:pos x="39" y="5"/>
                  </a:cxn>
                  <a:cxn ang="0">
                    <a:pos x="46" y="5"/>
                  </a:cxn>
                  <a:cxn ang="0">
                    <a:pos x="53" y="4"/>
                  </a:cxn>
                  <a:cxn ang="0">
                    <a:pos x="60" y="4"/>
                  </a:cxn>
                  <a:cxn ang="0">
                    <a:pos x="66" y="5"/>
                  </a:cxn>
                  <a:cxn ang="0">
                    <a:pos x="72" y="6"/>
                  </a:cxn>
                  <a:cxn ang="0">
                    <a:pos x="79" y="7"/>
                  </a:cxn>
                  <a:cxn ang="0">
                    <a:pos x="84" y="10"/>
                  </a:cxn>
                  <a:cxn ang="0">
                    <a:pos x="90" y="11"/>
                  </a:cxn>
                  <a:cxn ang="0">
                    <a:pos x="97" y="11"/>
                  </a:cxn>
                </a:cxnLst>
                <a:rect l="0" t="0" r="r" b="b"/>
                <a:pathLst>
                  <a:path w="97" h="14">
                    <a:moveTo>
                      <a:pt x="97" y="11"/>
                    </a:moveTo>
                    <a:lnTo>
                      <a:pt x="97" y="13"/>
                    </a:lnTo>
                    <a:lnTo>
                      <a:pt x="85" y="12"/>
                    </a:lnTo>
                    <a:lnTo>
                      <a:pt x="73" y="12"/>
                    </a:lnTo>
                    <a:lnTo>
                      <a:pt x="61" y="12"/>
                    </a:lnTo>
                    <a:lnTo>
                      <a:pt x="49" y="13"/>
                    </a:lnTo>
                    <a:lnTo>
                      <a:pt x="37" y="14"/>
                    </a:lnTo>
                    <a:lnTo>
                      <a:pt x="24" y="14"/>
                    </a:lnTo>
                    <a:lnTo>
                      <a:pt x="13" y="14"/>
                    </a:lnTo>
                    <a:lnTo>
                      <a:pt x="0" y="12"/>
                    </a:lnTo>
                    <a:lnTo>
                      <a:pt x="3" y="5"/>
                    </a:lnTo>
                    <a:lnTo>
                      <a:pt x="7" y="1"/>
                    </a:lnTo>
                    <a:lnTo>
                      <a:pt x="12" y="0"/>
                    </a:lnTo>
                    <a:lnTo>
                      <a:pt x="19" y="0"/>
                    </a:lnTo>
                    <a:lnTo>
                      <a:pt x="26" y="3"/>
                    </a:lnTo>
                    <a:lnTo>
                      <a:pt x="32" y="4"/>
                    </a:lnTo>
                    <a:lnTo>
                      <a:pt x="39" y="5"/>
                    </a:lnTo>
                    <a:lnTo>
                      <a:pt x="46" y="5"/>
                    </a:lnTo>
                    <a:lnTo>
                      <a:pt x="53" y="4"/>
                    </a:lnTo>
                    <a:lnTo>
                      <a:pt x="60" y="4"/>
                    </a:lnTo>
                    <a:lnTo>
                      <a:pt x="66" y="5"/>
                    </a:lnTo>
                    <a:lnTo>
                      <a:pt x="72" y="6"/>
                    </a:lnTo>
                    <a:lnTo>
                      <a:pt x="79" y="7"/>
                    </a:lnTo>
                    <a:lnTo>
                      <a:pt x="84" y="10"/>
                    </a:lnTo>
                    <a:lnTo>
                      <a:pt x="90" y="11"/>
                    </a:lnTo>
                    <a:lnTo>
                      <a:pt x="97" y="1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7" name="Freeform 59"/>
              <p:cNvSpPr>
                <a:spLocks/>
              </p:cNvSpPr>
              <p:nvPr/>
            </p:nvSpPr>
            <p:spPr bwMode="auto">
              <a:xfrm>
                <a:off x="2915" y="2001"/>
                <a:ext cx="63" cy="7"/>
              </a:xfrm>
              <a:custGeom>
                <a:avLst/>
                <a:gdLst/>
                <a:ahLst/>
                <a:cxnLst>
                  <a:cxn ang="0">
                    <a:pos x="122" y="7"/>
                  </a:cxn>
                  <a:cxn ang="0">
                    <a:pos x="125" y="9"/>
                  </a:cxn>
                  <a:cxn ang="0">
                    <a:pos x="126" y="10"/>
                  </a:cxn>
                  <a:cxn ang="0">
                    <a:pos x="127" y="12"/>
                  </a:cxn>
                  <a:cxn ang="0">
                    <a:pos x="127" y="15"/>
                  </a:cxn>
                  <a:cxn ang="0">
                    <a:pos x="112" y="15"/>
                  </a:cxn>
                  <a:cxn ang="0">
                    <a:pos x="97" y="13"/>
                  </a:cxn>
                  <a:cxn ang="0">
                    <a:pos x="81" y="13"/>
                  </a:cxn>
                  <a:cxn ang="0">
                    <a:pos x="66" y="12"/>
                  </a:cxn>
                  <a:cxn ang="0">
                    <a:pos x="50" y="11"/>
                  </a:cxn>
                  <a:cxn ang="0">
                    <a:pos x="35" y="9"/>
                  </a:cxn>
                  <a:cxn ang="0">
                    <a:pos x="20" y="8"/>
                  </a:cxn>
                  <a:cxn ang="0">
                    <a:pos x="5" y="7"/>
                  </a:cxn>
                  <a:cxn ang="0">
                    <a:pos x="3" y="4"/>
                  </a:cxn>
                  <a:cxn ang="0">
                    <a:pos x="1" y="3"/>
                  </a:cxn>
                  <a:cxn ang="0">
                    <a:pos x="0" y="2"/>
                  </a:cxn>
                  <a:cxn ang="0">
                    <a:pos x="0" y="0"/>
                  </a:cxn>
                  <a:cxn ang="0">
                    <a:pos x="16" y="0"/>
                  </a:cxn>
                  <a:cxn ang="0">
                    <a:pos x="32" y="1"/>
                  </a:cxn>
                  <a:cxn ang="0">
                    <a:pos x="47" y="2"/>
                  </a:cxn>
                  <a:cxn ang="0">
                    <a:pos x="62" y="2"/>
                  </a:cxn>
                  <a:cxn ang="0">
                    <a:pos x="76" y="3"/>
                  </a:cxn>
                  <a:cxn ang="0">
                    <a:pos x="91" y="4"/>
                  </a:cxn>
                  <a:cxn ang="0">
                    <a:pos x="106" y="5"/>
                  </a:cxn>
                  <a:cxn ang="0">
                    <a:pos x="122" y="7"/>
                  </a:cxn>
                </a:cxnLst>
                <a:rect l="0" t="0" r="r" b="b"/>
                <a:pathLst>
                  <a:path w="127" h="15">
                    <a:moveTo>
                      <a:pt x="122" y="7"/>
                    </a:moveTo>
                    <a:lnTo>
                      <a:pt x="125" y="9"/>
                    </a:lnTo>
                    <a:lnTo>
                      <a:pt x="126" y="10"/>
                    </a:lnTo>
                    <a:lnTo>
                      <a:pt x="127" y="12"/>
                    </a:lnTo>
                    <a:lnTo>
                      <a:pt x="127" y="15"/>
                    </a:lnTo>
                    <a:lnTo>
                      <a:pt x="112" y="15"/>
                    </a:lnTo>
                    <a:lnTo>
                      <a:pt x="97" y="13"/>
                    </a:lnTo>
                    <a:lnTo>
                      <a:pt x="81" y="13"/>
                    </a:lnTo>
                    <a:lnTo>
                      <a:pt x="66" y="12"/>
                    </a:lnTo>
                    <a:lnTo>
                      <a:pt x="50" y="11"/>
                    </a:lnTo>
                    <a:lnTo>
                      <a:pt x="35" y="9"/>
                    </a:lnTo>
                    <a:lnTo>
                      <a:pt x="20" y="8"/>
                    </a:lnTo>
                    <a:lnTo>
                      <a:pt x="5" y="7"/>
                    </a:lnTo>
                    <a:lnTo>
                      <a:pt x="3" y="4"/>
                    </a:lnTo>
                    <a:lnTo>
                      <a:pt x="1" y="3"/>
                    </a:lnTo>
                    <a:lnTo>
                      <a:pt x="0" y="2"/>
                    </a:lnTo>
                    <a:lnTo>
                      <a:pt x="0" y="0"/>
                    </a:lnTo>
                    <a:lnTo>
                      <a:pt x="16" y="0"/>
                    </a:lnTo>
                    <a:lnTo>
                      <a:pt x="32" y="1"/>
                    </a:lnTo>
                    <a:lnTo>
                      <a:pt x="47" y="2"/>
                    </a:lnTo>
                    <a:lnTo>
                      <a:pt x="62" y="2"/>
                    </a:lnTo>
                    <a:lnTo>
                      <a:pt x="76" y="3"/>
                    </a:lnTo>
                    <a:lnTo>
                      <a:pt x="91" y="4"/>
                    </a:lnTo>
                    <a:lnTo>
                      <a:pt x="106" y="5"/>
                    </a:lnTo>
                    <a:lnTo>
                      <a:pt x="122"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8" name="Freeform 60"/>
              <p:cNvSpPr>
                <a:spLocks/>
              </p:cNvSpPr>
              <p:nvPr/>
            </p:nvSpPr>
            <p:spPr bwMode="auto">
              <a:xfrm>
                <a:off x="2805" y="2013"/>
                <a:ext cx="46" cy="6"/>
              </a:xfrm>
              <a:custGeom>
                <a:avLst/>
                <a:gdLst/>
                <a:ahLst/>
                <a:cxnLst>
                  <a:cxn ang="0">
                    <a:pos x="92" y="4"/>
                  </a:cxn>
                  <a:cxn ang="0">
                    <a:pos x="92" y="8"/>
                  </a:cxn>
                  <a:cxn ang="0">
                    <a:pos x="81" y="8"/>
                  </a:cxn>
                  <a:cxn ang="0">
                    <a:pos x="69" y="8"/>
                  </a:cxn>
                  <a:cxn ang="0">
                    <a:pos x="58" y="9"/>
                  </a:cxn>
                  <a:cxn ang="0">
                    <a:pos x="46" y="10"/>
                  </a:cxn>
                  <a:cxn ang="0">
                    <a:pos x="34" y="11"/>
                  </a:cxn>
                  <a:cxn ang="0">
                    <a:pos x="22" y="11"/>
                  </a:cxn>
                  <a:cxn ang="0">
                    <a:pos x="12" y="11"/>
                  </a:cxn>
                  <a:cxn ang="0">
                    <a:pos x="0" y="9"/>
                  </a:cxn>
                  <a:cxn ang="0">
                    <a:pos x="0" y="6"/>
                  </a:cxn>
                  <a:cxn ang="0">
                    <a:pos x="0" y="3"/>
                  </a:cxn>
                  <a:cxn ang="0">
                    <a:pos x="3" y="2"/>
                  </a:cxn>
                  <a:cxn ang="0">
                    <a:pos x="4" y="0"/>
                  </a:cxn>
                  <a:cxn ang="0">
                    <a:pos x="14" y="0"/>
                  </a:cxn>
                  <a:cxn ang="0">
                    <a:pos x="26" y="1"/>
                  </a:cxn>
                  <a:cxn ang="0">
                    <a:pos x="37" y="1"/>
                  </a:cxn>
                  <a:cxn ang="0">
                    <a:pos x="49" y="2"/>
                  </a:cxn>
                  <a:cxn ang="0">
                    <a:pos x="59" y="3"/>
                  </a:cxn>
                  <a:cxn ang="0">
                    <a:pos x="71" y="3"/>
                  </a:cxn>
                  <a:cxn ang="0">
                    <a:pos x="82" y="4"/>
                  </a:cxn>
                  <a:cxn ang="0">
                    <a:pos x="92" y="4"/>
                  </a:cxn>
                </a:cxnLst>
                <a:rect l="0" t="0" r="r" b="b"/>
                <a:pathLst>
                  <a:path w="92" h="11">
                    <a:moveTo>
                      <a:pt x="92" y="4"/>
                    </a:moveTo>
                    <a:lnTo>
                      <a:pt x="92" y="8"/>
                    </a:lnTo>
                    <a:lnTo>
                      <a:pt x="81" y="8"/>
                    </a:lnTo>
                    <a:lnTo>
                      <a:pt x="69" y="8"/>
                    </a:lnTo>
                    <a:lnTo>
                      <a:pt x="58" y="9"/>
                    </a:lnTo>
                    <a:lnTo>
                      <a:pt x="46" y="10"/>
                    </a:lnTo>
                    <a:lnTo>
                      <a:pt x="34" y="11"/>
                    </a:lnTo>
                    <a:lnTo>
                      <a:pt x="22" y="11"/>
                    </a:lnTo>
                    <a:lnTo>
                      <a:pt x="12" y="11"/>
                    </a:lnTo>
                    <a:lnTo>
                      <a:pt x="0" y="9"/>
                    </a:lnTo>
                    <a:lnTo>
                      <a:pt x="0" y="6"/>
                    </a:lnTo>
                    <a:lnTo>
                      <a:pt x="0" y="3"/>
                    </a:lnTo>
                    <a:lnTo>
                      <a:pt x="3" y="2"/>
                    </a:lnTo>
                    <a:lnTo>
                      <a:pt x="4" y="0"/>
                    </a:lnTo>
                    <a:lnTo>
                      <a:pt x="14" y="0"/>
                    </a:lnTo>
                    <a:lnTo>
                      <a:pt x="26" y="1"/>
                    </a:lnTo>
                    <a:lnTo>
                      <a:pt x="37" y="1"/>
                    </a:lnTo>
                    <a:lnTo>
                      <a:pt x="49" y="2"/>
                    </a:lnTo>
                    <a:lnTo>
                      <a:pt x="59" y="3"/>
                    </a:lnTo>
                    <a:lnTo>
                      <a:pt x="71" y="3"/>
                    </a:lnTo>
                    <a:lnTo>
                      <a:pt x="82" y="4"/>
                    </a:lnTo>
                    <a:lnTo>
                      <a:pt x="92"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09" name="Freeform 61"/>
              <p:cNvSpPr>
                <a:spLocks/>
              </p:cNvSpPr>
              <p:nvPr/>
            </p:nvSpPr>
            <p:spPr bwMode="auto">
              <a:xfrm>
                <a:off x="3071" y="2013"/>
                <a:ext cx="64" cy="6"/>
              </a:xfrm>
              <a:custGeom>
                <a:avLst/>
                <a:gdLst/>
                <a:ahLst/>
                <a:cxnLst>
                  <a:cxn ang="0">
                    <a:pos x="127" y="9"/>
                  </a:cxn>
                  <a:cxn ang="0">
                    <a:pos x="128" y="10"/>
                  </a:cxn>
                  <a:cxn ang="0">
                    <a:pos x="129" y="10"/>
                  </a:cxn>
                  <a:cxn ang="0">
                    <a:pos x="129" y="11"/>
                  </a:cxn>
                  <a:cxn ang="0">
                    <a:pos x="129" y="12"/>
                  </a:cxn>
                  <a:cxn ang="0">
                    <a:pos x="114" y="12"/>
                  </a:cxn>
                  <a:cxn ang="0">
                    <a:pos x="98" y="11"/>
                  </a:cxn>
                  <a:cxn ang="0">
                    <a:pos x="83" y="9"/>
                  </a:cxn>
                  <a:cxn ang="0">
                    <a:pos x="67" y="8"/>
                  </a:cxn>
                  <a:cxn ang="0">
                    <a:pos x="52" y="6"/>
                  </a:cxn>
                  <a:cxn ang="0">
                    <a:pos x="36" y="4"/>
                  </a:cxn>
                  <a:cxn ang="0">
                    <a:pos x="21" y="3"/>
                  </a:cxn>
                  <a:cxn ang="0">
                    <a:pos x="5" y="3"/>
                  </a:cxn>
                  <a:cxn ang="0">
                    <a:pos x="0" y="0"/>
                  </a:cxn>
                  <a:cxn ang="0">
                    <a:pos x="15" y="1"/>
                  </a:cxn>
                  <a:cxn ang="0">
                    <a:pos x="30" y="1"/>
                  </a:cxn>
                  <a:cxn ang="0">
                    <a:pos x="46" y="2"/>
                  </a:cxn>
                  <a:cxn ang="0">
                    <a:pos x="62" y="3"/>
                  </a:cxn>
                  <a:cxn ang="0">
                    <a:pos x="79" y="4"/>
                  </a:cxn>
                  <a:cxn ang="0">
                    <a:pos x="96" y="7"/>
                  </a:cxn>
                  <a:cxn ang="0">
                    <a:pos x="112" y="8"/>
                  </a:cxn>
                  <a:cxn ang="0">
                    <a:pos x="127" y="9"/>
                  </a:cxn>
                </a:cxnLst>
                <a:rect l="0" t="0" r="r" b="b"/>
                <a:pathLst>
                  <a:path w="129" h="12">
                    <a:moveTo>
                      <a:pt x="127" y="9"/>
                    </a:moveTo>
                    <a:lnTo>
                      <a:pt x="128" y="10"/>
                    </a:lnTo>
                    <a:lnTo>
                      <a:pt x="129" y="10"/>
                    </a:lnTo>
                    <a:lnTo>
                      <a:pt x="129" y="11"/>
                    </a:lnTo>
                    <a:lnTo>
                      <a:pt x="129" y="12"/>
                    </a:lnTo>
                    <a:lnTo>
                      <a:pt x="114" y="12"/>
                    </a:lnTo>
                    <a:lnTo>
                      <a:pt x="98" y="11"/>
                    </a:lnTo>
                    <a:lnTo>
                      <a:pt x="83" y="9"/>
                    </a:lnTo>
                    <a:lnTo>
                      <a:pt x="67" y="8"/>
                    </a:lnTo>
                    <a:lnTo>
                      <a:pt x="52" y="6"/>
                    </a:lnTo>
                    <a:lnTo>
                      <a:pt x="36" y="4"/>
                    </a:lnTo>
                    <a:lnTo>
                      <a:pt x="21" y="3"/>
                    </a:lnTo>
                    <a:lnTo>
                      <a:pt x="5" y="3"/>
                    </a:lnTo>
                    <a:lnTo>
                      <a:pt x="0" y="0"/>
                    </a:lnTo>
                    <a:lnTo>
                      <a:pt x="15" y="1"/>
                    </a:lnTo>
                    <a:lnTo>
                      <a:pt x="30" y="1"/>
                    </a:lnTo>
                    <a:lnTo>
                      <a:pt x="46" y="2"/>
                    </a:lnTo>
                    <a:lnTo>
                      <a:pt x="62" y="3"/>
                    </a:lnTo>
                    <a:lnTo>
                      <a:pt x="79" y="4"/>
                    </a:lnTo>
                    <a:lnTo>
                      <a:pt x="96" y="7"/>
                    </a:lnTo>
                    <a:lnTo>
                      <a:pt x="112" y="8"/>
                    </a:lnTo>
                    <a:lnTo>
                      <a:pt x="127"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0" name="Freeform 62"/>
              <p:cNvSpPr>
                <a:spLocks/>
              </p:cNvSpPr>
              <p:nvPr/>
            </p:nvSpPr>
            <p:spPr bwMode="auto">
              <a:xfrm>
                <a:off x="2904" y="2016"/>
                <a:ext cx="33" cy="4"/>
              </a:xfrm>
              <a:custGeom>
                <a:avLst/>
                <a:gdLst/>
                <a:ahLst/>
                <a:cxnLst>
                  <a:cxn ang="0">
                    <a:pos x="66" y="4"/>
                  </a:cxn>
                  <a:cxn ang="0">
                    <a:pos x="66" y="8"/>
                  </a:cxn>
                  <a:cxn ang="0">
                    <a:pos x="3" y="8"/>
                  </a:cxn>
                  <a:cxn ang="0">
                    <a:pos x="1" y="5"/>
                  </a:cxn>
                  <a:cxn ang="0">
                    <a:pos x="0" y="4"/>
                  </a:cxn>
                  <a:cxn ang="0">
                    <a:pos x="0" y="2"/>
                  </a:cxn>
                  <a:cxn ang="0">
                    <a:pos x="1" y="0"/>
                  </a:cxn>
                  <a:cxn ang="0">
                    <a:pos x="10" y="1"/>
                  </a:cxn>
                  <a:cxn ang="0">
                    <a:pos x="18" y="2"/>
                  </a:cxn>
                  <a:cxn ang="0">
                    <a:pos x="26" y="2"/>
                  </a:cxn>
                  <a:cxn ang="0">
                    <a:pos x="34" y="3"/>
                  </a:cxn>
                  <a:cxn ang="0">
                    <a:pos x="42" y="3"/>
                  </a:cxn>
                  <a:cxn ang="0">
                    <a:pos x="50" y="3"/>
                  </a:cxn>
                  <a:cxn ang="0">
                    <a:pos x="58" y="3"/>
                  </a:cxn>
                  <a:cxn ang="0">
                    <a:pos x="66" y="4"/>
                  </a:cxn>
                </a:cxnLst>
                <a:rect l="0" t="0" r="r" b="b"/>
                <a:pathLst>
                  <a:path w="66" h="8">
                    <a:moveTo>
                      <a:pt x="66" y="4"/>
                    </a:moveTo>
                    <a:lnTo>
                      <a:pt x="66" y="8"/>
                    </a:lnTo>
                    <a:lnTo>
                      <a:pt x="3" y="8"/>
                    </a:lnTo>
                    <a:lnTo>
                      <a:pt x="1" y="5"/>
                    </a:lnTo>
                    <a:lnTo>
                      <a:pt x="0" y="4"/>
                    </a:lnTo>
                    <a:lnTo>
                      <a:pt x="0" y="2"/>
                    </a:lnTo>
                    <a:lnTo>
                      <a:pt x="1" y="0"/>
                    </a:lnTo>
                    <a:lnTo>
                      <a:pt x="10" y="1"/>
                    </a:lnTo>
                    <a:lnTo>
                      <a:pt x="18" y="2"/>
                    </a:lnTo>
                    <a:lnTo>
                      <a:pt x="26" y="2"/>
                    </a:lnTo>
                    <a:lnTo>
                      <a:pt x="34" y="3"/>
                    </a:lnTo>
                    <a:lnTo>
                      <a:pt x="42" y="3"/>
                    </a:lnTo>
                    <a:lnTo>
                      <a:pt x="50" y="3"/>
                    </a:lnTo>
                    <a:lnTo>
                      <a:pt x="58" y="3"/>
                    </a:lnTo>
                    <a:lnTo>
                      <a:pt x="66"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1" name="Freeform 63"/>
              <p:cNvSpPr>
                <a:spLocks/>
              </p:cNvSpPr>
              <p:nvPr/>
            </p:nvSpPr>
            <p:spPr bwMode="auto">
              <a:xfrm>
                <a:off x="2959" y="2019"/>
                <a:ext cx="25" cy="5"/>
              </a:xfrm>
              <a:custGeom>
                <a:avLst/>
                <a:gdLst/>
                <a:ahLst/>
                <a:cxnLst>
                  <a:cxn ang="0">
                    <a:pos x="49" y="5"/>
                  </a:cxn>
                  <a:cxn ang="0">
                    <a:pos x="49" y="11"/>
                  </a:cxn>
                  <a:cxn ang="0">
                    <a:pos x="44" y="11"/>
                  </a:cxn>
                  <a:cxn ang="0">
                    <a:pos x="37" y="11"/>
                  </a:cxn>
                  <a:cxn ang="0">
                    <a:pos x="30" y="11"/>
                  </a:cxn>
                  <a:cxn ang="0">
                    <a:pos x="24" y="11"/>
                  </a:cxn>
                  <a:cxn ang="0">
                    <a:pos x="17" y="10"/>
                  </a:cxn>
                  <a:cxn ang="0">
                    <a:pos x="11" y="9"/>
                  </a:cxn>
                  <a:cxn ang="0">
                    <a:pos x="6" y="6"/>
                  </a:cxn>
                  <a:cxn ang="0">
                    <a:pos x="0" y="3"/>
                  </a:cxn>
                  <a:cxn ang="0">
                    <a:pos x="1" y="0"/>
                  </a:cxn>
                  <a:cxn ang="0">
                    <a:pos x="8" y="2"/>
                  </a:cxn>
                  <a:cxn ang="0">
                    <a:pos x="14" y="2"/>
                  </a:cxn>
                  <a:cxn ang="0">
                    <a:pos x="19" y="2"/>
                  </a:cxn>
                  <a:cxn ang="0">
                    <a:pos x="25" y="2"/>
                  </a:cxn>
                  <a:cxn ang="0">
                    <a:pos x="32" y="2"/>
                  </a:cxn>
                  <a:cxn ang="0">
                    <a:pos x="38" y="3"/>
                  </a:cxn>
                  <a:cxn ang="0">
                    <a:pos x="44" y="4"/>
                  </a:cxn>
                  <a:cxn ang="0">
                    <a:pos x="49" y="5"/>
                  </a:cxn>
                </a:cxnLst>
                <a:rect l="0" t="0" r="r" b="b"/>
                <a:pathLst>
                  <a:path w="49" h="11">
                    <a:moveTo>
                      <a:pt x="49" y="5"/>
                    </a:moveTo>
                    <a:lnTo>
                      <a:pt x="49" y="11"/>
                    </a:lnTo>
                    <a:lnTo>
                      <a:pt x="44" y="11"/>
                    </a:lnTo>
                    <a:lnTo>
                      <a:pt x="37" y="11"/>
                    </a:lnTo>
                    <a:lnTo>
                      <a:pt x="30" y="11"/>
                    </a:lnTo>
                    <a:lnTo>
                      <a:pt x="24" y="11"/>
                    </a:lnTo>
                    <a:lnTo>
                      <a:pt x="17" y="10"/>
                    </a:lnTo>
                    <a:lnTo>
                      <a:pt x="11" y="9"/>
                    </a:lnTo>
                    <a:lnTo>
                      <a:pt x="6" y="6"/>
                    </a:lnTo>
                    <a:lnTo>
                      <a:pt x="0" y="3"/>
                    </a:lnTo>
                    <a:lnTo>
                      <a:pt x="1" y="0"/>
                    </a:lnTo>
                    <a:lnTo>
                      <a:pt x="8" y="2"/>
                    </a:lnTo>
                    <a:lnTo>
                      <a:pt x="14" y="2"/>
                    </a:lnTo>
                    <a:lnTo>
                      <a:pt x="19" y="2"/>
                    </a:lnTo>
                    <a:lnTo>
                      <a:pt x="25" y="2"/>
                    </a:lnTo>
                    <a:lnTo>
                      <a:pt x="32" y="2"/>
                    </a:lnTo>
                    <a:lnTo>
                      <a:pt x="38" y="3"/>
                    </a:lnTo>
                    <a:lnTo>
                      <a:pt x="44" y="4"/>
                    </a:lnTo>
                    <a:lnTo>
                      <a:pt x="49"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2" name="Freeform 64"/>
              <p:cNvSpPr>
                <a:spLocks/>
              </p:cNvSpPr>
              <p:nvPr/>
            </p:nvSpPr>
            <p:spPr bwMode="auto">
              <a:xfrm>
                <a:off x="2416" y="2023"/>
                <a:ext cx="44" cy="74"/>
              </a:xfrm>
              <a:custGeom>
                <a:avLst/>
                <a:gdLst/>
                <a:ahLst/>
                <a:cxnLst>
                  <a:cxn ang="0">
                    <a:pos x="89" y="0"/>
                  </a:cxn>
                  <a:cxn ang="0">
                    <a:pos x="89" y="28"/>
                  </a:cxn>
                  <a:cxn ang="0">
                    <a:pos x="85" y="55"/>
                  </a:cxn>
                  <a:cxn ang="0">
                    <a:pos x="81" y="82"/>
                  </a:cxn>
                  <a:cxn ang="0">
                    <a:pos x="75" y="107"/>
                  </a:cxn>
                  <a:cxn ang="0">
                    <a:pos x="70" y="106"/>
                  </a:cxn>
                  <a:cxn ang="0">
                    <a:pos x="65" y="106"/>
                  </a:cxn>
                  <a:cxn ang="0">
                    <a:pos x="59" y="106"/>
                  </a:cxn>
                  <a:cxn ang="0">
                    <a:pos x="54" y="106"/>
                  </a:cxn>
                  <a:cxn ang="0">
                    <a:pos x="49" y="107"/>
                  </a:cxn>
                  <a:cxn ang="0">
                    <a:pos x="43" y="109"/>
                  </a:cxn>
                  <a:cxn ang="0">
                    <a:pos x="38" y="110"/>
                  </a:cxn>
                  <a:cxn ang="0">
                    <a:pos x="34" y="112"/>
                  </a:cxn>
                  <a:cxn ang="0">
                    <a:pos x="24" y="120"/>
                  </a:cxn>
                  <a:cxn ang="0">
                    <a:pos x="15" y="129"/>
                  </a:cxn>
                  <a:cxn ang="0">
                    <a:pos x="7" y="139"/>
                  </a:cxn>
                  <a:cxn ang="0">
                    <a:pos x="0" y="149"/>
                  </a:cxn>
                  <a:cxn ang="0">
                    <a:pos x="1" y="117"/>
                  </a:cxn>
                  <a:cxn ang="0">
                    <a:pos x="6" y="84"/>
                  </a:cxn>
                  <a:cxn ang="0">
                    <a:pos x="12" y="52"/>
                  </a:cxn>
                  <a:cxn ang="0">
                    <a:pos x="19" y="21"/>
                  </a:cxn>
                  <a:cxn ang="0">
                    <a:pos x="20" y="11"/>
                  </a:cxn>
                  <a:cxn ang="0">
                    <a:pos x="24" y="5"/>
                  </a:cxn>
                  <a:cxn ang="0">
                    <a:pos x="30" y="2"/>
                  </a:cxn>
                  <a:cxn ang="0">
                    <a:pos x="39" y="2"/>
                  </a:cxn>
                  <a:cxn ang="0">
                    <a:pos x="47" y="3"/>
                  </a:cxn>
                  <a:cxn ang="0">
                    <a:pos x="57" y="3"/>
                  </a:cxn>
                  <a:cxn ang="0">
                    <a:pos x="66" y="3"/>
                  </a:cxn>
                  <a:cxn ang="0">
                    <a:pos x="73" y="0"/>
                  </a:cxn>
                  <a:cxn ang="0">
                    <a:pos x="89" y="0"/>
                  </a:cxn>
                </a:cxnLst>
                <a:rect l="0" t="0" r="r" b="b"/>
                <a:pathLst>
                  <a:path w="89" h="149">
                    <a:moveTo>
                      <a:pt x="89" y="0"/>
                    </a:moveTo>
                    <a:lnTo>
                      <a:pt x="89" y="28"/>
                    </a:lnTo>
                    <a:lnTo>
                      <a:pt x="85" y="55"/>
                    </a:lnTo>
                    <a:lnTo>
                      <a:pt x="81" y="82"/>
                    </a:lnTo>
                    <a:lnTo>
                      <a:pt x="75" y="107"/>
                    </a:lnTo>
                    <a:lnTo>
                      <a:pt x="70" y="106"/>
                    </a:lnTo>
                    <a:lnTo>
                      <a:pt x="65" y="106"/>
                    </a:lnTo>
                    <a:lnTo>
                      <a:pt x="59" y="106"/>
                    </a:lnTo>
                    <a:lnTo>
                      <a:pt x="54" y="106"/>
                    </a:lnTo>
                    <a:lnTo>
                      <a:pt x="49" y="107"/>
                    </a:lnTo>
                    <a:lnTo>
                      <a:pt x="43" y="109"/>
                    </a:lnTo>
                    <a:lnTo>
                      <a:pt x="38" y="110"/>
                    </a:lnTo>
                    <a:lnTo>
                      <a:pt x="34" y="112"/>
                    </a:lnTo>
                    <a:lnTo>
                      <a:pt x="24" y="120"/>
                    </a:lnTo>
                    <a:lnTo>
                      <a:pt x="15" y="129"/>
                    </a:lnTo>
                    <a:lnTo>
                      <a:pt x="7" y="139"/>
                    </a:lnTo>
                    <a:lnTo>
                      <a:pt x="0" y="149"/>
                    </a:lnTo>
                    <a:lnTo>
                      <a:pt x="1" y="117"/>
                    </a:lnTo>
                    <a:lnTo>
                      <a:pt x="6" y="84"/>
                    </a:lnTo>
                    <a:lnTo>
                      <a:pt x="12" y="52"/>
                    </a:lnTo>
                    <a:lnTo>
                      <a:pt x="19" y="21"/>
                    </a:lnTo>
                    <a:lnTo>
                      <a:pt x="20" y="11"/>
                    </a:lnTo>
                    <a:lnTo>
                      <a:pt x="24" y="5"/>
                    </a:lnTo>
                    <a:lnTo>
                      <a:pt x="30" y="2"/>
                    </a:lnTo>
                    <a:lnTo>
                      <a:pt x="39" y="2"/>
                    </a:lnTo>
                    <a:lnTo>
                      <a:pt x="47" y="3"/>
                    </a:lnTo>
                    <a:lnTo>
                      <a:pt x="57" y="3"/>
                    </a:lnTo>
                    <a:lnTo>
                      <a:pt x="66" y="3"/>
                    </a:lnTo>
                    <a:lnTo>
                      <a:pt x="73" y="0"/>
                    </a:lnTo>
                    <a:lnTo>
                      <a:pt x="89"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3" name="Freeform 65"/>
              <p:cNvSpPr>
                <a:spLocks/>
              </p:cNvSpPr>
              <p:nvPr/>
            </p:nvSpPr>
            <p:spPr bwMode="auto">
              <a:xfrm>
                <a:off x="2803" y="2024"/>
                <a:ext cx="49" cy="6"/>
              </a:xfrm>
              <a:custGeom>
                <a:avLst/>
                <a:gdLst/>
                <a:ahLst/>
                <a:cxnLst>
                  <a:cxn ang="0">
                    <a:pos x="96" y="4"/>
                  </a:cxn>
                  <a:cxn ang="0">
                    <a:pos x="98" y="6"/>
                  </a:cxn>
                  <a:cxn ang="0">
                    <a:pos x="99" y="7"/>
                  </a:cxn>
                  <a:cxn ang="0">
                    <a:pos x="99" y="8"/>
                  </a:cxn>
                  <a:cxn ang="0">
                    <a:pos x="99" y="9"/>
                  </a:cxn>
                  <a:cxn ang="0">
                    <a:pos x="86" y="9"/>
                  </a:cxn>
                  <a:cxn ang="0">
                    <a:pos x="75" y="10"/>
                  </a:cxn>
                  <a:cxn ang="0">
                    <a:pos x="62" y="10"/>
                  </a:cxn>
                  <a:cxn ang="0">
                    <a:pos x="50" y="11"/>
                  </a:cxn>
                  <a:cxn ang="0">
                    <a:pos x="39" y="11"/>
                  </a:cxn>
                  <a:cxn ang="0">
                    <a:pos x="27" y="11"/>
                  </a:cxn>
                  <a:cxn ang="0">
                    <a:pos x="15" y="11"/>
                  </a:cxn>
                  <a:cxn ang="0">
                    <a:pos x="3" y="11"/>
                  </a:cxn>
                  <a:cxn ang="0">
                    <a:pos x="1" y="9"/>
                  </a:cxn>
                  <a:cxn ang="0">
                    <a:pos x="0" y="6"/>
                  </a:cxn>
                  <a:cxn ang="0">
                    <a:pos x="1" y="2"/>
                  </a:cxn>
                  <a:cxn ang="0">
                    <a:pos x="3" y="0"/>
                  </a:cxn>
                  <a:cxn ang="0">
                    <a:pos x="96" y="4"/>
                  </a:cxn>
                </a:cxnLst>
                <a:rect l="0" t="0" r="r" b="b"/>
                <a:pathLst>
                  <a:path w="99" h="11">
                    <a:moveTo>
                      <a:pt x="96" y="4"/>
                    </a:moveTo>
                    <a:lnTo>
                      <a:pt x="98" y="6"/>
                    </a:lnTo>
                    <a:lnTo>
                      <a:pt x="99" y="7"/>
                    </a:lnTo>
                    <a:lnTo>
                      <a:pt x="99" y="8"/>
                    </a:lnTo>
                    <a:lnTo>
                      <a:pt x="99" y="9"/>
                    </a:lnTo>
                    <a:lnTo>
                      <a:pt x="86" y="9"/>
                    </a:lnTo>
                    <a:lnTo>
                      <a:pt x="75" y="10"/>
                    </a:lnTo>
                    <a:lnTo>
                      <a:pt x="62" y="10"/>
                    </a:lnTo>
                    <a:lnTo>
                      <a:pt x="50" y="11"/>
                    </a:lnTo>
                    <a:lnTo>
                      <a:pt x="39" y="11"/>
                    </a:lnTo>
                    <a:lnTo>
                      <a:pt x="27" y="11"/>
                    </a:lnTo>
                    <a:lnTo>
                      <a:pt x="15" y="11"/>
                    </a:lnTo>
                    <a:lnTo>
                      <a:pt x="3" y="11"/>
                    </a:lnTo>
                    <a:lnTo>
                      <a:pt x="1" y="9"/>
                    </a:lnTo>
                    <a:lnTo>
                      <a:pt x="0" y="6"/>
                    </a:lnTo>
                    <a:lnTo>
                      <a:pt x="1" y="2"/>
                    </a:lnTo>
                    <a:lnTo>
                      <a:pt x="3" y="0"/>
                    </a:lnTo>
                    <a:lnTo>
                      <a:pt x="96"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4" name="Freeform 66"/>
              <p:cNvSpPr>
                <a:spLocks/>
              </p:cNvSpPr>
              <p:nvPr/>
            </p:nvSpPr>
            <p:spPr bwMode="auto">
              <a:xfrm>
                <a:off x="3071" y="2027"/>
                <a:ext cx="1" cy="1"/>
              </a:xfrm>
              <a:custGeom>
                <a:avLst/>
                <a:gdLst/>
                <a:ahLst/>
                <a:cxnLst>
                  <a:cxn ang="0">
                    <a:pos x="2" y="0"/>
                  </a:cxn>
                  <a:cxn ang="0">
                    <a:pos x="2" y="2"/>
                  </a:cxn>
                  <a:cxn ang="0">
                    <a:pos x="2" y="3"/>
                  </a:cxn>
                  <a:cxn ang="0">
                    <a:pos x="2" y="4"/>
                  </a:cxn>
                  <a:cxn ang="0">
                    <a:pos x="1" y="4"/>
                  </a:cxn>
                  <a:cxn ang="0">
                    <a:pos x="0" y="0"/>
                  </a:cxn>
                  <a:cxn ang="0">
                    <a:pos x="2" y="0"/>
                  </a:cxn>
                </a:cxnLst>
                <a:rect l="0" t="0" r="r" b="b"/>
                <a:pathLst>
                  <a:path w="2" h="4">
                    <a:moveTo>
                      <a:pt x="2" y="0"/>
                    </a:moveTo>
                    <a:lnTo>
                      <a:pt x="2" y="2"/>
                    </a:lnTo>
                    <a:lnTo>
                      <a:pt x="2" y="3"/>
                    </a:lnTo>
                    <a:lnTo>
                      <a:pt x="2" y="4"/>
                    </a:lnTo>
                    <a:lnTo>
                      <a:pt x="1" y="4"/>
                    </a:lnTo>
                    <a:lnTo>
                      <a:pt x="0" y="0"/>
                    </a:lnTo>
                    <a:lnTo>
                      <a:pt x="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5" name="Freeform 67"/>
              <p:cNvSpPr>
                <a:spLocks/>
              </p:cNvSpPr>
              <p:nvPr/>
            </p:nvSpPr>
            <p:spPr bwMode="auto">
              <a:xfrm>
                <a:off x="3091" y="2028"/>
                <a:ext cx="31" cy="4"/>
              </a:xfrm>
              <a:custGeom>
                <a:avLst/>
                <a:gdLst/>
                <a:ahLst/>
                <a:cxnLst>
                  <a:cxn ang="0">
                    <a:pos x="62" y="4"/>
                  </a:cxn>
                  <a:cxn ang="0">
                    <a:pos x="58" y="9"/>
                  </a:cxn>
                  <a:cxn ang="0">
                    <a:pos x="51" y="9"/>
                  </a:cxn>
                  <a:cxn ang="0">
                    <a:pos x="45" y="8"/>
                  </a:cxn>
                  <a:cxn ang="0">
                    <a:pos x="39" y="7"/>
                  </a:cxn>
                  <a:cxn ang="0">
                    <a:pos x="0" y="2"/>
                  </a:cxn>
                  <a:cxn ang="0">
                    <a:pos x="4" y="0"/>
                  </a:cxn>
                  <a:cxn ang="0">
                    <a:pos x="7" y="1"/>
                  </a:cxn>
                  <a:cxn ang="0">
                    <a:pos x="12" y="3"/>
                  </a:cxn>
                  <a:cxn ang="0">
                    <a:pos x="16" y="4"/>
                  </a:cxn>
                  <a:cxn ang="0">
                    <a:pos x="22" y="3"/>
                  </a:cxn>
                  <a:cxn ang="0">
                    <a:pos x="27" y="2"/>
                  </a:cxn>
                  <a:cxn ang="0">
                    <a:pos x="34" y="2"/>
                  </a:cxn>
                  <a:cxn ang="0">
                    <a:pos x="39" y="2"/>
                  </a:cxn>
                  <a:cxn ang="0">
                    <a:pos x="45" y="2"/>
                  </a:cxn>
                  <a:cxn ang="0">
                    <a:pos x="51" y="3"/>
                  </a:cxn>
                  <a:cxn ang="0">
                    <a:pos x="57" y="4"/>
                  </a:cxn>
                  <a:cxn ang="0">
                    <a:pos x="62" y="4"/>
                  </a:cxn>
                </a:cxnLst>
                <a:rect l="0" t="0" r="r" b="b"/>
                <a:pathLst>
                  <a:path w="62" h="9">
                    <a:moveTo>
                      <a:pt x="62" y="4"/>
                    </a:moveTo>
                    <a:lnTo>
                      <a:pt x="58" y="9"/>
                    </a:lnTo>
                    <a:lnTo>
                      <a:pt x="51" y="9"/>
                    </a:lnTo>
                    <a:lnTo>
                      <a:pt x="45" y="8"/>
                    </a:lnTo>
                    <a:lnTo>
                      <a:pt x="39" y="7"/>
                    </a:lnTo>
                    <a:lnTo>
                      <a:pt x="0" y="2"/>
                    </a:lnTo>
                    <a:lnTo>
                      <a:pt x="4" y="0"/>
                    </a:lnTo>
                    <a:lnTo>
                      <a:pt x="7" y="1"/>
                    </a:lnTo>
                    <a:lnTo>
                      <a:pt x="12" y="3"/>
                    </a:lnTo>
                    <a:lnTo>
                      <a:pt x="16" y="4"/>
                    </a:lnTo>
                    <a:lnTo>
                      <a:pt x="22" y="3"/>
                    </a:lnTo>
                    <a:lnTo>
                      <a:pt x="27" y="2"/>
                    </a:lnTo>
                    <a:lnTo>
                      <a:pt x="34" y="2"/>
                    </a:lnTo>
                    <a:lnTo>
                      <a:pt x="39" y="2"/>
                    </a:lnTo>
                    <a:lnTo>
                      <a:pt x="45" y="2"/>
                    </a:lnTo>
                    <a:lnTo>
                      <a:pt x="51" y="3"/>
                    </a:lnTo>
                    <a:lnTo>
                      <a:pt x="57" y="4"/>
                    </a:lnTo>
                    <a:lnTo>
                      <a:pt x="62"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6" name="Freeform 68"/>
              <p:cNvSpPr>
                <a:spLocks/>
              </p:cNvSpPr>
              <p:nvPr/>
            </p:nvSpPr>
            <p:spPr bwMode="auto">
              <a:xfrm>
                <a:off x="2905" y="2032"/>
                <a:ext cx="7" cy="3"/>
              </a:xfrm>
              <a:custGeom>
                <a:avLst/>
                <a:gdLst/>
                <a:ahLst/>
                <a:cxnLst>
                  <a:cxn ang="0">
                    <a:pos x="15" y="2"/>
                  </a:cxn>
                  <a:cxn ang="0">
                    <a:pos x="12" y="3"/>
                  </a:cxn>
                  <a:cxn ang="0">
                    <a:pos x="9" y="6"/>
                  </a:cxn>
                  <a:cxn ang="0">
                    <a:pos x="5" y="7"/>
                  </a:cxn>
                  <a:cxn ang="0">
                    <a:pos x="0" y="6"/>
                  </a:cxn>
                  <a:cxn ang="0">
                    <a:pos x="3" y="1"/>
                  </a:cxn>
                  <a:cxn ang="0">
                    <a:pos x="6" y="0"/>
                  </a:cxn>
                  <a:cxn ang="0">
                    <a:pos x="11" y="1"/>
                  </a:cxn>
                  <a:cxn ang="0">
                    <a:pos x="15" y="2"/>
                  </a:cxn>
                </a:cxnLst>
                <a:rect l="0" t="0" r="r" b="b"/>
                <a:pathLst>
                  <a:path w="15" h="7">
                    <a:moveTo>
                      <a:pt x="15" y="2"/>
                    </a:moveTo>
                    <a:lnTo>
                      <a:pt x="12" y="3"/>
                    </a:lnTo>
                    <a:lnTo>
                      <a:pt x="9" y="6"/>
                    </a:lnTo>
                    <a:lnTo>
                      <a:pt x="5" y="7"/>
                    </a:lnTo>
                    <a:lnTo>
                      <a:pt x="0" y="6"/>
                    </a:lnTo>
                    <a:lnTo>
                      <a:pt x="3" y="1"/>
                    </a:lnTo>
                    <a:lnTo>
                      <a:pt x="6" y="0"/>
                    </a:lnTo>
                    <a:lnTo>
                      <a:pt x="11" y="1"/>
                    </a:lnTo>
                    <a:lnTo>
                      <a:pt x="15"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7" name="Freeform 69"/>
              <p:cNvSpPr>
                <a:spLocks/>
              </p:cNvSpPr>
              <p:nvPr/>
            </p:nvSpPr>
            <p:spPr bwMode="auto">
              <a:xfrm>
                <a:off x="2799" y="2037"/>
                <a:ext cx="50" cy="7"/>
              </a:xfrm>
              <a:custGeom>
                <a:avLst/>
                <a:gdLst/>
                <a:ahLst/>
                <a:cxnLst>
                  <a:cxn ang="0">
                    <a:pos x="99" y="9"/>
                  </a:cxn>
                  <a:cxn ang="0">
                    <a:pos x="99" y="13"/>
                  </a:cxn>
                  <a:cxn ang="0">
                    <a:pos x="87" y="12"/>
                  </a:cxn>
                  <a:cxn ang="0">
                    <a:pos x="75" y="12"/>
                  </a:cxn>
                  <a:cxn ang="0">
                    <a:pos x="62" y="12"/>
                  </a:cxn>
                  <a:cxn ang="0">
                    <a:pos x="50" y="13"/>
                  </a:cxn>
                  <a:cxn ang="0">
                    <a:pos x="38" y="14"/>
                  </a:cxn>
                  <a:cxn ang="0">
                    <a:pos x="25" y="15"/>
                  </a:cxn>
                  <a:cxn ang="0">
                    <a:pos x="14" y="15"/>
                  </a:cxn>
                  <a:cxn ang="0">
                    <a:pos x="2" y="13"/>
                  </a:cxn>
                  <a:cxn ang="0">
                    <a:pos x="1" y="9"/>
                  </a:cxn>
                  <a:cxn ang="0">
                    <a:pos x="0" y="6"/>
                  </a:cxn>
                  <a:cxn ang="0">
                    <a:pos x="1" y="2"/>
                  </a:cxn>
                  <a:cxn ang="0">
                    <a:pos x="3" y="0"/>
                  </a:cxn>
                  <a:cxn ang="0">
                    <a:pos x="16" y="0"/>
                  </a:cxn>
                  <a:cxn ang="0">
                    <a:pos x="29" y="0"/>
                  </a:cxn>
                  <a:cxn ang="0">
                    <a:pos x="40" y="2"/>
                  </a:cxn>
                  <a:cxn ang="0">
                    <a:pos x="52" y="3"/>
                  </a:cxn>
                  <a:cxn ang="0">
                    <a:pos x="63" y="6"/>
                  </a:cxn>
                  <a:cxn ang="0">
                    <a:pos x="75" y="7"/>
                  </a:cxn>
                  <a:cxn ang="0">
                    <a:pos x="86" y="9"/>
                  </a:cxn>
                  <a:cxn ang="0">
                    <a:pos x="99" y="9"/>
                  </a:cxn>
                </a:cxnLst>
                <a:rect l="0" t="0" r="r" b="b"/>
                <a:pathLst>
                  <a:path w="99" h="15">
                    <a:moveTo>
                      <a:pt x="99" y="9"/>
                    </a:moveTo>
                    <a:lnTo>
                      <a:pt x="99" y="13"/>
                    </a:lnTo>
                    <a:lnTo>
                      <a:pt x="87" y="12"/>
                    </a:lnTo>
                    <a:lnTo>
                      <a:pt x="75" y="12"/>
                    </a:lnTo>
                    <a:lnTo>
                      <a:pt x="62" y="12"/>
                    </a:lnTo>
                    <a:lnTo>
                      <a:pt x="50" y="13"/>
                    </a:lnTo>
                    <a:lnTo>
                      <a:pt x="38" y="14"/>
                    </a:lnTo>
                    <a:lnTo>
                      <a:pt x="25" y="15"/>
                    </a:lnTo>
                    <a:lnTo>
                      <a:pt x="14" y="15"/>
                    </a:lnTo>
                    <a:lnTo>
                      <a:pt x="2" y="13"/>
                    </a:lnTo>
                    <a:lnTo>
                      <a:pt x="1" y="9"/>
                    </a:lnTo>
                    <a:lnTo>
                      <a:pt x="0" y="6"/>
                    </a:lnTo>
                    <a:lnTo>
                      <a:pt x="1" y="2"/>
                    </a:lnTo>
                    <a:lnTo>
                      <a:pt x="3" y="0"/>
                    </a:lnTo>
                    <a:lnTo>
                      <a:pt x="16" y="0"/>
                    </a:lnTo>
                    <a:lnTo>
                      <a:pt x="29" y="0"/>
                    </a:lnTo>
                    <a:lnTo>
                      <a:pt x="40" y="2"/>
                    </a:lnTo>
                    <a:lnTo>
                      <a:pt x="52" y="3"/>
                    </a:lnTo>
                    <a:lnTo>
                      <a:pt x="63" y="6"/>
                    </a:lnTo>
                    <a:lnTo>
                      <a:pt x="75" y="7"/>
                    </a:lnTo>
                    <a:lnTo>
                      <a:pt x="86" y="9"/>
                    </a:lnTo>
                    <a:lnTo>
                      <a:pt x="99"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8" name="Freeform 70"/>
              <p:cNvSpPr>
                <a:spLocks/>
              </p:cNvSpPr>
              <p:nvPr/>
            </p:nvSpPr>
            <p:spPr bwMode="auto">
              <a:xfrm>
                <a:off x="3104" y="2045"/>
                <a:ext cx="6" cy="1"/>
              </a:xfrm>
              <a:custGeom>
                <a:avLst/>
                <a:gdLst/>
                <a:ahLst/>
                <a:cxnLst>
                  <a:cxn ang="0">
                    <a:pos x="0" y="0"/>
                  </a:cxn>
                  <a:cxn ang="0">
                    <a:pos x="11" y="0"/>
                  </a:cxn>
                  <a:cxn ang="0">
                    <a:pos x="0" y="0"/>
                  </a:cxn>
                </a:cxnLst>
                <a:rect l="0" t="0" r="r" b="b"/>
                <a:pathLst>
                  <a:path w="11">
                    <a:moveTo>
                      <a:pt x="0" y="0"/>
                    </a:moveTo>
                    <a:lnTo>
                      <a:pt x="11" y="0"/>
                    </a:lnTo>
                    <a:lnTo>
                      <a:pt x="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19" name="Freeform 71"/>
              <p:cNvSpPr>
                <a:spLocks/>
              </p:cNvSpPr>
              <p:nvPr/>
            </p:nvSpPr>
            <p:spPr bwMode="auto">
              <a:xfrm>
                <a:off x="2798" y="2048"/>
                <a:ext cx="40" cy="6"/>
              </a:xfrm>
              <a:custGeom>
                <a:avLst/>
                <a:gdLst/>
                <a:ahLst/>
                <a:cxnLst>
                  <a:cxn ang="0">
                    <a:pos x="81" y="8"/>
                  </a:cxn>
                  <a:cxn ang="0">
                    <a:pos x="81" y="13"/>
                  </a:cxn>
                  <a:cxn ang="0">
                    <a:pos x="0" y="10"/>
                  </a:cxn>
                  <a:cxn ang="0">
                    <a:pos x="2" y="0"/>
                  </a:cxn>
                  <a:cxn ang="0">
                    <a:pos x="12" y="1"/>
                  </a:cxn>
                  <a:cxn ang="0">
                    <a:pos x="21" y="2"/>
                  </a:cxn>
                  <a:cxn ang="0">
                    <a:pos x="31" y="2"/>
                  </a:cxn>
                  <a:cxn ang="0">
                    <a:pos x="42" y="4"/>
                  </a:cxn>
                  <a:cxn ang="0">
                    <a:pos x="52" y="4"/>
                  </a:cxn>
                  <a:cxn ang="0">
                    <a:pos x="61" y="5"/>
                  </a:cxn>
                  <a:cxn ang="0">
                    <a:pos x="72" y="6"/>
                  </a:cxn>
                  <a:cxn ang="0">
                    <a:pos x="81" y="8"/>
                  </a:cxn>
                </a:cxnLst>
                <a:rect l="0" t="0" r="r" b="b"/>
                <a:pathLst>
                  <a:path w="81" h="13">
                    <a:moveTo>
                      <a:pt x="81" y="8"/>
                    </a:moveTo>
                    <a:lnTo>
                      <a:pt x="81" y="13"/>
                    </a:lnTo>
                    <a:lnTo>
                      <a:pt x="0" y="10"/>
                    </a:lnTo>
                    <a:lnTo>
                      <a:pt x="2" y="0"/>
                    </a:lnTo>
                    <a:lnTo>
                      <a:pt x="12" y="1"/>
                    </a:lnTo>
                    <a:lnTo>
                      <a:pt x="21" y="2"/>
                    </a:lnTo>
                    <a:lnTo>
                      <a:pt x="31" y="2"/>
                    </a:lnTo>
                    <a:lnTo>
                      <a:pt x="42" y="4"/>
                    </a:lnTo>
                    <a:lnTo>
                      <a:pt x="52" y="4"/>
                    </a:lnTo>
                    <a:lnTo>
                      <a:pt x="61" y="5"/>
                    </a:lnTo>
                    <a:lnTo>
                      <a:pt x="72" y="6"/>
                    </a:lnTo>
                    <a:lnTo>
                      <a:pt x="81"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0" name="Freeform 72"/>
              <p:cNvSpPr>
                <a:spLocks/>
              </p:cNvSpPr>
              <p:nvPr/>
            </p:nvSpPr>
            <p:spPr bwMode="auto">
              <a:xfrm>
                <a:off x="2339" y="2057"/>
                <a:ext cx="26" cy="12"/>
              </a:xfrm>
              <a:custGeom>
                <a:avLst/>
                <a:gdLst/>
                <a:ahLst/>
                <a:cxnLst>
                  <a:cxn ang="0">
                    <a:pos x="53" y="18"/>
                  </a:cxn>
                  <a:cxn ang="0">
                    <a:pos x="53" y="19"/>
                  </a:cxn>
                  <a:cxn ang="0">
                    <a:pos x="52" y="19"/>
                  </a:cxn>
                  <a:cxn ang="0">
                    <a:pos x="52" y="20"/>
                  </a:cxn>
                  <a:cxn ang="0">
                    <a:pos x="51" y="21"/>
                  </a:cxn>
                  <a:cxn ang="0">
                    <a:pos x="49" y="15"/>
                  </a:cxn>
                  <a:cxn ang="0">
                    <a:pos x="46" y="13"/>
                  </a:cxn>
                  <a:cxn ang="0">
                    <a:pos x="41" y="11"/>
                  </a:cxn>
                  <a:cxn ang="0">
                    <a:pos x="37" y="9"/>
                  </a:cxn>
                  <a:cxn ang="0">
                    <a:pos x="32" y="9"/>
                  </a:cxn>
                  <a:cxn ang="0">
                    <a:pos x="26" y="10"/>
                  </a:cxn>
                  <a:cxn ang="0">
                    <a:pos x="22" y="11"/>
                  </a:cxn>
                  <a:cxn ang="0">
                    <a:pos x="18" y="12"/>
                  </a:cxn>
                  <a:cxn ang="0">
                    <a:pos x="30" y="24"/>
                  </a:cxn>
                  <a:cxn ang="0">
                    <a:pos x="1" y="22"/>
                  </a:cxn>
                  <a:cxn ang="0">
                    <a:pos x="1" y="21"/>
                  </a:cxn>
                  <a:cxn ang="0">
                    <a:pos x="1" y="20"/>
                  </a:cxn>
                  <a:cxn ang="0">
                    <a:pos x="0" y="20"/>
                  </a:cxn>
                  <a:cxn ang="0">
                    <a:pos x="0" y="19"/>
                  </a:cxn>
                  <a:cxn ang="0">
                    <a:pos x="3" y="15"/>
                  </a:cxn>
                  <a:cxn ang="0">
                    <a:pos x="8" y="15"/>
                  </a:cxn>
                  <a:cxn ang="0">
                    <a:pos x="13" y="14"/>
                  </a:cxn>
                  <a:cxn ang="0">
                    <a:pos x="16" y="12"/>
                  </a:cxn>
                  <a:cxn ang="0">
                    <a:pos x="7" y="3"/>
                  </a:cxn>
                  <a:cxn ang="0">
                    <a:pos x="11" y="2"/>
                  </a:cxn>
                  <a:cxn ang="0">
                    <a:pos x="17" y="0"/>
                  </a:cxn>
                  <a:cxn ang="0">
                    <a:pos x="22" y="0"/>
                  </a:cxn>
                  <a:cxn ang="0">
                    <a:pos x="28" y="0"/>
                  </a:cxn>
                  <a:cxn ang="0">
                    <a:pos x="32" y="2"/>
                  </a:cxn>
                  <a:cxn ang="0">
                    <a:pos x="37" y="3"/>
                  </a:cxn>
                  <a:cxn ang="0">
                    <a:pos x="43" y="3"/>
                  </a:cxn>
                  <a:cxn ang="0">
                    <a:pos x="47" y="3"/>
                  </a:cxn>
                  <a:cxn ang="0">
                    <a:pos x="53" y="18"/>
                  </a:cxn>
                </a:cxnLst>
                <a:rect l="0" t="0" r="r" b="b"/>
                <a:pathLst>
                  <a:path w="53" h="24">
                    <a:moveTo>
                      <a:pt x="53" y="18"/>
                    </a:moveTo>
                    <a:lnTo>
                      <a:pt x="53" y="19"/>
                    </a:lnTo>
                    <a:lnTo>
                      <a:pt x="52" y="19"/>
                    </a:lnTo>
                    <a:lnTo>
                      <a:pt x="52" y="20"/>
                    </a:lnTo>
                    <a:lnTo>
                      <a:pt x="51" y="21"/>
                    </a:lnTo>
                    <a:lnTo>
                      <a:pt x="49" y="15"/>
                    </a:lnTo>
                    <a:lnTo>
                      <a:pt x="46" y="13"/>
                    </a:lnTo>
                    <a:lnTo>
                      <a:pt x="41" y="11"/>
                    </a:lnTo>
                    <a:lnTo>
                      <a:pt x="37" y="9"/>
                    </a:lnTo>
                    <a:lnTo>
                      <a:pt x="32" y="9"/>
                    </a:lnTo>
                    <a:lnTo>
                      <a:pt x="26" y="10"/>
                    </a:lnTo>
                    <a:lnTo>
                      <a:pt x="22" y="11"/>
                    </a:lnTo>
                    <a:lnTo>
                      <a:pt x="18" y="12"/>
                    </a:lnTo>
                    <a:lnTo>
                      <a:pt x="30" y="24"/>
                    </a:lnTo>
                    <a:lnTo>
                      <a:pt x="1" y="22"/>
                    </a:lnTo>
                    <a:lnTo>
                      <a:pt x="1" y="21"/>
                    </a:lnTo>
                    <a:lnTo>
                      <a:pt x="1" y="20"/>
                    </a:lnTo>
                    <a:lnTo>
                      <a:pt x="0" y="20"/>
                    </a:lnTo>
                    <a:lnTo>
                      <a:pt x="0" y="19"/>
                    </a:lnTo>
                    <a:lnTo>
                      <a:pt x="3" y="15"/>
                    </a:lnTo>
                    <a:lnTo>
                      <a:pt x="8" y="15"/>
                    </a:lnTo>
                    <a:lnTo>
                      <a:pt x="13" y="14"/>
                    </a:lnTo>
                    <a:lnTo>
                      <a:pt x="16" y="12"/>
                    </a:lnTo>
                    <a:lnTo>
                      <a:pt x="7" y="3"/>
                    </a:lnTo>
                    <a:lnTo>
                      <a:pt x="11" y="2"/>
                    </a:lnTo>
                    <a:lnTo>
                      <a:pt x="17" y="0"/>
                    </a:lnTo>
                    <a:lnTo>
                      <a:pt x="22" y="0"/>
                    </a:lnTo>
                    <a:lnTo>
                      <a:pt x="28" y="0"/>
                    </a:lnTo>
                    <a:lnTo>
                      <a:pt x="32" y="2"/>
                    </a:lnTo>
                    <a:lnTo>
                      <a:pt x="37" y="3"/>
                    </a:lnTo>
                    <a:lnTo>
                      <a:pt x="43" y="3"/>
                    </a:lnTo>
                    <a:lnTo>
                      <a:pt x="47" y="3"/>
                    </a:lnTo>
                    <a:lnTo>
                      <a:pt x="53" y="1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1" name="Freeform 73"/>
              <p:cNvSpPr>
                <a:spLocks/>
              </p:cNvSpPr>
              <p:nvPr/>
            </p:nvSpPr>
            <p:spPr bwMode="auto">
              <a:xfrm>
                <a:off x="2794" y="2060"/>
                <a:ext cx="50" cy="6"/>
              </a:xfrm>
              <a:custGeom>
                <a:avLst/>
                <a:gdLst/>
                <a:ahLst/>
                <a:cxnLst>
                  <a:cxn ang="0">
                    <a:pos x="102" y="12"/>
                  </a:cxn>
                  <a:cxn ang="0">
                    <a:pos x="90" y="12"/>
                  </a:cxn>
                  <a:cxn ang="0">
                    <a:pos x="77" y="11"/>
                  </a:cxn>
                  <a:cxn ang="0">
                    <a:pos x="65" y="11"/>
                  </a:cxn>
                  <a:cxn ang="0">
                    <a:pos x="51" y="9"/>
                  </a:cxn>
                  <a:cxn ang="0">
                    <a:pos x="38" y="9"/>
                  </a:cxn>
                  <a:cxn ang="0">
                    <a:pos x="26" y="9"/>
                  </a:cxn>
                  <a:cxn ang="0">
                    <a:pos x="13" y="9"/>
                  </a:cxn>
                  <a:cxn ang="0">
                    <a:pos x="0" y="11"/>
                  </a:cxn>
                  <a:cxn ang="0">
                    <a:pos x="3" y="5"/>
                  </a:cxn>
                  <a:cxn ang="0">
                    <a:pos x="6" y="3"/>
                  </a:cxn>
                  <a:cxn ang="0">
                    <a:pos x="11" y="1"/>
                  </a:cxn>
                  <a:cxn ang="0">
                    <a:pos x="16" y="0"/>
                  </a:cxn>
                  <a:cxn ang="0">
                    <a:pos x="28" y="0"/>
                  </a:cxn>
                  <a:cxn ang="0">
                    <a:pos x="38" y="1"/>
                  </a:cxn>
                  <a:cxn ang="0">
                    <a:pos x="50" y="1"/>
                  </a:cxn>
                  <a:cxn ang="0">
                    <a:pos x="60" y="3"/>
                  </a:cxn>
                  <a:cxn ang="0">
                    <a:pos x="71" y="5"/>
                  </a:cxn>
                  <a:cxn ang="0">
                    <a:pos x="81" y="6"/>
                  </a:cxn>
                  <a:cxn ang="0">
                    <a:pos x="91" y="9"/>
                  </a:cxn>
                  <a:cxn ang="0">
                    <a:pos x="102" y="12"/>
                  </a:cxn>
                </a:cxnLst>
                <a:rect l="0" t="0" r="r" b="b"/>
                <a:pathLst>
                  <a:path w="102" h="12">
                    <a:moveTo>
                      <a:pt x="102" y="12"/>
                    </a:moveTo>
                    <a:lnTo>
                      <a:pt x="90" y="12"/>
                    </a:lnTo>
                    <a:lnTo>
                      <a:pt x="77" y="11"/>
                    </a:lnTo>
                    <a:lnTo>
                      <a:pt x="65" y="11"/>
                    </a:lnTo>
                    <a:lnTo>
                      <a:pt x="51" y="9"/>
                    </a:lnTo>
                    <a:lnTo>
                      <a:pt x="38" y="9"/>
                    </a:lnTo>
                    <a:lnTo>
                      <a:pt x="26" y="9"/>
                    </a:lnTo>
                    <a:lnTo>
                      <a:pt x="13" y="9"/>
                    </a:lnTo>
                    <a:lnTo>
                      <a:pt x="0" y="11"/>
                    </a:lnTo>
                    <a:lnTo>
                      <a:pt x="3" y="5"/>
                    </a:lnTo>
                    <a:lnTo>
                      <a:pt x="6" y="3"/>
                    </a:lnTo>
                    <a:lnTo>
                      <a:pt x="11" y="1"/>
                    </a:lnTo>
                    <a:lnTo>
                      <a:pt x="16" y="0"/>
                    </a:lnTo>
                    <a:lnTo>
                      <a:pt x="28" y="0"/>
                    </a:lnTo>
                    <a:lnTo>
                      <a:pt x="38" y="1"/>
                    </a:lnTo>
                    <a:lnTo>
                      <a:pt x="50" y="1"/>
                    </a:lnTo>
                    <a:lnTo>
                      <a:pt x="60" y="3"/>
                    </a:lnTo>
                    <a:lnTo>
                      <a:pt x="71" y="5"/>
                    </a:lnTo>
                    <a:lnTo>
                      <a:pt x="81" y="6"/>
                    </a:lnTo>
                    <a:lnTo>
                      <a:pt x="91" y="9"/>
                    </a:lnTo>
                    <a:lnTo>
                      <a:pt x="102"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2" name="Freeform 74"/>
              <p:cNvSpPr>
                <a:spLocks/>
              </p:cNvSpPr>
              <p:nvPr/>
            </p:nvSpPr>
            <p:spPr bwMode="auto">
              <a:xfrm>
                <a:off x="2399" y="2072"/>
                <a:ext cx="7" cy="34"/>
              </a:xfrm>
              <a:custGeom>
                <a:avLst/>
                <a:gdLst/>
                <a:ahLst/>
                <a:cxnLst>
                  <a:cxn ang="0">
                    <a:pos x="9" y="65"/>
                  </a:cxn>
                  <a:cxn ang="0">
                    <a:pos x="8" y="67"/>
                  </a:cxn>
                  <a:cxn ang="0">
                    <a:pos x="4" y="68"/>
                  </a:cxn>
                  <a:cxn ang="0">
                    <a:pos x="2" y="68"/>
                  </a:cxn>
                  <a:cxn ang="0">
                    <a:pos x="0" y="69"/>
                  </a:cxn>
                  <a:cxn ang="0">
                    <a:pos x="2" y="52"/>
                  </a:cxn>
                  <a:cxn ang="0">
                    <a:pos x="6" y="35"/>
                  </a:cxn>
                  <a:cxn ang="0">
                    <a:pos x="9" y="18"/>
                  </a:cxn>
                  <a:cxn ang="0">
                    <a:pos x="14" y="0"/>
                  </a:cxn>
                  <a:cxn ang="0">
                    <a:pos x="14" y="15"/>
                  </a:cxn>
                  <a:cxn ang="0">
                    <a:pos x="11" y="31"/>
                  </a:cxn>
                  <a:cxn ang="0">
                    <a:pos x="9" y="47"/>
                  </a:cxn>
                  <a:cxn ang="0">
                    <a:pos x="9" y="65"/>
                  </a:cxn>
                </a:cxnLst>
                <a:rect l="0" t="0" r="r" b="b"/>
                <a:pathLst>
                  <a:path w="14" h="69">
                    <a:moveTo>
                      <a:pt x="9" y="65"/>
                    </a:moveTo>
                    <a:lnTo>
                      <a:pt x="8" y="67"/>
                    </a:lnTo>
                    <a:lnTo>
                      <a:pt x="4" y="68"/>
                    </a:lnTo>
                    <a:lnTo>
                      <a:pt x="2" y="68"/>
                    </a:lnTo>
                    <a:lnTo>
                      <a:pt x="0" y="69"/>
                    </a:lnTo>
                    <a:lnTo>
                      <a:pt x="2" y="52"/>
                    </a:lnTo>
                    <a:lnTo>
                      <a:pt x="6" y="35"/>
                    </a:lnTo>
                    <a:lnTo>
                      <a:pt x="9" y="18"/>
                    </a:lnTo>
                    <a:lnTo>
                      <a:pt x="14" y="0"/>
                    </a:lnTo>
                    <a:lnTo>
                      <a:pt x="14" y="15"/>
                    </a:lnTo>
                    <a:lnTo>
                      <a:pt x="11" y="31"/>
                    </a:lnTo>
                    <a:lnTo>
                      <a:pt x="9" y="47"/>
                    </a:lnTo>
                    <a:lnTo>
                      <a:pt x="9" y="6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3" name="Freeform 75"/>
              <p:cNvSpPr>
                <a:spLocks/>
              </p:cNvSpPr>
              <p:nvPr/>
            </p:nvSpPr>
            <p:spPr bwMode="auto">
              <a:xfrm>
                <a:off x="2344" y="2073"/>
                <a:ext cx="9" cy="3"/>
              </a:xfrm>
              <a:custGeom>
                <a:avLst/>
                <a:gdLst/>
                <a:ahLst/>
                <a:cxnLst>
                  <a:cxn ang="0">
                    <a:pos x="19" y="4"/>
                  </a:cxn>
                  <a:cxn ang="0">
                    <a:pos x="14" y="4"/>
                  </a:cxn>
                  <a:cxn ang="0">
                    <a:pos x="8" y="5"/>
                  </a:cxn>
                  <a:cxn ang="0">
                    <a:pos x="2" y="4"/>
                  </a:cxn>
                  <a:cxn ang="0">
                    <a:pos x="0" y="0"/>
                  </a:cxn>
                  <a:cxn ang="0">
                    <a:pos x="5" y="1"/>
                  </a:cxn>
                  <a:cxn ang="0">
                    <a:pos x="9" y="1"/>
                  </a:cxn>
                  <a:cxn ang="0">
                    <a:pos x="14" y="2"/>
                  </a:cxn>
                  <a:cxn ang="0">
                    <a:pos x="19" y="4"/>
                  </a:cxn>
                </a:cxnLst>
                <a:rect l="0" t="0" r="r" b="b"/>
                <a:pathLst>
                  <a:path w="19" h="5">
                    <a:moveTo>
                      <a:pt x="19" y="4"/>
                    </a:moveTo>
                    <a:lnTo>
                      <a:pt x="14" y="4"/>
                    </a:lnTo>
                    <a:lnTo>
                      <a:pt x="8" y="5"/>
                    </a:lnTo>
                    <a:lnTo>
                      <a:pt x="2" y="4"/>
                    </a:lnTo>
                    <a:lnTo>
                      <a:pt x="0" y="0"/>
                    </a:lnTo>
                    <a:lnTo>
                      <a:pt x="5" y="1"/>
                    </a:lnTo>
                    <a:lnTo>
                      <a:pt x="9" y="1"/>
                    </a:lnTo>
                    <a:lnTo>
                      <a:pt x="14" y="2"/>
                    </a:lnTo>
                    <a:lnTo>
                      <a:pt x="19"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4" name="Freeform 76"/>
              <p:cNvSpPr>
                <a:spLocks/>
              </p:cNvSpPr>
              <p:nvPr/>
            </p:nvSpPr>
            <p:spPr bwMode="auto">
              <a:xfrm>
                <a:off x="2518" y="2078"/>
                <a:ext cx="268" cy="33"/>
              </a:xfrm>
              <a:custGeom>
                <a:avLst/>
                <a:gdLst/>
                <a:ahLst/>
                <a:cxnLst>
                  <a:cxn ang="0">
                    <a:pos x="516" y="11"/>
                  </a:cxn>
                  <a:cxn ang="0">
                    <a:pos x="478" y="15"/>
                  </a:cxn>
                  <a:cxn ang="0">
                    <a:pos x="441" y="18"/>
                  </a:cxn>
                  <a:cxn ang="0">
                    <a:pos x="403" y="21"/>
                  </a:cxn>
                  <a:cxn ang="0">
                    <a:pos x="366" y="23"/>
                  </a:cxn>
                  <a:cxn ang="0">
                    <a:pos x="329" y="26"/>
                  </a:cxn>
                  <a:cxn ang="0">
                    <a:pos x="292" y="30"/>
                  </a:cxn>
                  <a:cxn ang="0">
                    <a:pos x="255" y="34"/>
                  </a:cxn>
                  <a:cxn ang="0">
                    <a:pos x="223" y="38"/>
                  </a:cxn>
                  <a:cxn ang="0">
                    <a:pos x="193" y="41"/>
                  </a:cxn>
                  <a:cxn ang="0">
                    <a:pos x="163" y="45"/>
                  </a:cxn>
                  <a:cxn ang="0">
                    <a:pos x="133" y="48"/>
                  </a:cxn>
                  <a:cxn ang="0">
                    <a:pos x="104" y="52"/>
                  </a:cxn>
                  <a:cxn ang="0">
                    <a:pos x="74" y="55"/>
                  </a:cxn>
                  <a:cxn ang="0">
                    <a:pos x="44" y="60"/>
                  </a:cxn>
                  <a:cxn ang="0">
                    <a:pos x="15" y="63"/>
                  </a:cxn>
                  <a:cxn ang="0">
                    <a:pos x="10" y="63"/>
                  </a:cxn>
                  <a:cxn ang="0">
                    <a:pos x="34" y="59"/>
                  </a:cxn>
                  <a:cxn ang="0">
                    <a:pos x="59" y="54"/>
                  </a:cxn>
                  <a:cxn ang="0">
                    <a:pos x="84" y="52"/>
                  </a:cxn>
                  <a:cxn ang="0">
                    <a:pos x="112" y="47"/>
                  </a:cxn>
                  <a:cxn ang="0">
                    <a:pos x="140" y="43"/>
                  </a:cxn>
                  <a:cxn ang="0">
                    <a:pos x="170" y="39"/>
                  </a:cxn>
                  <a:cxn ang="0">
                    <a:pos x="200" y="36"/>
                  </a:cxn>
                  <a:cxn ang="0">
                    <a:pos x="228" y="32"/>
                  </a:cxn>
                  <a:cxn ang="0">
                    <a:pos x="253" y="30"/>
                  </a:cxn>
                  <a:cxn ang="0">
                    <a:pos x="279" y="28"/>
                  </a:cxn>
                  <a:cxn ang="0">
                    <a:pos x="304" y="24"/>
                  </a:cxn>
                  <a:cxn ang="0">
                    <a:pos x="328" y="21"/>
                  </a:cxn>
                  <a:cxn ang="0">
                    <a:pos x="353" y="18"/>
                  </a:cxn>
                  <a:cxn ang="0">
                    <a:pos x="379" y="16"/>
                  </a:cxn>
                  <a:cxn ang="0">
                    <a:pos x="404" y="14"/>
                  </a:cxn>
                  <a:cxn ang="0">
                    <a:pos x="424" y="10"/>
                  </a:cxn>
                  <a:cxn ang="0">
                    <a:pos x="441" y="7"/>
                  </a:cxn>
                  <a:cxn ang="0">
                    <a:pos x="458" y="7"/>
                  </a:cxn>
                  <a:cxn ang="0">
                    <a:pos x="474" y="7"/>
                  </a:cxn>
                  <a:cxn ang="0">
                    <a:pos x="489" y="5"/>
                  </a:cxn>
                  <a:cxn ang="0">
                    <a:pos x="503" y="3"/>
                  </a:cxn>
                  <a:cxn ang="0">
                    <a:pos x="516" y="1"/>
                  </a:cxn>
                  <a:cxn ang="0">
                    <a:pos x="529" y="0"/>
                  </a:cxn>
                  <a:cxn ang="0">
                    <a:pos x="534" y="9"/>
                  </a:cxn>
                </a:cxnLst>
                <a:rect l="0" t="0" r="r" b="b"/>
                <a:pathLst>
                  <a:path w="536" h="66">
                    <a:moveTo>
                      <a:pt x="534" y="9"/>
                    </a:moveTo>
                    <a:lnTo>
                      <a:pt x="516" y="11"/>
                    </a:lnTo>
                    <a:lnTo>
                      <a:pt x="497" y="14"/>
                    </a:lnTo>
                    <a:lnTo>
                      <a:pt x="478" y="15"/>
                    </a:lnTo>
                    <a:lnTo>
                      <a:pt x="459" y="17"/>
                    </a:lnTo>
                    <a:lnTo>
                      <a:pt x="441" y="18"/>
                    </a:lnTo>
                    <a:lnTo>
                      <a:pt x="422" y="20"/>
                    </a:lnTo>
                    <a:lnTo>
                      <a:pt x="403" y="21"/>
                    </a:lnTo>
                    <a:lnTo>
                      <a:pt x="384" y="22"/>
                    </a:lnTo>
                    <a:lnTo>
                      <a:pt x="366" y="23"/>
                    </a:lnTo>
                    <a:lnTo>
                      <a:pt x="348" y="25"/>
                    </a:lnTo>
                    <a:lnTo>
                      <a:pt x="329" y="26"/>
                    </a:lnTo>
                    <a:lnTo>
                      <a:pt x="311" y="28"/>
                    </a:lnTo>
                    <a:lnTo>
                      <a:pt x="292" y="30"/>
                    </a:lnTo>
                    <a:lnTo>
                      <a:pt x="274" y="32"/>
                    </a:lnTo>
                    <a:lnTo>
                      <a:pt x="255" y="34"/>
                    </a:lnTo>
                    <a:lnTo>
                      <a:pt x="238" y="37"/>
                    </a:lnTo>
                    <a:lnTo>
                      <a:pt x="223" y="38"/>
                    </a:lnTo>
                    <a:lnTo>
                      <a:pt x="208" y="40"/>
                    </a:lnTo>
                    <a:lnTo>
                      <a:pt x="193" y="41"/>
                    </a:lnTo>
                    <a:lnTo>
                      <a:pt x="178" y="44"/>
                    </a:lnTo>
                    <a:lnTo>
                      <a:pt x="163" y="45"/>
                    </a:lnTo>
                    <a:lnTo>
                      <a:pt x="148" y="47"/>
                    </a:lnTo>
                    <a:lnTo>
                      <a:pt x="133" y="48"/>
                    </a:lnTo>
                    <a:lnTo>
                      <a:pt x="119" y="51"/>
                    </a:lnTo>
                    <a:lnTo>
                      <a:pt x="104" y="52"/>
                    </a:lnTo>
                    <a:lnTo>
                      <a:pt x="89" y="54"/>
                    </a:lnTo>
                    <a:lnTo>
                      <a:pt x="74" y="55"/>
                    </a:lnTo>
                    <a:lnTo>
                      <a:pt x="59" y="57"/>
                    </a:lnTo>
                    <a:lnTo>
                      <a:pt x="44" y="60"/>
                    </a:lnTo>
                    <a:lnTo>
                      <a:pt x="29" y="61"/>
                    </a:lnTo>
                    <a:lnTo>
                      <a:pt x="15" y="63"/>
                    </a:lnTo>
                    <a:lnTo>
                      <a:pt x="0" y="66"/>
                    </a:lnTo>
                    <a:lnTo>
                      <a:pt x="10" y="63"/>
                    </a:lnTo>
                    <a:lnTo>
                      <a:pt x="22" y="61"/>
                    </a:lnTo>
                    <a:lnTo>
                      <a:pt x="34" y="59"/>
                    </a:lnTo>
                    <a:lnTo>
                      <a:pt x="47" y="56"/>
                    </a:lnTo>
                    <a:lnTo>
                      <a:pt x="59" y="54"/>
                    </a:lnTo>
                    <a:lnTo>
                      <a:pt x="71" y="53"/>
                    </a:lnTo>
                    <a:lnTo>
                      <a:pt x="84" y="52"/>
                    </a:lnTo>
                    <a:lnTo>
                      <a:pt x="97" y="51"/>
                    </a:lnTo>
                    <a:lnTo>
                      <a:pt x="112" y="47"/>
                    </a:lnTo>
                    <a:lnTo>
                      <a:pt x="125" y="45"/>
                    </a:lnTo>
                    <a:lnTo>
                      <a:pt x="140" y="43"/>
                    </a:lnTo>
                    <a:lnTo>
                      <a:pt x="155" y="40"/>
                    </a:lnTo>
                    <a:lnTo>
                      <a:pt x="170" y="39"/>
                    </a:lnTo>
                    <a:lnTo>
                      <a:pt x="185" y="38"/>
                    </a:lnTo>
                    <a:lnTo>
                      <a:pt x="200" y="36"/>
                    </a:lnTo>
                    <a:lnTo>
                      <a:pt x="215" y="33"/>
                    </a:lnTo>
                    <a:lnTo>
                      <a:pt x="228" y="32"/>
                    </a:lnTo>
                    <a:lnTo>
                      <a:pt x="241" y="31"/>
                    </a:lnTo>
                    <a:lnTo>
                      <a:pt x="253" y="30"/>
                    </a:lnTo>
                    <a:lnTo>
                      <a:pt x="266" y="29"/>
                    </a:lnTo>
                    <a:lnTo>
                      <a:pt x="279" y="28"/>
                    </a:lnTo>
                    <a:lnTo>
                      <a:pt x="291" y="25"/>
                    </a:lnTo>
                    <a:lnTo>
                      <a:pt x="304" y="24"/>
                    </a:lnTo>
                    <a:lnTo>
                      <a:pt x="317" y="23"/>
                    </a:lnTo>
                    <a:lnTo>
                      <a:pt x="328" y="21"/>
                    </a:lnTo>
                    <a:lnTo>
                      <a:pt x="341" y="20"/>
                    </a:lnTo>
                    <a:lnTo>
                      <a:pt x="353" y="18"/>
                    </a:lnTo>
                    <a:lnTo>
                      <a:pt x="366" y="17"/>
                    </a:lnTo>
                    <a:lnTo>
                      <a:pt x="379" y="16"/>
                    </a:lnTo>
                    <a:lnTo>
                      <a:pt x="391" y="15"/>
                    </a:lnTo>
                    <a:lnTo>
                      <a:pt x="404" y="14"/>
                    </a:lnTo>
                    <a:lnTo>
                      <a:pt x="417" y="14"/>
                    </a:lnTo>
                    <a:lnTo>
                      <a:pt x="424" y="10"/>
                    </a:lnTo>
                    <a:lnTo>
                      <a:pt x="432" y="8"/>
                    </a:lnTo>
                    <a:lnTo>
                      <a:pt x="441" y="7"/>
                    </a:lnTo>
                    <a:lnTo>
                      <a:pt x="449" y="7"/>
                    </a:lnTo>
                    <a:lnTo>
                      <a:pt x="458" y="7"/>
                    </a:lnTo>
                    <a:lnTo>
                      <a:pt x="466" y="7"/>
                    </a:lnTo>
                    <a:lnTo>
                      <a:pt x="474" y="7"/>
                    </a:lnTo>
                    <a:lnTo>
                      <a:pt x="482" y="6"/>
                    </a:lnTo>
                    <a:lnTo>
                      <a:pt x="489" y="5"/>
                    </a:lnTo>
                    <a:lnTo>
                      <a:pt x="496" y="5"/>
                    </a:lnTo>
                    <a:lnTo>
                      <a:pt x="503" y="3"/>
                    </a:lnTo>
                    <a:lnTo>
                      <a:pt x="510" y="1"/>
                    </a:lnTo>
                    <a:lnTo>
                      <a:pt x="516" y="1"/>
                    </a:lnTo>
                    <a:lnTo>
                      <a:pt x="523" y="0"/>
                    </a:lnTo>
                    <a:lnTo>
                      <a:pt x="529" y="0"/>
                    </a:lnTo>
                    <a:lnTo>
                      <a:pt x="536" y="1"/>
                    </a:lnTo>
                    <a:lnTo>
                      <a:pt x="534"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5" name="Freeform 77"/>
              <p:cNvSpPr>
                <a:spLocks/>
              </p:cNvSpPr>
              <p:nvPr/>
            </p:nvSpPr>
            <p:spPr bwMode="auto">
              <a:xfrm>
                <a:off x="2346" y="2083"/>
                <a:ext cx="17" cy="17"/>
              </a:xfrm>
              <a:custGeom>
                <a:avLst/>
                <a:gdLst/>
                <a:ahLst/>
                <a:cxnLst>
                  <a:cxn ang="0">
                    <a:pos x="34" y="12"/>
                  </a:cxn>
                  <a:cxn ang="0">
                    <a:pos x="29" y="11"/>
                  </a:cxn>
                  <a:cxn ang="0">
                    <a:pos x="23" y="9"/>
                  </a:cxn>
                  <a:cxn ang="0">
                    <a:pos x="17" y="9"/>
                  </a:cxn>
                  <a:cxn ang="0">
                    <a:pos x="14" y="16"/>
                  </a:cxn>
                  <a:cxn ang="0">
                    <a:pos x="16" y="17"/>
                  </a:cxn>
                  <a:cxn ang="0">
                    <a:pos x="19" y="19"/>
                  </a:cxn>
                  <a:cxn ang="0">
                    <a:pos x="22" y="20"/>
                  </a:cxn>
                  <a:cxn ang="0">
                    <a:pos x="22" y="23"/>
                  </a:cxn>
                  <a:cxn ang="0">
                    <a:pos x="18" y="24"/>
                  </a:cxn>
                  <a:cxn ang="0">
                    <a:pos x="14" y="24"/>
                  </a:cxn>
                  <a:cxn ang="0">
                    <a:pos x="9" y="24"/>
                  </a:cxn>
                  <a:cxn ang="0">
                    <a:pos x="6" y="27"/>
                  </a:cxn>
                  <a:cxn ang="0">
                    <a:pos x="8" y="29"/>
                  </a:cxn>
                  <a:cxn ang="0">
                    <a:pos x="11" y="30"/>
                  </a:cxn>
                  <a:cxn ang="0">
                    <a:pos x="15" y="31"/>
                  </a:cxn>
                  <a:cxn ang="0">
                    <a:pos x="17" y="34"/>
                  </a:cxn>
                  <a:cxn ang="0">
                    <a:pos x="10" y="35"/>
                  </a:cxn>
                  <a:cxn ang="0">
                    <a:pos x="4" y="32"/>
                  </a:cxn>
                  <a:cxn ang="0">
                    <a:pos x="1" y="29"/>
                  </a:cxn>
                  <a:cxn ang="0">
                    <a:pos x="0" y="22"/>
                  </a:cxn>
                  <a:cxn ang="0">
                    <a:pos x="1" y="15"/>
                  </a:cxn>
                  <a:cxn ang="0">
                    <a:pos x="2" y="9"/>
                  </a:cxn>
                  <a:cxn ang="0">
                    <a:pos x="4" y="4"/>
                  </a:cxn>
                  <a:cxn ang="0">
                    <a:pos x="9" y="0"/>
                  </a:cxn>
                  <a:cxn ang="0">
                    <a:pos x="17" y="1"/>
                  </a:cxn>
                  <a:cxn ang="0">
                    <a:pos x="25" y="2"/>
                  </a:cxn>
                  <a:cxn ang="0">
                    <a:pos x="31" y="5"/>
                  </a:cxn>
                  <a:cxn ang="0">
                    <a:pos x="34" y="12"/>
                  </a:cxn>
                </a:cxnLst>
                <a:rect l="0" t="0" r="r" b="b"/>
                <a:pathLst>
                  <a:path w="34" h="35">
                    <a:moveTo>
                      <a:pt x="34" y="12"/>
                    </a:moveTo>
                    <a:lnTo>
                      <a:pt x="29" y="11"/>
                    </a:lnTo>
                    <a:lnTo>
                      <a:pt x="23" y="9"/>
                    </a:lnTo>
                    <a:lnTo>
                      <a:pt x="17" y="9"/>
                    </a:lnTo>
                    <a:lnTo>
                      <a:pt x="14" y="16"/>
                    </a:lnTo>
                    <a:lnTo>
                      <a:pt x="16" y="17"/>
                    </a:lnTo>
                    <a:lnTo>
                      <a:pt x="19" y="19"/>
                    </a:lnTo>
                    <a:lnTo>
                      <a:pt x="22" y="20"/>
                    </a:lnTo>
                    <a:lnTo>
                      <a:pt x="22" y="23"/>
                    </a:lnTo>
                    <a:lnTo>
                      <a:pt x="18" y="24"/>
                    </a:lnTo>
                    <a:lnTo>
                      <a:pt x="14" y="24"/>
                    </a:lnTo>
                    <a:lnTo>
                      <a:pt x="9" y="24"/>
                    </a:lnTo>
                    <a:lnTo>
                      <a:pt x="6" y="27"/>
                    </a:lnTo>
                    <a:lnTo>
                      <a:pt x="8" y="29"/>
                    </a:lnTo>
                    <a:lnTo>
                      <a:pt x="11" y="30"/>
                    </a:lnTo>
                    <a:lnTo>
                      <a:pt x="15" y="31"/>
                    </a:lnTo>
                    <a:lnTo>
                      <a:pt x="17" y="34"/>
                    </a:lnTo>
                    <a:lnTo>
                      <a:pt x="10" y="35"/>
                    </a:lnTo>
                    <a:lnTo>
                      <a:pt x="4" y="32"/>
                    </a:lnTo>
                    <a:lnTo>
                      <a:pt x="1" y="29"/>
                    </a:lnTo>
                    <a:lnTo>
                      <a:pt x="0" y="22"/>
                    </a:lnTo>
                    <a:lnTo>
                      <a:pt x="1" y="15"/>
                    </a:lnTo>
                    <a:lnTo>
                      <a:pt x="2" y="9"/>
                    </a:lnTo>
                    <a:lnTo>
                      <a:pt x="4" y="4"/>
                    </a:lnTo>
                    <a:lnTo>
                      <a:pt x="9" y="0"/>
                    </a:lnTo>
                    <a:lnTo>
                      <a:pt x="17" y="1"/>
                    </a:lnTo>
                    <a:lnTo>
                      <a:pt x="25" y="2"/>
                    </a:lnTo>
                    <a:lnTo>
                      <a:pt x="31" y="5"/>
                    </a:lnTo>
                    <a:lnTo>
                      <a:pt x="34"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6" name="Freeform 78"/>
              <p:cNvSpPr>
                <a:spLocks/>
              </p:cNvSpPr>
              <p:nvPr/>
            </p:nvSpPr>
            <p:spPr bwMode="auto">
              <a:xfrm>
                <a:off x="2806" y="2084"/>
                <a:ext cx="69" cy="3"/>
              </a:xfrm>
              <a:custGeom>
                <a:avLst/>
                <a:gdLst/>
                <a:ahLst/>
                <a:cxnLst>
                  <a:cxn ang="0">
                    <a:pos x="138" y="4"/>
                  </a:cxn>
                  <a:cxn ang="0">
                    <a:pos x="134" y="7"/>
                  </a:cxn>
                  <a:cxn ang="0">
                    <a:pos x="0" y="5"/>
                  </a:cxn>
                  <a:cxn ang="0">
                    <a:pos x="17" y="4"/>
                  </a:cxn>
                  <a:cxn ang="0">
                    <a:pos x="34" y="3"/>
                  </a:cxn>
                  <a:cxn ang="0">
                    <a:pos x="51" y="2"/>
                  </a:cxn>
                  <a:cxn ang="0">
                    <a:pos x="69" y="0"/>
                  </a:cxn>
                  <a:cxn ang="0">
                    <a:pos x="86" y="0"/>
                  </a:cxn>
                  <a:cxn ang="0">
                    <a:pos x="103" y="2"/>
                  </a:cxn>
                  <a:cxn ang="0">
                    <a:pos x="121" y="2"/>
                  </a:cxn>
                  <a:cxn ang="0">
                    <a:pos x="138" y="4"/>
                  </a:cxn>
                </a:cxnLst>
                <a:rect l="0" t="0" r="r" b="b"/>
                <a:pathLst>
                  <a:path w="138" h="7">
                    <a:moveTo>
                      <a:pt x="138" y="4"/>
                    </a:moveTo>
                    <a:lnTo>
                      <a:pt x="134" y="7"/>
                    </a:lnTo>
                    <a:lnTo>
                      <a:pt x="0" y="5"/>
                    </a:lnTo>
                    <a:lnTo>
                      <a:pt x="17" y="4"/>
                    </a:lnTo>
                    <a:lnTo>
                      <a:pt x="34" y="3"/>
                    </a:lnTo>
                    <a:lnTo>
                      <a:pt x="51" y="2"/>
                    </a:lnTo>
                    <a:lnTo>
                      <a:pt x="69" y="0"/>
                    </a:lnTo>
                    <a:lnTo>
                      <a:pt x="86" y="0"/>
                    </a:lnTo>
                    <a:lnTo>
                      <a:pt x="103" y="2"/>
                    </a:lnTo>
                    <a:lnTo>
                      <a:pt x="121" y="2"/>
                    </a:lnTo>
                    <a:lnTo>
                      <a:pt x="138"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7" name="Freeform 79"/>
              <p:cNvSpPr>
                <a:spLocks/>
              </p:cNvSpPr>
              <p:nvPr/>
            </p:nvSpPr>
            <p:spPr bwMode="auto">
              <a:xfrm>
                <a:off x="2432" y="2087"/>
                <a:ext cx="20" cy="12"/>
              </a:xfrm>
              <a:custGeom>
                <a:avLst/>
                <a:gdLst/>
                <a:ahLst/>
                <a:cxnLst>
                  <a:cxn ang="0">
                    <a:pos x="41" y="20"/>
                  </a:cxn>
                  <a:cxn ang="0">
                    <a:pos x="0" y="25"/>
                  </a:cxn>
                  <a:cxn ang="0">
                    <a:pos x="5" y="16"/>
                  </a:cxn>
                  <a:cxn ang="0">
                    <a:pos x="11" y="8"/>
                  </a:cxn>
                  <a:cxn ang="0">
                    <a:pos x="19" y="4"/>
                  </a:cxn>
                  <a:cxn ang="0">
                    <a:pos x="28" y="0"/>
                  </a:cxn>
                  <a:cxn ang="0">
                    <a:pos x="41" y="0"/>
                  </a:cxn>
                  <a:cxn ang="0">
                    <a:pos x="41" y="20"/>
                  </a:cxn>
                </a:cxnLst>
                <a:rect l="0" t="0" r="r" b="b"/>
                <a:pathLst>
                  <a:path w="41" h="25">
                    <a:moveTo>
                      <a:pt x="41" y="20"/>
                    </a:moveTo>
                    <a:lnTo>
                      <a:pt x="0" y="25"/>
                    </a:lnTo>
                    <a:lnTo>
                      <a:pt x="5" y="16"/>
                    </a:lnTo>
                    <a:lnTo>
                      <a:pt x="11" y="8"/>
                    </a:lnTo>
                    <a:lnTo>
                      <a:pt x="19" y="4"/>
                    </a:lnTo>
                    <a:lnTo>
                      <a:pt x="28" y="0"/>
                    </a:lnTo>
                    <a:lnTo>
                      <a:pt x="41" y="0"/>
                    </a:lnTo>
                    <a:lnTo>
                      <a:pt x="41" y="2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8" name="Freeform 80"/>
              <p:cNvSpPr>
                <a:spLocks/>
              </p:cNvSpPr>
              <p:nvPr/>
            </p:nvSpPr>
            <p:spPr bwMode="auto">
              <a:xfrm>
                <a:off x="2466" y="2089"/>
                <a:ext cx="320" cy="37"/>
              </a:xfrm>
              <a:custGeom>
                <a:avLst/>
                <a:gdLst/>
                <a:ahLst/>
                <a:cxnLst>
                  <a:cxn ang="0">
                    <a:pos x="641" y="2"/>
                  </a:cxn>
                  <a:cxn ang="0">
                    <a:pos x="638" y="8"/>
                  </a:cxn>
                  <a:cxn ang="0">
                    <a:pos x="595" y="14"/>
                  </a:cxn>
                  <a:cxn ang="0">
                    <a:pos x="516" y="21"/>
                  </a:cxn>
                  <a:cxn ang="0">
                    <a:pos x="436" y="26"/>
                  </a:cxn>
                  <a:cxn ang="0">
                    <a:pos x="356" y="34"/>
                  </a:cxn>
                  <a:cxn ang="0">
                    <a:pos x="276" y="41"/>
                  </a:cxn>
                  <a:cxn ang="0">
                    <a:pos x="197" y="50"/>
                  </a:cxn>
                  <a:cxn ang="0">
                    <a:pos x="118" y="59"/>
                  </a:cxn>
                  <a:cxn ang="0">
                    <a:pos x="39" y="69"/>
                  </a:cxn>
                  <a:cxn ang="0">
                    <a:pos x="3" y="71"/>
                  </a:cxn>
                  <a:cxn ang="0">
                    <a:pos x="12" y="69"/>
                  </a:cxn>
                  <a:cxn ang="0">
                    <a:pos x="24" y="69"/>
                  </a:cxn>
                  <a:cxn ang="0">
                    <a:pos x="40" y="65"/>
                  </a:cxn>
                  <a:cxn ang="0">
                    <a:pos x="57" y="61"/>
                  </a:cxn>
                  <a:cxn ang="0">
                    <a:pos x="74" y="57"/>
                  </a:cxn>
                  <a:cxn ang="0">
                    <a:pos x="102" y="55"/>
                  </a:cxn>
                  <a:cxn ang="0">
                    <a:pos x="139" y="49"/>
                  </a:cxn>
                  <a:cxn ang="0">
                    <a:pos x="176" y="45"/>
                  </a:cxn>
                  <a:cxn ang="0">
                    <a:pos x="213" y="40"/>
                  </a:cxn>
                  <a:cxn ang="0">
                    <a:pos x="250" y="34"/>
                  </a:cxn>
                  <a:cxn ang="0">
                    <a:pos x="287" y="31"/>
                  </a:cxn>
                  <a:cxn ang="0">
                    <a:pos x="325" y="26"/>
                  </a:cxn>
                  <a:cxn ang="0">
                    <a:pos x="362" y="23"/>
                  </a:cxn>
                  <a:cxn ang="0">
                    <a:pos x="394" y="19"/>
                  </a:cxn>
                  <a:cxn ang="0">
                    <a:pos x="419" y="16"/>
                  </a:cxn>
                  <a:cxn ang="0">
                    <a:pos x="446" y="15"/>
                  </a:cxn>
                  <a:cxn ang="0">
                    <a:pos x="471" y="12"/>
                  </a:cxn>
                  <a:cxn ang="0">
                    <a:pos x="496" y="11"/>
                  </a:cxn>
                  <a:cxn ang="0">
                    <a:pos x="523" y="10"/>
                  </a:cxn>
                  <a:cxn ang="0">
                    <a:pos x="548" y="8"/>
                  </a:cxn>
                  <a:cxn ang="0">
                    <a:pos x="572" y="6"/>
                  </a:cxn>
                  <a:cxn ang="0">
                    <a:pos x="592" y="4"/>
                  </a:cxn>
                  <a:cxn ang="0">
                    <a:pos x="606" y="3"/>
                  </a:cxn>
                  <a:cxn ang="0">
                    <a:pos x="619" y="2"/>
                  </a:cxn>
                  <a:cxn ang="0">
                    <a:pos x="633" y="0"/>
                  </a:cxn>
                </a:cxnLst>
                <a:rect l="0" t="0" r="r" b="b"/>
                <a:pathLst>
                  <a:path w="641" h="75">
                    <a:moveTo>
                      <a:pt x="640" y="0"/>
                    </a:moveTo>
                    <a:lnTo>
                      <a:pt x="641" y="2"/>
                    </a:lnTo>
                    <a:lnTo>
                      <a:pt x="640" y="6"/>
                    </a:lnTo>
                    <a:lnTo>
                      <a:pt x="638" y="8"/>
                    </a:lnTo>
                    <a:lnTo>
                      <a:pt x="636" y="10"/>
                    </a:lnTo>
                    <a:lnTo>
                      <a:pt x="595" y="14"/>
                    </a:lnTo>
                    <a:lnTo>
                      <a:pt x="556" y="17"/>
                    </a:lnTo>
                    <a:lnTo>
                      <a:pt x="516" y="21"/>
                    </a:lnTo>
                    <a:lnTo>
                      <a:pt x="476" y="23"/>
                    </a:lnTo>
                    <a:lnTo>
                      <a:pt x="436" y="26"/>
                    </a:lnTo>
                    <a:lnTo>
                      <a:pt x="396" y="30"/>
                    </a:lnTo>
                    <a:lnTo>
                      <a:pt x="356" y="34"/>
                    </a:lnTo>
                    <a:lnTo>
                      <a:pt x="317" y="38"/>
                    </a:lnTo>
                    <a:lnTo>
                      <a:pt x="276" y="41"/>
                    </a:lnTo>
                    <a:lnTo>
                      <a:pt x="236" y="46"/>
                    </a:lnTo>
                    <a:lnTo>
                      <a:pt x="197" y="50"/>
                    </a:lnTo>
                    <a:lnTo>
                      <a:pt x="157" y="54"/>
                    </a:lnTo>
                    <a:lnTo>
                      <a:pt x="118" y="59"/>
                    </a:lnTo>
                    <a:lnTo>
                      <a:pt x="78" y="64"/>
                    </a:lnTo>
                    <a:lnTo>
                      <a:pt x="39" y="69"/>
                    </a:lnTo>
                    <a:lnTo>
                      <a:pt x="0" y="75"/>
                    </a:lnTo>
                    <a:lnTo>
                      <a:pt x="3" y="71"/>
                    </a:lnTo>
                    <a:lnTo>
                      <a:pt x="7" y="70"/>
                    </a:lnTo>
                    <a:lnTo>
                      <a:pt x="12" y="69"/>
                    </a:lnTo>
                    <a:lnTo>
                      <a:pt x="16" y="69"/>
                    </a:lnTo>
                    <a:lnTo>
                      <a:pt x="24" y="69"/>
                    </a:lnTo>
                    <a:lnTo>
                      <a:pt x="32" y="67"/>
                    </a:lnTo>
                    <a:lnTo>
                      <a:pt x="40" y="65"/>
                    </a:lnTo>
                    <a:lnTo>
                      <a:pt x="49" y="63"/>
                    </a:lnTo>
                    <a:lnTo>
                      <a:pt x="57" y="61"/>
                    </a:lnTo>
                    <a:lnTo>
                      <a:pt x="66" y="60"/>
                    </a:lnTo>
                    <a:lnTo>
                      <a:pt x="74" y="57"/>
                    </a:lnTo>
                    <a:lnTo>
                      <a:pt x="83" y="57"/>
                    </a:lnTo>
                    <a:lnTo>
                      <a:pt x="102" y="55"/>
                    </a:lnTo>
                    <a:lnTo>
                      <a:pt x="120" y="53"/>
                    </a:lnTo>
                    <a:lnTo>
                      <a:pt x="139" y="49"/>
                    </a:lnTo>
                    <a:lnTo>
                      <a:pt x="158" y="47"/>
                    </a:lnTo>
                    <a:lnTo>
                      <a:pt x="176" y="45"/>
                    </a:lnTo>
                    <a:lnTo>
                      <a:pt x="195" y="42"/>
                    </a:lnTo>
                    <a:lnTo>
                      <a:pt x="213" y="40"/>
                    </a:lnTo>
                    <a:lnTo>
                      <a:pt x="232" y="37"/>
                    </a:lnTo>
                    <a:lnTo>
                      <a:pt x="250" y="34"/>
                    </a:lnTo>
                    <a:lnTo>
                      <a:pt x="268" y="32"/>
                    </a:lnTo>
                    <a:lnTo>
                      <a:pt x="287" y="31"/>
                    </a:lnTo>
                    <a:lnTo>
                      <a:pt x="305" y="29"/>
                    </a:lnTo>
                    <a:lnTo>
                      <a:pt x="325" y="26"/>
                    </a:lnTo>
                    <a:lnTo>
                      <a:pt x="343" y="24"/>
                    </a:lnTo>
                    <a:lnTo>
                      <a:pt x="362" y="23"/>
                    </a:lnTo>
                    <a:lnTo>
                      <a:pt x="381" y="21"/>
                    </a:lnTo>
                    <a:lnTo>
                      <a:pt x="394" y="19"/>
                    </a:lnTo>
                    <a:lnTo>
                      <a:pt x="407" y="17"/>
                    </a:lnTo>
                    <a:lnTo>
                      <a:pt x="419" y="16"/>
                    </a:lnTo>
                    <a:lnTo>
                      <a:pt x="433" y="15"/>
                    </a:lnTo>
                    <a:lnTo>
                      <a:pt x="446" y="15"/>
                    </a:lnTo>
                    <a:lnTo>
                      <a:pt x="458" y="14"/>
                    </a:lnTo>
                    <a:lnTo>
                      <a:pt x="471" y="12"/>
                    </a:lnTo>
                    <a:lnTo>
                      <a:pt x="484" y="12"/>
                    </a:lnTo>
                    <a:lnTo>
                      <a:pt x="496" y="11"/>
                    </a:lnTo>
                    <a:lnTo>
                      <a:pt x="510" y="10"/>
                    </a:lnTo>
                    <a:lnTo>
                      <a:pt x="523" y="10"/>
                    </a:lnTo>
                    <a:lnTo>
                      <a:pt x="535" y="9"/>
                    </a:lnTo>
                    <a:lnTo>
                      <a:pt x="548" y="8"/>
                    </a:lnTo>
                    <a:lnTo>
                      <a:pt x="560" y="7"/>
                    </a:lnTo>
                    <a:lnTo>
                      <a:pt x="572" y="6"/>
                    </a:lnTo>
                    <a:lnTo>
                      <a:pt x="585" y="4"/>
                    </a:lnTo>
                    <a:lnTo>
                      <a:pt x="592" y="4"/>
                    </a:lnTo>
                    <a:lnTo>
                      <a:pt x="599" y="4"/>
                    </a:lnTo>
                    <a:lnTo>
                      <a:pt x="606" y="3"/>
                    </a:lnTo>
                    <a:lnTo>
                      <a:pt x="613" y="2"/>
                    </a:lnTo>
                    <a:lnTo>
                      <a:pt x="619" y="2"/>
                    </a:lnTo>
                    <a:lnTo>
                      <a:pt x="626" y="1"/>
                    </a:lnTo>
                    <a:lnTo>
                      <a:pt x="633" y="0"/>
                    </a:lnTo>
                    <a:lnTo>
                      <a:pt x="64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29" name="Freeform 81"/>
              <p:cNvSpPr>
                <a:spLocks/>
              </p:cNvSpPr>
              <p:nvPr/>
            </p:nvSpPr>
            <p:spPr bwMode="auto">
              <a:xfrm>
                <a:off x="2363" y="2098"/>
                <a:ext cx="1" cy="4"/>
              </a:xfrm>
              <a:custGeom>
                <a:avLst/>
                <a:gdLst/>
                <a:ahLst/>
                <a:cxnLst>
                  <a:cxn ang="0">
                    <a:pos x="0" y="8"/>
                  </a:cxn>
                  <a:cxn ang="0">
                    <a:pos x="2" y="0"/>
                  </a:cxn>
                  <a:cxn ang="0">
                    <a:pos x="1" y="7"/>
                  </a:cxn>
                  <a:cxn ang="0">
                    <a:pos x="0" y="8"/>
                  </a:cxn>
                </a:cxnLst>
                <a:rect l="0" t="0" r="r" b="b"/>
                <a:pathLst>
                  <a:path w="2" h="8">
                    <a:moveTo>
                      <a:pt x="0" y="8"/>
                    </a:moveTo>
                    <a:lnTo>
                      <a:pt x="2" y="0"/>
                    </a:lnTo>
                    <a:lnTo>
                      <a:pt x="1" y="7"/>
                    </a:lnTo>
                    <a:lnTo>
                      <a:pt x="0"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0" name="Freeform 82"/>
              <p:cNvSpPr>
                <a:spLocks/>
              </p:cNvSpPr>
              <p:nvPr/>
            </p:nvSpPr>
            <p:spPr bwMode="auto">
              <a:xfrm>
                <a:off x="3066" y="2099"/>
                <a:ext cx="51" cy="15"/>
              </a:xfrm>
              <a:custGeom>
                <a:avLst/>
                <a:gdLst/>
                <a:ahLst/>
                <a:cxnLst>
                  <a:cxn ang="0">
                    <a:pos x="55" y="6"/>
                  </a:cxn>
                  <a:cxn ang="0">
                    <a:pos x="62" y="6"/>
                  </a:cxn>
                  <a:cxn ang="0">
                    <a:pos x="68" y="6"/>
                  </a:cxn>
                  <a:cxn ang="0">
                    <a:pos x="73" y="6"/>
                  </a:cxn>
                  <a:cxn ang="0">
                    <a:pos x="79" y="6"/>
                  </a:cxn>
                  <a:cxn ang="0">
                    <a:pos x="84" y="6"/>
                  </a:cxn>
                  <a:cxn ang="0">
                    <a:pos x="90" y="6"/>
                  </a:cxn>
                  <a:cxn ang="0">
                    <a:pos x="95" y="6"/>
                  </a:cxn>
                  <a:cxn ang="0">
                    <a:pos x="101" y="7"/>
                  </a:cxn>
                  <a:cxn ang="0">
                    <a:pos x="101" y="27"/>
                  </a:cxn>
                  <a:cxn ang="0">
                    <a:pos x="92" y="28"/>
                  </a:cxn>
                  <a:cxn ang="0">
                    <a:pos x="83" y="29"/>
                  </a:cxn>
                  <a:cxn ang="0">
                    <a:pos x="73" y="30"/>
                  </a:cxn>
                  <a:cxn ang="0">
                    <a:pos x="64" y="29"/>
                  </a:cxn>
                  <a:cxn ang="0">
                    <a:pos x="55" y="29"/>
                  </a:cxn>
                  <a:cxn ang="0">
                    <a:pos x="46" y="29"/>
                  </a:cxn>
                  <a:cxn ang="0">
                    <a:pos x="38" y="29"/>
                  </a:cxn>
                  <a:cxn ang="0">
                    <a:pos x="29" y="29"/>
                  </a:cxn>
                  <a:cxn ang="0">
                    <a:pos x="21" y="28"/>
                  </a:cxn>
                  <a:cxn ang="0">
                    <a:pos x="11" y="27"/>
                  </a:cxn>
                  <a:cxn ang="0">
                    <a:pos x="4" y="25"/>
                  </a:cxn>
                  <a:cxn ang="0">
                    <a:pos x="0" y="18"/>
                  </a:cxn>
                  <a:cxn ang="0">
                    <a:pos x="0" y="11"/>
                  </a:cxn>
                  <a:cxn ang="0">
                    <a:pos x="2" y="5"/>
                  </a:cxn>
                  <a:cxn ang="0">
                    <a:pos x="6" y="2"/>
                  </a:cxn>
                  <a:cxn ang="0">
                    <a:pos x="11" y="0"/>
                  </a:cxn>
                  <a:cxn ang="0">
                    <a:pos x="17" y="2"/>
                  </a:cxn>
                  <a:cxn ang="0">
                    <a:pos x="23" y="2"/>
                  </a:cxn>
                  <a:cxn ang="0">
                    <a:pos x="29" y="2"/>
                  </a:cxn>
                  <a:cxn ang="0">
                    <a:pos x="33" y="2"/>
                  </a:cxn>
                  <a:cxn ang="0">
                    <a:pos x="39" y="2"/>
                  </a:cxn>
                  <a:cxn ang="0">
                    <a:pos x="45" y="3"/>
                  </a:cxn>
                  <a:cxn ang="0">
                    <a:pos x="49" y="4"/>
                  </a:cxn>
                  <a:cxn ang="0">
                    <a:pos x="55" y="6"/>
                  </a:cxn>
                </a:cxnLst>
                <a:rect l="0" t="0" r="r" b="b"/>
                <a:pathLst>
                  <a:path w="101" h="30">
                    <a:moveTo>
                      <a:pt x="55" y="6"/>
                    </a:moveTo>
                    <a:lnTo>
                      <a:pt x="62" y="6"/>
                    </a:lnTo>
                    <a:lnTo>
                      <a:pt x="68" y="6"/>
                    </a:lnTo>
                    <a:lnTo>
                      <a:pt x="73" y="6"/>
                    </a:lnTo>
                    <a:lnTo>
                      <a:pt x="79" y="6"/>
                    </a:lnTo>
                    <a:lnTo>
                      <a:pt x="84" y="6"/>
                    </a:lnTo>
                    <a:lnTo>
                      <a:pt x="90" y="6"/>
                    </a:lnTo>
                    <a:lnTo>
                      <a:pt x="95" y="6"/>
                    </a:lnTo>
                    <a:lnTo>
                      <a:pt x="101" y="7"/>
                    </a:lnTo>
                    <a:lnTo>
                      <a:pt x="101" y="27"/>
                    </a:lnTo>
                    <a:lnTo>
                      <a:pt x="92" y="28"/>
                    </a:lnTo>
                    <a:lnTo>
                      <a:pt x="83" y="29"/>
                    </a:lnTo>
                    <a:lnTo>
                      <a:pt x="73" y="30"/>
                    </a:lnTo>
                    <a:lnTo>
                      <a:pt x="64" y="29"/>
                    </a:lnTo>
                    <a:lnTo>
                      <a:pt x="55" y="29"/>
                    </a:lnTo>
                    <a:lnTo>
                      <a:pt x="46" y="29"/>
                    </a:lnTo>
                    <a:lnTo>
                      <a:pt x="38" y="29"/>
                    </a:lnTo>
                    <a:lnTo>
                      <a:pt x="29" y="29"/>
                    </a:lnTo>
                    <a:lnTo>
                      <a:pt x="21" y="28"/>
                    </a:lnTo>
                    <a:lnTo>
                      <a:pt x="11" y="27"/>
                    </a:lnTo>
                    <a:lnTo>
                      <a:pt x="4" y="25"/>
                    </a:lnTo>
                    <a:lnTo>
                      <a:pt x="0" y="18"/>
                    </a:lnTo>
                    <a:lnTo>
                      <a:pt x="0" y="11"/>
                    </a:lnTo>
                    <a:lnTo>
                      <a:pt x="2" y="5"/>
                    </a:lnTo>
                    <a:lnTo>
                      <a:pt x="6" y="2"/>
                    </a:lnTo>
                    <a:lnTo>
                      <a:pt x="11" y="0"/>
                    </a:lnTo>
                    <a:lnTo>
                      <a:pt x="17" y="2"/>
                    </a:lnTo>
                    <a:lnTo>
                      <a:pt x="23" y="2"/>
                    </a:lnTo>
                    <a:lnTo>
                      <a:pt x="29" y="2"/>
                    </a:lnTo>
                    <a:lnTo>
                      <a:pt x="33" y="2"/>
                    </a:lnTo>
                    <a:lnTo>
                      <a:pt x="39" y="2"/>
                    </a:lnTo>
                    <a:lnTo>
                      <a:pt x="45" y="3"/>
                    </a:lnTo>
                    <a:lnTo>
                      <a:pt x="49" y="4"/>
                    </a:lnTo>
                    <a:lnTo>
                      <a:pt x="55"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1" name="Freeform 83"/>
              <p:cNvSpPr>
                <a:spLocks/>
              </p:cNvSpPr>
              <p:nvPr/>
            </p:nvSpPr>
            <p:spPr bwMode="auto">
              <a:xfrm>
                <a:off x="3142" y="2099"/>
                <a:ext cx="55" cy="5"/>
              </a:xfrm>
              <a:custGeom>
                <a:avLst/>
                <a:gdLst/>
                <a:ahLst/>
                <a:cxnLst>
                  <a:cxn ang="0">
                    <a:pos x="110" y="9"/>
                  </a:cxn>
                  <a:cxn ang="0">
                    <a:pos x="96" y="10"/>
                  </a:cxn>
                  <a:cxn ang="0">
                    <a:pos x="83" y="10"/>
                  </a:cxn>
                  <a:cxn ang="0">
                    <a:pos x="69" y="9"/>
                  </a:cxn>
                  <a:cxn ang="0">
                    <a:pos x="55" y="8"/>
                  </a:cxn>
                  <a:cxn ang="0">
                    <a:pos x="41" y="6"/>
                  </a:cxn>
                  <a:cxn ang="0">
                    <a:pos x="27" y="4"/>
                  </a:cxn>
                  <a:cxn ang="0">
                    <a:pos x="14" y="3"/>
                  </a:cxn>
                  <a:cxn ang="0">
                    <a:pos x="0" y="2"/>
                  </a:cxn>
                  <a:cxn ang="0">
                    <a:pos x="1" y="0"/>
                  </a:cxn>
                  <a:cxn ang="0">
                    <a:pos x="15" y="0"/>
                  </a:cxn>
                  <a:cxn ang="0">
                    <a:pos x="29" y="0"/>
                  </a:cxn>
                  <a:cxn ang="0">
                    <a:pos x="42" y="1"/>
                  </a:cxn>
                  <a:cxn ang="0">
                    <a:pos x="56" y="2"/>
                  </a:cxn>
                  <a:cxn ang="0">
                    <a:pos x="70" y="3"/>
                  </a:cxn>
                  <a:cxn ang="0">
                    <a:pos x="84" y="5"/>
                  </a:cxn>
                  <a:cxn ang="0">
                    <a:pos x="96" y="6"/>
                  </a:cxn>
                  <a:cxn ang="0">
                    <a:pos x="110" y="9"/>
                  </a:cxn>
                </a:cxnLst>
                <a:rect l="0" t="0" r="r" b="b"/>
                <a:pathLst>
                  <a:path w="110" h="10">
                    <a:moveTo>
                      <a:pt x="110" y="9"/>
                    </a:moveTo>
                    <a:lnTo>
                      <a:pt x="96" y="10"/>
                    </a:lnTo>
                    <a:lnTo>
                      <a:pt x="83" y="10"/>
                    </a:lnTo>
                    <a:lnTo>
                      <a:pt x="69" y="9"/>
                    </a:lnTo>
                    <a:lnTo>
                      <a:pt x="55" y="8"/>
                    </a:lnTo>
                    <a:lnTo>
                      <a:pt x="41" y="6"/>
                    </a:lnTo>
                    <a:lnTo>
                      <a:pt x="27" y="4"/>
                    </a:lnTo>
                    <a:lnTo>
                      <a:pt x="14" y="3"/>
                    </a:lnTo>
                    <a:lnTo>
                      <a:pt x="0" y="2"/>
                    </a:lnTo>
                    <a:lnTo>
                      <a:pt x="1" y="0"/>
                    </a:lnTo>
                    <a:lnTo>
                      <a:pt x="15" y="0"/>
                    </a:lnTo>
                    <a:lnTo>
                      <a:pt x="29" y="0"/>
                    </a:lnTo>
                    <a:lnTo>
                      <a:pt x="42" y="1"/>
                    </a:lnTo>
                    <a:lnTo>
                      <a:pt x="56" y="2"/>
                    </a:lnTo>
                    <a:lnTo>
                      <a:pt x="70" y="3"/>
                    </a:lnTo>
                    <a:lnTo>
                      <a:pt x="84" y="5"/>
                    </a:lnTo>
                    <a:lnTo>
                      <a:pt x="96" y="6"/>
                    </a:lnTo>
                    <a:lnTo>
                      <a:pt x="110"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2" name="Freeform 84"/>
              <p:cNvSpPr>
                <a:spLocks/>
              </p:cNvSpPr>
              <p:nvPr/>
            </p:nvSpPr>
            <p:spPr bwMode="auto">
              <a:xfrm>
                <a:off x="2463" y="2102"/>
                <a:ext cx="321" cy="34"/>
              </a:xfrm>
              <a:custGeom>
                <a:avLst/>
                <a:gdLst/>
                <a:ahLst/>
                <a:cxnLst>
                  <a:cxn ang="0">
                    <a:pos x="641" y="2"/>
                  </a:cxn>
                  <a:cxn ang="0">
                    <a:pos x="640" y="8"/>
                  </a:cxn>
                  <a:cxn ang="0">
                    <a:pos x="605" y="13"/>
                  </a:cxn>
                  <a:cxn ang="0">
                    <a:pos x="541" y="16"/>
                  </a:cxn>
                  <a:cxn ang="0">
                    <a:pos x="477" y="21"/>
                  </a:cxn>
                  <a:cxn ang="0">
                    <a:pos x="413" y="25"/>
                  </a:cxn>
                  <a:cxn ang="0">
                    <a:pos x="350" y="30"/>
                  </a:cxn>
                  <a:cxn ang="0">
                    <a:pos x="286" y="35"/>
                  </a:cxn>
                  <a:cxn ang="0">
                    <a:pos x="224" y="42"/>
                  </a:cxn>
                  <a:cxn ang="0">
                    <a:pos x="161" y="50"/>
                  </a:cxn>
                  <a:cxn ang="0">
                    <a:pos x="112" y="54"/>
                  </a:cxn>
                  <a:cxn ang="0">
                    <a:pos x="81" y="58"/>
                  </a:cxn>
                  <a:cxn ang="0">
                    <a:pos x="49" y="62"/>
                  </a:cxn>
                  <a:cxn ang="0">
                    <a:pos x="18" y="67"/>
                  </a:cxn>
                  <a:cxn ang="0">
                    <a:pos x="0" y="67"/>
                  </a:cxn>
                  <a:cxn ang="0">
                    <a:pos x="19" y="58"/>
                  </a:cxn>
                  <a:cxn ang="0">
                    <a:pos x="41" y="54"/>
                  </a:cxn>
                  <a:cxn ang="0">
                    <a:pos x="63" y="53"/>
                  </a:cxn>
                  <a:cxn ang="0">
                    <a:pos x="85" y="50"/>
                  </a:cxn>
                  <a:cxn ang="0">
                    <a:pos x="125" y="46"/>
                  </a:cxn>
                  <a:cxn ang="0">
                    <a:pos x="165" y="40"/>
                  </a:cxn>
                  <a:cxn ang="0">
                    <a:pos x="206" y="35"/>
                  </a:cxn>
                  <a:cxn ang="0">
                    <a:pos x="247" y="31"/>
                  </a:cxn>
                  <a:cxn ang="0">
                    <a:pos x="272" y="28"/>
                  </a:cxn>
                  <a:cxn ang="0">
                    <a:pos x="298" y="24"/>
                  </a:cxn>
                  <a:cxn ang="0">
                    <a:pos x="323" y="23"/>
                  </a:cxn>
                  <a:cxn ang="0">
                    <a:pos x="348" y="21"/>
                  </a:cxn>
                  <a:cxn ang="0">
                    <a:pos x="375" y="20"/>
                  </a:cxn>
                  <a:cxn ang="0">
                    <a:pos x="400" y="19"/>
                  </a:cxn>
                  <a:cxn ang="0">
                    <a:pos x="426" y="15"/>
                  </a:cxn>
                  <a:cxn ang="0">
                    <a:pos x="451" y="12"/>
                  </a:cxn>
                  <a:cxn ang="0">
                    <a:pos x="473" y="12"/>
                  </a:cxn>
                  <a:cxn ang="0">
                    <a:pos x="495" y="8"/>
                  </a:cxn>
                  <a:cxn ang="0">
                    <a:pos x="516" y="6"/>
                  </a:cxn>
                  <a:cxn ang="0">
                    <a:pos x="538" y="6"/>
                  </a:cxn>
                  <a:cxn ang="0">
                    <a:pos x="559" y="5"/>
                  </a:cxn>
                  <a:cxn ang="0">
                    <a:pos x="581" y="5"/>
                  </a:cxn>
                  <a:cxn ang="0">
                    <a:pos x="603" y="4"/>
                  </a:cxn>
                  <a:cxn ang="0">
                    <a:pos x="623" y="0"/>
                  </a:cxn>
                </a:cxnLst>
                <a:rect l="0" t="0" r="r" b="b"/>
                <a:pathLst>
                  <a:path w="641" h="69">
                    <a:moveTo>
                      <a:pt x="640" y="0"/>
                    </a:moveTo>
                    <a:lnTo>
                      <a:pt x="641" y="2"/>
                    </a:lnTo>
                    <a:lnTo>
                      <a:pt x="641" y="6"/>
                    </a:lnTo>
                    <a:lnTo>
                      <a:pt x="640" y="8"/>
                    </a:lnTo>
                    <a:lnTo>
                      <a:pt x="637" y="10"/>
                    </a:lnTo>
                    <a:lnTo>
                      <a:pt x="605" y="13"/>
                    </a:lnTo>
                    <a:lnTo>
                      <a:pt x="573" y="15"/>
                    </a:lnTo>
                    <a:lnTo>
                      <a:pt x="541" y="16"/>
                    </a:lnTo>
                    <a:lnTo>
                      <a:pt x="508" y="19"/>
                    </a:lnTo>
                    <a:lnTo>
                      <a:pt x="477" y="21"/>
                    </a:lnTo>
                    <a:lnTo>
                      <a:pt x="445" y="23"/>
                    </a:lnTo>
                    <a:lnTo>
                      <a:pt x="413" y="25"/>
                    </a:lnTo>
                    <a:lnTo>
                      <a:pt x="382" y="27"/>
                    </a:lnTo>
                    <a:lnTo>
                      <a:pt x="350" y="30"/>
                    </a:lnTo>
                    <a:lnTo>
                      <a:pt x="318" y="32"/>
                    </a:lnTo>
                    <a:lnTo>
                      <a:pt x="286" y="35"/>
                    </a:lnTo>
                    <a:lnTo>
                      <a:pt x="255" y="38"/>
                    </a:lnTo>
                    <a:lnTo>
                      <a:pt x="224" y="42"/>
                    </a:lnTo>
                    <a:lnTo>
                      <a:pt x="192" y="45"/>
                    </a:lnTo>
                    <a:lnTo>
                      <a:pt x="161" y="50"/>
                    </a:lnTo>
                    <a:lnTo>
                      <a:pt x="129" y="54"/>
                    </a:lnTo>
                    <a:lnTo>
                      <a:pt x="112" y="54"/>
                    </a:lnTo>
                    <a:lnTo>
                      <a:pt x="96" y="55"/>
                    </a:lnTo>
                    <a:lnTo>
                      <a:pt x="81" y="58"/>
                    </a:lnTo>
                    <a:lnTo>
                      <a:pt x="65" y="60"/>
                    </a:lnTo>
                    <a:lnTo>
                      <a:pt x="49" y="62"/>
                    </a:lnTo>
                    <a:lnTo>
                      <a:pt x="34" y="65"/>
                    </a:lnTo>
                    <a:lnTo>
                      <a:pt x="18" y="67"/>
                    </a:lnTo>
                    <a:lnTo>
                      <a:pt x="2" y="69"/>
                    </a:lnTo>
                    <a:lnTo>
                      <a:pt x="0" y="67"/>
                    </a:lnTo>
                    <a:lnTo>
                      <a:pt x="9" y="61"/>
                    </a:lnTo>
                    <a:lnTo>
                      <a:pt x="19" y="58"/>
                    </a:lnTo>
                    <a:lnTo>
                      <a:pt x="30" y="55"/>
                    </a:lnTo>
                    <a:lnTo>
                      <a:pt x="41" y="54"/>
                    </a:lnTo>
                    <a:lnTo>
                      <a:pt x="51" y="54"/>
                    </a:lnTo>
                    <a:lnTo>
                      <a:pt x="63" y="53"/>
                    </a:lnTo>
                    <a:lnTo>
                      <a:pt x="74" y="52"/>
                    </a:lnTo>
                    <a:lnTo>
                      <a:pt x="85" y="50"/>
                    </a:lnTo>
                    <a:lnTo>
                      <a:pt x="106" y="48"/>
                    </a:lnTo>
                    <a:lnTo>
                      <a:pt x="125" y="46"/>
                    </a:lnTo>
                    <a:lnTo>
                      <a:pt x="146" y="44"/>
                    </a:lnTo>
                    <a:lnTo>
                      <a:pt x="165" y="40"/>
                    </a:lnTo>
                    <a:lnTo>
                      <a:pt x="186" y="37"/>
                    </a:lnTo>
                    <a:lnTo>
                      <a:pt x="206" y="35"/>
                    </a:lnTo>
                    <a:lnTo>
                      <a:pt x="226" y="32"/>
                    </a:lnTo>
                    <a:lnTo>
                      <a:pt x="247" y="31"/>
                    </a:lnTo>
                    <a:lnTo>
                      <a:pt x="260" y="29"/>
                    </a:lnTo>
                    <a:lnTo>
                      <a:pt x="272" y="28"/>
                    </a:lnTo>
                    <a:lnTo>
                      <a:pt x="285" y="25"/>
                    </a:lnTo>
                    <a:lnTo>
                      <a:pt x="298" y="24"/>
                    </a:lnTo>
                    <a:lnTo>
                      <a:pt x="310" y="23"/>
                    </a:lnTo>
                    <a:lnTo>
                      <a:pt x="323" y="23"/>
                    </a:lnTo>
                    <a:lnTo>
                      <a:pt x="336" y="22"/>
                    </a:lnTo>
                    <a:lnTo>
                      <a:pt x="348" y="21"/>
                    </a:lnTo>
                    <a:lnTo>
                      <a:pt x="361" y="21"/>
                    </a:lnTo>
                    <a:lnTo>
                      <a:pt x="375" y="20"/>
                    </a:lnTo>
                    <a:lnTo>
                      <a:pt x="388" y="20"/>
                    </a:lnTo>
                    <a:lnTo>
                      <a:pt x="400" y="19"/>
                    </a:lnTo>
                    <a:lnTo>
                      <a:pt x="413" y="17"/>
                    </a:lnTo>
                    <a:lnTo>
                      <a:pt x="426" y="15"/>
                    </a:lnTo>
                    <a:lnTo>
                      <a:pt x="438" y="14"/>
                    </a:lnTo>
                    <a:lnTo>
                      <a:pt x="451" y="12"/>
                    </a:lnTo>
                    <a:lnTo>
                      <a:pt x="461" y="12"/>
                    </a:lnTo>
                    <a:lnTo>
                      <a:pt x="473" y="12"/>
                    </a:lnTo>
                    <a:lnTo>
                      <a:pt x="483" y="10"/>
                    </a:lnTo>
                    <a:lnTo>
                      <a:pt x="495" y="8"/>
                    </a:lnTo>
                    <a:lnTo>
                      <a:pt x="505" y="7"/>
                    </a:lnTo>
                    <a:lnTo>
                      <a:pt x="516" y="6"/>
                    </a:lnTo>
                    <a:lnTo>
                      <a:pt x="527" y="5"/>
                    </a:lnTo>
                    <a:lnTo>
                      <a:pt x="538" y="6"/>
                    </a:lnTo>
                    <a:lnTo>
                      <a:pt x="549" y="6"/>
                    </a:lnTo>
                    <a:lnTo>
                      <a:pt x="559" y="5"/>
                    </a:lnTo>
                    <a:lnTo>
                      <a:pt x="569" y="5"/>
                    </a:lnTo>
                    <a:lnTo>
                      <a:pt x="581" y="5"/>
                    </a:lnTo>
                    <a:lnTo>
                      <a:pt x="591" y="5"/>
                    </a:lnTo>
                    <a:lnTo>
                      <a:pt x="603" y="4"/>
                    </a:lnTo>
                    <a:lnTo>
                      <a:pt x="613" y="2"/>
                    </a:lnTo>
                    <a:lnTo>
                      <a:pt x="623" y="0"/>
                    </a:lnTo>
                    <a:lnTo>
                      <a:pt x="64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3" name="Freeform 85"/>
              <p:cNvSpPr>
                <a:spLocks/>
              </p:cNvSpPr>
              <p:nvPr/>
            </p:nvSpPr>
            <p:spPr bwMode="auto">
              <a:xfrm>
                <a:off x="2814" y="2103"/>
                <a:ext cx="45" cy="83"/>
              </a:xfrm>
              <a:custGeom>
                <a:avLst/>
                <a:gdLst/>
                <a:ahLst/>
                <a:cxnLst>
                  <a:cxn ang="0">
                    <a:pos x="87" y="18"/>
                  </a:cxn>
                  <a:cxn ang="0">
                    <a:pos x="90" y="53"/>
                  </a:cxn>
                  <a:cxn ang="0">
                    <a:pos x="88" y="87"/>
                  </a:cxn>
                  <a:cxn ang="0">
                    <a:pos x="86" y="121"/>
                  </a:cxn>
                  <a:cxn ang="0">
                    <a:pos x="85" y="157"/>
                  </a:cxn>
                  <a:cxn ang="0">
                    <a:pos x="77" y="160"/>
                  </a:cxn>
                  <a:cxn ang="0">
                    <a:pos x="68" y="164"/>
                  </a:cxn>
                  <a:cxn ang="0">
                    <a:pos x="58" y="165"/>
                  </a:cxn>
                  <a:cxn ang="0">
                    <a:pos x="49" y="166"/>
                  </a:cxn>
                  <a:cxn ang="0">
                    <a:pos x="39" y="166"/>
                  </a:cxn>
                  <a:cxn ang="0">
                    <a:pos x="30" y="165"/>
                  </a:cxn>
                  <a:cxn ang="0">
                    <a:pos x="20" y="164"/>
                  </a:cxn>
                  <a:cxn ang="0">
                    <a:pos x="11" y="162"/>
                  </a:cxn>
                  <a:cxn ang="0">
                    <a:pos x="2" y="144"/>
                  </a:cxn>
                  <a:cxn ang="0">
                    <a:pos x="1" y="125"/>
                  </a:cxn>
                  <a:cxn ang="0">
                    <a:pos x="1" y="103"/>
                  </a:cxn>
                  <a:cxn ang="0">
                    <a:pos x="0" y="82"/>
                  </a:cxn>
                  <a:cxn ang="0">
                    <a:pos x="2" y="18"/>
                  </a:cxn>
                  <a:cxn ang="0">
                    <a:pos x="9" y="8"/>
                  </a:cxn>
                  <a:cxn ang="0">
                    <a:pos x="17" y="4"/>
                  </a:cxn>
                  <a:cxn ang="0">
                    <a:pos x="26" y="2"/>
                  </a:cxn>
                  <a:cxn ang="0">
                    <a:pos x="37" y="0"/>
                  </a:cxn>
                  <a:cxn ang="0">
                    <a:pos x="47" y="2"/>
                  </a:cxn>
                  <a:cxn ang="0">
                    <a:pos x="58" y="3"/>
                  </a:cxn>
                  <a:cxn ang="0">
                    <a:pos x="69" y="3"/>
                  </a:cxn>
                  <a:cxn ang="0">
                    <a:pos x="78" y="3"/>
                  </a:cxn>
                  <a:cxn ang="0">
                    <a:pos x="83" y="5"/>
                  </a:cxn>
                  <a:cxn ang="0">
                    <a:pos x="85" y="8"/>
                  </a:cxn>
                  <a:cxn ang="0">
                    <a:pos x="86" y="13"/>
                  </a:cxn>
                  <a:cxn ang="0">
                    <a:pos x="87" y="18"/>
                  </a:cxn>
                </a:cxnLst>
                <a:rect l="0" t="0" r="r" b="b"/>
                <a:pathLst>
                  <a:path w="90" h="166">
                    <a:moveTo>
                      <a:pt x="87" y="18"/>
                    </a:moveTo>
                    <a:lnTo>
                      <a:pt x="90" y="53"/>
                    </a:lnTo>
                    <a:lnTo>
                      <a:pt x="88" y="87"/>
                    </a:lnTo>
                    <a:lnTo>
                      <a:pt x="86" y="121"/>
                    </a:lnTo>
                    <a:lnTo>
                      <a:pt x="85" y="157"/>
                    </a:lnTo>
                    <a:lnTo>
                      <a:pt x="77" y="160"/>
                    </a:lnTo>
                    <a:lnTo>
                      <a:pt x="68" y="164"/>
                    </a:lnTo>
                    <a:lnTo>
                      <a:pt x="58" y="165"/>
                    </a:lnTo>
                    <a:lnTo>
                      <a:pt x="49" y="166"/>
                    </a:lnTo>
                    <a:lnTo>
                      <a:pt x="39" y="166"/>
                    </a:lnTo>
                    <a:lnTo>
                      <a:pt x="30" y="165"/>
                    </a:lnTo>
                    <a:lnTo>
                      <a:pt x="20" y="164"/>
                    </a:lnTo>
                    <a:lnTo>
                      <a:pt x="11" y="162"/>
                    </a:lnTo>
                    <a:lnTo>
                      <a:pt x="2" y="144"/>
                    </a:lnTo>
                    <a:lnTo>
                      <a:pt x="1" y="125"/>
                    </a:lnTo>
                    <a:lnTo>
                      <a:pt x="1" y="103"/>
                    </a:lnTo>
                    <a:lnTo>
                      <a:pt x="0" y="82"/>
                    </a:lnTo>
                    <a:lnTo>
                      <a:pt x="2" y="18"/>
                    </a:lnTo>
                    <a:lnTo>
                      <a:pt x="9" y="8"/>
                    </a:lnTo>
                    <a:lnTo>
                      <a:pt x="17" y="4"/>
                    </a:lnTo>
                    <a:lnTo>
                      <a:pt x="26" y="2"/>
                    </a:lnTo>
                    <a:lnTo>
                      <a:pt x="37" y="0"/>
                    </a:lnTo>
                    <a:lnTo>
                      <a:pt x="47" y="2"/>
                    </a:lnTo>
                    <a:lnTo>
                      <a:pt x="58" y="3"/>
                    </a:lnTo>
                    <a:lnTo>
                      <a:pt x="69" y="3"/>
                    </a:lnTo>
                    <a:lnTo>
                      <a:pt x="78" y="3"/>
                    </a:lnTo>
                    <a:lnTo>
                      <a:pt x="83" y="5"/>
                    </a:lnTo>
                    <a:lnTo>
                      <a:pt x="85" y="8"/>
                    </a:lnTo>
                    <a:lnTo>
                      <a:pt x="86" y="13"/>
                    </a:lnTo>
                    <a:lnTo>
                      <a:pt x="87" y="1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4" name="Freeform 86"/>
              <p:cNvSpPr>
                <a:spLocks/>
              </p:cNvSpPr>
              <p:nvPr/>
            </p:nvSpPr>
            <p:spPr bwMode="auto">
              <a:xfrm>
                <a:off x="3212" y="2109"/>
                <a:ext cx="5" cy="11"/>
              </a:xfrm>
              <a:custGeom>
                <a:avLst/>
                <a:gdLst/>
                <a:ahLst/>
                <a:cxnLst>
                  <a:cxn ang="0">
                    <a:pos x="9" y="6"/>
                  </a:cxn>
                  <a:cxn ang="0">
                    <a:pos x="8" y="10"/>
                  </a:cxn>
                  <a:cxn ang="0">
                    <a:pos x="7" y="15"/>
                  </a:cxn>
                  <a:cxn ang="0">
                    <a:pos x="5" y="20"/>
                  </a:cxn>
                  <a:cxn ang="0">
                    <a:pos x="0" y="22"/>
                  </a:cxn>
                  <a:cxn ang="0">
                    <a:pos x="0" y="0"/>
                  </a:cxn>
                  <a:cxn ang="0">
                    <a:pos x="2" y="1"/>
                  </a:cxn>
                  <a:cxn ang="0">
                    <a:pos x="5" y="2"/>
                  </a:cxn>
                  <a:cxn ang="0">
                    <a:pos x="7" y="4"/>
                  </a:cxn>
                  <a:cxn ang="0">
                    <a:pos x="9" y="6"/>
                  </a:cxn>
                </a:cxnLst>
                <a:rect l="0" t="0" r="r" b="b"/>
                <a:pathLst>
                  <a:path w="9" h="22">
                    <a:moveTo>
                      <a:pt x="9" y="6"/>
                    </a:moveTo>
                    <a:lnTo>
                      <a:pt x="8" y="10"/>
                    </a:lnTo>
                    <a:lnTo>
                      <a:pt x="7" y="15"/>
                    </a:lnTo>
                    <a:lnTo>
                      <a:pt x="5" y="20"/>
                    </a:lnTo>
                    <a:lnTo>
                      <a:pt x="0" y="22"/>
                    </a:lnTo>
                    <a:lnTo>
                      <a:pt x="0" y="0"/>
                    </a:lnTo>
                    <a:lnTo>
                      <a:pt x="2" y="1"/>
                    </a:lnTo>
                    <a:lnTo>
                      <a:pt x="5" y="2"/>
                    </a:lnTo>
                    <a:lnTo>
                      <a:pt x="7" y="4"/>
                    </a:lnTo>
                    <a:lnTo>
                      <a:pt x="9"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5" name="Freeform 87"/>
              <p:cNvSpPr>
                <a:spLocks/>
              </p:cNvSpPr>
              <p:nvPr/>
            </p:nvSpPr>
            <p:spPr bwMode="auto">
              <a:xfrm>
                <a:off x="2468" y="2110"/>
                <a:ext cx="47" cy="8"/>
              </a:xfrm>
              <a:custGeom>
                <a:avLst/>
                <a:gdLst/>
                <a:ahLst/>
                <a:cxnLst>
                  <a:cxn ang="0">
                    <a:pos x="93" y="2"/>
                  </a:cxn>
                  <a:cxn ang="0">
                    <a:pos x="82" y="4"/>
                  </a:cxn>
                  <a:cxn ang="0">
                    <a:pos x="70" y="6"/>
                  </a:cxn>
                  <a:cxn ang="0">
                    <a:pos x="59" y="8"/>
                  </a:cxn>
                  <a:cxn ang="0">
                    <a:pos x="47" y="10"/>
                  </a:cxn>
                  <a:cxn ang="0">
                    <a:pos x="36" y="11"/>
                  </a:cxn>
                  <a:cxn ang="0">
                    <a:pos x="24" y="12"/>
                  </a:cxn>
                  <a:cxn ang="0">
                    <a:pos x="13" y="14"/>
                  </a:cxn>
                  <a:cxn ang="0">
                    <a:pos x="1" y="15"/>
                  </a:cxn>
                  <a:cxn ang="0">
                    <a:pos x="0" y="15"/>
                  </a:cxn>
                  <a:cxn ang="0">
                    <a:pos x="0" y="14"/>
                  </a:cxn>
                  <a:cxn ang="0">
                    <a:pos x="0" y="13"/>
                  </a:cxn>
                  <a:cxn ang="0">
                    <a:pos x="0" y="12"/>
                  </a:cxn>
                  <a:cxn ang="0">
                    <a:pos x="9" y="10"/>
                  </a:cxn>
                  <a:cxn ang="0">
                    <a:pos x="20" y="8"/>
                  </a:cxn>
                  <a:cxn ang="0">
                    <a:pos x="30" y="7"/>
                  </a:cxn>
                  <a:cxn ang="0">
                    <a:pos x="40" y="6"/>
                  </a:cxn>
                  <a:cxn ang="0">
                    <a:pos x="49" y="5"/>
                  </a:cxn>
                  <a:cxn ang="0">
                    <a:pos x="60" y="4"/>
                  </a:cxn>
                  <a:cxn ang="0">
                    <a:pos x="70" y="3"/>
                  </a:cxn>
                  <a:cxn ang="0">
                    <a:pos x="79" y="0"/>
                  </a:cxn>
                  <a:cxn ang="0">
                    <a:pos x="93" y="2"/>
                  </a:cxn>
                </a:cxnLst>
                <a:rect l="0" t="0" r="r" b="b"/>
                <a:pathLst>
                  <a:path w="93" h="15">
                    <a:moveTo>
                      <a:pt x="93" y="2"/>
                    </a:moveTo>
                    <a:lnTo>
                      <a:pt x="82" y="4"/>
                    </a:lnTo>
                    <a:lnTo>
                      <a:pt x="70" y="6"/>
                    </a:lnTo>
                    <a:lnTo>
                      <a:pt x="59" y="8"/>
                    </a:lnTo>
                    <a:lnTo>
                      <a:pt x="47" y="10"/>
                    </a:lnTo>
                    <a:lnTo>
                      <a:pt x="36" y="11"/>
                    </a:lnTo>
                    <a:lnTo>
                      <a:pt x="24" y="12"/>
                    </a:lnTo>
                    <a:lnTo>
                      <a:pt x="13" y="14"/>
                    </a:lnTo>
                    <a:lnTo>
                      <a:pt x="1" y="15"/>
                    </a:lnTo>
                    <a:lnTo>
                      <a:pt x="0" y="15"/>
                    </a:lnTo>
                    <a:lnTo>
                      <a:pt x="0" y="14"/>
                    </a:lnTo>
                    <a:lnTo>
                      <a:pt x="0" y="13"/>
                    </a:lnTo>
                    <a:lnTo>
                      <a:pt x="0" y="12"/>
                    </a:lnTo>
                    <a:lnTo>
                      <a:pt x="9" y="10"/>
                    </a:lnTo>
                    <a:lnTo>
                      <a:pt x="20" y="8"/>
                    </a:lnTo>
                    <a:lnTo>
                      <a:pt x="30" y="7"/>
                    </a:lnTo>
                    <a:lnTo>
                      <a:pt x="40" y="6"/>
                    </a:lnTo>
                    <a:lnTo>
                      <a:pt x="49" y="5"/>
                    </a:lnTo>
                    <a:lnTo>
                      <a:pt x="60" y="4"/>
                    </a:lnTo>
                    <a:lnTo>
                      <a:pt x="70" y="3"/>
                    </a:lnTo>
                    <a:lnTo>
                      <a:pt x="79" y="0"/>
                    </a:lnTo>
                    <a:lnTo>
                      <a:pt x="93"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6" name="Freeform 88"/>
              <p:cNvSpPr>
                <a:spLocks/>
              </p:cNvSpPr>
              <p:nvPr/>
            </p:nvSpPr>
            <p:spPr bwMode="auto">
              <a:xfrm>
                <a:off x="2825" y="2113"/>
                <a:ext cx="12" cy="21"/>
              </a:xfrm>
              <a:custGeom>
                <a:avLst/>
                <a:gdLst/>
                <a:ahLst/>
                <a:cxnLst>
                  <a:cxn ang="0">
                    <a:pos x="24" y="0"/>
                  </a:cxn>
                  <a:cxn ang="0">
                    <a:pos x="25" y="12"/>
                  </a:cxn>
                  <a:cxn ang="0">
                    <a:pos x="26" y="23"/>
                  </a:cxn>
                  <a:cxn ang="0">
                    <a:pos x="24" y="34"/>
                  </a:cxn>
                  <a:cxn ang="0">
                    <a:pos x="18" y="43"/>
                  </a:cxn>
                  <a:cxn ang="0">
                    <a:pos x="0" y="43"/>
                  </a:cxn>
                  <a:cxn ang="0">
                    <a:pos x="0" y="34"/>
                  </a:cxn>
                  <a:cxn ang="0">
                    <a:pos x="2" y="25"/>
                  </a:cxn>
                  <a:cxn ang="0">
                    <a:pos x="2" y="16"/>
                  </a:cxn>
                  <a:cxn ang="0">
                    <a:pos x="2" y="7"/>
                  </a:cxn>
                  <a:cxn ang="0">
                    <a:pos x="7" y="5"/>
                  </a:cxn>
                  <a:cxn ang="0">
                    <a:pos x="12" y="2"/>
                  </a:cxn>
                  <a:cxn ang="0">
                    <a:pos x="18" y="0"/>
                  </a:cxn>
                  <a:cxn ang="0">
                    <a:pos x="24" y="0"/>
                  </a:cxn>
                </a:cxnLst>
                <a:rect l="0" t="0" r="r" b="b"/>
                <a:pathLst>
                  <a:path w="26" h="43">
                    <a:moveTo>
                      <a:pt x="24" y="0"/>
                    </a:moveTo>
                    <a:lnTo>
                      <a:pt x="25" y="12"/>
                    </a:lnTo>
                    <a:lnTo>
                      <a:pt x="26" y="23"/>
                    </a:lnTo>
                    <a:lnTo>
                      <a:pt x="24" y="34"/>
                    </a:lnTo>
                    <a:lnTo>
                      <a:pt x="18" y="43"/>
                    </a:lnTo>
                    <a:lnTo>
                      <a:pt x="0" y="43"/>
                    </a:lnTo>
                    <a:lnTo>
                      <a:pt x="0" y="34"/>
                    </a:lnTo>
                    <a:lnTo>
                      <a:pt x="2" y="25"/>
                    </a:lnTo>
                    <a:lnTo>
                      <a:pt x="2" y="16"/>
                    </a:lnTo>
                    <a:lnTo>
                      <a:pt x="2" y="7"/>
                    </a:lnTo>
                    <a:lnTo>
                      <a:pt x="7" y="5"/>
                    </a:lnTo>
                    <a:lnTo>
                      <a:pt x="12" y="2"/>
                    </a:lnTo>
                    <a:lnTo>
                      <a:pt x="18" y="0"/>
                    </a:lnTo>
                    <a:lnTo>
                      <a:pt x="2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7" name="Freeform 89"/>
              <p:cNvSpPr>
                <a:spLocks/>
              </p:cNvSpPr>
              <p:nvPr/>
            </p:nvSpPr>
            <p:spPr bwMode="auto">
              <a:xfrm>
                <a:off x="2462" y="2114"/>
                <a:ext cx="320" cy="34"/>
              </a:xfrm>
              <a:custGeom>
                <a:avLst/>
                <a:gdLst/>
                <a:ahLst/>
                <a:cxnLst>
                  <a:cxn ang="0">
                    <a:pos x="641" y="4"/>
                  </a:cxn>
                  <a:cxn ang="0">
                    <a:pos x="641" y="11"/>
                  </a:cxn>
                  <a:cxn ang="0">
                    <a:pos x="601" y="14"/>
                  </a:cxn>
                  <a:cxn ang="0">
                    <a:pos x="525" y="17"/>
                  </a:cxn>
                  <a:cxn ang="0">
                    <a:pos x="449" y="21"/>
                  </a:cxn>
                  <a:cxn ang="0">
                    <a:pos x="374" y="27"/>
                  </a:cxn>
                  <a:cxn ang="0">
                    <a:pos x="301" y="35"/>
                  </a:cxn>
                  <a:cxn ang="0">
                    <a:pos x="226" y="42"/>
                  </a:cxn>
                  <a:cxn ang="0">
                    <a:pos x="151" y="50"/>
                  </a:cxn>
                  <a:cxn ang="0">
                    <a:pos x="77" y="58"/>
                  </a:cxn>
                  <a:cxn ang="0">
                    <a:pos x="35" y="63"/>
                  </a:cxn>
                  <a:cxn ang="0">
                    <a:pos x="25" y="66"/>
                  </a:cxn>
                  <a:cxn ang="0">
                    <a:pos x="15" y="67"/>
                  </a:cxn>
                  <a:cxn ang="0">
                    <a:pos x="5" y="67"/>
                  </a:cxn>
                  <a:cxn ang="0">
                    <a:pos x="2" y="61"/>
                  </a:cxn>
                  <a:cxn ang="0">
                    <a:pos x="11" y="57"/>
                  </a:cxn>
                  <a:cxn ang="0">
                    <a:pos x="21" y="57"/>
                  </a:cxn>
                  <a:cxn ang="0">
                    <a:pos x="31" y="53"/>
                  </a:cxn>
                  <a:cxn ang="0">
                    <a:pos x="47" y="49"/>
                  </a:cxn>
                  <a:cxn ang="0">
                    <a:pos x="72" y="48"/>
                  </a:cxn>
                  <a:cxn ang="0">
                    <a:pos x="96" y="45"/>
                  </a:cxn>
                  <a:cxn ang="0">
                    <a:pos x="120" y="42"/>
                  </a:cxn>
                  <a:cxn ang="0">
                    <a:pos x="144" y="40"/>
                  </a:cxn>
                  <a:cxn ang="0">
                    <a:pos x="168" y="36"/>
                  </a:cxn>
                  <a:cxn ang="0">
                    <a:pos x="192" y="34"/>
                  </a:cxn>
                  <a:cxn ang="0">
                    <a:pos x="217" y="32"/>
                  </a:cxn>
                  <a:cxn ang="0">
                    <a:pos x="237" y="28"/>
                  </a:cxn>
                  <a:cxn ang="0">
                    <a:pos x="256" y="26"/>
                  </a:cxn>
                  <a:cxn ang="0">
                    <a:pos x="275" y="25"/>
                  </a:cxn>
                  <a:cxn ang="0">
                    <a:pos x="295" y="22"/>
                  </a:cxn>
                  <a:cxn ang="0">
                    <a:pos x="322" y="20"/>
                  </a:cxn>
                  <a:cxn ang="0">
                    <a:pos x="358" y="17"/>
                  </a:cxn>
                  <a:cxn ang="0">
                    <a:pos x="394" y="13"/>
                  </a:cxn>
                  <a:cxn ang="0">
                    <a:pos x="430" y="12"/>
                  </a:cxn>
                  <a:cxn ang="0">
                    <a:pos x="459" y="13"/>
                  </a:cxn>
                  <a:cxn ang="0">
                    <a:pos x="484" y="11"/>
                  </a:cxn>
                  <a:cxn ang="0">
                    <a:pos x="507" y="10"/>
                  </a:cxn>
                  <a:cxn ang="0">
                    <a:pos x="531" y="7"/>
                  </a:cxn>
                  <a:cxn ang="0">
                    <a:pos x="555" y="6"/>
                  </a:cxn>
                  <a:cxn ang="0">
                    <a:pos x="580" y="4"/>
                  </a:cxn>
                  <a:cxn ang="0">
                    <a:pos x="604" y="3"/>
                  </a:cxn>
                  <a:cxn ang="0">
                    <a:pos x="629" y="2"/>
                  </a:cxn>
                </a:cxnLst>
                <a:rect l="0" t="0" r="r" b="b"/>
                <a:pathLst>
                  <a:path w="641" h="67">
                    <a:moveTo>
                      <a:pt x="641" y="0"/>
                    </a:moveTo>
                    <a:lnTo>
                      <a:pt x="641" y="4"/>
                    </a:lnTo>
                    <a:lnTo>
                      <a:pt x="641" y="7"/>
                    </a:lnTo>
                    <a:lnTo>
                      <a:pt x="641" y="11"/>
                    </a:lnTo>
                    <a:lnTo>
                      <a:pt x="639" y="13"/>
                    </a:lnTo>
                    <a:lnTo>
                      <a:pt x="601" y="14"/>
                    </a:lnTo>
                    <a:lnTo>
                      <a:pt x="563" y="15"/>
                    </a:lnTo>
                    <a:lnTo>
                      <a:pt x="525" y="17"/>
                    </a:lnTo>
                    <a:lnTo>
                      <a:pt x="487" y="19"/>
                    </a:lnTo>
                    <a:lnTo>
                      <a:pt x="449" y="21"/>
                    </a:lnTo>
                    <a:lnTo>
                      <a:pt x="412" y="25"/>
                    </a:lnTo>
                    <a:lnTo>
                      <a:pt x="374" y="27"/>
                    </a:lnTo>
                    <a:lnTo>
                      <a:pt x="337" y="30"/>
                    </a:lnTo>
                    <a:lnTo>
                      <a:pt x="301" y="35"/>
                    </a:lnTo>
                    <a:lnTo>
                      <a:pt x="263" y="38"/>
                    </a:lnTo>
                    <a:lnTo>
                      <a:pt x="226" y="42"/>
                    </a:lnTo>
                    <a:lnTo>
                      <a:pt x="189" y="47"/>
                    </a:lnTo>
                    <a:lnTo>
                      <a:pt x="151" y="50"/>
                    </a:lnTo>
                    <a:lnTo>
                      <a:pt x="114" y="53"/>
                    </a:lnTo>
                    <a:lnTo>
                      <a:pt x="77" y="58"/>
                    </a:lnTo>
                    <a:lnTo>
                      <a:pt x="39" y="61"/>
                    </a:lnTo>
                    <a:lnTo>
                      <a:pt x="35" y="63"/>
                    </a:lnTo>
                    <a:lnTo>
                      <a:pt x="30" y="65"/>
                    </a:lnTo>
                    <a:lnTo>
                      <a:pt x="25" y="66"/>
                    </a:lnTo>
                    <a:lnTo>
                      <a:pt x="20" y="66"/>
                    </a:lnTo>
                    <a:lnTo>
                      <a:pt x="15" y="67"/>
                    </a:lnTo>
                    <a:lnTo>
                      <a:pt x="11" y="67"/>
                    </a:lnTo>
                    <a:lnTo>
                      <a:pt x="5" y="67"/>
                    </a:lnTo>
                    <a:lnTo>
                      <a:pt x="0" y="66"/>
                    </a:lnTo>
                    <a:lnTo>
                      <a:pt x="2" y="61"/>
                    </a:lnTo>
                    <a:lnTo>
                      <a:pt x="6" y="58"/>
                    </a:lnTo>
                    <a:lnTo>
                      <a:pt x="11" y="57"/>
                    </a:lnTo>
                    <a:lnTo>
                      <a:pt x="15" y="57"/>
                    </a:lnTo>
                    <a:lnTo>
                      <a:pt x="21" y="57"/>
                    </a:lnTo>
                    <a:lnTo>
                      <a:pt x="27" y="56"/>
                    </a:lnTo>
                    <a:lnTo>
                      <a:pt x="31" y="53"/>
                    </a:lnTo>
                    <a:lnTo>
                      <a:pt x="35" y="50"/>
                    </a:lnTo>
                    <a:lnTo>
                      <a:pt x="47" y="49"/>
                    </a:lnTo>
                    <a:lnTo>
                      <a:pt x="59" y="49"/>
                    </a:lnTo>
                    <a:lnTo>
                      <a:pt x="72" y="48"/>
                    </a:lnTo>
                    <a:lnTo>
                      <a:pt x="83" y="47"/>
                    </a:lnTo>
                    <a:lnTo>
                      <a:pt x="96" y="45"/>
                    </a:lnTo>
                    <a:lnTo>
                      <a:pt x="107" y="43"/>
                    </a:lnTo>
                    <a:lnTo>
                      <a:pt x="120" y="42"/>
                    </a:lnTo>
                    <a:lnTo>
                      <a:pt x="131" y="41"/>
                    </a:lnTo>
                    <a:lnTo>
                      <a:pt x="144" y="40"/>
                    </a:lnTo>
                    <a:lnTo>
                      <a:pt x="156" y="37"/>
                    </a:lnTo>
                    <a:lnTo>
                      <a:pt x="168" y="36"/>
                    </a:lnTo>
                    <a:lnTo>
                      <a:pt x="180" y="35"/>
                    </a:lnTo>
                    <a:lnTo>
                      <a:pt x="192" y="34"/>
                    </a:lnTo>
                    <a:lnTo>
                      <a:pt x="204" y="33"/>
                    </a:lnTo>
                    <a:lnTo>
                      <a:pt x="217" y="32"/>
                    </a:lnTo>
                    <a:lnTo>
                      <a:pt x="228" y="30"/>
                    </a:lnTo>
                    <a:lnTo>
                      <a:pt x="237" y="28"/>
                    </a:lnTo>
                    <a:lnTo>
                      <a:pt x="246" y="27"/>
                    </a:lnTo>
                    <a:lnTo>
                      <a:pt x="256" y="26"/>
                    </a:lnTo>
                    <a:lnTo>
                      <a:pt x="266" y="25"/>
                    </a:lnTo>
                    <a:lnTo>
                      <a:pt x="275" y="25"/>
                    </a:lnTo>
                    <a:lnTo>
                      <a:pt x="286" y="23"/>
                    </a:lnTo>
                    <a:lnTo>
                      <a:pt x="295" y="22"/>
                    </a:lnTo>
                    <a:lnTo>
                      <a:pt x="304" y="20"/>
                    </a:lnTo>
                    <a:lnTo>
                      <a:pt x="322" y="20"/>
                    </a:lnTo>
                    <a:lnTo>
                      <a:pt x="341" y="19"/>
                    </a:lnTo>
                    <a:lnTo>
                      <a:pt x="358" y="17"/>
                    </a:lnTo>
                    <a:lnTo>
                      <a:pt x="377" y="15"/>
                    </a:lnTo>
                    <a:lnTo>
                      <a:pt x="394" y="13"/>
                    </a:lnTo>
                    <a:lnTo>
                      <a:pt x="412" y="12"/>
                    </a:lnTo>
                    <a:lnTo>
                      <a:pt x="430" y="12"/>
                    </a:lnTo>
                    <a:lnTo>
                      <a:pt x="448" y="14"/>
                    </a:lnTo>
                    <a:lnTo>
                      <a:pt x="459" y="13"/>
                    </a:lnTo>
                    <a:lnTo>
                      <a:pt x="471" y="12"/>
                    </a:lnTo>
                    <a:lnTo>
                      <a:pt x="484" y="11"/>
                    </a:lnTo>
                    <a:lnTo>
                      <a:pt x="495" y="10"/>
                    </a:lnTo>
                    <a:lnTo>
                      <a:pt x="507" y="10"/>
                    </a:lnTo>
                    <a:lnTo>
                      <a:pt x="519" y="9"/>
                    </a:lnTo>
                    <a:lnTo>
                      <a:pt x="531" y="7"/>
                    </a:lnTo>
                    <a:lnTo>
                      <a:pt x="543" y="6"/>
                    </a:lnTo>
                    <a:lnTo>
                      <a:pt x="555" y="6"/>
                    </a:lnTo>
                    <a:lnTo>
                      <a:pt x="568" y="5"/>
                    </a:lnTo>
                    <a:lnTo>
                      <a:pt x="580" y="4"/>
                    </a:lnTo>
                    <a:lnTo>
                      <a:pt x="592" y="3"/>
                    </a:lnTo>
                    <a:lnTo>
                      <a:pt x="604" y="3"/>
                    </a:lnTo>
                    <a:lnTo>
                      <a:pt x="617" y="2"/>
                    </a:lnTo>
                    <a:lnTo>
                      <a:pt x="629" y="2"/>
                    </a:lnTo>
                    <a:lnTo>
                      <a:pt x="64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8" name="Freeform 90"/>
              <p:cNvSpPr>
                <a:spLocks/>
              </p:cNvSpPr>
              <p:nvPr/>
            </p:nvSpPr>
            <p:spPr bwMode="auto">
              <a:xfrm>
                <a:off x="2445" y="2117"/>
                <a:ext cx="14" cy="12"/>
              </a:xfrm>
              <a:custGeom>
                <a:avLst/>
                <a:gdLst/>
                <a:ahLst/>
                <a:cxnLst>
                  <a:cxn ang="0">
                    <a:pos x="28" y="0"/>
                  </a:cxn>
                  <a:cxn ang="0">
                    <a:pos x="23" y="5"/>
                  </a:cxn>
                  <a:cxn ang="0">
                    <a:pos x="22" y="9"/>
                  </a:cxn>
                  <a:cxn ang="0">
                    <a:pos x="23" y="15"/>
                  </a:cxn>
                  <a:cxn ang="0">
                    <a:pos x="26" y="20"/>
                  </a:cxn>
                  <a:cxn ang="0">
                    <a:pos x="23" y="22"/>
                  </a:cxn>
                  <a:cxn ang="0">
                    <a:pos x="19" y="23"/>
                  </a:cxn>
                  <a:cxn ang="0">
                    <a:pos x="16" y="23"/>
                  </a:cxn>
                  <a:cxn ang="0">
                    <a:pos x="13" y="24"/>
                  </a:cxn>
                  <a:cxn ang="0">
                    <a:pos x="14" y="17"/>
                  </a:cxn>
                  <a:cxn ang="0">
                    <a:pos x="10" y="12"/>
                  </a:cxn>
                  <a:cxn ang="0">
                    <a:pos x="6" y="7"/>
                  </a:cxn>
                  <a:cxn ang="0">
                    <a:pos x="0" y="4"/>
                  </a:cxn>
                  <a:cxn ang="0">
                    <a:pos x="6" y="1"/>
                  </a:cxn>
                  <a:cxn ang="0">
                    <a:pos x="13" y="1"/>
                  </a:cxn>
                  <a:cxn ang="0">
                    <a:pos x="21" y="1"/>
                  </a:cxn>
                  <a:cxn ang="0">
                    <a:pos x="28" y="0"/>
                  </a:cxn>
                </a:cxnLst>
                <a:rect l="0" t="0" r="r" b="b"/>
                <a:pathLst>
                  <a:path w="28" h="24">
                    <a:moveTo>
                      <a:pt x="28" y="0"/>
                    </a:moveTo>
                    <a:lnTo>
                      <a:pt x="23" y="5"/>
                    </a:lnTo>
                    <a:lnTo>
                      <a:pt x="22" y="9"/>
                    </a:lnTo>
                    <a:lnTo>
                      <a:pt x="23" y="15"/>
                    </a:lnTo>
                    <a:lnTo>
                      <a:pt x="26" y="20"/>
                    </a:lnTo>
                    <a:lnTo>
                      <a:pt x="23" y="22"/>
                    </a:lnTo>
                    <a:lnTo>
                      <a:pt x="19" y="23"/>
                    </a:lnTo>
                    <a:lnTo>
                      <a:pt x="16" y="23"/>
                    </a:lnTo>
                    <a:lnTo>
                      <a:pt x="13" y="24"/>
                    </a:lnTo>
                    <a:lnTo>
                      <a:pt x="14" y="17"/>
                    </a:lnTo>
                    <a:lnTo>
                      <a:pt x="10" y="12"/>
                    </a:lnTo>
                    <a:lnTo>
                      <a:pt x="6" y="7"/>
                    </a:lnTo>
                    <a:lnTo>
                      <a:pt x="0" y="4"/>
                    </a:lnTo>
                    <a:lnTo>
                      <a:pt x="6" y="1"/>
                    </a:lnTo>
                    <a:lnTo>
                      <a:pt x="13" y="1"/>
                    </a:lnTo>
                    <a:lnTo>
                      <a:pt x="21" y="1"/>
                    </a:lnTo>
                    <a:lnTo>
                      <a:pt x="28"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39" name="Freeform 91"/>
              <p:cNvSpPr>
                <a:spLocks/>
              </p:cNvSpPr>
              <p:nvPr/>
            </p:nvSpPr>
            <p:spPr bwMode="auto">
              <a:xfrm>
                <a:off x="2370" y="2122"/>
                <a:ext cx="56" cy="18"/>
              </a:xfrm>
              <a:custGeom>
                <a:avLst/>
                <a:gdLst/>
                <a:ahLst/>
                <a:cxnLst>
                  <a:cxn ang="0">
                    <a:pos x="103" y="0"/>
                  </a:cxn>
                  <a:cxn ang="0">
                    <a:pos x="100" y="3"/>
                  </a:cxn>
                  <a:cxn ang="0">
                    <a:pos x="99" y="6"/>
                  </a:cxn>
                  <a:cxn ang="0">
                    <a:pos x="99" y="10"/>
                  </a:cxn>
                  <a:cxn ang="0">
                    <a:pos x="101" y="13"/>
                  </a:cxn>
                  <a:cxn ang="0">
                    <a:pos x="113" y="15"/>
                  </a:cxn>
                  <a:cxn ang="0">
                    <a:pos x="104" y="17"/>
                  </a:cxn>
                  <a:cxn ang="0">
                    <a:pos x="97" y="23"/>
                  </a:cxn>
                  <a:cxn ang="0">
                    <a:pos x="91" y="27"/>
                  </a:cxn>
                  <a:cxn ang="0">
                    <a:pos x="82" y="24"/>
                  </a:cxn>
                  <a:cxn ang="0">
                    <a:pos x="73" y="26"/>
                  </a:cxn>
                  <a:cxn ang="0">
                    <a:pos x="63" y="27"/>
                  </a:cxn>
                  <a:cxn ang="0">
                    <a:pos x="54" y="30"/>
                  </a:cxn>
                  <a:cxn ang="0">
                    <a:pos x="45" y="31"/>
                  </a:cxn>
                  <a:cxn ang="0">
                    <a:pos x="36" y="32"/>
                  </a:cxn>
                  <a:cxn ang="0">
                    <a:pos x="25" y="32"/>
                  </a:cxn>
                  <a:cxn ang="0">
                    <a:pos x="16" y="33"/>
                  </a:cxn>
                  <a:cxn ang="0">
                    <a:pos x="7" y="34"/>
                  </a:cxn>
                  <a:cxn ang="0">
                    <a:pos x="8" y="31"/>
                  </a:cxn>
                  <a:cxn ang="0">
                    <a:pos x="10" y="30"/>
                  </a:cxn>
                  <a:cxn ang="0">
                    <a:pos x="14" y="28"/>
                  </a:cxn>
                  <a:cxn ang="0">
                    <a:pos x="16" y="27"/>
                  </a:cxn>
                  <a:cxn ang="0">
                    <a:pos x="27" y="26"/>
                  </a:cxn>
                  <a:cxn ang="0">
                    <a:pos x="36" y="25"/>
                  </a:cxn>
                  <a:cxn ang="0">
                    <a:pos x="46" y="23"/>
                  </a:cxn>
                  <a:cxn ang="0">
                    <a:pos x="55" y="20"/>
                  </a:cxn>
                  <a:cxn ang="0">
                    <a:pos x="65" y="19"/>
                  </a:cxn>
                  <a:cxn ang="0">
                    <a:pos x="74" y="17"/>
                  </a:cxn>
                  <a:cxn ang="0">
                    <a:pos x="84" y="17"/>
                  </a:cxn>
                  <a:cxn ang="0">
                    <a:pos x="93" y="17"/>
                  </a:cxn>
                  <a:cxn ang="0">
                    <a:pos x="95" y="16"/>
                  </a:cxn>
                  <a:cxn ang="0">
                    <a:pos x="97" y="13"/>
                  </a:cxn>
                  <a:cxn ang="0">
                    <a:pos x="97" y="12"/>
                  </a:cxn>
                  <a:cxn ang="0">
                    <a:pos x="97" y="10"/>
                  </a:cxn>
                  <a:cxn ang="0">
                    <a:pos x="96" y="8"/>
                  </a:cxn>
                  <a:cxn ang="0">
                    <a:pos x="83" y="8"/>
                  </a:cxn>
                  <a:cxn ang="0">
                    <a:pos x="70" y="9"/>
                  </a:cxn>
                  <a:cxn ang="0">
                    <a:pos x="59" y="11"/>
                  </a:cxn>
                  <a:cxn ang="0">
                    <a:pos x="47" y="13"/>
                  </a:cxn>
                  <a:cxn ang="0">
                    <a:pos x="36" y="15"/>
                  </a:cxn>
                  <a:cxn ang="0">
                    <a:pos x="24" y="17"/>
                  </a:cxn>
                  <a:cxn ang="0">
                    <a:pos x="12" y="18"/>
                  </a:cxn>
                  <a:cxn ang="0">
                    <a:pos x="0" y="19"/>
                  </a:cxn>
                  <a:cxn ang="0">
                    <a:pos x="0" y="18"/>
                  </a:cxn>
                  <a:cxn ang="0">
                    <a:pos x="0" y="17"/>
                  </a:cxn>
                  <a:cxn ang="0">
                    <a:pos x="1" y="16"/>
                  </a:cxn>
                  <a:cxn ang="0">
                    <a:pos x="2" y="15"/>
                  </a:cxn>
                  <a:cxn ang="0">
                    <a:pos x="15" y="13"/>
                  </a:cxn>
                  <a:cxn ang="0">
                    <a:pos x="28" y="12"/>
                  </a:cxn>
                  <a:cxn ang="0">
                    <a:pos x="40" y="10"/>
                  </a:cxn>
                  <a:cxn ang="0">
                    <a:pos x="53" y="6"/>
                  </a:cxn>
                  <a:cxn ang="0">
                    <a:pos x="65" y="4"/>
                  </a:cxn>
                  <a:cxn ang="0">
                    <a:pos x="77" y="2"/>
                  </a:cxn>
                  <a:cxn ang="0">
                    <a:pos x="90" y="1"/>
                  </a:cxn>
                  <a:cxn ang="0">
                    <a:pos x="103" y="0"/>
                  </a:cxn>
                </a:cxnLst>
                <a:rect l="0" t="0" r="r" b="b"/>
                <a:pathLst>
                  <a:path w="113" h="34">
                    <a:moveTo>
                      <a:pt x="103" y="0"/>
                    </a:moveTo>
                    <a:lnTo>
                      <a:pt x="100" y="3"/>
                    </a:lnTo>
                    <a:lnTo>
                      <a:pt x="99" y="6"/>
                    </a:lnTo>
                    <a:lnTo>
                      <a:pt x="99" y="10"/>
                    </a:lnTo>
                    <a:lnTo>
                      <a:pt x="101" y="13"/>
                    </a:lnTo>
                    <a:lnTo>
                      <a:pt x="113" y="15"/>
                    </a:lnTo>
                    <a:lnTo>
                      <a:pt x="104" y="17"/>
                    </a:lnTo>
                    <a:lnTo>
                      <a:pt x="97" y="23"/>
                    </a:lnTo>
                    <a:lnTo>
                      <a:pt x="91" y="27"/>
                    </a:lnTo>
                    <a:lnTo>
                      <a:pt x="82" y="24"/>
                    </a:lnTo>
                    <a:lnTo>
                      <a:pt x="73" y="26"/>
                    </a:lnTo>
                    <a:lnTo>
                      <a:pt x="63" y="27"/>
                    </a:lnTo>
                    <a:lnTo>
                      <a:pt x="54" y="30"/>
                    </a:lnTo>
                    <a:lnTo>
                      <a:pt x="45" y="31"/>
                    </a:lnTo>
                    <a:lnTo>
                      <a:pt x="36" y="32"/>
                    </a:lnTo>
                    <a:lnTo>
                      <a:pt x="25" y="32"/>
                    </a:lnTo>
                    <a:lnTo>
                      <a:pt x="16" y="33"/>
                    </a:lnTo>
                    <a:lnTo>
                      <a:pt x="7" y="34"/>
                    </a:lnTo>
                    <a:lnTo>
                      <a:pt x="8" y="31"/>
                    </a:lnTo>
                    <a:lnTo>
                      <a:pt x="10" y="30"/>
                    </a:lnTo>
                    <a:lnTo>
                      <a:pt x="14" y="28"/>
                    </a:lnTo>
                    <a:lnTo>
                      <a:pt x="16" y="27"/>
                    </a:lnTo>
                    <a:lnTo>
                      <a:pt x="27" y="26"/>
                    </a:lnTo>
                    <a:lnTo>
                      <a:pt x="36" y="25"/>
                    </a:lnTo>
                    <a:lnTo>
                      <a:pt x="46" y="23"/>
                    </a:lnTo>
                    <a:lnTo>
                      <a:pt x="55" y="20"/>
                    </a:lnTo>
                    <a:lnTo>
                      <a:pt x="65" y="19"/>
                    </a:lnTo>
                    <a:lnTo>
                      <a:pt x="74" y="17"/>
                    </a:lnTo>
                    <a:lnTo>
                      <a:pt x="84" y="17"/>
                    </a:lnTo>
                    <a:lnTo>
                      <a:pt x="93" y="17"/>
                    </a:lnTo>
                    <a:lnTo>
                      <a:pt x="95" y="16"/>
                    </a:lnTo>
                    <a:lnTo>
                      <a:pt x="97" y="13"/>
                    </a:lnTo>
                    <a:lnTo>
                      <a:pt x="97" y="12"/>
                    </a:lnTo>
                    <a:lnTo>
                      <a:pt x="97" y="10"/>
                    </a:lnTo>
                    <a:lnTo>
                      <a:pt x="96" y="8"/>
                    </a:lnTo>
                    <a:lnTo>
                      <a:pt x="83" y="8"/>
                    </a:lnTo>
                    <a:lnTo>
                      <a:pt x="70" y="9"/>
                    </a:lnTo>
                    <a:lnTo>
                      <a:pt x="59" y="11"/>
                    </a:lnTo>
                    <a:lnTo>
                      <a:pt x="47" y="13"/>
                    </a:lnTo>
                    <a:lnTo>
                      <a:pt x="36" y="15"/>
                    </a:lnTo>
                    <a:lnTo>
                      <a:pt x="24" y="17"/>
                    </a:lnTo>
                    <a:lnTo>
                      <a:pt x="12" y="18"/>
                    </a:lnTo>
                    <a:lnTo>
                      <a:pt x="0" y="19"/>
                    </a:lnTo>
                    <a:lnTo>
                      <a:pt x="0" y="18"/>
                    </a:lnTo>
                    <a:lnTo>
                      <a:pt x="0" y="17"/>
                    </a:lnTo>
                    <a:lnTo>
                      <a:pt x="1" y="16"/>
                    </a:lnTo>
                    <a:lnTo>
                      <a:pt x="2" y="15"/>
                    </a:lnTo>
                    <a:lnTo>
                      <a:pt x="15" y="13"/>
                    </a:lnTo>
                    <a:lnTo>
                      <a:pt x="28" y="12"/>
                    </a:lnTo>
                    <a:lnTo>
                      <a:pt x="40" y="10"/>
                    </a:lnTo>
                    <a:lnTo>
                      <a:pt x="53" y="6"/>
                    </a:lnTo>
                    <a:lnTo>
                      <a:pt x="65" y="4"/>
                    </a:lnTo>
                    <a:lnTo>
                      <a:pt x="77" y="2"/>
                    </a:lnTo>
                    <a:lnTo>
                      <a:pt x="90" y="1"/>
                    </a:lnTo>
                    <a:lnTo>
                      <a:pt x="103"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0" name="Freeform 92"/>
              <p:cNvSpPr>
                <a:spLocks/>
              </p:cNvSpPr>
              <p:nvPr/>
            </p:nvSpPr>
            <p:spPr bwMode="auto">
              <a:xfrm>
                <a:off x="3072" y="2124"/>
                <a:ext cx="129" cy="12"/>
              </a:xfrm>
              <a:custGeom>
                <a:avLst/>
                <a:gdLst/>
                <a:ahLst/>
                <a:cxnLst>
                  <a:cxn ang="0">
                    <a:pos x="259" y="20"/>
                  </a:cxn>
                  <a:cxn ang="0">
                    <a:pos x="259" y="21"/>
                  </a:cxn>
                  <a:cxn ang="0">
                    <a:pos x="258" y="22"/>
                  </a:cxn>
                  <a:cxn ang="0">
                    <a:pos x="257" y="22"/>
                  </a:cxn>
                  <a:cxn ang="0">
                    <a:pos x="256" y="23"/>
                  </a:cxn>
                  <a:cxn ang="0">
                    <a:pos x="239" y="21"/>
                  </a:cxn>
                  <a:cxn ang="0">
                    <a:pos x="220" y="20"/>
                  </a:cxn>
                  <a:cxn ang="0">
                    <a:pos x="202" y="18"/>
                  </a:cxn>
                  <a:cxn ang="0">
                    <a:pos x="183" y="18"/>
                  </a:cxn>
                  <a:cxn ang="0">
                    <a:pos x="166" y="17"/>
                  </a:cxn>
                  <a:cxn ang="0">
                    <a:pos x="148" y="16"/>
                  </a:cxn>
                  <a:cxn ang="0">
                    <a:pos x="129" y="14"/>
                  </a:cxn>
                  <a:cxn ang="0">
                    <a:pos x="111" y="12"/>
                  </a:cxn>
                  <a:cxn ang="0">
                    <a:pos x="97" y="12"/>
                  </a:cxn>
                  <a:cxn ang="0">
                    <a:pos x="83" y="10"/>
                  </a:cxn>
                  <a:cxn ang="0">
                    <a:pos x="69" y="10"/>
                  </a:cxn>
                  <a:cxn ang="0">
                    <a:pos x="56" y="9"/>
                  </a:cxn>
                  <a:cxn ang="0">
                    <a:pos x="42" y="8"/>
                  </a:cxn>
                  <a:cxn ang="0">
                    <a:pos x="28" y="7"/>
                  </a:cxn>
                  <a:cxn ang="0">
                    <a:pos x="14" y="5"/>
                  </a:cxn>
                  <a:cxn ang="0">
                    <a:pos x="0" y="2"/>
                  </a:cxn>
                  <a:cxn ang="0">
                    <a:pos x="0" y="0"/>
                  </a:cxn>
                  <a:cxn ang="0">
                    <a:pos x="16" y="2"/>
                  </a:cxn>
                  <a:cxn ang="0">
                    <a:pos x="33" y="3"/>
                  </a:cxn>
                  <a:cxn ang="0">
                    <a:pos x="49" y="5"/>
                  </a:cxn>
                  <a:cxn ang="0">
                    <a:pos x="66" y="6"/>
                  </a:cxn>
                  <a:cxn ang="0">
                    <a:pos x="82" y="7"/>
                  </a:cxn>
                  <a:cxn ang="0">
                    <a:pos x="98" y="8"/>
                  </a:cxn>
                  <a:cxn ang="0">
                    <a:pos x="114" y="8"/>
                  </a:cxn>
                  <a:cxn ang="0">
                    <a:pos x="130" y="9"/>
                  </a:cxn>
                  <a:cxn ang="0">
                    <a:pos x="145" y="9"/>
                  </a:cxn>
                  <a:cxn ang="0">
                    <a:pos x="161" y="10"/>
                  </a:cxn>
                  <a:cxn ang="0">
                    <a:pos x="178" y="12"/>
                  </a:cxn>
                  <a:cxn ang="0">
                    <a:pos x="194" y="13"/>
                  </a:cxn>
                  <a:cxn ang="0">
                    <a:pos x="211" y="14"/>
                  </a:cxn>
                  <a:cxn ang="0">
                    <a:pos x="227" y="15"/>
                  </a:cxn>
                  <a:cxn ang="0">
                    <a:pos x="243" y="17"/>
                  </a:cxn>
                  <a:cxn ang="0">
                    <a:pos x="259" y="20"/>
                  </a:cxn>
                </a:cxnLst>
                <a:rect l="0" t="0" r="r" b="b"/>
                <a:pathLst>
                  <a:path w="259" h="23">
                    <a:moveTo>
                      <a:pt x="259" y="20"/>
                    </a:moveTo>
                    <a:lnTo>
                      <a:pt x="259" y="21"/>
                    </a:lnTo>
                    <a:lnTo>
                      <a:pt x="258" y="22"/>
                    </a:lnTo>
                    <a:lnTo>
                      <a:pt x="257" y="22"/>
                    </a:lnTo>
                    <a:lnTo>
                      <a:pt x="256" y="23"/>
                    </a:lnTo>
                    <a:lnTo>
                      <a:pt x="239" y="21"/>
                    </a:lnTo>
                    <a:lnTo>
                      <a:pt x="220" y="20"/>
                    </a:lnTo>
                    <a:lnTo>
                      <a:pt x="202" y="18"/>
                    </a:lnTo>
                    <a:lnTo>
                      <a:pt x="183" y="18"/>
                    </a:lnTo>
                    <a:lnTo>
                      <a:pt x="166" y="17"/>
                    </a:lnTo>
                    <a:lnTo>
                      <a:pt x="148" y="16"/>
                    </a:lnTo>
                    <a:lnTo>
                      <a:pt x="129" y="14"/>
                    </a:lnTo>
                    <a:lnTo>
                      <a:pt x="111" y="12"/>
                    </a:lnTo>
                    <a:lnTo>
                      <a:pt x="97" y="12"/>
                    </a:lnTo>
                    <a:lnTo>
                      <a:pt x="83" y="10"/>
                    </a:lnTo>
                    <a:lnTo>
                      <a:pt x="69" y="10"/>
                    </a:lnTo>
                    <a:lnTo>
                      <a:pt x="56" y="9"/>
                    </a:lnTo>
                    <a:lnTo>
                      <a:pt x="42" y="8"/>
                    </a:lnTo>
                    <a:lnTo>
                      <a:pt x="28" y="7"/>
                    </a:lnTo>
                    <a:lnTo>
                      <a:pt x="14" y="5"/>
                    </a:lnTo>
                    <a:lnTo>
                      <a:pt x="0" y="2"/>
                    </a:lnTo>
                    <a:lnTo>
                      <a:pt x="0" y="0"/>
                    </a:lnTo>
                    <a:lnTo>
                      <a:pt x="16" y="2"/>
                    </a:lnTo>
                    <a:lnTo>
                      <a:pt x="33" y="3"/>
                    </a:lnTo>
                    <a:lnTo>
                      <a:pt x="49" y="5"/>
                    </a:lnTo>
                    <a:lnTo>
                      <a:pt x="66" y="6"/>
                    </a:lnTo>
                    <a:lnTo>
                      <a:pt x="82" y="7"/>
                    </a:lnTo>
                    <a:lnTo>
                      <a:pt x="98" y="8"/>
                    </a:lnTo>
                    <a:lnTo>
                      <a:pt x="114" y="8"/>
                    </a:lnTo>
                    <a:lnTo>
                      <a:pt x="130" y="9"/>
                    </a:lnTo>
                    <a:lnTo>
                      <a:pt x="145" y="9"/>
                    </a:lnTo>
                    <a:lnTo>
                      <a:pt x="161" y="10"/>
                    </a:lnTo>
                    <a:lnTo>
                      <a:pt x="178" y="12"/>
                    </a:lnTo>
                    <a:lnTo>
                      <a:pt x="194" y="13"/>
                    </a:lnTo>
                    <a:lnTo>
                      <a:pt x="211" y="14"/>
                    </a:lnTo>
                    <a:lnTo>
                      <a:pt x="227" y="15"/>
                    </a:lnTo>
                    <a:lnTo>
                      <a:pt x="243" y="17"/>
                    </a:lnTo>
                    <a:lnTo>
                      <a:pt x="259" y="2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1" name="Freeform 93"/>
              <p:cNvSpPr>
                <a:spLocks/>
              </p:cNvSpPr>
              <p:nvPr/>
            </p:nvSpPr>
            <p:spPr bwMode="auto">
              <a:xfrm>
                <a:off x="3258" y="2125"/>
                <a:ext cx="2" cy="9"/>
              </a:xfrm>
              <a:custGeom>
                <a:avLst/>
                <a:gdLst/>
                <a:ahLst/>
                <a:cxnLst>
                  <a:cxn ang="0">
                    <a:pos x="2" y="19"/>
                  </a:cxn>
                  <a:cxn ang="0">
                    <a:pos x="0" y="0"/>
                  </a:cxn>
                  <a:cxn ang="0">
                    <a:pos x="2" y="4"/>
                  </a:cxn>
                  <a:cxn ang="0">
                    <a:pos x="5" y="10"/>
                  </a:cxn>
                  <a:cxn ang="0">
                    <a:pos x="5" y="14"/>
                  </a:cxn>
                  <a:cxn ang="0">
                    <a:pos x="2" y="19"/>
                  </a:cxn>
                </a:cxnLst>
                <a:rect l="0" t="0" r="r" b="b"/>
                <a:pathLst>
                  <a:path w="5" h="19">
                    <a:moveTo>
                      <a:pt x="2" y="19"/>
                    </a:moveTo>
                    <a:lnTo>
                      <a:pt x="0" y="0"/>
                    </a:lnTo>
                    <a:lnTo>
                      <a:pt x="2" y="4"/>
                    </a:lnTo>
                    <a:lnTo>
                      <a:pt x="5" y="10"/>
                    </a:lnTo>
                    <a:lnTo>
                      <a:pt x="5" y="14"/>
                    </a:lnTo>
                    <a:lnTo>
                      <a:pt x="2" y="1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2" name="Freeform 94"/>
              <p:cNvSpPr>
                <a:spLocks/>
              </p:cNvSpPr>
              <p:nvPr/>
            </p:nvSpPr>
            <p:spPr bwMode="auto">
              <a:xfrm>
                <a:off x="3230" y="2127"/>
                <a:ext cx="12" cy="22"/>
              </a:xfrm>
              <a:custGeom>
                <a:avLst/>
                <a:gdLst/>
                <a:ahLst/>
                <a:cxnLst>
                  <a:cxn ang="0">
                    <a:pos x="21" y="0"/>
                  </a:cxn>
                  <a:cxn ang="0">
                    <a:pos x="23" y="7"/>
                  </a:cxn>
                  <a:cxn ang="0">
                    <a:pos x="24" y="14"/>
                  </a:cxn>
                  <a:cxn ang="0">
                    <a:pos x="24" y="21"/>
                  </a:cxn>
                  <a:cxn ang="0">
                    <a:pos x="24" y="27"/>
                  </a:cxn>
                  <a:cxn ang="0">
                    <a:pos x="18" y="32"/>
                  </a:cxn>
                  <a:cxn ang="0">
                    <a:pos x="15" y="40"/>
                  </a:cxn>
                  <a:cxn ang="0">
                    <a:pos x="10" y="45"/>
                  </a:cxn>
                  <a:cxn ang="0">
                    <a:pos x="1" y="42"/>
                  </a:cxn>
                  <a:cxn ang="0">
                    <a:pos x="0" y="32"/>
                  </a:cxn>
                  <a:cxn ang="0">
                    <a:pos x="0" y="22"/>
                  </a:cxn>
                  <a:cxn ang="0">
                    <a:pos x="0" y="11"/>
                  </a:cxn>
                  <a:cxn ang="0">
                    <a:pos x="3" y="1"/>
                  </a:cxn>
                  <a:cxn ang="0">
                    <a:pos x="8" y="0"/>
                  </a:cxn>
                  <a:cxn ang="0">
                    <a:pos x="11" y="0"/>
                  </a:cxn>
                  <a:cxn ang="0">
                    <a:pos x="16" y="0"/>
                  </a:cxn>
                  <a:cxn ang="0">
                    <a:pos x="21" y="0"/>
                  </a:cxn>
                </a:cxnLst>
                <a:rect l="0" t="0" r="r" b="b"/>
                <a:pathLst>
                  <a:path w="24" h="45">
                    <a:moveTo>
                      <a:pt x="21" y="0"/>
                    </a:moveTo>
                    <a:lnTo>
                      <a:pt x="23" y="7"/>
                    </a:lnTo>
                    <a:lnTo>
                      <a:pt x="24" y="14"/>
                    </a:lnTo>
                    <a:lnTo>
                      <a:pt x="24" y="21"/>
                    </a:lnTo>
                    <a:lnTo>
                      <a:pt x="24" y="27"/>
                    </a:lnTo>
                    <a:lnTo>
                      <a:pt x="18" y="32"/>
                    </a:lnTo>
                    <a:lnTo>
                      <a:pt x="15" y="40"/>
                    </a:lnTo>
                    <a:lnTo>
                      <a:pt x="10" y="45"/>
                    </a:lnTo>
                    <a:lnTo>
                      <a:pt x="1" y="42"/>
                    </a:lnTo>
                    <a:lnTo>
                      <a:pt x="0" y="32"/>
                    </a:lnTo>
                    <a:lnTo>
                      <a:pt x="0" y="22"/>
                    </a:lnTo>
                    <a:lnTo>
                      <a:pt x="0" y="11"/>
                    </a:lnTo>
                    <a:lnTo>
                      <a:pt x="3" y="1"/>
                    </a:lnTo>
                    <a:lnTo>
                      <a:pt x="8" y="0"/>
                    </a:lnTo>
                    <a:lnTo>
                      <a:pt x="11" y="0"/>
                    </a:lnTo>
                    <a:lnTo>
                      <a:pt x="16" y="0"/>
                    </a:lnTo>
                    <a:lnTo>
                      <a:pt x="2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3" name="Freeform 95"/>
              <p:cNvSpPr>
                <a:spLocks/>
              </p:cNvSpPr>
              <p:nvPr/>
            </p:nvSpPr>
            <p:spPr bwMode="auto">
              <a:xfrm>
                <a:off x="2448" y="2133"/>
                <a:ext cx="9" cy="6"/>
              </a:xfrm>
              <a:custGeom>
                <a:avLst/>
                <a:gdLst/>
                <a:ahLst/>
                <a:cxnLst>
                  <a:cxn ang="0">
                    <a:pos x="17" y="4"/>
                  </a:cxn>
                  <a:cxn ang="0">
                    <a:pos x="15" y="9"/>
                  </a:cxn>
                  <a:cxn ang="0">
                    <a:pos x="10" y="10"/>
                  </a:cxn>
                  <a:cxn ang="0">
                    <a:pos x="4" y="11"/>
                  </a:cxn>
                  <a:cxn ang="0">
                    <a:pos x="0" y="12"/>
                  </a:cxn>
                  <a:cxn ang="0">
                    <a:pos x="4" y="0"/>
                  </a:cxn>
                  <a:cxn ang="0">
                    <a:pos x="7" y="3"/>
                  </a:cxn>
                  <a:cxn ang="0">
                    <a:pos x="10" y="4"/>
                  </a:cxn>
                  <a:cxn ang="0">
                    <a:pos x="13" y="4"/>
                  </a:cxn>
                  <a:cxn ang="0">
                    <a:pos x="17" y="4"/>
                  </a:cxn>
                </a:cxnLst>
                <a:rect l="0" t="0" r="r" b="b"/>
                <a:pathLst>
                  <a:path w="17" h="12">
                    <a:moveTo>
                      <a:pt x="17" y="4"/>
                    </a:moveTo>
                    <a:lnTo>
                      <a:pt x="15" y="9"/>
                    </a:lnTo>
                    <a:lnTo>
                      <a:pt x="10" y="10"/>
                    </a:lnTo>
                    <a:lnTo>
                      <a:pt x="4" y="11"/>
                    </a:lnTo>
                    <a:lnTo>
                      <a:pt x="0" y="12"/>
                    </a:lnTo>
                    <a:lnTo>
                      <a:pt x="4" y="0"/>
                    </a:lnTo>
                    <a:lnTo>
                      <a:pt x="7" y="3"/>
                    </a:lnTo>
                    <a:lnTo>
                      <a:pt x="10" y="4"/>
                    </a:lnTo>
                    <a:lnTo>
                      <a:pt x="13" y="4"/>
                    </a:lnTo>
                    <a:lnTo>
                      <a:pt x="17"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4" name="Freeform 96"/>
              <p:cNvSpPr>
                <a:spLocks/>
              </p:cNvSpPr>
              <p:nvPr/>
            </p:nvSpPr>
            <p:spPr bwMode="auto">
              <a:xfrm>
                <a:off x="2783" y="2135"/>
                <a:ext cx="20" cy="5"/>
              </a:xfrm>
              <a:custGeom>
                <a:avLst/>
                <a:gdLst/>
                <a:ahLst/>
                <a:cxnLst>
                  <a:cxn ang="0">
                    <a:pos x="40" y="1"/>
                  </a:cxn>
                  <a:cxn ang="0">
                    <a:pos x="41" y="5"/>
                  </a:cxn>
                  <a:cxn ang="0">
                    <a:pos x="40" y="7"/>
                  </a:cxn>
                  <a:cxn ang="0">
                    <a:pos x="37" y="8"/>
                  </a:cxn>
                  <a:cxn ang="0">
                    <a:pos x="35" y="9"/>
                  </a:cxn>
                  <a:cxn ang="0">
                    <a:pos x="30" y="9"/>
                  </a:cxn>
                  <a:cxn ang="0">
                    <a:pos x="27" y="9"/>
                  </a:cxn>
                  <a:cxn ang="0">
                    <a:pos x="22" y="9"/>
                  </a:cxn>
                  <a:cxn ang="0">
                    <a:pos x="18" y="10"/>
                  </a:cxn>
                  <a:cxn ang="0">
                    <a:pos x="13" y="10"/>
                  </a:cxn>
                  <a:cxn ang="0">
                    <a:pos x="9" y="10"/>
                  </a:cxn>
                  <a:cxn ang="0">
                    <a:pos x="4" y="9"/>
                  </a:cxn>
                  <a:cxn ang="0">
                    <a:pos x="0" y="7"/>
                  </a:cxn>
                  <a:cxn ang="0">
                    <a:pos x="3" y="0"/>
                  </a:cxn>
                  <a:cxn ang="0">
                    <a:pos x="7" y="0"/>
                  </a:cxn>
                  <a:cxn ang="0">
                    <a:pos x="12" y="0"/>
                  </a:cxn>
                  <a:cxn ang="0">
                    <a:pos x="17" y="0"/>
                  </a:cxn>
                  <a:cxn ang="0">
                    <a:pos x="21" y="0"/>
                  </a:cxn>
                  <a:cxn ang="0">
                    <a:pos x="26" y="0"/>
                  </a:cxn>
                  <a:cxn ang="0">
                    <a:pos x="30" y="0"/>
                  </a:cxn>
                  <a:cxn ang="0">
                    <a:pos x="35" y="0"/>
                  </a:cxn>
                  <a:cxn ang="0">
                    <a:pos x="40" y="1"/>
                  </a:cxn>
                </a:cxnLst>
                <a:rect l="0" t="0" r="r" b="b"/>
                <a:pathLst>
                  <a:path w="41" h="10">
                    <a:moveTo>
                      <a:pt x="40" y="1"/>
                    </a:moveTo>
                    <a:lnTo>
                      <a:pt x="41" y="5"/>
                    </a:lnTo>
                    <a:lnTo>
                      <a:pt x="40" y="7"/>
                    </a:lnTo>
                    <a:lnTo>
                      <a:pt x="37" y="8"/>
                    </a:lnTo>
                    <a:lnTo>
                      <a:pt x="35" y="9"/>
                    </a:lnTo>
                    <a:lnTo>
                      <a:pt x="30" y="9"/>
                    </a:lnTo>
                    <a:lnTo>
                      <a:pt x="27" y="9"/>
                    </a:lnTo>
                    <a:lnTo>
                      <a:pt x="22" y="9"/>
                    </a:lnTo>
                    <a:lnTo>
                      <a:pt x="18" y="10"/>
                    </a:lnTo>
                    <a:lnTo>
                      <a:pt x="13" y="10"/>
                    </a:lnTo>
                    <a:lnTo>
                      <a:pt x="9" y="10"/>
                    </a:lnTo>
                    <a:lnTo>
                      <a:pt x="4" y="9"/>
                    </a:lnTo>
                    <a:lnTo>
                      <a:pt x="0" y="7"/>
                    </a:lnTo>
                    <a:lnTo>
                      <a:pt x="3" y="0"/>
                    </a:lnTo>
                    <a:lnTo>
                      <a:pt x="7" y="0"/>
                    </a:lnTo>
                    <a:lnTo>
                      <a:pt x="12" y="0"/>
                    </a:lnTo>
                    <a:lnTo>
                      <a:pt x="17" y="0"/>
                    </a:lnTo>
                    <a:lnTo>
                      <a:pt x="21" y="0"/>
                    </a:lnTo>
                    <a:lnTo>
                      <a:pt x="26" y="0"/>
                    </a:lnTo>
                    <a:lnTo>
                      <a:pt x="30" y="0"/>
                    </a:lnTo>
                    <a:lnTo>
                      <a:pt x="35" y="0"/>
                    </a:lnTo>
                    <a:lnTo>
                      <a:pt x="40"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5" name="Freeform 97"/>
              <p:cNvSpPr>
                <a:spLocks/>
              </p:cNvSpPr>
              <p:nvPr/>
            </p:nvSpPr>
            <p:spPr bwMode="auto">
              <a:xfrm>
                <a:off x="2359" y="2139"/>
                <a:ext cx="7" cy="4"/>
              </a:xfrm>
              <a:custGeom>
                <a:avLst/>
                <a:gdLst/>
                <a:ahLst/>
                <a:cxnLst>
                  <a:cxn ang="0">
                    <a:pos x="15" y="1"/>
                  </a:cxn>
                  <a:cxn ang="0">
                    <a:pos x="13" y="5"/>
                  </a:cxn>
                  <a:cxn ang="0">
                    <a:pos x="9" y="6"/>
                  </a:cxn>
                  <a:cxn ang="0">
                    <a:pos x="5" y="7"/>
                  </a:cxn>
                  <a:cxn ang="0">
                    <a:pos x="0" y="8"/>
                  </a:cxn>
                  <a:cxn ang="0">
                    <a:pos x="2" y="5"/>
                  </a:cxn>
                  <a:cxn ang="0">
                    <a:pos x="6" y="1"/>
                  </a:cxn>
                  <a:cxn ang="0">
                    <a:pos x="10" y="0"/>
                  </a:cxn>
                  <a:cxn ang="0">
                    <a:pos x="15" y="1"/>
                  </a:cxn>
                </a:cxnLst>
                <a:rect l="0" t="0" r="r" b="b"/>
                <a:pathLst>
                  <a:path w="15" h="8">
                    <a:moveTo>
                      <a:pt x="15" y="1"/>
                    </a:moveTo>
                    <a:lnTo>
                      <a:pt x="13" y="5"/>
                    </a:lnTo>
                    <a:lnTo>
                      <a:pt x="9" y="6"/>
                    </a:lnTo>
                    <a:lnTo>
                      <a:pt x="5" y="7"/>
                    </a:lnTo>
                    <a:lnTo>
                      <a:pt x="0" y="8"/>
                    </a:lnTo>
                    <a:lnTo>
                      <a:pt x="2" y="5"/>
                    </a:lnTo>
                    <a:lnTo>
                      <a:pt x="6" y="1"/>
                    </a:lnTo>
                    <a:lnTo>
                      <a:pt x="10" y="0"/>
                    </a:lnTo>
                    <a:lnTo>
                      <a:pt x="15"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6" name="Freeform 98"/>
              <p:cNvSpPr>
                <a:spLocks/>
              </p:cNvSpPr>
              <p:nvPr/>
            </p:nvSpPr>
            <p:spPr bwMode="auto">
              <a:xfrm>
                <a:off x="3212" y="2139"/>
                <a:ext cx="1" cy="4"/>
              </a:xfrm>
              <a:custGeom>
                <a:avLst/>
                <a:gdLst/>
                <a:ahLst/>
                <a:cxnLst>
                  <a:cxn ang="0">
                    <a:pos x="3" y="6"/>
                  </a:cxn>
                  <a:cxn ang="0">
                    <a:pos x="2" y="7"/>
                  </a:cxn>
                  <a:cxn ang="0">
                    <a:pos x="2" y="8"/>
                  </a:cxn>
                  <a:cxn ang="0">
                    <a:pos x="1" y="8"/>
                  </a:cxn>
                  <a:cxn ang="0">
                    <a:pos x="0" y="8"/>
                  </a:cxn>
                  <a:cxn ang="0">
                    <a:pos x="1" y="0"/>
                  </a:cxn>
                  <a:cxn ang="0">
                    <a:pos x="2" y="1"/>
                  </a:cxn>
                  <a:cxn ang="0">
                    <a:pos x="3" y="2"/>
                  </a:cxn>
                  <a:cxn ang="0">
                    <a:pos x="3" y="5"/>
                  </a:cxn>
                  <a:cxn ang="0">
                    <a:pos x="3" y="6"/>
                  </a:cxn>
                </a:cxnLst>
                <a:rect l="0" t="0" r="r" b="b"/>
                <a:pathLst>
                  <a:path w="3" h="8">
                    <a:moveTo>
                      <a:pt x="3" y="6"/>
                    </a:moveTo>
                    <a:lnTo>
                      <a:pt x="2" y="7"/>
                    </a:lnTo>
                    <a:lnTo>
                      <a:pt x="2" y="8"/>
                    </a:lnTo>
                    <a:lnTo>
                      <a:pt x="1" y="8"/>
                    </a:lnTo>
                    <a:lnTo>
                      <a:pt x="0" y="8"/>
                    </a:lnTo>
                    <a:lnTo>
                      <a:pt x="1" y="0"/>
                    </a:lnTo>
                    <a:lnTo>
                      <a:pt x="2" y="1"/>
                    </a:lnTo>
                    <a:lnTo>
                      <a:pt x="3" y="2"/>
                    </a:lnTo>
                    <a:lnTo>
                      <a:pt x="3" y="5"/>
                    </a:lnTo>
                    <a:lnTo>
                      <a:pt x="3"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7" name="Freeform 99"/>
              <p:cNvSpPr>
                <a:spLocks/>
              </p:cNvSpPr>
              <p:nvPr/>
            </p:nvSpPr>
            <p:spPr bwMode="auto">
              <a:xfrm>
                <a:off x="2372" y="2140"/>
                <a:ext cx="50" cy="11"/>
              </a:xfrm>
              <a:custGeom>
                <a:avLst/>
                <a:gdLst/>
                <a:ahLst/>
                <a:cxnLst>
                  <a:cxn ang="0">
                    <a:pos x="101" y="8"/>
                  </a:cxn>
                  <a:cxn ang="0">
                    <a:pos x="1" y="22"/>
                  </a:cxn>
                  <a:cxn ang="0">
                    <a:pos x="0" y="19"/>
                  </a:cxn>
                  <a:cxn ang="0">
                    <a:pos x="1" y="16"/>
                  </a:cxn>
                  <a:cxn ang="0">
                    <a:pos x="3" y="14"/>
                  </a:cxn>
                  <a:cxn ang="0">
                    <a:pos x="6" y="14"/>
                  </a:cxn>
                  <a:cxn ang="0">
                    <a:pos x="85" y="0"/>
                  </a:cxn>
                  <a:cxn ang="0">
                    <a:pos x="91" y="0"/>
                  </a:cxn>
                  <a:cxn ang="0">
                    <a:pos x="94" y="1"/>
                  </a:cxn>
                  <a:cxn ang="0">
                    <a:pos x="97" y="5"/>
                  </a:cxn>
                  <a:cxn ang="0">
                    <a:pos x="101" y="8"/>
                  </a:cxn>
                </a:cxnLst>
                <a:rect l="0" t="0" r="r" b="b"/>
                <a:pathLst>
                  <a:path w="101" h="22">
                    <a:moveTo>
                      <a:pt x="101" y="8"/>
                    </a:moveTo>
                    <a:lnTo>
                      <a:pt x="1" y="22"/>
                    </a:lnTo>
                    <a:lnTo>
                      <a:pt x="0" y="19"/>
                    </a:lnTo>
                    <a:lnTo>
                      <a:pt x="1" y="16"/>
                    </a:lnTo>
                    <a:lnTo>
                      <a:pt x="3" y="14"/>
                    </a:lnTo>
                    <a:lnTo>
                      <a:pt x="6" y="14"/>
                    </a:lnTo>
                    <a:lnTo>
                      <a:pt x="85" y="0"/>
                    </a:lnTo>
                    <a:lnTo>
                      <a:pt x="91" y="0"/>
                    </a:lnTo>
                    <a:lnTo>
                      <a:pt x="94" y="1"/>
                    </a:lnTo>
                    <a:lnTo>
                      <a:pt x="97" y="5"/>
                    </a:lnTo>
                    <a:lnTo>
                      <a:pt x="101"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8" name="Freeform 100"/>
              <p:cNvSpPr>
                <a:spLocks/>
              </p:cNvSpPr>
              <p:nvPr/>
            </p:nvSpPr>
            <p:spPr bwMode="auto">
              <a:xfrm>
                <a:off x="2370" y="2144"/>
                <a:ext cx="86" cy="16"/>
              </a:xfrm>
              <a:custGeom>
                <a:avLst/>
                <a:gdLst/>
                <a:ahLst/>
                <a:cxnLst>
                  <a:cxn ang="0">
                    <a:pos x="173" y="0"/>
                  </a:cxn>
                  <a:cxn ang="0">
                    <a:pos x="173" y="5"/>
                  </a:cxn>
                  <a:cxn ang="0">
                    <a:pos x="169" y="7"/>
                  </a:cxn>
                  <a:cxn ang="0">
                    <a:pos x="166" y="11"/>
                  </a:cxn>
                  <a:cxn ang="0">
                    <a:pos x="162" y="12"/>
                  </a:cxn>
                  <a:cxn ang="0">
                    <a:pos x="150" y="13"/>
                  </a:cxn>
                  <a:cxn ang="0">
                    <a:pos x="137" y="14"/>
                  </a:cxn>
                  <a:cxn ang="0">
                    <a:pos x="126" y="15"/>
                  </a:cxn>
                  <a:cxn ang="0">
                    <a:pos x="114" y="16"/>
                  </a:cxn>
                  <a:cxn ang="0">
                    <a:pos x="103" y="18"/>
                  </a:cxn>
                  <a:cxn ang="0">
                    <a:pos x="91" y="18"/>
                  </a:cxn>
                  <a:cxn ang="0">
                    <a:pos x="78" y="20"/>
                  </a:cxn>
                  <a:cxn ang="0">
                    <a:pos x="67" y="21"/>
                  </a:cxn>
                  <a:cxn ang="0">
                    <a:pos x="60" y="23"/>
                  </a:cxn>
                  <a:cxn ang="0">
                    <a:pos x="53" y="26"/>
                  </a:cxn>
                  <a:cxn ang="0">
                    <a:pos x="46" y="27"/>
                  </a:cxn>
                  <a:cxn ang="0">
                    <a:pos x="39" y="28"/>
                  </a:cxn>
                  <a:cxn ang="0">
                    <a:pos x="32" y="28"/>
                  </a:cxn>
                  <a:cxn ang="0">
                    <a:pos x="25" y="29"/>
                  </a:cxn>
                  <a:cxn ang="0">
                    <a:pos x="19" y="30"/>
                  </a:cxn>
                  <a:cxn ang="0">
                    <a:pos x="12" y="31"/>
                  </a:cxn>
                  <a:cxn ang="0">
                    <a:pos x="0" y="30"/>
                  </a:cxn>
                  <a:cxn ang="0">
                    <a:pos x="0" y="27"/>
                  </a:cxn>
                  <a:cxn ang="0">
                    <a:pos x="4" y="26"/>
                  </a:cxn>
                  <a:cxn ang="0">
                    <a:pos x="7" y="26"/>
                  </a:cxn>
                  <a:cxn ang="0">
                    <a:pos x="10" y="25"/>
                  </a:cxn>
                  <a:cxn ang="0">
                    <a:pos x="31" y="21"/>
                  </a:cxn>
                  <a:cxn ang="0">
                    <a:pos x="51" y="18"/>
                  </a:cxn>
                  <a:cxn ang="0">
                    <a:pos x="70" y="14"/>
                  </a:cxn>
                  <a:cxn ang="0">
                    <a:pos x="91" y="11"/>
                  </a:cxn>
                  <a:cxn ang="0">
                    <a:pos x="111" y="8"/>
                  </a:cxn>
                  <a:cxn ang="0">
                    <a:pos x="131" y="5"/>
                  </a:cxn>
                  <a:cxn ang="0">
                    <a:pos x="152" y="3"/>
                  </a:cxn>
                  <a:cxn ang="0">
                    <a:pos x="173" y="0"/>
                  </a:cxn>
                </a:cxnLst>
                <a:rect l="0" t="0" r="r" b="b"/>
                <a:pathLst>
                  <a:path w="173" h="31">
                    <a:moveTo>
                      <a:pt x="173" y="0"/>
                    </a:moveTo>
                    <a:lnTo>
                      <a:pt x="173" y="5"/>
                    </a:lnTo>
                    <a:lnTo>
                      <a:pt x="169" y="7"/>
                    </a:lnTo>
                    <a:lnTo>
                      <a:pt x="166" y="11"/>
                    </a:lnTo>
                    <a:lnTo>
                      <a:pt x="162" y="12"/>
                    </a:lnTo>
                    <a:lnTo>
                      <a:pt x="150" y="13"/>
                    </a:lnTo>
                    <a:lnTo>
                      <a:pt x="137" y="14"/>
                    </a:lnTo>
                    <a:lnTo>
                      <a:pt x="126" y="15"/>
                    </a:lnTo>
                    <a:lnTo>
                      <a:pt x="114" y="16"/>
                    </a:lnTo>
                    <a:lnTo>
                      <a:pt x="103" y="18"/>
                    </a:lnTo>
                    <a:lnTo>
                      <a:pt x="91" y="18"/>
                    </a:lnTo>
                    <a:lnTo>
                      <a:pt x="78" y="20"/>
                    </a:lnTo>
                    <a:lnTo>
                      <a:pt x="67" y="21"/>
                    </a:lnTo>
                    <a:lnTo>
                      <a:pt x="60" y="23"/>
                    </a:lnTo>
                    <a:lnTo>
                      <a:pt x="53" y="26"/>
                    </a:lnTo>
                    <a:lnTo>
                      <a:pt x="46" y="27"/>
                    </a:lnTo>
                    <a:lnTo>
                      <a:pt x="39" y="28"/>
                    </a:lnTo>
                    <a:lnTo>
                      <a:pt x="32" y="28"/>
                    </a:lnTo>
                    <a:lnTo>
                      <a:pt x="25" y="29"/>
                    </a:lnTo>
                    <a:lnTo>
                      <a:pt x="19" y="30"/>
                    </a:lnTo>
                    <a:lnTo>
                      <a:pt x="12" y="31"/>
                    </a:lnTo>
                    <a:lnTo>
                      <a:pt x="0" y="30"/>
                    </a:lnTo>
                    <a:lnTo>
                      <a:pt x="0" y="27"/>
                    </a:lnTo>
                    <a:lnTo>
                      <a:pt x="4" y="26"/>
                    </a:lnTo>
                    <a:lnTo>
                      <a:pt x="7" y="26"/>
                    </a:lnTo>
                    <a:lnTo>
                      <a:pt x="10" y="25"/>
                    </a:lnTo>
                    <a:lnTo>
                      <a:pt x="31" y="21"/>
                    </a:lnTo>
                    <a:lnTo>
                      <a:pt x="51" y="18"/>
                    </a:lnTo>
                    <a:lnTo>
                      <a:pt x="70" y="14"/>
                    </a:lnTo>
                    <a:lnTo>
                      <a:pt x="91" y="11"/>
                    </a:lnTo>
                    <a:lnTo>
                      <a:pt x="111" y="8"/>
                    </a:lnTo>
                    <a:lnTo>
                      <a:pt x="131" y="5"/>
                    </a:lnTo>
                    <a:lnTo>
                      <a:pt x="152" y="3"/>
                    </a:lnTo>
                    <a:lnTo>
                      <a:pt x="173"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49" name="Freeform 101"/>
              <p:cNvSpPr>
                <a:spLocks/>
              </p:cNvSpPr>
              <p:nvPr/>
            </p:nvSpPr>
            <p:spPr bwMode="auto">
              <a:xfrm>
                <a:off x="2825" y="2144"/>
                <a:ext cx="7" cy="6"/>
              </a:xfrm>
              <a:custGeom>
                <a:avLst/>
                <a:gdLst/>
                <a:ahLst/>
                <a:cxnLst>
                  <a:cxn ang="0">
                    <a:pos x="14" y="6"/>
                  </a:cxn>
                  <a:cxn ang="0">
                    <a:pos x="14" y="11"/>
                  </a:cxn>
                  <a:cxn ang="0">
                    <a:pos x="10" y="12"/>
                  </a:cxn>
                  <a:cxn ang="0">
                    <a:pos x="5" y="12"/>
                  </a:cxn>
                  <a:cxn ang="0">
                    <a:pos x="0" y="10"/>
                  </a:cxn>
                  <a:cxn ang="0">
                    <a:pos x="0" y="5"/>
                  </a:cxn>
                  <a:cxn ang="0">
                    <a:pos x="4" y="0"/>
                  </a:cxn>
                  <a:cxn ang="0">
                    <a:pos x="10" y="0"/>
                  </a:cxn>
                  <a:cxn ang="0">
                    <a:pos x="13" y="1"/>
                  </a:cxn>
                  <a:cxn ang="0">
                    <a:pos x="14" y="6"/>
                  </a:cxn>
                </a:cxnLst>
                <a:rect l="0" t="0" r="r" b="b"/>
                <a:pathLst>
                  <a:path w="14" h="12">
                    <a:moveTo>
                      <a:pt x="14" y="6"/>
                    </a:moveTo>
                    <a:lnTo>
                      <a:pt x="14" y="11"/>
                    </a:lnTo>
                    <a:lnTo>
                      <a:pt x="10" y="12"/>
                    </a:lnTo>
                    <a:lnTo>
                      <a:pt x="5" y="12"/>
                    </a:lnTo>
                    <a:lnTo>
                      <a:pt x="0" y="10"/>
                    </a:lnTo>
                    <a:lnTo>
                      <a:pt x="0" y="5"/>
                    </a:lnTo>
                    <a:lnTo>
                      <a:pt x="4" y="0"/>
                    </a:lnTo>
                    <a:lnTo>
                      <a:pt x="10" y="0"/>
                    </a:lnTo>
                    <a:lnTo>
                      <a:pt x="13" y="1"/>
                    </a:lnTo>
                    <a:lnTo>
                      <a:pt x="14"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0" name="Freeform 102"/>
              <p:cNvSpPr>
                <a:spLocks/>
              </p:cNvSpPr>
              <p:nvPr/>
            </p:nvSpPr>
            <p:spPr bwMode="auto">
              <a:xfrm>
                <a:off x="2721" y="2145"/>
                <a:ext cx="45" cy="24"/>
              </a:xfrm>
              <a:custGeom>
                <a:avLst/>
                <a:gdLst/>
                <a:ahLst/>
                <a:cxnLst>
                  <a:cxn ang="0">
                    <a:pos x="91" y="8"/>
                  </a:cxn>
                  <a:cxn ang="0">
                    <a:pos x="90" y="17"/>
                  </a:cxn>
                  <a:cxn ang="0">
                    <a:pos x="90" y="26"/>
                  </a:cxn>
                  <a:cxn ang="0">
                    <a:pos x="86" y="35"/>
                  </a:cxn>
                  <a:cxn ang="0">
                    <a:pos x="81" y="42"/>
                  </a:cxn>
                  <a:cxn ang="0">
                    <a:pos x="72" y="43"/>
                  </a:cxn>
                  <a:cxn ang="0">
                    <a:pos x="62" y="45"/>
                  </a:cxn>
                  <a:cxn ang="0">
                    <a:pos x="53" y="47"/>
                  </a:cxn>
                  <a:cxn ang="0">
                    <a:pos x="44" y="48"/>
                  </a:cxn>
                  <a:cxn ang="0">
                    <a:pos x="35" y="48"/>
                  </a:cxn>
                  <a:cxn ang="0">
                    <a:pos x="25" y="48"/>
                  </a:cxn>
                  <a:cxn ang="0">
                    <a:pos x="16" y="48"/>
                  </a:cxn>
                  <a:cxn ang="0">
                    <a:pos x="7" y="47"/>
                  </a:cxn>
                  <a:cxn ang="0">
                    <a:pos x="0" y="40"/>
                  </a:cxn>
                  <a:cxn ang="0">
                    <a:pos x="0" y="31"/>
                  </a:cxn>
                  <a:cxn ang="0">
                    <a:pos x="1" y="22"/>
                  </a:cxn>
                  <a:cxn ang="0">
                    <a:pos x="4" y="12"/>
                  </a:cxn>
                  <a:cxn ang="0">
                    <a:pos x="13" y="9"/>
                  </a:cxn>
                  <a:cxn ang="0">
                    <a:pos x="23" y="7"/>
                  </a:cxn>
                  <a:cxn ang="0">
                    <a:pos x="34" y="5"/>
                  </a:cxn>
                  <a:cxn ang="0">
                    <a:pos x="44" y="4"/>
                  </a:cxn>
                  <a:cxn ang="0">
                    <a:pos x="54" y="3"/>
                  </a:cxn>
                  <a:cxn ang="0">
                    <a:pos x="63" y="2"/>
                  </a:cxn>
                  <a:cxn ang="0">
                    <a:pos x="74" y="1"/>
                  </a:cxn>
                  <a:cxn ang="0">
                    <a:pos x="84" y="0"/>
                  </a:cxn>
                  <a:cxn ang="0">
                    <a:pos x="91" y="8"/>
                  </a:cxn>
                </a:cxnLst>
                <a:rect l="0" t="0" r="r" b="b"/>
                <a:pathLst>
                  <a:path w="91" h="48">
                    <a:moveTo>
                      <a:pt x="91" y="8"/>
                    </a:moveTo>
                    <a:lnTo>
                      <a:pt x="90" y="17"/>
                    </a:lnTo>
                    <a:lnTo>
                      <a:pt x="90" y="26"/>
                    </a:lnTo>
                    <a:lnTo>
                      <a:pt x="86" y="35"/>
                    </a:lnTo>
                    <a:lnTo>
                      <a:pt x="81" y="42"/>
                    </a:lnTo>
                    <a:lnTo>
                      <a:pt x="72" y="43"/>
                    </a:lnTo>
                    <a:lnTo>
                      <a:pt x="62" y="45"/>
                    </a:lnTo>
                    <a:lnTo>
                      <a:pt x="53" y="47"/>
                    </a:lnTo>
                    <a:lnTo>
                      <a:pt x="44" y="48"/>
                    </a:lnTo>
                    <a:lnTo>
                      <a:pt x="35" y="48"/>
                    </a:lnTo>
                    <a:lnTo>
                      <a:pt x="25" y="48"/>
                    </a:lnTo>
                    <a:lnTo>
                      <a:pt x="16" y="48"/>
                    </a:lnTo>
                    <a:lnTo>
                      <a:pt x="7" y="47"/>
                    </a:lnTo>
                    <a:lnTo>
                      <a:pt x="0" y="40"/>
                    </a:lnTo>
                    <a:lnTo>
                      <a:pt x="0" y="31"/>
                    </a:lnTo>
                    <a:lnTo>
                      <a:pt x="1" y="22"/>
                    </a:lnTo>
                    <a:lnTo>
                      <a:pt x="4" y="12"/>
                    </a:lnTo>
                    <a:lnTo>
                      <a:pt x="13" y="9"/>
                    </a:lnTo>
                    <a:lnTo>
                      <a:pt x="23" y="7"/>
                    </a:lnTo>
                    <a:lnTo>
                      <a:pt x="34" y="5"/>
                    </a:lnTo>
                    <a:lnTo>
                      <a:pt x="44" y="4"/>
                    </a:lnTo>
                    <a:lnTo>
                      <a:pt x="54" y="3"/>
                    </a:lnTo>
                    <a:lnTo>
                      <a:pt x="63" y="2"/>
                    </a:lnTo>
                    <a:lnTo>
                      <a:pt x="74" y="1"/>
                    </a:lnTo>
                    <a:lnTo>
                      <a:pt x="84" y="0"/>
                    </a:lnTo>
                    <a:lnTo>
                      <a:pt x="91"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1" name="Freeform 103"/>
              <p:cNvSpPr>
                <a:spLocks/>
              </p:cNvSpPr>
              <p:nvPr/>
            </p:nvSpPr>
            <p:spPr bwMode="auto">
              <a:xfrm>
                <a:off x="2780" y="2146"/>
                <a:ext cx="27" cy="6"/>
              </a:xfrm>
              <a:custGeom>
                <a:avLst/>
                <a:gdLst/>
                <a:ahLst/>
                <a:cxnLst>
                  <a:cxn ang="0">
                    <a:pos x="53" y="7"/>
                  </a:cxn>
                  <a:cxn ang="0">
                    <a:pos x="46" y="8"/>
                  </a:cxn>
                  <a:cxn ang="0">
                    <a:pos x="39" y="9"/>
                  </a:cxn>
                  <a:cxn ang="0">
                    <a:pos x="33" y="10"/>
                  </a:cxn>
                  <a:cxn ang="0">
                    <a:pos x="26" y="10"/>
                  </a:cxn>
                  <a:cxn ang="0">
                    <a:pos x="19" y="11"/>
                  </a:cxn>
                  <a:cxn ang="0">
                    <a:pos x="13" y="10"/>
                  </a:cxn>
                  <a:cxn ang="0">
                    <a:pos x="6" y="10"/>
                  </a:cxn>
                  <a:cxn ang="0">
                    <a:pos x="0" y="8"/>
                  </a:cxn>
                  <a:cxn ang="0">
                    <a:pos x="1" y="2"/>
                  </a:cxn>
                  <a:cxn ang="0">
                    <a:pos x="7" y="1"/>
                  </a:cxn>
                  <a:cxn ang="0">
                    <a:pos x="14" y="1"/>
                  </a:cxn>
                  <a:cxn ang="0">
                    <a:pos x="19" y="0"/>
                  </a:cxn>
                  <a:cxn ang="0">
                    <a:pos x="29" y="1"/>
                  </a:cxn>
                  <a:cxn ang="0">
                    <a:pos x="38" y="1"/>
                  </a:cxn>
                  <a:cxn ang="0">
                    <a:pos x="47" y="2"/>
                  </a:cxn>
                  <a:cxn ang="0">
                    <a:pos x="53" y="7"/>
                  </a:cxn>
                </a:cxnLst>
                <a:rect l="0" t="0" r="r" b="b"/>
                <a:pathLst>
                  <a:path w="53" h="11">
                    <a:moveTo>
                      <a:pt x="53" y="7"/>
                    </a:moveTo>
                    <a:lnTo>
                      <a:pt x="46" y="8"/>
                    </a:lnTo>
                    <a:lnTo>
                      <a:pt x="39" y="9"/>
                    </a:lnTo>
                    <a:lnTo>
                      <a:pt x="33" y="10"/>
                    </a:lnTo>
                    <a:lnTo>
                      <a:pt x="26" y="10"/>
                    </a:lnTo>
                    <a:lnTo>
                      <a:pt x="19" y="11"/>
                    </a:lnTo>
                    <a:lnTo>
                      <a:pt x="13" y="10"/>
                    </a:lnTo>
                    <a:lnTo>
                      <a:pt x="6" y="10"/>
                    </a:lnTo>
                    <a:lnTo>
                      <a:pt x="0" y="8"/>
                    </a:lnTo>
                    <a:lnTo>
                      <a:pt x="1" y="2"/>
                    </a:lnTo>
                    <a:lnTo>
                      <a:pt x="7" y="1"/>
                    </a:lnTo>
                    <a:lnTo>
                      <a:pt x="14" y="1"/>
                    </a:lnTo>
                    <a:lnTo>
                      <a:pt x="19" y="0"/>
                    </a:lnTo>
                    <a:lnTo>
                      <a:pt x="29" y="1"/>
                    </a:lnTo>
                    <a:lnTo>
                      <a:pt x="38" y="1"/>
                    </a:lnTo>
                    <a:lnTo>
                      <a:pt x="47" y="2"/>
                    </a:lnTo>
                    <a:lnTo>
                      <a:pt x="53"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2" name="Freeform 104"/>
              <p:cNvSpPr>
                <a:spLocks/>
              </p:cNvSpPr>
              <p:nvPr/>
            </p:nvSpPr>
            <p:spPr bwMode="auto">
              <a:xfrm>
                <a:off x="2347" y="2148"/>
                <a:ext cx="17" cy="6"/>
              </a:xfrm>
              <a:custGeom>
                <a:avLst/>
                <a:gdLst/>
                <a:ahLst/>
                <a:cxnLst>
                  <a:cxn ang="0">
                    <a:pos x="35" y="4"/>
                  </a:cxn>
                  <a:cxn ang="0">
                    <a:pos x="33" y="7"/>
                  </a:cxn>
                  <a:cxn ang="0">
                    <a:pos x="31" y="8"/>
                  </a:cxn>
                  <a:cxn ang="0">
                    <a:pos x="29" y="8"/>
                  </a:cxn>
                  <a:cxn ang="0">
                    <a:pos x="27" y="10"/>
                  </a:cxn>
                  <a:cxn ang="0">
                    <a:pos x="0" y="12"/>
                  </a:cxn>
                  <a:cxn ang="0">
                    <a:pos x="5" y="5"/>
                  </a:cxn>
                  <a:cxn ang="0">
                    <a:pos x="10" y="4"/>
                  </a:cxn>
                  <a:cxn ang="0">
                    <a:pos x="18" y="4"/>
                  </a:cxn>
                  <a:cxn ang="0">
                    <a:pos x="27" y="2"/>
                  </a:cxn>
                  <a:cxn ang="0">
                    <a:pos x="29" y="2"/>
                  </a:cxn>
                  <a:cxn ang="0">
                    <a:pos x="31" y="0"/>
                  </a:cxn>
                  <a:cxn ang="0">
                    <a:pos x="33" y="2"/>
                  </a:cxn>
                  <a:cxn ang="0">
                    <a:pos x="35" y="4"/>
                  </a:cxn>
                </a:cxnLst>
                <a:rect l="0" t="0" r="r" b="b"/>
                <a:pathLst>
                  <a:path w="35" h="12">
                    <a:moveTo>
                      <a:pt x="35" y="4"/>
                    </a:moveTo>
                    <a:lnTo>
                      <a:pt x="33" y="7"/>
                    </a:lnTo>
                    <a:lnTo>
                      <a:pt x="31" y="8"/>
                    </a:lnTo>
                    <a:lnTo>
                      <a:pt x="29" y="8"/>
                    </a:lnTo>
                    <a:lnTo>
                      <a:pt x="27" y="10"/>
                    </a:lnTo>
                    <a:lnTo>
                      <a:pt x="0" y="12"/>
                    </a:lnTo>
                    <a:lnTo>
                      <a:pt x="5" y="5"/>
                    </a:lnTo>
                    <a:lnTo>
                      <a:pt x="10" y="4"/>
                    </a:lnTo>
                    <a:lnTo>
                      <a:pt x="18" y="4"/>
                    </a:lnTo>
                    <a:lnTo>
                      <a:pt x="27" y="2"/>
                    </a:lnTo>
                    <a:lnTo>
                      <a:pt x="29" y="2"/>
                    </a:lnTo>
                    <a:lnTo>
                      <a:pt x="31" y="0"/>
                    </a:lnTo>
                    <a:lnTo>
                      <a:pt x="33" y="2"/>
                    </a:lnTo>
                    <a:lnTo>
                      <a:pt x="35"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3" name="Freeform 105"/>
              <p:cNvSpPr>
                <a:spLocks/>
              </p:cNvSpPr>
              <p:nvPr/>
            </p:nvSpPr>
            <p:spPr bwMode="auto">
              <a:xfrm>
                <a:off x="2367" y="2156"/>
                <a:ext cx="87" cy="117"/>
              </a:xfrm>
              <a:custGeom>
                <a:avLst/>
                <a:gdLst/>
                <a:ahLst/>
                <a:cxnLst>
                  <a:cxn ang="0">
                    <a:pos x="174" y="1"/>
                  </a:cxn>
                  <a:cxn ang="0">
                    <a:pos x="172" y="57"/>
                  </a:cxn>
                  <a:cxn ang="0">
                    <a:pos x="172" y="111"/>
                  </a:cxn>
                  <a:cxn ang="0">
                    <a:pos x="173" y="166"/>
                  </a:cxn>
                  <a:cxn ang="0">
                    <a:pos x="175" y="223"/>
                  </a:cxn>
                  <a:cxn ang="0">
                    <a:pos x="171" y="231"/>
                  </a:cxn>
                  <a:cxn ang="0">
                    <a:pos x="160" y="231"/>
                  </a:cxn>
                  <a:cxn ang="0">
                    <a:pos x="150" y="232"/>
                  </a:cxn>
                  <a:cxn ang="0">
                    <a:pos x="138" y="233"/>
                  </a:cxn>
                  <a:cxn ang="0">
                    <a:pos x="128" y="233"/>
                  </a:cxn>
                  <a:cxn ang="0">
                    <a:pos x="116" y="233"/>
                  </a:cxn>
                  <a:cxn ang="0">
                    <a:pos x="106" y="232"/>
                  </a:cxn>
                  <a:cxn ang="0">
                    <a:pos x="96" y="230"/>
                  </a:cxn>
                  <a:cxn ang="0">
                    <a:pos x="87" y="227"/>
                  </a:cxn>
                  <a:cxn ang="0">
                    <a:pos x="84" y="227"/>
                  </a:cxn>
                  <a:cxn ang="0">
                    <a:pos x="82" y="229"/>
                  </a:cxn>
                  <a:cxn ang="0">
                    <a:pos x="78" y="229"/>
                  </a:cxn>
                  <a:cxn ang="0">
                    <a:pos x="76" y="229"/>
                  </a:cxn>
                  <a:cxn ang="0">
                    <a:pos x="72" y="214"/>
                  </a:cxn>
                  <a:cxn ang="0">
                    <a:pos x="68" y="199"/>
                  </a:cxn>
                  <a:cxn ang="0">
                    <a:pos x="65" y="183"/>
                  </a:cxn>
                  <a:cxn ang="0">
                    <a:pos x="59" y="166"/>
                  </a:cxn>
                  <a:cxn ang="0">
                    <a:pos x="53" y="153"/>
                  </a:cxn>
                  <a:cxn ang="0">
                    <a:pos x="44" y="141"/>
                  </a:cxn>
                  <a:cxn ang="0">
                    <a:pos x="31" y="133"/>
                  </a:cxn>
                  <a:cxn ang="0">
                    <a:pos x="14" y="128"/>
                  </a:cxn>
                  <a:cxn ang="0">
                    <a:pos x="11" y="126"/>
                  </a:cxn>
                  <a:cxn ang="0">
                    <a:pos x="6" y="125"/>
                  </a:cxn>
                  <a:cxn ang="0">
                    <a:pos x="3" y="124"/>
                  </a:cxn>
                  <a:cxn ang="0">
                    <a:pos x="0" y="122"/>
                  </a:cxn>
                  <a:cxn ang="0">
                    <a:pos x="0" y="96"/>
                  </a:cxn>
                  <a:cxn ang="0">
                    <a:pos x="0" y="71"/>
                  </a:cxn>
                  <a:cxn ang="0">
                    <a:pos x="1" y="46"/>
                  </a:cxn>
                  <a:cxn ang="0">
                    <a:pos x="5" y="20"/>
                  </a:cxn>
                  <a:cxn ang="0">
                    <a:pos x="21" y="17"/>
                  </a:cxn>
                  <a:cxn ang="0">
                    <a:pos x="38" y="13"/>
                  </a:cxn>
                  <a:cxn ang="0">
                    <a:pos x="54" y="11"/>
                  </a:cxn>
                  <a:cxn ang="0">
                    <a:pos x="72" y="10"/>
                  </a:cxn>
                  <a:cxn ang="0">
                    <a:pos x="89" y="9"/>
                  </a:cxn>
                  <a:cxn ang="0">
                    <a:pos x="106" y="8"/>
                  </a:cxn>
                  <a:cxn ang="0">
                    <a:pos x="123" y="5"/>
                  </a:cxn>
                  <a:cxn ang="0">
                    <a:pos x="139" y="2"/>
                  </a:cxn>
                  <a:cxn ang="0">
                    <a:pos x="144" y="2"/>
                  </a:cxn>
                  <a:cxn ang="0">
                    <a:pos x="149" y="1"/>
                  </a:cxn>
                  <a:cxn ang="0">
                    <a:pos x="153" y="1"/>
                  </a:cxn>
                  <a:cxn ang="0">
                    <a:pos x="157" y="0"/>
                  </a:cxn>
                  <a:cxn ang="0">
                    <a:pos x="161" y="0"/>
                  </a:cxn>
                  <a:cxn ang="0">
                    <a:pos x="166" y="0"/>
                  </a:cxn>
                  <a:cxn ang="0">
                    <a:pos x="171" y="0"/>
                  </a:cxn>
                  <a:cxn ang="0">
                    <a:pos x="174" y="1"/>
                  </a:cxn>
                </a:cxnLst>
                <a:rect l="0" t="0" r="r" b="b"/>
                <a:pathLst>
                  <a:path w="175" h="233">
                    <a:moveTo>
                      <a:pt x="174" y="1"/>
                    </a:moveTo>
                    <a:lnTo>
                      <a:pt x="172" y="57"/>
                    </a:lnTo>
                    <a:lnTo>
                      <a:pt x="172" y="111"/>
                    </a:lnTo>
                    <a:lnTo>
                      <a:pt x="173" y="166"/>
                    </a:lnTo>
                    <a:lnTo>
                      <a:pt x="175" y="223"/>
                    </a:lnTo>
                    <a:lnTo>
                      <a:pt x="171" y="231"/>
                    </a:lnTo>
                    <a:lnTo>
                      <a:pt x="160" y="231"/>
                    </a:lnTo>
                    <a:lnTo>
                      <a:pt x="150" y="232"/>
                    </a:lnTo>
                    <a:lnTo>
                      <a:pt x="138" y="233"/>
                    </a:lnTo>
                    <a:lnTo>
                      <a:pt x="128" y="233"/>
                    </a:lnTo>
                    <a:lnTo>
                      <a:pt x="116" y="233"/>
                    </a:lnTo>
                    <a:lnTo>
                      <a:pt x="106" y="232"/>
                    </a:lnTo>
                    <a:lnTo>
                      <a:pt x="96" y="230"/>
                    </a:lnTo>
                    <a:lnTo>
                      <a:pt x="87" y="227"/>
                    </a:lnTo>
                    <a:lnTo>
                      <a:pt x="84" y="227"/>
                    </a:lnTo>
                    <a:lnTo>
                      <a:pt x="82" y="229"/>
                    </a:lnTo>
                    <a:lnTo>
                      <a:pt x="78" y="229"/>
                    </a:lnTo>
                    <a:lnTo>
                      <a:pt x="76" y="229"/>
                    </a:lnTo>
                    <a:lnTo>
                      <a:pt x="72" y="214"/>
                    </a:lnTo>
                    <a:lnTo>
                      <a:pt x="68" y="199"/>
                    </a:lnTo>
                    <a:lnTo>
                      <a:pt x="65" y="183"/>
                    </a:lnTo>
                    <a:lnTo>
                      <a:pt x="59" y="166"/>
                    </a:lnTo>
                    <a:lnTo>
                      <a:pt x="53" y="153"/>
                    </a:lnTo>
                    <a:lnTo>
                      <a:pt x="44" y="141"/>
                    </a:lnTo>
                    <a:lnTo>
                      <a:pt x="31" y="133"/>
                    </a:lnTo>
                    <a:lnTo>
                      <a:pt x="14" y="128"/>
                    </a:lnTo>
                    <a:lnTo>
                      <a:pt x="11" y="126"/>
                    </a:lnTo>
                    <a:lnTo>
                      <a:pt x="6" y="125"/>
                    </a:lnTo>
                    <a:lnTo>
                      <a:pt x="3" y="124"/>
                    </a:lnTo>
                    <a:lnTo>
                      <a:pt x="0" y="122"/>
                    </a:lnTo>
                    <a:lnTo>
                      <a:pt x="0" y="96"/>
                    </a:lnTo>
                    <a:lnTo>
                      <a:pt x="0" y="71"/>
                    </a:lnTo>
                    <a:lnTo>
                      <a:pt x="1" y="46"/>
                    </a:lnTo>
                    <a:lnTo>
                      <a:pt x="5" y="20"/>
                    </a:lnTo>
                    <a:lnTo>
                      <a:pt x="21" y="17"/>
                    </a:lnTo>
                    <a:lnTo>
                      <a:pt x="38" y="13"/>
                    </a:lnTo>
                    <a:lnTo>
                      <a:pt x="54" y="11"/>
                    </a:lnTo>
                    <a:lnTo>
                      <a:pt x="72" y="10"/>
                    </a:lnTo>
                    <a:lnTo>
                      <a:pt x="89" y="9"/>
                    </a:lnTo>
                    <a:lnTo>
                      <a:pt x="106" y="8"/>
                    </a:lnTo>
                    <a:lnTo>
                      <a:pt x="123" y="5"/>
                    </a:lnTo>
                    <a:lnTo>
                      <a:pt x="139" y="2"/>
                    </a:lnTo>
                    <a:lnTo>
                      <a:pt x="144" y="2"/>
                    </a:lnTo>
                    <a:lnTo>
                      <a:pt x="149" y="1"/>
                    </a:lnTo>
                    <a:lnTo>
                      <a:pt x="153" y="1"/>
                    </a:lnTo>
                    <a:lnTo>
                      <a:pt x="157" y="0"/>
                    </a:lnTo>
                    <a:lnTo>
                      <a:pt x="161" y="0"/>
                    </a:lnTo>
                    <a:lnTo>
                      <a:pt x="166" y="0"/>
                    </a:lnTo>
                    <a:lnTo>
                      <a:pt x="171" y="0"/>
                    </a:lnTo>
                    <a:lnTo>
                      <a:pt x="174"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4" name="Freeform 106"/>
              <p:cNvSpPr>
                <a:spLocks/>
              </p:cNvSpPr>
              <p:nvPr/>
            </p:nvSpPr>
            <p:spPr bwMode="auto">
              <a:xfrm>
                <a:off x="2740" y="2155"/>
                <a:ext cx="2" cy="5"/>
              </a:xfrm>
              <a:custGeom>
                <a:avLst/>
                <a:gdLst/>
                <a:ahLst/>
                <a:cxnLst>
                  <a:cxn ang="0">
                    <a:pos x="4" y="0"/>
                  </a:cxn>
                  <a:cxn ang="0">
                    <a:pos x="5" y="4"/>
                  </a:cxn>
                  <a:cxn ang="0">
                    <a:pos x="5" y="6"/>
                  </a:cxn>
                  <a:cxn ang="0">
                    <a:pos x="4" y="8"/>
                  </a:cxn>
                  <a:cxn ang="0">
                    <a:pos x="3" y="11"/>
                  </a:cxn>
                  <a:cxn ang="0">
                    <a:pos x="0" y="8"/>
                  </a:cxn>
                  <a:cxn ang="0">
                    <a:pos x="0" y="6"/>
                  </a:cxn>
                  <a:cxn ang="0">
                    <a:pos x="1" y="3"/>
                  </a:cxn>
                  <a:cxn ang="0">
                    <a:pos x="4" y="0"/>
                  </a:cxn>
                </a:cxnLst>
                <a:rect l="0" t="0" r="r" b="b"/>
                <a:pathLst>
                  <a:path w="5" h="11">
                    <a:moveTo>
                      <a:pt x="4" y="0"/>
                    </a:moveTo>
                    <a:lnTo>
                      <a:pt x="5" y="4"/>
                    </a:lnTo>
                    <a:lnTo>
                      <a:pt x="5" y="6"/>
                    </a:lnTo>
                    <a:lnTo>
                      <a:pt x="4" y="8"/>
                    </a:lnTo>
                    <a:lnTo>
                      <a:pt x="3" y="11"/>
                    </a:lnTo>
                    <a:lnTo>
                      <a:pt x="0" y="8"/>
                    </a:lnTo>
                    <a:lnTo>
                      <a:pt x="0" y="6"/>
                    </a:lnTo>
                    <a:lnTo>
                      <a:pt x="1" y="3"/>
                    </a:lnTo>
                    <a:lnTo>
                      <a:pt x="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5" name="Freeform 107"/>
              <p:cNvSpPr>
                <a:spLocks/>
              </p:cNvSpPr>
              <p:nvPr/>
            </p:nvSpPr>
            <p:spPr bwMode="auto">
              <a:xfrm>
                <a:off x="2750" y="2155"/>
                <a:ext cx="3" cy="5"/>
              </a:xfrm>
              <a:custGeom>
                <a:avLst/>
                <a:gdLst/>
                <a:ahLst/>
                <a:cxnLst>
                  <a:cxn ang="0">
                    <a:pos x="4" y="0"/>
                  </a:cxn>
                  <a:cxn ang="0">
                    <a:pos x="6" y="3"/>
                  </a:cxn>
                  <a:cxn ang="0">
                    <a:pos x="6" y="6"/>
                  </a:cxn>
                  <a:cxn ang="0">
                    <a:pos x="4" y="8"/>
                  </a:cxn>
                  <a:cxn ang="0">
                    <a:pos x="2" y="11"/>
                  </a:cxn>
                  <a:cxn ang="0">
                    <a:pos x="0" y="11"/>
                  </a:cxn>
                  <a:cxn ang="0">
                    <a:pos x="0" y="8"/>
                  </a:cxn>
                  <a:cxn ang="0">
                    <a:pos x="1" y="5"/>
                  </a:cxn>
                  <a:cxn ang="0">
                    <a:pos x="2" y="3"/>
                  </a:cxn>
                  <a:cxn ang="0">
                    <a:pos x="4" y="0"/>
                  </a:cxn>
                </a:cxnLst>
                <a:rect l="0" t="0" r="r" b="b"/>
                <a:pathLst>
                  <a:path w="6" h="11">
                    <a:moveTo>
                      <a:pt x="4" y="0"/>
                    </a:moveTo>
                    <a:lnTo>
                      <a:pt x="6" y="3"/>
                    </a:lnTo>
                    <a:lnTo>
                      <a:pt x="6" y="6"/>
                    </a:lnTo>
                    <a:lnTo>
                      <a:pt x="4" y="8"/>
                    </a:lnTo>
                    <a:lnTo>
                      <a:pt x="2" y="11"/>
                    </a:lnTo>
                    <a:lnTo>
                      <a:pt x="0" y="11"/>
                    </a:lnTo>
                    <a:lnTo>
                      <a:pt x="0" y="8"/>
                    </a:lnTo>
                    <a:lnTo>
                      <a:pt x="1" y="5"/>
                    </a:lnTo>
                    <a:lnTo>
                      <a:pt x="2" y="3"/>
                    </a:lnTo>
                    <a:lnTo>
                      <a:pt x="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6" name="Freeform 108"/>
              <p:cNvSpPr>
                <a:spLocks/>
              </p:cNvSpPr>
              <p:nvPr/>
            </p:nvSpPr>
            <p:spPr bwMode="auto">
              <a:xfrm>
                <a:off x="2732" y="2156"/>
                <a:ext cx="2" cy="5"/>
              </a:xfrm>
              <a:custGeom>
                <a:avLst/>
                <a:gdLst/>
                <a:ahLst/>
                <a:cxnLst>
                  <a:cxn ang="0">
                    <a:pos x="4" y="8"/>
                  </a:cxn>
                  <a:cxn ang="0">
                    <a:pos x="2" y="9"/>
                  </a:cxn>
                  <a:cxn ang="0">
                    <a:pos x="2" y="9"/>
                  </a:cxn>
                  <a:cxn ang="0">
                    <a:pos x="1" y="10"/>
                  </a:cxn>
                  <a:cxn ang="0">
                    <a:pos x="0" y="10"/>
                  </a:cxn>
                  <a:cxn ang="0">
                    <a:pos x="1" y="0"/>
                  </a:cxn>
                  <a:cxn ang="0">
                    <a:pos x="2" y="2"/>
                  </a:cxn>
                  <a:cxn ang="0">
                    <a:pos x="4" y="3"/>
                  </a:cxn>
                  <a:cxn ang="0">
                    <a:pos x="4" y="5"/>
                  </a:cxn>
                  <a:cxn ang="0">
                    <a:pos x="4" y="8"/>
                  </a:cxn>
                </a:cxnLst>
                <a:rect l="0" t="0" r="r" b="b"/>
                <a:pathLst>
                  <a:path w="4" h="10">
                    <a:moveTo>
                      <a:pt x="4" y="8"/>
                    </a:moveTo>
                    <a:lnTo>
                      <a:pt x="2" y="9"/>
                    </a:lnTo>
                    <a:lnTo>
                      <a:pt x="2" y="9"/>
                    </a:lnTo>
                    <a:lnTo>
                      <a:pt x="1" y="10"/>
                    </a:lnTo>
                    <a:lnTo>
                      <a:pt x="0" y="10"/>
                    </a:lnTo>
                    <a:lnTo>
                      <a:pt x="1" y="0"/>
                    </a:lnTo>
                    <a:lnTo>
                      <a:pt x="2" y="2"/>
                    </a:lnTo>
                    <a:lnTo>
                      <a:pt x="4" y="3"/>
                    </a:lnTo>
                    <a:lnTo>
                      <a:pt x="4" y="5"/>
                    </a:lnTo>
                    <a:lnTo>
                      <a:pt x="4"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7" name="Freeform 109"/>
              <p:cNvSpPr>
                <a:spLocks/>
              </p:cNvSpPr>
              <p:nvPr/>
            </p:nvSpPr>
            <p:spPr bwMode="auto">
              <a:xfrm>
                <a:off x="2782" y="2159"/>
                <a:ext cx="27" cy="5"/>
              </a:xfrm>
              <a:custGeom>
                <a:avLst/>
                <a:gdLst/>
                <a:ahLst/>
                <a:cxnLst>
                  <a:cxn ang="0">
                    <a:pos x="53" y="4"/>
                  </a:cxn>
                  <a:cxn ang="0">
                    <a:pos x="53" y="6"/>
                  </a:cxn>
                  <a:cxn ang="0">
                    <a:pos x="52" y="7"/>
                  </a:cxn>
                  <a:cxn ang="0">
                    <a:pos x="51" y="8"/>
                  </a:cxn>
                  <a:cxn ang="0">
                    <a:pos x="50" y="9"/>
                  </a:cxn>
                  <a:cxn ang="0">
                    <a:pos x="44" y="9"/>
                  </a:cxn>
                  <a:cxn ang="0">
                    <a:pos x="38" y="9"/>
                  </a:cxn>
                  <a:cxn ang="0">
                    <a:pos x="31" y="9"/>
                  </a:cxn>
                  <a:cxn ang="0">
                    <a:pos x="26" y="9"/>
                  </a:cxn>
                  <a:cxn ang="0">
                    <a:pos x="20" y="9"/>
                  </a:cxn>
                  <a:cxn ang="0">
                    <a:pos x="14" y="9"/>
                  </a:cxn>
                  <a:cxn ang="0">
                    <a:pos x="8" y="10"/>
                  </a:cxn>
                  <a:cxn ang="0">
                    <a:pos x="3" y="12"/>
                  </a:cxn>
                  <a:cxn ang="0">
                    <a:pos x="0" y="10"/>
                  </a:cxn>
                  <a:cxn ang="0">
                    <a:pos x="0" y="7"/>
                  </a:cxn>
                  <a:cxn ang="0">
                    <a:pos x="0" y="5"/>
                  </a:cxn>
                  <a:cxn ang="0">
                    <a:pos x="0" y="1"/>
                  </a:cxn>
                  <a:cxn ang="0">
                    <a:pos x="6" y="0"/>
                  </a:cxn>
                  <a:cxn ang="0">
                    <a:pos x="12" y="0"/>
                  </a:cxn>
                  <a:cxn ang="0">
                    <a:pos x="19" y="0"/>
                  </a:cxn>
                  <a:cxn ang="0">
                    <a:pos x="26" y="0"/>
                  </a:cxn>
                  <a:cxn ang="0">
                    <a:pos x="33" y="1"/>
                  </a:cxn>
                  <a:cxn ang="0">
                    <a:pos x="41" y="1"/>
                  </a:cxn>
                  <a:cxn ang="0">
                    <a:pos x="46" y="2"/>
                  </a:cxn>
                  <a:cxn ang="0">
                    <a:pos x="53" y="4"/>
                  </a:cxn>
                </a:cxnLst>
                <a:rect l="0" t="0" r="r" b="b"/>
                <a:pathLst>
                  <a:path w="53" h="12">
                    <a:moveTo>
                      <a:pt x="53" y="4"/>
                    </a:moveTo>
                    <a:lnTo>
                      <a:pt x="53" y="6"/>
                    </a:lnTo>
                    <a:lnTo>
                      <a:pt x="52" y="7"/>
                    </a:lnTo>
                    <a:lnTo>
                      <a:pt x="51" y="8"/>
                    </a:lnTo>
                    <a:lnTo>
                      <a:pt x="50" y="9"/>
                    </a:lnTo>
                    <a:lnTo>
                      <a:pt x="44" y="9"/>
                    </a:lnTo>
                    <a:lnTo>
                      <a:pt x="38" y="9"/>
                    </a:lnTo>
                    <a:lnTo>
                      <a:pt x="31" y="9"/>
                    </a:lnTo>
                    <a:lnTo>
                      <a:pt x="26" y="9"/>
                    </a:lnTo>
                    <a:lnTo>
                      <a:pt x="20" y="9"/>
                    </a:lnTo>
                    <a:lnTo>
                      <a:pt x="14" y="9"/>
                    </a:lnTo>
                    <a:lnTo>
                      <a:pt x="8" y="10"/>
                    </a:lnTo>
                    <a:lnTo>
                      <a:pt x="3" y="12"/>
                    </a:lnTo>
                    <a:lnTo>
                      <a:pt x="0" y="10"/>
                    </a:lnTo>
                    <a:lnTo>
                      <a:pt x="0" y="7"/>
                    </a:lnTo>
                    <a:lnTo>
                      <a:pt x="0" y="5"/>
                    </a:lnTo>
                    <a:lnTo>
                      <a:pt x="0" y="1"/>
                    </a:lnTo>
                    <a:lnTo>
                      <a:pt x="6" y="0"/>
                    </a:lnTo>
                    <a:lnTo>
                      <a:pt x="12" y="0"/>
                    </a:lnTo>
                    <a:lnTo>
                      <a:pt x="19" y="0"/>
                    </a:lnTo>
                    <a:lnTo>
                      <a:pt x="26" y="0"/>
                    </a:lnTo>
                    <a:lnTo>
                      <a:pt x="33" y="1"/>
                    </a:lnTo>
                    <a:lnTo>
                      <a:pt x="41" y="1"/>
                    </a:lnTo>
                    <a:lnTo>
                      <a:pt x="46" y="2"/>
                    </a:lnTo>
                    <a:lnTo>
                      <a:pt x="53"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8" name="Freeform 110"/>
              <p:cNvSpPr>
                <a:spLocks/>
              </p:cNvSpPr>
              <p:nvPr/>
            </p:nvSpPr>
            <p:spPr bwMode="auto">
              <a:xfrm>
                <a:off x="2826" y="2158"/>
                <a:ext cx="4" cy="5"/>
              </a:xfrm>
              <a:custGeom>
                <a:avLst/>
                <a:gdLst/>
                <a:ahLst/>
                <a:cxnLst>
                  <a:cxn ang="0">
                    <a:pos x="7" y="1"/>
                  </a:cxn>
                  <a:cxn ang="0">
                    <a:pos x="6" y="3"/>
                  </a:cxn>
                  <a:cxn ang="0">
                    <a:pos x="6" y="6"/>
                  </a:cxn>
                  <a:cxn ang="0">
                    <a:pos x="6" y="9"/>
                  </a:cxn>
                  <a:cxn ang="0">
                    <a:pos x="3" y="10"/>
                  </a:cxn>
                  <a:cxn ang="0">
                    <a:pos x="1" y="7"/>
                  </a:cxn>
                  <a:cxn ang="0">
                    <a:pos x="0" y="2"/>
                  </a:cxn>
                  <a:cxn ang="0">
                    <a:pos x="2" y="0"/>
                  </a:cxn>
                  <a:cxn ang="0">
                    <a:pos x="7" y="1"/>
                  </a:cxn>
                </a:cxnLst>
                <a:rect l="0" t="0" r="r" b="b"/>
                <a:pathLst>
                  <a:path w="7" h="10">
                    <a:moveTo>
                      <a:pt x="7" y="1"/>
                    </a:moveTo>
                    <a:lnTo>
                      <a:pt x="6" y="3"/>
                    </a:lnTo>
                    <a:lnTo>
                      <a:pt x="6" y="6"/>
                    </a:lnTo>
                    <a:lnTo>
                      <a:pt x="6" y="9"/>
                    </a:lnTo>
                    <a:lnTo>
                      <a:pt x="3" y="10"/>
                    </a:lnTo>
                    <a:lnTo>
                      <a:pt x="1" y="7"/>
                    </a:lnTo>
                    <a:lnTo>
                      <a:pt x="0" y="2"/>
                    </a:lnTo>
                    <a:lnTo>
                      <a:pt x="2" y="0"/>
                    </a:lnTo>
                    <a:lnTo>
                      <a:pt x="7"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59" name="Freeform 111"/>
              <p:cNvSpPr>
                <a:spLocks/>
              </p:cNvSpPr>
              <p:nvPr/>
            </p:nvSpPr>
            <p:spPr bwMode="auto">
              <a:xfrm>
                <a:off x="2338" y="2159"/>
                <a:ext cx="25" cy="5"/>
              </a:xfrm>
              <a:custGeom>
                <a:avLst/>
                <a:gdLst/>
                <a:ahLst/>
                <a:cxnLst>
                  <a:cxn ang="0">
                    <a:pos x="48" y="6"/>
                  </a:cxn>
                  <a:cxn ang="0">
                    <a:pos x="0" y="10"/>
                  </a:cxn>
                  <a:cxn ang="0">
                    <a:pos x="2" y="6"/>
                  </a:cxn>
                  <a:cxn ang="0">
                    <a:pos x="9" y="5"/>
                  </a:cxn>
                  <a:cxn ang="0">
                    <a:pos x="17" y="5"/>
                  </a:cxn>
                  <a:cxn ang="0">
                    <a:pos x="24" y="4"/>
                  </a:cxn>
                  <a:cxn ang="0">
                    <a:pos x="31" y="4"/>
                  </a:cxn>
                  <a:cxn ang="0">
                    <a:pos x="37" y="1"/>
                  </a:cxn>
                  <a:cxn ang="0">
                    <a:pos x="41" y="0"/>
                  </a:cxn>
                  <a:cxn ang="0">
                    <a:pos x="48" y="0"/>
                  </a:cxn>
                  <a:cxn ang="0">
                    <a:pos x="48" y="6"/>
                  </a:cxn>
                </a:cxnLst>
                <a:rect l="0" t="0" r="r" b="b"/>
                <a:pathLst>
                  <a:path w="48" h="10">
                    <a:moveTo>
                      <a:pt x="48" y="6"/>
                    </a:moveTo>
                    <a:lnTo>
                      <a:pt x="0" y="10"/>
                    </a:lnTo>
                    <a:lnTo>
                      <a:pt x="2" y="6"/>
                    </a:lnTo>
                    <a:lnTo>
                      <a:pt x="9" y="5"/>
                    </a:lnTo>
                    <a:lnTo>
                      <a:pt x="17" y="5"/>
                    </a:lnTo>
                    <a:lnTo>
                      <a:pt x="24" y="4"/>
                    </a:lnTo>
                    <a:lnTo>
                      <a:pt x="31" y="4"/>
                    </a:lnTo>
                    <a:lnTo>
                      <a:pt x="37" y="1"/>
                    </a:lnTo>
                    <a:lnTo>
                      <a:pt x="41" y="0"/>
                    </a:lnTo>
                    <a:lnTo>
                      <a:pt x="48" y="0"/>
                    </a:lnTo>
                    <a:lnTo>
                      <a:pt x="48"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0" name="Freeform 112"/>
              <p:cNvSpPr>
                <a:spLocks/>
              </p:cNvSpPr>
              <p:nvPr/>
            </p:nvSpPr>
            <p:spPr bwMode="auto">
              <a:xfrm>
                <a:off x="3229" y="2159"/>
                <a:ext cx="9" cy="4"/>
              </a:xfrm>
              <a:custGeom>
                <a:avLst/>
                <a:gdLst/>
                <a:ahLst/>
                <a:cxnLst>
                  <a:cxn ang="0">
                    <a:pos x="15" y="9"/>
                  </a:cxn>
                  <a:cxn ang="0">
                    <a:pos x="9" y="9"/>
                  </a:cxn>
                  <a:cxn ang="0">
                    <a:pos x="4" y="8"/>
                  </a:cxn>
                  <a:cxn ang="0">
                    <a:pos x="0" y="6"/>
                  </a:cxn>
                  <a:cxn ang="0">
                    <a:pos x="1" y="0"/>
                  </a:cxn>
                  <a:cxn ang="0">
                    <a:pos x="17" y="1"/>
                  </a:cxn>
                  <a:cxn ang="0">
                    <a:pos x="15" y="9"/>
                  </a:cxn>
                </a:cxnLst>
                <a:rect l="0" t="0" r="r" b="b"/>
                <a:pathLst>
                  <a:path w="17" h="9">
                    <a:moveTo>
                      <a:pt x="15" y="9"/>
                    </a:moveTo>
                    <a:lnTo>
                      <a:pt x="9" y="9"/>
                    </a:lnTo>
                    <a:lnTo>
                      <a:pt x="4" y="8"/>
                    </a:lnTo>
                    <a:lnTo>
                      <a:pt x="0" y="6"/>
                    </a:lnTo>
                    <a:lnTo>
                      <a:pt x="1" y="0"/>
                    </a:lnTo>
                    <a:lnTo>
                      <a:pt x="17" y="1"/>
                    </a:lnTo>
                    <a:lnTo>
                      <a:pt x="15"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1" name="Freeform 113"/>
              <p:cNvSpPr>
                <a:spLocks/>
              </p:cNvSpPr>
              <p:nvPr/>
            </p:nvSpPr>
            <p:spPr bwMode="auto">
              <a:xfrm>
                <a:off x="2670" y="2163"/>
                <a:ext cx="35" cy="42"/>
              </a:xfrm>
              <a:custGeom>
                <a:avLst/>
                <a:gdLst/>
                <a:ahLst/>
                <a:cxnLst>
                  <a:cxn ang="0">
                    <a:pos x="65" y="11"/>
                  </a:cxn>
                  <a:cxn ang="0">
                    <a:pos x="54" y="14"/>
                  </a:cxn>
                  <a:cxn ang="0">
                    <a:pos x="47" y="27"/>
                  </a:cxn>
                  <a:cxn ang="0">
                    <a:pos x="52" y="33"/>
                  </a:cxn>
                  <a:cxn ang="0">
                    <a:pos x="61" y="36"/>
                  </a:cxn>
                  <a:cxn ang="0">
                    <a:pos x="67" y="42"/>
                  </a:cxn>
                  <a:cxn ang="0">
                    <a:pos x="60" y="49"/>
                  </a:cxn>
                  <a:cxn ang="0">
                    <a:pos x="49" y="50"/>
                  </a:cxn>
                  <a:cxn ang="0">
                    <a:pos x="44" y="61"/>
                  </a:cxn>
                  <a:cxn ang="0">
                    <a:pos x="47" y="68"/>
                  </a:cxn>
                  <a:cxn ang="0">
                    <a:pos x="57" y="71"/>
                  </a:cxn>
                  <a:cxn ang="0">
                    <a:pos x="67" y="74"/>
                  </a:cxn>
                  <a:cxn ang="0">
                    <a:pos x="60" y="81"/>
                  </a:cxn>
                  <a:cxn ang="0">
                    <a:pos x="44" y="83"/>
                  </a:cxn>
                  <a:cxn ang="0">
                    <a:pos x="36" y="67"/>
                  </a:cxn>
                  <a:cxn ang="0">
                    <a:pos x="39" y="34"/>
                  </a:cxn>
                  <a:cxn ang="0">
                    <a:pos x="36" y="21"/>
                  </a:cxn>
                  <a:cxn ang="0">
                    <a:pos x="31" y="26"/>
                  </a:cxn>
                  <a:cxn ang="0">
                    <a:pos x="24" y="23"/>
                  </a:cxn>
                  <a:cxn ang="0">
                    <a:pos x="21" y="19"/>
                  </a:cxn>
                  <a:cxn ang="0">
                    <a:pos x="14" y="30"/>
                  </a:cxn>
                  <a:cxn ang="0">
                    <a:pos x="13" y="52"/>
                  </a:cxn>
                  <a:cxn ang="0">
                    <a:pos x="18" y="67"/>
                  </a:cxn>
                  <a:cxn ang="0">
                    <a:pos x="27" y="74"/>
                  </a:cxn>
                  <a:cxn ang="0">
                    <a:pos x="19" y="82"/>
                  </a:cxn>
                  <a:cxn ang="0">
                    <a:pos x="10" y="84"/>
                  </a:cxn>
                  <a:cxn ang="0">
                    <a:pos x="3" y="69"/>
                  </a:cxn>
                  <a:cxn ang="0">
                    <a:pos x="0" y="38"/>
                  </a:cxn>
                  <a:cxn ang="0">
                    <a:pos x="3" y="19"/>
                  </a:cxn>
                  <a:cxn ang="0">
                    <a:pos x="7" y="12"/>
                  </a:cxn>
                  <a:cxn ang="0">
                    <a:pos x="11" y="7"/>
                  </a:cxn>
                  <a:cxn ang="0">
                    <a:pos x="21" y="1"/>
                  </a:cxn>
                  <a:cxn ang="0">
                    <a:pos x="30" y="7"/>
                  </a:cxn>
                  <a:cxn ang="0">
                    <a:pos x="36" y="14"/>
                  </a:cxn>
                  <a:cxn ang="0">
                    <a:pos x="41" y="8"/>
                  </a:cxn>
                  <a:cxn ang="0">
                    <a:pos x="48" y="0"/>
                  </a:cxn>
                  <a:cxn ang="0">
                    <a:pos x="60" y="0"/>
                  </a:cxn>
                  <a:cxn ang="0">
                    <a:pos x="68" y="5"/>
                  </a:cxn>
                </a:cxnLst>
                <a:rect l="0" t="0" r="r" b="b"/>
                <a:pathLst>
                  <a:path w="70" h="84">
                    <a:moveTo>
                      <a:pt x="70" y="8"/>
                    </a:moveTo>
                    <a:lnTo>
                      <a:pt x="65" y="11"/>
                    </a:lnTo>
                    <a:lnTo>
                      <a:pt x="60" y="12"/>
                    </a:lnTo>
                    <a:lnTo>
                      <a:pt x="54" y="14"/>
                    </a:lnTo>
                    <a:lnTo>
                      <a:pt x="49" y="20"/>
                    </a:lnTo>
                    <a:lnTo>
                      <a:pt x="47" y="27"/>
                    </a:lnTo>
                    <a:lnTo>
                      <a:pt x="48" y="30"/>
                    </a:lnTo>
                    <a:lnTo>
                      <a:pt x="52" y="33"/>
                    </a:lnTo>
                    <a:lnTo>
                      <a:pt x="56" y="35"/>
                    </a:lnTo>
                    <a:lnTo>
                      <a:pt x="61" y="36"/>
                    </a:lnTo>
                    <a:lnTo>
                      <a:pt x="64" y="38"/>
                    </a:lnTo>
                    <a:lnTo>
                      <a:pt x="67" y="42"/>
                    </a:lnTo>
                    <a:lnTo>
                      <a:pt x="64" y="48"/>
                    </a:lnTo>
                    <a:lnTo>
                      <a:pt x="60" y="49"/>
                    </a:lnTo>
                    <a:lnTo>
                      <a:pt x="54" y="49"/>
                    </a:lnTo>
                    <a:lnTo>
                      <a:pt x="49" y="50"/>
                    </a:lnTo>
                    <a:lnTo>
                      <a:pt x="46" y="53"/>
                    </a:lnTo>
                    <a:lnTo>
                      <a:pt x="44" y="61"/>
                    </a:lnTo>
                    <a:lnTo>
                      <a:pt x="44" y="66"/>
                    </a:lnTo>
                    <a:lnTo>
                      <a:pt x="47" y="68"/>
                    </a:lnTo>
                    <a:lnTo>
                      <a:pt x="52" y="69"/>
                    </a:lnTo>
                    <a:lnTo>
                      <a:pt x="57" y="71"/>
                    </a:lnTo>
                    <a:lnTo>
                      <a:pt x="62" y="72"/>
                    </a:lnTo>
                    <a:lnTo>
                      <a:pt x="67" y="74"/>
                    </a:lnTo>
                    <a:lnTo>
                      <a:pt x="68" y="79"/>
                    </a:lnTo>
                    <a:lnTo>
                      <a:pt x="60" y="81"/>
                    </a:lnTo>
                    <a:lnTo>
                      <a:pt x="52" y="82"/>
                    </a:lnTo>
                    <a:lnTo>
                      <a:pt x="44" y="83"/>
                    </a:lnTo>
                    <a:lnTo>
                      <a:pt x="36" y="83"/>
                    </a:lnTo>
                    <a:lnTo>
                      <a:pt x="36" y="67"/>
                    </a:lnTo>
                    <a:lnTo>
                      <a:pt x="37" y="50"/>
                    </a:lnTo>
                    <a:lnTo>
                      <a:pt x="39" y="34"/>
                    </a:lnTo>
                    <a:lnTo>
                      <a:pt x="37" y="18"/>
                    </a:lnTo>
                    <a:lnTo>
                      <a:pt x="36" y="21"/>
                    </a:lnTo>
                    <a:lnTo>
                      <a:pt x="33" y="25"/>
                    </a:lnTo>
                    <a:lnTo>
                      <a:pt x="31" y="26"/>
                    </a:lnTo>
                    <a:lnTo>
                      <a:pt x="26" y="26"/>
                    </a:lnTo>
                    <a:lnTo>
                      <a:pt x="24" y="23"/>
                    </a:lnTo>
                    <a:lnTo>
                      <a:pt x="22" y="20"/>
                    </a:lnTo>
                    <a:lnTo>
                      <a:pt x="21" y="19"/>
                    </a:lnTo>
                    <a:lnTo>
                      <a:pt x="17" y="20"/>
                    </a:lnTo>
                    <a:lnTo>
                      <a:pt x="14" y="30"/>
                    </a:lnTo>
                    <a:lnTo>
                      <a:pt x="13" y="42"/>
                    </a:lnTo>
                    <a:lnTo>
                      <a:pt x="13" y="52"/>
                    </a:lnTo>
                    <a:lnTo>
                      <a:pt x="14" y="64"/>
                    </a:lnTo>
                    <a:lnTo>
                      <a:pt x="18" y="67"/>
                    </a:lnTo>
                    <a:lnTo>
                      <a:pt x="24" y="71"/>
                    </a:lnTo>
                    <a:lnTo>
                      <a:pt x="27" y="74"/>
                    </a:lnTo>
                    <a:lnTo>
                      <a:pt x="23" y="80"/>
                    </a:lnTo>
                    <a:lnTo>
                      <a:pt x="19" y="82"/>
                    </a:lnTo>
                    <a:lnTo>
                      <a:pt x="15" y="84"/>
                    </a:lnTo>
                    <a:lnTo>
                      <a:pt x="10" y="84"/>
                    </a:lnTo>
                    <a:lnTo>
                      <a:pt x="7" y="83"/>
                    </a:lnTo>
                    <a:lnTo>
                      <a:pt x="3" y="69"/>
                    </a:lnTo>
                    <a:lnTo>
                      <a:pt x="1" y="54"/>
                    </a:lnTo>
                    <a:lnTo>
                      <a:pt x="0" y="38"/>
                    </a:lnTo>
                    <a:lnTo>
                      <a:pt x="1" y="22"/>
                    </a:lnTo>
                    <a:lnTo>
                      <a:pt x="3" y="19"/>
                    </a:lnTo>
                    <a:lnTo>
                      <a:pt x="6" y="15"/>
                    </a:lnTo>
                    <a:lnTo>
                      <a:pt x="7" y="12"/>
                    </a:lnTo>
                    <a:lnTo>
                      <a:pt x="7" y="8"/>
                    </a:lnTo>
                    <a:lnTo>
                      <a:pt x="11" y="7"/>
                    </a:lnTo>
                    <a:lnTo>
                      <a:pt x="16" y="4"/>
                    </a:lnTo>
                    <a:lnTo>
                      <a:pt x="21" y="1"/>
                    </a:lnTo>
                    <a:lnTo>
                      <a:pt x="26" y="3"/>
                    </a:lnTo>
                    <a:lnTo>
                      <a:pt x="30" y="7"/>
                    </a:lnTo>
                    <a:lnTo>
                      <a:pt x="32" y="11"/>
                    </a:lnTo>
                    <a:lnTo>
                      <a:pt x="36" y="14"/>
                    </a:lnTo>
                    <a:lnTo>
                      <a:pt x="40" y="14"/>
                    </a:lnTo>
                    <a:lnTo>
                      <a:pt x="41" y="8"/>
                    </a:lnTo>
                    <a:lnTo>
                      <a:pt x="44" y="4"/>
                    </a:lnTo>
                    <a:lnTo>
                      <a:pt x="48" y="0"/>
                    </a:lnTo>
                    <a:lnTo>
                      <a:pt x="55" y="0"/>
                    </a:lnTo>
                    <a:lnTo>
                      <a:pt x="60" y="0"/>
                    </a:lnTo>
                    <a:lnTo>
                      <a:pt x="64" y="1"/>
                    </a:lnTo>
                    <a:lnTo>
                      <a:pt x="68" y="5"/>
                    </a:lnTo>
                    <a:lnTo>
                      <a:pt x="70"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2" name="Freeform 114"/>
              <p:cNvSpPr>
                <a:spLocks/>
              </p:cNvSpPr>
              <p:nvPr/>
            </p:nvSpPr>
            <p:spPr bwMode="auto">
              <a:xfrm>
                <a:off x="2609" y="2164"/>
                <a:ext cx="59" cy="45"/>
              </a:xfrm>
              <a:custGeom>
                <a:avLst/>
                <a:gdLst/>
                <a:ahLst/>
                <a:cxnLst>
                  <a:cxn ang="0">
                    <a:pos x="118" y="0"/>
                  </a:cxn>
                  <a:cxn ang="0">
                    <a:pos x="117" y="20"/>
                  </a:cxn>
                  <a:cxn ang="0">
                    <a:pos x="116" y="41"/>
                  </a:cxn>
                  <a:cxn ang="0">
                    <a:pos x="115" y="62"/>
                  </a:cxn>
                  <a:cxn ang="0">
                    <a:pos x="116" y="82"/>
                  </a:cxn>
                  <a:cxn ang="0">
                    <a:pos x="114" y="83"/>
                  </a:cxn>
                  <a:cxn ang="0">
                    <a:pos x="110" y="86"/>
                  </a:cxn>
                  <a:cxn ang="0">
                    <a:pos x="108" y="87"/>
                  </a:cxn>
                  <a:cxn ang="0">
                    <a:pos x="105" y="86"/>
                  </a:cxn>
                  <a:cxn ang="0">
                    <a:pos x="87" y="55"/>
                  </a:cxn>
                  <a:cxn ang="0">
                    <a:pos x="85" y="62"/>
                  </a:cxn>
                  <a:cxn ang="0">
                    <a:pos x="85" y="70"/>
                  </a:cxn>
                  <a:cxn ang="0">
                    <a:pos x="85" y="79"/>
                  </a:cxn>
                  <a:cxn ang="0">
                    <a:pos x="86" y="86"/>
                  </a:cxn>
                  <a:cxn ang="0">
                    <a:pos x="57" y="88"/>
                  </a:cxn>
                  <a:cxn ang="0">
                    <a:pos x="54" y="81"/>
                  </a:cxn>
                  <a:cxn ang="0">
                    <a:pos x="55" y="74"/>
                  </a:cxn>
                  <a:cxn ang="0">
                    <a:pos x="56" y="67"/>
                  </a:cxn>
                  <a:cxn ang="0">
                    <a:pos x="50" y="59"/>
                  </a:cxn>
                  <a:cxn ang="0">
                    <a:pos x="42" y="62"/>
                  </a:cxn>
                  <a:cxn ang="0">
                    <a:pos x="37" y="66"/>
                  </a:cxn>
                  <a:cxn ang="0">
                    <a:pos x="32" y="73"/>
                  </a:cxn>
                  <a:cxn ang="0">
                    <a:pos x="29" y="79"/>
                  </a:cxn>
                  <a:cxn ang="0">
                    <a:pos x="24" y="86"/>
                  </a:cxn>
                  <a:cxn ang="0">
                    <a:pos x="18" y="89"/>
                  </a:cxn>
                  <a:cxn ang="0">
                    <a:pos x="10" y="90"/>
                  </a:cxn>
                  <a:cxn ang="0">
                    <a:pos x="0" y="88"/>
                  </a:cxn>
                  <a:cxn ang="0">
                    <a:pos x="0" y="68"/>
                  </a:cxn>
                  <a:cxn ang="0">
                    <a:pos x="1" y="48"/>
                  </a:cxn>
                  <a:cxn ang="0">
                    <a:pos x="2" y="27"/>
                  </a:cxn>
                  <a:cxn ang="0">
                    <a:pos x="4" y="7"/>
                  </a:cxn>
                  <a:cxn ang="0">
                    <a:pos x="15" y="7"/>
                  </a:cxn>
                  <a:cxn ang="0">
                    <a:pos x="16" y="24"/>
                  </a:cxn>
                  <a:cxn ang="0">
                    <a:pos x="15" y="38"/>
                  </a:cxn>
                  <a:cxn ang="0">
                    <a:pos x="12" y="53"/>
                  </a:cxn>
                  <a:cxn ang="0">
                    <a:pos x="11" y="68"/>
                  </a:cxn>
                  <a:cxn ang="0">
                    <a:pos x="14" y="71"/>
                  </a:cxn>
                  <a:cxn ang="0">
                    <a:pos x="16" y="72"/>
                  </a:cxn>
                  <a:cxn ang="0">
                    <a:pos x="18" y="73"/>
                  </a:cxn>
                  <a:cxn ang="0">
                    <a:pos x="21" y="72"/>
                  </a:cxn>
                  <a:cxn ang="0">
                    <a:pos x="29" y="57"/>
                  </a:cxn>
                  <a:cxn ang="0">
                    <a:pos x="33" y="42"/>
                  </a:cxn>
                  <a:cxn ang="0">
                    <a:pos x="38" y="27"/>
                  </a:cxn>
                  <a:cxn ang="0">
                    <a:pos x="46" y="12"/>
                  </a:cxn>
                  <a:cxn ang="0">
                    <a:pos x="56" y="12"/>
                  </a:cxn>
                  <a:cxn ang="0">
                    <a:pos x="60" y="28"/>
                  </a:cxn>
                  <a:cxn ang="0">
                    <a:pos x="62" y="43"/>
                  </a:cxn>
                  <a:cxn ang="0">
                    <a:pos x="65" y="58"/>
                  </a:cxn>
                  <a:cxn ang="0">
                    <a:pos x="70" y="73"/>
                  </a:cxn>
                  <a:cxn ang="0">
                    <a:pos x="73" y="56"/>
                  </a:cxn>
                  <a:cxn ang="0">
                    <a:pos x="76" y="37"/>
                  </a:cxn>
                  <a:cxn ang="0">
                    <a:pos x="78" y="19"/>
                  </a:cxn>
                  <a:cxn ang="0">
                    <a:pos x="84" y="3"/>
                  </a:cxn>
                  <a:cxn ang="0">
                    <a:pos x="92" y="3"/>
                  </a:cxn>
                  <a:cxn ang="0">
                    <a:pos x="93" y="17"/>
                  </a:cxn>
                  <a:cxn ang="0">
                    <a:pos x="94" y="32"/>
                  </a:cxn>
                  <a:cxn ang="0">
                    <a:pos x="97" y="44"/>
                  </a:cxn>
                  <a:cxn ang="0">
                    <a:pos x="103" y="56"/>
                  </a:cxn>
                  <a:cxn ang="0">
                    <a:pos x="106" y="42"/>
                  </a:cxn>
                  <a:cxn ang="0">
                    <a:pos x="107" y="28"/>
                  </a:cxn>
                  <a:cxn ang="0">
                    <a:pos x="108" y="14"/>
                  </a:cxn>
                  <a:cxn ang="0">
                    <a:pos x="111" y="0"/>
                  </a:cxn>
                  <a:cxn ang="0">
                    <a:pos x="118" y="0"/>
                  </a:cxn>
                </a:cxnLst>
                <a:rect l="0" t="0" r="r" b="b"/>
                <a:pathLst>
                  <a:path w="118" h="90">
                    <a:moveTo>
                      <a:pt x="118" y="0"/>
                    </a:moveTo>
                    <a:lnTo>
                      <a:pt x="117" y="20"/>
                    </a:lnTo>
                    <a:lnTo>
                      <a:pt x="116" y="41"/>
                    </a:lnTo>
                    <a:lnTo>
                      <a:pt x="115" y="62"/>
                    </a:lnTo>
                    <a:lnTo>
                      <a:pt x="116" y="82"/>
                    </a:lnTo>
                    <a:lnTo>
                      <a:pt x="114" y="83"/>
                    </a:lnTo>
                    <a:lnTo>
                      <a:pt x="110" y="86"/>
                    </a:lnTo>
                    <a:lnTo>
                      <a:pt x="108" y="87"/>
                    </a:lnTo>
                    <a:lnTo>
                      <a:pt x="105" y="86"/>
                    </a:lnTo>
                    <a:lnTo>
                      <a:pt x="87" y="55"/>
                    </a:lnTo>
                    <a:lnTo>
                      <a:pt x="85" y="62"/>
                    </a:lnTo>
                    <a:lnTo>
                      <a:pt x="85" y="70"/>
                    </a:lnTo>
                    <a:lnTo>
                      <a:pt x="85" y="79"/>
                    </a:lnTo>
                    <a:lnTo>
                      <a:pt x="86" y="86"/>
                    </a:lnTo>
                    <a:lnTo>
                      <a:pt x="57" y="88"/>
                    </a:lnTo>
                    <a:lnTo>
                      <a:pt x="54" y="81"/>
                    </a:lnTo>
                    <a:lnTo>
                      <a:pt x="55" y="74"/>
                    </a:lnTo>
                    <a:lnTo>
                      <a:pt x="56" y="67"/>
                    </a:lnTo>
                    <a:lnTo>
                      <a:pt x="50" y="59"/>
                    </a:lnTo>
                    <a:lnTo>
                      <a:pt x="42" y="62"/>
                    </a:lnTo>
                    <a:lnTo>
                      <a:pt x="37" y="66"/>
                    </a:lnTo>
                    <a:lnTo>
                      <a:pt x="32" y="73"/>
                    </a:lnTo>
                    <a:lnTo>
                      <a:pt x="29" y="79"/>
                    </a:lnTo>
                    <a:lnTo>
                      <a:pt x="24" y="86"/>
                    </a:lnTo>
                    <a:lnTo>
                      <a:pt x="18" y="89"/>
                    </a:lnTo>
                    <a:lnTo>
                      <a:pt x="10" y="90"/>
                    </a:lnTo>
                    <a:lnTo>
                      <a:pt x="0" y="88"/>
                    </a:lnTo>
                    <a:lnTo>
                      <a:pt x="0" y="68"/>
                    </a:lnTo>
                    <a:lnTo>
                      <a:pt x="1" y="48"/>
                    </a:lnTo>
                    <a:lnTo>
                      <a:pt x="2" y="27"/>
                    </a:lnTo>
                    <a:lnTo>
                      <a:pt x="4" y="7"/>
                    </a:lnTo>
                    <a:lnTo>
                      <a:pt x="15" y="7"/>
                    </a:lnTo>
                    <a:lnTo>
                      <a:pt x="16" y="24"/>
                    </a:lnTo>
                    <a:lnTo>
                      <a:pt x="15" y="38"/>
                    </a:lnTo>
                    <a:lnTo>
                      <a:pt x="12" y="53"/>
                    </a:lnTo>
                    <a:lnTo>
                      <a:pt x="11" y="68"/>
                    </a:lnTo>
                    <a:lnTo>
                      <a:pt x="14" y="71"/>
                    </a:lnTo>
                    <a:lnTo>
                      <a:pt x="16" y="72"/>
                    </a:lnTo>
                    <a:lnTo>
                      <a:pt x="18" y="73"/>
                    </a:lnTo>
                    <a:lnTo>
                      <a:pt x="21" y="72"/>
                    </a:lnTo>
                    <a:lnTo>
                      <a:pt x="29" y="57"/>
                    </a:lnTo>
                    <a:lnTo>
                      <a:pt x="33" y="42"/>
                    </a:lnTo>
                    <a:lnTo>
                      <a:pt x="38" y="27"/>
                    </a:lnTo>
                    <a:lnTo>
                      <a:pt x="46" y="12"/>
                    </a:lnTo>
                    <a:lnTo>
                      <a:pt x="56" y="12"/>
                    </a:lnTo>
                    <a:lnTo>
                      <a:pt x="60" y="28"/>
                    </a:lnTo>
                    <a:lnTo>
                      <a:pt x="62" y="43"/>
                    </a:lnTo>
                    <a:lnTo>
                      <a:pt x="65" y="58"/>
                    </a:lnTo>
                    <a:lnTo>
                      <a:pt x="70" y="73"/>
                    </a:lnTo>
                    <a:lnTo>
                      <a:pt x="73" y="56"/>
                    </a:lnTo>
                    <a:lnTo>
                      <a:pt x="76" y="37"/>
                    </a:lnTo>
                    <a:lnTo>
                      <a:pt x="78" y="19"/>
                    </a:lnTo>
                    <a:lnTo>
                      <a:pt x="84" y="3"/>
                    </a:lnTo>
                    <a:lnTo>
                      <a:pt x="92" y="3"/>
                    </a:lnTo>
                    <a:lnTo>
                      <a:pt x="93" y="17"/>
                    </a:lnTo>
                    <a:lnTo>
                      <a:pt x="94" y="32"/>
                    </a:lnTo>
                    <a:lnTo>
                      <a:pt x="97" y="44"/>
                    </a:lnTo>
                    <a:lnTo>
                      <a:pt x="103" y="56"/>
                    </a:lnTo>
                    <a:lnTo>
                      <a:pt x="106" y="42"/>
                    </a:lnTo>
                    <a:lnTo>
                      <a:pt x="107" y="28"/>
                    </a:lnTo>
                    <a:lnTo>
                      <a:pt x="108" y="14"/>
                    </a:lnTo>
                    <a:lnTo>
                      <a:pt x="111" y="0"/>
                    </a:lnTo>
                    <a:lnTo>
                      <a:pt x="118"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3" name="Freeform 115"/>
              <p:cNvSpPr>
                <a:spLocks/>
              </p:cNvSpPr>
              <p:nvPr/>
            </p:nvSpPr>
            <p:spPr bwMode="auto">
              <a:xfrm>
                <a:off x="2895" y="2167"/>
                <a:ext cx="85" cy="51"/>
              </a:xfrm>
              <a:custGeom>
                <a:avLst/>
                <a:gdLst/>
                <a:ahLst/>
                <a:cxnLst>
                  <a:cxn ang="0">
                    <a:pos x="82" y="88"/>
                  </a:cxn>
                  <a:cxn ang="0">
                    <a:pos x="85" y="88"/>
                  </a:cxn>
                  <a:cxn ang="0">
                    <a:pos x="85" y="65"/>
                  </a:cxn>
                  <a:cxn ang="0">
                    <a:pos x="84" y="25"/>
                  </a:cxn>
                  <a:cxn ang="0">
                    <a:pos x="91" y="4"/>
                  </a:cxn>
                  <a:cxn ang="0">
                    <a:pos x="107" y="4"/>
                  </a:cxn>
                  <a:cxn ang="0">
                    <a:pos x="120" y="12"/>
                  </a:cxn>
                  <a:cxn ang="0">
                    <a:pos x="124" y="27"/>
                  </a:cxn>
                  <a:cxn ang="0">
                    <a:pos x="133" y="27"/>
                  </a:cxn>
                  <a:cxn ang="0">
                    <a:pos x="139" y="6"/>
                  </a:cxn>
                  <a:cxn ang="0">
                    <a:pos x="163" y="4"/>
                  </a:cxn>
                  <a:cxn ang="0">
                    <a:pos x="167" y="29"/>
                  </a:cxn>
                  <a:cxn ang="0">
                    <a:pos x="169" y="102"/>
                  </a:cxn>
                  <a:cxn ang="0">
                    <a:pos x="159" y="101"/>
                  </a:cxn>
                  <a:cxn ang="0">
                    <a:pos x="148" y="101"/>
                  </a:cxn>
                  <a:cxn ang="0">
                    <a:pos x="148" y="84"/>
                  </a:cxn>
                  <a:cxn ang="0">
                    <a:pos x="146" y="68"/>
                  </a:cxn>
                  <a:cxn ang="0">
                    <a:pos x="138" y="88"/>
                  </a:cxn>
                  <a:cxn ang="0">
                    <a:pos x="123" y="101"/>
                  </a:cxn>
                  <a:cxn ang="0">
                    <a:pos x="118" y="82"/>
                  </a:cxn>
                  <a:cxn ang="0">
                    <a:pos x="112" y="65"/>
                  </a:cxn>
                  <a:cxn ang="0">
                    <a:pos x="101" y="98"/>
                  </a:cxn>
                  <a:cxn ang="0">
                    <a:pos x="89" y="98"/>
                  </a:cxn>
                  <a:cxn ang="0">
                    <a:pos x="75" y="98"/>
                  </a:cxn>
                  <a:cxn ang="0">
                    <a:pos x="63" y="97"/>
                  </a:cxn>
                  <a:cxn ang="0">
                    <a:pos x="56" y="88"/>
                  </a:cxn>
                  <a:cxn ang="0">
                    <a:pos x="52" y="75"/>
                  </a:cxn>
                  <a:cxn ang="0">
                    <a:pos x="39" y="73"/>
                  </a:cxn>
                  <a:cxn ang="0">
                    <a:pos x="29" y="75"/>
                  </a:cxn>
                  <a:cxn ang="0">
                    <a:pos x="24" y="84"/>
                  </a:cxn>
                  <a:cxn ang="0">
                    <a:pos x="19" y="93"/>
                  </a:cxn>
                  <a:cxn ang="0">
                    <a:pos x="13" y="96"/>
                  </a:cxn>
                  <a:cxn ang="0">
                    <a:pos x="3" y="96"/>
                  </a:cxn>
                  <a:cxn ang="0">
                    <a:pos x="2" y="82"/>
                  </a:cxn>
                  <a:cxn ang="0">
                    <a:pos x="11" y="58"/>
                  </a:cxn>
                  <a:cxn ang="0">
                    <a:pos x="19" y="34"/>
                  </a:cxn>
                  <a:cxn ang="0">
                    <a:pos x="24" y="10"/>
                  </a:cxn>
                  <a:cxn ang="0">
                    <a:pos x="55" y="4"/>
                  </a:cxn>
                </a:cxnLst>
                <a:rect l="0" t="0" r="r" b="b"/>
                <a:pathLst>
                  <a:path w="169" h="102">
                    <a:moveTo>
                      <a:pt x="79" y="87"/>
                    </a:moveTo>
                    <a:lnTo>
                      <a:pt x="82" y="88"/>
                    </a:lnTo>
                    <a:lnTo>
                      <a:pt x="83" y="88"/>
                    </a:lnTo>
                    <a:lnTo>
                      <a:pt x="85" y="88"/>
                    </a:lnTo>
                    <a:lnTo>
                      <a:pt x="86" y="86"/>
                    </a:lnTo>
                    <a:lnTo>
                      <a:pt x="85" y="65"/>
                    </a:lnTo>
                    <a:lnTo>
                      <a:pt x="85" y="45"/>
                    </a:lnTo>
                    <a:lnTo>
                      <a:pt x="84" y="25"/>
                    </a:lnTo>
                    <a:lnTo>
                      <a:pt x="83" y="5"/>
                    </a:lnTo>
                    <a:lnTo>
                      <a:pt x="91" y="4"/>
                    </a:lnTo>
                    <a:lnTo>
                      <a:pt x="99" y="4"/>
                    </a:lnTo>
                    <a:lnTo>
                      <a:pt x="107" y="4"/>
                    </a:lnTo>
                    <a:lnTo>
                      <a:pt x="116" y="4"/>
                    </a:lnTo>
                    <a:lnTo>
                      <a:pt x="120" y="12"/>
                    </a:lnTo>
                    <a:lnTo>
                      <a:pt x="122" y="19"/>
                    </a:lnTo>
                    <a:lnTo>
                      <a:pt x="124" y="27"/>
                    </a:lnTo>
                    <a:lnTo>
                      <a:pt x="128" y="35"/>
                    </a:lnTo>
                    <a:lnTo>
                      <a:pt x="133" y="27"/>
                    </a:lnTo>
                    <a:lnTo>
                      <a:pt x="136" y="15"/>
                    </a:lnTo>
                    <a:lnTo>
                      <a:pt x="139" y="6"/>
                    </a:lnTo>
                    <a:lnTo>
                      <a:pt x="148" y="3"/>
                    </a:lnTo>
                    <a:lnTo>
                      <a:pt x="163" y="4"/>
                    </a:lnTo>
                    <a:lnTo>
                      <a:pt x="167" y="15"/>
                    </a:lnTo>
                    <a:lnTo>
                      <a:pt x="167" y="29"/>
                    </a:lnTo>
                    <a:lnTo>
                      <a:pt x="169" y="42"/>
                    </a:lnTo>
                    <a:lnTo>
                      <a:pt x="169" y="102"/>
                    </a:lnTo>
                    <a:lnTo>
                      <a:pt x="163" y="102"/>
                    </a:lnTo>
                    <a:lnTo>
                      <a:pt x="159" y="101"/>
                    </a:lnTo>
                    <a:lnTo>
                      <a:pt x="154" y="99"/>
                    </a:lnTo>
                    <a:lnTo>
                      <a:pt x="148" y="101"/>
                    </a:lnTo>
                    <a:lnTo>
                      <a:pt x="148" y="93"/>
                    </a:lnTo>
                    <a:lnTo>
                      <a:pt x="148" y="84"/>
                    </a:lnTo>
                    <a:lnTo>
                      <a:pt x="148" y="76"/>
                    </a:lnTo>
                    <a:lnTo>
                      <a:pt x="146" y="68"/>
                    </a:lnTo>
                    <a:lnTo>
                      <a:pt x="140" y="76"/>
                    </a:lnTo>
                    <a:lnTo>
                      <a:pt x="138" y="88"/>
                    </a:lnTo>
                    <a:lnTo>
                      <a:pt x="133" y="97"/>
                    </a:lnTo>
                    <a:lnTo>
                      <a:pt x="123" y="101"/>
                    </a:lnTo>
                    <a:lnTo>
                      <a:pt x="121" y="91"/>
                    </a:lnTo>
                    <a:lnTo>
                      <a:pt x="118" y="82"/>
                    </a:lnTo>
                    <a:lnTo>
                      <a:pt x="115" y="73"/>
                    </a:lnTo>
                    <a:lnTo>
                      <a:pt x="112" y="65"/>
                    </a:lnTo>
                    <a:lnTo>
                      <a:pt x="108" y="98"/>
                    </a:lnTo>
                    <a:lnTo>
                      <a:pt x="101" y="98"/>
                    </a:lnTo>
                    <a:lnTo>
                      <a:pt x="94" y="98"/>
                    </a:lnTo>
                    <a:lnTo>
                      <a:pt x="89" y="98"/>
                    </a:lnTo>
                    <a:lnTo>
                      <a:pt x="82" y="98"/>
                    </a:lnTo>
                    <a:lnTo>
                      <a:pt x="75" y="98"/>
                    </a:lnTo>
                    <a:lnTo>
                      <a:pt x="69" y="98"/>
                    </a:lnTo>
                    <a:lnTo>
                      <a:pt x="63" y="97"/>
                    </a:lnTo>
                    <a:lnTo>
                      <a:pt x="57" y="95"/>
                    </a:lnTo>
                    <a:lnTo>
                      <a:pt x="56" y="88"/>
                    </a:lnTo>
                    <a:lnTo>
                      <a:pt x="55" y="81"/>
                    </a:lnTo>
                    <a:lnTo>
                      <a:pt x="52" y="75"/>
                    </a:lnTo>
                    <a:lnTo>
                      <a:pt x="45" y="74"/>
                    </a:lnTo>
                    <a:lnTo>
                      <a:pt x="39" y="73"/>
                    </a:lnTo>
                    <a:lnTo>
                      <a:pt x="33" y="73"/>
                    </a:lnTo>
                    <a:lnTo>
                      <a:pt x="29" y="75"/>
                    </a:lnTo>
                    <a:lnTo>
                      <a:pt x="26" y="80"/>
                    </a:lnTo>
                    <a:lnTo>
                      <a:pt x="24" y="84"/>
                    </a:lnTo>
                    <a:lnTo>
                      <a:pt x="22" y="89"/>
                    </a:lnTo>
                    <a:lnTo>
                      <a:pt x="19" y="93"/>
                    </a:lnTo>
                    <a:lnTo>
                      <a:pt x="16" y="96"/>
                    </a:lnTo>
                    <a:lnTo>
                      <a:pt x="13" y="96"/>
                    </a:lnTo>
                    <a:lnTo>
                      <a:pt x="8" y="96"/>
                    </a:lnTo>
                    <a:lnTo>
                      <a:pt x="3" y="96"/>
                    </a:lnTo>
                    <a:lnTo>
                      <a:pt x="0" y="95"/>
                    </a:lnTo>
                    <a:lnTo>
                      <a:pt x="2" y="82"/>
                    </a:lnTo>
                    <a:lnTo>
                      <a:pt x="7" y="69"/>
                    </a:lnTo>
                    <a:lnTo>
                      <a:pt x="11" y="58"/>
                    </a:lnTo>
                    <a:lnTo>
                      <a:pt x="16" y="45"/>
                    </a:lnTo>
                    <a:lnTo>
                      <a:pt x="19" y="34"/>
                    </a:lnTo>
                    <a:lnTo>
                      <a:pt x="22" y="21"/>
                    </a:lnTo>
                    <a:lnTo>
                      <a:pt x="24" y="10"/>
                    </a:lnTo>
                    <a:lnTo>
                      <a:pt x="31" y="0"/>
                    </a:lnTo>
                    <a:lnTo>
                      <a:pt x="55" y="4"/>
                    </a:lnTo>
                    <a:lnTo>
                      <a:pt x="79" y="8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4" name="Freeform 116"/>
              <p:cNvSpPr>
                <a:spLocks/>
              </p:cNvSpPr>
              <p:nvPr/>
            </p:nvSpPr>
            <p:spPr bwMode="auto">
              <a:xfrm>
                <a:off x="2563" y="2168"/>
                <a:ext cx="41" cy="41"/>
              </a:xfrm>
              <a:custGeom>
                <a:avLst/>
                <a:gdLst/>
                <a:ahLst/>
                <a:cxnLst>
                  <a:cxn ang="0">
                    <a:pos x="82" y="0"/>
                  </a:cxn>
                  <a:cxn ang="0">
                    <a:pos x="80" y="15"/>
                  </a:cxn>
                  <a:cxn ang="0">
                    <a:pos x="80" y="28"/>
                  </a:cxn>
                  <a:cxn ang="0">
                    <a:pos x="82" y="43"/>
                  </a:cxn>
                  <a:cxn ang="0">
                    <a:pos x="80" y="58"/>
                  </a:cxn>
                  <a:cxn ang="0">
                    <a:pos x="78" y="64"/>
                  </a:cxn>
                  <a:cxn ang="0">
                    <a:pos x="76" y="69"/>
                  </a:cxn>
                  <a:cxn ang="0">
                    <a:pos x="72" y="73"/>
                  </a:cxn>
                  <a:cxn ang="0">
                    <a:pos x="69" y="78"/>
                  </a:cxn>
                  <a:cxn ang="0">
                    <a:pos x="61" y="79"/>
                  </a:cxn>
                  <a:cxn ang="0">
                    <a:pos x="54" y="78"/>
                  </a:cxn>
                  <a:cxn ang="0">
                    <a:pos x="48" y="73"/>
                  </a:cxn>
                  <a:cxn ang="0">
                    <a:pos x="45" y="66"/>
                  </a:cxn>
                  <a:cxn ang="0">
                    <a:pos x="44" y="58"/>
                  </a:cxn>
                  <a:cxn ang="0">
                    <a:pos x="44" y="49"/>
                  </a:cxn>
                  <a:cxn ang="0">
                    <a:pos x="44" y="40"/>
                  </a:cxn>
                  <a:cxn ang="0">
                    <a:pos x="42" y="31"/>
                  </a:cxn>
                  <a:cxn ang="0">
                    <a:pos x="38" y="44"/>
                  </a:cxn>
                  <a:cxn ang="0">
                    <a:pos x="36" y="59"/>
                  </a:cxn>
                  <a:cxn ang="0">
                    <a:pos x="31" y="73"/>
                  </a:cxn>
                  <a:cxn ang="0">
                    <a:pos x="21" y="82"/>
                  </a:cxn>
                  <a:cxn ang="0">
                    <a:pos x="3" y="82"/>
                  </a:cxn>
                  <a:cxn ang="0">
                    <a:pos x="0" y="65"/>
                  </a:cxn>
                  <a:cxn ang="0">
                    <a:pos x="0" y="46"/>
                  </a:cxn>
                  <a:cxn ang="0">
                    <a:pos x="2" y="27"/>
                  </a:cxn>
                  <a:cxn ang="0">
                    <a:pos x="3" y="9"/>
                  </a:cxn>
                  <a:cxn ang="0">
                    <a:pos x="11" y="5"/>
                  </a:cxn>
                  <a:cxn ang="0">
                    <a:pos x="19" y="4"/>
                  </a:cxn>
                  <a:cxn ang="0">
                    <a:pos x="28" y="4"/>
                  </a:cxn>
                  <a:cxn ang="0">
                    <a:pos x="36" y="8"/>
                  </a:cxn>
                  <a:cxn ang="0">
                    <a:pos x="38" y="11"/>
                  </a:cxn>
                  <a:cxn ang="0">
                    <a:pos x="39" y="15"/>
                  </a:cxn>
                  <a:cxn ang="0">
                    <a:pos x="41" y="19"/>
                  </a:cxn>
                  <a:cxn ang="0">
                    <a:pos x="44" y="23"/>
                  </a:cxn>
                  <a:cxn ang="0">
                    <a:pos x="47" y="16"/>
                  </a:cxn>
                  <a:cxn ang="0">
                    <a:pos x="47" y="6"/>
                  </a:cxn>
                  <a:cxn ang="0">
                    <a:pos x="49" y="1"/>
                  </a:cxn>
                  <a:cxn ang="0">
                    <a:pos x="59" y="1"/>
                  </a:cxn>
                  <a:cxn ang="0">
                    <a:pos x="60" y="18"/>
                  </a:cxn>
                  <a:cxn ang="0">
                    <a:pos x="56" y="35"/>
                  </a:cxn>
                  <a:cxn ang="0">
                    <a:pos x="54" y="53"/>
                  </a:cxn>
                  <a:cxn ang="0">
                    <a:pos x="60" y="69"/>
                  </a:cxn>
                  <a:cxn ang="0">
                    <a:pos x="69" y="55"/>
                  </a:cxn>
                  <a:cxn ang="0">
                    <a:pos x="71" y="36"/>
                  </a:cxn>
                  <a:cxn ang="0">
                    <a:pos x="71" y="18"/>
                  </a:cxn>
                  <a:cxn ang="0">
                    <a:pos x="72" y="0"/>
                  </a:cxn>
                  <a:cxn ang="0">
                    <a:pos x="82" y="0"/>
                  </a:cxn>
                </a:cxnLst>
                <a:rect l="0" t="0" r="r" b="b"/>
                <a:pathLst>
                  <a:path w="82" h="82">
                    <a:moveTo>
                      <a:pt x="82" y="0"/>
                    </a:moveTo>
                    <a:lnTo>
                      <a:pt x="80" y="15"/>
                    </a:lnTo>
                    <a:lnTo>
                      <a:pt x="80" y="28"/>
                    </a:lnTo>
                    <a:lnTo>
                      <a:pt x="82" y="43"/>
                    </a:lnTo>
                    <a:lnTo>
                      <a:pt x="80" y="58"/>
                    </a:lnTo>
                    <a:lnTo>
                      <a:pt x="78" y="64"/>
                    </a:lnTo>
                    <a:lnTo>
                      <a:pt x="76" y="69"/>
                    </a:lnTo>
                    <a:lnTo>
                      <a:pt x="72" y="73"/>
                    </a:lnTo>
                    <a:lnTo>
                      <a:pt x="69" y="78"/>
                    </a:lnTo>
                    <a:lnTo>
                      <a:pt x="61" y="79"/>
                    </a:lnTo>
                    <a:lnTo>
                      <a:pt x="54" y="78"/>
                    </a:lnTo>
                    <a:lnTo>
                      <a:pt x="48" y="73"/>
                    </a:lnTo>
                    <a:lnTo>
                      <a:pt x="45" y="66"/>
                    </a:lnTo>
                    <a:lnTo>
                      <a:pt x="44" y="58"/>
                    </a:lnTo>
                    <a:lnTo>
                      <a:pt x="44" y="49"/>
                    </a:lnTo>
                    <a:lnTo>
                      <a:pt x="44" y="40"/>
                    </a:lnTo>
                    <a:lnTo>
                      <a:pt x="42" y="31"/>
                    </a:lnTo>
                    <a:lnTo>
                      <a:pt x="38" y="44"/>
                    </a:lnTo>
                    <a:lnTo>
                      <a:pt x="36" y="59"/>
                    </a:lnTo>
                    <a:lnTo>
                      <a:pt x="31" y="73"/>
                    </a:lnTo>
                    <a:lnTo>
                      <a:pt x="21" y="82"/>
                    </a:lnTo>
                    <a:lnTo>
                      <a:pt x="3" y="82"/>
                    </a:lnTo>
                    <a:lnTo>
                      <a:pt x="0" y="65"/>
                    </a:lnTo>
                    <a:lnTo>
                      <a:pt x="0" y="46"/>
                    </a:lnTo>
                    <a:lnTo>
                      <a:pt x="2" y="27"/>
                    </a:lnTo>
                    <a:lnTo>
                      <a:pt x="3" y="9"/>
                    </a:lnTo>
                    <a:lnTo>
                      <a:pt x="11" y="5"/>
                    </a:lnTo>
                    <a:lnTo>
                      <a:pt x="19" y="4"/>
                    </a:lnTo>
                    <a:lnTo>
                      <a:pt x="28" y="4"/>
                    </a:lnTo>
                    <a:lnTo>
                      <a:pt x="36" y="8"/>
                    </a:lnTo>
                    <a:lnTo>
                      <a:pt x="38" y="11"/>
                    </a:lnTo>
                    <a:lnTo>
                      <a:pt x="39" y="15"/>
                    </a:lnTo>
                    <a:lnTo>
                      <a:pt x="41" y="19"/>
                    </a:lnTo>
                    <a:lnTo>
                      <a:pt x="44" y="23"/>
                    </a:lnTo>
                    <a:lnTo>
                      <a:pt x="47" y="16"/>
                    </a:lnTo>
                    <a:lnTo>
                      <a:pt x="47" y="6"/>
                    </a:lnTo>
                    <a:lnTo>
                      <a:pt x="49" y="1"/>
                    </a:lnTo>
                    <a:lnTo>
                      <a:pt x="59" y="1"/>
                    </a:lnTo>
                    <a:lnTo>
                      <a:pt x="60" y="18"/>
                    </a:lnTo>
                    <a:lnTo>
                      <a:pt x="56" y="35"/>
                    </a:lnTo>
                    <a:lnTo>
                      <a:pt x="54" y="53"/>
                    </a:lnTo>
                    <a:lnTo>
                      <a:pt x="60" y="69"/>
                    </a:lnTo>
                    <a:lnTo>
                      <a:pt x="69" y="55"/>
                    </a:lnTo>
                    <a:lnTo>
                      <a:pt x="71" y="36"/>
                    </a:lnTo>
                    <a:lnTo>
                      <a:pt x="71" y="18"/>
                    </a:lnTo>
                    <a:lnTo>
                      <a:pt x="72" y="0"/>
                    </a:lnTo>
                    <a:lnTo>
                      <a:pt x="8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5" name="Freeform 117"/>
              <p:cNvSpPr>
                <a:spLocks/>
              </p:cNvSpPr>
              <p:nvPr/>
            </p:nvSpPr>
            <p:spPr bwMode="auto">
              <a:xfrm>
                <a:off x="2984" y="2169"/>
                <a:ext cx="33" cy="49"/>
              </a:xfrm>
              <a:custGeom>
                <a:avLst/>
                <a:gdLst/>
                <a:ahLst/>
                <a:cxnLst>
                  <a:cxn ang="0">
                    <a:pos x="64" y="21"/>
                  </a:cxn>
                  <a:cxn ang="0">
                    <a:pos x="64" y="30"/>
                  </a:cxn>
                  <a:cxn ang="0">
                    <a:pos x="62" y="40"/>
                  </a:cxn>
                  <a:cxn ang="0">
                    <a:pos x="62" y="51"/>
                  </a:cxn>
                  <a:cxn ang="0">
                    <a:pos x="67" y="60"/>
                  </a:cxn>
                  <a:cxn ang="0">
                    <a:pos x="67" y="71"/>
                  </a:cxn>
                  <a:cxn ang="0">
                    <a:pos x="66" y="82"/>
                  </a:cxn>
                  <a:cxn ang="0">
                    <a:pos x="60" y="91"/>
                  </a:cxn>
                  <a:cxn ang="0">
                    <a:pos x="53" y="98"/>
                  </a:cxn>
                  <a:cxn ang="0">
                    <a:pos x="7" y="98"/>
                  </a:cxn>
                  <a:cxn ang="0">
                    <a:pos x="4" y="92"/>
                  </a:cxn>
                  <a:cxn ang="0">
                    <a:pos x="6" y="86"/>
                  </a:cxn>
                  <a:cxn ang="0">
                    <a:pos x="7" y="82"/>
                  </a:cxn>
                  <a:cxn ang="0">
                    <a:pos x="7" y="75"/>
                  </a:cxn>
                  <a:cxn ang="0">
                    <a:pos x="6" y="58"/>
                  </a:cxn>
                  <a:cxn ang="0">
                    <a:pos x="5" y="40"/>
                  </a:cxn>
                  <a:cxn ang="0">
                    <a:pos x="4" y="24"/>
                  </a:cxn>
                  <a:cxn ang="0">
                    <a:pos x="0" y="7"/>
                  </a:cxn>
                  <a:cxn ang="0">
                    <a:pos x="1" y="0"/>
                  </a:cxn>
                  <a:cxn ang="0">
                    <a:pos x="11" y="1"/>
                  </a:cxn>
                  <a:cxn ang="0">
                    <a:pos x="20" y="2"/>
                  </a:cxn>
                  <a:cxn ang="0">
                    <a:pos x="29" y="2"/>
                  </a:cxn>
                  <a:cxn ang="0">
                    <a:pos x="38" y="2"/>
                  </a:cxn>
                  <a:cxn ang="0">
                    <a:pos x="46" y="3"/>
                  </a:cxn>
                  <a:cxn ang="0">
                    <a:pos x="54" y="7"/>
                  </a:cxn>
                  <a:cxn ang="0">
                    <a:pos x="60" y="13"/>
                  </a:cxn>
                  <a:cxn ang="0">
                    <a:pos x="64" y="21"/>
                  </a:cxn>
                </a:cxnLst>
                <a:rect l="0" t="0" r="r" b="b"/>
                <a:pathLst>
                  <a:path w="67" h="98">
                    <a:moveTo>
                      <a:pt x="64" y="21"/>
                    </a:moveTo>
                    <a:lnTo>
                      <a:pt x="64" y="30"/>
                    </a:lnTo>
                    <a:lnTo>
                      <a:pt x="62" y="40"/>
                    </a:lnTo>
                    <a:lnTo>
                      <a:pt x="62" y="51"/>
                    </a:lnTo>
                    <a:lnTo>
                      <a:pt x="67" y="60"/>
                    </a:lnTo>
                    <a:lnTo>
                      <a:pt x="67" y="71"/>
                    </a:lnTo>
                    <a:lnTo>
                      <a:pt x="66" y="82"/>
                    </a:lnTo>
                    <a:lnTo>
                      <a:pt x="60" y="91"/>
                    </a:lnTo>
                    <a:lnTo>
                      <a:pt x="53" y="98"/>
                    </a:lnTo>
                    <a:lnTo>
                      <a:pt x="7" y="98"/>
                    </a:lnTo>
                    <a:lnTo>
                      <a:pt x="4" y="92"/>
                    </a:lnTo>
                    <a:lnTo>
                      <a:pt x="6" y="86"/>
                    </a:lnTo>
                    <a:lnTo>
                      <a:pt x="7" y="82"/>
                    </a:lnTo>
                    <a:lnTo>
                      <a:pt x="7" y="75"/>
                    </a:lnTo>
                    <a:lnTo>
                      <a:pt x="6" y="58"/>
                    </a:lnTo>
                    <a:lnTo>
                      <a:pt x="5" y="40"/>
                    </a:lnTo>
                    <a:lnTo>
                      <a:pt x="4" y="24"/>
                    </a:lnTo>
                    <a:lnTo>
                      <a:pt x="0" y="7"/>
                    </a:lnTo>
                    <a:lnTo>
                      <a:pt x="1" y="0"/>
                    </a:lnTo>
                    <a:lnTo>
                      <a:pt x="11" y="1"/>
                    </a:lnTo>
                    <a:lnTo>
                      <a:pt x="20" y="2"/>
                    </a:lnTo>
                    <a:lnTo>
                      <a:pt x="29" y="2"/>
                    </a:lnTo>
                    <a:lnTo>
                      <a:pt x="38" y="2"/>
                    </a:lnTo>
                    <a:lnTo>
                      <a:pt x="46" y="3"/>
                    </a:lnTo>
                    <a:lnTo>
                      <a:pt x="54" y="7"/>
                    </a:lnTo>
                    <a:lnTo>
                      <a:pt x="60" y="13"/>
                    </a:lnTo>
                    <a:lnTo>
                      <a:pt x="64" y="2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6" name="Freeform 118"/>
              <p:cNvSpPr>
                <a:spLocks/>
              </p:cNvSpPr>
              <p:nvPr/>
            </p:nvSpPr>
            <p:spPr bwMode="auto">
              <a:xfrm>
                <a:off x="2782" y="2170"/>
                <a:ext cx="28" cy="6"/>
              </a:xfrm>
              <a:custGeom>
                <a:avLst/>
                <a:gdLst/>
                <a:ahLst/>
                <a:cxnLst>
                  <a:cxn ang="0">
                    <a:pos x="57" y="4"/>
                  </a:cxn>
                  <a:cxn ang="0">
                    <a:pos x="53" y="9"/>
                  </a:cxn>
                  <a:cxn ang="0">
                    <a:pos x="46" y="9"/>
                  </a:cxn>
                  <a:cxn ang="0">
                    <a:pos x="39" y="8"/>
                  </a:cxn>
                  <a:cxn ang="0">
                    <a:pos x="31" y="9"/>
                  </a:cxn>
                  <a:cxn ang="0">
                    <a:pos x="23" y="11"/>
                  </a:cxn>
                  <a:cxn ang="0">
                    <a:pos x="15" y="12"/>
                  </a:cxn>
                  <a:cxn ang="0">
                    <a:pos x="7" y="12"/>
                  </a:cxn>
                  <a:cxn ang="0">
                    <a:pos x="0" y="8"/>
                  </a:cxn>
                  <a:cxn ang="0">
                    <a:pos x="0" y="4"/>
                  </a:cxn>
                  <a:cxn ang="0">
                    <a:pos x="7" y="4"/>
                  </a:cxn>
                  <a:cxn ang="0">
                    <a:pos x="14" y="2"/>
                  </a:cxn>
                  <a:cxn ang="0">
                    <a:pos x="21" y="1"/>
                  </a:cxn>
                  <a:cxn ang="0">
                    <a:pos x="29" y="1"/>
                  </a:cxn>
                  <a:cxn ang="0">
                    <a:pos x="36" y="0"/>
                  </a:cxn>
                  <a:cxn ang="0">
                    <a:pos x="43" y="0"/>
                  </a:cxn>
                  <a:cxn ang="0">
                    <a:pos x="50" y="1"/>
                  </a:cxn>
                  <a:cxn ang="0">
                    <a:pos x="57" y="4"/>
                  </a:cxn>
                </a:cxnLst>
                <a:rect l="0" t="0" r="r" b="b"/>
                <a:pathLst>
                  <a:path w="57" h="12">
                    <a:moveTo>
                      <a:pt x="57" y="4"/>
                    </a:moveTo>
                    <a:lnTo>
                      <a:pt x="53" y="9"/>
                    </a:lnTo>
                    <a:lnTo>
                      <a:pt x="46" y="9"/>
                    </a:lnTo>
                    <a:lnTo>
                      <a:pt x="39" y="8"/>
                    </a:lnTo>
                    <a:lnTo>
                      <a:pt x="31" y="9"/>
                    </a:lnTo>
                    <a:lnTo>
                      <a:pt x="23" y="11"/>
                    </a:lnTo>
                    <a:lnTo>
                      <a:pt x="15" y="12"/>
                    </a:lnTo>
                    <a:lnTo>
                      <a:pt x="7" y="12"/>
                    </a:lnTo>
                    <a:lnTo>
                      <a:pt x="0" y="8"/>
                    </a:lnTo>
                    <a:lnTo>
                      <a:pt x="0" y="4"/>
                    </a:lnTo>
                    <a:lnTo>
                      <a:pt x="7" y="4"/>
                    </a:lnTo>
                    <a:lnTo>
                      <a:pt x="14" y="2"/>
                    </a:lnTo>
                    <a:lnTo>
                      <a:pt x="21" y="1"/>
                    </a:lnTo>
                    <a:lnTo>
                      <a:pt x="29" y="1"/>
                    </a:lnTo>
                    <a:lnTo>
                      <a:pt x="36" y="0"/>
                    </a:lnTo>
                    <a:lnTo>
                      <a:pt x="43" y="0"/>
                    </a:lnTo>
                    <a:lnTo>
                      <a:pt x="50" y="1"/>
                    </a:lnTo>
                    <a:lnTo>
                      <a:pt x="57"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7" name="Freeform 119"/>
              <p:cNvSpPr>
                <a:spLocks/>
              </p:cNvSpPr>
              <p:nvPr/>
            </p:nvSpPr>
            <p:spPr bwMode="auto">
              <a:xfrm>
                <a:off x="2508" y="2172"/>
                <a:ext cx="53" cy="39"/>
              </a:xfrm>
              <a:custGeom>
                <a:avLst/>
                <a:gdLst/>
                <a:ahLst/>
                <a:cxnLst>
                  <a:cxn ang="0">
                    <a:pos x="105" y="74"/>
                  </a:cxn>
                  <a:cxn ang="0">
                    <a:pos x="102" y="76"/>
                  </a:cxn>
                  <a:cxn ang="0">
                    <a:pos x="97" y="76"/>
                  </a:cxn>
                  <a:cxn ang="0">
                    <a:pos x="94" y="61"/>
                  </a:cxn>
                  <a:cxn ang="0">
                    <a:pos x="90" y="46"/>
                  </a:cxn>
                  <a:cxn ang="0">
                    <a:pos x="87" y="59"/>
                  </a:cxn>
                  <a:cxn ang="0">
                    <a:pos x="83" y="74"/>
                  </a:cxn>
                  <a:cxn ang="0">
                    <a:pos x="73" y="63"/>
                  </a:cxn>
                  <a:cxn ang="0">
                    <a:pos x="65" y="49"/>
                  </a:cxn>
                  <a:cxn ang="0">
                    <a:pos x="63" y="58"/>
                  </a:cxn>
                  <a:cxn ang="0">
                    <a:pos x="64" y="69"/>
                  </a:cxn>
                  <a:cxn ang="0">
                    <a:pos x="57" y="76"/>
                  </a:cxn>
                  <a:cxn ang="0">
                    <a:pos x="43" y="78"/>
                  </a:cxn>
                  <a:cxn ang="0">
                    <a:pos x="37" y="65"/>
                  </a:cxn>
                  <a:cxn ang="0">
                    <a:pos x="31" y="54"/>
                  </a:cxn>
                  <a:cxn ang="0">
                    <a:pos x="18" y="57"/>
                  </a:cxn>
                  <a:cxn ang="0">
                    <a:pos x="10" y="70"/>
                  </a:cxn>
                  <a:cxn ang="0">
                    <a:pos x="10" y="74"/>
                  </a:cxn>
                  <a:cxn ang="0">
                    <a:pos x="7" y="78"/>
                  </a:cxn>
                  <a:cxn ang="0">
                    <a:pos x="4" y="77"/>
                  </a:cxn>
                  <a:cxn ang="0">
                    <a:pos x="0" y="74"/>
                  </a:cxn>
                  <a:cxn ang="0">
                    <a:pos x="7" y="39"/>
                  </a:cxn>
                  <a:cxn ang="0">
                    <a:pos x="19" y="5"/>
                  </a:cxn>
                  <a:cxn ang="0">
                    <a:pos x="27" y="4"/>
                  </a:cxn>
                  <a:cxn ang="0">
                    <a:pos x="34" y="3"/>
                  </a:cxn>
                  <a:cxn ang="0">
                    <a:pos x="41" y="28"/>
                  </a:cxn>
                  <a:cxn ang="0">
                    <a:pos x="48" y="55"/>
                  </a:cxn>
                  <a:cxn ang="0">
                    <a:pos x="50" y="43"/>
                  </a:cxn>
                  <a:cxn ang="0">
                    <a:pos x="51" y="32"/>
                  </a:cxn>
                  <a:cxn ang="0">
                    <a:pos x="51" y="12"/>
                  </a:cxn>
                  <a:cxn ang="0">
                    <a:pos x="61" y="2"/>
                  </a:cxn>
                  <a:cxn ang="0">
                    <a:pos x="68" y="7"/>
                  </a:cxn>
                  <a:cxn ang="0">
                    <a:pos x="69" y="16"/>
                  </a:cxn>
                  <a:cxn ang="0">
                    <a:pos x="73" y="27"/>
                  </a:cxn>
                  <a:cxn ang="0">
                    <a:pos x="78" y="38"/>
                  </a:cxn>
                  <a:cxn ang="0">
                    <a:pos x="82" y="18"/>
                  </a:cxn>
                  <a:cxn ang="0">
                    <a:pos x="90" y="0"/>
                  </a:cxn>
                  <a:cxn ang="0">
                    <a:pos x="101" y="4"/>
                  </a:cxn>
                  <a:cxn ang="0">
                    <a:pos x="102" y="18"/>
                  </a:cxn>
                </a:cxnLst>
                <a:rect l="0" t="0" r="r" b="b"/>
                <a:pathLst>
                  <a:path w="105" h="78">
                    <a:moveTo>
                      <a:pt x="102" y="18"/>
                    </a:moveTo>
                    <a:lnTo>
                      <a:pt x="105" y="74"/>
                    </a:lnTo>
                    <a:lnTo>
                      <a:pt x="103" y="76"/>
                    </a:lnTo>
                    <a:lnTo>
                      <a:pt x="102" y="76"/>
                    </a:lnTo>
                    <a:lnTo>
                      <a:pt x="99" y="76"/>
                    </a:lnTo>
                    <a:lnTo>
                      <a:pt x="97" y="76"/>
                    </a:lnTo>
                    <a:lnTo>
                      <a:pt x="95" y="68"/>
                    </a:lnTo>
                    <a:lnTo>
                      <a:pt x="94" y="61"/>
                    </a:lnTo>
                    <a:lnTo>
                      <a:pt x="92" y="53"/>
                    </a:lnTo>
                    <a:lnTo>
                      <a:pt x="90" y="46"/>
                    </a:lnTo>
                    <a:lnTo>
                      <a:pt x="88" y="53"/>
                    </a:lnTo>
                    <a:lnTo>
                      <a:pt x="87" y="59"/>
                    </a:lnTo>
                    <a:lnTo>
                      <a:pt x="86" y="68"/>
                    </a:lnTo>
                    <a:lnTo>
                      <a:pt x="83" y="74"/>
                    </a:lnTo>
                    <a:lnTo>
                      <a:pt x="76" y="71"/>
                    </a:lnTo>
                    <a:lnTo>
                      <a:pt x="73" y="63"/>
                    </a:lnTo>
                    <a:lnTo>
                      <a:pt x="71" y="56"/>
                    </a:lnTo>
                    <a:lnTo>
                      <a:pt x="65" y="49"/>
                    </a:lnTo>
                    <a:lnTo>
                      <a:pt x="63" y="54"/>
                    </a:lnTo>
                    <a:lnTo>
                      <a:pt x="63" y="58"/>
                    </a:lnTo>
                    <a:lnTo>
                      <a:pt x="63" y="64"/>
                    </a:lnTo>
                    <a:lnTo>
                      <a:pt x="64" y="69"/>
                    </a:lnTo>
                    <a:lnTo>
                      <a:pt x="63" y="74"/>
                    </a:lnTo>
                    <a:lnTo>
                      <a:pt x="57" y="76"/>
                    </a:lnTo>
                    <a:lnTo>
                      <a:pt x="49" y="76"/>
                    </a:lnTo>
                    <a:lnTo>
                      <a:pt x="43" y="78"/>
                    </a:lnTo>
                    <a:lnTo>
                      <a:pt x="41" y="71"/>
                    </a:lnTo>
                    <a:lnTo>
                      <a:pt x="37" y="65"/>
                    </a:lnTo>
                    <a:lnTo>
                      <a:pt x="34" y="59"/>
                    </a:lnTo>
                    <a:lnTo>
                      <a:pt x="31" y="54"/>
                    </a:lnTo>
                    <a:lnTo>
                      <a:pt x="22" y="53"/>
                    </a:lnTo>
                    <a:lnTo>
                      <a:pt x="18" y="57"/>
                    </a:lnTo>
                    <a:lnTo>
                      <a:pt x="13" y="64"/>
                    </a:lnTo>
                    <a:lnTo>
                      <a:pt x="10" y="70"/>
                    </a:lnTo>
                    <a:lnTo>
                      <a:pt x="10" y="72"/>
                    </a:lnTo>
                    <a:lnTo>
                      <a:pt x="10" y="74"/>
                    </a:lnTo>
                    <a:lnTo>
                      <a:pt x="10" y="77"/>
                    </a:lnTo>
                    <a:lnTo>
                      <a:pt x="7" y="78"/>
                    </a:lnTo>
                    <a:lnTo>
                      <a:pt x="6" y="77"/>
                    </a:lnTo>
                    <a:lnTo>
                      <a:pt x="4" y="77"/>
                    </a:lnTo>
                    <a:lnTo>
                      <a:pt x="3" y="76"/>
                    </a:lnTo>
                    <a:lnTo>
                      <a:pt x="0" y="74"/>
                    </a:lnTo>
                    <a:lnTo>
                      <a:pt x="3" y="56"/>
                    </a:lnTo>
                    <a:lnTo>
                      <a:pt x="7" y="39"/>
                    </a:lnTo>
                    <a:lnTo>
                      <a:pt x="13" y="21"/>
                    </a:lnTo>
                    <a:lnTo>
                      <a:pt x="19" y="5"/>
                    </a:lnTo>
                    <a:lnTo>
                      <a:pt x="22" y="5"/>
                    </a:lnTo>
                    <a:lnTo>
                      <a:pt x="27" y="4"/>
                    </a:lnTo>
                    <a:lnTo>
                      <a:pt x="30" y="3"/>
                    </a:lnTo>
                    <a:lnTo>
                      <a:pt x="34" y="3"/>
                    </a:lnTo>
                    <a:lnTo>
                      <a:pt x="38" y="16"/>
                    </a:lnTo>
                    <a:lnTo>
                      <a:pt x="41" y="28"/>
                    </a:lnTo>
                    <a:lnTo>
                      <a:pt x="43" y="42"/>
                    </a:lnTo>
                    <a:lnTo>
                      <a:pt x="48" y="55"/>
                    </a:lnTo>
                    <a:lnTo>
                      <a:pt x="50" y="49"/>
                    </a:lnTo>
                    <a:lnTo>
                      <a:pt x="50" y="43"/>
                    </a:lnTo>
                    <a:lnTo>
                      <a:pt x="50" y="38"/>
                    </a:lnTo>
                    <a:lnTo>
                      <a:pt x="51" y="32"/>
                    </a:lnTo>
                    <a:lnTo>
                      <a:pt x="52" y="23"/>
                    </a:lnTo>
                    <a:lnTo>
                      <a:pt x="51" y="12"/>
                    </a:lnTo>
                    <a:lnTo>
                      <a:pt x="53" y="4"/>
                    </a:lnTo>
                    <a:lnTo>
                      <a:pt x="61" y="2"/>
                    </a:lnTo>
                    <a:lnTo>
                      <a:pt x="66" y="3"/>
                    </a:lnTo>
                    <a:lnTo>
                      <a:pt x="68" y="7"/>
                    </a:lnTo>
                    <a:lnTo>
                      <a:pt x="68" y="12"/>
                    </a:lnTo>
                    <a:lnTo>
                      <a:pt x="69" y="16"/>
                    </a:lnTo>
                    <a:lnTo>
                      <a:pt x="72" y="21"/>
                    </a:lnTo>
                    <a:lnTo>
                      <a:pt x="73" y="27"/>
                    </a:lnTo>
                    <a:lnTo>
                      <a:pt x="74" y="33"/>
                    </a:lnTo>
                    <a:lnTo>
                      <a:pt x="78" y="38"/>
                    </a:lnTo>
                    <a:lnTo>
                      <a:pt x="80" y="27"/>
                    </a:lnTo>
                    <a:lnTo>
                      <a:pt x="82" y="18"/>
                    </a:lnTo>
                    <a:lnTo>
                      <a:pt x="86" y="8"/>
                    </a:lnTo>
                    <a:lnTo>
                      <a:pt x="90" y="0"/>
                    </a:lnTo>
                    <a:lnTo>
                      <a:pt x="98" y="0"/>
                    </a:lnTo>
                    <a:lnTo>
                      <a:pt x="101" y="4"/>
                    </a:lnTo>
                    <a:lnTo>
                      <a:pt x="101" y="11"/>
                    </a:lnTo>
                    <a:lnTo>
                      <a:pt x="102" y="1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8" name="Freeform 120"/>
              <p:cNvSpPr>
                <a:spLocks/>
              </p:cNvSpPr>
              <p:nvPr/>
            </p:nvSpPr>
            <p:spPr bwMode="auto">
              <a:xfrm>
                <a:off x="3017" y="2172"/>
                <a:ext cx="32" cy="48"/>
              </a:xfrm>
              <a:custGeom>
                <a:avLst/>
                <a:gdLst/>
                <a:ahLst/>
                <a:cxnLst>
                  <a:cxn ang="0">
                    <a:pos x="26" y="0"/>
                  </a:cxn>
                  <a:cxn ang="0">
                    <a:pos x="30" y="15"/>
                  </a:cxn>
                  <a:cxn ang="0">
                    <a:pos x="32" y="31"/>
                  </a:cxn>
                  <a:cxn ang="0">
                    <a:pos x="33" y="46"/>
                  </a:cxn>
                  <a:cxn ang="0">
                    <a:pos x="34" y="62"/>
                  </a:cxn>
                  <a:cxn ang="0">
                    <a:pos x="38" y="65"/>
                  </a:cxn>
                  <a:cxn ang="0">
                    <a:pos x="44" y="58"/>
                  </a:cxn>
                  <a:cxn ang="0">
                    <a:pos x="41" y="1"/>
                  </a:cxn>
                  <a:cxn ang="0">
                    <a:pos x="47" y="0"/>
                  </a:cxn>
                  <a:cxn ang="0">
                    <a:pos x="53" y="0"/>
                  </a:cxn>
                  <a:cxn ang="0">
                    <a:pos x="59" y="0"/>
                  </a:cxn>
                  <a:cxn ang="0">
                    <a:pos x="63" y="2"/>
                  </a:cxn>
                  <a:cxn ang="0">
                    <a:pos x="62" y="15"/>
                  </a:cxn>
                  <a:cxn ang="0">
                    <a:pos x="62" y="28"/>
                  </a:cxn>
                  <a:cxn ang="0">
                    <a:pos x="63" y="41"/>
                  </a:cxn>
                  <a:cxn ang="0">
                    <a:pos x="64" y="54"/>
                  </a:cxn>
                  <a:cxn ang="0">
                    <a:pos x="63" y="66"/>
                  </a:cxn>
                  <a:cxn ang="0">
                    <a:pos x="61" y="78"/>
                  </a:cxn>
                  <a:cxn ang="0">
                    <a:pos x="54" y="87"/>
                  </a:cxn>
                  <a:cxn ang="0">
                    <a:pos x="44" y="95"/>
                  </a:cxn>
                  <a:cxn ang="0">
                    <a:pos x="36" y="94"/>
                  </a:cxn>
                  <a:cxn ang="0">
                    <a:pos x="29" y="94"/>
                  </a:cxn>
                  <a:cxn ang="0">
                    <a:pos x="22" y="93"/>
                  </a:cxn>
                  <a:cxn ang="0">
                    <a:pos x="16" y="88"/>
                  </a:cxn>
                  <a:cxn ang="0">
                    <a:pos x="10" y="81"/>
                  </a:cxn>
                  <a:cxn ang="0">
                    <a:pos x="9" y="62"/>
                  </a:cxn>
                  <a:cxn ang="0">
                    <a:pos x="9" y="41"/>
                  </a:cxn>
                  <a:cxn ang="0">
                    <a:pos x="6" y="23"/>
                  </a:cxn>
                  <a:cxn ang="0">
                    <a:pos x="0" y="4"/>
                  </a:cxn>
                  <a:cxn ang="0">
                    <a:pos x="0" y="0"/>
                  </a:cxn>
                  <a:cxn ang="0">
                    <a:pos x="26" y="0"/>
                  </a:cxn>
                </a:cxnLst>
                <a:rect l="0" t="0" r="r" b="b"/>
                <a:pathLst>
                  <a:path w="64" h="95">
                    <a:moveTo>
                      <a:pt x="26" y="0"/>
                    </a:moveTo>
                    <a:lnTo>
                      <a:pt x="30" y="15"/>
                    </a:lnTo>
                    <a:lnTo>
                      <a:pt x="32" y="31"/>
                    </a:lnTo>
                    <a:lnTo>
                      <a:pt x="33" y="46"/>
                    </a:lnTo>
                    <a:lnTo>
                      <a:pt x="34" y="62"/>
                    </a:lnTo>
                    <a:lnTo>
                      <a:pt x="38" y="65"/>
                    </a:lnTo>
                    <a:lnTo>
                      <a:pt x="44" y="58"/>
                    </a:lnTo>
                    <a:lnTo>
                      <a:pt x="41" y="1"/>
                    </a:lnTo>
                    <a:lnTo>
                      <a:pt x="47" y="0"/>
                    </a:lnTo>
                    <a:lnTo>
                      <a:pt x="53" y="0"/>
                    </a:lnTo>
                    <a:lnTo>
                      <a:pt x="59" y="0"/>
                    </a:lnTo>
                    <a:lnTo>
                      <a:pt x="63" y="2"/>
                    </a:lnTo>
                    <a:lnTo>
                      <a:pt x="62" y="15"/>
                    </a:lnTo>
                    <a:lnTo>
                      <a:pt x="62" y="28"/>
                    </a:lnTo>
                    <a:lnTo>
                      <a:pt x="63" y="41"/>
                    </a:lnTo>
                    <a:lnTo>
                      <a:pt x="64" y="54"/>
                    </a:lnTo>
                    <a:lnTo>
                      <a:pt x="63" y="66"/>
                    </a:lnTo>
                    <a:lnTo>
                      <a:pt x="61" y="78"/>
                    </a:lnTo>
                    <a:lnTo>
                      <a:pt x="54" y="87"/>
                    </a:lnTo>
                    <a:lnTo>
                      <a:pt x="44" y="95"/>
                    </a:lnTo>
                    <a:lnTo>
                      <a:pt x="36" y="94"/>
                    </a:lnTo>
                    <a:lnTo>
                      <a:pt x="29" y="94"/>
                    </a:lnTo>
                    <a:lnTo>
                      <a:pt x="22" y="93"/>
                    </a:lnTo>
                    <a:lnTo>
                      <a:pt x="16" y="88"/>
                    </a:lnTo>
                    <a:lnTo>
                      <a:pt x="10" y="81"/>
                    </a:lnTo>
                    <a:lnTo>
                      <a:pt x="9" y="62"/>
                    </a:lnTo>
                    <a:lnTo>
                      <a:pt x="9" y="41"/>
                    </a:lnTo>
                    <a:lnTo>
                      <a:pt x="6" y="23"/>
                    </a:lnTo>
                    <a:lnTo>
                      <a:pt x="0" y="4"/>
                    </a:lnTo>
                    <a:lnTo>
                      <a:pt x="0" y="0"/>
                    </a:lnTo>
                    <a:lnTo>
                      <a:pt x="26"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69" name="Freeform 121"/>
              <p:cNvSpPr>
                <a:spLocks/>
              </p:cNvSpPr>
              <p:nvPr/>
            </p:nvSpPr>
            <p:spPr bwMode="auto">
              <a:xfrm>
                <a:off x="3229" y="2172"/>
                <a:ext cx="6" cy="4"/>
              </a:xfrm>
              <a:custGeom>
                <a:avLst/>
                <a:gdLst/>
                <a:ahLst/>
                <a:cxnLst>
                  <a:cxn ang="0">
                    <a:pos x="10" y="3"/>
                  </a:cxn>
                  <a:cxn ang="0">
                    <a:pos x="9" y="9"/>
                  </a:cxn>
                  <a:cxn ang="0">
                    <a:pos x="5" y="9"/>
                  </a:cxn>
                  <a:cxn ang="0">
                    <a:pos x="3" y="8"/>
                  </a:cxn>
                  <a:cxn ang="0">
                    <a:pos x="2" y="7"/>
                  </a:cxn>
                  <a:cxn ang="0">
                    <a:pos x="0" y="4"/>
                  </a:cxn>
                  <a:cxn ang="0">
                    <a:pos x="1" y="1"/>
                  </a:cxn>
                  <a:cxn ang="0">
                    <a:pos x="3" y="0"/>
                  </a:cxn>
                  <a:cxn ang="0">
                    <a:pos x="7" y="1"/>
                  </a:cxn>
                  <a:cxn ang="0">
                    <a:pos x="10" y="3"/>
                  </a:cxn>
                </a:cxnLst>
                <a:rect l="0" t="0" r="r" b="b"/>
                <a:pathLst>
                  <a:path w="10" h="9">
                    <a:moveTo>
                      <a:pt x="10" y="3"/>
                    </a:moveTo>
                    <a:lnTo>
                      <a:pt x="9" y="9"/>
                    </a:lnTo>
                    <a:lnTo>
                      <a:pt x="5" y="9"/>
                    </a:lnTo>
                    <a:lnTo>
                      <a:pt x="3" y="8"/>
                    </a:lnTo>
                    <a:lnTo>
                      <a:pt x="2" y="7"/>
                    </a:lnTo>
                    <a:lnTo>
                      <a:pt x="0" y="4"/>
                    </a:lnTo>
                    <a:lnTo>
                      <a:pt x="1" y="1"/>
                    </a:lnTo>
                    <a:lnTo>
                      <a:pt x="3" y="0"/>
                    </a:lnTo>
                    <a:lnTo>
                      <a:pt x="7" y="1"/>
                    </a:lnTo>
                    <a:lnTo>
                      <a:pt x="10"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0" name="Freeform 122"/>
              <p:cNvSpPr>
                <a:spLocks/>
              </p:cNvSpPr>
              <p:nvPr/>
            </p:nvSpPr>
            <p:spPr bwMode="auto">
              <a:xfrm>
                <a:off x="2570" y="2176"/>
                <a:ext cx="8" cy="11"/>
              </a:xfrm>
              <a:custGeom>
                <a:avLst/>
                <a:gdLst/>
                <a:ahLst/>
                <a:cxnLst>
                  <a:cxn ang="0">
                    <a:pos x="15" y="12"/>
                  </a:cxn>
                  <a:cxn ang="0">
                    <a:pos x="12" y="15"/>
                  </a:cxn>
                  <a:cxn ang="0">
                    <a:pos x="10" y="17"/>
                  </a:cxn>
                  <a:cxn ang="0">
                    <a:pos x="6" y="19"/>
                  </a:cxn>
                  <a:cxn ang="0">
                    <a:pos x="3" y="21"/>
                  </a:cxn>
                  <a:cxn ang="0">
                    <a:pos x="0" y="16"/>
                  </a:cxn>
                  <a:cxn ang="0">
                    <a:pos x="0" y="10"/>
                  </a:cxn>
                  <a:cxn ang="0">
                    <a:pos x="1" y="4"/>
                  </a:cxn>
                  <a:cxn ang="0">
                    <a:pos x="3" y="0"/>
                  </a:cxn>
                  <a:cxn ang="0">
                    <a:pos x="9" y="1"/>
                  </a:cxn>
                  <a:cxn ang="0">
                    <a:pos x="15" y="2"/>
                  </a:cxn>
                  <a:cxn ang="0">
                    <a:pos x="17" y="7"/>
                  </a:cxn>
                  <a:cxn ang="0">
                    <a:pos x="15" y="12"/>
                  </a:cxn>
                </a:cxnLst>
                <a:rect l="0" t="0" r="r" b="b"/>
                <a:pathLst>
                  <a:path w="17" h="21">
                    <a:moveTo>
                      <a:pt x="15" y="12"/>
                    </a:moveTo>
                    <a:lnTo>
                      <a:pt x="12" y="15"/>
                    </a:lnTo>
                    <a:lnTo>
                      <a:pt x="10" y="17"/>
                    </a:lnTo>
                    <a:lnTo>
                      <a:pt x="6" y="19"/>
                    </a:lnTo>
                    <a:lnTo>
                      <a:pt x="3" y="21"/>
                    </a:lnTo>
                    <a:lnTo>
                      <a:pt x="0" y="16"/>
                    </a:lnTo>
                    <a:lnTo>
                      <a:pt x="0" y="10"/>
                    </a:lnTo>
                    <a:lnTo>
                      <a:pt x="1" y="4"/>
                    </a:lnTo>
                    <a:lnTo>
                      <a:pt x="3" y="0"/>
                    </a:lnTo>
                    <a:lnTo>
                      <a:pt x="9" y="1"/>
                    </a:lnTo>
                    <a:lnTo>
                      <a:pt x="15" y="2"/>
                    </a:lnTo>
                    <a:lnTo>
                      <a:pt x="17" y="7"/>
                    </a:lnTo>
                    <a:lnTo>
                      <a:pt x="15"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1" name="Freeform 123"/>
              <p:cNvSpPr>
                <a:spLocks/>
              </p:cNvSpPr>
              <p:nvPr/>
            </p:nvSpPr>
            <p:spPr bwMode="auto">
              <a:xfrm>
                <a:off x="2329" y="2178"/>
                <a:ext cx="24" cy="18"/>
              </a:xfrm>
              <a:custGeom>
                <a:avLst/>
                <a:gdLst/>
                <a:ahLst/>
                <a:cxnLst>
                  <a:cxn ang="0">
                    <a:pos x="48" y="7"/>
                  </a:cxn>
                  <a:cxn ang="0">
                    <a:pos x="48" y="14"/>
                  </a:cxn>
                  <a:cxn ang="0">
                    <a:pos x="48" y="23"/>
                  </a:cxn>
                  <a:cxn ang="0">
                    <a:pos x="46" y="30"/>
                  </a:cxn>
                  <a:cxn ang="0">
                    <a:pos x="40" y="35"/>
                  </a:cxn>
                  <a:cxn ang="0">
                    <a:pos x="35" y="34"/>
                  </a:cxn>
                  <a:cxn ang="0">
                    <a:pos x="28" y="34"/>
                  </a:cxn>
                  <a:cxn ang="0">
                    <a:pos x="22" y="35"/>
                  </a:cxn>
                  <a:cxn ang="0">
                    <a:pos x="17" y="36"/>
                  </a:cxn>
                  <a:cxn ang="0">
                    <a:pos x="11" y="37"/>
                  </a:cxn>
                  <a:cxn ang="0">
                    <a:pos x="6" y="36"/>
                  </a:cxn>
                  <a:cxn ang="0">
                    <a:pos x="3" y="34"/>
                  </a:cxn>
                  <a:cxn ang="0">
                    <a:pos x="0" y="27"/>
                  </a:cxn>
                  <a:cxn ang="0">
                    <a:pos x="3" y="7"/>
                  </a:cxn>
                  <a:cxn ang="0">
                    <a:pos x="8" y="6"/>
                  </a:cxn>
                  <a:cxn ang="0">
                    <a:pos x="14" y="4"/>
                  </a:cxn>
                  <a:cxn ang="0">
                    <a:pos x="20" y="2"/>
                  </a:cxn>
                  <a:cxn ang="0">
                    <a:pos x="26" y="1"/>
                  </a:cxn>
                  <a:cxn ang="0">
                    <a:pos x="31" y="0"/>
                  </a:cxn>
                  <a:cxn ang="0">
                    <a:pos x="37" y="1"/>
                  </a:cxn>
                  <a:cxn ang="0">
                    <a:pos x="43" y="2"/>
                  </a:cxn>
                  <a:cxn ang="0">
                    <a:pos x="48" y="7"/>
                  </a:cxn>
                </a:cxnLst>
                <a:rect l="0" t="0" r="r" b="b"/>
                <a:pathLst>
                  <a:path w="48" h="37">
                    <a:moveTo>
                      <a:pt x="48" y="7"/>
                    </a:moveTo>
                    <a:lnTo>
                      <a:pt x="48" y="14"/>
                    </a:lnTo>
                    <a:lnTo>
                      <a:pt x="48" y="23"/>
                    </a:lnTo>
                    <a:lnTo>
                      <a:pt x="46" y="30"/>
                    </a:lnTo>
                    <a:lnTo>
                      <a:pt x="40" y="35"/>
                    </a:lnTo>
                    <a:lnTo>
                      <a:pt x="35" y="34"/>
                    </a:lnTo>
                    <a:lnTo>
                      <a:pt x="28" y="34"/>
                    </a:lnTo>
                    <a:lnTo>
                      <a:pt x="22" y="35"/>
                    </a:lnTo>
                    <a:lnTo>
                      <a:pt x="17" y="36"/>
                    </a:lnTo>
                    <a:lnTo>
                      <a:pt x="11" y="37"/>
                    </a:lnTo>
                    <a:lnTo>
                      <a:pt x="6" y="36"/>
                    </a:lnTo>
                    <a:lnTo>
                      <a:pt x="3" y="34"/>
                    </a:lnTo>
                    <a:lnTo>
                      <a:pt x="0" y="27"/>
                    </a:lnTo>
                    <a:lnTo>
                      <a:pt x="3" y="7"/>
                    </a:lnTo>
                    <a:lnTo>
                      <a:pt x="8" y="6"/>
                    </a:lnTo>
                    <a:lnTo>
                      <a:pt x="14" y="4"/>
                    </a:lnTo>
                    <a:lnTo>
                      <a:pt x="20" y="2"/>
                    </a:lnTo>
                    <a:lnTo>
                      <a:pt x="26" y="1"/>
                    </a:lnTo>
                    <a:lnTo>
                      <a:pt x="31" y="0"/>
                    </a:lnTo>
                    <a:lnTo>
                      <a:pt x="37" y="1"/>
                    </a:lnTo>
                    <a:lnTo>
                      <a:pt x="43" y="2"/>
                    </a:lnTo>
                    <a:lnTo>
                      <a:pt x="48"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2" name="Freeform 124"/>
              <p:cNvSpPr>
                <a:spLocks/>
              </p:cNvSpPr>
              <p:nvPr/>
            </p:nvSpPr>
            <p:spPr bwMode="auto">
              <a:xfrm>
                <a:off x="3148" y="2177"/>
                <a:ext cx="50" cy="52"/>
              </a:xfrm>
              <a:custGeom>
                <a:avLst/>
                <a:gdLst/>
                <a:ahLst/>
                <a:cxnLst>
                  <a:cxn ang="0">
                    <a:pos x="58" y="23"/>
                  </a:cxn>
                  <a:cxn ang="0">
                    <a:pos x="58" y="14"/>
                  </a:cxn>
                  <a:cxn ang="0">
                    <a:pos x="64" y="8"/>
                  </a:cxn>
                  <a:cxn ang="0">
                    <a:pos x="75" y="8"/>
                  </a:cxn>
                  <a:cxn ang="0">
                    <a:pos x="87" y="9"/>
                  </a:cxn>
                  <a:cxn ang="0">
                    <a:pos x="97" y="13"/>
                  </a:cxn>
                  <a:cxn ang="0">
                    <a:pos x="97" y="31"/>
                  </a:cxn>
                  <a:cxn ang="0">
                    <a:pos x="88" y="31"/>
                  </a:cxn>
                  <a:cxn ang="0">
                    <a:pos x="77" y="35"/>
                  </a:cxn>
                  <a:cxn ang="0">
                    <a:pos x="77" y="43"/>
                  </a:cxn>
                  <a:cxn ang="0">
                    <a:pos x="82" y="48"/>
                  </a:cxn>
                  <a:cxn ang="0">
                    <a:pos x="91" y="49"/>
                  </a:cxn>
                  <a:cxn ang="0">
                    <a:pos x="97" y="55"/>
                  </a:cxn>
                  <a:cxn ang="0">
                    <a:pos x="96" y="62"/>
                  </a:cxn>
                  <a:cxn ang="0">
                    <a:pos x="89" y="66"/>
                  </a:cxn>
                  <a:cxn ang="0">
                    <a:pos x="83" y="66"/>
                  </a:cxn>
                  <a:cxn ang="0">
                    <a:pos x="80" y="70"/>
                  </a:cxn>
                  <a:cxn ang="0">
                    <a:pos x="81" y="76"/>
                  </a:cxn>
                  <a:cxn ang="0">
                    <a:pos x="84" y="82"/>
                  </a:cxn>
                  <a:cxn ang="0">
                    <a:pos x="100" y="89"/>
                  </a:cxn>
                  <a:cxn ang="0">
                    <a:pos x="100" y="100"/>
                  </a:cxn>
                  <a:cxn ang="0">
                    <a:pos x="58" y="104"/>
                  </a:cxn>
                  <a:cxn ang="0">
                    <a:pos x="58" y="70"/>
                  </a:cxn>
                  <a:cxn ang="0">
                    <a:pos x="54" y="38"/>
                  </a:cxn>
                  <a:cxn ang="0">
                    <a:pos x="46" y="40"/>
                  </a:cxn>
                  <a:cxn ang="0">
                    <a:pos x="38" y="39"/>
                  </a:cxn>
                  <a:cxn ang="0">
                    <a:pos x="34" y="29"/>
                  </a:cxn>
                  <a:cxn ang="0">
                    <a:pos x="26" y="26"/>
                  </a:cxn>
                  <a:cxn ang="0">
                    <a:pos x="21" y="36"/>
                  </a:cxn>
                  <a:cxn ang="0">
                    <a:pos x="20" y="46"/>
                  </a:cxn>
                  <a:cxn ang="0">
                    <a:pos x="20" y="62"/>
                  </a:cxn>
                  <a:cxn ang="0">
                    <a:pos x="26" y="77"/>
                  </a:cxn>
                  <a:cxn ang="0">
                    <a:pos x="39" y="67"/>
                  </a:cxn>
                  <a:cxn ang="0">
                    <a:pos x="52" y="70"/>
                  </a:cxn>
                  <a:cxn ang="0">
                    <a:pos x="47" y="87"/>
                  </a:cxn>
                  <a:cxn ang="0">
                    <a:pos x="34" y="101"/>
                  </a:cxn>
                  <a:cxn ang="0">
                    <a:pos x="23" y="100"/>
                  </a:cxn>
                  <a:cxn ang="0">
                    <a:pos x="12" y="99"/>
                  </a:cxn>
                  <a:cxn ang="0">
                    <a:pos x="4" y="96"/>
                  </a:cxn>
                  <a:cxn ang="0">
                    <a:pos x="5" y="84"/>
                  </a:cxn>
                  <a:cxn ang="0">
                    <a:pos x="0" y="40"/>
                  </a:cxn>
                  <a:cxn ang="0">
                    <a:pos x="19" y="1"/>
                  </a:cxn>
                  <a:cxn ang="0">
                    <a:pos x="31" y="1"/>
                  </a:cxn>
                  <a:cxn ang="0">
                    <a:pos x="41" y="7"/>
                  </a:cxn>
                  <a:cxn ang="0">
                    <a:pos x="49" y="16"/>
                  </a:cxn>
                  <a:cxn ang="0">
                    <a:pos x="54" y="26"/>
                  </a:cxn>
                </a:cxnLst>
                <a:rect l="0" t="0" r="r" b="b"/>
                <a:pathLst>
                  <a:path w="100" h="105">
                    <a:moveTo>
                      <a:pt x="54" y="26"/>
                    </a:moveTo>
                    <a:lnTo>
                      <a:pt x="58" y="23"/>
                    </a:lnTo>
                    <a:lnTo>
                      <a:pt x="58" y="18"/>
                    </a:lnTo>
                    <a:lnTo>
                      <a:pt x="58" y="14"/>
                    </a:lnTo>
                    <a:lnTo>
                      <a:pt x="58" y="9"/>
                    </a:lnTo>
                    <a:lnTo>
                      <a:pt x="64" y="8"/>
                    </a:lnTo>
                    <a:lnTo>
                      <a:pt x="69" y="8"/>
                    </a:lnTo>
                    <a:lnTo>
                      <a:pt x="75" y="8"/>
                    </a:lnTo>
                    <a:lnTo>
                      <a:pt x="81" y="8"/>
                    </a:lnTo>
                    <a:lnTo>
                      <a:pt x="87" y="9"/>
                    </a:lnTo>
                    <a:lnTo>
                      <a:pt x="92" y="10"/>
                    </a:lnTo>
                    <a:lnTo>
                      <a:pt x="97" y="13"/>
                    </a:lnTo>
                    <a:lnTo>
                      <a:pt x="100" y="16"/>
                    </a:lnTo>
                    <a:lnTo>
                      <a:pt x="97" y="31"/>
                    </a:lnTo>
                    <a:lnTo>
                      <a:pt x="92" y="31"/>
                    </a:lnTo>
                    <a:lnTo>
                      <a:pt x="88" y="31"/>
                    </a:lnTo>
                    <a:lnTo>
                      <a:pt x="82" y="32"/>
                    </a:lnTo>
                    <a:lnTo>
                      <a:pt x="77" y="35"/>
                    </a:lnTo>
                    <a:lnTo>
                      <a:pt x="79" y="39"/>
                    </a:lnTo>
                    <a:lnTo>
                      <a:pt x="77" y="43"/>
                    </a:lnTo>
                    <a:lnTo>
                      <a:pt x="77" y="46"/>
                    </a:lnTo>
                    <a:lnTo>
                      <a:pt x="82" y="48"/>
                    </a:lnTo>
                    <a:lnTo>
                      <a:pt x="87" y="48"/>
                    </a:lnTo>
                    <a:lnTo>
                      <a:pt x="91" y="49"/>
                    </a:lnTo>
                    <a:lnTo>
                      <a:pt x="95" y="52"/>
                    </a:lnTo>
                    <a:lnTo>
                      <a:pt x="97" y="55"/>
                    </a:lnTo>
                    <a:lnTo>
                      <a:pt x="98" y="60"/>
                    </a:lnTo>
                    <a:lnTo>
                      <a:pt x="96" y="62"/>
                    </a:lnTo>
                    <a:lnTo>
                      <a:pt x="92" y="64"/>
                    </a:lnTo>
                    <a:lnTo>
                      <a:pt x="89" y="66"/>
                    </a:lnTo>
                    <a:lnTo>
                      <a:pt x="85" y="66"/>
                    </a:lnTo>
                    <a:lnTo>
                      <a:pt x="83" y="66"/>
                    </a:lnTo>
                    <a:lnTo>
                      <a:pt x="82" y="68"/>
                    </a:lnTo>
                    <a:lnTo>
                      <a:pt x="80" y="70"/>
                    </a:lnTo>
                    <a:lnTo>
                      <a:pt x="80" y="74"/>
                    </a:lnTo>
                    <a:lnTo>
                      <a:pt x="81" y="76"/>
                    </a:lnTo>
                    <a:lnTo>
                      <a:pt x="82" y="79"/>
                    </a:lnTo>
                    <a:lnTo>
                      <a:pt x="84" y="82"/>
                    </a:lnTo>
                    <a:lnTo>
                      <a:pt x="100" y="83"/>
                    </a:lnTo>
                    <a:lnTo>
                      <a:pt x="100" y="89"/>
                    </a:lnTo>
                    <a:lnTo>
                      <a:pt x="100" y="94"/>
                    </a:lnTo>
                    <a:lnTo>
                      <a:pt x="100" y="100"/>
                    </a:lnTo>
                    <a:lnTo>
                      <a:pt x="97" y="105"/>
                    </a:lnTo>
                    <a:lnTo>
                      <a:pt x="58" y="104"/>
                    </a:lnTo>
                    <a:lnTo>
                      <a:pt x="57" y="87"/>
                    </a:lnTo>
                    <a:lnTo>
                      <a:pt x="58" y="70"/>
                    </a:lnTo>
                    <a:lnTo>
                      <a:pt x="58" y="54"/>
                    </a:lnTo>
                    <a:lnTo>
                      <a:pt x="54" y="38"/>
                    </a:lnTo>
                    <a:lnTo>
                      <a:pt x="51" y="40"/>
                    </a:lnTo>
                    <a:lnTo>
                      <a:pt x="46" y="40"/>
                    </a:lnTo>
                    <a:lnTo>
                      <a:pt x="43" y="39"/>
                    </a:lnTo>
                    <a:lnTo>
                      <a:pt x="38" y="39"/>
                    </a:lnTo>
                    <a:lnTo>
                      <a:pt x="35" y="35"/>
                    </a:lnTo>
                    <a:lnTo>
                      <a:pt x="34" y="29"/>
                    </a:lnTo>
                    <a:lnTo>
                      <a:pt x="31" y="25"/>
                    </a:lnTo>
                    <a:lnTo>
                      <a:pt x="26" y="26"/>
                    </a:lnTo>
                    <a:lnTo>
                      <a:pt x="22" y="31"/>
                    </a:lnTo>
                    <a:lnTo>
                      <a:pt x="21" y="36"/>
                    </a:lnTo>
                    <a:lnTo>
                      <a:pt x="21" y="40"/>
                    </a:lnTo>
                    <a:lnTo>
                      <a:pt x="20" y="46"/>
                    </a:lnTo>
                    <a:lnTo>
                      <a:pt x="19" y="54"/>
                    </a:lnTo>
                    <a:lnTo>
                      <a:pt x="20" y="62"/>
                    </a:lnTo>
                    <a:lnTo>
                      <a:pt x="21" y="70"/>
                    </a:lnTo>
                    <a:lnTo>
                      <a:pt x="26" y="77"/>
                    </a:lnTo>
                    <a:lnTo>
                      <a:pt x="32" y="74"/>
                    </a:lnTo>
                    <a:lnTo>
                      <a:pt x="39" y="67"/>
                    </a:lnTo>
                    <a:lnTo>
                      <a:pt x="45" y="63"/>
                    </a:lnTo>
                    <a:lnTo>
                      <a:pt x="52" y="70"/>
                    </a:lnTo>
                    <a:lnTo>
                      <a:pt x="52" y="81"/>
                    </a:lnTo>
                    <a:lnTo>
                      <a:pt x="47" y="87"/>
                    </a:lnTo>
                    <a:lnTo>
                      <a:pt x="41" y="94"/>
                    </a:lnTo>
                    <a:lnTo>
                      <a:pt x="34" y="101"/>
                    </a:lnTo>
                    <a:lnTo>
                      <a:pt x="29" y="100"/>
                    </a:lnTo>
                    <a:lnTo>
                      <a:pt x="23" y="100"/>
                    </a:lnTo>
                    <a:lnTo>
                      <a:pt x="18" y="100"/>
                    </a:lnTo>
                    <a:lnTo>
                      <a:pt x="12" y="99"/>
                    </a:lnTo>
                    <a:lnTo>
                      <a:pt x="7" y="98"/>
                    </a:lnTo>
                    <a:lnTo>
                      <a:pt x="4" y="96"/>
                    </a:lnTo>
                    <a:lnTo>
                      <a:pt x="3" y="91"/>
                    </a:lnTo>
                    <a:lnTo>
                      <a:pt x="5" y="84"/>
                    </a:lnTo>
                    <a:lnTo>
                      <a:pt x="1" y="63"/>
                    </a:lnTo>
                    <a:lnTo>
                      <a:pt x="0" y="40"/>
                    </a:lnTo>
                    <a:lnTo>
                      <a:pt x="5" y="18"/>
                    </a:lnTo>
                    <a:lnTo>
                      <a:pt x="19" y="1"/>
                    </a:lnTo>
                    <a:lnTo>
                      <a:pt x="26" y="0"/>
                    </a:lnTo>
                    <a:lnTo>
                      <a:pt x="31" y="1"/>
                    </a:lnTo>
                    <a:lnTo>
                      <a:pt x="36" y="3"/>
                    </a:lnTo>
                    <a:lnTo>
                      <a:pt x="41" y="7"/>
                    </a:lnTo>
                    <a:lnTo>
                      <a:pt x="45" y="11"/>
                    </a:lnTo>
                    <a:lnTo>
                      <a:pt x="49" y="16"/>
                    </a:lnTo>
                    <a:lnTo>
                      <a:pt x="52" y="21"/>
                    </a:lnTo>
                    <a:lnTo>
                      <a:pt x="54" y="2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3" name="Freeform 125"/>
              <p:cNvSpPr>
                <a:spLocks/>
              </p:cNvSpPr>
              <p:nvPr/>
            </p:nvSpPr>
            <p:spPr bwMode="auto">
              <a:xfrm>
                <a:off x="2997" y="2182"/>
                <a:ext cx="6" cy="6"/>
              </a:xfrm>
              <a:custGeom>
                <a:avLst/>
                <a:gdLst/>
                <a:ahLst/>
                <a:cxnLst>
                  <a:cxn ang="0">
                    <a:pos x="10" y="7"/>
                  </a:cxn>
                  <a:cxn ang="0">
                    <a:pos x="10" y="10"/>
                  </a:cxn>
                  <a:cxn ang="0">
                    <a:pos x="9" y="11"/>
                  </a:cxn>
                  <a:cxn ang="0">
                    <a:pos x="7" y="11"/>
                  </a:cxn>
                  <a:cxn ang="0">
                    <a:pos x="6" y="12"/>
                  </a:cxn>
                  <a:cxn ang="0">
                    <a:pos x="2" y="13"/>
                  </a:cxn>
                  <a:cxn ang="0">
                    <a:pos x="1" y="12"/>
                  </a:cxn>
                  <a:cxn ang="0">
                    <a:pos x="0" y="10"/>
                  </a:cxn>
                  <a:cxn ang="0">
                    <a:pos x="0" y="7"/>
                  </a:cxn>
                  <a:cxn ang="0">
                    <a:pos x="1" y="3"/>
                  </a:cxn>
                  <a:cxn ang="0">
                    <a:pos x="4" y="0"/>
                  </a:cxn>
                  <a:cxn ang="0">
                    <a:pos x="9" y="3"/>
                  </a:cxn>
                  <a:cxn ang="0">
                    <a:pos x="10" y="7"/>
                  </a:cxn>
                </a:cxnLst>
                <a:rect l="0" t="0" r="r" b="b"/>
                <a:pathLst>
                  <a:path w="10" h="13">
                    <a:moveTo>
                      <a:pt x="10" y="7"/>
                    </a:moveTo>
                    <a:lnTo>
                      <a:pt x="10" y="10"/>
                    </a:lnTo>
                    <a:lnTo>
                      <a:pt x="9" y="11"/>
                    </a:lnTo>
                    <a:lnTo>
                      <a:pt x="7" y="11"/>
                    </a:lnTo>
                    <a:lnTo>
                      <a:pt x="6" y="12"/>
                    </a:lnTo>
                    <a:lnTo>
                      <a:pt x="2" y="13"/>
                    </a:lnTo>
                    <a:lnTo>
                      <a:pt x="1" y="12"/>
                    </a:lnTo>
                    <a:lnTo>
                      <a:pt x="0" y="10"/>
                    </a:lnTo>
                    <a:lnTo>
                      <a:pt x="0" y="7"/>
                    </a:lnTo>
                    <a:lnTo>
                      <a:pt x="1" y="3"/>
                    </a:lnTo>
                    <a:lnTo>
                      <a:pt x="4" y="0"/>
                    </a:lnTo>
                    <a:lnTo>
                      <a:pt x="9" y="3"/>
                    </a:lnTo>
                    <a:lnTo>
                      <a:pt x="10"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4" name="Freeform 126"/>
              <p:cNvSpPr>
                <a:spLocks/>
              </p:cNvSpPr>
              <p:nvPr/>
            </p:nvSpPr>
            <p:spPr bwMode="auto">
              <a:xfrm>
                <a:off x="2782" y="2183"/>
                <a:ext cx="30" cy="6"/>
              </a:xfrm>
              <a:custGeom>
                <a:avLst/>
                <a:gdLst/>
                <a:ahLst/>
                <a:cxnLst>
                  <a:cxn ang="0">
                    <a:pos x="61" y="4"/>
                  </a:cxn>
                  <a:cxn ang="0">
                    <a:pos x="57" y="9"/>
                  </a:cxn>
                  <a:cxn ang="0">
                    <a:pos x="49" y="9"/>
                  </a:cxn>
                  <a:cxn ang="0">
                    <a:pos x="39" y="8"/>
                  </a:cxn>
                  <a:cxn ang="0">
                    <a:pos x="31" y="9"/>
                  </a:cxn>
                  <a:cxn ang="0">
                    <a:pos x="23" y="10"/>
                  </a:cxn>
                  <a:cxn ang="0">
                    <a:pos x="14" y="11"/>
                  </a:cxn>
                  <a:cxn ang="0">
                    <a:pos x="6" y="11"/>
                  </a:cxn>
                  <a:cxn ang="0">
                    <a:pos x="0" y="7"/>
                  </a:cxn>
                  <a:cxn ang="0">
                    <a:pos x="2" y="0"/>
                  </a:cxn>
                  <a:cxn ang="0">
                    <a:pos x="9" y="1"/>
                  </a:cxn>
                  <a:cxn ang="0">
                    <a:pos x="17" y="1"/>
                  </a:cxn>
                  <a:cxn ang="0">
                    <a:pos x="24" y="2"/>
                  </a:cxn>
                  <a:cxn ang="0">
                    <a:pos x="32" y="2"/>
                  </a:cxn>
                  <a:cxn ang="0">
                    <a:pos x="39" y="3"/>
                  </a:cxn>
                  <a:cxn ang="0">
                    <a:pos x="46" y="3"/>
                  </a:cxn>
                  <a:cxn ang="0">
                    <a:pos x="54" y="4"/>
                  </a:cxn>
                  <a:cxn ang="0">
                    <a:pos x="61" y="4"/>
                  </a:cxn>
                </a:cxnLst>
                <a:rect l="0" t="0" r="r" b="b"/>
                <a:pathLst>
                  <a:path w="61" h="11">
                    <a:moveTo>
                      <a:pt x="61" y="4"/>
                    </a:moveTo>
                    <a:lnTo>
                      <a:pt x="57" y="9"/>
                    </a:lnTo>
                    <a:lnTo>
                      <a:pt x="49" y="9"/>
                    </a:lnTo>
                    <a:lnTo>
                      <a:pt x="39" y="8"/>
                    </a:lnTo>
                    <a:lnTo>
                      <a:pt x="31" y="9"/>
                    </a:lnTo>
                    <a:lnTo>
                      <a:pt x="23" y="10"/>
                    </a:lnTo>
                    <a:lnTo>
                      <a:pt x="14" y="11"/>
                    </a:lnTo>
                    <a:lnTo>
                      <a:pt x="6" y="11"/>
                    </a:lnTo>
                    <a:lnTo>
                      <a:pt x="0" y="7"/>
                    </a:lnTo>
                    <a:lnTo>
                      <a:pt x="2" y="0"/>
                    </a:lnTo>
                    <a:lnTo>
                      <a:pt x="9" y="1"/>
                    </a:lnTo>
                    <a:lnTo>
                      <a:pt x="17" y="1"/>
                    </a:lnTo>
                    <a:lnTo>
                      <a:pt x="24" y="2"/>
                    </a:lnTo>
                    <a:lnTo>
                      <a:pt x="32" y="2"/>
                    </a:lnTo>
                    <a:lnTo>
                      <a:pt x="39" y="3"/>
                    </a:lnTo>
                    <a:lnTo>
                      <a:pt x="46" y="3"/>
                    </a:lnTo>
                    <a:lnTo>
                      <a:pt x="54" y="4"/>
                    </a:lnTo>
                    <a:lnTo>
                      <a:pt x="61"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5" name="Freeform 127"/>
              <p:cNvSpPr>
                <a:spLocks/>
              </p:cNvSpPr>
              <p:nvPr/>
            </p:nvSpPr>
            <p:spPr bwMode="auto">
              <a:xfrm>
                <a:off x="2337" y="2186"/>
                <a:ext cx="9" cy="1"/>
              </a:xfrm>
              <a:custGeom>
                <a:avLst/>
                <a:gdLst/>
                <a:ahLst/>
                <a:cxnLst>
                  <a:cxn ang="0">
                    <a:pos x="17" y="0"/>
                  </a:cxn>
                  <a:cxn ang="0">
                    <a:pos x="13" y="3"/>
                  </a:cxn>
                  <a:cxn ang="0">
                    <a:pos x="9" y="4"/>
                  </a:cxn>
                  <a:cxn ang="0">
                    <a:pos x="3" y="4"/>
                  </a:cxn>
                  <a:cxn ang="0">
                    <a:pos x="0" y="4"/>
                  </a:cxn>
                  <a:cxn ang="0">
                    <a:pos x="4" y="3"/>
                  </a:cxn>
                  <a:cxn ang="0">
                    <a:pos x="9" y="1"/>
                  </a:cxn>
                  <a:cxn ang="0">
                    <a:pos x="12" y="0"/>
                  </a:cxn>
                  <a:cxn ang="0">
                    <a:pos x="17" y="0"/>
                  </a:cxn>
                </a:cxnLst>
                <a:rect l="0" t="0" r="r" b="b"/>
                <a:pathLst>
                  <a:path w="17" h="4">
                    <a:moveTo>
                      <a:pt x="17" y="0"/>
                    </a:moveTo>
                    <a:lnTo>
                      <a:pt x="13" y="3"/>
                    </a:lnTo>
                    <a:lnTo>
                      <a:pt x="9" y="4"/>
                    </a:lnTo>
                    <a:lnTo>
                      <a:pt x="3" y="4"/>
                    </a:lnTo>
                    <a:lnTo>
                      <a:pt x="0" y="4"/>
                    </a:lnTo>
                    <a:lnTo>
                      <a:pt x="4" y="3"/>
                    </a:lnTo>
                    <a:lnTo>
                      <a:pt x="9" y="1"/>
                    </a:lnTo>
                    <a:lnTo>
                      <a:pt x="12" y="0"/>
                    </a:lnTo>
                    <a:lnTo>
                      <a:pt x="17"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6" name="Freeform 128"/>
              <p:cNvSpPr>
                <a:spLocks/>
              </p:cNvSpPr>
              <p:nvPr/>
            </p:nvSpPr>
            <p:spPr bwMode="auto">
              <a:xfrm>
                <a:off x="2915" y="2186"/>
                <a:ext cx="4" cy="6"/>
              </a:xfrm>
              <a:custGeom>
                <a:avLst/>
                <a:gdLst/>
                <a:ahLst/>
                <a:cxnLst>
                  <a:cxn ang="0">
                    <a:pos x="8" y="13"/>
                  </a:cxn>
                  <a:cxn ang="0">
                    <a:pos x="0" y="13"/>
                  </a:cxn>
                  <a:cxn ang="0">
                    <a:pos x="0" y="9"/>
                  </a:cxn>
                  <a:cxn ang="0">
                    <a:pos x="1" y="6"/>
                  </a:cxn>
                  <a:cxn ang="0">
                    <a:pos x="2" y="4"/>
                  </a:cxn>
                  <a:cxn ang="0">
                    <a:pos x="4" y="0"/>
                  </a:cxn>
                  <a:cxn ang="0">
                    <a:pos x="6" y="4"/>
                  </a:cxn>
                  <a:cxn ang="0">
                    <a:pos x="7" y="6"/>
                  </a:cxn>
                  <a:cxn ang="0">
                    <a:pos x="7" y="9"/>
                  </a:cxn>
                  <a:cxn ang="0">
                    <a:pos x="8" y="13"/>
                  </a:cxn>
                </a:cxnLst>
                <a:rect l="0" t="0" r="r" b="b"/>
                <a:pathLst>
                  <a:path w="8" h="13">
                    <a:moveTo>
                      <a:pt x="8" y="13"/>
                    </a:moveTo>
                    <a:lnTo>
                      <a:pt x="0" y="13"/>
                    </a:lnTo>
                    <a:lnTo>
                      <a:pt x="0" y="9"/>
                    </a:lnTo>
                    <a:lnTo>
                      <a:pt x="1" y="6"/>
                    </a:lnTo>
                    <a:lnTo>
                      <a:pt x="2" y="4"/>
                    </a:lnTo>
                    <a:lnTo>
                      <a:pt x="4" y="0"/>
                    </a:lnTo>
                    <a:lnTo>
                      <a:pt x="6" y="4"/>
                    </a:lnTo>
                    <a:lnTo>
                      <a:pt x="7" y="6"/>
                    </a:lnTo>
                    <a:lnTo>
                      <a:pt x="7" y="9"/>
                    </a:lnTo>
                    <a:lnTo>
                      <a:pt x="8" y="1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7" name="Freeform 129"/>
              <p:cNvSpPr>
                <a:spLocks/>
              </p:cNvSpPr>
              <p:nvPr/>
            </p:nvSpPr>
            <p:spPr bwMode="auto">
              <a:xfrm>
                <a:off x="2520" y="2190"/>
                <a:ext cx="1" cy="3"/>
              </a:xfrm>
              <a:custGeom>
                <a:avLst/>
                <a:gdLst/>
                <a:ahLst/>
                <a:cxnLst>
                  <a:cxn ang="0">
                    <a:pos x="2" y="4"/>
                  </a:cxn>
                  <a:cxn ang="0">
                    <a:pos x="0" y="6"/>
                  </a:cxn>
                  <a:cxn ang="0">
                    <a:pos x="0" y="0"/>
                  </a:cxn>
                  <a:cxn ang="0">
                    <a:pos x="1" y="0"/>
                  </a:cxn>
                  <a:cxn ang="0">
                    <a:pos x="1" y="1"/>
                  </a:cxn>
                  <a:cxn ang="0">
                    <a:pos x="2" y="3"/>
                  </a:cxn>
                  <a:cxn ang="0">
                    <a:pos x="2" y="4"/>
                  </a:cxn>
                </a:cxnLst>
                <a:rect l="0" t="0" r="r" b="b"/>
                <a:pathLst>
                  <a:path w="2" h="6">
                    <a:moveTo>
                      <a:pt x="2" y="4"/>
                    </a:moveTo>
                    <a:lnTo>
                      <a:pt x="0" y="6"/>
                    </a:lnTo>
                    <a:lnTo>
                      <a:pt x="0" y="0"/>
                    </a:lnTo>
                    <a:lnTo>
                      <a:pt x="1" y="0"/>
                    </a:lnTo>
                    <a:lnTo>
                      <a:pt x="1" y="1"/>
                    </a:lnTo>
                    <a:lnTo>
                      <a:pt x="2" y="3"/>
                    </a:lnTo>
                    <a:lnTo>
                      <a:pt x="2"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8" name="Freeform 130"/>
              <p:cNvSpPr>
                <a:spLocks/>
              </p:cNvSpPr>
              <p:nvPr/>
            </p:nvSpPr>
            <p:spPr bwMode="auto">
              <a:xfrm>
                <a:off x="2570" y="2193"/>
                <a:ext cx="6" cy="12"/>
              </a:xfrm>
              <a:custGeom>
                <a:avLst/>
                <a:gdLst/>
                <a:ahLst/>
                <a:cxnLst>
                  <a:cxn ang="0">
                    <a:pos x="10" y="0"/>
                  </a:cxn>
                  <a:cxn ang="0">
                    <a:pos x="11" y="6"/>
                  </a:cxn>
                  <a:cxn ang="0">
                    <a:pos x="10" y="12"/>
                  </a:cxn>
                  <a:cxn ang="0">
                    <a:pos x="6" y="17"/>
                  </a:cxn>
                  <a:cxn ang="0">
                    <a:pos x="4" y="23"/>
                  </a:cxn>
                  <a:cxn ang="0">
                    <a:pos x="3" y="23"/>
                  </a:cxn>
                  <a:cxn ang="0">
                    <a:pos x="2" y="23"/>
                  </a:cxn>
                  <a:cxn ang="0">
                    <a:pos x="1" y="21"/>
                  </a:cxn>
                  <a:cxn ang="0">
                    <a:pos x="0" y="20"/>
                  </a:cxn>
                  <a:cxn ang="0">
                    <a:pos x="1" y="14"/>
                  </a:cxn>
                  <a:cxn ang="0">
                    <a:pos x="1" y="8"/>
                  </a:cxn>
                  <a:cxn ang="0">
                    <a:pos x="3" y="3"/>
                  </a:cxn>
                  <a:cxn ang="0">
                    <a:pos x="10" y="0"/>
                  </a:cxn>
                </a:cxnLst>
                <a:rect l="0" t="0" r="r" b="b"/>
                <a:pathLst>
                  <a:path w="11" h="23">
                    <a:moveTo>
                      <a:pt x="10" y="0"/>
                    </a:moveTo>
                    <a:lnTo>
                      <a:pt x="11" y="6"/>
                    </a:lnTo>
                    <a:lnTo>
                      <a:pt x="10" y="12"/>
                    </a:lnTo>
                    <a:lnTo>
                      <a:pt x="6" y="17"/>
                    </a:lnTo>
                    <a:lnTo>
                      <a:pt x="4" y="23"/>
                    </a:lnTo>
                    <a:lnTo>
                      <a:pt x="3" y="23"/>
                    </a:lnTo>
                    <a:lnTo>
                      <a:pt x="2" y="23"/>
                    </a:lnTo>
                    <a:lnTo>
                      <a:pt x="1" y="21"/>
                    </a:lnTo>
                    <a:lnTo>
                      <a:pt x="0" y="20"/>
                    </a:lnTo>
                    <a:lnTo>
                      <a:pt x="1" y="14"/>
                    </a:lnTo>
                    <a:lnTo>
                      <a:pt x="1" y="8"/>
                    </a:lnTo>
                    <a:lnTo>
                      <a:pt x="3" y="3"/>
                    </a:lnTo>
                    <a:lnTo>
                      <a:pt x="1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79" name="Freeform 131"/>
              <p:cNvSpPr>
                <a:spLocks/>
              </p:cNvSpPr>
              <p:nvPr/>
            </p:nvSpPr>
            <p:spPr bwMode="auto">
              <a:xfrm>
                <a:off x="2782" y="2195"/>
                <a:ext cx="52" cy="6"/>
              </a:xfrm>
              <a:custGeom>
                <a:avLst/>
                <a:gdLst/>
                <a:ahLst/>
                <a:cxnLst>
                  <a:cxn ang="0">
                    <a:pos x="105" y="4"/>
                  </a:cxn>
                  <a:cxn ang="0">
                    <a:pos x="92" y="4"/>
                  </a:cxn>
                  <a:cxn ang="0">
                    <a:pos x="78" y="5"/>
                  </a:cxn>
                  <a:cxn ang="0">
                    <a:pos x="66" y="7"/>
                  </a:cxn>
                  <a:cxn ang="0">
                    <a:pos x="53" y="8"/>
                  </a:cxn>
                  <a:cxn ang="0">
                    <a:pos x="40" y="10"/>
                  </a:cxn>
                  <a:cxn ang="0">
                    <a:pos x="28" y="11"/>
                  </a:cxn>
                  <a:cxn ang="0">
                    <a:pos x="15" y="12"/>
                  </a:cxn>
                  <a:cxn ang="0">
                    <a:pos x="2" y="12"/>
                  </a:cxn>
                  <a:cxn ang="0">
                    <a:pos x="0" y="11"/>
                  </a:cxn>
                  <a:cxn ang="0">
                    <a:pos x="0" y="9"/>
                  </a:cxn>
                  <a:cxn ang="0">
                    <a:pos x="0" y="7"/>
                  </a:cxn>
                  <a:cxn ang="0">
                    <a:pos x="0" y="4"/>
                  </a:cxn>
                  <a:cxn ang="0">
                    <a:pos x="5" y="1"/>
                  </a:cxn>
                  <a:cxn ang="0">
                    <a:pos x="11" y="1"/>
                  </a:cxn>
                  <a:cxn ang="0">
                    <a:pos x="16" y="1"/>
                  </a:cxn>
                  <a:cxn ang="0">
                    <a:pos x="22" y="0"/>
                  </a:cxn>
                  <a:cxn ang="0">
                    <a:pos x="105" y="2"/>
                  </a:cxn>
                  <a:cxn ang="0">
                    <a:pos x="105" y="4"/>
                  </a:cxn>
                </a:cxnLst>
                <a:rect l="0" t="0" r="r" b="b"/>
                <a:pathLst>
                  <a:path w="105" h="12">
                    <a:moveTo>
                      <a:pt x="105" y="4"/>
                    </a:moveTo>
                    <a:lnTo>
                      <a:pt x="92" y="4"/>
                    </a:lnTo>
                    <a:lnTo>
                      <a:pt x="78" y="5"/>
                    </a:lnTo>
                    <a:lnTo>
                      <a:pt x="66" y="7"/>
                    </a:lnTo>
                    <a:lnTo>
                      <a:pt x="53" y="8"/>
                    </a:lnTo>
                    <a:lnTo>
                      <a:pt x="40" y="10"/>
                    </a:lnTo>
                    <a:lnTo>
                      <a:pt x="28" y="11"/>
                    </a:lnTo>
                    <a:lnTo>
                      <a:pt x="15" y="12"/>
                    </a:lnTo>
                    <a:lnTo>
                      <a:pt x="2" y="12"/>
                    </a:lnTo>
                    <a:lnTo>
                      <a:pt x="0" y="11"/>
                    </a:lnTo>
                    <a:lnTo>
                      <a:pt x="0" y="9"/>
                    </a:lnTo>
                    <a:lnTo>
                      <a:pt x="0" y="7"/>
                    </a:lnTo>
                    <a:lnTo>
                      <a:pt x="0" y="4"/>
                    </a:lnTo>
                    <a:lnTo>
                      <a:pt x="5" y="1"/>
                    </a:lnTo>
                    <a:lnTo>
                      <a:pt x="11" y="1"/>
                    </a:lnTo>
                    <a:lnTo>
                      <a:pt x="16" y="1"/>
                    </a:lnTo>
                    <a:lnTo>
                      <a:pt x="22" y="0"/>
                    </a:lnTo>
                    <a:lnTo>
                      <a:pt x="105" y="2"/>
                    </a:lnTo>
                    <a:lnTo>
                      <a:pt x="105"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0" name="Freeform 132"/>
              <p:cNvSpPr>
                <a:spLocks/>
              </p:cNvSpPr>
              <p:nvPr/>
            </p:nvSpPr>
            <p:spPr bwMode="auto">
              <a:xfrm>
                <a:off x="3092" y="2198"/>
                <a:ext cx="3" cy="3"/>
              </a:xfrm>
              <a:custGeom>
                <a:avLst/>
                <a:gdLst/>
                <a:ahLst/>
                <a:cxnLst>
                  <a:cxn ang="0">
                    <a:pos x="4" y="2"/>
                  </a:cxn>
                  <a:cxn ang="0">
                    <a:pos x="4" y="5"/>
                  </a:cxn>
                  <a:cxn ang="0">
                    <a:pos x="0" y="5"/>
                  </a:cxn>
                  <a:cxn ang="0">
                    <a:pos x="0" y="3"/>
                  </a:cxn>
                  <a:cxn ang="0">
                    <a:pos x="1" y="0"/>
                  </a:cxn>
                  <a:cxn ang="0">
                    <a:pos x="3" y="0"/>
                  </a:cxn>
                  <a:cxn ang="0">
                    <a:pos x="4" y="2"/>
                  </a:cxn>
                </a:cxnLst>
                <a:rect l="0" t="0" r="r" b="b"/>
                <a:pathLst>
                  <a:path w="4" h="5">
                    <a:moveTo>
                      <a:pt x="4" y="2"/>
                    </a:moveTo>
                    <a:lnTo>
                      <a:pt x="4" y="5"/>
                    </a:lnTo>
                    <a:lnTo>
                      <a:pt x="0" y="5"/>
                    </a:lnTo>
                    <a:lnTo>
                      <a:pt x="0" y="3"/>
                    </a:lnTo>
                    <a:lnTo>
                      <a:pt x="1" y="0"/>
                    </a:lnTo>
                    <a:lnTo>
                      <a:pt x="3" y="0"/>
                    </a:lnTo>
                    <a:lnTo>
                      <a:pt x="4"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1" name="Freeform 133"/>
              <p:cNvSpPr>
                <a:spLocks/>
              </p:cNvSpPr>
              <p:nvPr/>
            </p:nvSpPr>
            <p:spPr bwMode="auto">
              <a:xfrm>
                <a:off x="2999" y="2202"/>
                <a:ext cx="4" cy="5"/>
              </a:xfrm>
              <a:custGeom>
                <a:avLst/>
                <a:gdLst/>
                <a:ahLst/>
                <a:cxnLst>
                  <a:cxn ang="0">
                    <a:pos x="9" y="3"/>
                  </a:cxn>
                  <a:cxn ang="0">
                    <a:pos x="9" y="5"/>
                  </a:cxn>
                  <a:cxn ang="0">
                    <a:pos x="9" y="9"/>
                  </a:cxn>
                  <a:cxn ang="0">
                    <a:pos x="8" y="10"/>
                  </a:cxn>
                  <a:cxn ang="0">
                    <a:pos x="6" y="11"/>
                  </a:cxn>
                  <a:cxn ang="0">
                    <a:pos x="0" y="11"/>
                  </a:cxn>
                  <a:cxn ang="0">
                    <a:pos x="0" y="0"/>
                  </a:cxn>
                  <a:cxn ang="0">
                    <a:pos x="2" y="0"/>
                  </a:cxn>
                  <a:cxn ang="0">
                    <a:pos x="6" y="0"/>
                  </a:cxn>
                  <a:cxn ang="0">
                    <a:pos x="8" y="2"/>
                  </a:cxn>
                  <a:cxn ang="0">
                    <a:pos x="9" y="3"/>
                  </a:cxn>
                </a:cxnLst>
                <a:rect l="0" t="0" r="r" b="b"/>
                <a:pathLst>
                  <a:path w="9" h="11">
                    <a:moveTo>
                      <a:pt x="9" y="3"/>
                    </a:moveTo>
                    <a:lnTo>
                      <a:pt x="9" y="5"/>
                    </a:lnTo>
                    <a:lnTo>
                      <a:pt x="9" y="9"/>
                    </a:lnTo>
                    <a:lnTo>
                      <a:pt x="8" y="10"/>
                    </a:lnTo>
                    <a:lnTo>
                      <a:pt x="6" y="11"/>
                    </a:lnTo>
                    <a:lnTo>
                      <a:pt x="0" y="11"/>
                    </a:lnTo>
                    <a:lnTo>
                      <a:pt x="0" y="0"/>
                    </a:lnTo>
                    <a:lnTo>
                      <a:pt x="2" y="0"/>
                    </a:lnTo>
                    <a:lnTo>
                      <a:pt x="6" y="0"/>
                    </a:lnTo>
                    <a:lnTo>
                      <a:pt x="8" y="2"/>
                    </a:lnTo>
                    <a:lnTo>
                      <a:pt x="9"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2" name="Freeform 134"/>
              <p:cNvSpPr>
                <a:spLocks/>
              </p:cNvSpPr>
              <p:nvPr/>
            </p:nvSpPr>
            <p:spPr bwMode="auto">
              <a:xfrm>
                <a:off x="2782" y="2206"/>
                <a:ext cx="53" cy="7"/>
              </a:xfrm>
              <a:custGeom>
                <a:avLst/>
                <a:gdLst/>
                <a:ahLst/>
                <a:cxnLst>
                  <a:cxn ang="0">
                    <a:pos x="106" y="7"/>
                  </a:cxn>
                  <a:cxn ang="0">
                    <a:pos x="101" y="8"/>
                  </a:cxn>
                  <a:cxn ang="0">
                    <a:pos x="97" y="8"/>
                  </a:cxn>
                  <a:cxn ang="0">
                    <a:pos x="92" y="8"/>
                  </a:cxn>
                  <a:cxn ang="0">
                    <a:pos x="88" y="8"/>
                  </a:cxn>
                  <a:cxn ang="0">
                    <a:pos x="82" y="7"/>
                  </a:cxn>
                  <a:cxn ang="0">
                    <a:pos x="77" y="7"/>
                  </a:cxn>
                  <a:cxn ang="0">
                    <a:pos x="72" y="7"/>
                  </a:cxn>
                  <a:cxn ang="0">
                    <a:pos x="67" y="7"/>
                  </a:cxn>
                  <a:cxn ang="0">
                    <a:pos x="59" y="8"/>
                  </a:cxn>
                  <a:cxn ang="0">
                    <a:pos x="51" y="9"/>
                  </a:cxn>
                  <a:cxn ang="0">
                    <a:pos x="43" y="10"/>
                  </a:cxn>
                  <a:cxn ang="0">
                    <a:pos x="35" y="11"/>
                  </a:cxn>
                  <a:cxn ang="0">
                    <a:pos x="27" y="12"/>
                  </a:cxn>
                  <a:cxn ang="0">
                    <a:pos x="19" y="12"/>
                  </a:cxn>
                  <a:cxn ang="0">
                    <a:pos x="11" y="12"/>
                  </a:cxn>
                  <a:cxn ang="0">
                    <a:pos x="2" y="11"/>
                  </a:cxn>
                  <a:cxn ang="0">
                    <a:pos x="1" y="8"/>
                  </a:cxn>
                  <a:cxn ang="0">
                    <a:pos x="0" y="4"/>
                  </a:cxn>
                  <a:cxn ang="0">
                    <a:pos x="0" y="2"/>
                  </a:cxn>
                  <a:cxn ang="0">
                    <a:pos x="2" y="0"/>
                  </a:cxn>
                  <a:cxn ang="0">
                    <a:pos x="15" y="0"/>
                  </a:cxn>
                  <a:cxn ang="0">
                    <a:pos x="28" y="0"/>
                  </a:cxn>
                  <a:cxn ang="0">
                    <a:pos x="40" y="0"/>
                  </a:cxn>
                  <a:cxn ang="0">
                    <a:pos x="53" y="0"/>
                  </a:cxn>
                  <a:cxn ang="0">
                    <a:pos x="65" y="0"/>
                  </a:cxn>
                  <a:cxn ang="0">
                    <a:pos x="77" y="1"/>
                  </a:cxn>
                  <a:cxn ang="0">
                    <a:pos x="90" y="1"/>
                  </a:cxn>
                  <a:cxn ang="0">
                    <a:pos x="103" y="2"/>
                  </a:cxn>
                  <a:cxn ang="0">
                    <a:pos x="106" y="7"/>
                  </a:cxn>
                </a:cxnLst>
                <a:rect l="0" t="0" r="r" b="b"/>
                <a:pathLst>
                  <a:path w="106" h="12">
                    <a:moveTo>
                      <a:pt x="106" y="7"/>
                    </a:moveTo>
                    <a:lnTo>
                      <a:pt x="101" y="8"/>
                    </a:lnTo>
                    <a:lnTo>
                      <a:pt x="97" y="8"/>
                    </a:lnTo>
                    <a:lnTo>
                      <a:pt x="92" y="8"/>
                    </a:lnTo>
                    <a:lnTo>
                      <a:pt x="88" y="8"/>
                    </a:lnTo>
                    <a:lnTo>
                      <a:pt x="82" y="7"/>
                    </a:lnTo>
                    <a:lnTo>
                      <a:pt x="77" y="7"/>
                    </a:lnTo>
                    <a:lnTo>
                      <a:pt x="72" y="7"/>
                    </a:lnTo>
                    <a:lnTo>
                      <a:pt x="67" y="7"/>
                    </a:lnTo>
                    <a:lnTo>
                      <a:pt x="59" y="8"/>
                    </a:lnTo>
                    <a:lnTo>
                      <a:pt x="51" y="9"/>
                    </a:lnTo>
                    <a:lnTo>
                      <a:pt x="43" y="10"/>
                    </a:lnTo>
                    <a:lnTo>
                      <a:pt x="35" y="11"/>
                    </a:lnTo>
                    <a:lnTo>
                      <a:pt x="27" y="12"/>
                    </a:lnTo>
                    <a:lnTo>
                      <a:pt x="19" y="12"/>
                    </a:lnTo>
                    <a:lnTo>
                      <a:pt x="11" y="12"/>
                    </a:lnTo>
                    <a:lnTo>
                      <a:pt x="2" y="11"/>
                    </a:lnTo>
                    <a:lnTo>
                      <a:pt x="1" y="8"/>
                    </a:lnTo>
                    <a:lnTo>
                      <a:pt x="0" y="4"/>
                    </a:lnTo>
                    <a:lnTo>
                      <a:pt x="0" y="2"/>
                    </a:lnTo>
                    <a:lnTo>
                      <a:pt x="2" y="0"/>
                    </a:lnTo>
                    <a:lnTo>
                      <a:pt x="15" y="0"/>
                    </a:lnTo>
                    <a:lnTo>
                      <a:pt x="28" y="0"/>
                    </a:lnTo>
                    <a:lnTo>
                      <a:pt x="40" y="0"/>
                    </a:lnTo>
                    <a:lnTo>
                      <a:pt x="53" y="0"/>
                    </a:lnTo>
                    <a:lnTo>
                      <a:pt x="65" y="0"/>
                    </a:lnTo>
                    <a:lnTo>
                      <a:pt x="77" y="1"/>
                    </a:lnTo>
                    <a:lnTo>
                      <a:pt x="90" y="1"/>
                    </a:lnTo>
                    <a:lnTo>
                      <a:pt x="103" y="2"/>
                    </a:lnTo>
                    <a:lnTo>
                      <a:pt x="106"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3" name="Freeform 135"/>
              <p:cNvSpPr>
                <a:spLocks/>
              </p:cNvSpPr>
              <p:nvPr/>
            </p:nvSpPr>
            <p:spPr bwMode="auto">
              <a:xfrm>
                <a:off x="2783" y="2218"/>
                <a:ext cx="45" cy="6"/>
              </a:xfrm>
              <a:custGeom>
                <a:avLst/>
                <a:gdLst/>
                <a:ahLst/>
                <a:cxnLst>
                  <a:cxn ang="0">
                    <a:pos x="91" y="3"/>
                  </a:cxn>
                  <a:cxn ang="0">
                    <a:pos x="91" y="5"/>
                  </a:cxn>
                  <a:cxn ang="0">
                    <a:pos x="80" y="4"/>
                  </a:cxn>
                  <a:cxn ang="0">
                    <a:pos x="68" y="4"/>
                  </a:cxn>
                  <a:cxn ang="0">
                    <a:pos x="57" y="7"/>
                  </a:cxn>
                  <a:cxn ang="0">
                    <a:pos x="47" y="8"/>
                  </a:cxn>
                  <a:cxn ang="0">
                    <a:pos x="35" y="9"/>
                  </a:cxn>
                  <a:cxn ang="0">
                    <a:pos x="23" y="10"/>
                  </a:cxn>
                  <a:cxn ang="0">
                    <a:pos x="12" y="11"/>
                  </a:cxn>
                  <a:cxn ang="0">
                    <a:pos x="0" y="10"/>
                  </a:cxn>
                  <a:cxn ang="0">
                    <a:pos x="0" y="7"/>
                  </a:cxn>
                  <a:cxn ang="0">
                    <a:pos x="0" y="4"/>
                  </a:cxn>
                  <a:cxn ang="0">
                    <a:pos x="0" y="2"/>
                  </a:cxn>
                  <a:cxn ang="0">
                    <a:pos x="3" y="1"/>
                  </a:cxn>
                  <a:cxn ang="0">
                    <a:pos x="14" y="1"/>
                  </a:cxn>
                  <a:cxn ang="0">
                    <a:pos x="26" y="1"/>
                  </a:cxn>
                  <a:cxn ang="0">
                    <a:pos x="36" y="1"/>
                  </a:cxn>
                  <a:cxn ang="0">
                    <a:pos x="48" y="0"/>
                  </a:cxn>
                  <a:cxn ang="0">
                    <a:pos x="58" y="1"/>
                  </a:cxn>
                  <a:cxn ang="0">
                    <a:pos x="70" y="1"/>
                  </a:cxn>
                  <a:cxn ang="0">
                    <a:pos x="80" y="2"/>
                  </a:cxn>
                  <a:cxn ang="0">
                    <a:pos x="91" y="3"/>
                  </a:cxn>
                </a:cxnLst>
                <a:rect l="0" t="0" r="r" b="b"/>
                <a:pathLst>
                  <a:path w="91" h="11">
                    <a:moveTo>
                      <a:pt x="91" y="3"/>
                    </a:moveTo>
                    <a:lnTo>
                      <a:pt x="91" y="5"/>
                    </a:lnTo>
                    <a:lnTo>
                      <a:pt x="80" y="4"/>
                    </a:lnTo>
                    <a:lnTo>
                      <a:pt x="68" y="4"/>
                    </a:lnTo>
                    <a:lnTo>
                      <a:pt x="57" y="7"/>
                    </a:lnTo>
                    <a:lnTo>
                      <a:pt x="47" y="8"/>
                    </a:lnTo>
                    <a:lnTo>
                      <a:pt x="35" y="9"/>
                    </a:lnTo>
                    <a:lnTo>
                      <a:pt x="23" y="10"/>
                    </a:lnTo>
                    <a:lnTo>
                      <a:pt x="12" y="11"/>
                    </a:lnTo>
                    <a:lnTo>
                      <a:pt x="0" y="10"/>
                    </a:lnTo>
                    <a:lnTo>
                      <a:pt x="0" y="7"/>
                    </a:lnTo>
                    <a:lnTo>
                      <a:pt x="0" y="4"/>
                    </a:lnTo>
                    <a:lnTo>
                      <a:pt x="0" y="2"/>
                    </a:lnTo>
                    <a:lnTo>
                      <a:pt x="3" y="1"/>
                    </a:lnTo>
                    <a:lnTo>
                      <a:pt x="14" y="1"/>
                    </a:lnTo>
                    <a:lnTo>
                      <a:pt x="26" y="1"/>
                    </a:lnTo>
                    <a:lnTo>
                      <a:pt x="36" y="1"/>
                    </a:lnTo>
                    <a:lnTo>
                      <a:pt x="48" y="0"/>
                    </a:lnTo>
                    <a:lnTo>
                      <a:pt x="58" y="1"/>
                    </a:lnTo>
                    <a:lnTo>
                      <a:pt x="70" y="1"/>
                    </a:lnTo>
                    <a:lnTo>
                      <a:pt x="80" y="2"/>
                    </a:lnTo>
                    <a:lnTo>
                      <a:pt x="91"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4" name="Freeform 136"/>
              <p:cNvSpPr>
                <a:spLocks/>
              </p:cNvSpPr>
              <p:nvPr/>
            </p:nvSpPr>
            <p:spPr bwMode="auto">
              <a:xfrm>
                <a:off x="2601" y="2227"/>
                <a:ext cx="165" cy="52"/>
              </a:xfrm>
              <a:custGeom>
                <a:avLst/>
                <a:gdLst/>
                <a:ahLst/>
                <a:cxnLst>
                  <a:cxn ang="0">
                    <a:pos x="151" y="34"/>
                  </a:cxn>
                  <a:cxn ang="0">
                    <a:pos x="161" y="47"/>
                  </a:cxn>
                  <a:cxn ang="0">
                    <a:pos x="167" y="62"/>
                  </a:cxn>
                  <a:cxn ang="0">
                    <a:pos x="172" y="77"/>
                  </a:cxn>
                  <a:cxn ang="0">
                    <a:pos x="180" y="92"/>
                  </a:cxn>
                  <a:cxn ang="0">
                    <a:pos x="199" y="93"/>
                  </a:cxn>
                  <a:cxn ang="0">
                    <a:pos x="217" y="93"/>
                  </a:cxn>
                  <a:cxn ang="0">
                    <a:pos x="236" y="95"/>
                  </a:cxn>
                  <a:cxn ang="0">
                    <a:pos x="254" y="95"/>
                  </a:cxn>
                  <a:cxn ang="0">
                    <a:pos x="273" y="95"/>
                  </a:cxn>
                  <a:cxn ang="0">
                    <a:pos x="291" y="96"/>
                  </a:cxn>
                  <a:cxn ang="0">
                    <a:pos x="309" y="97"/>
                  </a:cxn>
                  <a:cxn ang="0">
                    <a:pos x="328" y="98"/>
                  </a:cxn>
                  <a:cxn ang="0">
                    <a:pos x="329" y="99"/>
                  </a:cxn>
                  <a:cxn ang="0">
                    <a:pos x="330" y="100"/>
                  </a:cxn>
                  <a:cxn ang="0">
                    <a:pos x="330" y="101"/>
                  </a:cxn>
                  <a:cxn ang="0">
                    <a:pos x="330" y="103"/>
                  </a:cxn>
                  <a:cxn ang="0">
                    <a:pos x="316" y="104"/>
                  </a:cxn>
                  <a:cxn ang="0">
                    <a:pos x="301" y="104"/>
                  </a:cxn>
                  <a:cxn ang="0">
                    <a:pos x="286" y="104"/>
                  </a:cxn>
                  <a:cxn ang="0">
                    <a:pos x="271" y="103"/>
                  </a:cxn>
                  <a:cxn ang="0">
                    <a:pos x="256" y="103"/>
                  </a:cxn>
                  <a:cxn ang="0">
                    <a:pos x="241" y="103"/>
                  </a:cxn>
                  <a:cxn ang="0">
                    <a:pos x="226" y="103"/>
                  </a:cxn>
                  <a:cxn ang="0">
                    <a:pos x="212" y="105"/>
                  </a:cxn>
                  <a:cxn ang="0">
                    <a:pos x="162" y="103"/>
                  </a:cxn>
                  <a:cxn ang="0">
                    <a:pos x="162" y="99"/>
                  </a:cxn>
                  <a:cxn ang="0">
                    <a:pos x="162" y="97"/>
                  </a:cxn>
                  <a:cxn ang="0">
                    <a:pos x="163" y="93"/>
                  </a:cxn>
                  <a:cxn ang="0">
                    <a:pos x="165" y="92"/>
                  </a:cxn>
                  <a:cxn ang="0">
                    <a:pos x="164" y="81"/>
                  </a:cxn>
                  <a:cxn ang="0">
                    <a:pos x="162" y="69"/>
                  </a:cxn>
                  <a:cxn ang="0">
                    <a:pos x="159" y="59"/>
                  </a:cxn>
                  <a:cxn ang="0">
                    <a:pos x="153" y="48"/>
                  </a:cxn>
                  <a:cxn ang="0">
                    <a:pos x="145" y="39"/>
                  </a:cxn>
                  <a:cxn ang="0">
                    <a:pos x="137" y="31"/>
                  </a:cxn>
                  <a:cxn ang="0">
                    <a:pos x="127" y="24"/>
                  </a:cxn>
                  <a:cxn ang="0">
                    <a:pos x="118" y="17"/>
                  </a:cxn>
                  <a:cxn ang="0">
                    <a:pos x="104" y="13"/>
                  </a:cxn>
                  <a:cxn ang="0">
                    <a:pos x="91" y="9"/>
                  </a:cxn>
                  <a:cxn ang="0">
                    <a:pos x="76" y="7"/>
                  </a:cxn>
                  <a:cxn ang="0">
                    <a:pos x="61" y="5"/>
                  </a:cxn>
                  <a:cxn ang="0">
                    <a:pos x="46" y="4"/>
                  </a:cxn>
                  <a:cxn ang="0">
                    <a:pos x="31" y="4"/>
                  </a:cxn>
                  <a:cxn ang="0">
                    <a:pos x="15" y="4"/>
                  </a:cxn>
                  <a:cxn ang="0">
                    <a:pos x="0" y="4"/>
                  </a:cxn>
                  <a:cxn ang="0">
                    <a:pos x="1" y="0"/>
                  </a:cxn>
                  <a:cxn ang="0">
                    <a:pos x="22" y="1"/>
                  </a:cxn>
                  <a:cxn ang="0">
                    <a:pos x="42" y="0"/>
                  </a:cxn>
                  <a:cxn ang="0">
                    <a:pos x="63" y="0"/>
                  </a:cxn>
                  <a:cxn ang="0">
                    <a:pos x="84" y="0"/>
                  </a:cxn>
                  <a:cxn ang="0">
                    <a:pos x="103" y="2"/>
                  </a:cxn>
                  <a:cxn ang="0">
                    <a:pos x="121" y="8"/>
                  </a:cxn>
                  <a:cxn ang="0">
                    <a:pos x="137" y="19"/>
                  </a:cxn>
                  <a:cxn ang="0">
                    <a:pos x="151" y="34"/>
                  </a:cxn>
                </a:cxnLst>
                <a:rect l="0" t="0" r="r" b="b"/>
                <a:pathLst>
                  <a:path w="330" h="105">
                    <a:moveTo>
                      <a:pt x="151" y="34"/>
                    </a:moveTo>
                    <a:lnTo>
                      <a:pt x="161" y="47"/>
                    </a:lnTo>
                    <a:lnTo>
                      <a:pt x="167" y="62"/>
                    </a:lnTo>
                    <a:lnTo>
                      <a:pt x="172" y="77"/>
                    </a:lnTo>
                    <a:lnTo>
                      <a:pt x="180" y="92"/>
                    </a:lnTo>
                    <a:lnTo>
                      <a:pt x="199" y="93"/>
                    </a:lnTo>
                    <a:lnTo>
                      <a:pt x="217" y="93"/>
                    </a:lnTo>
                    <a:lnTo>
                      <a:pt x="236" y="95"/>
                    </a:lnTo>
                    <a:lnTo>
                      <a:pt x="254" y="95"/>
                    </a:lnTo>
                    <a:lnTo>
                      <a:pt x="273" y="95"/>
                    </a:lnTo>
                    <a:lnTo>
                      <a:pt x="291" y="96"/>
                    </a:lnTo>
                    <a:lnTo>
                      <a:pt x="309" y="97"/>
                    </a:lnTo>
                    <a:lnTo>
                      <a:pt x="328" y="98"/>
                    </a:lnTo>
                    <a:lnTo>
                      <a:pt x="329" y="99"/>
                    </a:lnTo>
                    <a:lnTo>
                      <a:pt x="330" y="100"/>
                    </a:lnTo>
                    <a:lnTo>
                      <a:pt x="330" y="101"/>
                    </a:lnTo>
                    <a:lnTo>
                      <a:pt x="330" y="103"/>
                    </a:lnTo>
                    <a:lnTo>
                      <a:pt x="316" y="104"/>
                    </a:lnTo>
                    <a:lnTo>
                      <a:pt x="301" y="104"/>
                    </a:lnTo>
                    <a:lnTo>
                      <a:pt x="286" y="104"/>
                    </a:lnTo>
                    <a:lnTo>
                      <a:pt x="271" y="103"/>
                    </a:lnTo>
                    <a:lnTo>
                      <a:pt x="256" y="103"/>
                    </a:lnTo>
                    <a:lnTo>
                      <a:pt x="241" y="103"/>
                    </a:lnTo>
                    <a:lnTo>
                      <a:pt x="226" y="103"/>
                    </a:lnTo>
                    <a:lnTo>
                      <a:pt x="212" y="105"/>
                    </a:lnTo>
                    <a:lnTo>
                      <a:pt x="162" y="103"/>
                    </a:lnTo>
                    <a:lnTo>
                      <a:pt x="162" y="99"/>
                    </a:lnTo>
                    <a:lnTo>
                      <a:pt x="162" y="97"/>
                    </a:lnTo>
                    <a:lnTo>
                      <a:pt x="163" y="93"/>
                    </a:lnTo>
                    <a:lnTo>
                      <a:pt x="165" y="92"/>
                    </a:lnTo>
                    <a:lnTo>
                      <a:pt x="164" y="81"/>
                    </a:lnTo>
                    <a:lnTo>
                      <a:pt x="162" y="69"/>
                    </a:lnTo>
                    <a:lnTo>
                      <a:pt x="159" y="59"/>
                    </a:lnTo>
                    <a:lnTo>
                      <a:pt x="153" y="48"/>
                    </a:lnTo>
                    <a:lnTo>
                      <a:pt x="145" y="39"/>
                    </a:lnTo>
                    <a:lnTo>
                      <a:pt x="137" y="31"/>
                    </a:lnTo>
                    <a:lnTo>
                      <a:pt x="127" y="24"/>
                    </a:lnTo>
                    <a:lnTo>
                      <a:pt x="118" y="17"/>
                    </a:lnTo>
                    <a:lnTo>
                      <a:pt x="104" y="13"/>
                    </a:lnTo>
                    <a:lnTo>
                      <a:pt x="91" y="9"/>
                    </a:lnTo>
                    <a:lnTo>
                      <a:pt x="76" y="7"/>
                    </a:lnTo>
                    <a:lnTo>
                      <a:pt x="61" y="5"/>
                    </a:lnTo>
                    <a:lnTo>
                      <a:pt x="46" y="4"/>
                    </a:lnTo>
                    <a:lnTo>
                      <a:pt x="31" y="4"/>
                    </a:lnTo>
                    <a:lnTo>
                      <a:pt x="15" y="4"/>
                    </a:lnTo>
                    <a:lnTo>
                      <a:pt x="0" y="4"/>
                    </a:lnTo>
                    <a:lnTo>
                      <a:pt x="1" y="0"/>
                    </a:lnTo>
                    <a:lnTo>
                      <a:pt x="22" y="1"/>
                    </a:lnTo>
                    <a:lnTo>
                      <a:pt x="42" y="0"/>
                    </a:lnTo>
                    <a:lnTo>
                      <a:pt x="63" y="0"/>
                    </a:lnTo>
                    <a:lnTo>
                      <a:pt x="84" y="0"/>
                    </a:lnTo>
                    <a:lnTo>
                      <a:pt x="103" y="2"/>
                    </a:lnTo>
                    <a:lnTo>
                      <a:pt x="121" y="8"/>
                    </a:lnTo>
                    <a:lnTo>
                      <a:pt x="137" y="19"/>
                    </a:lnTo>
                    <a:lnTo>
                      <a:pt x="151" y="3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5" name="Freeform 137"/>
              <p:cNvSpPr>
                <a:spLocks/>
              </p:cNvSpPr>
              <p:nvPr/>
            </p:nvSpPr>
            <p:spPr bwMode="auto">
              <a:xfrm>
                <a:off x="2783" y="2229"/>
                <a:ext cx="46" cy="7"/>
              </a:xfrm>
              <a:custGeom>
                <a:avLst/>
                <a:gdLst/>
                <a:ahLst/>
                <a:cxnLst>
                  <a:cxn ang="0">
                    <a:pos x="91" y="2"/>
                  </a:cxn>
                  <a:cxn ang="0">
                    <a:pos x="91" y="3"/>
                  </a:cxn>
                  <a:cxn ang="0">
                    <a:pos x="92" y="3"/>
                  </a:cxn>
                  <a:cxn ang="0">
                    <a:pos x="92" y="4"/>
                  </a:cxn>
                  <a:cxn ang="0">
                    <a:pos x="92" y="5"/>
                  </a:cxn>
                  <a:cxn ang="0">
                    <a:pos x="89" y="8"/>
                  </a:cxn>
                  <a:cxn ang="0">
                    <a:pos x="78" y="8"/>
                  </a:cxn>
                  <a:cxn ang="0">
                    <a:pos x="68" y="8"/>
                  </a:cxn>
                  <a:cxn ang="0">
                    <a:pos x="56" y="8"/>
                  </a:cxn>
                  <a:cxn ang="0">
                    <a:pos x="46" y="9"/>
                  </a:cxn>
                  <a:cxn ang="0">
                    <a:pos x="35" y="10"/>
                  </a:cxn>
                  <a:cxn ang="0">
                    <a:pos x="25" y="11"/>
                  </a:cxn>
                  <a:cxn ang="0">
                    <a:pos x="15" y="11"/>
                  </a:cxn>
                  <a:cxn ang="0">
                    <a:pos x="4" y="12"/>
                  </a:cxn>
                  <a:cxn ang="0">
                    <a:pos x="2" y="10"/>
                  </a:cxn>
                  <a:cxn ang="0">
                    <a:pos x="1" y="8"/>
                  </a:cxn>
                  <a:cxn ang="0">
                    <a:pos x="0" y="5"/>
                  </a:cxn>
                  <a:cxn ang="0">
                    <a:pos x="0" y="2"/>
                  </a:cxn>
                  <a:cxn ang="0">
                    <a:pos x="8" y="0"/>
                  </a:cxn>
                  <a:cxn ang="0">
                    <a:pos x="18" y="1"/>
                  </a:cxn>
                  <a:cxn ang="0">
                    <a:pos x="28" y="1"/>
                  </a:cxn>
                  <a:cxn ang="0">
                    <a:pos x="39" y="1"/>
                  </a:cxn>
                  <a:cxn ang="0">
                    <a:pos x="49" y="1"/>
                  </a:cxn>
                  <a:cxn ang="0">
                    <a:pos x="61" y="1"/>
                  </a:cxn>
                  <a:cxn ang="0">
                    <a:pos x="71" y="1"/>
                  </a:cxn>
                  <a:cxn ang="0">
                    <a:pos x="81" y="1"/>
                  </a:cxn>
                  <a:cxn ang="0">
                    <a:pos x="91" y="2"/>
                  </a:cxn>
                </a:cxnLst>
                <a:rect l="0" t="0" r="r" b="b"/>
                <a:pathLst>
                  <a:path w="92" h="12">
                    <a:moveTo>
                      <a:pt x="91" y="2"/>
                    </a:moveTo>
                    <a:lnTo>
                      <a:pt x="91" y="3"/>
                    </a:lnTo>
                    <a:lnTo>
                      <a:pt x="92" y="3"/>
                    </a:lnTo>
                    <a:lnTo>
                      <a:pt x="92" y="4"/>
                    </a:lnTo>
                    <a:lnTo>
                      <a:pt x="92" y="5"/>
                    </a:lnTo>
                    <a:lnTo>
                      <a:pt x="89" y="8"/>
                    </a:lnTo>
                    <a:lnTo>
                      <a:pt x="78" y="8"/>
                    </a:lnTo>
                    <a:lnTo>
                      <a:pt x="68" y="8"/>
                    </a:lnTo>
                    <a:lnTo>
                      <a:pt x="56" y="8"/>
                    </a:lnTo>
                    <a:lnTo>
                      <a:pt x="46" y="9"/>
                    </a:lnTo>
                    <a:lnTo>
                      <a:pt x="35" y="10"/>
                    </a:lnTo>
                    <a:lnTo>
                      <a:pt x="25" y="11"/>
                    </a:lnTo>
                    <a:lnTo>
                      <a:pt x="15" y="11"/>
                    </a:lnTo>
                    <a:lnTo>
                      <a:pt x="4" y="12"/>
                    </a:lnTo>
                    <a:lnTo>
                      <a:pt x="2" y="10"/>
                    </a:lnTo>
                    <a:lnTo>
                      <a:pt x="1" y="8"/>
                    </a:lnTo>
                    <a:lnTo>
                      <a:pt x="0" y="5"/>
                    </a:lnTo>
                    <a:lnTo>
                      <a:pt x="0" y="2"/>
                    </a:lnTo>
                    <a:lnTo>
                      <a:pt x="8" y="0"/>
                    </a:lnTo>
                    <a:lnTo>
                      <a:pt x="18" y="1"/>
                    </a:lnTo>
                    <a:lnTo>
                      <a:pt x="28" y="1"/>
                    </a:lnTo>
                    <a:lnTo>
                      <a:pt x="39" y="1"/>
                    </a:lnTo>
                    <a:lnTo>
                      <a:pt x="49" y="1"/>
                    </a:lnTo>
                    <a:lnTo>
                      <a:pt x="61" y="1"/>
                    </a:lnTo>
                    <a:lnTo>
                      <a:pt x="71" y="1"/>
                    </a:lnTo>
                    <a:lnTo>
                      <a:pt x="81" y="1"/>
                    </a:lnTo>
                    <a:lnTo>
                      <a:pt x="91"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6" name="Freeform 138"/>
              <p:cNvSpPr>
                <a:spLocks/>
              </p:cNvSpPr>
              <p:nvPr/>
            </p:nvSpPr>
            <p:spPr bwMode="auto">
              <a:xfrm>
                <a:off x="2786" y="2241"/>
                <a:ext cx="53" cy="6"/>
              </a:xfrm>
              <a:custGeom>
                <a:avLst/>
                <a:gdLst/>
                <a:ahLst/>
                <a:cxnLst>
                  <a:cxn ang="0">
                    <a:pos x="107" y="1"/>
                  </a:cxn>
                  <a:cxn ang="0">
                    <a:pos x="93" y="2"/>
                  </a:cxn>
                  <a:cxn ang="0">
                    <a:pos x="81" y="5"/>
                  </a:cxn>
                  <a:cxn ang="0">
                    <a:pos x="67" y="6"/>
                  </a:cxn>
                  <a:cxn ang="0">
                    <a:pos x="54" y="7"/>
                  </a:cxn>
                  <a:cxn ang="0">
                    <a:pos x="41" y="9"/>
                  </a:cxn>
                  <a:cxn ang="0">
                    <a:pos x="28" y="10"/>
                  </a:cxn>
                  <a:cxn ang="0">
                    <a:pos x="14" y="10"/>
                  </a:cxn>
                  <a:cxn ang="0">
                    <a:pos x="1" y="11"/>
                  </a:cxn>
                  <a:cxn ang="0">
                    <a:pos x="0" y="9"/>
                  </a:cxn>
                  <a:cxn ang="0">
                    <a:pos x="0" y="8"/>
                  </a:cxn>
                  <a:cxn ang="0">
                    <a:pos x="0" y="6"/>
                  </a:cxn>
                  <a:cxn ang="0">
                    <a:pos x="0" y="3"/>
                  </a:cxn>
                  <a:cxn ang="0">
                    <a:pos x="13" y="2"/>
                  </a:cxn>
                  <a:cxn ang="0">
                    <a:pos x="26" y="1"/>
                  </a:cxn>
                  <a:cxn ang="0">
                    <a:pos x="39" y="1"/>
                  </a:cxn>
                  <a:cxn ang="0">
                    <a:pos x="53" y="0"/>
                  </a:cxn>
                  <a:cxn ang="0">
                    <a:pos x="67" y="0"/>
                  </a:cxn>
                  <a:cxn ang="0">
                    <a:pos x="80" y="0"/>
                  </a:cxn>
                  <a:cxn ang="0">
                    <a:pos x="93" y="0"/>
                  </a:cxn>
                  <a:cxn ang="0">
                    <a:pos x="107" y="1"/>
                  </a:cxn>
                </a:cxnLst>
                <a:rect l="0" t="0" r="r" b="b"/>
                <a:pathLst>
                  <a:path w="107" h="11">
                    <a:moveTo>
                      <a:pt x="107" y="1"/>
                    </a:moveTo>
                    <a:lnTo>
                      <a:pt x="93" y="2"/>
                    </a:lnTo>
                    <a:lnTo>
                      <a:pt x="81" y="5"/>
                    </a:lnTo>
                    <a:lnTo>
                      <a:pt x="67" y="6"/>
                    </a:lnTo>
                    <a:lnTo>
                      <a:pt x="54" y="7"/>
                    </a:lnTo>
                    <a:lnTo>
                      <a:pt x="41" y="9"/>
                    </a:lnTo>
                    <a:lnTo>
                      <a:pt x="28" y="10"/>
                    </a:lnTo>
                    <a:lnTo>
                      <a:pt x="14" y="10"/>
                    </a:lnTo>
                    <a:lnTo>
                      <a:pt x="1" y="11"/>
                    </a:lnTo>
                    <a:lnTo>
                      <a:pt x="0" y="9"/>
                    </a:lnTo>
                    <a:lnTo>
                      <a:pt x="0" y="8"/>
                    </a:lnTo>
                    <a:lnTo>
                      <a:pt x="0" y="6"/>
                    </a:lnTo>
                    <a:lnTo>
                      <a:pt x="0" y="3"/>
                    </a:lnTo>
                    <a:lnTo>
                      <a:pt x="13" y="2"/>
                    </a:lnTo>
                    <a:lnTo>
                      <a:pt x="26" y="1"/>
                    </a:lnTo>
                    <a:lnTo>
                      <a:pt x="39" y="1"/>
                    </a:lnTo>
                    <a:lnTo>
                      <a:pt x="53" y="0"/>
                    </a:lnTo>
                    <a:lnTo>
                      <a:pt x="67" y="0"/>
                    </a:lnTo>
                    <a:lnTo>
                      <a:pt x="80" y="0"/>
                    </a:lnTo>
                    <a:lnTo>
                      <a:pt x="93" y="0"/>
                    </a:lnTo>
                    <a:lnTo>
                      <a:pt x="107"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7" name="Freeform 139"/>
              <p:cNvSpPr>
                <a:spLocks/>
              </p:cNvSpPr>
              <p:nvPr/>
            </p:nvSpPr>
            <p:spPr bwMode="auto">
              <a:xfrm>
                <a:off x="2787" y="2251"/>
                <a:ext cx="60" cy="8"/>
              </a:xfrm>
              <a:custGeom>
                <a:avLst/>
                <a:gdLst/>
                <a:ahLst/>
                <a:cxnLst>
                  <a:cxn ang="0">
                    <a:pos x="120" y="2"/>
                  </a:cxn>
                  <a:cxn ang="0">
                    <a:pos x="118" y="4"/>
                  </a:cxn>
                  <a:cxn ang="0">
                    <a:pos x="103" y="3"/>
                  </a:cxn>
                  <a:cxn ang="0">
                    <a:pos x="89" y="4"/>
                  </a:cxn>
                  <a:cxn ang="0">
                    <a:pos x="75" y="6"/>
                  </a:cxn>
                  <a:cxn ang="0">
                    <a:pos x="62" y="10"/>
                  </a:cxn>
                  <a:cxn ang="0">
                    <a:pos x="49" y="12"/>
                  </a:cxn>
                  <a:cxn ang="0">
                    <a:pos x="35" y="14"/>
                  </a:cxn>
                  <a:cxn ang="0">
                    <a:pos x="21" y="17"/>
                  </a:cxn>
                  <a:cxn ang="0">
                    <a:pos x="6" y="15"/>
                  </a:cxn>
                  <a:cxn ang="0">
                    <a:pos x="3" y="14"/>
                  </a:cxn>
                  <a:cxn ang="0">
                    <a:pos x="1" y="13"/>
                  </a:cxn>
                  <a:cxn ang="0">
                    <a:pos x="0" y="11"/>
                  </a:cxn>
                  <a:cxn ang="0">
                    <a:pos x="0" y="7"/>
                  </a:cxn>
                  <a:cxn ang="0">
                    <a:pos x="13" y="5"/>
                  </a:cxn>
                  <a:cxn ang="0">
                    <a:pos x="28" y="3"/>
                  </a:cxn>
                  <a:cxn ang="0">
                    <a:pos x="43" y="2"/>
                  </a:cxn>
                  <a:cxn ang="0">
                    <a:pos x="58" y="0"/>
                  </a:cxn>
                  <a:cxn ang="0">
                    <a:pos x="74" y="0"/>
                  </a:cxn>
                  <a:cxn ang="0">
                    <a:pos x="90" y="0"/>
                  </a:cxn>
                  <a:cxn ang="0">
                    <a:pos x="105" y="0"/>
                  </a:cxn>
                  <a:cxn ang="0">
                    <a:pos x="120" y="2"/>
                  </a:cxn>
                </a:cxnLst>
                <a:rect l="0" t="0" r="r" b="b"/>
                <a:pathLst>
                  <a:path w="120" h="17">
                    <a:moveTo>
                      <a:pt x="120" y="2"/>
                    </a:moveTo>
                    <a:lnTo>
                      <a:pt x="118" y="4"/>
                    </a:lnTo>
                    <a:lnTo>
                      <a:pt x="103" y="3"/>
                    </a:lnTo>
                    <a:lnTo>
                      <a:pt x="89" y="4"/>
                    </a:lnTo>
                    <a:lnTo>
                      <a:pt x="75" y="6"/>
                    </a:lnTo>
                    <a:lnTo>
                      <a:pt x="62" y="10"/>
                    </a:lnTo>
                    <a:lnTo>
                      <a:pt x="49" y="12"/>
                    </a:lnTo>
                    <a:lnTo>
                      <a:pt x="35" y="14"/>
                    </a:lnTo>
                    <a:lnTo>
                      <a:pt x="21" y="17"/>
                    </a:lnTo>
                    <a:lnTo>
                      <a:pt x="6" y="15"/>
                    </a:lnTo>
                    <a:lnTo>
                      <a:pt x="3" y="14"/>
                    </a:lnTo>
                    <a:lnTo>
                      <a:pt x="1" y="13"/>
                    </a:lnTo>
                    <a:lnTo>
                      <a:pt x="0" y="11"/>
                    </a:lnTo>
                    <a:lnTo>
                      <a:pt x="0" y="7"/>
                    </a:lnTo>
                    <a:lnTo>
                      <a:pt x="13" y="5"/>
                    </a:lnTo>
                    <a:lnTo>
                      <a:pt x="28" y="3"/>
                    </a:lnTo>
                    <a:lnTo>
                      <a:pt x="43" y="2"/>
                    </a:lnTo>
                    <a:lnTo>
                      <a:pt x="58" y="0"/>
                    </a:lnTo>
                    <a:lnTo>
                      <a:pt x="74" y="0"/>
                    </a:lnTo>
                    <a:lnTo>
                      <a:pt x="90" y="0"/>
                    </a:lnTo>
                    <a:lnTo>
                      <a:pt x="105" y="0"/>
                    </a:lnTo>
                    <a:lnTo>
                      <a:pt x="120"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8" name="Freeform 140"/>
              <p:cNvSpPr>
                <a:spLocks/>
              </p:cNvSpPr>
              <p:nvPr/>
            </p:nvSpPr>
            <p:spPr bwMode="auto">
              <a:xfrm>
                <a:off x="2366" y="2260"/>
                <a:ext cx="11" cy="7"/>
              </a:xfrm>
              <a:custGeom>
                <a:avLst/>
                <a:gdLst/>
                <a:ahLst/>
                <a:cxnLst>
                  <a:cxn ang="0">
                    <a:pos x="22" y="7"/>
                  </a:cxn>
                  <a:cxn ang="0">
                    <a:pos x="17" y="10"/>
                  </a:cxn>
                  <a:cxn ang="0">
                    <a:pos x="12" y="11"/>
                  </a:cxn>
                  <a:cxn ang="0">
                    <a:pos x="6" y="12"/>
                  </a:cxn>
                  <a:cxn ang="0">
                    <a:pos x="0" y="14"/>
                  </a:cxn>
                  <a:cxn ang="0">
                    <a:pos x="2" y="9"/>
                  </a:cxn>
                  <a:cxn ang="0">
                    <a:pos x="7" y="6"/>
                  </a:cxn>
                  <a:cxn ang="0">
                    <a:pos x="12" y="3"/>
                  </a:cxn>
                  <a:cxn ang="0">
                    <a:pos x="16" y="0"/>
                  </a:cxn>
                  <a:cxn ang="0">
                    <a:pos x="18" y="1"/>
                  </a:cxn>
                  <a:cxn ang="0">
                    <a:pos x="21" y="2"/>
                  </a:cxn>
                  <a:cxn ang="0">
                    <a:pos x="22" y="4"/>
                  </a:cxn>
                  <a:cxn ang="0">
                    <a:pos x="22" y="7"/>
                  </a:cxn>
                </a:cxnLst>
                <a:rect l="0" t="0" r="r" b="b"/>
                <a:pathLst>
                  <a:path w="22" h="14">
                    <a:moveTo>
                      <a:pt x="22" y="7"/>
                    </a:moveTo>
                    <a:lnTo>
                      <a:pt x="17" y="10"/>
                    </a:lnTo>
                    <a:lnTo>
                      <a:pt x="12" y="11"/>
                    </a:lnTo>
                    <a:lnTo>
                      <a:pt x="6" y="12"/>
                    </a:lnTo>
                    <a:lnTo>
                      <a:pt x="0" y="14"/>
                    </a:lnTo>
                    <a:lnTo>
                      <a:pt x="2" y="9"/>
                    </a:lnTo>
                    <a:lnTo>
                      <a:pt x="7" y="6"/>
                    </a:lnTo>
                    <a:lnTo>
                      <a:pt x="12" y="3"/>
                    </a:lnTo>
                    <a:lnTo>
                      <a:pt x="16" y="0"/>
                    </a:lnTo>
                    <a:lnTo>
                      <a:pt x="18" y="1"/>
                    </a:lnTo>
                    <a:lnTo>
                      <a:pt x="21" y="2"/>
                    </a:lnTo>
                    <a:lnTo>
                      <a:pt x="22" y="4"/>
                    </a:lnTo>
                    <a:lnTo>
                      <a:pt x="22"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89" name="Freeform 141"/>
              <p:cNvSpPr>
                <a:spLocks/>
              </p:cNvSpPr>
              <p:nvPr/>
            </p:nvSpPr>
            <p:spPr bwMode="auto">
              <a:xfrm>
                <a:off x="2788" y="2264"/>
                <a:ext cx="55" cy="8"/>
              </a:xfrm>
              <a:custGeom>
                <a:avLst/>
                <a:gdLst/>
                <a:ahLst/>
                <a:cxnLst>
                  <a:cxn ang="0">
                    <a:pos x="109" y="3"/>
                  </a:cxn>
                  <a:cxn ang="0">
                    <a:pos x="95" y="2"/>
                  </a:cxn>
                  <a:cxn ang="0">
                    <a:pos x="82" y="3"/>
                  </a:cxn>
                  <a:cxn ang="0">
                    <a:pos x="69" y="6"/>
                  </a:cxn>
                  <a:cxn ang="0">
                    <a:pos x="56" y="9"/>
                  </a:cxn>
                  <a:cxn ang="0">
                    <a:pos x="44" y="12"/>
                  </a:cxn>
                  <a:cxn ang="0">
                    <a:pos x="31" y="15"/>
                  </a:cxn>
                  <a:cxn ang="0">
                    <a:pos x="18" y="16"/>
                  </a:cxn>
                  <a:cxn ang="0">
                    <a:pos x="4" y="14"/>
                  </a:cxn>
                  <a:cxn ang="0">
                    <a:pos x="2" y="11"/>
                  </a:cxn>
                  <a:cxn ang="0">
                    <a:pos x="1" y="10"/>
                  </a:cxn>
                  <a:cxn ang="0">
                    <a:pos x="0" y="8"/>
                  </a:cxn>
                  <a:cxn ang="0">
                    <a:pos x="0" y="6"/>
                  </a:cxn>
                  <a:cxn ang="0">
                    <a:pos x="7" y="2"/>
                  </a:cxn>
                  <a:cxn ang="0">
                    <a:pos x="19" y="2"/>
                  </a:cxn>
                  <a:cxn ang="0">
                    <a:pos x="33" y="1"/>
                  </a:cxn>
                  <a:cxn ang="0">
                    <a:pos x="46" y="1"/>
                  </a:cxn>
                  <a:cxn ang="0">
                    <a:pos x="60" y="0"/>
                  </a:cxn>
                  <a:cxn ang="0">
                    <a:pos x="72" y="0"/>
                  </a:cxn>
                  <a:cxn ang="0">
                    <a:pos x="85" y="0"/>
                  </a:cxn>
                  <a:cxn ang="0">
                    <a:pos x="98" y="1"/>
                  </a:cxn>
                  <a:cxn ang="0">
                    <a:pos x="110" y="2"/>
                  </a:cxn>
                  <a:cxn ang="0">
                    <a:pos x="109" y="3"/>
                  </a:cxn>
                </a:cxnLst>
                <a:rect l="0" t="0" r="r" b="b"/>
                <a:pathLst>
                  <a:path w="110" h="16">
                    <a:moveTo>
                      <a:pt x="109" y="3"/>
                    </a:moveTo>
                    <a:lnTo>
                      <a:pt x="95" y="2"/>
                    </a:lnTo>
                    <a:lnTo>
                      <a:pt x="82" y="3"/>
                    </a:lnTo>
                    <a:lnTo>
                      <a:pt x="69" y="6"/>
                    </a:lnTo>
                    <a:lnTo>
                      <a:pt x="56" y="9"/>
                    </a:lnTo>
                    <a:lnTo>
                      <a:pt x="44" y="12"/>
                    </a:lnTo>
                    <a:lnTo>
                      <a:pt x="31" y="15"/>
                    </a:lnTo>
                    <a:lnTo>
                      <a:pt x="18" y="16"/>
                    </a:lnTo>
                    <a:lnTo>
                      <a:pt x="4" y="14"/>
                    </a:lnTo>
                    <a:lnTo>
                      <a:pt x="2" y="11"/>
                    </a:lnTo>
                    <a:lnTo>
                      <a:pt x="1" y="10"/>
                    </a:lnTo>
                    <a:lnTo>
                      <a:pt x="0" y="8"/>
                    </a:lnTo>
                    <a:lnTo>
                      <a:pt x="0" y="6"/>
                    </a:lnTo>
                    <a:lnTo>
                      <a:pt x="7" y="2"/>
                    </a:lnTo>
                    <a:lnTo>
                      <a:pt x="19" y="2"/>
                    </a:lnTo>
                    <a:lnTo>
                      <a:pt x="33" y="1"/>
                    </a:lnTo>
                    <a:lnTo>
                      <a:pt x="46" y="1"/>
                    </a:lnTo>
                    <a:lnTo>
                      <a:pt x="60" y="0"/>
                    </a:lnTo>
                    <a:lnTo>
                      <a:pt x="72" y="0"/>
                    </a:lnTo>
                    <a:lnTo>
                      <a:pt x="85" y="0"/>
                    </a:lnTo>
                    <a:lnTo>
                      <a:pt x="98" y="1"/>
                    </a:lnTo>
                    <a:lnTo>
                      <a:pt x="110" y="2"/>
                    </a:lnTo>
                    <a:lnTo>
                      <a:pt x="109"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0" name="Freeform 142"/>
              <p:cNvSpPr>
                <a:spLocks/>
              </p:cNvSpPr>
              <p:nvPr/>
            </p:nvSpPr>
            <p:spPr bwMode="auto">
              <a:xfrm>
                <a:off x="2631" y="2270"/>
                <a:ext cx="16" cy="1"/>
              </a:xfrm>
              <a:custGeom>
                <a:avLst/>
                <a:gdLst/>
                <a:ahLst/>
                <a:cxnLst>
                  <a:cxn ang="0">
                    <a:pos x="31" y="0"/>
                  </a:cxn>
                  <a:cxn ang="0">
                    <a:pos x="23" y="2"/>
                  </a:cxn>
                  <a:cxn ang="0">
                    <a:pos x="15" y="2"/>
                  </a:cxn>
                  <a:cxn ang="0">
                    <a:pos x="8" y="3"/>
                  </a:cxn>
                  <a:cxn ang="0">
                    <a:pos x="0" y="3"/>
                  </a:cxn>
                  <a:cxn ang="0">
                    <a:pos x="7" y="0"/>
                  </a:cxn>
                  <a:cxn ang="0">
                    <a:pos x="15" y="0"/>
                  </a:cxn>
                  <a:cxn ang="0">
                    <a:pos x="23" y="0"/>
                  </a:cxn>
                  <a:cxn ang="0">
                    <a:pos x="31" y="0"/>
                  </a:cxn>
                </a:cxnLst>
                <a:rect l="0" t="0" r="r" b="b"/>
                <a:pathLst>
                  <a:path w="31" h="3">
                    <a:moveTo>
                      <a:pt x="31" y="0"/>
                    </a:moveTo>
                    <a:lnTo>
                      <a:pt x="23" y="2"/>
                    </a:lnTo>
                    <a:lnTo>
                      <a:pt x="15" y="2"/>
                    </a:lnTo>
                    <a:lnTo>
                      <a:pt x="8" y="3"/>
                    </a:lnTo>
                    <a:lnTo>
                      <a:pt x="0" y="3"/>
                    </a:lnTo>
                    <a:lnTo>
                      <a:pt x="7" y="0"/>
                    </a:lnTo>
                    <a:lnTo>
                      <a:pt x="15" y="0"/>
                    </a:lnTo>
                    <a:lnTo>
                      <a:pt x="23" y="0"/>
                    </a:lnTo>
                    <a:lnTo>
                      <a:pt x="3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1" name="Freeform 143"/>
              <p:cNvSpPr>
                <a:spLocks/>
              </p:cNvSpPr>
              <p:nvPr/>
            </p:nvSpPr>
            <p:spPr bwMode="auto">
              <a:xfrm>
                <a:off x="2359" y="2271"/>
                <a:ext cx="21" cy="8"/>
              </a:xfrm>
              <a:custGeom>
                <a:avLst/>
                <a:gdLst/>
                <a:ahLst/>
                <a:cxnLst>
                  <a:cxn ang="0">
                    <a:pos x="42" y="8"/>
                  </a:cxn>
                  <a:cxn ang="0">
                    <a:pos x="38" y="10"/>
                  </a:cxn>
                  <a:cxn ang="0">
                    <a:pos x="34" y="10"/>
                  </a:cxn>
                  <a:cxn ang="0">
                    <a:pos x="30" y="9"/>
                  </a:cxn>
                  <a:cxn ang="0">
                    <a:pos x="26" y="10"/>
                  </a:cxn>
                  <a:cxn ang="0">
                    <a:pos x="19" y="11"/>
                  </a:cxn>
                  <a:cxn ang="0">
                    <a:pos x="13" y="12"/>
                  </a:cxn>
                  <a:cxn ang="0">
                    <a:pos x="7" y="15"/>
                  </a:cxn>
                  <a:cxn ang="0">
                    <a:pos x="0" y="16"/>
                  </a:cxn>
                  <a:cxn ang="0">
                    <a:pos x="3" y="12"/>
                  </a:cxn>
                  <a:cxn ang="0">
                    <a:pos x="7" y="9"/>
                  </a:cxn>
                  <a:cxn ang="0">
                    <a:pos x="12" y="7"/>
                  </a:cxn>
                  <a:cxn ang="0">
                    <a:pos x="16" y="6"/>
                  </a:cxn>
                  <a:cxn ang="0">
                    <a:pos x="22" y="4"/>
                  </a:cxn>
                  <a:cxn ang="0">
                    <a:pos x="27" y="3"/>
                  </a:cxn>
                  <a:cxn ang="0">
                    <a:pos x="32" y="2"/>
                  </a:cxn>
                  <a:cxn ang="0">
                    <a:pos x="37" y="0"/>
                  </a:cxn>
                  <a:cxn ang="0">
                    <a:pos x="39" y="1"/>
                  </a:cxn>
                  <a:cxn ang="0">
                    <a:pos x="41" y="3"/>
                  </a:cxn>
                  <a:cxn ang="0">
                    <a:pos x="42" y="6"/>
                  </a:cxn>
                  <a:cxn ang="0">
                    <a:pos x="42" y="8"/>
                  </a:cxn>
                </a:cxnLst>
                <a:rect l="0" t="0" r="r" b="b"/>
                <a:pathLst>
                  <a:path w="42" h="16">
                    <a:moveTo>
                      <a:pt x="42" y="8"/>
                    </a:moveTo>
                    <a:lnTo>
                      <a:pt x="38" y="10"/>
                    </a:lnTo>
                    <a:lnTo>
                      <a:pt x="34" y="10"/>
                    </a:lnTo>
                    <a:lnTo>
                      <a:pt x="30" y="9"/>
                    </a:lnTo>
                    <a:lnTo>
                      <a:pt x="26" y="10"/>
                    </a:lnTo>
                    <a:lnTo>
                      <a:pt x="19" y="11"/>
                    </a:lnTo>
                    <a:lnTo>
                      <a:pt x="13" y="12"/>
                    </a:lnTo>
                    <a:lnTo>
                      <a:pt x="7" y="15"/>
                    </a:lnTo>
                    <a:lnTo>
                      <a:pt x="0" y="16"/>
                    </a:lnTo>
                    <a:lnTo>
                      <a:pt x="3" y="12"/>
                    </a:lnTo>
                    <a:lnTo>
                      <a:pt x="7" y="9"/>
                    </a:lnTo>
                    <a:lnTo>
                      <a:pt x="12" y="7"/>
                    </a:lnTo>
                    <a:lnTo>
                      <a:pt x="16" y="6"/>
                    </a:lnTo>
                    <a:lnTo>
                      <a:pt x="22" y="4"/>
                    </a:lnTo>
                    <a:lnTo>
                      <a:pt x="27" y="3"/>
                    </a:lnTo>
                    <a:lnTo>
                      <a:pt x="32" y="2"/>
                    </a:lnTo>
                    <a:lnTo>
                      <a:pt x="37" y="0"/>
                    </a:lnTo>
                    <a:lnTo>
                      <a:pt x="39" y="1"/>
                    </a:lnTo>
                    <a:lnTo>
                      <a:pt x="41" y="3"/>
                    </a:lnTo>
                    <a:lnTo>
                      <a:pt x="42" y="6"/>
                    </a:lnTo>
                    <a:lnTo>
                      <a:pt x="42"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2" name="Freeform 144"/>
              <p:cNvSpPr>
                <a:spLocks/>
              </p:cNvSpPr>
              <p:nvPr/>
            </p:nvSpPr>
            <p:spPr bwMode="auto">
              <a:xfrm>
                <a:off x="2791" y="2275"/>
                <a:ext cx="50" cy="8"/>
              </a:xfrm>
              <a:custGeom>
                <a:avLst/>
                <a:gdLst/>
                <a:ahLst/>
                <a:cxnLst>
                  <a:cxn ang="0">
                    <a:pos x="100" y="1"/>
                  </a:cxn>
                  <a:cxn ang="0">
                    <a:pos x="91" y="4"/>
                  </a:cxn>
                  <a:cxn ang="0">
                    <a:pos x="80" y="7"/>
                  </a:cxn>
                  <a:cxn ang="0">
                    <a:pos x="70" y="8"/>
                  </a:cxn>
                  <a:cxn ang="0">
                    <a:pos x="58" y="9"/>
                  </a:cxn>
                  <a:cxn ang="0">
                    <a:pos x="48" y="10"/>
                  </a:cxn>
                  <a:cxn ang="0">
                    <a:pos x="38" y="11"/>
                  </a:cxn>
                  <a:cxn ang="0">
                    <a:pos x="27" y="14"/>
                  </a:cxn>
                  <a:cxn ang="0">
                    <a:pos x="17" y="16"/>
                  </a:cxn>
                  <a:cxn ang="0">
                    <a:pos x="12" y="16"/>
                  </a:cxn>
                  <a:cxn ang="0">
                    <a:pos x="8" y="16"/>
                  </a:cxn>
                  <a:cxn ang="0">
                    <a:pos x="3" y="15"/>
                  </a:cxn>
                  <a:cxn ang="0">
                    <a:pos x="0" y="13"/>
                  </a:cxn>
                  <a:cxn ang="0">
                    <a:pos x="0" y="9"/>
                  </a:cxn>
                  <a:cxn ang="0">
                    <a:pos x="1" y="8"/>
                  </a:cxn>
                  <a:cxn ang="0">
                    <a:pos x="3" y="6"/>
                  </a:cxn>
                  <a:cxn ang="0">
                    <a:pos x="4" y="4"/>
                  </a:cxn>
                  <a:cxn ang="0">
                    <a:pos x="16" y="3"/>
                  </a:cxn>
                  <a:cxn ang="0">
                    <a:pos x="29" y="2"/>
                  </a:cxn>
                  <a:cxn ang="0">
                    <a:pos x="40" y="1"/>
                  </a:cxn>
                  <a:cxn ang="0">
                    <a:pos x="53" y="0"/>
                  </a:cxn>
                  <a:cxn ang="0">
                    <a:pos x="64" y="0"/>
                  </a:cxn>
                  <a:cxn ang="0">
                    <a:pos x="76" y="0"/>
                  </a:cxn>
                  <a:cxn ang="0">
                    <a:pos x="88" y="0"/>
                  </a:cxn>
                  <a:cxn ang="0">
                    <a:pos x="100" y="0"/>
                  </a:cxn>
                  <a:cxn ang="0">
                    <a:pos x="100" y="1"/>
                  </a:cxn>
                </a:cxnLst>
                <a:rect l="0" t="0" r="r" b="b"/>
                <a:pathLst>
                  <a:path w="100" h="16">
                    <a:moveTo>
                      <a:pt x="100" y="1"/>
                    </a:moveTo>
                    <a:lnTo>
                      <a:pt x="91" y="4"/>
                    </a:lnTo>
                    <a:lnTo>
                      <a:pt x="80" y="7"/>
                    </a:lnTo>
                    <a:lnTo>
                      <a:pt x="70" y="8"/>
                    </a:lnTo>
                    <a:lnTo>
                      <a:pt x="58" y="9"/>
                    </a:lnTo>
                    <a:lnTo>
                      <a:pt x="48" y="10"/>
                    </a:lnTo>
                    <a:lnTo>
                      <a:pt x="38" y="11"/>
                    </a:lnTo>
                    <a:lnTo>
                      <a:pt x="27" y="14"/>
                    </a:lnTo>
                    <a:lnTo>
                      <a:pt x="17" y="16"/>
                    </a:lnTo>
                    <a:lnTo>
                      <a:pt x="12" y="16"/>
                    </a:lnTo>
                    <a:lnTo>
                      <a:pt x="8" y="16"/>
                    </a:lnTo>
                    <a:lnTo>
                      <a:pt x="3" y="15"/>
                    </a:lnTo>
                    <a:lnTo>
                      <a:pt x="0" y="13"/>
                    </a:lnTo>
                    <a:lnTo>
                      <a:pt x="0" y="9"/>
                    </a:lnTo>
                    <a:lnTo>
                      <a:pt x="1" y="8"/>
                    </a:lnTo>
                    <a:lnTo>
                      <a:pt x="3" y="6"/>
                    </a:lnTo>
                    <a:lnTo>
                      <a:pt x="4" y="4"/>
                    </a:lnTo>
                    <a:lnTo>
                      <a:pt x="16" y="3"/>
                    </a:lnTo>
                    <a:lnTo>
                      <a:pt x="29" y="2"/>
                    </a:lnTo>
                    <a:lnTo>
                      <a:pt x="40" y="1"/>
                    </a:lnTo>
                    <a:lnTo>
                      <a:pt x="53" y="0"/>
                    </a:lnTo>
                    <a:lnTo>
                      <a:pt x="64" y="0"/>
                    </a:lnTo>
                    <a:lnTo>
                      <a:pt x="76" y="0"/>
                    </a:lnTo>
                    <a:lnTo>
                      <a:pt x="88" y="0"/>
                    </a:lnTo>
                    <a:lnTo>
                      <a:pt x="100" y="0"/>
                    </a:lnTo>
                    <a:lnTo>
                      <a:pt x="100"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3" name="Freeform 145"/>
              <p:cNvSpPr>
                <a:spLocks/>
              </p:cNvSpPr>
              <p:nvPr/>
            </p:nvSpPr>
            <p:spPr bwMode="auto">
              <a:xfrm>
                <a:off x="2471" y="2275"/>
                <a:ext cx="96" cy="8"/>
              </a:xfrm>
              <a:custGeom>
                <a:avLst/>
                <a:gdLst/>
                <a:ahLst/>
                <a:cxnLst>
                  <a:cxn ang="0">
                    <a:pos x="193" y="8"/>
                  </a:cxn>
                  <a:cxn ang="0">
                    <a:pos x="193" y="10"/>
                  </a:cxn>
                  <a:cxn ang="0">
                    <a:pos x="193" y="13"/>
                  </a:cxn>
                  <a:cxn ang="0">
                    <a:pos x="191" y="14"/>
                  </a:cxn>
                  <a:cxn ang="0">
                    <a:pos x="188" y="15"/>
                  </a:cxn>
                  <a:cxn ang="0">
                    <a:pos x="177" y="15"/>
                  </a:cxn>
                  <a:cxn ang="0">
                    <a:pos x="165" y="15"/>
                  </a:cxn>
                  <a:cxn ang="0">
                    <a:pos x="153" y="15"/>
                  </a:cxn>
                  <a:cxn ang="0">
                    <a:pos x="141" y="14"/>
                  </a:cxn>
                  <a:cxn ang="0">
                    <a:pos x="130" y="14"/>
                  </a:cxn>
                  <a:cxn ang="0">
                    <a:pos x="118" y="13"/>
                  </a:cxn>
                  <a:cxn ang="0">
                    <a:pos x="107" y="11"/>
                  </a:cxn>
                  <a:cxn ang="0">
                    <a:pos x="95" y="10"/>
                  </a:cxn>
                  <a:cxn ang="0">
                    <a:pos x="84" y="9"/>
                  </a:cxn>
                  <a:cxn ang="0">
                    <a:pos x="71" y="9"/>
                  </a:cxn>
                  <a:cxn ang="0">
                    <a:pos x="59" y="8"/>
                  </a:cxn>
                  <a:cxn ang="0">
                    <a:pos x="48" y="7"/>
                  </a:cxn>
                  <a:cxn ang="0">
                    <a:pos x="36" y="6"/>
                  </a:cxn>
                  <a:cxn ang="0">
                    <a:pos x="24" y="4"/>
                  </a:cxn>
                  <a:cxn ang="0">
                    <a:pos x="12" y="3"/>
                  </a:cxn>
                  <a:cxn ang="0">
                    <a:pos x="0" y="2"/>
                  </a:cxn>
                  <a:cxn ang="0">
                    <a:pos x="4" y="0"/>
                  </a:cxn>
                  <a:cxn ang="0">
                    <a:pos x="16" y="0"/>
                  </a:cxn>
                  <a:cxn ang="0">
                    <a:pos x="27" y="1"/>
                  </a:cxn>
                  <a:cxn ang="0">
                    <a:pos x="39" y="1"/>
                  </a:cxn>
                  <a:cxn ang="0">
                    <a:pos x="50" y="1"/>
                  </a:cxn>
                  <a:cxn ang="0">
                    <a:pos x="63" y="1"/>
                  </a:cxn>
                  <a:cxn ang="0">
                    <a:pos x="74" y="1"/>
                  </a:cxn>
                  <a:cxn ang="0">
                    <a:pos x="86" y="1"/>
                  </a:cxn>
                  <a:cxn ang="0">
                    <a:pos x="99" y="1"/>
                  </a:cxn>
                  <a:cxn ang="0">
                    <a:pos x="110" y="1"/>
                  </a:cxn>
                  <a:cxn ang="0">
                    <a:pos x="122" y="2"/>
                  </a:cxn>
                  <a:cxn ang="0">
                    <a:pos x="134" y="2"/>
                  </a:cxn>
                  <a:cxn ang="0">
                    <a:pos x="146" y="3"/>
                  </a:cxn>
                  <a:cxn ang="0">
                    <a:pos x="157" y="4"/>
                  </a:cxn>
                  <a:cxn ang="0">
                    <a:pos x="170" y="4"/>
                  </a:cxn>
                  <a:cxn ang="0">
                    <a:pos x="181" y="7"/>
                  </a:cxn>
                  <a:cxn ang="0">
                    <a:pos x="193" y="8"/>
                  </a:cxn>
                </a:cxnLst>
                <a:rect l="0" t="0" r="r" b="b"/>
                <a:pathLst>
                  <a:path w="193" h="15">
                    <a:moveTo>
                      <a:pt x="193" y="8"/>
                    </a:moveTo>
                    <a:lnTo>
                      <a:pt x="193" y="10"/>
                    </a:lnTo>
                    <a:lnTo>
                      <a:pt x="193" y="13"/>
                    </a:lnTo>
                    <a:lnTo>
                      <a:pt x="191" y="14"/>
                    </a:lnTo>
                    <a:lnTo>
                      <a:pt x="188" y="15"/>
                    </a:lnTo>
                    <a:lnTo>
                      <a:pt x="177" y="15"/>
                    </a:lnTo>
                    <a:lnTo>
                      <a:pt x="165" y="15"/>
                    </a:lnTo>
                    <a:lnTo>
                      <a:pt x="153" y="15"/>
                    </a:lnTo>
                    <a:lnTo>
                      <a:pt x="141" y="14"/>
                    </a:lnTo>
                    <a:lnTo>
                      <a:pt x="130" y="14"/>
                    </a:lnTo>
                    <a:lnTo>
                      <a:pt x="118" y="13"/>
                    </a:lnTo>
                    <a:lnTo>
                      <a:pt x="107" y="11"/>
                    </a:lnTo>
                    <a:lnTo>
                      <a:pt x="95" y="10"/>
                    </a:lnTo>
                    <a:lnTo>
                      <a:pt x="84" y="9"/>
                    </a:lnTo>
                    <a:lnTo>
                      <a:pt x="71" y="9"/>
                    </a:lnTo>
                    <a:lnTo>
                      <a:pt x="59" y="8"/>
                    </a:lnTo>
                    <a:lnTo>
                      <a:pt x="48" y="7"/>
                    </a:lnTo>
                    <a:lnTo>
                      <a:pt x="36" y="6"/>
                    </a:lnTo>
                    <a:lnTo>
                      <a:pt x="24" y="4"/>
                    </a:lnTo>
                    <a:lnTo>
                      <a:pt x="12" y="3"/>
                    </a:lnTo>
                    <a:lnTo>
                      <a:pt x="0" y="2"/>
                    </a:lnTo>
                    <a:lnTo>
                      <a:pt x="4" y="0"/>
                    </a:lnTo>
                    <a:lnTo>
                      <a:pt x="16" y="0"/>
                    </a:lnTo>
                    <a:lnTo>
                      <a:pt x="27" y="1"/>
                    </a:lnTo>
                    <a:lnTo>
                      <a:pt x="39" y="1"/>
                    </a:lnTo>
                    <a:lnTo>
                      <a:pt x="50" y="1"/>
                    </a:lnTo>
                    <a:lnTo>
                      <a:pt x="63" y="1"/>
                    </a:lnTo>
                    <a:lnTo>
                      <a:pt x="74" y="1"/>
                    </a:lnTo>
                    <a:lnTo>
                      <a:pt x="86" y="1"/>
                    </a:lnTo>
                    <a:lnTo>
                      <a:pt x="99" y="1"/>
                    </a:lnTo>
                    <a:lnTo>
                      <a:pt x="110" y="1"/>
                    </a:lnTo>
                    <a:lnTo>
                      <a:pt x="122" y="2"/>
                    </a:lnTo>
                    <a:lnTo>
                      <a:pt x="134" y="2"/>
                    </a:lnTo>
                    <a:lnTo>
                      <a:pt x="146" y="3"/>
                    </a:lnTo>
                    <a:lnTo>
                      <a:pt x="157" y="4"/>
                    </a:lnTo>
                    <a:lnTo>
                      <a:pt x="170" y="4"/>
                    </a:lnTo>
                    <a:lnTo>
                      <a:pt x="181" y="7"/>
                    </a:lnTo>
                    <a:lnTo>
                      <a:pt x="193"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4" name="Freeform 146"/>
              <p:cNvSpPr>
                <a:spLocks/>
              </p:cNvSpPr>
              <p:nvPr/>
            </p:nvSpPr>
            <p:spPr bwMode="auto">
              <a:xfrm>
                <a:off x="2608" y="2275"/>
                <a:ext cx="31" cy="20"/>
              </a:xfrm>
              <a:custGeom>
                <a:avLst/>
                <a:gdLst/>
                <a:ahLst/>
                <a:cxnLst>
                  <a:cxn ang="0">
                    <a:pos x="63" y="10"/>
                  </a:cxn>
                  <a:cxn ang="0">
                    <a:pos x="56" y="11"/>
                  </a:cxn>
                  <a:cxn ang="0">
                    <a:pos x="49" y="11"/>
                  </a:cxn>
                  <a:cxn ang="0">
                    <a:pos x="42" y="13"/>
                  </a:cxn>
                  <a:cxn ang="0">
                    <a:pos x="35" y="13"/>
                  </a:cxn>
                  <a:cxn ang="0">
                    <a:pos x="28" y="14"/>
                  </a:cxn>
                  <a:cxn ang="0">
                    <a:pos x="23" y="17"/>
                  </a:cxn>
                  <a:cxn ang="0">
                    <a:pos x="18" y="22"/>
                  </a:cxn>
                  <a:cxn ang="0">
                    <a:pos x="16" y="29"/>
                  </a:cxn>
                  <a:cxn ang="0">
                    <a:pos x="23" y="33"/>
                  </a:cxn>
                  <a:cxn ang="0">
                    <a:pos x="32" y="33"/>
                  </a:cxn>
                  <a:cxn ang="0">
                    <a:pos x="41" y="32"/>
                  </a:cxn>
                  <a:cxn ang="0">
                    <a:pos x="47" y="32"/>
                  </a:cxn>
                  <a:cxn ang="0">
                    <a:pos x="41" y="33"/>
                  </a:cxn>
                  <a:cxn ang="0">
                    <a:pos x="35" y="34"/>
                  </a:cxn>
                  <a:cxn ang="0">
                    <a:pos x="28" y="36"/>
                  </a:cxn>
                  <a:cxn ang="0">
                    <a:pos x="23" y="36"/>
                  </a:cxn>
                  <a:cxn ang="0">
                    <a:pos x="17" y="36"/>
                  </a:cxn>
                  <a:cxn ang="0">
                    <a:pos x="11" y="36"/>
                  </a:cxn>
                  <a:cxn ang="0">
                    <a:pos x="5" y="37"/>
                  </a:cxn>
                  <a:cxn ang="0">
                    <a:pos x="0" y="39"/>
                  </a:cxn>
                  <a:cxn ang="0">
                    <a:pos x="6" y="29"/>
                  </a:cxn>
                  <a:cxn ang="0">
                    <a:pos x="13" y="17"/>
                  </a:cxn>
                  <a:cxn ang="0">
                    <a:pos x="21" y="8"/>
                  </a:cxn>
                  <a:cxn ang="0">
                    <a:pos x="32" y="0"/>
                  </a:cxn>
                  <a:cxn ang="0">
                    <a:pos x="35" y="8"/>
                  </a:cxn>
                  <a:cxn ang="0">
                    <a:pos x="43" y="10"/>
                  </a:cxn>
                  <a:cxn ang="0">
                    <a:pos x="54" y="9"/>
                  </a:cxn>
                  <a:cxn ang="0">
                    <a:pos x="63" y="10"/>
                  </a:cxn>
                </a:cxnLst>
                <a:rect l="0" t="0" r="r" b="b"/>
                <a:pathLst>
                  <a:path w="63" h="39">
                    <a:moveTo>
                      <a:pt x="63" y="10"/>
                    </a:moveTo>
                    <a:lnTo>
                      <a:pt x="56" y="11"/>
                    </a:lnTo>
                    <a:lnTo>
                      <a:pt x="49" y="11"/>
                    </a:lnTo>
                    <a:lnTo>
                      <a:pt x="42" y="13"/>
                    </a:lnTo>
                    <a:lnTo>
                      <a:pt x="35" y="13"/>
                    </a:lnTo>
                    <a:lnTo>
                      <a:pt x="28" y="14"/>
                    </a:lnTo>
                    <a:lnTo>
                      <a:pt x="23" y="17"/>
                    </a:lnTo>
                    <a:lnTo>
                      <a:pt x="18" y="22"/>
                    </a:lnTo>
                    <a:lnTo>
                      <a:pt x="16" y="29"/>
                    </a:lnTo>
                    <a:lnTo>
                      <a:pt x="23" y="33"/>
                    </a:lnTo>
                    <a:lnTo>
                      <a:pt x="32" y="33"/>
                    </a:lnTo>
                    <a:lnTo>
                      <a:pt x="41" y="32"/>
                    </a:lnTo>
                    <a:lnTo>
                      <a:pt x="47" y="32"/>
                    </a:lnTo>
                    <a:lnTo>
                      <a:pt x="41" y="33"/>
                    </a:lnTo>
                    <a:lnTo>
                      <a:pt x="35" y="34"/>
                    </a:lnTo>
                    <a:lnTo>
                      <a:pt x="28" y="36"/>
                    </a:lnTo>
                    <a:lnTo>
                      <a:pt x="23" y="36"/>
                    </a:lnTo>
                    <a:lnTo>
                      <a:pt x="17" y="36"/>
                    </a:lnTo>
                    <a:lnTo>
                      <a:pt x="11" y="36"/>
                    </a:lnTo>
                    <a:lnTo>
                      <a:pt x="5" y="37"/>
                    </a:lnTo>
                    <a:lnTo>
                      <a:pt x="0" y="39"/>
                    </a:lnTo>
                    <a:lnTo>
                      <a:pt x="6" y="29"/>
                    </a:lnTo>
                    <a:lnTo>
                      <a:pt x="13" y="17"/>
                    </a:lnTo>
                    <a:lnTo>
                      <a:pt x="21" y="8"/>
                    </a:lnTo>
                    <a:lnTo>
                      <a:pt x="32" y="0"/>
                    </a:lnTo>
                    <a:lnTo>
                      <a:pt x="35" y="8"/>
                    </a:lnTo>
                    <a:lnTo>
                      <a:pt x="43" y="10"/>
                    </a:lnTo>
                    <a:lnTo>
                      <a:pt x="54" y="9"/>
                    </a:lnTo>
                    <a:lnTo>
                      <a:pt x="63"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5" name="Freeform 147"/>
              <p:cNvSpPr>
                <a:spLocks/>
              </p:cNvSpPr>
              <p:nvPr/>
            </p:nvSpPr>
            <p:spPr bwMode="auto">
              <a:xfrm>
                <a:off x="2407" y="2278"/>
                <a:ext cx="57" cy="57"/>
              </a:xfrm>
              <a:custGeom>
                <a:avLst/>
                <a:gdLst/>
                <a:ahLst/>
                <a:cxnLst>
                  <a:cxn ang="0">
                    <a:pos x="95" y="13"/>
                  </a:cxn>
                  <a:cxn ang="0">
                    <a:pos x="100" y="32"/>
                  </a:cxn>
                  <a:cxn ang="0">
                    <a:pos x="103" y="59"/>
                  </a:cxn>
                  <a:cxn ang="0">
                    <a:pos x="111" y="94"/>
                  </a:cxn>
                  <a:cxn ang="0">
                    <a:pos x="108" y="95"/>
                  </a:cxn>
                  <a:cxn ang="0">
                    <a:pos x="100" y="63"/>
                  </a:cxn>
                  <a:cxn ang="0">
                    <a:pos x="93" y="48"/>
                  </a:cxn>
                  <a:cxn ang="0">
                    <a:pos x="91" y="50"/>
                  </a:cxn>
                  <a:cxn ang="0">
                    <a:pos x="92" y="67"/>
                  </a:cxn>
                  <a:cxn ang="0">
                    <a:pos x="98" y="99"/>
                  </a:cxn>
                  <a:cxn ang="0">
                    <a:pos x="98" y="114"/>
                  </a:cxn>
                  <a:cxn ang="0">
                    <a:pos x="90" y="90"/>
                  </a:cxn>
                  <a:cxn ang="0">
                    <a:pos x="83" y="67"/>
                  </a:cxn>
                  <a:cxn ang="0">
                    <a:pos x="79" y="67"/>
                  </a:cxn>
                  <a:cxn ang="0">
                    <a:pos x="77" y="70"/>
                  </a:cxn>
                  <a:cxn ang="0">
                    <a:pos x="79" y="91"/>
                  </a:cxn>
                  <a:cxn ang="0">
                    <a:pos x="84" y="113"/>
                  </a:cxn>
                  <a:cxn ang="0">
                    <a:pos x="76" y="99"/>
                  </a:cxn>
                  <a:cxn ang="0">
                    <a:pos x="65" y="73"/>
                  </a:cxn>
                  <a:cxn ang="0">
                    <a:pos x="54" y="60"/>
                  </a:cxn>
                  <a:cxn ang="0">
                    <a:pos x="58" y="86"/>
                  </a:cxn>
                  <a:cxn ang="0">
                    <a:pos x="67" y="112"/>
                  </a:cxn>
                  <a:cxn ang="0">
                    <a:pos x="55" y="101"/>
                  </a:cxn>
                  <a:cxn ang="0">
                    <a:pos x="42" y="75"/>
                  </a:cxn>
                  <a:cxn ang="0">
                    <a:pos x="32" y="71"/>
                  </a:cxn>
                  <a:cxn ang="0">
                    <a:pos x="37" y="82"/>
                  </a:cxn>
                  <a:cxn ang="0">
                    <a:pos x="39" y="94"/>
                  </a:cxn>
                  <a:cxn ang="0">
                    <a:pos x="42" y="104"/>
                  </a:cxn>
                  <a:cxn ang="0">
                    <a:pos x="41" y="109"/>
                  </a:cxn>
                  <a:cxn ang="0">
                    <a:pos x="29" y="86"/>
                  </a:cxn>
                  <a:cxn ang="0">
                    <a:pos x="19" y="60"/>
                  </a:cxn>
                  <a:cxn ang="0">
                    <a:pos x="10" y="35"/>
                  </a:cxn>
                  <a:cxn ang="0">
                    <a:pos x="0" y="11"/>
                  </a:cxn>
                  <a:cxn ang="0">
                    <a:pos x="11" y="0"/>
                  </a:cxn>
                  <a:cxn ang="0">
                    <a:pos x="34" y="2"/>
                  </a:cxn>
                  <a:cxn ang="0">
                    <a:pos x="56" y="3"/>
                  </a:cxn>
                  <a:cxn ang="0">
                    <a:pos x="78" y="5"/>
                  </a:cxn>
                </a:cxnLst>
                <a:rect l="0" t="0" r="r" b="b"/>
                <a:pathLst>
                  <a:path w="115" h="114">
                    <a:moveTo>
                      <a:pt x="90" y="5"/>
                    </a:moveTo>
                    <a:lnTo>
                      <a:pt x="95" y="13"/>
                    </a:lnTo>
                    <a:lnTo>
                      <a:pt x="98" y="22"/>
                    </a:lnTo>
                    <a:lnTo>
                      <a:pt x="100" y="32"/>
                    </a:lnTo>
                    <a:lnTo>
                      <a:pt x="102" y="42"/>
                    </a:lnTo>
                    <a:lnTo>
                      <a:pt x="103" y="59"/>
                    </a:lnTo>
                    <a:lnTo>
                      <a:pt x="107" y="76"/>
                    </a:lnTo>
                    <a:lnTo>
                      <a:pt x="111" y="94"/>
                    </a:lnTo>
                    <a:lnTo>
                      <a:pt x="115" y="110"/>
                    </a:lnTo>
                    <a:lnTo>
                      <a:pt x="108" y="95"/>
                    </a:lnTo>
                    <a:lnTo>
                      <a:pt x="105" y="79"/>
                    </a:lnTo>
                    <a:lnTo>
                      <a:pt x="100" y="63"/>
                    </a:lnTo>
                    <a:lnTo>
                      <a:pt x="94" y="48"/>
                    </a:lnTo>
                    <a:lnTo>
                      <a:pt x="93" y="48"/>
                    </a:lnTo>
                    <a:lnTo>
                      <a:pt x="92" y="49"/>
                    </a:lnTo>
                    <a:lnTo>
                      <a:pt x="91" y="50"/>
                    </a:lnTo>
                    <a:lnTo>
                      <a:pt x="90" y="51"/>
                    </a:lnTo>
                    <a:lnTo>
                      <a:pt x="92" y="67"/>
                    </a:lnTo>
                    <a:lnTo>
                      <a:pt x="94" y="83"/>
                    </a:lnTo>
                    <a:lnTo>
                      <a:pt x="98" y="99"/>
                    </a:lnTo>
                    <a:lnTo>
                      <a:pt x="100" y="114"/>
                    </a:lnTo>
                    <a:lnTo>
                      <a:pt x="98" y="114"/>
                    </a:lnTo>
                    <a:lnTo>
                      <a:pt x="93" y="103"/>
                    </a:lnTo>
                    <a:lnTo>
                      <a:pt x="90" y="90"/>
                    </a:lnTo>
                    <a:lnTo>
                      <a:pt x="86" y="79"/>
                    </a:lnTo>
                    <a:lnTo>
                      <a:pt x="83" y="67"/>
                    </a:lnTo>
                    <a:lnTo>
                      <a:pt x="80" y="67"/>
                    </a:lnTo>
                    <a:lnTo>
                      <a:pt x="79" y="67"/>
                    </a:lnTo>
                    <a:lnTo>
                      <a:pt x="78" y="68"/>
                    </a:lnTo>
                    <a:lnTo>
                      <a:pt x="77" y="70"/>
                    </a:lnTo>
                    <a:lnTo>
                      <a:pt x="78" y="81"/>
                    </a:lnTo>
                    <a:lnTo>
                      <a:pt x="79" y="91"/>
                    </a:lnTo>
                    <a:lnTo>
                      <a:pt x="82" y="103"/>
                    </a:lnTo>
                    <a:lnTo>
                      <a:pt x="84" y="113"/>
                    </a:lnTo>
                    <a:lnTo>
                      <a:pt x="83" y="113"/>
                    </a:lnTo>
                    <a:lnTo>
                      <a:pt x="76" y="99"/>
                    </a:lnTo>
                    <a:lnTo>
                      <a:pt x="71" y="86"/>
                    </a:lnTo>
                    <a:lnTo>
                      <a:pt x="65" y="73"/>
                    </a:lnTo>
                    <a:lnTo>
                      <a:pt x="58" y="60"/>
                    </a:lnTo>
                    <a:lnTo>
                      <a:pt x="54" y="60"/>
                    </a:lnTo>
                    <a:lnTo>
                      <a:pt x="56" y="73"/>
                    </a:lnTo>
                    <a:lnTo>
                      <a:pt x="58" y="86"/>
                    </a:lnTo>
                    <a:lnTo>
                      <a:pt x="62" y="99"/>
                    </a:lnTo>
                    <a:lnTo>
                      <a:pt x="67" y="112"/>
                    </a:lnTo>
                    <a:lnTo>
                      <a:pt x="63" y="112"/>
                    </a:lnTo>
                    <a:lnTo>
                      <a:pt x="55" y="101"/>
                    </a:lnTo>
                    <a:lnTo>
                      <a:pt x="48" y="88"/>
                    </a:lnTo>
                    <a:lnTo>
                      <a:pt x="42" y="75"/>
                    </a:lnTo>
                    <a:lnTo>
                      <a:pt x="34" y="64"/>
                    </a:lnTo>
                    <a:lnTo>
                      <a:pt x="32" y="71"/>
                    </a:lnTo>
                    <a:lnTo>
                      <a:pt x="34" y="76"/>
                    </a:lnTo>
                    <a:lnTo>
                      <a:pt x="37" y="82"/>
                    </a:lnTo>
                    <a:lnTo>
                      <a:pt x="38" y="89"/>
                    </a:lnTo>
                    <a:lnTo>
                      <a:pt x="39" y="94"/>
                    </a:lnTo>
                    <a:lnTo>
                      <a:pt x="41" y="98"/>
                    </a:lnTo>
                    <a:lnTo>
                      <a:pt x="42" y="104"/>
                    </a:lnTo>
                    <a:lnTo>
                      <a:pt x="44" y="109"/>
                    </a:lnTo>
                    <a:lnTo>
                      <a:pt x="41" y="109"/>
                    </a:lnTo>
                    <a:lnTo>
                      <a:pt x="34" y="97"/>
                    </a:lnTo>
                    <a:lnTo>
                      <a:pt x="29" y="86"/>
                    </a:lnTo>
                    <a:lnTo>
                      <a:pt x="24" y="73"/>
                    </a:lnTo>
                    <a:lnTo>
                      <a:pt x="19" y="60"/>
                    </a:lnTo>
                    <a:lnTo>
                      <a:pt x="15" y="48"/>
                    </a:lnTo>
                    <a:lnTo>
                      <a:pt x="10" y="35"/>
                    </a:lnTo>
                    <a:lnTo>
                      <a:pt x="6" y="23"/>
                    </a:lnTo>
                    <a:lnTo>
                      <a:pt x="0" y="11"/>
                    </a:lnTo>
                    <a:lnTo>
                      <a:pt x="0" y="0"/>
                    </a:lnTo>
                    <a:lnTo>
                      <a:pt x="11" y="0"/>
                    </a:lnTo>
                    <a:lnTo>
                      <a:pt x="23" y="0"/>
                    </a:lnTo>
                    <a:lnTo>
                      <a:pt x="34" y="2"/>
                    </a:lnTo>
                    <a:lnTo>
                      <a:pt x="45" y="3"/>
                    </a:lnTo>
                    <a:lnTo>
                      <a:pt x="56" y="3"/>
                    </a:lnTo>
                    <a:lnTo>
                      <a:pt x="67" y="4"/>
                    </a:lnTo>
                    <a:lnTo>
                      <a:pt x="78" y="5"/>
                    </a:lnTo>
                    <a:lnTo>
                      <a:pt x="90"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6" name="Freeform 148"/>
              <p:cNvSpPr>
                <a:spLocks/>
              </p:cNvSpPr>
              <p:nvPr/>
            </p:nvSpPr>
            <p:spPr bwMode="auto">
              <a:xfrm>
                <a:off x="2645" y="2280"/>
                <a:ext cx="4" cy="1"/>
              </a:xfrm>
              <a:custGeom>
                <a:avLst/>
                <a:gdLst/>
                <a:ahLst/>
                <a:cxnLst>
                  <a:cxn ang="0">
                    <a:pos x="8" y="1"/>
                  </a:cxn>
                  <a:cxn ang="0">
                    <a:pos x="8" y="2"/>
                  </a:cxn>
                  <a:cxn ang="0">
                    <a:pos x="0" y="2"/>
                  </a:cxn>
                  <a:cxn ang="0">
                    <a:pos x="0" y="0"/>
                  </a:cxn>
                  <a:cxn ang="0">
                    <a:pos x="3" y="0"/>
                  </a:cxn>
                  <a:cxn ang="0">
                    <a:pos x="5" y="0"/>
                  </a:cxn>
                  <a:cxn ang="0">
                    <a:pos x="6" y="0"/>
                  </a:cxn>
                  <a:cxn ang="0">
                    <a:pos x="8" y="1"/>
                  </a:cxn>
                </a:cxnLst>
                <a:rect l="0" t="0" r="r" b="b"/>
                <a:pathLst>
                  <a:path w="8" h="2">
                    <a:moveTo>
                      <a:pt x="8" y="1"/>
                    </a:moveTo>
                    <a:lnTo>
                      <a:pt x="8" y="2"/>
                    </a:lnTo>
                    <a:lnTo>
                      <a:pt x="0" y="2"/>
                    </a:lnTo>
                    <a:lnTo>
                      <a:pt x="0" y="0"/>
                    </a:lnTo>
                    <a:lnTo>
                      <a:pt x="3" y="0"/>
                    </a:lnTo>
                    <a:lnTo>
                      <a:pt x="5" y="0"/>
                    </a:lnTo>
                    <a:lnTo>
                      <a:pt x="6" y="0"/>
                    </a:lnTo>
                    <a:lnTo>
                      <a:pt x="8"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7" name="Freeform 149"/>
              <p:cNvSpPr>
                <a:spLocks/>
              </p:cNvSpPr>
              <p:nvPr/>
            </p:nvSpPr>
            <p:spPr bwMode="auto">
              <a:xfrm>
                <a:off x="2354" y="2284"/>
                <a:ext cx="17" cy="6"/>
              </a:xfrm>
              <a:custGeom>
                <a:avLst/>
                <a:gdLst/>
                <a:ahLst/>
                <a:cxnLst>
                  <a:cxn ang="0">
                    <a:pos x="33" y="1"/>
                  </a:cxn>
                  <a:cxn ang="0">
                    <a:pos x="26" y="8"/>
                  </a:cxn>
                  <a:cxn ang="0">
                    <a:pos x="17" y="10"/>
                  </a:cxn>
                  <a:cxn ang="0">
                    <a:pos x="8" y="10"/>
                  </a:cxn>
                  <a:cxn ang="0">
                    <a:pos x="0" y="13"/>
                  </a:cxn>
                  <a:cxn ang="0">
                    <a:pos x="3" y="2"/>
                  </a:cxn>
                  <a:cxn ang="0">
                    <a:pos x="11" y="1"/>
                  </a:cxn>
                  <a:cxn ang="0">
                    <a:pos x="23" y="4"/>
                  </a:cxn>
                  <a:cxn ang="0">
                    <a:pos x="32" y="0"/>
                  </a:cxn>
                  <a:cxn ang="0">
                    <a:pos x="33" y="1"/>
                  </a:cxn>
                </a:cxnLst>
                <a:rect l="0" t="0" r="r" b="b"/>
                <a:pathLst>
                  <a:path w="33" h="13">
                    <a:moveTo>
                      <a:pt x="33" y="1"/>
                    </a:moveTo>
                    <a:lnTo>
                      <a:pt x="26" y="8"/>
                    </a:lnTo>
                    <a:lnTo>
                      <a:pt x="17" y="10"/>
                    </a:lnTo>
                    <a:lnTo>
                      <a:pt x="8" y="10"/>
                    </a:lnTo>
                    <a:lnTo>
                      <a:pt x="0" y="13"/>
                    </a:lnTo>
                    <a:lnTo>
                      <a:pt x="3" y="2"/>
                    </a:lnTo>
                    <a:lnTo>
                      <a:pt x="11" y="1"/>
                    </a:lnTo>
                    <a:lnTo>
                      <a:pt x="23" y="4"/>
                    </a:lnTo>
                    <a:lnTo>
                      <a:pt x="32" y="0"/>
                    </a:lnTo>
                    <a:lnTo>
                      <a:pt x="33"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8" name="Freeform 150"/>
              <p:cNvSpPr>
                <a:spLocks/>
              </p:cNvSpPr>
              <p:nvPr/>
            </p:nvSpPr>
            <p:spPr bwMode="auto">
              <a:xfrm>
                <a:off x="2643" y="2290"/>
                <a:ext cx="9" cy="1"/>
              </a:xfrm>
              <a:custGeom>
                <a:avLst/>
                <a:gdLst/>
                <a:ahLst/>
                <a:cxnLst>
                  <a:cxn ang="0">
                    <a:pos x="18" y="1"/>
                  </a:cxn>
                  <a:cxn ang="0">
                    <a:pos x="0" y="2"/>
                  </a:cxn>
                  <a:cxn ang="0">
                    <a:pos x="4" y="1"/>
                  </a:cxn>
                  <a:cxn ang="0">
                    <a:pos x="9" y="0"/>
                  </a:cxn>
                  <a:cxn ang="0">
                    <a:pos x="14" y="0"/>
                  </a:cxn>
                  <a:cxn ang="0">
                    <a:pos x="18" y="1"/>
                  </a:cxn>
                </a:cxnLst>
                <a:rect l="0" t="0" r="r" b="b"/>
                <a:pathLst>
                  <a:path w="18" h="2">
                    <a:moveTo>
                      <a:pt x="18" y="1"/>
                    </a:moveTo>
                    <a:lnTo>
                      <a:pt x="0" y="2"/>
                    </a:lnTo>
                    <a:lnTo>
                      <a:pt x="4" y="1"/>
                    </a:lnTo>
                    <a:lnTo>
                      <a:pt x="9" y="0"/>
                    </a:lnTo>
                    <a:lnTo>
                      <a:pt x="14" y="0"/>
                    </a:lnTo>
                    <a:lnTo>
                      <a:pt x="18"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199" name="Freeform 151"/>
              <p:cNvSpPr>
                <a:spLocks/>
              </p:cNvSpPr>
              <p:nvPr/>
            </p:nvSpPr>
            <p:spPr bwMode="auto">
              <a:xfrm>
                <a:off x="2350" y="2294"/>
                <a:ext cx="11" cy="9"/>
              </a:xfrm>
              <a:custGeom>
                <a:avLst/>
                <a:gdLst/>
                <a:ahLst/>
                <a:cxnLst>
                  <a:cxn ang="0">
                    <a:pos x="22" y="10"/>
                  </a:cxn>
                  <a:cxn ang="0">
                    <a:pos x="17" y="14"/>
                  </a:cxn>
                  <a:cxn ang="0">
                    <a:pos x="12" y="15"/>
                  </a:cxn>
                  <a:cxn ang="0">
                    <a:pos x="7" y="16"/>
                  </a:cxn>
                  <a:cxn ang="0">
                    <a:pos x="1" y="17"/>
                  </a:cxn>
                  <a:cxn ang="0">
                    <a:pos x="0" y="13"/>
                  </a:cxn>
                  <a:cxn ang="0">
                    <a:pos x="1" y="8"/>
                  </a:cxn>
                  <a:cxn ang="0">
                    <a:pos x="2" y="3"/>
                  </a:cxn>
                  <a:cxn ang="0">
                    <a:pos x="4" y="0"/>
                  </a:cxn>
                  <a:cxn ang="0">
                    <a:pos x="8" y="6"/>
                  </a:cxn>
                  <a:cxn ang="0">
                    <a:pos x="14" y="7"/>
                  </a:cxn>
                  <a:cxn ang="0">
                    <a:pos x="19" y="6"/>
                  </a:cxn>
                  <a:cxn ang="0">
                    <a:pos x="22" y="10"/>
                  </a:cxn>
                </a:cxnLst>
                <a:rect l="0" t="0" r="r" b="b"/>
                <a:pathLst>
                  <a:path w="22" h="17">
                    <a:moveTo>
                      <a:pt x="22" y="10"/>
                    </a:moveTo>
                    <a:lnTo>
                      <a:pt x="17" y="14"/>
                    </a:lnTo>
                    <a:lnTo>
                      <a:pt x="12" y="15"/>
                    </a:lnTo>
                    <a:lnTo>
                      <a:pt x="7" y="16"/>
                    </a:lnTo>
                    <a:lnTo>
                      <a:pt x="1" y="17"/>
                    </a:lnTo>
                    <a:lnTo>
                      <a:pt x="0" y="13"/>
                    </a:lnTo>
                    <a:lnTo>
                      <a:pt x="1" y="8"/>
                    </a:lnTo>
                    <a:lnTo>
                      <a:pt x="2" y="3"/>
                    </a:lnTo>
                    <a:lnTo>
                      <a:pt x="4" y="0"/>
                    </a:lnTo>
                    <a:lnTo>
                      <a:pt x="8" y="6"/>
                    </a:lnTo>
                    <a:lnTo>
                      <a:pt x="14" y="7"/>
                    </a:lnTo>
                    <a:lnTo>
                      <a:pt x="19" y="6"/>
                    </a:lnTo>
                    <a:lnTo>
                      <a:pt x="22"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0" name="Freeform 152"/>
              <p:cNvSpPr>
                <a:spLocks/>
              </p:cNvSpPr>
              <p:nvPr/>
            </p:nvSpPr>
            <p:spPr bwMode="auto">
              <a:xfrm>
                <a:off x="2679" y="2296"/>
                <a:ext cx="21" cy="76"/>
              </a:xfrm>
              <a:custGeom>
                <a:avLst/>
                <a:gdLst/>
                <a:ahLst/>
                <a:cxnLst>
                  <a:cxn ang="0">
                    <a:pos x="37" y="129"/>
                  </a:cxn>
                  <a:cxn ang="0">
                    <a:pos x="37" y="135"/>
                  </a:cxn>
                  <a:cxn ang="0">
                    <a:pos x="41" y="142"/>
                  </a:cxn>
                  <a:cxn ang="0">
                    <a:pos x="42" y="147"/>
                  </a:cxn>
                  <a:cxn ang="0">
                    <a:pos x="37" y="151"/>
                  </a:cxn>
                  <a:cxn ang="0">
                    <a:pos x="34" y="150"/>
                  </a:cxn>
                  <a:cxn ang="0">
                    <a:pos x="31" y="149"/>
                  </a:cxn>
                  <a:cxn ang="0">
                    <a:pos x="30" y="145"/>
                  </a:cxn>
                  <a:cxn ang="0">
                    <a:pos x="29" y="143"/>
                  </a:cxn>
                  <a:cxn ang="0">
                    <a:pos x="22" y="127"/>
                  </a:cxn>
                  <a:cxn ang="0">
                    <a:pos x="15" y="110"/>
                  </a:cxn>
                  <a:cxn ang="0">
                    <a:pos x="9" y="91"/>
                  </a:cxn>
                  <a:cxn ang="0">
                    <a:pos x="5" y="74"/>
                  </a:cxn>
                  <a:cxn ang="0">
                    <a:pos x="1" y="56"/>
                  </a:cxn>
                  <a:cxn ang="0">
                    <a:pos x="0" y="37"/>
                  </a:cxn>
                  <a:cxn ang="0">
                    <a:pos x="0" y="19"/>
                  </a:cxn>
                  <a:cxn ang="0">
                    <a:pos x="1" y="0"/>
                  </a:cxn>
                  <a:cxn ang="0">
                    <a:pos x="3" y="18"/>
                  </a:cxn>
                  <a:cxn ang="0">
                    <a:pos x="5" y="35"/>
                  </a:cxn>
                  <a:cxn ang="0">
                    <a:pos x="8" y="52"/>
                  </a:cxn>
                  <a:cxn ang="0">
                    <a:pos x="12" y="68"/>
                  </a:cxn>
                  <a:cxn ang="0">
                    <a:pos x="16" y="84"/>
                  </a:cxn>
                  <a:cxn ang="0">
                    <a:pos x="22" y="99"/>
                  </a:cxn>
                  <a:cxn ang="0">
                    <a:pos x="29" y="114"/>
                  </a:cxn>
                  <a:cxn ang="0">
                    <a:pos x="37" y="129"/>
                  </a:cxn>
                </a:cxnLst>
                <a:rect l="0" t="0" r="r" b="b"/>
                <a:pathLst>
                  <a:path w="42" h="151">
                    <a:moveTo>
                      <a:pt x="37" y="129"/>
                    </a:moveTo>
                    <a:lnTo>
                      <a:pt x="37" y="135"/>
                    </a:lnTo>
                    <a:lnTo>
                      <a:pt x="41" y="142"/>
                    </a:lnTo>
                    <a:lnTo>
                      <a:pt x="42" y="147"/>
                    </a:lnTo>
                    <a:lnTo>
                      <a:pt x="37" y="151"/>
                    </a:lnTo>
                    <a:lnTo>
                      <a:pt x="34" y="150"/>
                    </a:lnTo>
                    <a:lnTo>
                      <a:pt x="31" y="149"/>
                    </a:lnTo>
                    <a:lnTo>
                      <a:pt x="30" y="145"/>
                    </a:lnTo>
                    <a:lnTo>
                      <a:pt x="29" y="143"/>
                    </a:lnTo>
                    <a:lnTo>
                      <a:pt x="22" y="127"/>
                    </a:lnTo>
                    <a:lnTo>
                      <a:pt x="15" y="110"/>
                    </a:lnTo>
                    <a:lnTo>
                      <a:pt x="9" y="91"/>
                    </a:lnTo>
                    <a:lnTo>
                      <a:pt x="5" y="74"/>
                    </a:lnTo>
                    <a:lnTo>
                      <a:pt x="1" y="56"/>
                    </a:lnTo>
                    <a:lnTo>
                      <a:pt x="0" y="37"/>
                    </a:lnTo>
                    <a:lnTo>
                      <a:pt x="0" y="19"/>
                    </a:lnTo>
                    <a:lnTo>
                      <a:pt x="1" y="0"/>
                    </a:lnTo>
                    <a:lnTo>
                      <a:pt x="3" y="18"/>
                    </a:lnTo>
                    <a:lnTo>
                      <a:pt x="5" y="35"/>
                    </a:lnTo>
                    <a:lnTo>
                      <a:pt x="8" y="52"/>
                    </a:lnTo>
                    <a:lnTo>
                      <a:pt x="12" y="68"/>
                    </a:lnTo>
                    <a:lnTo>
                      <a:pt x="16" y="84"/>
                    </a:lnTo>
                    <a:lnTo>
                      <a:pt x="22" y="99"/>
                    </a:lnTo>
                    <a:lnTo>
                      <a:pt x="29" y="114"/>
                    </a:lnTo>
                    <a:lnTo>
                      <a:pt x="37" y="12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1" name="Freeform 153"/>
              <p:cNvSpPr>
                <a:spLocks/>
              </p:cNvSpPr>
              <p:nvPr/>
            </p:nvSpPr>
            <p:spPr bwMode="auto">
              <a:xfrm>
                <a:off x="2741" y="2297"/>
                <a:ext cx="527" cy="69"/>
              </a:xfrm>
              <a:custGeom>
                <a:avLst/>
                <a:gdLst/>
                <a:ahLst/>
                <a:cxnLst>
                  <a:cxn ang="0">
                    <a:pos x="953" y="12"/>
                  </a:cxn>
                  <a:cxn ang="0">
                    <a:pos x="1030" y="19"/>
                  </a:cxn>
                  <a:cxn ang="0">
                    <a:pos x="1054" y="24"/>
                  </a:cxn>
                  <a:cxn ang="0">
                    <a:pos x="1031" y="26"/>
                  </a:cxn>
                  <a:cxn ang="0">
                    <a:pos x="1000" y="30"/>
                  </a:cxn>
                  <a:cxn ang="0">
                    <a:pos x="970" y="27"/>
                  </a:cxn>
                  <a:cxn ang="0">
                    <a:pos x="942" y="45"/>
                  </a:cxn>
                  <a:cxn ang="0">
                    <a:pos x="914" y="28"/>
                  </a:cxn>
                  <a:cxn ang="0">
                    <a:pos x="887" y="36"/>
                  </a:cxn>
                  <a:cxn ang="0">
                    <a:pos x="857" y="35"/>
                  </a:cxn>
                  <a:cxn ang="0">
                    <a:pos x="816" y="32"/>
                  </a:cxn>
                  <a:cxn ang="0">
                    <a:pos x="769" y="34"/>
                  </a:cxn>
                  <a:cxn ang="0">
                    <a:pos x="749" y="30"/>
                  </a:cxn>
                  <a:cxn ang="0">
                    <a:pos x="712" y="10"/>
                  </a:cxn>
                  <a:cxn ang="0">
                    <a:pos x="655" y="7"/>
                  </a:cxn>
                  <a:cxn ang="0">
                    <a:pos x="597" y="8"/>
                  </a:cxn>
                  <a:cxn ang="0">
                    <a:pos x="539" y="8"/>
                  </a:cxn>
                  <a:cxn ang="0">
                    <a:pos x="504" y="18"/>
                  </a:cxn>
                  <a:cxn ang="0">
                    <a:pos x="501" y="74"/>
                  </a:cxn>
                  <a:cxn ang="0">
                    <a:pos x="512" y="125"/>
                  </a:cxn>
                  <a:cxn ang="0">
                    <a:pos x="537" y="132"/>
                  </a:cxn>
                  <a:cxn ang="0">
                    <a:pos x="512" y="134"/>
                  </a:cxn>
                  <a:cxn ang="0">
                    <a:pos x="434" y="138"/>
                  </a:cxn>
                  <a:cxn ang="0">
                    <a:pos x="353" y="137"/>
                  </a:cxn>
                  <a:cxn ang="0">
                    <a:pos x="270" y="137"/>
                  </a:cxn>
                  <a:cxn ang="0">
                    <a:pos x="187" y="135"/>
                  </a:cxn>
                  <a:cxn ang="0">
                    <a:pos x="105" y="133"/>
                  </a:cxn>
                  <a:cxn ang="0">
                    <a:pos x="55" y="134"/>
                  </a:cxn>
                  <a:cxn ang="0">
                    <a:pos x="33" y="134"/>
                  </a:cxn>
                  <a:cxn ang="0">
                    <a:pos x="11" y="132"/>
                  </a:cxn>
                  <a:cxn ang="0">
                    <a:pos x="0" y="116"/>
                  </a:cxn>
                  <a:cxn ang="0">
                    <a:pos x="16" y="109"/>
                  </a:cxn>
                  <a:cxn ang="0">
                    <a:pos x="36" y="104"/>
                  </a:cxn>
                  <a:cxn ang="0">
                    <a:pos x="32" y="93"/>
                  </a:cxn>
                  <a:cxn ang="0">
                    <a:pos x="9" y="92"/>
                  </a:cxn>
                  <a:cxn ang="0">
                    <a:pos x="5" y="73"/>
                  </a:cxn>
                  <a:cxn ang="0">
                    <a:pos x="30" y="65"/>
                  </a:cxn>
                  <a:cxn ang="0">
                    <a:pos x="79" y="62"/>
                  </a:cxn>
                  <a:cxn ang="0">
                    <a:pos x="142" y="55"/>
                  </a:cxn>
                  <a:cxn ang="0">
                    <a:pos x="229" y="54"/>
                  </a:cxn>
                  <a:cxn ang="0">
                    <a:pos x="315" y="59"/>
                  </a:cxn>
                  <a:cxn ang="0">
                    <a:pos x="400" y="62"/>
                  </a:cxn>
                  <a:cxn ang="0">
                    <a:pos x="472" y="56"/>
                  </a:cxn>
                  <a:cxn ang="0">
                    <a:pos x="485" y="42"/>
                  </a:cxn>
                  <a:cxn ang="0">
                    <a:pos x="461" y="26"/>
                  </a:cxn>
                  <a:cxn ang="0">
                    <a:pos x="399" y="23"/>
                  </a:cxn>
                  <a:cxn ang="0">
                    <a:pos x="347" y="18"/>
                  </a:cxn>
                  <a:cxn ang="0">
                    <a:pos x="318" y="12"/>
                  </a:cxn>
                  <a:cxn ang="0">
                    <a:pos x="290" y="18"/>
                  </a:cxn>
                  <a:cxn ang="0">
                    <a:pos x="269" y="17"/>
                  </a:cxn>
                  <a:cxn ang="0">
                    <a:pos x="244" y="10"/>
                  </a:cxn>
                  <a:cxn ang="0">
                    <a:pos x="216" y="16"/>
                  </a:cxn>
                  <a:cxn ang="0">
                    <a:pos x="187" y="10"/>
                  </a:cxn>
                  <a:cxn ang="0">
                    <a:pos x="152" y="11"/>
                  </a:cxn>
                  <a:cxn ang="0">
                    <a:pos x="134" y="3"/>
                  </a:cxn>
                  <a:cxn ang="0">
                    <a:pos x="165" y="1"/>
                  </a:cxn>
                  <a:cxn ang="0">
                    <a:pos x="232" y="0"/>
                  </a:cxn>
                  <a:cxn ang="0">
                    <a:pos x="407" y="0"/>
                  </a:cxn>
                  <a:cxn ang="0">
                    <a:pos x="584" y="1"/>
                  </a:cxn>
                  <a:cxn ang="0">
                    <a:pos x="762" y="5"/>
                  </a:cxn>
                </a:cxnLst>
                <a:rect l="0" t="0" r="r" b="b"/>
                <a:pathLst>
                  <a:path w="1054" h="138">
                    <a:moveTo>
                      <a:pt x="894" y="11"/>
                    </a:moveTo>
                    <a:lnTo>
                      <a:pt x="914" y="10"/>
                    </a:lnTo>
                    <a:lnTo>
                      <a:pt x="933" y="10"/>
                    </a:lnTo>
                    <a:lnTo>
                      <a:pt x="953" y="12"/>
                    </a:lnTo>
                    <a:lnTo>
                      <a:pt x="971" y="13"/>
                    </a:lnTo>
                    <a:lnTo>
                      <a:pt x="991" y="16"/>
                    </a:lnTo>
                    <a:lnTo>
                      <a:pt x="1010" y="18"/>
                    </a:lnTo>
                    <a:lnTo>
                      <a:pt x="1030" y="19"/>
                    </a:lnTo>
                    <a:lnTo>
                      <a:pt x="1049" y="20"/>
                    </a:lnTo>
                    <a:lnTo>
                      <a:pt x="1051" y="21"/>
                    </a:lnTo>
                    <a:lnTo>
                      <a:pt x="1053" y="23"/>
                    </a:lnTo>
                    <a:lnTo>
                      <a:pt x="1054" y="24"/>
                    </a:lnTo>
                    <a:lnTo>
                      <a:pt x="1054" y="26"/>
                    </a:lnTo>
                    <a:lnTo>
                      <a:pt x="1046" y="26"/>
                    </a:lnTo>
                    <a:lnTo>
                      <a:pt x="1038" y="26"/>
                    </a:lnTo>
                    <a:lnTo>
                      <a:pt x="1031" y="26"/>
                    </a:lnTo>
                    <a:lnTo>
                      <a:pt x="1023" y="27"/>
                    </a:lnTo>
                    <a:lnTo>
                      <a:pt x="1015" y="28"/>
                    </a:lnTo>
                    <a:lnTo>
                      <a:pt x="1008" y="30"/>
                    </a:lnTo>
                    <a:lnTo>
                      <a:pt x="1000" y="30"/>
                    </a:lnTo>
                    <a:lnTo>
                      <a:pt x="993" y="31"/>
                    </a:lnTo>
                    <a:lnTo>
                      <a:pt x="985" y="36"/>
                    </a:lnTo>
                    <a:lnTo>
                      <a:pt x="977" y="33"/>
                    </a:lnTo>
                    <a:lnTo>
                      <a:pt x="970" y="27"/>
                    </a:lnTo>
                    <a:lnTo>
                      <a:pt x="961" y="30"/>
                    </a:lnTo>
                    <a:lnTo>
                      <a:pt x="955" y="35"/>
                    </a:lnTo>
                    <a:lnTo>
                      <a:pt x="949" y="41"/>
                    </a:lnTo>
                    <a:lnTo>
                      <a:pt x="942" y="45"/>
                    </a:lnTo>
                    <a:lnTo>
                      <a:pt x="933" y="42"/>
                    </a:lnTo>
                    <a:lnTo>
                      <a:pt x="927" y="35"/>
                    </a:lnTo>
                    <a:lnTo>
                      <a:pt x="922" y="31"/>
                    </a:lnTo>
                    <a:lnTo>
                      <a:pt x="914" y="28"/>
                    </a:lnTo>
                    <a:lnTo>
                      <a:pt x="906" y="27"/>
                    </a:lnTo>
                    <a:lnTo>
                      <a:pt x="900" y="32"/>
                    </a:lnTo>
                    <a:lnTo>
                      <a:pt x="894" y="35"/>
                    </a:lnTo>
                    <a:lnTo>
                      <a:pt x="887" y="36"/>
                    </a:lnTo>
                    <a:lnTo>
                      <a:pt x="880" y="36"/>
                    </a:lnTo>
                    <a:lnTo>
                      <a:pt x="872" y="36"/>
                    </a:lnTo>
                    <a:lnTo>
                      <a:pt x="865" y="35"/>
                    </a:lnTo>
                    <a:lnTo>
                      <a:pt x="857" y="35"/>
                    </a:lnTo>
                    <a:lnTo>
                      <a:pt x="849" y="36"/>
                    </a:lnTo>
                    <a:lnTo>
                      <a:pt x="840" y="31"/>
                    </a:lnTo>
                    <a:lnTo>
                      <a:pt x="828" y="32"/>
                    </a:lnTo>
                    <a:lnTo>
                      <a:pt x="816" y="32"/>
                    </a:lnTo>
                    <a:lnTo>
                      <a:pt x="803" y="31"/>
                    </a:lnTo>
                    <a:lnTo>
                      <a:pt x="792" y="31"/>
                    </a:lnTo>
                    <a:lnTo>
                      <a:pt x="780" y="32"/>
                    </a:lnTo>
                    <a:lnTo>
                      <a:pt x="769" y="34"/>
                    </a:lnTo>
                    <a:lnTo>
                      <a:pt x="759" y="40"/>
                    </a:lnTo>
                    <a:lnTo>
                      <a:pt x="752" y="50"/>
                    </a:lnTo>
                    <a:lnTo>
                      <a:pt x="750" y="41"/>
                    </a:lnTo>
                    <a:lnTo>
                      <a:pt x="749" y="30"/>
                    </a:lnTo>
                    <a:lnTo>
                      <a:pt x="748" y="19"/>
                    </a:lnTo>
                    <a:lnTo>
                      <a:pt x="741" y="12"/>
                    </a:lnTo>
                    <a:lnTo>
                      <a:pt x="726" y="11"/>
                    </a:lnTo>
                    <a:lnTo>
                      <a:pt x="712" y="10"/>
                    </a:lnTo>
                    <a:lnTo>
                      <a:pt x="697" y="9"/>
                    </a:lnTo>
                    <a:lnTo>
                      <a:pt x="683" y="8"/>
                    </a:lnTo>
                    <a:lnTo>
                      <a:pt x="668" y="8"/>
                    </a:lnTo>
                    <a:lnTo>
                      <a:pt x="655" y="7"/>
                    </a:lnTo>
                    <a:lnTo>
                      <a:pt x="640" y="7"/>
                    </a:lnTo>
                    <a:lnTo>
                      <a:pt x="626" y="7"/>
                    </a:lnTo>
                    <a:lnTo>
                      <a:pt x="612" y="7"/>
                    </a:lnTo>
                    <a:lnTo>
                      <a:pt x="597" y="8"/>
                    </a:lnTo>
                    <a:lnTo>
                      <a:pt x="583" y="8"/>
                    </a:lnTo>
                    <a:lnTo>
                      <a:pt x="568" y="8"/>
                    </a:lnTo>
                    <a:lnTo>
                      <a:pt x="554" y="8"/>
                    </a:lnTo>
                    <a:lnTo>
                      <a:pt x="539" y="8"/>
                    </a:lnTo>
                    <a:lnTo>
                      <a:pt x="526" y="8"/>
                    </a:lnTo>
                    <a:lnTo>
                      <a:pt x="511" y="8"/>
                    </a:lnTo>
                    <a:lnTo>
                      <a:pt x="506" y="12"/>
                    </a:lnTo>
                    <a:lnTo>
                      <a:pt x="504" y="18"/>
                    </a:lnTo>
                    <a:lnTo>
                      <a:pt x="503" y="25"/>
                    </a:lnTo>
                    <a:lnTo>
                      <a:pt x="501" y="32"/>
                    </a:lnTo>
                    <a:lnTo>
                      <a:pt x="501" y="53"/>
                    </a:lnTo>
                    <a:lnTo>
                      <a:pt x="501" y="74"/>
                    </a:lnTo>
                    <a:lnTo>
                      <a:pt x="503" y="95"/>
                    </a:lnTo>
                    <a:lnTo>
                      <a:pt x="505" y="115"/>
                    </a:lnTo>
                    <a:lnTo>
                      <a:pt x="508" y="120"/>
                    </a:lnTo>
                    <a:lnTo>
                      <a:pt x="512" y="125"/>
                    </a:lnTo>
                    <a:lnTo>
                      <a:pt x="518" y="129"/>
                    </a:lnTo>
                    <a:lnTo>
                      <a:pt x="524" y="131"/>
                    </a:lnTo>
                    <a:lnTo>
                      <a:pt x="530" y="132"/>
                    </a:lnTo>
                    <a:lnTo>
                      <a:pt x="537" y="132"/>
                    </a:lnTo>
                    <a:lnTo>
                      <a:pt x="544" y="132"/>
                    </a:lnTo>
                    <a:lnTo>
                      <a:pt x="550" y="133"/>
                    </a:lnTo>
                    <a:lnTo>
                      <a:pt x="530" y="133"/>
                    </a:lnTo>
                    <a:lnTo>
                      <a:pt x="512" y="134"/>
                    </a:lnTo>
                    <a:lnTo>
                      <a:pt x="492" y="135"/>
                    </a:lnTo>
                    <a:lnTo>
                      <a:pt x="473" y="135"/>
                    </a:lnTo>
                    <a:lnTo>
                      <a:pt x="453" y="137"/>
                    </a:lnTo>
                    <a:lnTo>
                      <a:pt x="434" y="138"/>
                    </a:lnTo>
                    <a:lnTo>
                      <a:pt x="415" y="137"/>
                    </a:lnTo>
                    <a:lnTo>
                      <a:pt x="396" y="135"/>
                    </a:lnTo>
                    <a:lnTo>
                      <a:pt x="375" y="137"/>
                    </a:lnTo>
                    <a:lnTo>
                      <a:pt x="353" y="137"/>
                    </a:lnTo>
                    <a:lnTo>
                      <a:pt x="332" y="138"/>
                    </a:lnTo>
                    <a:lnTo>
                      <a:pt x="312" y="138"/>
                    </a:lnTo>
                    <a:lnTo>
                      <a:pt x="291" y="138"/>
                    </a:lnTo>
                    <a:lnTo>
                      <a:pt x="270" y="137"/>
                    </a:lnTo>
                    <a:lnTo>
                      <a:pt x="249" y="137"/>
                    </a:lnTo>
                    <a:lnTo>
                      <a:pt x="229" y="135"/>
                    </a:lnTo>
                    <a:lnTo>
                      <a:pt x="208" y="135"/>
                    </a:lnTo>
                    <a:lnTo>
                      <a:pt x="187" y="135"/>
                    </a:lnTo>
                    <a:lnTo>
                      <a:pt x="166" y="134"/>
                    </a:lnTo>
                    <a:lnTo>
                      <a:pt x="146" y="134"/>
                    </a:lnTo>
                    <a:lnTo>
                      <a:pt x="125" y="133"/>
                    </a:lnTo>
                    <a:lnTo>
                      <a:pt x="105" y="133"/>
                    </a:lnTo>
                    <a:lnTo>
                      <a:pt x="85" y="133"/>
                    </a:lnTo>
                    <a:lnTo>
                      <a:pt x="64" y="133"/>
                    </a:lnTo>
                    <a:lnTo>
                      <a:pt x="59" y="134"/>
                    </a:lnTo>
                    <a:lnTo>
                      <a:pt x="55" y="134"/>
                    </a:lnTo>
                    <a:lnTo>
                      <a:pt x="49" y="134"/>
                    </a:lnTo>
                    <a:lnTo>
                      <a:pt x="43" y="134"/>
                    </a:lnTo>
                    <a:lnTo>
                      <a:pt x="39" y="134"/>
                    </a:lnTo>
                    <a:lnTo>
                      <a:pt x="33" y="134"/>
                    </a:lnTo>
                    <a:lnTo>
                      <a:pt x="27" y="134"/>
                    </a:lnTo>
                    <a:lnTo>
                      <a:pt x="23" y="135"/>
                    </a:lnTo>
                    <a:lnTo>
                      <a:pt x="17" y="132"/>
                    </a:lnTo>
                    <a:lnTo>
                      <a:pt x="11" y="132"/>
                    </a:lnTo>
                    <a:lnTo>
                      <a:pt x="6" y="132"/>
                    </a:lnTo>
                    <a:lnTo>
                      <a:pt x="2" y="126"/>
                    </a:lnTo>
                    <a:lnTo>
                      <a:pt x="1" y="122"/>
                    </a:lnTo>
                    <a:lnTo>
                      <a:pt x="0" y="116"/>
                    </a:lnTo>
                    <a:lnTo>
                      <a:pt x="0" y="111"/>
                    </a:lnTo>
                    <a:lnTo>
                      <a:pt x="5" y="109"/>
                    </a:lnTo>
                    <a:lnTo>
                      <a:pt x="11" y="109"/>
                    </a:lnTo>
                    <a:lnTo>
                      <a:pt x="16" y="109"/>
                    </a:lnTo>
                    <a:lnTo>
                      <a:pt x="21" y="109"/>
                    </a:lnTo>
                    <a:lnTo>
                      <a:pt x="27" y="108"/>
                    </a:lnTo>
                    <a:lnTo>
                      <a:pt x="32" y="107"/>
                    </a:lnTo>
                    <a:lnTo>
                      <a:pt x="36" y="104"/>
                    </a:lnTo>
                    <a:lnTo>
                      <a:pt x="40" y="102"/>
                    </a:lnTo>
                    <a:lnTo>
                      <a:pt x="42" y="97"/>
                    </a:lnTo>
                    <a:lnTo>
                      <a:pt x="38" y="94"/>
                    </a:lnTo>
                    <a:lnTo>
                      <a:pt x="32" y="93"/>
                    </a:lnTo>
                    <a:lnTo>
                      <a:pt x="25" y="93"/>
                    </a:lnTo>
                    <a:lnTo>
                      <a:pt x="19" y="93"/>
                    </a:lnTo>
                    <a:lnTo>
                      <a:pt x="13" y="93"/>
                    </a:lnTo>
                    <a:lnTo>
                      <a:pt x="9" y="92"/>
                    </a:lnTo>
                    <a:lnTo>
                      <a:pt x="5" y="87"/>
                    </a:lnTo>
                    <a:lnTo>
                      <a:pt x="4" y="79"/>
                    </a:lnTo>
                    <a:lnTo>
                      <a:pt x="5" y="77"/>
                    </a:lnTo>
                    <a:lnTo>
                      <a:pt x="5" y="73"/>
                    </a:lnTo>
                    <a:lnTo>
                      <a:pt x="5" y="71"/>
                    </a:lnTo>
                    <a:lnTo>
                      <a:pt x="5" y="68"/>
                    </a:lnTo>
                    <a:lnTo>
                      <a:pt x="17" y="66"/>
                    </a:lnTo>
                    <a:lnTo>
                      <a:pt x="30" y="65"/>
                    </a:lnTo>
                    <a:lnTo>
                      <a:pt x="41" y="64"/>
                    </a:lnTo>
                    <a:lnTo>
                      <a:pt x="54" y="63"/>
                    </a:lnTo>
                    <a:lnTo>
                      <a:pt x="66" y="63"/>
                    </a:lnTo>
                    <a:lnTo>
                      <a:pt x="79" y="62"/>
                    </a:lnTo>
                    <a:lnTo>
                      <a:pt x="91" y="63"/>
                    </a:lnTo>
                    <a:lnTo>
                      <a:pt x="103" y="63"/>
                    </a:lnTo>
                    <a:lnTo>
                      <a:pt x="120" y="56"/>
                    </a:lnTo>
                    <a:lnTo>
                      <a:pt x="142" y="55"/>
                    </a:lnTo>
                    <a:lnTo>
                      <a:pt x="164" y="54"/>
                    </a:lnTo>
                    <a:lnTo>
                      <a:pt x="186" y="53"/>
                    </a:lnTo>
                    <a:lnTo>
                      <a:pt x="207" y="54"/>
                    </a:lnTo>
                    <a:lnTo>
                      <a:pt x="229" y="54"/>
                    </a:lnTo>
                    <a:lnTo>
                      <a:pt x="251" y="55"/>
                    </a:lnTo>
                    <a:lnTo>
                      <a:pt x="271" y="56"/>
                    </a:lnTo>
                    <a:lnTo>
                      <a:pt x="293" y="58"/>
                    </a:lnTo>
                    <a:lnTo>
                      <a:pt x="315" y="59"/>
                    </a:lnTo>
                    <a:lnTo>
                      <a:pt x="336" y="61"/>
                    </a:lnTo>
                    <a:lnTo>
                      <a:pt x="358" y="62"/>
                    </a:lnTo>
                    <a:lnTo>
                      <a:pt x="379" y="62"/>
                    </a:lnTo>
                    <a:lnTo>
                      <a:pt x="400" y="62"/>
                    </a:lnTo>
                    <a:lnTo>
                      <a:pt x="422" y="61"/>
                    </a:lnTo>
                    <a:lnTo>
                      <a:pt x="444" y="59"/>
                    </a:lnTo>
                    <a:lnTo>
                      <a:pt x="466" y="57"/>
                    </a:lnTo>
                    <a:lnTo>
                      <a:pt x="472" y="56"/>
                    </a:lnTo>
                    <a:lnTo>
                      <a:pt x="477" y="55"/>
                    </a:lnTo>
                    <a:lnTo>
                      <a:pt x="483" y="54"/>
                    </a:lnTo>
                    <a:lnTo>
                      <a:pt x="485" y="48"/>
                    </a:lnTo>
                    <a:lnTo>
                      <a:pt x="485" y="42"/>
                    </a:lnTo>
                    <a:lnTo>
                      <a:pt x="483" y="36"/>
                    </a:lnTo>
                    <a:lnTo>
                      <a:pt x="480" y="33"/>
                    </a:lnTo>
                    <a:lnTo>
                      <a:pt x="475" y="28"/>
                    </a:lnTo>
                    <a:lnTo>
                      <a:pt x="461" y="26"/>
                    </a:lnTo>
                    <a:lnTo>
                      <a:pt x="446" y="25"/>
                    </a:lnTo>
                    <a:lnTo>
                      <a:pt x="430" y="24"/>
                    </a:lnTo>
                    <a:lnTo>
                      <a:pt x="415" y="24"/>
                    </a:lnTo>
                    <a:lnTo>
                      <a:pt x="399" y="23"/>
                    </a:lnTo>
                    <a:lnTo>
                      <a:pt x="384" y="23"/>
                    </a:lnTo>
                    <a:lnTo>
                      <a:pt x="369" y="23"/>
                    </a:lnTo>
                    <a:lnTo>
                      <a:pt x="354" y="23"/>
                    </a:lnTo>
                    <a:lnTo>
                      <a:pt x="347" y="18"/>
                    </a:lnTo>
                    <a:lnTo>
                      <a:pt x="341" y="15"/>
                    </a:lnTo>
                    <a:lnTo>
                      <a:pt x="333" y="13"/>
                    </a:lnTo>
                    <a:lnTo>
                      <a:pt x="326" y="12"/>
                    </a:lnTo>
                    <a:lnTo>
                      <a:pt x="318" y="12"/>
                    </a:lnTo>
                    <a:lnTo>
                      <a:pt x="312" y="13"/>
                    </a:lnTo>
                    <a:lnTo>
                      <a:pt x="303" y="15"/>
                    </a:lnTo>
                    <a:lnTo>
                      <a:pt x="297" y="17"/>
                    </a:lnTo>
                    <a:lnTo>
                      <a:pt x="290" y="18"/>
                    </a:lnTo>
                    <a:lnTo>
                      <a:pt x="285" y="21"/>
                    </a:lnTo>
                    <a:lnTo>
                      <a:pt x="280" y="24"/>
                    </a:lnTo>
                    <a:lnTo>
                      <a:pt x="275" y="21"/>
                    </a:lnTo>
                    <a:lnTo>
                      <a:pt x="269" y="17"/>
                    </a:lnTo>
                    <a:lnTo>
                      <a:pt x="263" y="13"/>
                    </a:lnTo>
                    <a:lnTo>
                      <a:pt x="257" y="11"/>
                    </a:lnTo>
                    <a:lnTo>
                      <a:pt x="251" y="10"/>
                    </a:lnTo>
                    <a:lnTo>
                      <a:pt x="244" y="10"/>
                    </a:lnTo>
                    <a:lnTo>
                      <a:pt x="237" y="10"/>
                    </a:lnTo>
                    <a:lnTo>
                      <a:pt x="230" y="11"/>
                    </a:lnTo>
                    <a:lnTo>
                      <a:pt x="223" y="12"/>
                    </a:lnTo>
                    <a:lnTo>
                      <a:pt x="216" y="16"/>
                    </a:lnTo>
                    <a:lnTo>
                      <a:pt x="209" y="16"/>
                    </a:lnTo>
                    <a:lnTo>
                      <a:pt x="202" y="12"/>
                    </a:lnTo>
                    <a:lnTo>
                      <a:pt x="195" y="10"/>
                    </a:lnTo>
                    <a:lnTo>
                      <a:pt x="187" y="10"/>
                    </a:lnTo>
                    <a:lnTo>
                      <a:pt x="178" y="11"/>
                    </a:lnTo>
                    <a:lnTo>
                      <a:pt x="169" y="11"/>
                    </a:lnTo>
                    <a:lnTo>
                      <a:pt x="161" y="11"/>
                    </a:lnTo>
                    <a:lnTo>
                      <a:pt x="152" y="11"/>
                    </a:lnTo>
                    <a:lnTo>
                      <a:pt x="143" y="10"/>
                    </a:lnTo>
                    <a:lnTo>
                      <a:pt x="135" y="9"/>
                    </a:lnTo>
                    <a:lnTo>
                      <a:pt x="127" y="7"/>
                    </a:lnTo>
                    <a:lnTo>
                      <a:pt x="134" y="3"/>
                    </a:lnTo>
                    <a:lnTo>
                      <a:pt x="141" y="2"/>
                    </a:lnTo>
                    <a:lnTo>
                      <a:pt x="149" y="1"/>
                    </a:lnTo>
                    <a:lnTo>
                      <a:pt x="157" y="1"/>
                    </a:lnTo>
                    <a:lnTo>
                      <a:pt x="165" y="1"/>
                    </a:lnTo>
                    <a:lnTo>
                      <a:pt x="173" y="1"/>
                    </a:lnTo>
                    <a:lnTo>
                      <a:pt x="181" y="1"/>
                    </a:lnTo>
                    <a:lnTo>
                      <a:pt x="190" y="0"/>
                    </a:lnTo>
                    <a:lnTo>
                      <a:pt x="232" y="0"/>
                    </a:lnTo>
                    <a:lnTo>
                      <a:pt x="276" y="0"/>
                    </a:lnTo>
                    <a:lnTo>
                      <a:pt x="320" y="0"/>
                    </a:lnTo>
                    <a:lnTo>
                      <a:pt x="363" y="0"/>
                    </a:lnTo>
                    <a:lnTo>
                      <a:pt x="407" y="0"/>
                    </a:lnTo>
                    <a:lnTo>
                      <a:pt x="451" y="0"/>
                    </a:lnTo>
                    <a:lnTo>
                      <a:pt x="496" y="0"/>
                    </a:lnTo>
                    <a:lnTo>
                      <a:pt x="539" y="0"/>
                    </a:lnTo>
                    <a:lnTo>
                      <a:pt x="584" y="1"/>
                    </a:lnTo>
                    <a:lnTo>
                      <a:pt x="628" y="2"/>
                    </a:lnTo>
                    <a:lnTo>
                      <a:pt x="673" y="2"/>
                    </a:lnTo>
                    <a:lnTo>
                      <a:pt x="718" y="3"/>
                    </a:lnTo>
                    <a:lnTo>
                      <a:pt x="762" y="5"/>
                    </a:lnTo>
                    <a:lnTo>
                      <a:pt x="807" y="7"/>
                    </a:lnTo>
                    <a:lnTo>
                      <a:pt x="850" y="9"/>
                    </a:lnTo>
                    <a:lnTo>
                      <a:pt x="894" y="1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2" name="Freeform 154"/>
              <p:cNvSpPr>
                <a:spLocks/>
              </p:cNvSpPr>
              <p:nvPr/>
            </p:nvSpPr>
            <p:spPr bwMode="auto">
              <a:xfrm>
                <a:off x="2603" y="2298"/>
                <a:ext cx="12" cy="9"/>
              </a:xfrm>
              <a:custGeom>
                <a:avLst/>
                <a:gdLst/>
                <a:ahLst/>
                <a:cxnLst>
                  <a:cxn ang="0">
                    <a:pos x="24" y="11"/>
                  </a:cxn>
                  <a:cxn ang="0">
                    <a:pos x="24" y="13"/>
                  </a:cxn>
                  <a:cxn ang="0">
                    <a:pos x="19" y="15"/>
                  </a:cxn>
                  <a:cxn ang="0">
                    <a:pos x="13" y="16"/>
                  </a:cxn>
                  <a:cxn ang="0">
                    <a:pos x="6" y="16"/>
                  </a:cxn>
                  <a:cxn ang="0">
                    <a:pos x="0" y="16"/>
                  </a:cxn>
                  <a:cxn ang="0">
                    <a:pos x="5" y="0"/>
                  </a:cxn>
                  <a:cxn ang="0">
                    <a:pos x="7" y="6"/>
                  </a:cxn>
                  <a:cxn ang="0">
                    <a:pos x="12" y="9"/>
                  </a:cxn>
                  <a:cxn ang="0">
                    <a:pos x="18" y="10"/>
                  </a:cxn>
                  <a:cxn ang="0">
                    <a:pos x="24" y="11"/>
                  </a:cxn>
                </a:cxnLst>
                <a:rect l="0" t="0" r="r" b="b"/>
                <a:pathLst>
                  <a:path w="24" h="16">
                    <a:moveTo>
                      <a:pt x="24" y="11"/>
                    </a:moveTo>
                    <a:lnTo>
                      <a:pt x="24" y="13"/>
                    </a:lnTo>
                    <a:lnTo>
                      <a:pt x="19" y="15"/>
                    </a:lnTo>
                    <a:lnTo>
                      <a:pt x="13" y="16"/>
                    </a:lnTo>
                    <a:lnTo>
                      <a:pt x="6" y="16"/>
                    </a:lnTo>
                    <a:lnTo>
                      <a:pt x="0" y="16"/>
                    </a:lnTo>
                    <a:lnTo>
                      <a:pt x="5" y="0"/>
                    </a:lnTo>
                    <a:lnTo>
                      <a:pt x="7" y="6"/>
                    </a:lnTo>
                    <a:lnTo>
                      <a:pt x="12" y="9"/>
                    </a:lnTo>
                    <a:lnTo>
                      <a:pt x="18" y="10"/>
                    </a:lnTo>
                    <a:lnTo>
                      <a:pt x="24" y="1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3" name="Freeform 155"/>
              <p:cNvSpPr>
                <a:spLocks/>
              </p:cNvSpPr>
              <p:nvPr/>
            </p:nvSpPr>
            <p:spPr bwMode="auto">
              <a:xfrm>
                <a:off x="2740" y="2298"/>
                <a:ext cx="56" cy="26"/>
              </a:xfrm>
              <a:custGeom>
                <a:avLst/>
                <a:gdLst/>
                <a:ahLst/>
                <a:cxnLst>
                  <a:cxn ang="0">
                    <a:pos x="107" y="9"/>
                  </a:cxn>
                  <a:cxn ang="0">
                    <a:pos x="107" y="18"/>
                  </a:cxn>
                  <a:cxn ang="0">
                    <a:pos x="111" y="26"/>
                  </a:cxn>
                  <a:cxn ang="0">
                    <a:pos x="113" y="36"/>
                  </a:cxn>
                  <a:cxn ang="0">
                    <a:pos x="113" y="45"/>
                  </a:cxn>
                  <a:cxn ang="0">
                    <a:pos x="99" y="45"/>
                  </a:cxn>
                  <a:cxn ang="0">
                    <a:pos x="86" y="46"/>
                  </a:cxn>
                  <a:cxn ang="0">
                    <a:pos x="73" y="46"/>
                  </a:cxn>
                  <a:cxn ang="0">
                    <a:pos x="60" y="47"/>
                  </a:cxn>
                  <a:cxn ang="0">
                    <a:pos x="46" y="48"/>
                  </a:cxn>
                  <a:cxn ang="0">
                    <a:pos x="34" y="49"/>
                  </a:cxn>
                  <a:cxn ang="0">
                    <a:pos x="20" y="49"/>
                  </a:cxn>
                  <a:cxn ang="0">
                    <a:pos x="6" y="51"/>
                  </a:cxn>
                  <a:cxn ang="0">
                    <a:pos x="1" y="46"/>
                  </a:cxn>
                  <a:cxn ang="0">
                    <a:pos x="0" y="39"/>
                  </a:cxn>
                  <a:cxn ang="0">
                    <a:pos x="1" y="32"/>
                  </a:cxn>
                  <a:cxn ang="0">
                    <a:pos x="2" y="25"/>
                  </a:cxn>
                  <a:cxn ang="0">
                    <a:pos x="9" y="16"/>
                  </a:cxn>
                  <a:cxn ang="0">
                    <a:pos x="19" y="10"/>
                  </a:cxn>
                  <a:cxn ang="0">
                    <a:pos x="29" y="7"/>
                  </a:cxn>
                  <a:cxn ang="0">
                    <a:pos x="39" y="5"/>
                  </a:cxn>
                  <a:cxn ang="0">
                    <a:pos x="51" y="3"/>
                  </a:cxn>
                  <a:cxn ang="0">
                    <a:pos x="63" y="3"/>
                  </a:cxn>
                  <a:cxn ang="0">
                    <a:pos x="75" y="2"/>
                  </a:cxn>
                  <a:cxn ang="0">
                    <a:pos x="85" y="0"/>
                  </a:cxn>
                  <a:cxn ang="0">
                    <a:pos x="91" y="1"/>
                  </a:cxn>
                  <a:cxn ang="0">
                    <a:pos x="97" y="2"/>
                  </a:cxn>
                  <a:cxn ang="0">
                    <a:pos x="103" y="5"/>
                  </a:cxn>
                  <a:cxn ang="0">
                    <a:pos x="107" y="9"/>
                  </a:cxn>
                </a:cxnLst>
                <a:rect l="0" t="0" r="r" b="b"/>
                <a:pathLst>
                  <a:path w="113" h="51">
                    <a:moveTo>
                      <a:pt x="107" y="9"/>
                    </a:moveTo>
                    <a:lnTo>
                      <a:pt x="107" y="18"/>
                    </a:lnTo>
                    <a:lnTo>
                      <a:pt x="111" y="26"/>
                    </a:lnTo>
                    <a:lnTo>
                      <a:pt x="113" y="36"/>
                    </a:lnTo>
                    <a:lnTo>
                      <a:pt x="113" y="45"/>
                    </a:lnTo>
                    <a:lnTo>
                      <a:pt x="99" y="45"/>
                    </a:lnTo>
                    <a:lnTo>
                      <a:pt x="86" y="46"/>
                    </a:lnTo>
                    <a:lnTo>
                      <a:pt x="73" y="46"/>
                    </a:lnTo>
                    <a:lnTo>
                      <a:pt x="60" y="47"/>
                    </a:lnTo>
                    <a:lnTo>
                      <a:pt x="46" y="48"/>
                    </a:lnTo>
                    <a:lnTo>
                      <a:pt x="34" y="49"/>
                    </a:lnTo>
                    <a:lnTo>
                      <a:pt x="20" y="49"/>
                    </a:lnTo>
                    <a:lnTo>
                      <a:pt x="6" y="51"/>
                    </a:lnTo>
                    <a:lnTo>
                      <a:pt x="1" y="46"/>
                    </a:lnTo>
                    <a:lnTo>
                      <a:pt x="0" y="39"/>
                    </a:lnTo>
                    <a:lnTo>
                      <a:pt x="1" y="32"/>
                    </a:lnTo>
                    <a:lnTo>
                      <a:pt x="2" y="25"/>
                    </a:lnTo>
                    <a:lnTo>
                      <a:pt x="9" y="16"/>
                    </a:lnTo>
                    <a:lnTo>
                      <a:pt x="19" y="10"/>
                    </a:lnTo>
                    <a:lnTo>
                      <a:pt x="29" y="7"/>
                    </a:lnTo>
                    <a:lnTo>
                      <a:pt x="39" y="5"/>
                    </a:lnTo>
                    <a:lnTo>
                      <a:pt x="51" y="3"/>
                    </a:lnTo>
                    <a:lnTo>
                      <a:pt x="63" y="3"/>
                    </a:lnTo>
                    <a:lnTo>
                      <a:pt x="75" y="2"/>
                    </a:lnTo>
                    <a:lnTo>
                      <a:pt x="85" y="0"/>
                    </a:lnTo>
                    <a:lnTo>
                      <a:pt x="91" y="1"/>
                    </a:lnTo>
                    <a:lnTo>
                      <a:pt x="97" y="2"/>
                    </a:lnTo>
                    <a:lnTo>
                      <a:pt x="103" y="5"/>
                    </a:lnTo>
                    <a:lnTo>
                      <a:pt x="107"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4" name="Freeform 156"/>
              <p:cNvSpPr>
                <a:spLocks/>
              </p:cNvSpPr>
              <p:nvPr/>
            </p:nvSpPr>
            <p:spPr bwMode="auto">
              <a:xfrm>
                <a:off x="2572" y="2300"/>
                <a:ext cx="6" cy="32"/>
              </a:xfrm>
              <a:custGeom>
                <a:avLst/>
                <a:gdLst/>
                <a:ahLst/>
                <a:cxnLst>
                  <a:cxn ang="0">
                    <a:pos x="13" y="65"/>
                  </a:cxn>
                  <a:cxn ang="0">
                    <a:pos x="8" y="65"/>
                  </a:cxn>
                  <a:cxn ang="0">
                    <a:pos x="0" y="4"/>
                  </a:cxn>
                  <a:cxn ang="0">
                    <a:pos x="1" y="3"/>
                  </a:cxn>
                  <a:cxn ang="0">
                    <a:pos x="2" y="1"/>
                  </a:cxn>
                  <a:cxn ang="0">
                    <a:pos x="2" y="0"/>
                  </a:cxn>
                  <a:cxn ang="0">
                    <a:pos x="4" y="0"/>
                  </a:cxn>
                  <a:cxn ang="0">
                    <a:pos x="13" y="65"/>
                  </a:cxn>
                </a:cxnLst>
                <a:rect l="0" t="0" r="r" b="b"/>
                <a:pathLst>
                  <a:path w="13" h="65">
                    <a:moveTo>
                      <a:pt x="13" y="65"/>
                    </a:moveTo>
                    <a:lnTo>
                      <a:pt x="8" y="65"/>
                    </a:lnTo>
                    <a:lnTo>
                      <a:pt x="0" y="4"/>
                    </a:lnTo>
                    <a:lnTo>
                      <a:pt x="1" y="3"/>
                    </a:lnTo>
                    <a:lnTo>
                      <a:pt x="2" y="1"/>
                    </a:lnTo>
                    <a:lnTo>
                      <a:pt x="2" y="0"/>
                    </a:lnTo>
                    <a:lnTo>
                      <a:pt x="4" y="0"/>
                    </a:lnTo>
                    <a:lnTo>
                      <a:pt x="13" y="6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5" name="Freeform 157"/>
              <p:cNvSpPr>
                <a:spLocks/>
              </p:cNvSpPr>
              <p:nvPr/>
            </p:nvSpPr>
            <p:spPr bwMode="auto">
              <a:xfrm>
                <a:off x="2562" y="2301"/>
                <a:ext cx="11" cy="50"/>
              </a:xfrm>
              <a:custGeom>
                <a:avLst/>
                <a:gdLst/>
                <a:ahLst/>
                <a:cxnLst>
                  <a:cxn ang="0">
                    <a:pos x="1" y="0"/>
                  </a:cxn>
                  <a:cxn ang="0">
                    <a:pos x="4" y="25"/>
                  </a:cxn>
                  <a:cxn ang="0">
                    <a:pos x="10" y="49"/>
                  </a:cxn>
                  <a:cxn ang="0">
                    <a:pos x="16" y="74"/>
                  </a:cxn>
                  <a:cxn ang="0">
                    <a:pos x="20" y="100"/>
                  </a:cxn>
                  <a:cxn ang="0">
                    <a:pos x="19" y="101"/>
                  </a:cxn>
                  <a:cxn ang="0">
                    <a:pos x="18" y="101"/>
                  </a:cxn>
                  <a:cxn ang="0">
                    <a:pos x="16" y="101"/>
                  </a:cxn>
                  <a:cxn ang="0">
                    <a:pos x="15" y="101"/>
                  </a:cxn>
                  <a:cxn ang="0">
                    <a:pos x="6" y="77"/>
                  </a:cxn>
                  <a:cxn ang="0">
                    <a:pos x="2" y="50"/>
                  </a:cxn>
                  <a:cxn ang="0">
                    <a:pos x="1" y="25"/>
                  </a:cxn>
                  <a:cxn ang="0">
                    <a:pos x="0" y="0"/>
                  </a:cxn>
                  <a:cxn ang="0">
                    <a:pos x="1" y="0"/>
                  </a:cxn>
                </a:cxnLst>
                <a:rect l="0" t="0" r="r" b="b"/>
                <a:pathLst>
                  <a:path w="20" h="101">
                    <a:moveTo>
                      <a:pt x="1" y="0"/>
                    </a:moveTo>
                    <a:lnTo>
                      <a:pt x="4" y="25"/>
                    </a:lnTo>
                    <a:lnTo>
                      <a:pt x="10" y="49"/>
                    </a:lnTo>
                    <a:lnTo>
                      <a:pt x="16" y="74"/>
                    </a:lnTo>
                    <a:lnTo>
                      <a:pt x="20" y="100"/>
                    </a:lnTo>
                    <a:lnTo>
                      <a:pt x="19" y="101"/>
                    </a:lnTo>
                    <a:lnTo>
                      <a:pt x="18" y="101"/>
                    </a:lnTo>
                    <a:lnTo>
                      <a:pt x="16" y="101"/>
                    </a:lnTo>
                    <a:lnTo>
                      <a:pt x="15" y="101"/>
                    </a:lnTo>
                    <a:lnTo>
                      <a:pt x="6" y="77"/>
                    </a:lnTo>
                    <a:lnTo>
                      <a:pt x="2" y="50"/>
                    </a:lnTo>
                    <a:lnTo>
                      <a:pt x="1" y="25"/>
                    </a:lnTo>
                    <a:lnTo>
                      <a:pt x="0" y="0"/>
                    </a:lnTo>
                    <a:lnTo>
                      <a:pt x="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6" name="Freeform 158"/>
              <p:cNvSpPr>
                <a:spLocks/>
              </p:cNvSpPr>
              <p:nvPr/>
            </p:nvSpPr>
            <p:spPr bwMode="auto">
              <a:xfrm>
                <a:off x="2650" y="2301"/>
                <a:ext cx="6" cy="3"/>
              </a:xfrm>
              <a:custGeom>
                <a:avLst/>
                <a:gdLst/>
                <a:ahLst/>
                <a:cxnLst>
                  <a:cxn ang="0">
                    <a:pos x="10" y="1"/>
                  </a:cxn>
                  <a:cxn ang="0">
                    <a:pos x="10" y="3"/>
                  </a:cxn>
                  <a:cxn ang="0">
                    <a:pos x="9" y="4"/>
                  </a:cxn>
                  <a:cxn ang="0">
                    <a:pos x="8" y="5"/>
                  </a:cxn>
                  <a:cxn ang="0">
                    <a:pos x="7" y="6"/>
                  </a:cxn>
                  <a:cxn ang="0">
                    <a:pos x="4" y="6"/>
                  </a:cxn>
                  <a:cxn ang="0">
                    <a:pos x="3" y="6"/>
                  </a:cxn>
                  <a:cxn ang="0">
                    <a:pos x="1" y="6"/>
                  </a:cxn>
                  <a:cxn ang="0">
                    <a:pos x="0" y="4"/>
                  </a:cxn>
                  <a:cxn ang="0">
                    <a:pos x="1" y="2"/>
                  </a:cxn>
                  <a:cxn ang="0">
                    <a:pos x="4" y="1"/>
                  </a:cxn>
                  <a:cxn ang="0">
                    <a:pos x="7" y="0"/>
                  </a:cxn>
                  <a:cxn ang="0">
                    <a:pos x="10" y="1"/>
                  </a:cxn>
                </a:cxnLst>
                <a:rect l="0" t="0" r="r" b="b"/>
                <a:pathLst>
                  <a:path w="10" h="6">
                    <a:moveTo>
                      <a:pt x="10" y="1"/>
                    </a:moveTo>
                    <a:lnTo>
                      <a:pt x="10" y="3"/>
                    </a:lnTo>
                    <a:lnTo>
                      <a:pt x="9" y="4"/>
                    </a:lnTo>
                    <a:lnTo>
                      <a:pt x="8" y="5"/>
                    </a:lnTo>
                    <a:lnTo>
                      <a:pt x="7" y="6"/>
                    </a:lnTo>
                    <a:lnTo>
                      <a:pt x="4" y="6"/>
                    </a:lnTo>
                    <a:lnTo>
                      <a:pt x="3" y="6"/>
                    </a:lnTo>
                    <a:lnTo>
                      <a:pt x="1" y="6"/>
                    </a:lnTo>
                    <a:lnTo>
                      <a:pt x="0" y="4"/>
                    </a:lnTo>
                    <a:lnTo>
                      <a:pt x="1" y="2"/>
                    </a:lnTo>
                    <a:lnTo>
                      <a:pt x="4" y="1"/>
                    </a:lnTo>
                    <a:lnTo>
                      <a:pt x="7" y="0"/>
                    </a:lnTo>
                    <a:lnTo>
                      <a:pt x="10"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7" name="Freeform 159"/>
              <p:cNvSpPr>
                <a:spLocks/>
              </p:cNvSpPr>
              <p:nvPr/>
            </p:nvSpPr>
            <p:spPr bwMode="auto">
              <a:xfrm>
                <a:off x="2364" y="2301"/>
                <a:ext cx="42" cy="79"/>
              </a:xfrm>
              <a:custGeom>
                <a:avLst/>
                <a:gdLst/>
                <a:ahLst/>
                <a:cxnLst>
                  <a:cxn ang="0">
                    <a:pos x="47" y="9"/>
                  </a:cxn>
                  <a:cxn ang="0">
                    <a:pos x="55" y="16"/>
                  </a:cxn>
                  <a:cxn ang="0">
                    <a:pos x="57" y="22"/>
                  </a:cxn>
                  <a:cxn ang="0">
                    <a:pos x="50" y="30"/>
                  </a:cxn>
                  <a:cxn ang="0">
                    <a:pos x="56" y="39"/>
                  </a:cxn>
                  <a:cxn ang="0">
                    <a:pos x="67" y="40"/>
                  </a:cxn>
                  <a:cxn ang="0">
                    <a:pos x="66" y="46"/>
                  </a:cxn>
                  <a:cxn ang="0">
                    <a:pos x="58" y="49"/>
                  </a:cxn>
                  <a:cxn ang="0">
                    <a:pos x="55" y="56"/>
                  </a:cxn>
                  <a:cxn ang="0">
                    <a:pos x="59" y="63"/>
                  </a:cxn>
                  <a:cxn ang="0">
                    <a:pos x="67" y="65"/>
                  </a:cxn>
                  <a:cxn ang="0">
                    <a:pos x="80" y="65"/>
                  </a:cxn>
                  <a:cxn ang="0">
                    <a:pos x="83" y="71"/>
                  </a:cxn>
                  <a:cxn ang="0">
                    <a:pos x="67" y="71"/>
                  </a:cxn>
                  <a:cxn ang="0">
                    <a:pos x="56" y="80"/>
                  </a:cxn>
                  <a:cxn ang="0">
                    <a:pos x="58" y="86"/>
                  </a:cxn>
                  <a:cxn ang="0">
                    <a:pos x="63" y="91"/>
                  </a:cxn>
                  <a:cxn ang="0">
                    <a:pos x="76" y="89"/>
                  </a:cxn>
                  <a:cxn ang="0">
                    <a:pos x="86" y="95"/>
                  </a:cxn>
                  <a:cxn ang="0">
                    <a:pos x="79" y="98"/>
                  </a:cxn>
                  <a:cxn ang="0">
                    <a:pos x="71" y="98"/>
                  </a:cxn>
                  <a:cxn ang="0">
                    <a:pos x="60" y="99"/>
                  </a:cxn>
                  <a:cxn ang="0">
                    <a:pos x="52" y="104"/>
                  </a:cxn>
                  <a:cxn ang="0">
                    <a:pos x="50" y="115"/>
                  </a:cxn>
                  <a:cxn ang="0">
                    <a:pos x="44" y="124"/>
                  </a:cxn>
                  <a:cxn ang="0">
                    <a:pos x="51" y="87"/>
                  </a:cxn>
                  <a:cxn ang="0">
                    <a:pos x="50" y="50"/>
                  </a:cxn>
                  <a:cxn ang="0">
                    <a:pos x="41" y="45"/>
                  </a:cxn>
                  <a:cxn ang="0">
                    <a:pos x="29" y="45"/>
                  </a:cxn>
                  <a:cxn ang="0">
                    <a:pos x="22" y="60"/>
                  </a:cxn>
                  <a:cxn ang="0">
                    <a:pos x="23" y="77"/>
                  </a:cxn>
                  <a:cxn ang="0">
                    <a:pos x="19" y="99"/>
                  </a:cxn>
                  <a:cxn ang="0">
                    <a:pos x="14" y="121"/>
                  </a:cxn>
                  <a:cxn ang="0">
                    <a:pos x="11" y="125"/>
                  </a:cxn>
                  <a:cxn ang="0">
                    <a:pos x="13" y="131"/>
                  </a:cxn>
                  <a:cxn ang="0">
                    <a:pos x="26" y="136"/>
                  </a:cxn>
                  <a:cxn ang="0">
                    <a:pos x="40" y="132"/>
                  </a:cxn>
                  <a:cxn ang="0">
                    <a:pos x="33" y="147"/>
                  </a:cxn>
                  <a:cxn ang="0">
                    <a:pos x="18" y="157"/>
                  </a:cxn>
                  <a:cxn ang="0">
                    <a:pos x="11" y="152"/>
                  </a:cxn>
                  <a:cxn ang="0">
                    <a:pos x="7" y="142"/>
                  </a:cxn>
                  <a:cxn ang="0">
                    <a:pos x="0" y="85"/>
                  </a:cxn>
                  <a:cxn ang="0">
                    <a:pos x="10" y="26"/>
                  </a:cxn>
                  <a:cxn ang="0">
                    <a:pos x="22" y="32"/>
                  </a:cxn>
                  <a:cxn ang="0">
                    <a:pos x="37" y="30"/>
                  </a:cxn>
                  <a:cxn ang="0">
                    <a:pos x="42" y="24"/>
                  </a:cxn>
                  <a:cxn ang="0">
                    <a:pos x="43" y="18"/>
                  </a:cxn>
                  <a:cxn ang="0">
                    <a:pos x="37" y="10"/>
                  </a:cxn>
                  <a:cxn ang="0">
                    <a:pos x="29" y="4"/>
                  </a:cxn>
                  <a:cxn ang="0">
                    <a:pos x="22" y="7"/>
                  </a:cxn>
                  <a:cxn ang="0">
                    <a:pos x="17" y="12"/>
                  </a:cxn>
                  <a:cxn ang="0">
                    <a:pos x="19" y="3"/>
                  </a:cxn>
                  <a:cxn ang="0">
                    <a:pos x="28" y="2"/>
                  </a:cxn>
                  <a:cxn ang="0">
                    <a:pos x="35" y="4"/>
                  </a:cxn>
                  <a:cxn ang="0">
                    <a:pos x="43" y="5"/>
                  </a:cxn>
                </a:cxnLst>
                <a:rect l="0" t="0" r="r" b="b"/>
                <a:pathLst>
                  <a:path w="86" h="157">
                    <a:moveTo>
                      <a:pt x="43" y="5"/>
                    </a:moveTo>
                    <a:lnTo>
                      <a:pt x="47" y="9"/>
                    </a:lnTo>
                    <a:lnTo>
                      <a:pt x="50" y="12"/>
                    </a:lnTo>
                    <a:lnTo>
                      <a:pt x="55" y="16"/>
                    </a:lnTo>
                    <a:lnTo>
                      <a:pt x="59" y="18"/>
                    </a:lnTo>
                    <a:lnTo>
                      <a:pt x="57" y="22"/>
                    </a:lnTo>
                    <a:lnTo>
                      <a:pt x="53" y="25"/>
                    </a:lnTo>
                    <a:lnTo>
                      <a:pt x="50" y="30"/>
                    </a:lnTo>
                    <a:lnTo>
                      <a:pt x="50" y="34"/>
                    </a:lnTo>
                    <a:lnTo>
                      <a:pt x="56" y="39"/>
                    </a:lnTo>
                    <a:lnTo>
                      <a:pt x="61" y="39"/>
                    </a:lnTo>
                    <a:lnTo>
                      <a:pt x="67" y="40"/>
                    </a:lnTo>
                    <a:lnTo>
                      <a:pt x="71" y="45"/>
                    </a:lnTo>
                    <a:lnTo>
                      <a:pt x="66" y="46"/>
                    </a:lnTo>
                    <a:lnTo>
                      <a:pt x="61" y="47"/>
                    </a:lnTo>
                    <a:lnTo>
                      <a:pt x="58" y="49"/>
                    </a:lnTo>
                    <a:lnTo>
                      <a:pt x="55" y="53"/>
                    </a:lnTo>
                    <a:lnTo>
                      <a:pt x="55" y="56"/>
                    </a:lnTo>
                    <a:lnTo>
                      <a:pt x="57" y="60"/>
                    </a:lnTo>
                    <a:lnTo>
                      <a:pt x="59" y="63"/>
                    </a:lnTo>
                    <a:lnTo>
                      <a:pt x="61" y="65"/>
                    </a:lnTo>
                    <a:lnTo>
                      <a:pt x="67" y="65"/>
                    </a:lnTo>
                    <a:lnTo>
                      <a:pt x="74" y="65"/>
                    </a:lnTo>
                    <a:lnTo>
                      <a:pt x="80" y="65"/>
                    </a:lnTo>
                    <a:lnTo>
                      <a:pt x="83" y="69"/>
                    </a:lnTo>
                    <a:lnTo>
                      <a:pt x="83" y="71"/>
                    </a:lnTo>
                    <a:lnTo>
                      <a:pt x="75" y="71"/>
                    </a:lnTo>
                    <a:lnTo>
                      <a:pt x="67" y="71"/>
                    </a:lnTo>
                    <a:lnTo>
                      <a:pt x="60" y="73"/>
                    </a:lnTo>
                    <a:lnTo>
                      <a:pt x="56" y="80"/>
                    </a:lnTo>
                    <a:lnTo>
                      <a:pt x="57" y="84"/>
                    </a:lnTo>
                    <a:lnTo>
                      <a:pt x="58" y="86"/>
                    </a:lnTo>
                    <a:lnTo>
                      <a:pt x="60" y="88"/>
                    </a:lnTo>
                    <a:lnTo>
                      <a:pt x="63" y="91"/>
                    </a:lnTo>
                    <a:lnTo>
                      <a:pt x="70" y="91"/>
                    </a:lnTo>
                    <a:lnTo>
                      <a:pt x="76" y="89"/>
                    </a:lnTo>
                    <a:lnTo>
                      <a:pt x="82" y="91"/>
                    </a:lnTo>
                    <a:lnTo>
                      <a:pt x="86" y="95"/>
                    </a:lnTo>
                    <a:lnTo>
                      <a:pt x="82" y="98"/>
                    </a:lnTo>
                    <a:lnTo>
                      <a:pt x="79" y="98"/>
                    </a:lnTo>
                    <a:lnTo>
                      <a:pt x="74" y="96"/>
                    </a:lnTo>
                    <a:lnTo>
                      <a:pt x="71" y="98"/>
                    </a:lnTo>
                    <a:lnTo>
                      <a:pt x="66" y="99"/>
                    </a:lnTo>
                    <a:lnTo>
                      <a:pt x="60" y="99"/>
                    </a:lnTo>
                    <a:lnTo>
                      <a:pt x="56" y="101"/>
                    </a:lnTo>
                    <a:lnTo>
                      <a:pt x="52" y="104"/>
                    </a:lnTo>
                    <a:lnTo>
                      <a:pt x="52" y="110"/>
                    </a:lnTo>
                    <a:lnTo>
                      <a:pt x="50" y="115"/>
                    </a:lnTo>
                    <a:lnTo>
                      <a:pt x="47" y="119"/>
                    </a:lnTo>
                    <a:lnTo>
                      <a:pt x="44" y="124"/>
                    </a:lnTo>
                    <a:lnTo>
                      <a:pt x="49" y="107"/>
                    </a:lnTo>
                    <a:lnTo>
                      <a:pt x="51" y="87"/>
                    </a:lnTo>
                    <a:lnTo>
                      <a:pt x="52" y="69"/>
                    </a:lnTo>
                    <a:lnTo>
                      <a:pt x="50" y="50"/>
                    </a:lnTo>
                    <a:lnTo>
                      <a:pt x="45" y="47"/>
                    </a:lnTo>
                    <a:lnTo>
                      <a:pt x="41" y="45"/>
                    </a:lnTo>
                    <a:lnTo>
                      <a:pt x="35" y="43"/>
                    </a:lnTo>
                    <a:lnTo>
                      <a:pt x="29" y="45"/>
                    </a:lnTo>
                    <a:lnTo>
                      <a:pt x="23" y="51"/>
                    </a:lnTo>
                    <a:lnTo>
                      <a:pt x="22" y="60"/>
                    </a:lnTo>
                    <a:lnTo>
                      <a:pt x="23" y="68"/>
                    </a:lnTo>
                    <a:lnTo>
                      <a:pt x="23" y="77"/>
                    </a:lnTo>
                    <a:lnTo>
                      <a:pt x="22" y="88"/>
                    </a:lnTo>
                    <a:lnTo>
                      <a:pt x="19" y="99"/>
                    </a:lnTo>
                    <a:lnTo>
                      <a:pt x="15" y="110"/>
                    </a:lnTo>
                    <a:lnTo>
                      <a:pt x="14" y="121"/>
                    </a:lnTo>
                    <a:lnTo>
                      <a:pt x="12" y="122"/>
                    </a:lnTo>
                    <a:lnTo>
                      <a:pt x="11" y="125"/>
                    </a:lnTo>
                    <a:lnTo>
                      <a:pt x="12" y="127"/>
                    </a:lnTo>
                    <a:lnTo>
                      <a:pt x="13" y="131"/>
                    </a:lnTo>
                    <a:lnTo>
                      <a:pt x="19" y="136"/>
                    </a:lnTo>
                    <a:lnTo>
                      <a:pt x="26" y="136"/>
                    </a:lnTo>
                    <a:lnTo>
                      <a:pt x="33" y="134"/>
                    </a:lnTo>
                    <a:lnTo>
                      <a:pt x="40" y="132"/>
                    </a:lnTo>
                    <a:lnTo>
                      <a:pt x="37" y="140"/>
                    </a:lnTo>
                    <a:lnTo>
                      <a:pt x="33" y="147"/>
                    </a:lnTo>
                    <a:lnTo>
                      <a:pt x="25" y="153"/>
                    </a:lnTo>
                    <a:lnTo>
                      <a:pt x="18" y="157"/>
                    </a:lnTo>
                    <a:lnTo>
                      <a:pt x="13" y="155"/>
                    </a:lnTo>
                    <a:lnTo>
                      <a:pt x="11" y="152"/>
                    </a:lnTo>
                    <a:lnTo>
                      <a:pt x="9" y="147"/>
                    </a:lnTo>
                    <a:lnTo>
                      <a:pt x="7" y="142"/>
                    </a:lnTo>
                    <a:lnTo>
                      <a:pt x="0" y="114"/>
                    </a:lnTo>
                    <a:lnTo>
                      <a:pt x="0" y="85"/>
                    </a:lnTo>
                    <a:lnTo>
                      <a:pt x="4" y="55"/>
                    </a:lnTo>
                    <a:lnTo>
                      <a:pt x="10" y="26"/>
                    </a:lnTo>
                    <a:lnTo>
                      <a:pt x="14" y="33"/>
                    </a:lnTo>
                    <a:lnTo>
                      <a:pt x="22" y="32"/>
                    </a:lnTo>
                    <a:lnTo>
                      <a:pt x="29" y="30"/>
                    </a:lnTo>
                    <a:lnTo>
                      <a:pt x="37" y="30"/>
                    </a:lnTo>
                    <a:lnTo>
                      <a:pt x="40" y="27"/>
                    </a:lnTo>
                    <a:lnTo>
                      <a:pt x="42" y="24"/>
                    </a:lnTo>
                    <a:lnTo>
                      <a:pt x="43" y="22"/>
                    </a:lnTo>
                    <a:lnTo>
                      <a:pt x="43" y="18"/>
                    </a:lnTo>
                    <a:lnTo>
                      <a:pt x="40" y="15"/>
                    </a:lnTo>
                    <a:lnTo>
                      <a:pt x="37" y="10"/>
                    </a:lnTo>
                    <a:lnTo>
                      <a:pt x="34" y="7"/>
                    </a:lnTo>
                    <a:lnTo>
                      <a:pt x="29" y="4"/>
                    </a:lnTo>
                    <a:lnTo>
                      <a:pt x="26" y="5"/>
                    </a:lnTo>
                    <a:lnTo>
                      <a:pt x="22" y="7"/>
                    </a:lnTo>
                    <a:lnTo>
                      <a:pt x="19" y="10"/>
                    </a:lnTo>
                    <a:lnTo>
                      <a:pt x="17" y="12"/>
                    </a:lnTo>
                    <a:lnTo>
                      <a:pt x="18" y="9"/>
                    </a:lnTo>
                    <a:lnTo>
                      <a:pt x="19" y="3"/>
                    </a:lnTo>
                    <a:lnTo>
                      <a:pt x="22" y="0"/>
                    </a:lnTo>
                    <a:lnTo>
                      <a:pt x="28" y="2"/>
                    </a:lnTo>
                    <a:lnTo>
                      <a:pt x="32" y="2"/>
                    </a:lnTo>
                    <a:lnTo>
                      <a:pt x="35" y="4"/>
                    </a:lnTo>
                    <a:lnTo>
                      <a:pt x="38" y="7"/>
                    </a:lnTo>
                    <a:lnTo>
                      <a:pt x="43"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8" name="Freeform 160"/>
              <p:cNvSpPr>
                <a:spLocks/>
              </p:cNvSpPr>
              <p:nvPr/>
            </p:nvSpPr>
            <p:spPr bwMode="auto">
              <a:xfrm>
                <a:off x="2485" y="2302"/>
                <a:ext cx="9" cy="44"/>
              </a:xfrm>
              <a:custGeom>
                <a:avLst/>
                <a:gdLst/>
                <a:ahLst/>
                <a:cxnLst>
                  <a:cxn ang="0">
                    <a:pos x="1" y="0"/>
                  </a:cxn>
                  <a:cxn ang="0">
                    <a:pos x="5" y="22"/>
                  </a:cxn>
                  <a:cxn ang="0">
                    <a:pos x="9" y="43"/>
                  </a:cxn>
                  <a:cxn ang="0">
                    <a:pos x="15" y="63"/>
                  </a:cxn>
                  <a:cxn ang="0">
                    <a:pos x="20" y="84"/>
                  </a:cxn>
                  <a:cxn ang="0">
                    <a:pos x="19" y="86"/>
                  </a:cxn>
                  <a:cxn ang="0">
                    <a:pos x="16" y="86"/>
                  </a:cxn>
                  <a:cxn ang="0">
                    <a:pos x="15" y="86"/>
                  </a:cxn>
                  <a:cxn ang="0">
                    <a:pos x="13" y="85"/>
                  </a:cxn>
                  <a:cxn ang="0">
                    <a:pos x="6" y="66"/>
                  </a:cxn>
                  <a:cxn ang="0">
                    <a:pos x="1" y="44"/>
                  </a:cxn>
                  <a:cxn ang="0">
                    <a:pos x="0" y="22"/>
                  </a:cxn>
                  <a:cxn ang="0">
                    <a:pos x="1" y="0"/>
                  </a:cxn>
                </a:cxnLst>
                <a:rect l="0" t="0" r="r" b="b"/>
                <a:pathLst>
                  <a:path w="20" h="86">
                    <a:moveTo>
                      <a:pt x="1" y="0"/>
                    </a:moveTo>
                    <a:lnTo>
                      <a:pt x="5" y="22"/>
                    </a:lnTo>
                    <a:lnTo>
                      <a:pt x="9" y="43"/>
                    </a:lnTo>
                    <a:lnTo>
                      <a:pt x="15" y="63"/>
                    </a:lnTo>
                    <a:lnTo>
                      <a:pt x="20" y="84"/>
                    </a:lnTo>
                    <a:lnTo>
                      <a:pt x="19" y="86"/>
                    </a:lnTo>
                    <a:lnTo>
                      <a:pt x="16" y="86"/>
                    </a:lnTo>
                    <a:lnTo>
                      <a:pt x="15" y="86"/>
                    </a:lnTo>
                    <a:lnTo>
                      <a:pt x="13" y="85"/>
                    </a:lnTo>
                    <a:lnTo>
                      <a:pt x="6" y="66"/>
                    </a:lnTo>
                    <a:lnTo>
                      <a:pt x="1" y="44"/>
                    </a:lnTo>
                    <a:lnTo>
                      <a:pt x="0" y="22"/>
                    </a:lnTo>
                    <a:lnTo>
                      <a:pt x="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09" name="Freeform 161"/>
              <p:cNvSpPr>
                <a:spLocks/>
              </p:cNvSpPr>
              <p:nvPr/>
            </p:nvSpPr>
            <p:spPr bwMode="auto">
              <a:xfrm>
                <a:off x="2690" y="2304"/>
                <a:ext cx="23" cy="67"/>
              </a:xfrm>
              <a:custGeom>
                <a:avLst/>
                <a:gdLst/>
                <a:ahLst/>
                <a:cxnLst>
                  <a:cxn ang="0">
                    <a:pos x="4" y="0"/>
                  </a:cxn>
                  <a:cxn ang="0">
                    <a:pos x="7" y="18"/>
                  </a:cxn>
                  <a:cxn ang="0">
                    <a:pos x="10" y="35"/>
                  </a:cxn>
                  <a:cxn ang="0">
                    <a:pos x="15" y="52"/>
                  </a:cxn>
                  <a:cxn ang="0">
                    <a:pos x="21" y="68"/>
                  </a:cxn>
                  <a:cxn ang="0">
                    <a:pos x="27" y="85"/>
                  </a:cxn>
                  <a:cxn ang="0">
                    <a:pos x="32" y="102"/>
                  </a:cxn>
                  <a:cxn ang="0">
                    <a:pos x="39" y="117"/>
                  </a:cxn>
                  <a:cxn ang="0">
                    <a:pos x="46" y="133"/>
                  </a:cxn>
                  <a:cxn ang="0">
                    <a:pos x="40" y="135"/>
                  </a:cxn>
                  <a:cxn ang="0">
                    <a:pos x="35" y="132"/>
                  </a:cxn>
                  <a:cxn ang="0">
                    <a:pos x="30" y="127"/>
                  </a:cxn>
                  <a:cxn ang="0">
                    <a:pos x="28" y="121"/>
                  </a:cxn>
                  <a:cxn ang="0">
                    <a:pos x="20" y="91"/>
                  </a:cxn>
                  <a:cxn ang="0">
                    <a:pos x="9" y="62"/>
                  </a:cxn>
                  <a:cxn ang="0">
                    <a:pos x="2" y="33"/>
                  </a:cxn>
                  <a:cxn ang="0">
                    <a:pos x="0" y="0"/>
                  </a:cxn>
                  <a:cxn ang="0">
                    <a:pos x="4" y="0"/>
                  </a:cxn>
                </a:cxnLst>
                <a:rect l="0" t="0" r="r" b="b"/>
                <a:pathLst>
                  <a:path w="46" h="135">
                    <a:moveTo>
                      <a:pt x="4" y="0"/>
                    </a:moveTo>
                    <a:lnTo>
                      <a:pt x="7" y="18"/>
                    </a:lnTo>
                    <a:lnTo>
                      <a:pt x="10" y="35"/>
                    </a:lnTo>
                    <a:lnTo>
                      <a:pt x="15" y="52"/>
                    </a:lnTo>
                    <a:lnTo>
                      <a:pt x="21" y="68"/>
                    </a:lnTo>
                    <a:lnTo>
                      <a:pt x="27" y="85"/>
                    </a:lnTo>
                    <a:lnTo>
                      <a:pt x="32" y="102"/>
                    </a:lnTo>
                    <a:lnTo>
                      <a:pt x="39" y="117"/>
                    </a:lnTo>
                    <a:lnTo>
                      <a:pt x="46" y="133"/>
                    </a:lnTo>
                    <a:lnTo>
                      <a:pt x="40" y="135"/>
                    </a:lnTo>
                    <a:lnTo>
                      <a:pt x="35" y="132"/>
                    </a:lnTo>
                    <a:lnTo>
                      <a:pt x="30" y="127"/>
                    </a:lnTo>
                    <a:lnTo>
                      <a:pt x="28" y="121"/>
                    </a:lnTo>
                    <a:lnTo>
                      <a:pt x="20" y="91"/>
                    </a:lnTo>
                    <a:lnTo>
                      <a:pt x="9" y="62"/>
                    </a:lnTo>
                    <a:lnTo>
                      <a:pt x="2" y="33"/>
                    </a:lnTo>
                    <a:lnTo>
                      <a:pt x="0" y="0"/>
                    </a:lnTo>
                    <a:lnTo>
                      <a:pt x="4"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0" name="Freeform 162"/>
              <p:cNvSpPr>
                <a:spLocks/>
              </p:cNvSpPr>
              <p:nvPr/>
            </p:nvSpPr>
            <p:spPr bwMode="auto">
              <a:xfrm>
                <a:off x="2612" y="2305"/>
                <a:ext cx="38" cy="131"/>
              </a:xfrm>
              <a:custGeom>
                <a:avLst/>
                <a:gdLst/>
                <a:ahLst/>
                <a:cxnLst>
                  <a:cxn ang="0">
                    <a:pos x="60" y="31"/>
                  </a:cxn>
                  <a:cxn ang="0">
                    <a:pos x="69" y="76"/>
                  </a:cxn>
                  <a:cxn ang="0">
                    <a:pos x="75" y="122"/>
                  </a:cxn>
                  <a:cxn ang="0">
                    <a:pos x="73" y="169"/>
                  </a:cxn>
                  <a:cxn ang="0">
                    <a:pos x="68" y="214"/>
                  </a:cxn>
                  <a:cxn ang="0">
                    <a:pos x="63" y="226"/>
                  </a:cxn>
                  <a:cxn ang="0">
                    <a:pos x="58" y="239"/>
                  </a:cxn>
                  <a:cxn ang="0">
                    <a:pos x="52" y="252"/>
                  </a:cxn>
                  <a:cxn ang="0">
                    <a:pos x="43" y="262"/>
                  </a:cxn>
                  <a:cxn ang="0">
                    <a:pos x="34" y="259"/>
                  </a:cxn>
                  <a:cxn ang="0">
                    <a:pos x="27" y="253"/>
                  </a:cxn>
                  <a:cxn ang="0">
                    <a:pos x="22" y="246"/>
                  </a:cxn>
                  <a:cxn ang="0">
                    <a:pos x="17" y="237"/>
                  </a:cxn>
                  <a:cxn ang="0">
                    <a:pos x="14" y="228"/>
                  </a:cxn>
                  <a:cxn ang="0">
                    <a:pos x="10" y="218"/>
                  </a:cxn>
                  <a:cxn ang="0">
                    <a:pos x="8" y="209"/>
                  </a:cxn>
                  <a:cxn ang="0">
                    <a:pos x="5" y="200"/>
                  </a:cxn>
                  <a:cxn ang="0">
                    <a:pos x="2" y="165"/>
                  </a:cxn>
                  <a:cxn ang="0">
                    <a:pos x="0" y="130"/>
                  </a:cxn>
                  <a:cxn ang="0">
                    <a:pos x="0" y="94"/>
                  </a:cxn>
                  <a:cxn ang="0">
                    <a:pos x="7" y="61"/>
                  </a:cxn>
                  <a:cxn ang="0">
                    <a:pos x="11" y="43"/>
                  </a:cxn>
                  <a:cxn ang="0">
                    <a:pos x="17" y="27"/>
                  </a:cxn>
                  <a:cxn ang="0">
                    <a:pos x="25" y="12"/>
                  </a:cxn>
                  <a:cxn ang="0">
                    <a:pos x="38" y="0"/>
                  </a:cxn>
                  <a:cxn ang="0">
                    <a:pos x="46" y="4"/>
                  </a:cxn>
                  <a:cxn ang="0">
                    <a:pos x="52" y="12"/>
                  </a:cxn>
                  <a:cxn ang="0">
                    <a:pos x="56" y="21"/>
                  </a:cxn>
                  <a:cxn ang="0">
                    <a:pos x="60" y="31"/>
                  </a:cxn>
                </a:cxnLst>
                <a:rect l="0" t="0" r="r" b="b"/>
                <a:pathLst>
                  <a:path w="75" h="262">
                    <a:moveTo>
                      <a:pt x="60" y="31"/>
                    </a:moveTo>
                    <a:lnTo>
                      <a:pt x="69" y="76"/>
                    </a:lnTo>
                    <a:lnTo>
                      <a:pt x="75" y="122"/>
                    </a:lnTo>
                    <a:lnTo>
                      <a:pt x="73" y="169"/>
                    </a:lnTo>
                    <a:lnTo>
                      <a:pt x="68" y="214"/>
                    </a:lnTo>
                    <a:lnTo>
                      <a:pt x="63" y="226"/>
                    </a:lnTo>
                    <a:lnTo>
                      <a:pt x="58" y="239"/>
                    </a:lnTo>
                    <a:lnTo>
                      <a:pt x="52" y="252"/>
                    </a:lnTo>
                    <a:lnTo>
                      <a:pt x="43" y="262"/>
                    </a:lnTo>
                    <a:lnTo>
                      <a:pt x="34" y="259"/>
                    </a:lnTo>
                    <a:lnTo>
                      <a:pt x="27" y="253"/>
                    </a:lnTo>
                    <a:lnTo>
                      <a:pt x="22" y="246"/>
                    </a:lnTo>
                    <a:lnTo>
                      <a:pt x="17" y="237"/>
                    </a:lnTo>
                    <a:lnTo>
                      <a:pt x="14" y="228"/>
                    </a:lnTo>
                    <a:lnTo>
                      <a:pt x="10" y="218"/>
                    </a:lnTo>
                    <a:lnTo>
                      <a:pt x="8" y="209"/>
                    </a:lnTo>
                    <a:lnTo>
                      <a:pt x="5" y="200"/>
                    </a:lnTo>
                    <a:lnTo>
                      <a:pt x="2" y="165"/>
                    </a:lnTo>
                    <a:lnTo>
                      <a:pt x="0" y="130"/>
                    </a:lnTo>
                    <a:lnTo>
                      <a:pt x="0" y="94"/>
                    </a:lnTo>
                    <a:lnTo>
                      <a:pt x="7" y="61"/>
                    </a:lnTo>
                    <a:lnTo>
                      <a:pt x="11" y="43"/>
                    </a:lnTo>
                    <a:lnTo>
                      <a:pt x="17" y="27"/>
                    </a:lnTo>
                    <a:lnTo>
                      <a:pt x="25" y="12"/>
                    </a:lnTo>
                    <a:lnTo>
                      <a:pt x="38" y="0"/>
                    </a:lnTo>
                    <a:lnTo>
                      <a:pt x="46" y="4"/>
                    </a:lnTo>
                    <a:lnTo>
                      <a:pt x="52" y="12"/>
                    </a:lnTo>
                    <a:lnTo>
                      <a:pt x="56" y="21"/>
                    </a:lnTo>
                    <a:lnTo>
                      <a:pt x="60" y="3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1" name="Freeform 163"/>
              <p:cNvSpPr>
                <a:spLocks/>
              </p:cNvSpPr>
              <p:nvPr/>
            </p:nvSpPr>
            <p:spPr bwMode="auto">
              <a:xfrm>
                <a:off x="2620" y="2308"/>
                <a:ext cx="21" cy="39"/>
              </a:xfrm>
              <a:custGeom>
                <a:avLst/>
                <a:gdLst/>
                <a:ahLst/>
                <a:cxnLst>
                  <a:cxn ang="0">
                    <a:pos x="32" y="10"/>
                  </a:cxn>
                  <a:cxn ang="0">
                    <a:pos x="34" y="20"/>
                  </a:cxn>
                  <a:cxn ang="0">
                    <a:pos x="39" y="30"/>
                  </a:cxn>
                  <a:cxn ang="0">
                    <a:pos x="41" y="42"/>
                  </a:cxn>
                  <a:cxn ang="0">
                    <a:pos x="41" y="53"/>
                  </a:cxn>
                  <a:cxn ang="0">
                    <a:pos x="33" y="54"/>
                  </a:cxn>
                  <a:cxn ang="0">
                    <a:pos x="30" y="49"/>
                  </a:cxn>
                  <a:cxn ang="0">
                    <a:pos x="26" y="42"/>
                  </a:cxn>
                  <a:cxn ang="0">
                    <a:pos x="22" y="37"/>
                  </a:cxn>
                  <a:cxn ang="0">
                    <a:pos x="16" y="49"/>
                  </a:cxn>
                  <a:cxn ang="0">
                    <a:pos x="14" y="60"/>
                  </a:cxn>
                  <a:cxn ang="0">
                    <a:pos x="9" y="72"/>
                  </a:cxn>
                  <a:cxn ang="0">
                    <a:pos x="0" y="79"/>
                  </a:cxn>
                  <a:cxn ang="0">
                    <a:pos x="1" y="57"/>
                  </a:cxn>
                  <a:cxn ang="0">
                    <a:pos x="3" y="36"/>
                  </a:cxn>
                  <a:cxn ang="0">
                    <a:pos x="10" y="16"/>
                  </a:cxn>
                  <a:cxn ang="0">
                    <a:pos x="23" y="0"/>
                  </a:cxn>
                  <a:cxn ang="0">
                    <a:pos x="26" y="0"/>
                  </a:cxn>
                  <a:cxn ang="0">
                    <a:pos x="29" y="3"/>
                  </a:cxn>
                  <a:cxn ang="0">
                    <a:pos x="30" y="6"/>
                  </a:cxn>
                  <a:cxn ang="0">
                    <a:pos x="32" y="10"/>
                  </a:cxn>
                </a:cxnLst>
                <a:rect l="0" t="0" r="r" b="b"/>
                <a:pathLst>
                  <a:path w="41" h="79">
                    <a:moveTo>
                      <a:pt x="32" y="10"/>
                    </a:moveTo>
                    <a:lnTo>
                      <a:pt x="34" y="20"/>
                    </a:lnTo>
                    <a:lnTo>
                      <a:pt x="39" y="30"/>
                    </a:lnTo>
                    <a:lnTo>
                      <a:pt x="41" y="42"/>
                    </a:lnTo>
                    <a:lnTo>
                      <a:pt x="41" y="53"/>
                    </a:lnTo>
                    <a:lnTo>
                      <a:pt x="33" y="54"/>
                    </a:lnTo>
                    <a:lnTo>
                      <a:pt x="30" y="49"/>
                    </a:lnTo>
                    <a:lnTo>
                      <a:pt x="26" y="42"/>
                    </a:lnTo>
                    <a:lnTo>
                      <a:pt x="22" y="37"/>
                    </a:lnTo>
                    <a:lnTo>
                      <a:pt x="16" y="49"/>
                    </a:lnTo>
                    <a:lnTo>
                      <a:pt x="14" y="60"/>
                    </a:lnTo>
                    <a:lnTo>
                      <a:pt x="9" y="72"/>
                    </a:lnTo>
                    <a:lnTo>
                      <a:pt x="0" y="79"/>
                    </a:lnTo>
                    <a:lnTo>
                      <a:pt x="1" y="57"/>
                    </a:lnTo>
                    <a:lnTo>
                      <a:pt x="3" y="36"/>
                    </a:lnTo>
                    <a:lnTo>
                      <a:pt x="10" y="16"/>
                    </a:lnTo>
                    <a:lnTo>
                      <a:pt x="23" y="0"/>
                    </a:lnTo>
                    <a:lnTo>
                      <a:pt x="26" y="0"/>
                    </a:lnTo>
                    <a:lnTo>
                      <a:pt x="29" y="3"/>
                    </a:lnTo>
                    <a:lnTo>
                      <a:pt x="30" y="6"/>
                    </a:lnTo>
                    <a:lnTo>
                      <a:pt x="32"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2" name="Freeform 164"/>
              <p:cNvSpPr>
                <a:spLocks/>
              </p:cNvSpPr>
              <p:nvPr/>
            </p:nvSpPr>
            <p:spPr bwMode="auto">
              <a:xfrm>
                <a:off x="2349" y="2308"/>
                <a:ext cx="9" cy="6"/>
              </a:xfrm>
              <a:custGeom>
                <a:avLst/>
                <a:gdLst/>
                <a:ahLst/>
                <a:cxnLst>
                  <a:cxn ang="0">
                    <a:pos x="17" y="3"/>
                  </a:cxn>
                  <a:cxn ang="0">
                    <a:pos x="17" y="10"/>
                  </a:cxn>
                  <a:cxn ang="0">
                    <a:pos x="12" y="11"/>
                  </a:cxn>
                  <a:cxn ang="0">
                    <a:pos x="5" y="11"/>
                  </a:cxn>
                  <a:cxn ang="0">
                    <a:pos x="0" y="12"/>
                  </a:cxn>
                  <a:cxn ang="0">
                    <a:pos x="0" y="0"/>
                  </a:cxn>
                  <a:cxn ang="0">
                    <a:pos x="3" y="3"/>
                  </a:cxn>
                  <a:cxn ang="0">
                    <a:pos x="8" y="3"/>
                  </a:cxn>
                  <a:cxn ang="0">
                    <a:pos x="12" y="3"/>
                  </a:cxn>
                  <a:cxn ang="0">
                    <a:pos x="17" y="3"/>
                  </a:cxn>
                </a:cxnLst>
                <a:rect l="0" t="0" r="r" b="b"/>
                <a:pathLst>
                  <a:path w="17" h="12">
                    <a:moveTo>
                      <a:pt x="17" y="3"/>
                    </a:moveTo>
                    <a:lnTo>
                      <a:pt x="17" y="10"/>
                    </a:lnTo>
                    <a:lnTo>
                      <a:pt x="12" y="11"/>
                    </a:lnTo>
                    <a:lnTo>
                      <a:pt x="5" y="11"/>
                    </a:lnTo>
                    <a:lnTo>
                      <a:pt x="0" y="12"/>
                    </a:lnTo>
                    <a:lnTo>
                      <a:pt x="0" y="0"/>
                    </a:lnTo>
                    <a:lnTo>
                      <a:pt x="3" y="3"/>
                    </a:lnTo>
                    <a:lnTo>
                      <a:pt x="8" y="3"/>
                    </a:lnTo>
                    <a:lnTo>
                      <a:pt x="12" y="3"/>
                    </a:lnTo>
                    <a:lnTo>
                      <a:pt x="17"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3" name="Freeform 165"/>
              <p:cNvSpPr>
                <a:spLocks/>
              </p:cNvSpPr>
              <p:nvPr/>
            </p:nvSpPr>
            <p:spPr bwMode="auto">
              <a:xfrm>
                <a:off x="2496" y="2308"/>
                <a:ext cx="10" cy="37"/>
              </a:xfrm>
              <a:custGeom>
                <a:avLst/>
                <a:gdLst/>
                <a:ahLst/>
                <a:cxnLst>
                  <a:cxn ang="0">
                    <a:pos x="20" y="73"/>
                  </a:cxn>
                  <a:cxn ang="0">
                    <a:pos x="19" y="74"/>
                  </a:cxn>
                  <a:cxn ang="0">
                    <a:pos x="17" y="74"/>
                  </a:cxn>
                  <a:cxn ang="0">
                    <a:pos x="15" y="74"/>
                  </a:cxn>
                  <a:cxn ang="0">
                    <a:pos x="14" y="74"/>
                  </a:cxn>
                  <a:cxn ang="0">
                    <a:pos x="8" y="57"/>
                  </a:cxn>
                  <a:cxn ang="0">
                    <a:pos x="4" y="38"/>
                  </a:cxn>
                  <a:cxn ang="0">
                    <a:pos x="1" y="19"/>
                  </a:cxn>
                  <a:cxn ang="0">
                    <a:pos x="0" y="0"/>
                  </a:cxn>
                  <a:cxn ang="0">
                    <a:pos x="7" y="17"/>
                  </a:cxn>
                  <a:cxn ang="0">
                    <a:pos x="13" y="35"/>
                  </a:cxn>
                  <a:cxn ang="0">
                    <a:pos x="16" y="55"/>
                  </a:cxn>
                  <a:cxn ang="0">
                    <a:pos x="20" y="73"/>
                  </a:cxn>
                </a:cxnLst>
                <a:rect l="0" t="0" r="r" b="b"/>
                <a:pathLst>
                  <a:path w="20" h="74">
                    <a:moveTo>
                      <a:pt x="20" y="73"/>
                    </a:moveTo>
                    <a:lnTo>
                      <a:pt x="19" y="74"/>
                    </a:lnTo>
                    <a:lnTo>
                      <a:pt x="17" y="74"/>
                    </a:lnTo>
                    <a:lnTo>
                      <a:pt x="15" y="74"/>
                    </a:lnTo>
                    <a:lnTo>
                      <a:pt x="14" y="74"/>
                    </a:lnTo>
                    <a:lnTo>
                      <a:pt x="8" y="57"/>
                    </a:lnTo>
                    <a:lnTo>
                      <a:pt x="4" y="38"/>
                    </a:lnTo>
                    <a:lnTo>
                      <a:pt x="1" y="19"/>
                    </a:lnTo>
                    <a:lnTo>
                      <a:pt x="0" y="0"/>
                    </a:lnTo>
                    <a:lnTo>
                      <a:pt x="7" y="17"/>
                    </a:lnTo>
                    <a:lnTo>
                      <a:pt x="13" y="35"/>
                    </a:lnTo>
                    <a:lnTo>
                      <a:pt x="16" y="55"/>
                    </a:lnTo>
                    <a:lnTo>
                      <a:pt x="20" y="7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4" name="Freeform 166"/>
              <p:cNvSpPr>
                <a:spLocks/>
              </p:cNvSpPr>
              <p:nvPr/>
            </p:nvSpPr>
            <p:spPr bwMode="auto">
              <a:xfrm>
                <a:off x="2551" y="2309"/>
                <a:ext cx="11" cy="42"/>
              </a:xfrm>
              <a:custGeom>
                <a:avLst/>
                <a:gdLst/>
                <a:ahLst/>
                <a:cxnLst>
                  <a:cxn ang="0">
                    <a:pos x="2" y="0"/>
                  </a:cxn>
                  <a:cxn ang="0">
                    <a:pos x="5" y="20"/>
                  </a:cxn>
                  <a:cxn ang="0">
                    <a:pos x="10" y="41"/>
                  </a:cxn>
                  <a:cxn ang="0">
                    <a:pos x="16" y="61"/>
                  </a:cxn>
                  <a:cxn ang="0">
                    <a:pos x="20" y="81"/>
                  </a:cxn>
                  <a:cxn ang="0">
                    <a:pos x="18" y="84"/>
                  </a:cxn>
                  <a:cxn ang="0">
                    <a:pos x="17" y="84"/>
                  </a:cxn>
                  <a:cxn ang="0">
                    <a:pos x="15" y="84"/>
                  </a:cxn>
                  <a:cxn ang="0">
                    <a:pos x="12" y="84"/>
                  </a:cxn>
                  <a:cxn ang="0">
                    <a:pos x="5" y="64"/>
                  </a:cxn>
                  <a:cxn ang="0">
                    <a:pos x="2" y="43"/>
                  </a:cxn>
                  <a:cxn ang="0">
                    <a:pos x="0" y="22"/>
                  </a:cxn>
                  <a:cxn ang="0">
                    <a:pos x="1" y="0"/>
                  </a:cxn>
                  <a:cxn ang="0">
                    <a:pos x="2" y="0"/>
                  </a:cxn>
                </a:cxnLst>
                <a:rect l="0" t="0" r="r" b="b"/>
                <a:pathLst>
                  <a:path w="20" h="84">
                    <a:moveTo>
                      <a:pt x="2" y="0"/>
                    </a:moveTo>
                    <a:lnTo>
                      <a:pt x="5" y="20"/>
                    </a:lnTo>
                    <a:lnTo>
                      <a:pt x="10" y="41"/>
                    </a:lnTo>
                    <a:lnTo>
                      <a:pt x="16" y="61"/>
                    </a:lnTo>
                    <a:lnTo>
                      <a:pt x="20" y="81"/>
                    </a:lnTo>
                    <a:lnTo>
                      <a:pt x="18" y="84"/>
                    </a:lnTo>
                    <a:lnTo>
                      <a:pt x="17" y="84"/>
                    </a:lnTo>
                    <a:lnTo>
                      <a:pt x="15" y="84"/>
                    </a:lnTo>
                    <a:lnTo>
                      <a:pt x="12" y="84"/>
                    </a:lnTo>
                    <a:lnTo>
                      <a:pt x="5" y="64"/>
                    </a:lnTo>
                    <a:lnTo>
                      <a:pt x="2" y="43"/>
                    </a:lnTo>
                    <a:lnTo>
                      <a:pt x="0" y="22"/>
                    </a:lnTo>
                    <a:lnTo>
                      <a:pt x="1" y="0"/>
                    </a:lnTo>
                    <a:lnTo>
                      <a:pt x="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5" name="Freeform 167"/>
              <p:cNvSpPr>
                <a:spLocks/>
              </p:cNvSpPr>
              <p:nvPr/>
            </p:nvSpPr>
            <p:spPr bwMode="auto">
              <a:xfrm>
                <a:off x="3003" y="2309"/>
                <a:ext cx="100" cy="44"/>
              </a:xfrm>
              <a:custGeom>
                <a:avLst/>
                <a:gdLst/>
                <a:ahLst/>
                <a:cxnLst>
                  <a:cxn ang="0">
                    <a:pos x="191" y="5"/>
                  </a:cxn>
                  <a:cxn ang="0">
                    <a:pos x="196" y="25"/>
                  </a:cxn>
                  <a:cxn ang="0">
                    <a:pos x="201" y="46"/>
                  </a:cxn>
                  <a:cxn ang="0">
                    <a:pos x="199" y="66"/>
                  </a:cxn>
                  <a:cxn ang="0">
                    <a:pos x="191" y="85"/>
                  </a:cxn>
                  <a:cxn ang="0">
                    <a:pos x="180" y="85"/>
                  </a:cxn>
                  <a:cxn ang="0">
                    <a:pos x="168" y="85"/>
                  </a:cxn>
                  <a:cxn ang="0">
                    <a:pos x="157" y="86"/>
                  </a:cxn>
                  <a:cxn ang="0">
                    <a:pos x="145" y="86"/>
                  </a:cxn>
                  <a:cxn ang="0">
                    <a:pos x="134" y="86"/>
                  </a:cxn>
                  <a:cxn ang="0">
                    <a:pos x="121" y="86"/>
                  </a:cxn>
                  <a:cxn ang="0">
                    <a:pos x="110" y="85"/>
                  </a:cxn>
                  <a:cxn ang="0">
                    <a:pos x="98" y="85"/>
                  </a:cxn>
                  <a:cxn ang="0">
                    <a:pos x="86" y="85"/>
                  </a:cxn>
                  <a:cxn ang="0">
                    <a:pos x="74" y="85"/>
                  </a:cxn>
                  <a:cxn ang="0">
                    <a:pos x="62" y="85"/>
                  </a:cxn>
                  <a:cxn ang="0">
                    <a:pos x="51" y="86"/>
                  </a:cxn>
                  <a:cxn ang="0">
                    <a:pos x="38" y="86"/>
                  </a:cxn>
                  <a:cxn ang="0">
                    <a:pos x="27" y="87"/>
                  </a:cxn>
                  <a:cxn ang="0">
                    <a:pos x="16" y="87"/>
                  </a:cxn>
                  <a:cxn ang="0">
                    <a:pos x="5" y="88"/>
                  </a:cxn>
                  <a:cxn ang="0">
                    <a:pos x="0" y="68"/>
                  </a:cxn>
                  <a:cxn ang="0">
                    <a:pos x="0" y="47"/>
                  </a:cxn>
                  <a:cxn ang="0">
                    <a:pos x="3" y="26"/>
                  </a:cxn>
                  <a:cxn ang="0">
                    <a:pos x="1" y="5"/>
                  </a:cxn>
                  <a:cxn ang="0">
                    <a:pos x="5" y="3"/>
                  </a:cxn>
                  <a:cxn ang="0">
                    <a:pos x="16" y="2"/>
                  </a:cxn>
                  <a:cxn ang="0">
                    <a:pos x="28" y="1"/>
                  </a:cxn>
                  <a:cxn ang="0">
                    <a:pos x="39" y="1"/>
                  </a:cxn>
                  <a:cxn ang="0">
                    <a:pos x="51" y="1"/>
                  </a:cxn>
                  <a:cxn ang="0">
                    <a:pos x="62" y="0"/>
                  </a:cxn>
                  <a:cxn ang="0">
                    <a:pos x="74" y="0"/>
                  </a:cxn>
                  <a:cxn ang="0">
                    <a:pos x="86" y="0"/>
                  </a:cxn>
                  <a:cxn ang="0">
                    <a:pos x="97" y="1"/>
                  </a:cxn>
                  <a:cxn ang="0">
                    <a:pos x="109" y="1"/>
                  </a:cxn>
                  <a:cxn ang="0">
                    <a:pos x="121" y="1"/>
                  </a:cxn>
                  <a:cxn ang="0">
                    <a:pos x="133" y="2"/>
                  </a:cxn>
                  <a:cxn ang="0">
                    <a:pos x="144" y="2"/>
                  </a:cxn>
                  <a:cxn ang="0">
                    <a:pos x="156" y="3"/>
                  </a:cxn>
                  <a:cxn ang="0">
                    <a:pos x="168" y="4"/>
                  </a:cxn>
                  <a:cxn ang="0">
                    <a:pos x="180" y="4"/>
                  </a:cxn>
                  <a:cxn ang="0">
                    <a:pos x="191" y="5"/>
                  </a:cxn>
                </a:cxnLst>
                <a:rect l="0" t="0" r="r" b="b"/>
                <a:pathLst>
                  <a:path w="201" h="88">
                    <a:moveTo>
                      <a:pt x="191" y="5"/>
                    </a:moveTo>
                    <a:lnTo>
                      <a:pt x="196" y="25"/>
                    </a:lnTo>
                    <a:lnTo>
                      <a:pt x="201" y="46"/>
                    </a:lnTo>
                    <a:lnTo>
                      <a:pt x="199" y="66"/>
                    </a:lnTo>
                    <a:lnTo>
                      <a:pt x="191" y="85"/>
                    </a:lnTo>
                    <a:lnTo>
                      <a:pt x="180" y="85"/>
                    </a:lnTo>
                    <a:lnTo>
                      <a:pt x="168" y="85"/>
                    </a:lnTo>
                    <a:lnTo>
                      <a:pt x="157" y="86"/>
                    </a:lnTo>
                    <a:lnTo>
                      <a:pt x="145" y="86"/>
                    </a:lnTo>
                    <a:lnTo>
                      <a:pt x="134" y="86"/>
                    </a:lnTo>
                    <a:lnTo>
                      <a:pt x="121" y="86"/>
                    </a:lnTo>
                    <a:lnTo>
                      <a:pt x="110" y="85"/>
                    </a:lnTo>
                    <a:lnTo>
                      <a:pt x="98" y="85"/>
                    </a:lnTo>
                    <a:lnTo>
                      <a:pt x="86" y="85"/>
                    </a:lnTo>
                    <a:lnTo>
                      <a:pt x="74" y="85"/>
                    </a:lnTo>
                    <a:lnTo>
                      <a:pt x="62" y="85"/>
                    </a:lnTo>
                    <a:lnTo>
                      <a:pt x="51" y="86"/>
                    </a:lnTo>
                    <a:lnTo>
                      <a:pt x="38" y="86"/>
                    </a:lnTo>
                    <a:lnTo>
                      <a:pt x="27" y="87"/>
                    </a:lnTo>
                    <a:lnTo>
                      <a:pt x="16" y="87"/>
                    </a:lnTo>
                    <a:lnTo>
                      <a:pt x="5" y="88"/>
                    </a:lnTo>
                    <a:lnTo>
                      <a:pt x="0" y="68"/>
                    </a:lnTo>
                    <a:lnTo>
                      <a:pt x="0" y="47"/>
                    </a:lnTo>
                    <a:lnTo>
                      <a:pt x="3" y="26"/>
                    </a:lnTo>
                    <a:lnTo>
                      <a:pt x="1" y="5"/>
                    </a:lnTo>
                    <a:lnTo>
                      <a:pt x="5" y="3"/>
                    </a:lnTo>
                    <a:lnTo>
                      <a:pt x="16" y="2"/>
                    </a:lnTo>
                    <a:lnTo>
                      <a:pt x="28" y="1"/>
                    </a:lnTo>
                    <a:lnTo>
                      <a:pt x="39" y="1"/>
                    </a:lnTo>
                    <a:lnTo>
                      <a:pt x="51" y="1"/>
                    </a:lnTo>
                    <a:lnTo>
                      <a:pt x="62" y="0"/>
                    </a:lnTo>
                    <a:lnTo>
                      <a:pt x="74" y="0"/>
                    </a:lnTo>
                    <a:lnTo>
                      <a:pt x="86" y="0"/>
                    </a:lnTo>
                    <a:lnTo>
                      <a:pt x="97" y="1"/>
                    </a:lnTo>
                    <a:lnTo>
                      <a:pt x="109" y="1"/>
                    </a:lnTo>
                    <a:lnTo>
                      <a:pt x="121" y="1"/>
                    </a:lnTo>
                    <a:lnTo>
                      <a:pt x="133" y="2"/>
                    </a:lnTo>
                    <a:lnTo>
                      <a:pt x="144" y="2"/>
                    </a:lnTo>
                    <a:lnTo>
                      <a:pt x="156" y="3"/>
                    </a:lnTo>
                    <a:lnTo>
                      <a:pt x="168" y="4"/>
                    </a:lnTo>
                    <a:lnTo>
                      <a:pt x="180" y="4"/>
                    </a:lnTo>
                    <a:lnTo>
                      <a:pt x="191"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6" name="Freeform 168"/>
              <p:cNvSpPr>
                <a:spLocks/>
              </p:cNvSpPr>
              <p:nvPr/>
            </p:nvSpPr>
            <p:spPr bwMode="auto">
              <a:xfrm>
                <a:off x="2475" y="2313"/>
                <a:ext cx="7" cy="27"/>
              </a:xfrm>
              <a:custGeom>
                <a:avLst/>
                <a:gdLst/>
                <a:ahLst/>
                <a:cxnLst>
                  <a:cxn ang="0">
                    <a:pos x="13" y="53"/>
                  </a:cxn>
                  <a:cxn ang="0">
                    <a:pos x="12" y="54"/>
                  </a:cxn>
                  <a:cxn ang="0">
                    <a:pos x="10" y="54"/>
                  </a:cxn>
                  <a:cxn ang="0">
                    <a:pos x="9" y="54"/>
                  </a:cxn>
                  <a:cxn ang="0">
                    <a:pos x="7" y="54"/>
                  </a:cxn>
                  <a:cxn ang="0">
                    <a:pos x="2" y="41"/>
                  </a:cxn>
                  <a:cxn ang="0">
                    <a:pos x="0" y="26"/>
                  </a:cxn>
                  <a:cxn ang="0">
                    <a:pos x="0" y="13"/>
                  </a:cxn>
                  <a:cxn ang="0">
                    <a:pos x="3" y="0"/>
                  </a:cxn>
                  <a:cxn ang="0">
                    <a:pos x="13" y="53"/>
                  </a:cxn>
                </a:cxnLst>
                <a:rect l="0" t="0" r="r" b="b"/>
                <a:pathLst>
                  <a:path w="13" h="54">
                    <a:moveTo>
                      <a:pt x="13" y="53"/>
                    </a:moveTo>
                    <a:lnTo>
                      <a:pt x="12" y="54"/>
                    </a:lnTo>
                    <a:lnTo>
                      <a:pt x="10" y="54"/>
                    </a:lnTo>
                    <a:lnTo>
                      <a:pt x="9" y="54"/>
                    </a:lnTo>
                    <a:lnTo>
                      <a:pt x="7" y="54"/>
                    </a:lnTo>
                    <a:lnTo>
                      <a:pt x="2" y="41"/>
                    </a:lnTo>
                    <a:lnTo>
                      <a:pt x="0" y="26"/>
                    </a:lnTo>
                    <a:lnTo>
                      <a:pt x="0" y="13"/>
                    </a:lnTo>
                    <a:lnTo>
                      <a:pt x="3" y="0"/>
                    </a:lnTo>
                    <a:lnTo>
                      <a:pt x="13" y="5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7" name="Freeform 169"/>
              <p:cNvSpPr>
                <a:spLocks/>
              </p:cNvSpPr>
              <p:nvPr/>
            </p:nvSpPr>
            <p:spPr bwMode="auto">
              <a:xfrm>
                <a:off x="2654" y="2313"/>
                <a:ext cx="5" cy="4"/>
              </a:xfrm>
              <a:custGeom>
                <a:avLst/>
                <a:gdLst/>
                <a:ahLst/>
                <a:cxnLst>
                  <a:cxn ang="0">
                    <a:pos x="9" y="4"/>
                  </a:cxn>
                  <a:cxn ang="0">
                    <a:pos x="7" y="7"/>
                  </a:cxn>
                  <a:cxn ang="0">
                    <a:pos x="4" y="7"/>
                  </a:cxn>
                  <a:cxn ang="0">
                    <a:pos x="2" y="7"/>
                  </a:cxn>
                  <a:cxn ang="0">
                    <a:pos x="1" y="6"/>
                  </a:cxn>
                  <a:cxn ang="0">
                    <a:pos x="0" y="4"/>
                  </a:cxn>
                  <a:cxn ang="0">
                    <a:pos x="0" y="2"/>
                  </a:cxn>
                  <a:cxn ang="0">
                    <a:pos x="1" y="1"/>
                  </a:cxn>
                  <a:cxn ang="0">
                    <a:pos x="2" y="0"/>
                  </a:cxn>
                  <a:cxn ang="0">
                    <a:pos x="4" y="0"/>
                  </a:cxn>
                  <a:cxn ang="0">
                    <a:pos x="7" y="0"/>
                  </a:cxn>
                  <a:cxn ang="0">
                    <a:pos x="8" y="2"/>
                  </a:cxn>
                  <a:cxn ang="0">
                    <a:pos x="9" y="4"/>
                  </a:cxn>
                </a:cxnLst>
                <a:rect l="0" t="0" r="r" b="b"/>
                <a:pathLst>
                  <a:path w="9" h="7">
                    <a:moveTo>
                      <a:pt x="9" y="4"/>
                    </a:moveTo>
                    <a:lnTo>
                      <a:pt x="7" y="7"/>
                    </a:lnTo>
                    <a:lnTo>
                      <a:pt x="4" y="7"/>
                    </a:lnTo>
                    <a:lnTo>
                      <a:pt x="2" y="7"/>
                    </a:lnTo>
                    <a:lnTo>
                      <a:pt x="1" y="6"/>
                    </a:lnTo>
                    <a:lnTo>
                      <a:pt x="0" y="4"/>
                    </a:lnTo>
                    <a:lnTo>
                      <a:pt x="0" y="2"/>
                    </a:lnTo>
                    <a:lnTo>
                      <a:pt x="1" y="1"/>
                    </a:lnTo>
                    <a:lnTo>
                      <a:pt x="2" y="0"/>
                    </a:lnTo>
                    <a:lnTo>
                      <a:pt x="4" y="0"/>
                    </a:lnTo>
                    <a:lnTo>
                      <a:pt x="7" y="0"/>
                    </a:lnTo>
                    <a:lnTo>
                      <a:pt x="8" y="2"/>
                    </a:lnTo>
                    <a:lnTo>
                      <a:pt x="9"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8" name="Freeform 170"/>
              <p:cNvSpPr>
                <a:spLocks/>
              </p:cNvSpPr>
              <p:nvPr/>
            </p:nvSpPr>
            <p:spPr bwMode="auto">
              <a:xfrm>
                <a:off x="2598" y="2315"/>
                <a:ext cx="12" cy="5"/>
              </a:xfrm>
              <a:custGeom>
                <a:avLst/>
                <a:gdLst/>
                <a:ahLst/>
                <a:cxnLst>
                  <a:cxn ang="0">
                    <a:pos x="22" y="6"/>
                  </a:cxn>
                  <a:cxn ang="0">
                    <a:pos x="23" y="5"/>
                  </a:cxn>
                  <a:cxn ang="0">
                    <a:pos x="24" y="6"/>
                  </a:cxn>
                  <a:cxn ang="0">
                    <a:pos x="24" y="6"/>
                  </a:cxn>
                  <a:cxn ang="0">
                    <a:pos x="24" y="7"/>
                  </a:cxn>
                  <a:cxn ang="0">
                    <a:pos x="24" y="8"/>
                  </a:cxn>
                  <a:cxn ang="0">
                    <a:pos x="0" y="12"/>
                  </a:cxn>
                  <a:cxn ang="0">
                    <a:pos x="2" y="0"/>
                  </a:cxn>
                  <a:cxn ang="0">
                    <a:pos x="6" y="5"/>
                  </a:cxn>
                  <a:cxn ang="0">
                    <a:pos x="10" y="6"/>
                  </a:cxn>
                  <a:cxn ang="0">
                    <a:pos x="16" y="6"/>
                  </a:cxn>
                  <a:cxn ang="0">
                    <a:pos x="22" y="6"/>
                  </a:cxn>
                </a:cxnLst>
                <a:rect l="0" t="0" r="r" b="b"/>
                <a:pathLst>
                  <a:path w="24" h="12">
                    <a:moveTo>
                      <a:pt x="22" y="6"/>
                    </a:moveTo>
                    <a:lnTo>
                      <a:pt x="23" y="5"/>
                    </a:lnTo>
                    <a:lnTo>
                      <a:pt x="24" y="6"/>
                    </a:lnTo>
                    <a:lnTo>
                      <a:pt x="24" y="6"/>
                    </a:lnTo>
                    <a:lnTo>
                      <a:pt x="24" y="7"/>
                    </a:lnTo>
                    <a:lnTo>
                      <a:pt x="24" y="8"/>
                    </a:lnTo>
                    <a:lnTo>
                      <a:pt x="0" y="12"/>
                    </a:lnTo>
                    <a:lnTo>
                      <a:pt x="2" y="0"/>
                    </a:lnTo>
                    <a:lnTo>
                      <a:pt x="6" y="5"/>
                    </a:lnTo>
                    <a:lnTo>
                      <a:pt x="10" y="6"/>
                    </a:lnTo>
                    <a:lnTo>
                      <a:pt x="16" y="6"/>
                    </a:lnTo>
                    <a:lnTo>
                      <a:pt x="22"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19" name="Freeform 171"/>
              <p:cNvSpPr>
                <a:spLocks/>
              </p:cNvSpPr>
              <p:nvPr/>
            </p:nvSpPr>
            <p:spPr bwMode="auto">
              <a:xfrm>
                <a:off x="3009" y="2316"/>
                <a:ext cx="11" cy="30"/>
              </a:xfrm>
              <a:custGeom>
                <a:avLst/>
                <a:gdLst/>
                <a:ahLst/>
                <a:cxnLst>
                  <a:cxn ang="0">
                    <a:pos x="19" y="43"/>
                  </a:cxn>
                  <a:cxn ang="0">
                    <a:pos x="21" y="47"/>
                  </a:cxn>
                  <a:cxn ang="0">
                    <a:pos x="22" y="49"/>
                  </a:cxn>
                  <a:cxn ang="0">
                    <a:pos x="22" y="52"/>
                  </a:cxn>
                  <a:cxn ang="0">
                    <a:pos x="19" y="56"/>
                  </a:cxn>
                  <a:cxn ang="0">
                    <a:pos x="17" y="58"/>
                  </a:cxn>
                  <a:cxn ang="0">
                    <a:pos x="15" y="59"/>
                  </a:cxn>
                  <a:cxn ang="0">
                    <a:pos x="11" y="59"/>
                  </a:cxn>
                  <a:cxn ang="0">
                    <a:pos x="9" y="60"/>
                  </a:cxn>
                  <a:cxn ang="0">
                    <a:pos x="3" y="52"/>
                  </a:cxn>
                  <a:cxn ang="0">
                    <a:pos x="3" y="43"/>
                  </a:cxn>
                  <a:cxn ang="0">
                    <a:pos x="2" y="34"/>
                  </a:cxn>
                  <a:cxn ang="0">
                    <a:pos x="0" y="25"/>
                  </a:cxn>
                  <a:cxn ang="0">
                    <a:pos x="0" y="18"/>
                  </a:cxn>
                  <a:cxn ang="0">
                    <a:pos x="2" y="12"/>
                  </a:cxn>
                  <a:cxn ang="0">
                    <a:pos x="4" y="6"/>
                  </a:cxn>
                  <a:cxn ang="0">
                    <a:pos x="7" y="0"/>
                  </a:cxn>
                  <a:cxn ang="0">
                    <a:pos x="16" y="7"/>
                  </a:cxn>
                  <a:cxn ang="0">
                    <a:pos x="18" y="19"/>
                  </a:cxn>
                  <a:cxn ang="0">
                    <a:pos x="17" y="32"/>
                  </a:cxn>
                  <a:cxn ang="0">
                    <a:pos x="19" y="43"/>
                  </a:cxn>
                </a:cxnLst>
                <a:rect l="0" t="0" r="r" b="b"/>
                <a:pathLst>
                  <a:path w="22" h="60">
                    <a:moveTo>
                      <a:pt x="19" y="43"/>
                    </a:moveTo>
                    <a:lnTo>
                      <a:pt x="21" y="47"/>
                    </a:lnTo>
                    <a:lnTo>
                      <a:pt x="22" y="49"/>
                    </a:lnTo>
                    <a:lnTo>
                      <a:pt x="22" y="52"/>
                    </a:lnTo>
                    <a:lnTo>
                      <a:pt x="19" y="56"/>
                    </a:lnTo>
                    <a:lnTo>
                      <a:pt x="17" y="58"/>
                    </a:lnTo>
                    <a:lnTo>
                      <a:pt x="15" y="59"/>
                    </a:lnTo>
                    <a:lnTo>
                      <a:pt x="11" y="59"/>
                    </a:lnTo>
                    <a:lnTo>
                      <a:pt x="9" y="60"/>
                    </a:lnTo>
                    <a:lnTo>
                      <a:pt x="3" y="52"/>
                    </a:lnTo>
                    <a:lnTo>
                      <a:pt x="3" y="43"/>
                    </a:lnTo>
                    <a:lnTo>
                      <a:pt x="2" y="34"/>
                    </a:lnTo>
                    <a:lnTo>
                      <a:pt x="0" y="25"/>
                    </a:lnTo>
                    <a:lnTo>
                      <a:pt x="0" y="18"/>
                    </a:lnTo>
                    <a:lnTo>
                      <a:pt x="2" y="12"/>
                    </a:lnTo>
                    <a:lnTo>
                      <a:pt x="4" y="6"/>
                    </a:lnTo>
                    <a:lnTo>
                      <a:pt x="7" y="0"/>
                    </a:lnTo>
                    <a:lnTo>
                      <a:pt x="16" y="7"/>
                    </a:lnTo>
                    <a:lnTo>
                      <a:pt x="18" y="19"/>
                    </a:lnTo>
                    <a:lnTo>
                      <a:pt x="17" y="32"/>
                    </a:lnTo>
                    <a:lnTo>
                      <a:pt x="19" y="4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0" name="Freeform 172"/>
              <p:cNvSpPr>
                <a:spLocks/>
              </p:cNvSpPr>
              <p:nvPr/>
            </p:nvSpPr>
            <p:spPr bwMode="auto">
              <a:xfrm>
                <a:off x="3039" y="2316"/>
                <a:ext cx="9" cy="33"/>
              </a:xfrm>
              <a:custGeom>
                <a:avLst/>
                <a:gdLst/>
                <a:ahLst/>
                <a:cxnLst>
                  <a:cxn ang="0">
                    <a:pos x="18" y="6"/>
                  </a:cxn>
                  <a:cxn ang="0">
                    <a:pos x="18" y="21"/>
                  </a:cxn>
                  <a:cxn ang="0">
                    <a:pos x="18" y="36"/>
                  </a:cxn>
                  <a:cxn ang="0">
                    <a:pos x="17" y="52"/>
                  </a:cxn>
                  <a:cxn ang="0">
                    <a:pos x="12" y="66"/>
                  </a:cxn>
                  <a:cxn ang="0">
                    <a:pos x="11" y="67"/>
                  </a:cxn>
                  <a:cxn ang="0">
                    <a:pos x="9" y="67"/>
                  </a:cxn>
                  <a:cxn ang="0">
                    <a:pos x="7" y="67"/>
                  </a:cxn>
                  <a:cxn ang="0">
                    <a:pos x="4" y="66"/>
                  </a:cxn>
                  <a:cxn ang="0">
                    <a:pos x="1" y="61"/>
                  </a:cxn>
                  <a:cxn ang="0">
                    <a:pos x="3" y="47"/>
                  </a:cxn>
                  <a:cxn ang="0">
                    <a:pos x="1" y="30"/>
                  </a:cxn>
                  <a:cxn ang="0">
                    <a:pos x="0" y="14"/>
                  </a:cxn>
                  <a:cxn ang="0">
                    <a:pos x="5" y="0"/>
                  </a:cxn>
                  <a:cxn ang="0">
                    <a:pos x="10" y="0"/>
                  </a:cxn>
                  <a:cxn ang="0">
                    <a:pos x="14" y="2"/>
                  </a:cxn>
                  <a:cxn ang="0">
                    <a:pos x="16" y="4"/>
                  </a:cxn>
                  <a:cxn ang="0">
                    <a:pos x="18" y="6"/>
                  </a:cxn>
                </a:cxnLst>
                <a:rect l="0" t="0" r="r" b="b"/>
                <a:pathLst>
                  <a:path w="18" h="67">
                    <a:moveTo>
                      <a:pt x="18" y="6"/>
                    </a:moveTo>
                    <a:lnTo>
                      <a:pt x="18" y="21"/>
                    </a:lnTo>
                    <a:lnTo>
                      <a:pt x="18" y="36"/>
                    </a:lnTo>
                    <a:lnTo>
                      <a:pt x="17" y="52"/>
                    </a:lnTo>
                    <a:lnTo>
                      <a:pt x="12" y="66"/>
                    </a:lnTo>
                    <a:lnTo>
                      <a:pt x="11" y="67"/>
                    </a:lnTo>
                    <a:lnTo>
                      <a:pt x="9" y="67"/>
                    </a:lnTo>
                    <a:lnTo>
                      <a:pt x="7" y="67"/>
                    </a:lnTo>
                    <a:lnTo>
                      <a:pt x="4" y="66"/>
                    </a:lnTo>
                    <a:lnTo>
                      <a:pt x="1" y="61"/>
                    </a:lnTo>
                    <a:lnTo>
                      <a:pt x="3" y="47"/>
                    </a:lnTo>
                    <a:lnTo>
                      <a:pt x="1" y="30"/>
                    </a:lnTo>
                    <a:lnTo>
                      <a:pt x="0" y="14"/>
                    </a:lnTo>
                    <a:lnTo>
                      <a:pt x="5" y="0"/>
                    </a:lnTo>
                    <a:lnTo>
                      <a:pt x="10" y="0"/>
                    </a:lnTo>
                    <a:lnTo>
                      <a:pt x="14" y="2"/>
                    </a:lnTo>
                    <a:lnTo>
                      <a:pt x="16" y="4"/>
                    </a:lnTo>
                    <a:lnTo>
                      <a:pt x="18"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1" name="Freeform 173"/>
              <p:cNvSpPr>
                <a:spLocks/>
              </p:cNvSpPr>
              <p:nvPr/>
            </p:nvSpPr>
            <p:spPr bwMode="auto">
              <a:xfrm>
                <a:off x="3022" y="2316"/>
                <a:ext cx="15" cy="33"/>
              </a:xfrm>
              <a:custGeom>
                <a:avLst/>
                <a:gdLst/>
                <a:ahLst/>
                <a:cxnLst>
                  <a:cxn ang="0">
                    <a:pos x="29" y="2"/>
                  </a:cxn>
                  <a:cxn ang="0">
                    <a:pos x="30" y="7"/>
                  </a:cxn>
                  <a:cxn ang="0">
                    <a:pos x="29" y="11"/>
                  </a:cxn>
                  <a:cxn ang="0">
                    <a:pos x="25" y="15"/>
                  </a:cxn>
                  <a:cxn ang="0">
                    <a:pos x="21" y="15"/>
                  </a:cxn>
                  <a:cxn ang="0">
                    <a:pos x="20" y="15"/>
                  </a:cxn>
                  <a:cxn ang="0">
                    <a:pos x="20" y="16"/>
                  </a:cxn>
                  <a:cxn ang="0">
                    <a:pos x="19" y="17"/>
                  </a:cxn>
                  <a:cxn ang="0">
                    <a:pos x="19" y="18"/>
                  </a:cxn>
                  <a:cxn ang="0">
                    <a:pos x="19" y="23"/>
                  </a:cxn>
                  <a:cxn ang="0">
                    <a:pos x="22" y="25"/>
                  </a:cxn>
                  <a:cxn ang="0">
                    <a:pos x="25" y="26"/>
                  </a:cxn>
                  <a:cxn ang="0">
                    <a:pos x="29" y="28"/>
                  </a:cxn>
                  <a:cxn ang="0">
                    <a:pos x="30" y="38"/>
                  </a:cxn>
                  <a:cxn ang="0">
                    <a:pos x="30" y="48"/>
                  </a:cxn>
                  <a:cxn ang="0">
                    <a:pos x="28" y="56"/>
                  </a:cxn>
                  <a:cxn ang="0">
                    <a:pos x="20" y="62"/>
                  </a:cxn>
                  <a:cxn ang="0">
                    <a:pos x="14" y="64"/>
                  </a:cxn>
                  <a:cxn ang="0">
                    <a:pos x="9" y="63"/>
                  </a:cxn>
                  <a:cxn ang="0">
                    <a:pos x="5" y="59"/>
                  </a:cxn>
                  <a:cxn ang="0">
                    <a:pos x="1" y="55"/>
                  </a:cxn>
                  <a:cxn ang="0">
                    <a:pos x="4" y="43"/>
                  </a:cxn>
                  <a:cxn ang="0">
                    <a:pos x="2" y="32"/>
                  </a:cxn>
                  <a:cxn ang="0">
                    <a:pos x="0" y="20"/>
                  </a:cxn>
                  <a:cxn ang="0">
                    <a:pos x="1" y="8"/>
                  </a:cxn>
                  <a:cxn ang="0">
                    <a:pos x="7" y="2"/>
                  </a:cxn>
                  <a:cxn ang="0">
                    <a:pos x="14" y="0"/>
                  </a:cxn>
                  <a:cxn ang="0">
                    <a:pos x="22" y="0"/>
                  </a:cxn>
                  <a:cxn ang="0">
                    <a:pos x="29" y="2"/>
                  </a:cxn>
                </a:cxnLst>
                <a:rect l="0" t="0" r="r" b="b"/>
                <a:pathLst>
                  <a:path w="30" h="64">
                    <a:moveTo>
                      <a:pt x="29" y="2"/>
                    </a:moveTo>
                    <a:lnTo>
                      <a:pt x="30" y="7"/>
                    </a:lnTo>
                    <a:lnTo>
                      <a:pt x="29" y="11"/>
                    </a:lnTo>
                    <a:lnTo>
                      <a:pt x="25" y="15"/>
                    </a:lnTo>
                    <a:lnTo>
                      <a:pt x="21" y="15"/>
                    </a:lnTo>
                    <a:lnTo>
                      <a:pt x="20" y="15"/>
                    </a:lnTo>
                    <a:lnTo>
                      <a:pt x="20" y="16"/>
                    </a:lnTo>
                    <a:lnTo>
                      <a:pt x="19" y="17"/>
                    </a:lnTo>
                    <a:lnTo>
                      <a:pt x="19" y="18"/>
                    </a:lnTo>
                    <a:lnTo>
                      <a:pt x="19" y="23"/>
                    </a:lnTo>
                    <a:lnTo>
                      <a:pt x="22" y="25"/>
                    </a:lnTo>
                    <a:lnTo>
                      <a:pt x="25" y="26"/>
                    </a:lnTo>
                    <a:lnTo>
                      <a:pt x="29" y="28"/>
                    </a:lnTo>
                    <a:lnTo>
                      <a:pt x="30" y="38"/>
                    </a:lnTo>
                    <a:lnTo>
                      <a:pt x="30" y="48"/>
                    </a:lnTo>
                    <a:lnTo>
                      <a:pt x="28" y="56"/>
                    </a:lnTo>
                    <a:lnTo>
                      <a:pt x="20" y="62"/>
                    </a:lnTo>
                    <a:lnTo>
                      <a:pt x="14" y="64"/>
                    </a:lnTo>
                    <a:lnTo>
                      <a:pt x="9" y="63"/>
                    </a:lnTo>
                    <a:lnTo>
                      <a:pt x="5" y="59"/>
                    </a:lnTo>
                    <a:lnTo>
                      <a:pt x="1" y="55"/>
                    </a:lnTo>
                    <a:lnTo>
                      <a:pt x="4" y="43"/>
                    </a:lnTo>
                    <a:lnTo>
                      <a:pt x="2" y="32"/>
                    </a:lnTo>
                    <a:lnTo>
                      <a:pt x="0" y="20"/>
                    </a:lnTo>
                    <a:lnTo>
                      <a:pt x="1" y="8"/>
                    </a:lnTo>
                    <a:lnTo>
                      <a:pt x="7" y="2"/>
                    </a:lnTo>
                    <a:lnTo>
                      <a:pt x="14" y="0"/>
                    </a:lnTo>
                    <a:lnTo>
                      <a:pt x="22" y="0"/>
                    </a:lnTo>
                    <a:lnTo>
                      <a:pt x="29"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2" name="Freeform 174"/>
              <p:cNvSpPr>
                <a:spLocks/>
              </p:cNvSpPr>
              <p:nvPr/>
            </p:nvSpPr>
            <p:spPr bwMode="auto">
              <a:xfrm>
                <a:off x="3073" y="2316"/>
                <a:ext cx="8" cy="30"/>
              </a:xfrm>
              <a:custGeom>
                <a:avLst/>
                <a:gdLst/>
                <a:ahLst/>
                <a:cxnLst>
                  <a:cxn ang="0">
                    <a:pos x="16" y="4"/>
                  </a:cxn>
                  <a:cxn ang="0">
                    <a:pos x="17" y="19"/>
                  </a:cxn>
                  <a:cxn ang="0">
                    <a:pos x="17" y="34"/>
                  </a:cxn>
                  <a:cxn ang="0">
                    <a:pos x="15" y="48"/>
                  </a:cxn>
                  <a:cxn ang="0">
                    <a:pos x="8" y="59"/>
                  </a:cxn>
                  <a:cxn ang="0">
                    <a:pos x="4" y="58"/>
                  </a:cxn>
                  <a:cxn ang="0">
                    <a:pos x="2" y="57"/>
                  </a:cxn>
                  <a:cxn ang="0">
                    <a:pos x="1" y="55"/>
                  </a:cxn>
                  <a:cxn ang="0">
                    <a:pos x="0" y="51"/>
                  </a:cxn>
                  <a:cxn ang="0">
                    <a:pos x="1" y="39"/>
                  </a:cxn>
                  <a:cxn ang="0">
                    <a:pos x="1" y="25"/>
                  </a:cxn>
                  <a:cxn ang="0">
                    <a:pos x="2" y="11"/>
                  </a:cxn>
                  <a:cxn ang="0">
                    <a:pos x="5" y="0"/>
                  </a:cxn>
                  <a:cxn ang="0">
                    <a:pos x="9" y="0"/>
                  </a:cxn>
                  <a:cxn ang="0">
                    <a:pos x="12" y="0"/>
                  </a:cxn>
                  <a:cxn ang="0">
                    <a:pos x="15" y="2"/>
                  </a:cxn>
                  <a:cxn ang="0">
                    <a:pos x="16" y="4"/>
                  </a:cxn>
                </a:cxnLst>
                <a:rect l="0" t="0" r="r" b="b"/>
                <a:pathLst>
                  <a:path w="17" h="59">
                    <a:moveTo>
                      <a:pt x="16" y="4"/>
                    </a:moveTo>
                    <a:lnTo>
                      <a:pt x="17" y="19"/>
                    </a:lnTo>
                    <a:lnTo>
                      <a:pt x="17" y="34"/>
                    </a:lnTo>
                    <a:lnTo>
                      <a:pt x="15" y="48"/>
                    </a:lnTo>
                    <a:lnTo>
                      <a:pt x="8" y="59"/>
                    </a:lnTo>
                    <a:lnTo>
                      <a:pt x="4" y="58"/>
                    </a:lnTo>
                    <a:lnTo>
                      <a:pt x="2" y="57"/>
                    </a:lnTo>
                    <a:lnTo>
                      <a:pt x="1" y="55"/>
                    </a:lnTo>
                    <a:lnTo>
                      <a:pt x="0" y="51"/>
                    </a:lnTo>
                    <a:lnTo>
                      <a:pt x="1" y="39"/>
                    </a:lnTo>
                    <a:lnTo>
                      <a:pt x="1" y="25"/>
                    </a:lnTo>
                    <a:lnTo>
                      <a:pt x="2" y="11"/>
                    </a:lnTo>
                    <a:lnTo>
                      <a:pt x="5" y="0"/>
                    </a:lnTo>
                    <a:lnTo>
                      <a:pt x="9" y="0"/>
                    </a:lnTo>
                    <a:lnTo>
                      <a:pt x="12" y="0"/>
                    </a:lnTo>
                    <a:lnTo>
                      <a:pt x="15" y="2"/>
                    </a:lnTo>
                    <a:lnTo>
                      <a:pt x="16"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3" name="Freeform 175"/>
              <p:cNvSpPr>
                <a:spLocks/>
              </p:cNvSpPr>
              <p:nvPr/>
            </p:nvSpPr>
            <p:spPr bwMode="auto">
              <a:xfrm>
                <a:off x="3085" y="2316"/>
                <a:ext cx="10" cy="29"/>
              </a:xfrm>
              <a:custGeom>
                <a:avLst/>
                <a:gdLst/>
                <a:ahLst/>
                <a:cxnLst>
                  <a:cxn ang="0">
                    <a:pos x="16" y="3"/>
                  </a:cxn>
                  <a:cxn ang="0">
                    <a:pos x="16" y="17"/>
                  </a:cxn>
                  <a:cxn ang="0">
                    <a:pos x="18" y="32"/>
                  </a:cxn>
                  <a:cxn ang="0">
                    <a:pos x="17" y="45"/>
                  </a:cxn>
                  <a:cxn ang="0">
                    <a:pos x="13" y="57"/>
                  </a:cxn>
                  <a:cxn ang="0">
                    <a:pos x="9" y="57"/>
                  </a:cxn>
                  <a:cxn ang="0">
                    <a:pos x="7" y="55"/>
                  </a:cxn>
                  <a:cxn ang="0">
                    <a:pos x="5" y="51"/>
                  </a:cxn>
                  <a:cxn ang="0">
                    <a:pos x="3" y="49"/>
                  </a:cxn>
                  <a:cxn ang="0">
                    <a:pos x="3" y="36"/>
                  </a:cxn>
                  <a:cxn ang="0">
                    <a:pos x="1" y="23"/>
                  </a:cxn>
                  <a:cxn ang="0">
                    <a:pos x="0" y="11"/>
                  </a:cxn>
                  <a:cxn ang="0">
                    <a:pos x="3" y="0"/>
                  </a:cxn>
                  <a:cxn ang="0">
                    <a:pos x="7" y="0"/>
                  </a:cxn>
                  <a:cxn ang="0">
                    <a:pos x="10" y="0"/>
                  </a:cxn>
                  <a:cxn ang="0">
                    <a:pos x="14" y="1"/>
                  </a:cxn>
                  <a:cxn ang="0">
                    <a:pos x="16" y="3"/>
                  </a:cxn>
                </a:cxnLst>
                <a:rect l="0" t="0" r="r" b="b"/>
                <a:pathLst>
                  <a:path w="18" h="57">
                    <a:moveTo>
                      <a:pt x="16" y="3"/>
                    </a:moveTo>
                    <a:lnTo>
                      <a:pt x="16" y="17"/>
                    </a:lnTo>
                    <a:lnTo>
                      <a:pt x="18" y="32"/>
                    </a:lnTo>
                    <a:lnTo>
                      <a:pt x="17" y="45"/>
                    </a:lnTo>
                    <a:lnTo>
                      <a:pt x="13" y="57"/>
                    </a:lnTo>
                    <a:lnTo>
                      <a:pt x="9" y="57"/>
                    </a:lnTo>
                    <a:lnTo>
                      <a:pt x="7" y="55"/>
                    </a:lnTo>
                    <a:lnTo>
                      <a:pt x="5" y="51"/>
                    </a:lnTo>
                    <a:lnTo>
                      <a:pt x="3" y="49"/>
                    </a:lnTo>
                    <a:lnTo>
                      <a:pt x="3" y="36"/>
                    </a:lnTo>
                    <a:lnTo>
                      <a:pt x="1" y="23"/>
                    </a:lnTo>
                    <a:lnTo>
                      <a:pt x="0" y="11"/>
                    </a:lnTo>
                    <a:lnTo>
                      <a:pt x="3" y="0"/>
                    </a:lnTo>
                    <a:lnTo>
                      <a:pt x="7" y="0"/>
                    </a:lnTo>
                    <a:lnTo>
                      <a:pt x="10" y="0"/>
                    </a:lnTo>
                    <a:lnTo>
                      <a:pt x="14" y="1"/>
                    </a:lnTo>
                    <a:lnTo>
                      <a:pt x="16"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4" name="Freeform 176"/>
              <p:cNvSpPr>
                <a:spLocks/>
              </p:cNvSpPr>
              <p:nvPr/>
            </p:nvSpPr>
            <p:spPr bwMode="auto">
              <a:xfrm>
                <a:off x="2707" y="2318"/>
                <a:ext cx="18" cy="54"/>
              </a:xfrm>
              <a:custGeom>
                <a:avLst/>
                <a:gdLst/>
                <a:ahLst/>
                <a:cxnLst>
                  <a:cxn ang="0">
                    <a:pos x="0" y="0"/>
                  </a:cxn>
                  <a:cxn ang="0">
                    <a:pos x="2" y="14"/>
                  </a:cxn>
                  <a:cxn ang="0">
                    <a:pos x="4" y="28"/>
                  </a:cxn>
                  <a:cxn ang="0">
                    <a:pos x="9" y="42"/>
                  </a:cxn>
                  <a:cxn ang="0">
                    <a:pos x="15" y="54"/>
                  </a:cxn>
                  <a:cxn ang="0">
                    <a:pos x="20" y="67"/>
                  </a:cxn>
                  <a:cxn ang="0">
                    <a:pos x="26" y="78"/>
                  </a:cxn>
                  <a:cxn ang="0">
                    <a:pos x="31" y="92"/>
                  </a:cxn>
                  <a:cxn ang="0">
                    <a:pos x="35" y="105"/>
                  </a:cxn>
                  <a:cxn ang="0">
                    <a:pos x="34" y="107"/>
                  </a:cxn>
                  <a:cxn ang="0">
                    <a:pos x="31" y="108"/>
                  </a:cxn>
                  <a:cxn ang="0">
                    <a:pos x="28" y="108"/>
                  </a:cxn>
                  <a:cxn ang="0">
                    <a:pos x="26" y="107"/>
                  </a:cxn>
                  <a:cxn ang="0">
                    <a:pos x="16" y="81"/>
                  </a:cxn>
                  <a:cxn ang="0">
                    <a:pos x="7" y="55"/>
                  </a:cxn>
                  <a:cxn ang="0">
                    <a:pos x="0" y="28"/>
                  </a:cxn>
                  <a:cxn ang="0">
                    <a:pos x="0" y="0"/>
                  </a:cxn>
                </a:cxnLst>
                <a:rect l="0" t="0" r="r" b="b"/>
                <a:pathLst>
                  <a:path w="35" h="108">
                    <a:moveTo>
                      <a:pt x="0" y="0"/>
                    </a:moveTo>
                    <a:lnTo>
                      <a:pt x="2" y="14"/>
                    </a:lnTo>
                    <a:lnTo>
                      <a:pt x="4" y="28"/>
                    </a:lnTo>
                    <a:lnTo>
                      <a:pt x="9" y="42"/>
                    </a:lnTo>
                    <a:lnTo>
                      <a:pt x="15" y="54"/>
                    </a:lnTo>
                    <a:lnTo>
                      <a:pt x="20" y="67"/>
                    </a:lnTo>
                    <a:lnTo>
                      <a:pt x="26" y="78"/>
                    </a:lnTo>
                    <a:lnTo>
                      <a:pt x="31" y="92"/>
                    </a:lnTo>
                    <a:lnTo>
                      <a:pt x="35" y="105"/>
                    </a:lnTo>
                    <a:lnTo>
                      <a:pt x="34" y="107"/>
                    </a:lnTo>
                    <a:lnTo>
                      <a:pt x="31" y="108"/>
                    </a:lnTo>
                    <a:lnTo>
                      <a:pt x="28" y="108"/>
                    </a:lnTo>
                    <a:lnTo>
                      <a:pt x="26" y="107"/>
                    </a:lnTo>
                    <a:lnTo>
                      <a:pt x="16" y="81"/>
                    </a:lnTo>
                    <a:lnTo>
                      <a:pt x="7" y="55"/>
                    </a:lnTo>
                    <a:lnTo>
                      <a:pt x="0" y="28"/>
                    </a:lnTo>
                    <a:lnTo>
                      <a:pt x="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5" name="Freeform 177"/>
              <p:cNvSpPr>
                <a:spLocks/>
              </p:cNvSpPr>
              <p:nvPr/>
            </p:nvSpPr>
            <p:spPr bwMode="auto">
              <a:xfrm>
                <a:off x="2540" y="2321"/>
                <a:ext cx="8" cy="28"/>
              </a:xfrm>
              <a:custGeom>
                <a:avLst/>
                <a:gdLst/>
                <a:ahLst/>
                <a:cxnLst>
                  <a:cxn ang="0">
                    <a:pos x="10" y="20"/>
                  </a:cxn>
                  <a:cxn ang="0">
                    <a:pos x="11" y="29"/>
                  </a:cxn>
                  <a:cxn ang="0">
                    <a:pos x="14" y="38"/>
                  </a:cxn>
                  <a:cxn ang="0">
                    <a:pos x="15" y="46"/>
                  </a:cxn>
                  <a:cxn ang="0">
                    <a:pos x="14" y="55"/>
                  </a:cxn>
                  <a:cxn ang="0">
                    <a:pos x="11" y="55"/>
                  </a:cxn>
                  <a:cxn ang="0">
                    <a:pos x="9" y="54"/>
                  </a:cxn>
                  <a:cxn ang="0">
                    <a:pos x="7" y="53"/>
                  </a:cxn>
                  <a:cxn ang="0">
                    <a:pos x="6" y="51"/>
                  </a:cxn>
                  <a:cxn ang="0">
                    <a:pos x="0" y="0"/>
                  </a:cxn>
                  <a:cxn ang="0">
                    <a:pos x="4" y="1"/>
                  </a:cxn>
                  <a:cxn ang="0">
                    <a:pos x="7" y="7"/>
                  </a:cxn>
                  <a:cxn ang="0">
                    <a:pos x="8" y="14"/>
                  </a:cxn>
                  <a:cxn ang="0">
                    <a:pos x="10" y="20"/>
                  </a:cxn>
                </a:cxnLst>
                <a:rect l="0" t="0" r="r" b="b"/>
                <a:pathLst>
                  <a:path w="15" h="55">
                    <a:moveTo>
                      <a:pt x="10" y="20"/>
                    </a:moveTo>
                    <a:lnTo>
                      <a:pt x="11" y="29"/>
                    </a:lnTo>
                    <a:lnTo>
                      <a:pt x="14" y="38"/>
                    </a:lnTo>
                    <a:lnTo>
                      <a:pt x="15" y="46"/>
                    </a:lnTo>
                    <a:lnTo>
                      <a:pt x="14" y="55"/>
                    </a:lnTo>
                    <a:lnTo>
                      <a:pt x="11" y="55"/>
                    </a:lnTo>
                    <a:lnTo>
                      <a:pt x="9" y="54"/>
                    </a:lnTo>
                    <a:lnTo>
                      <a:pt x="7" y="53"/>
                    </a:lnTo>
                    <a:lnTo>
                      <a:pt x="6" y="51"/>
                    </a:lnTo>
                    <a:lnTo>
                      <a:pt x="0" y="0"/>
                    </a:lnTo>
                    <a:lnTo>
                      <a:pt x="4" y="1"/>
                    </a:lnTo>
                    <a:lnTo>
                      <a:pt x="7" y="7"/>
                    </a:lnTo>
                    <a:lnTo>
                      <a:pt x="8" y="14"/>
                    </a:lnTo>
                    <a:lnTo>
                      <a:pt x="10" y="2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6" name="Freeform 178"/>
              <p:cNvSpPr>
                <a:spLocks/>
              </p:cNvSpPr>
              <p:nvPr/>
            </p:nvSpPr>
            <p:spPr bwMode="auto">
              <a:xfrm>
                <a:off x="2347" y="2323"/>
                <a:ext cx="8" cy="3"/>
              </a:xfrm>
              <a:custGeom>
                <a:avLst/>
                <a:gdLst/>
                <a:ahLst/>
                <a:cxnLst>
                  <a:cxn ang="0">
                    <a:pos x="15" y="6"/>
                  </a:cxn>
                  <a:cxn ang="0">
                    <a:pos x="12" y="7"/>
                  </a:cxn>
                  <a:cxn ang="0">
                    <a:pos x="8" y="7"/>
                  </a:cxn>
                  <a:cxn ang="0">
                    <a:pos x="4" y="7"/>
                  </a:cxn>
                  <a:cxn ang="0">
                    <a:pos x="0" y="7"/>
                  </a:cxn>
                  <a:cxn ang="0">
                    <a:pos x="1" y="3"/>
                  </a:cxn>
                  <a:cxn ang="0">
                    <a:pos x="5" y="1"/>
                  </a:cxn>
                  <a:cxn ang="0">
                    <a:pos x="10" y="0"/>
                  </a:cxn>
                  <a:cxn ang="0">
                    <a:pos x="15" y="0"/>
                  </a:cxn>
                  <a:cxn ang="0">
                    <a:pos x="15" y="6"/>
                  </a:cxn>
                </a:cxnLst>
                <a:rect l="0" t="0" r="r" b="b"/>
                <a:pathLst>
                  <a:path w="15" h="7">
                    <a:moveTo>
                      <a:pt x="15" y="6"/>
                    </a:moveTo>
                    <a:lnTo>
                      <a:pt x="12" y="7"/>
                    </a:lnTo>
                    <a:lnTo>
                      <a:pt x="8" y="7"/>
                    </a:lnTo>
                    <a:lnTo>
                      <a:pt x="4" y="7"/>
                    </a:lnTo>
                    <a:lnTo>
                      <a:pt x="0" y="7"/>
                    </a:lnTo>
                    <a:lnTo>
                      <a:pt x="1" y="3"/>
                    </a:lnTo>
                    <a:lnTo>
                      <a:pt x="5" y="1"/>
                    </a:lnTo>
                    <a:lnTo>
                      <a:pt x="10" y="0"/>
                    </a:lnTo>
                    <a:lnTo>
                      <a:pt x="15" y="0"/>
                    </a:lnTo>
                    <a:lnTo>
                      <a:pt x="15"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7" name="Freeform 179"/>
              <p:cNvSpPr>
                <a:spLocks/>
              </p:cNvSpPr>
              <p:nvPr/>
            </p:nvSpPr>
            <p:spPr bwMode="auto">
              <a:xfrm>
                <a:off x="2510" y="2323"/>
                <a:ext cx="9" cy="22"/>
              </a:xfrm>
              <a:custGeom>
                <a:avLst/>
                <a:gdLst/>
                <a:ahLst/>
                <a:cxnLst>
                  <a:cxn ang="0">
                    <a:pos x="2" y="0"/>
                  </a:cxn>
                  <a:cxn ang="0">
                    <a:pos x="7" y="11"/>
                  </a:cxn>
                  <a:cxn ang="0">
                    <a:pos x="12" y="21"/>
                  </a:cxn>
                  <a:cxn ang="0">
                    <a:pos x="15" y="32"/>
                  </a:cxn>
                  <a:cxn ang="0">
                    <a:pos x="17" y="43"/>
                  </a:cxn>
                  <a:cxn ang="0">
                    <a:pos x="16" y="44"/>
                  </a:cxn>
                  <a:cxn ang="0">
                    <a:pos x="14" y="44"/>
                  </a:cxn>
                  <a:cxn ang="0">
                    <a:pos x="13" y="44"/>
                  </a:cxn>
                  <a:cxn ang="0">
                    <a:pos x="10" y="44"/>
                  </a:cxn>
                  <a:cxn ang="0">
                    <a:pos x="6" y="34"/>
                  </a:cxn>
                  <a:cxn ang="0">
                    <a:pos x="2" y="23"/>
                  </a:cxn>
                  <a:cxn ang="0">
                    <a:pos x="0" y="12"/>
                  </a:cxn>
                  <a:cxn ang="0">
                    <a:pos x="0" y="0"/>
                  </a:cxn>
                  <a:cxn ang="0">
                    <a:pos x="2" y="0"/>
                  </a:cxn>
                </a:cxnLst>
                <a:rect l="0" t="0" r="r" b="b"/>
                <a:pathLst>
                  <a:path w="17" h="44">
                    <a:moveTo>
                      <a:pt x="2" y="0"/>
                    </a:moveTo>
                    <a:lnTo>
                      <a:pt x="7" y="11"/>
                    </a:lnTo>
                    <a:lnTo>
                      <a:pt x="12" y="21"/>
                    </a:lnTo>
                    <a:lnTo>
                      <a:pt x="15" y="32"/>
                    </a:lnTo>
                    <a:lnTo>
                      <a:pt x="17" y="43"/>
                    </a:lnTo>
                    <a:lnTo>
                      <a:pt x="16" y="44"/>
                    </a:lnTo>
                    <a:lnTo>
                      <a:pt x="14" y="44"/>
                    </a:lnTo>
                    <a:lnTo>
                      <a:pt x="13" y="44"/>
                    </a:lnTo>
                    <a:lnTo>
                      <a:pt x="10" y="44"/>
                    </a:lnTo>
                    <a:lnTo>
                      <a:pt x="6" y="34"/>
                    </a:lnTo>
                    <a:lnTo>
                      <a:pt x="2" y="23"/>
                    </a:lnTo>
                    <a:lnTo>
                      <a:pt x="0" y="12"/>
                    </a:lnTo>
                    <a:lnTo>
                      <a:pt x="0" y="0"/>
                    </a:lnTo>
                    <a:lnTo>
                      <a:pt x="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8" name="Freeform 180"/>
              <p:cNvSpPr>
                <a:spLocks/>
              </p:cNvSpPr>
              <p:nvPr/>
            </p:nvSpPr>
            <p:spPr bwMode="auto">
              <a:xfrm>
                <a:off x="3096" y="2326"/>
                <a:ext cx="177" cy="39"/>
              </a:xfrm>
              <a:custGeom>
                <a:avLst/>
                <a:gdLst/>
                <a:ahLst/>
                <a:cxnLst>
                  <a:cxn ang="0">
                    <a:pos x="69" y="14"/>
                  </a:cxn>
                  <a:cxn ang="0">
                    <a:pos x="95" y="14"/>
                  </a:cxn>
                  <a:cxn ang="0">
                    <a:pos x="123" y="14"/>
                  </a:cxn>
                  <a:cxn ang="0">
                    <a:pos x="149" y="14"/>
                  </a:cxn>
                  <a:cxn ang="0">
                    <a:pos x="176" y="14"/>
                  </a:cxn>
                  <a:cxn ang="0">
                    <a:pos x="202" y="14"/>
                  </a:cxn>
                  <a:cxn ang="0">
                    <a:pos x="229" y="15"/>
                  </a:cxn>
                  <a:cxn ang="0">
                    <a:pos x="255" y="16"/>
                  </a:cxn>
                  <a:cxn ang="0">
                    <a:pos x="260" y="20"/>
                  </a:cxn>
                  <a:cxn ang="0">
                    <a:pos x="242" y="22"/>
                  </a:cxn>
                  <a:cxn ang="0">
                    <a:pos x="223" y="22"/>
                  </a:cxn>
                  <a:cxn ang="0">
                    <a:pos x="204" y="22"/>
                  </a:cxn>
                  <a:cxn ang="0">
                    <a:pos x="201" y="29"/>
                  </a:cxn>
                  <a:cxn ang="0">
                    <a:pos x="220" y="31"/>
                  </a:cxn>
                  <a:cxn ang="0">
                    <a:pos x="240" y="35"/>
                  </a:cxn>
                  <a:cxn ang="0">
                    <a:pos x="266" y="37"/>
                  </a:cxn>
                  <a:cxn ang="0">
                    <a:pos x="292" y="38"/>
                  </a:cxn>
                  <a:cxn ang="0">
                    <a:pos x="318" y="39"/>
                  </a:cxn>
                  <a:cxn ang="0">
                    <a:pos x="335" y="40"/>
                  </a:cxn>
                  <a:cxn ang="0">
                    <a:pos x="346" y="39"/>
                  </a:cxn>
                  <a:cxn ang="0">
                    <a:pos x="350" y="44"/>
                  </a:cxn>
                  <a:cxn ang="0">
                    <a:pos x="322" y="46"/>
                  </a:cxn>
                  <a:cxn ang="0">
                    <a:pos x="297" y="44"/>
                  </a:cxn>
                  <a:cxn ang="0">
                    <a:pos x="271" y="43"/>
                  </a:cxn>
                  <a:cxn ang="0">
                    <a:pos x="245" y="41"/>
                  </a:cxn>
                  <a:cxn ang="0">
                    <a:pos x="229" y="45"/>
                  </a:cxn>
                  <a:cxn ang="0">
                    <a:pos x="221" y="56"/>
                  </a:cxn>
                  <a:cxn ang="0">
                    <a:pos x="236" y="58"/>
                  </a:cxn>
                  <a:cxn ang="0">
                    <a:pos x="245" y="67"/>
                  </a:cxn>
                  <a:cxn ang="0">
                    <a:pos x="235" y="68"/>
                  </a:cxn>
                  <a:cxn ang="0">
                    <a:pos x="223" y="68"/>
                  </a:cxn>
                  <a:cxn ang="0">
                    <a:pos x="213" y="68"/>
                  </a:cxn>
                  <a:cxn ang="0">
                    <a:pos x="201" y="68"/>
                  </a:cxn>
                  <a:cxn ang="0">
                    <a:pos x="193" y="54"/>
                  </a:cxn>
                  <a:cxn ang="0">
                    <a:pos x="176" y="48"/>
                  </a:cxn>
                  <a:cxn ang="0">
                    <a:pos x="161" y="50"/>
                  </a:cxn>
                  <a:cxn ang="0">
                    <a:pos x="146" y="51"/>
                  </a:cxn>
                  <a:cxn ang="0">
                    <a:pos x="131" y="50"/>
                  </a:cxn>
                  <a:cxn ang="0">
                    <a:pos x="120" y="40"/>
                  </a:cxn>
                  <a:cxn ang="0">
                    <a:pos x="101" y="39"/>
                  </a:cxn>
                  <a:cxn ang="0">
                    <a:pos x="82" y="36"/>
                  </a:cxn>
                  <a:cxn ang="0">
                    <a:pos x="65" y="38"/>
                  </a:cxn>
                  <a:cxn ang="0">
                    <a:pos x="57" y="55"/>
                  </a:cxn>
                  <a:cxn ang="0">
                    <a:pos x="55" y="77"/>
                  </a:cxn>
                  <a:cxn ang="0">
                    <a:pos x="39" y="78"/>
                  </a:cxn>
                  <a:cxn ang="0">
                    <a:pos x="23" y="78"/>
                  </a:cxn>
                  <a:cxn ang="0">
                    <a:pos x="8" y="78"/>
                  </a:cxn>
                  <a:cxn ang="0">
                    <a:pos x="8" y="77"/>
                  </a:cxn>
                  <a:cxn ang="0">
                    <a:pos x="24" y="70"/>
                  </a:cxn>
                  <a:cxn ang="0">
                    <a:pos x="41" y="55"/>
                  </a:cxn>
                  <a:cxn ang="0">
                    <a:pos x="37" y="18"/>
                  </a:cxn>
                  <a:cxn ang="0">
                    <a:pos x="44" y="5"/>
                  </a:cxn>
                  <a:cxn ang="0">
                    <a:pos x="50" y="12"/>
                  </a:cxn>
                </a:cxnLst>
                <a:rect l="0" t="0" r="r" b="b"/>
                <a:pathLst>
                  <a:path w="352" h="78">
                    <a:moveTo>
                      <a:pt x="55" y="14"/>
                    </a:moveTo>
                    <a:lnTo>
                      <a:pt x="69" y="14"/>
                    </a:lnTo>
                    <a:lnTo>
                      <a:pt x="83" y="14"/>
                    </a:lnTo>
                    <a:lnTo>
                      <a:pt x="95" y="14"/>
                    </a:lnTo>
                    <a:lnTo>
                      <a:pt x="109" y="14"/>
                    </a:lnTo>
                    <a:lnTo>
                      <a:pt x="123" y="14"/>
                    </a:lnTo>
                    <a:lnTo>
                      <a:pt x="136" y="14"/>
                    </a:lnTo>
                    <a:lnTo>
                      <a:pt x="149" y="14"/>
                    </a:lnTo>
                    <a:lnTo>
                      <a:pt x="162" y="14"/>
                    </a:lnTo>
                    <a:lnTo>
                      <a:pt x="176" y="14"/>
                    </a:lnTo>
                    <a:lnTo>
                      <a:pt x="189" y="14"/>
                    </a:lnTo>
                    <a:lnTo>
                      <a:pt x="202" y="14"/>
                    </a:lnTo>
                    <a:lnTo>
                      <a:pt x="215" y="15"/>
                    </a:lnTo>
                    <a:lnTo>
                      <a:pt x="229" y="15"/>
                    </a:lnTo>
                    <a:lnTo>
                      <a:pt x="242" y="15"/>
                    </a:lnTo>
                    <a:lnTo>
                      <a:pt x="255" y="16"/>
                    </a:lnTo>
                    <a:lnTo>
                      <a:pt x="268" y="17"/>
                    </a:lnTo>
                    <a:lnTo>
                      <a:pt x="260" y="20"/>
                    </a:lnTo>
                    <a:lnTo>
                      <a:pt x="251" y="22"/>
                    </a:lnTo>
                    <a:lnTo>
                      <a:pt x="242" y="22"/>
                    </a:lnTo>
                    <a:lnTo>
                      <a:pt x="232" y="22"/>
                    </a:lnTo>
                    <a:lnTo>
                      <a:pt x="223" y="22"/>
                    </a:lnTo>
                    <a:lnTo>
                      <a:pt x="213" y="22"/>
                    </a:lnTo>
                    <a:lnTo>
                      <a:pt x="204" y="22"/>
                    </a:lnTo>
                    <a:lnTo>
                      <a:pt x="196" y="22"/>
                    </a:lnTo>
                    <a:lnTo>
                      <a:pt x="201" y="29"/>
                    </a:lnTo>
                    <a:lnTo>
                      <a:pt x="209" y="31"/>
                    </a:lnTo>
                    <a:lnTo>
                      <a:pt x="220" y="31"/>
                    </a:lnTo>
                    <a:lnTo>
                      <a:pt x="229" y="33"/>
                    </a:lnTo>
                    <a:lnTo>
                      <a:pt x="240" y="35"/>
                    </a:lnTo>
                    <a:lnTo>
                      <a:pt x="253" y="36"/>
                    </a:lnTo>
                    <a:lnTo>
                      <a:pt x="266" y="37"/>
                    </a:lnTo>
                    <a:lnTo>
                      <a:pt x="278" y="37"/>
                    </a:lnTo>
                    <a:lnTo>
                      <a:pt x="292" y="38"/>
                    </a:lnTo>
                    <a:lnTo>
                      <a:pt x="305" y="38"/>
                    </a:lnTo>
                    <a:lnTo>
                      <a:pt x="318" y="39"/>
                    </a:lnTo>
                    <a:lnTo>
                      <a:pt x="330" y="40"/>
                    </a:lnTo>
                    <a:lnTo>
                      <a:pt x="335" y="40"/>
                    </a:lnTo>
                    <a:lnTo>
                      <a:pt x="341" y="39"/>
                    </a:lnTo>
                    <a:lnTo>
                      <a:pt x="346" y="39"/>
                    </a:lnTo>
                    <a:lnTo>
                      <a:pt x="352" y="41"/>
                    </a:lnTo>
                    <a:lnTo>
                      <a:pt x="350" y="44"/>
                    </a:lnTo>
                    <a:lnTo>
                      <a:pt x="336" y="45"/>
                    </a:lnTo>
                    <a:lnTo>
                      <a:pt x="322" y="46"/>
                    </a:lnTo>
                    <a:lnTo>
                      <a:pt x="309" y="45"/>
                    </a:lnTo>
                    <a:lnTo>
                      <a:pt x="297" y="44"/>
                    </a:lnTo>
                    <a:lnTo>
                      <a:pt x="284" y="44"/>
                    </a:lnTo>
                    <a:lnTo>
                      <a:pt x="271" y="43"/>
                    </a:lnTo>
                    <a:lnTo>
                      <a:pt x="258" y="41"/>
                    </a:lnTo>
                    <a:lnTo>
                      <a:pt x="245" y="41"/>
                    </a:lnTo>
                    <a:lnTo>
                      <a:pt x="238" y="45"/>
                    </a:lnTo>
                    <a:lnTo>
                      <a:pt x="229" y="45"/>
                    </a:lnTo>
                    <a:lnTo>
                      <a:pt x="222" y="47"/>
                    </a:lnTo>
                    <a:lnTo>
                      <a:pt x="221" y="56"/>
                    </a:lnTo>
                    <a:lnTo>
                      <a:pt x="228" y="58"/>
                    </a:lnTo>
                    <a:lnTo>
                      <a:pt x="236" y="58"/>
                    </a:lnTo>
                    <a:lnTo>
                      <a:pt x="243" y="60"/>
                    </a:lnTo>
                    <a:lnTo>
                      <a:pt x="245" y="67"/>
                    </a:lnTo>
                    <a:lnTo>
                      <a:pt x="239" y="68"/>
                    </a:lnTo>
                    <a:lnTo>
                      <a:pt x="235" y="68"/>
                    </a:lnTo>
                    <a:lnTo>
                      <a:pt x="229" y="68"/>
                    </a:lnTo>
                    <a:lnTo>
                      <a:pt x="223" y="68"/>
                    </a:lnTo>
                    <a:lnTo>
                      <a:pt x="219" y="68"/>
                    </a:lnTo>
                    <a:lnTo>
                      <a:pt x="213" y="68"/>
                    </a:lnTo>
                    <a:lnTo>
                      <a:pt x="207" y="68"/>
                    </a:lnTo>
                    <a:lnTo>
                      <a:pt x="201" y="68"/>
                    </a:lnTo>
                    <a:lnTo>
                      <a:pt x="200" y="60"/>
                    </a:lnTo>
                    <a:lnTo>
                      <a:pt x="193" y="54"/>
                    </a:lnTo>
                    <a:lnTo>
                      <a:pt x="184" y="52"/>
                    </a:lnTo>
                    <a:lnTo>
                      <a:pt x="176" y="48"/>
                    </a:lnTo>
                    <a:lnTo>
                      <a:pt x="169" y="48"/>
                    </a:lnTo>
                    <a:lnTo>
                      <a:pt x="161" y="50"/>
                    </a:lnTo>
                    <a:lnTo>
                      <a:pt x="153" y="51"/>
                    </a:lnTo>
                    <a:lnTo>
                      <a:pt x="146" y="51"/>
                    </a:lnTo>
                    <a:lnTo>
                      <a:pt x="138" y="52"/>
                    </a:lnTo>
                    <a:lnTo>
                      <a:pt x="131" y="50"/>
                    </a:lnTo>
                    <a:lnTo>
                      <a:pt x="125" y="46"/>
                    </a:lnTo>
                    <a:lnTo>
                      <a:pt x="120" y="40"/>
                    </a:lnTo>
                    <a:lnTo>
                      <a:pt x="111" y="40"/>
                    </a:lnTo>
                    <a:lnTo>
                      <a:pt x="101" y="39"/>
                    </a:lnTo>
                    <a:lnTo>
                      <a:pt x="92" y="37"/>
                    </a:lnTo>
                    <a:lnTo>
                      <a:pt x="82" y="36"/>
                    </a:lnTo>
                    <a:lnTo>
                      <a:pt x="73" y="35"/>
                    </a:lnTo>
                    <a:lnTo>
                      <a:pt x="65" y="38"/>
                    </a:lnTo>
                    <a:lnTo>
                      <a:pt x="60" y="44"/>
                    </a:lnTo>
                    <a:lnTo>
                      <a:pt x="57" y="55"/>
                    </a:lnTo>
                    <a:lnTo>
                      <a:pt x="62" y="76"/>
                    </a:lnTo>
                    <a:lnTo>
                      <a:pt x="55" y="77"/>
                    </a:lnTo>
                    <a:lnTo>
                      <a:pt x="47" y="78"/>
                    </a:lnTo>
                    <a:lnTo>
                      <a:pt x="39" y="78"/>
                    </a:lnTo>
                    <a:lnTo>
                      <a:pt x="31" y="78"/>
                    </a:lnTo>
                    <a:lnTo>
                      <a:pt x="23" y="78"/>
                    </a:lnTo>
                    <a:lnTo>
                      <a:pt x="15" y="78"/>
                    </a:lnTo>
                    <a:lnTo>
                      <a:pt x="8" y="78"/>
                    </a:lnTo>
                    <a:lnTo>
                      <a:pt x="0" y="78"/>
                    </a:lnTo>
                    <a:lnTo>
                      <a:pt x="8" y="77"/>
                    </a:lnTo>
                    <a:lnTo>
                      <a:pt x="16" y="74"/>
                    </a:lnTo>
                    <a:lnTo>
                      <a:pt x="24" y="70"/>
                    </a:lnTo>
                    <a:lnTo>
                      <a:pt x="33" y="73"/>
                    </a:lnTo>
                    <a:lnTo>
                      <a:pt x="41" y="55"/>
                    </a:lnTo>
                    <a:lnTo>
                      <a:pt x="39" y="37"/>
                    </a:lnTo>
                    <a:lnTo>
                      <a:pt x="37" y="18"/>
                    </a:lnTo>
                    <a:lnTo>
                      <a:pt x="41" y="0"/>
                    </a:lnTo>
                    <a:lnTo>
                      <a:pt x="44" y="5"/>
                    </a:lnTo>
                    <a:lnTo>
                      <a:pt x="47" y="8"/>
                    </a:lnTo>
                    <a:lnTo>
                      <a:pt x="50" y="12"/>
                    </a:lnTo>
                    <a:lnTo>
                      <a:pt x="55" y="1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29" name="Freeform 181"/>
              <p:cNvSpPr>
                <a:spLocks/>
              </p:cNvSpPr>
              <p:nvPr/>
            </p:nvSpPr>
            <p:spPr bwMode="auto">
              <a:xfrm>
                <a:off x="2657" y="2327"/>
                <a:ext cx="4" cy="1"/>
              </a:xfrm>
              <a:custGeom>
                <a:avLst/>
                <a:gdLst/>
                <a:ahLst/>
                <a:cxnLst>
                  <a:cxn ang="0">
                    <a:pos x="8" y="1"/>
                  </a:cxn>
                  <a:cxn ang="0">
                    <a:pos x="5" y="3"/>
                  </a:cxn>
                  <a:cxn ang="0">
                    <a:pos x="4" y="4"/>
                  </a:cxn>
                  <a:cxn ang="0">
                    <a:pos x="2" y="3"/>
                  </a:cxn>
                  <a:cxn ang="0">
                    <a:pos x="0" y="3"/>
                  </a:cxn>
                  <a:cxn ang="0">
                    <a:pos x="1" y="0"/>
                  </a:cxn>
                  <a:cxn ang="0">
                    <a:pos x="3" y="0"/>
                  </a:cxn>
                  <a:cxn ang="0">
                    <a:pos x="5" y="0"/>
                  </a:cxn>
                  <a:cxn ang="0">
                    <a:pos x="8" y="1"/>
                  </a:cxn>
                </a:cxnLst>
                <a:rect l="0" t="0" r="r" b="b"/>
                <a:pathLst>
                  <a:path w="8" h="4">
                    <a:moveTo>
                      <a:pt x="8" y="1"/>
                    </a:moveTo>
                    <a:lnTo>
                      <a:pt x="5" y="3"/>
                    </a:lnTo>
                    <a:lnTo>
                      <a:pt x="4" y="4"/>
                    </a:lnTo>
                    <a:lnTo>
                      <a:pt x="2" y="3"/>
                    </a:lnTo>
                    <a:lnTo>
                      <a:pt x="0" y="3"/>
                    </a:lnTo>
                    <a:lnTo>
                      <a:pt x="1" y="0"/>
                    </a:lnTo>
                    <a:lnTo>
                      <a:pt x="3" y="0"/>
                    </a:lnTo>
                    <a:lnTo>
                      <a:pt x="5" y="0"/>
                    </a:lnTo>
                    <a:lnTo>
                      <a:pt x="8"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0" name="Freeform 182"/>
              <p:cNvSpPr>
                <a:spLocks/>
              </p:cNvSpPr>
              <p:nvPr/>
            </p:nvSpPr>
            <p:spPr bwMode="auto">
              <a:xfrm>
                <a:off x="2801" y="2328"/>
                <a:ext cx="182" cy="35"/>
              </a:xfrm>
              <a:custGeom>
                <a:avLst/>
                <a:gdLst/>
                <a:ahLst/>
                <a:cxnLst>
                  <a:cxn ang="0">
                    <a:pos x="208" y="15"/>
                  </a:cxn>
                  <a:cxn ang="0">
                    <a:pos x="181" y="18"/>
                  </a:cxn>
                  <a:cxn ang="0">
                    <a:pos x="152" y="18"/>
                  </a:cxn>
                  <a:cxn ang="0">
                    <a:pos x="122" y="18"/>
                  </a:cxn>
                  <a:cxn ang="0">
                    <a:pos x="93" y="19"/>
                  </a:cxn>
                  <a:cxn ang="0">
                    <a:pos x="80" y="18"/>
                  </a:cxn>
                  <a:cxn ang="0">
                    <a:pos x="66" y="17"/>
                  </a:cxn>
                  <a:cxn ang="0">
                    <a:pos x="52" y="17"/>
                  </a:cxn>
                  <a:cxn ang="0">
                    <a:pos x="38" y="19"/>
                  </a:cxn>
                  <a:cxn ang="0">
                    <a:pos x="50" y="23"/>
                  </a:cxn>
                  <a:cxn ang="0">
                    <a:pos x="63" y="23"/>
                  </a:cxn>
                  <a:cxn ang="0">
                    <a:pos x="76" y="25"/>
                  </a:cxn>
                  <a:cxn ang="0">
                    <a:pos x="84" y="35"/>
                  </a:cxn>
                  <a:cxn ang="0">
                    <a:pos x="93" y="33"/>
                  </a:cxn>
                  <a:cxn ang="0">
                    <a:pos x="103" y="28"/>
                  </a:cxn>
                  <a:cxn ang="0">
                    <a:pos x="113" y="25"/>
                  </a:cxn>
                  <a:cxn ang="0">
                    <a:pos x="123" y="25"/>
                  </a:cxn>
                  <a:cxn ang="0">
                    <a:pos x="138" y="33"/>
                  </a:cxn>
                  <a:cxn ang="0">
                    <a:pos x="154" y="34"/>
                  </a:cxn>
                  <a:cxn ang="0">
                    <a:pos x="172" y="33"/>
                  </a:cxn>
                  <a:cxn ang="0">
                    <a:pos x="189" y="36"/>
                  </a:cxn>
                  <a:cxn ang="0">
                    <a:pos x="229" y="38"/>
                  </a:cxn>
                  <a:cxn ang="0">
                    <a:pos x="271" y="38"/>
                  </a:cxn>
                  <a:cxn ang="0">
                    <a:pos x="314" y="38"/>
                  </a:cxn>
                  <a:cxn ang="0">
                    <a:pos x="356" y="38"/>
                  </a:cxn>
                  <a:cxn ang="0">
                    <a:pos x="364" y="48"/>
                  </a:cxn>
                  <a:cxn ang="0">
                    <a:pos x="365" y="61"/>
                  </a:cxn>
                  <a:cxn ang="0">
                    <a:pos x="342" y="66"/>
                  </a:cxn>
                  <a:cxn ang="0">
                    <a:pos x="317" y="64"/>
                  </a:cxn>
                  <a:cxn ang="0">
                    <a:pos x="291" y="64"/>
                  </a:cxn>
                  <a:cxn ang="0">
                    <a:pos x="266" y="65"/>
                  </a:cxn>
                  <a:cxn ang="0">
                    <a:pos x="240" y="66"/>
                  </a:cxn>
                  <a:cxn ang="0">
                    <a:pos x="214" y="68"/>
                  </a:cxn>
                  <a:cxn ang="0">
                    <a:pos x="189" y="68"/>
                  </a:cxn>
                  <a:cxn ang="0">
                    <a:pos x="165" y="68"/>
                  </a:cxn>
                  <a:cxn ang="0">
                    <a:pos x="146" y="70"/>
                  </a:cxn>
                  <a:cxn ang="0">
                    <a:pos x="112" y="70"/>
                  </a:cxn>
                  <a:cxn ang="0">
                    <a:pos x="77" y="69"/>
                  </a:cxn>
                  <a:cxn ang="0">
                    <a:pos x="43" y="68"/>
                  </a:cxn>
                  <a:cxn ang="0">
                    <a:pos x="9" y="65"/>
                  </a:cxn>
                  <a:cxn ang="0">
                    <a:pos x="6" y="46"/>
                  </a:cxn>
                  <a:cxn ang="0">
                    <a:pos x="6" y="25"/>
                  </a:cxn>
                  <a:cxn ang="0">
                    <a:pos x="19" y="22"/>
                  </a:cxn>
                  <a:cxn ang="0">
                    <a:pos x="31" y="19"/>
                  </a:cxn>
                  <a:cxn ang="0">
                    <a:pos x="13" y="18"/>
                  </a:cxn>
                  <a:cxn ang="0">
                    <a:pos x="0" y="8"/>
                  </a:cxn>
                  <a:cxn ang="0">
                    <a:pos x="19" y="2"/>
                  </a:cxn>
                  <a:cxn ang="0">
                    <a:pos x="39" y="1"/>
                  </a:cxn>
                  <a:cxn ang="0">
                    <a:pos x="60" y="1"/>
                  </a:cxn>
                  <a:cxn ang="0">
                    <a:pos x="82" y="0"/>
                  </a:cxn>
                  <a:cxn ang="0">
                    <a:pos x="114" y="2"/>
                  </a:cxn>
                  <a:cxn ang="0">
                    <a:pos x="146" y="4"/>
                  </a:cxn>
                  <a:cxn ang="0">
                    <a:pos x="177" y="7"/>
                  </a:cxn>
                  <a:cxn ang="0">
                    <a:pos x="208" y="12"/>
                  </a:cxn>
                </a:cxnLst>
                <a:rect l="0" t="0" r="r" b="b"/>
                <a:pathLst>
                  <a:path w="365" h="70">
                    <a:moveTo>
                      <a:pt x="208" y="12"/>
                    </a:moveTo>
                    <a:lnTo>
                      <a:pt x="208" y="15"/>
                    </a:lnTo>
                    <a:lnTo>
                      <a:pt x="195" y="17"/>
                    </a:lnTo>
                    <a:lnTo>
                      <a:pt x="181" y="18"/>
                    </a:lnTo>
                    <a:lnTo>
                      <a:pt x="166" y="19"/>
                    </a:lnTo>
                    <a:lnTo>
                      <a:pt x="152" y="18"/>
                    </a:lnTo>
                    <a:lnTo>
                      <a:pt x="137" y="18"/>
                    </a:lnTo>
                    <a:lnTo>
                      <a:pt x="122" y="18"/>
                    </a:lnTo>
                    <a:lnTo>
                      <a:pt x="108" y="18"/>
                    </a:lnTo>
                    <a:lnTo>
                      <a:pt x="93" y="19"/>
                    </a:lnTo>
                    <a:lnTo>
                      <a:pt x="86" y="19"/>
                    </a:lnTo>
                    <a:lnTo>
                      <a:pt x="80" y="18"/>
                    </a:lnTo>
                    <a:lnTo>
                      <a:pt x="73" y="18"/>
                    </a:lnTo>
                    <a:lnTo>
                      <a:pt x="66" y="17"/>
                    </a:lnTo>
                    <a:lnTo>
                      <a:pt x="59" y="17"/>
                    </a:lnTo>
                    <a:lnTo>
                      <a:pt x="52" y="17"/>
                    </a:lnTo>
                    <a:lnTo>
                      <a:pt x="45" y="18"/>
                    </a:lnTo>
                    <a:lnTo>
                      <a:pt x="38" y="19"/>
                    </a:lnTo>
                    <a:lnTo>
                      <a:pt x="44" y="22"/>
                    </a:lnTo>
                    <a:lnTo>
                      <a:pt x="50" y="23"/>
                    </a:lnTo>
                    <a:lnTo>
                      <a:pt x="57" y="23"/>
                    </a:lnTo>
                    <a:lnTo>
                      <a:pt x="63" y="23"/>
                    </a:lnTo>
                    <a:lnTo>
                      <a:pt x="70" y="24"/>
                    </a:lnTo>
                    <a:lnTo>
                      <a:pt x="76" y="25"/>
                    </a:lnTo>
                    <a:lnTo>
                      <a:pt x="81" y="30"/>
                    </a:lnTo>
                    <a:lnTo>
                      <a:pt x="84" y="35"/>
                    </a:lnTo>
                    <a:lnTo>
                      <a:pt x="89" y="34"/>
                    </a:lnTo>
                    <a:lnTo>
                      <a:pt x="93" y="33"/>
                    </a:lnTo>
                    <a:lnTo>
                      <a:pt x="98" y="31"/>
                    </a:lnTo>
                    <a:lnTo>
                      <a:pt x="103" y="28"/>
                    </a:lnTo>
                    <a:lnTo>
                      <a:pt x="107" y="27"/>
                    </a:lnTo>
                    <a:lnTo>
                      <a:pt x="113" y="25"/>
                    </a:lnTo>
                    <a:lnTo>
                      <a:pt x="118" y="25"/>
                    </a:lnTo>
                    <a:lnTo>
                      <a:pt x="123" y="25"/>
                    </a:lnTo>
                    <a:lnTo>
                      <a:pt x="130" y="31"/>
                    </a:lnTo>
                    <a:lnTo>
                      <a:pt x="138" y="33"/>
                    </a:lnTo>
                    <a:lnTo>
                      <a:pt x="146" y="34"/>
                    </a:lnTo>
                    <a:lnTo>
                      <a:pt x="154" y="34"/>
                    </a:lnTo>
                    <a:lnTo>
                      <a:pt x="164" y="33"/>
                    </a:lnTo>
                    <a:lnTo>
                      <a:pt x="172" y="33"/>
                    </a:lnTo>
                    <a:lnTo>
                      <a:pt x="181" y="33"/>
                    </a:lnTo>
                    <a:lnTo>
                      <a:pt x="189" y="36"/>
                    </a:lnTo>
                    <a:lnTo>
                      <a:pt x="208" y="36"/>
                    </a:lnTo>
                    <a:lnTo>
                      <a:pt x="229" y="38"/>
                    </a:lnTo>
                    <a:lnTo>
                      <a:pt x="250" y="38"/>
                    </a:lnTo>
                    <a:lnTo>
                      <a:pt x="271" y="38"/>
                    </a:lnTo>
                    <a:lnTo>
                      <a:pt x="293" y="38"/>
                    </a:lnTo>
                    <a:lnTo>
                      <a:pt x="314" y="38"/>
                    </a:lnTo>
                    <a:lnTo>
                      <a:pt x="335" y="38"/>
                    </a:lnTo>
                    <a:lnTo>
                      <a:pt x="356" y="38"/>
                    </a:lnTo>
                    <a:lnTo>
                      <a:pt x="362" y="42"/>
                    </a:lnTo>
                    <a:lnTo>
                      <a:pt x="364" y="48"/>
                    </a:lnTo>
                    <a:lnTo>
                      <a:pt x="365" y="54"/>
                    </a:lnTo>
                    <a:lnTo>
                      <a:pt x="365" y="61"/>
                    </a:lnTo>
                    <a:lnTo>
                      <a:pt x="355" y="68"/>
                    </a:lnTo>
                    <a:lnTo>
                      <a:pt x="342" y="66"/>
                    </a:lnTo>
                    <a:lnTo>
                      <a:pt x="329" y="65"/>
                    </a:lnTo>
                    <a:lnTo>
                      <a:pt x="317" y="64"/>
                    </a:lnTo>
                    <a:lnTo>
                      <a:pt x="304" y="64"/>
                    </a:lnTo>
                    <a:lnTo>
                      <a:pt x="291" y="64"/>
                    </a:lnTo>
                    <a:lnTo>
                      <a:pt x="279" y="64"/>
                    </a:lnTo>
                    <a:lnTo>
                      <a:pt x="266" y="65"/>
                    </a:lnTo>
                    <a:lnTo>
                      <a:pt x="253" y="65"/>
                    </a:lnTo>
                    <a:lnTo>
                      <a:pt x="240" y="66"/>
                    </a:lnTo>
                    <a:lnTo>
                      <a:pt x="227" y="66"/>
                    </a:lnTo>
                    <a:lnTo>
                      <a:pt x="214" y="68"/>
                    </a:lnTo>
                    <a:lnTo>
                      <a:pt x="202" y="68"/>
                    </a:lnTo>
                    <a:lnTo>
                      <a:pt x="189" y="68"/>
                    </a:lnTo>
                    <a:lnTo>
                      <a:pt x="176" y="69"/>
                    </a:lnTo>
                    <a:lnTo>
                      <a:pt x="165" y="68"/>
                    </a:lnTo>
                    <a:lnTo>
                      <a:pt x="152" y="68"/>
                    </a:lnTo>
                    <a:lnTo>
                      <a:pt x="146" y="70"/>
                    </a:lnTo>
                    <a:lnTo>
                      <a:pt x="129" y="70"/>
                    </a:lnTo>
                    <a:lnTo>
                      <a:pt x="112" y="70"/>
                    </a:lnTo>
                    <a:lnTo>
                      <a:pt x="95" y="70"/>
                    </a:lnTo>
                    <a:lnTo>
                      <a:pt x="77" y="69"/>
                    </a:lnTo>
                    <a:lnTo>
                      <a:pt x="60" y="69"/>
                    </a:lnTo>
                    <a:lnTo>
                      <a:pt x="43" y="68"/>
                    </a:lnTo>
                    <a:lnTo>
                      <a:pt x="27" y="66"/>
                    </a:lnTo>
                    <a:lnTo>
                      <a:pt x="9" y="65"/>
                    </a:lnTo>
                    <a:lnTo>
                      <a:pt x="6" y="56"/>
                    </a:lnTo>
                    <a:lnTo>
                      <a:pt x="6" y="46"/>
                    </a:lnTo>
                    <a:lnTo>
                      <a:pt x="7" y="35"/>
                    </a:lnTo>
                    <a:lnTo>
                      <a:pt x="6" y="25"/>
                    </a:lnTo>
                    <a:lnTo>
                      <a:pt x="13" y="23"/>
                    </a:lnTo>
                    <a:lnTo>
                      <a:pt x="19" y="22"/>
                    </a:lnTo>
                    <a:lnTo>
                      <a:pt x="25" y="22"/>
                    </a:lnTo>
                    <a:lnTo>
                      <a:pt x="31" y="19"/>
                    </a:lnTo>
                    <a:lnTo>
                      <a:pt x="23" y="18"/>
                    </a:lnTo>
                    <a:lnTo>
                      <a:pt x="13" y="18"/>
                    </a:lnTo>
                    <a:lnTo>
                      <a:pt x="5" y="16"/>
                    </a:lnTo>
                    <a:lnTo>
                      <a:pt x="0" y="8"/>
                    </a:lnTo>
                    <a:lnTo>
                      <a:pt x="9" y="4"/>
                    </a:lnTo>
                    <a:lnTo>
                      <a:pt x="19" y="2"/>
                    </a:lnTo>
                    <a:lnTo>
                      <a:pt x="29" y="1"/>
                    </a:lnTo>
                    <a:lnTo>
                      <a:pt x="39" y="1"/>
                    </a:lnTo>
                    <a:lnTo>
                      <a:pt x="50" y="1"/>
                    </a:lnTo>
                    <a:lnTo>
                      <a:pt x="60" y="1"/>
                    </a:lnTo>
                    <a:lnTo>
                      <a:pt x="72" y="1"/>
                    </a:lnTo>
                    <a:lnTo>
                      <a:pt x="82" y="0"/>
                    </a:lnTo>
                    <a:lnTo>
                      <a:pt x="98" y="1"/>
                    </a:lnTo>
                    <a:lnTo>
                      <a:pt x="114" y="2"/>
                    </a:lnTo>
                    <a:lnTo>
                      <a:pt x="130" y="3"/>
                    </a:lnTo>
                    <a:lnTo>
                      <a:pt x="146" y="4"/>
                    </a:lnTo>
                    <a:lnTo>
                      <a:pt x="162" y="5"/>
                    </a:lnTo>
                    <a:lnTo>
                      <a:pt x="177" y="7"/>
                    </a:lnTo>
                    <a:lnTo>
                      <a:pt x="194" y="9"/>
                    </a:lnTo>
                    <a:lnTo>
                      <a:pt x="208"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1" name="Freeform 183"/>
              <p:cNvSpPr>
                <a:spLocks/>
              </p:cNvSpPr>
              <p:nvPr/>
            </p:nvSpPr>
            <p:spPr bwMode="auto">
              <a:xfrm>
                <a:off x="3057" y="2329"/>
                <a:ext cx="7" cy="7"/>
              </a:xfrm>
              <a:custGeom>
                <a:avLst/>
                <a:gdLst/>
                <a:ahLst/>
                <a:cxnLst>
                  <a:cxn ang="0">
                    <a:pos x="15" y="6"/>
                  </a:cxn>
                  <a:cxn ang="0">
                    <a:pos x="15" y="9"/>
                  </a:cxn>
                  <a:cxn ang="0">
                    <a:pos x="14" y="11"/>
                  </a:cxn>
                  <a:cxn ang="0">
                    <a:pos x="12" y="13"/>
                  </a:cxn>
                  <a:cxn ang="0">
                    <a:pos x="10" y="14"/>
                  </a:cxn>
                  <a:cxn ang="0">
                    <a:pos x="6" y="14"/>
                  </a:cxn>
                  <a:cxn ang="0">
                    <a:pos x="4" y="13"/>
                  </a:cxn>
                  <a:cxn ang="0">
                    <a:pos x="2" y="11"/>
                  </a:cxn>
                  <a:cxn ang="0">
                    <a:pos x="0" y="9"/>
                  </a:cxn>
                  <a:cxn ang="0">
                    <a:pos x="0" y="6"/>
                  </a:cxn>
                  <a:cxn ang="0">
                    <a:pos x="0" y="3"/>
                  </a:cxn>
                  <a:cxn ang="0">
                    <a:pos x="3" y="1"/>
                  </a:cxn>
                  <a:cxn ang="0">
                    <a:pos x="4" y="0"/>
                  </a:cxn>
                  <a:cxn ang="0">
                    <a:pos x="8" y="0"/>
                  </a:cxn>
                  <a:cxn ang="0">
                    <a:pos x="12" y="0"/>
                  </a:cxn>
                  <a:cxn ang="0">
                    <a:pos x="14" y="2"/>
                  </a:cxn>
                  <a:cxn ang="0">
                    <a:pos x="15" y="6"/>
                  </a:cxn>
                </a:cxnLst>
                <a:rect l="0" t="0" r="r" b="b"/>
                <a:pathLst>
                  <a:path w="15" h="14">
                    <a:moveTo>
                      <a:pt x="15" y="6"/>
                    </a:moveTo>
                    <a:lnTo>
                      <a:pt x="15" y="9"/>
                    </a:lnTo>
                    <a:lnTo>
                      <a:pt x="14" y="11"/>
                    </a:lnTo>
                    <a:lnTo>
                      <a:pt x="12" y="13"/>
                    </a:lnTo>
                    <a:lnTo>
                      <a:pt x="10" y="14"/>
                    </a:lnTo>
                    <a:lnTo>
                      <a:pt x="6" y="14"/>
                    </a:lnTo>
                    <a:lnTo>
                      <a:pt x="4" y="13"/>
                    </a:lnTo>
                    <a:lnTo>
                      <a:pt x="2" y="11"/>
                    </a:lnTo>
                    <a:lnTo>
                      <a:pt x="0" y="9"/>
                    </a:lnTo>
                    <a:lnTo>
                      <a:pt x="0" y="6"/>
                    </a:lnTo>
                    <a:lnTo>
                      <a:pt x="0" y="3"/>
                    </a:lnTo>
                    <a:lnTo>
                      <a:pt x="3" y="1"/>
                    </a:lnTo>
                    <a:lnTo>
                      <a:pt x="4" y="0"/>
                    </a:lnTo>
                    <a:lnTo>
                      <a:pt x="8" y="0"/>
                    </a:lnTo>
                    <a:lnTo>
                      <a:pt x="12" y="0"/>
                    </a:lnTo>
                    <a:lnTo>
                      <a:pt x="14" y="2"/>
                    </a:lnTo>
                    <a:lnTo>
                      <a:pt x="15"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2" name="Freeform 184"/>
              <p:cNvSpPr>
                <a:spLocks/>
              </p:cNvSpPr>
              <p:nvPr/>
            </p:nvSpPr>
            <p:spPr bwMode="auto">
              <a:xfrm>
                <a:off x="2595" y="2330"/>
                <a:ext cx="11" cy="6"/>
              </a:xfrm>
              <a:custGeom>
                <a:avLst/>
                <a:gdLst/>
                <a:ahLst/>
                <a:cxnLst>
                  <a:cxn ang="0">
                    <a:pos x="23" y="12"/>
                  </a:cxn>
                  <a:cxn ang="0">
                    <a:pos x="16" y="11"/>
                  </a:cxn>
                  <a:cxn ang="0">
                    <a:pos x="9" y="12"/>
                  </a:cxn>
                  <a:cxn ang="0">
                    <a:pos x="4" y="11"/>
                  </a:cxn>
                  <a:cxn ang="0">
                    <a:pos x="0" y="5"/>
                  </a:cxn>
                  <a:cxn ang="0">
                    <a:pos x="6" y="3"/>
                  </a:cxn>
                  <a:cxn ang="0">
                    <a:pos x="12" y="3"/>
                  </a:cxn>
                  <a:cxn ang="0">
                    <a:pos x="17" y="3"/>
                  </a:cxn>
                  <a:cxn ang="0">
                    <a:pos x="23" y="0"/>
                  </a:cxn>
                  <a:cxn ang="0">
                    <a:pos x="23" y="12"/>
                  </a:cxn>
                </a:cxnLst>
                <a:rect l="0" t="0" r="r" b="b"/>
                <a:pathLst>
                  <a:path w="23" h="12">
                    <a:moveTo>
                      <a:pt x="23" y="12"/>
                    </a:moveTo>
                    <a:lnTo>
                      <a:pt x="16" y="11"/>
                    </a:lnTo>
                    <a:lnTo>
                      <a:pt x="9" y="12"/>
                    </a:lnTo>
                    <a:lnTo>
                      <a:pt x="4" y="11"/>
                    </a:lnTo>
                    <a:lnTo>
                      <a:pt x="0" y="5"/>
                    </a:lnTo>
                    <a:lnTo>
                      <a:pt x="6" y="3"/>
                    </a:lnTo>
                    <a:lnTo>
                      <a:pt x="12" y="3"/>
                    </a:lnTo>
                    <a:lnTo>
                      <a:pt x="17" y="3"/>
                    </a:lnTo>
                    <a:lnTo>
                      <a:pt x="23" y="0"/>
                    </a:lnTo>
                    <a:lnTo>
                      <a:pt x="23" y="1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3" name="Freeform 185"/>
              <p:cNvSpPr>
                <a:spLocks/>
              </p:cNvSpPr>
              <p:nvPr/>
            </p:nvSpPr>
            <p:spPr bwMode="auto">
              <a:xfrm>
                <a:off x="2527" y="2332"/>
                <a:ext cx="7" cy="15"/>
              </a:xfrm>
              <a:custGeom>
                <a:avLst/>
                <a:gdLst/>
                <a:ahLst/>
                <a:cxnLst>
                  <a:cxn ang="0">
                    <a:pos x="14" y="31"/>
                  </a:cxn>
                  <a:cxn ang="0">
                    <a:pos x="7" y="27"/>
                  </a:cxn>
                  <a:cxn ang="0">
                    <a:pos x="4" y="22"/>
                  </a:cxn>
                  <a:cxn ang="0">
                    <a:pos x="3" y="14"/>
                  </a:cxn>
                  <a:cxn ang="0">
                    <a:pos x="0" y="5"/>
                  </a:cxn>
                  <a:cxn ang="0">
                    <a:pos x="0" y="3"/>
                  </a:cxn>
                  <a:cxn ang="0">
                    <a:pos x="1" y="1"/>
                  </a:cxn>
                  <a:cxn ang="0">
                    <a:pos x="4" y="0"/>
                  </a:cxn>
                  <a:cxn ang="0">
                    <a:pos x="6" y="0"/>
                  </a:cxn>
                  <a:cxn ang="0">
                    <a:pos x="9" y="8"/>
                  </a:cxn>
                  <a:cxn ang="0">
                    <a:pos x="12" y="16"/>
                  </a:cxn>
                  <a:cxn ang="0">
                    <a:pos x="13" y="24"/>
                  </a:cxn>
                  <a:cxn ang="0">
                    <a:pos x="14" y="31"/>
                  </a:cxn>
                </a:cxnLst>
                <a:rect l="0" t="0" r="r" b="b"/>
                <a:pathLst>
                  <a:path w="14" h="31">
                    <a:moveTo>
                      <a:pt x="14" y="31"/>
                    </a:moveTo>
                    <a:lnTo>
                      <a:pt x="7" y="27"/>
                    </a:lnTo>
                    <a:lnTo>
                      <a:pt x="4" y="22"/>
                    </a:lnTo>
                    <a:lnTo>
                      <a:pt x="3" y="14"/>
                    </a:lnTo>
                    <a:lnTo>
                      <a:pt x="0" y="5"/>
                    </a:lnTo>
                    <a:lnTo>
                      <a:pt x="0" y="3"/>
                    </a:lnTo>
                    <a:lnTo>
                      <a:pt x="1" y="1"/>
                    </a:lnTo>
                    <a:lnTo>
                      <a:pt x="4" y="0"/>
                    </a:lnTo>
                    <a:lnTo>
                      <a:pt x="6" y="0"/>
                    </a:lnTo>
                    <a:lnTo>
                      <a:pt x="9" y="8"/>
                    </a:lnTo>
                    <a:lnTo>
                      <a:pt x="12" y="16"/>
                    </a:lnTo>
                    <a:lnTo>
                      <a:pt x="13" y="24"/>
                    </a:lnTo>
                    <a:lnTo>
                      <a:pt x="14" y="3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4" name="Freeform 186"/>
              <p:cNvSpPr>
                <a:spLocks/>
              </p:cNvSpPr>
              <p:nvPr/>
            </p:nvSpPr>
            <p:spPr bwMode="auto">
              <a:xfrm>
                <a:off x="2722" y="2334"/>
                <a:ext cx="8" cy="24"/>
              </a:xfrm>
              <a:custGeom>
                <a:avLst/>
                <a:gdLst/>
                <a:ahLst/>
                <a:cxnLst>
                  <a:cxn ang="0">
                    <a:pos x="1" y="0"/>
                  </a:cxn>
                  <a:cxn ang="0">
                    <a:pos x="5" y="12"/>
                  </a:cxn>
                  <a:cxn ang="0">
                    <a:pos x="11" y="24"/>
                  </a:cxn>
                  <a:cxn ang="0">
                    <a:pos x="15" y="36"/>
                  </a:cxn>
                  <a:cxn ang="0">
                    <a:pos x="15" y="50"/>
                  </a:cxn>
                  <a:cxn ang="0">
                    <a:pos x="9" y="38"/>
                  </a:cxn>
                  <a:cxn ang="0">
                    <a:pos x="4" y="27"/>
                  </a:cxn>
                  <a:cxn ang="0">
                    <a:pos x="2" y="13"/>
                  </a:cxn>
                  <a:cxn ang="0">
                    <a:pos x="0" y="0"/>
                  </a:cxn>
                  <a:cxn ang="0">
                    <a:pos x="1" y="0"/>
                  </a:cxn>
                </a:cxnLst>
                <a:rect l="0" t="0" r="r" b="b"/>
                <a:pathLst>
                  <a:path w="15" h="50">
                    <a:moveTo>
                      <a:pt x="1" y="0"/>
                    </a:moveTo>
                    <a:lnTo>
                      <a:pt x="5" y="12"/>
                    </a:lnTo>
                    <a:lnTo>
                      <a:pt x="11" y="24"/>
                    </a:lnTo>
                    <a:lnTo>
                      <a:pt x="15" y="36"/>
                    </a:lnTo>
                    <a:lnTo>
                      <a:pt x="15" y="50"/>
                    </a:lnTo>
                    <a:lnTo>
                      <a:pt x="9" y="38"/>
                    </a:lnTo>
                    <a:lnTo>
                      <a:pt x="4" y="27"/>
                    </a:lnTo>
                    <a:lnTo>
                      <a:pt x="2" y="13"/>
                    </a:lnTo>
                    <a:lnTo>
                      <a:pt x="0" y="0"/>
                    </a:lnTo>
                    <a:lnTo>
                      <a:pt x="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5" name="Freeform 187"/>
              <p:cNvSpPr>
                <a:spLocks/>
              </p:cNvSpPr>
              <p:nvPr/>
            </p:nvSpPr>
            <p:spPr bwMode="auto">
              <a:xfrm>
                <a:off x="2345" y="2335"/>
                <a:ext cx="9" cy="4"/>
              </a:xfrm>
              <a:custGeom>
                <a:avLst/>
                <a:gdLst/>
                <a:ahLst/>
                <a:cxnLst>
                  <a:cxn ang="0">
                    <a:pos x="19" y="2"/>
                  </a:cxn>
                  <a:cxn ang="0">
                    <a:pos x="17" y="7"/>
                  </a:cxn>
                  <a:cxn ang="0">
                    <a:pos x="12" y="7"/>
                  </a:cxn>
                  <a:cxn ang="0">
                    <a:pos x="5" y="5"/>
                  </a:cxn>
                  <a:cxn ang="0">
                    <a:pos x="0" y="7"/>
                  </a:cxn>
                  <a:cxn ang="0">
                    <a:pos x="3" y="2"/>
                  </a:cxn>
                  <a:cxn ang="0">
                    <a:pos x="9" y="0"/>
                  </a:cxn>
                  <a:cxn ang="0">
                    <a:pos x="14" y="0"/>
                  </a:cxn>
                  <a:cxn ang="0">
                    <a:pos x="19" y="2"/>
                  </a:cxn>
                </a:cxnLst>
                <a:rect l="0" t="0" r="r" b="b"/>
                <a:pathLst>
                  <a:path w="19" h="7">
                    <a:moveTo>
                      <a:pt x="19" y="2"/>
                    </a:moveTo>
                    <a:lnTo>
                      <a:pt x="17" y="7"/>
                    </a:lnTo>
                    <a:lnTo>
                      <a:pt x="12" y="7"/>
                    </a:lnTo>
                    <a:lnTo>
                      <a:pt x="5" y="5"/>
                    </a:lnTo>
                    <a:lnTo>
                      <a:pt x="0" y="7"/>
                    </a:lnTo>
                    <a:lnTo>
                      <a:pt x="3" y="2"/>
                    </a:lnTo>
                    <a:lnTo>
                      <a:pt x="9" y="0"/>
                    </a:lnTo>
                    <a:lnTo>
                      <a:pt x="14" y="0"/>
                    </a:lnTo>
                    <a:lnTo>
                      <a:pt x="19"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6" name="Freeform 188"/>
              <p:cNvSpPr>
                <a:spLocks/>
              </p:cNvSpPr>
              <p:nvPr/>
            </p:nvSpPr>
            <p:spPr bwMode="auto">
              <a:xfrm>
                <a:off x="2660" y="2339"/>
                <a:ext cx="6" cy="2"/>
              </a:xfrm>
              <a:custGeom>
                <a:avLst/>
                <a:gdLst/>
                <a:ahLst/>
                <a:cxnLst>
                  <a:cxn ang="0">
                    <a:pos x="12" y="2"/>
                  </a:cxn>
                  <a:cxn ang="0">
                    <a:pos x="12" y="4"/>
                  </a:cxn>
                  <a:cxn ang="0">
                    <a:pos x="0" y="3"/>
                  </a:cxn>
                  <a:cxn ang="0">
                    <a:pos x="3" y="1"/>
                  </a:cxn>
                  <a:cxn ang="0">
                    <a:pos x="6" y="0"/>
                  </a:cxn>
                  <a:cxn ang="0">
                    <a:pos x="9" y="0"/>
                  </a:cxn>
                  <a:cxn ang="0">
                    <a:pos x="12" y="2"/>
                  </a:cxn>
                </a:cxnLst>
                <a:rect l="0" t="0" r="r" b="b"/>
                <a:pathLst>
                  <a:path w="12" h="4">
                    <a:moveTo>
                      <a:pt x="12" y="2"/>
                    </a:moveTo>
                    <a:lnTo>
                      <a:pt x="12" y="4"/>
                    </a:lnTo>
                    <a:lnTo>
                      <a:pt x="0" y="3"/>
                    </a:lnTo>
                    <a:lnTo>
                      <a:pt x="3" y="1"/>
                    </a:lnTo>
                    <a:lnTo>
                      <a:pt x="6" y="0"/>
                    </a:lnTo>
                    <a:lnTo>
                      <a:pt x="9" y="0"/>
                    </a:lnTo>
                    <a:lnTo>
                      <a:pt x="12"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7" name="Freeform 189"/>
              <p:cNvSpPr>
                <a:spLocks/>
              </p:cNvSpPr>
              <p:nvPr/>
            </p:nvSpPr>
            <p:spPr bwMode="auto">
              <a:xfrm>
                <a:off x="2593" y="2345"/>
                <a:ext cx="13" cy="5"/>
              </a:xfrm>
              <a:custGeom>
                <a:avLst/>
                <a:gdLst/>
                <a:ahLst/>
                <a:cxnLst>
                  <a:cxn ang="0">
                    <a:pos x="25" y="9"/>
                  </a:cxn>
                  <a:cxn ang="0">
                    <a:pos x="18" y="11"/>
                  </a:cxn>
                  <a:cxn ang="0">
                    <a:pos x="11" y="9"/>
                  </a:cxn>
                  <a:cxn ang="0">
                    <a:pos x="4" y="7"/>
                  </a:cxn>
                  <a:cxn ang="0">
                    <a:pos x="0" y="7"/>
                  </a:cxn>
                  <a:cxn ang="0">
                    <a:pos x="5" y="5"/>
                  </a:cxn>
                  <a:cxn ang="0">
                    <a:pos x="11" y="4"/>
                  </a:cxn>
                  <a:cxn ang="0">
                    <a:pos x="17" y="2"/>
                  </a:cxn>
                  <a:cxn ang="0">
                    <a:pos x="23" y="0"/>
                  </a:cxn>
                  <a:cxn ang="0">
                    <a:pos x="25" y="1"/>
                  </a:cxn>
                  <a:cxn ang="0">
                    <a:pos x="26" y="4"/>
                  </a:cxn>
                  <a:cxn ang="0">
                    <a:pos x="25" y="7"/>
                  </a:cxn>
                  <a:cxn ang="0">
                    <a:pos x="25" y="9"/>
                  </a:cxn>
                </a:cxnLst>
                <a:rect l="0" t="0" r="r" b="b"/>
                <a:pathLst>
                  <a:path w="26" h="11">
                    <a:moveTo>
                      <a:pt x="25" y="9"/>
                    </a:moveTo>
                    <a:lnTo>
                      <a:pt x="18" y="11"/>
                    </a:lnTo>
                    <a:lnTo>
                      <a:pt x="11" y="9"/>
                    </a:lnTo>
                    <a:lnTo>
                      <a:pt x="4" y="7"/>
                    </a:lnTo>
                    <a:lnTo>
                      <a:pt x="0" y="7"/>
                    </a:lnTo>
                    <a:lnTo>
                      <a:pt x="5" y="5"/>
                    </a:lnTo>
                    <a:lnTo>
                      <a:pt x="11" y="4"/>
                    </a:lnTo>
                    <a:lnTo>
                      <a:pt x="17" y="2"/>
                    </a:lnTo>
                    <a:lnTo>
                      <a:pt x="23" y="0"/>
                    </a:lnTo>
                    <a:lnTo>
                      <a:pt x="25" y="1"/>
                    </a:lnTo>
                    <a:lnTo>
                      <a:pt x="26" y="4"/>
                    </a:lnTo>
                    <a:lnTo>
                      <a:pt x="25" y="7"/>
                    </a:lnTo>
                    <a:lnTo>
                      <a:pt x="25"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8" name="Freeform 190"/>
              <p:cNvSpPr>
                <a:spLocks/>
              </p:cNvSpPr>
              <p:nvPr/>
            </p:nvSpPr>
            <p:spPr bwMode="auto">
              <a:xfrm>
                <a:off x="2626" y="2347"/>
                <a:ext cx="17" cy="56"/>
              </a:xfrm>
              <a:custGeom>
                <a:avLst/>
                <a:gdLst/>
                <a:ahLst/>
                <a:cxnLst>
                  <a:cxn ang="0">
                    <a:pos x="32" y="9"/>
                  </a:cxn>
                  <a:cxn ang="0">
                    <a:pos x="35" y="36"/>
                  </a:cxn>
                  <a:cxn ang="0">
                    <a:pos x="36" y="65"/>
                  </a:cxn>
                  <a:cxn ang="0">
                    <a:pos x="31" y="92"/>
                  </a:cxn>
                  <a:cxn ang="0">
                    <a:pos x="16" y="112"/>
                  </a:cxn>
                  <a:cxn ang="0">
                    <a:pos x="8" y="112"/>
                  </a:cxn>
                  <a:cxn ang="0">
                    <a:pos x="5" y="106"/>
                  </a:cxn>
                  <a:cxn ang="0">
                    <a:pos x="4" y="97"/>
                  </a:cxn>
                  <a:cxn ang="0">
                    <a:pos x="0" y="91"/>
                  </a:cxn>
                  <a:cxn ang="0">
                    <a:pos x="6" y="70"/>
                  </a:cxn>
                  <a:cxn ang="0">
                    <a:pos x="11" y="48"/>
                  </a:cxn>
                  <a:cxn ang="0">
                    <a:pos x="12" y="26"/>
                  </a:cxn>
                  <a:cxn ang="0">
                    <a:pos x="13" y="4"/>
                  </a:cxn>
                  <a:cxn ang="0">
                    <a:pos x="17" y="0"/>
                  </a:cxn>
                  <a:cxn ang="0">
                    <a:pos x="23" y="0"/>
                  </a:cxn>
                  <a:cxn ang="0">
                    <a:pos x="29" y="4"/>
                  </a:cxn>
                  <a:cxn ang="0">
                    <a:pos x="32" y="9"/>
                  </a:cxn>
                </a:cxnLst>
                <a:rect l="0" t="0" r="r" b="b"/>
                <a:pathLst>
                  <a:path w="36" h="112">
                    <a:moveTo>
                      <a:pt x="32" y="9"/>
                    </a:moveTo>
                    <a:lnTo>
                      <a:pt x="35" y="36"/>
                    </a:lnTo>
                    <a:lnTo>
                      <a:pt x="36" y="65"/>
                    </a:lnTo>
                    <a:lnTo>
                      <a:pt x="31" y="92"/>
                    </a:lnTo>
                    <a:lnTo>
                      <a:pt x="16" y="112"/>
                    </a:lnTo>
                    <a:lnTo>
                      <a:pt x="8" y="112"/>
                    </a:lnTo>
                    <a:lnTo>
                      <a:pt x="5" y="106"/>
                    </a:lnTo>
                    <a:lnTo>
                      <a:pt x="4" y="97"/>
                    </a:lnTo>
                    <a:lnTo>
                      <a:pt x="0" y="91"/>
                    </a:lnTo>
                    <a:lnTo>
                      <a:pt x="6" y="70"/>
                    </a:lnTo>
                    <a:lnTo>
                      <a:pt x="11" y="48"/>
                    </a:lnTo>
                    <a:lnTo>
                      <a:pt x="12" y="26"/>
                    </a:lnTo>
                    <a:lnTo>
                      <a:pt x="13" y="4"/>
                    </a:lnTo>
                    <a:lnTo>
                      <a:pt x="17" y="0"/>
                    </a:lnTo>
                    <a:lnTo>
                      <a:pt x="23" y="0"/>
                    </a:lnTo>
                    <a:lnTo>
                      <a:pt x="29" y="4"/>
                    </a:lnTo>
                    <a:lnTo>
                      <a:pt x="32"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39" name="Freeform 191"/>
              <p:cNvSpPr>
                <a:spLocks/>
              </p:cNvSpPr>
              <p:nvPr/>
            </p:nvSpPr>
            <p:spPr bwMode="auto">
              <a:xfrm>
                <a:off x="2345" y="2349"/>
                <a:ext cx="8" cy="3"/>
              </a:xfrm>
              <a:custGeom>
                <a:avLst/>
                <a:gdLst/>
                <a:ahLst/>
                <a:cxnLst>
                  <a:cxn ang="0">
                    <a:pos x="13" y="7"/>
                  </a:cxn>
                  <a:cxn ang="0">
                    <a:pos x="0" y="7"/>
                  </a:cxn>
                  <a:cxn ang="0">
                    <a:pos x="0" y="2"/>
                  </a:cxn>
                  <a:cxn ang="0">
                    <a:pos x="3" y="1"/>
                  </a:cxn>
                  <a:cxn ang="0">
                    <a:pos x="8" y="1"/>
                  </a:cxn>
                  <a:cxn ang="0">
                    <a:pos x="11" y="0"/>
                  </a:cxn>
                  <a:cxn ang="0">
                    <a:pos x="13" y="1"/>
                  </a:cxn>
                  <a:cxn ang="0">
                    <a:pos x="15" y="4"/>
                  </a:cxn>
                  <a:cxn ang="0">
                    <a:pos x="13" y="5"/>
                  </a:cxn>
                  <a:cxn ang="0">
                    <a:pos x="13" y="7"/>
                  </a:cxn>
                </a:cxnLst>
                <a:rect l="0" t="0" r="r" b="b"/>
                <a:pathLst>
                  <a:path w="15" h="7">
                    <a:moveTo>
                      <a:pt x="13" y="7"/>
                    </a:moveTo>
                    <a:lnTo>
                      <a:pt x="0" y="7"/>
                    </a:lnTo>
                    <a:lnTo>
                      <a:pt x="0" y="2"/>
                    </a:lnTo>
                    <a:lnTo>
                      <a:pt x="3" y="1"/>
                    </a:lnTo>
                    <a:lnTo>
                      <a:pt x="8" y="1"/>
                    </a:lnTo>
                    <a:lnTo>
                      <a:pt x="11" y="0"/>
                    </a:lnTo>
                    <a:lnTo>
                      <a:pt x="13" y="1"/>
                    </a:lnTo>
                    <a:lnTo>
                      <a:pt x="15" y="4"/>
                    </a:lnTo>
                    <a:lnTo>
                      <a:pt x="13" y="5"/>
                    </a:lnTo>
                    <a:lnTo>
                      <a:pt x="13"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0" name="Freeform 192"/>
              <p:cNvSpPr>
                <a:spLocks/>
              </p:cNvSpPr>
              <p:nvPr/>
            </p:nvSpPr>
            <p:spPr bwMode="auto">
              <a:xfrm>
                <a:off x="2660" y="2353"/>
                <a:ext cx="11" cy="4"/>
              </a:xfrm>
              <a:custGeom>
                <a:avLst/>
                <a:gdLst/>
                <a:ahLst/>
                <a:cxnLst>
                  <a:cxn ang="0">
                    <a:pos x="21" y="4"/>
                  </a:cxn>
                  <a:cxn ang="0">
                    <a:pos x="21" y="5"/>
                  </a:cxn>
                  <a:cxn ang="0">
                    <a:pos x="21" y="5"/>
                  </a:cxn>
                  <a:cxn ang="0">
                    <a:pos x="21" y="6"/>
                  </a:cxn>
                  <a:cxn ang="0">
                    <a:pos x="22" y="6"/>
                  </a:cxn>
                  <a:cxn ang="0">
                    <a:pos x="18" y="8"/>
                  </a:cxn>
                  <a:cxn ang="0">
                    <a:pos x="12" y="8"/>
                  </a:cxn>
                  <a:cxn ang="0">
                    <a:pos x="5" y="7"/>
                  </a:cxn>
                  <a:cxn ang="0">
                    <a:pos x="0" y="5"/>
                  </a:cxn>
                  <a:cxn ang="0">
                    <a:pos x="5" y="1"/>
                  </a:cxn>
                  <a:cxn ang="0">
                    <a:pos x="11" y="0"/>
                  </a:cxn>
                  <a:cxn ang="0">
                    <a:pos x="18" y="0"/>
                  </a:cxn>
                  <a:cxn ang="0">
                    <a:pos x="21" y="4"/>
                  </a:cxn>
                </a:cxnLst>
                <a:rect l="0" t="0" r="r" b="b"/>
                <a:pathLst>
                  <a:path w="22" h="8">
                    <a:moveTo>
                      <a:pt x="21" y="4"/>
                    </a:moveTo>
                    <a:lnTo>
                      <a:pt x="21" y="5"/>
                    </a:lnTo>
                    <a:lnTo>
                      <a:pt x="21" y="5"/>
                    </a:lnTo>
                    <a:lnTo>
                      <a:pt x="21" y="6"/>
                    </a:lnTo>
                    <a:lnTo>
                      <a:pt x="22" y="6"/>
                    </a:lnTo>
                    <a:lnTo>
                      <a:pt x="18" y="8"/>
                    </a:lnTo>
                    <a:lnTo>
                      <a:pt x="12" y="8"/>
                    </a:lnTo>
                    <a:lnTo>
                      <a:pt x="5" y="7"/>
                    </a:lnTo>
                    <a:lnTo>
                      <a:pt x="0" y="5"/>
                    </a:lnTo>
                    <a:lnTo>
                      <a:pt x="5" y="1"/>
                    </a:lnTo>
                    <a:lnTo>
                      <a:pt x="11" y="0"/>
                    </a:lnTo>
                    <a:lnTo>
                      <a:pt x="18" y="0"/>
                    </a:lnTo>
                    <a:lnTo>
                      <a:pt x="21"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1" name="Freeform 193"/>
              <p:cNvSpPr>
                <a:spLocks/>
              </p:cNvSpPr>
              <p:nvPr/>
            </p:nvSpPr>
            <p:spPr bwMode="auto">
              <a:xfrm>
                <a:off x="2593" y="2359"/>
                <a:ext cx="12" cy="6"/>
              </a:xfrm>
              <a:custGeom>
                <a:avLst/>
                <a:gdLst/>
                <a:ahLst/>
                <a:cxnLst>
                  <a:cxn ang="0">
                    <a:pos x="23" y="9"/>
                  </a:cxn>
                  <a:cxn ang="0">
                    <a:pos x="16" y="10"/>
                  </a:cxn>
                  <a:cxn ang="0">
                    <a:pos x="9" y="11"/>
                  </a:cxn>
                  <a:cxn ang="0">
                    <a:pos x="3" y="10"/>
                  </a:cxn>
                  <a:cxn ang="0">
                    <a:pos x="0" y="6"/>
                  </a:cxn>
                  <a:cxn ang="0">
                    <a:pos x="3" y="2"/>
                  </a:cxn>
                  <a:cxn ang="0">
                    <a:pos x="9" y="1"/>
                  </a:cxn>
                  <a:cxn ang="0">
                    <a:pos x="16" y="1"/>
                  </a:cxn>
                  <a:cxn ang="0">
                    <a:pos x="21" y="0"/>
                  </a:cxn>
                  <a:cxn ang="0">
                    <a:pos x="24" y="1"/>
                  </a:cxn>
                  <a:cxn ang="0">
                    <a:pos x="24" y="5"/>
                  </a:cxn>
                  <a:cxn ang="0">
                    <a:pos x="24" y="7"/>
                  </a:cxn>
                  <a:cxn ang="0">
                    <a:pos x="23" y="9"/>
                  </a:cxn>
                </a:cxnLst>
                <a:rect l="0" t="0" r="r" b="b"/>
                <a:pathLst>
                  <a:path w="24" h="11">
                    <a:moveTo>
                      <a:pt x="23" y="9"/>
                    </a:moveTo>
                    <a:lnTo>
                      <a:pt x="16" y="10"/>
                    </a:lnTo>
                    <a:lnTo>
                      <a:pt x="9" y="11"/>
                    </a:lnTo>
                    <a:lnTo>
                      <a:pt x="3" y="10"/>
                    </a:lnTo>
                    <a:lnTo>
                      <a:pt x="0" y="6"/>
                    </a:lnTo>
                    <a:lnTo>
                      <a:pt x="3" y="2"/>
                    </a:lnTo>
                    <a:lnTo>
                      <a:pt x="9" y="1"/>
                    </a:lnTo>
                    <a:lnTo>
                      <a:pt x="16" y="1"/>
                    </a:lnTo>
                    <a:lnTo>
                      <a:pt x="21" y="0"/>
                    </a:lnTo>
                    <a:lnTo>
                      <a:pt x="24" y="1"/>
                    </a:lnTo>
                    <a:lnTo>
                      <a:pt x="24" y="5"/>
                    </a:lnTo>
                    <a:lnTo>
                      <a:pt x="24" y="7"/>
                    </a:lnTo>
                    <a:lnTo>
                      <a:pt x="23" y="9"/>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2" name="Freeform 194"/>
              <p:cNvSpPr>
                <a:spLocks/>
              </p:cNvSpPr>
              <p:nvPr/>
            </p:nvSpPr>
            <p:spPr bwMode="auto">
              <a:xfrm>
                <a:off x="2394" y="2360"/>
                <a:ext cx="13" cy="5"/>
              </a:xfrm>
              <a:custGeom>
                <a:avLst/>
                <a:gdLst/>
                <a:ahLst/>
                <a:cxnLst>
                  <a:cxn ang="0">
                    <a:pos x="26" y="6"/>
                  </a:cxn>
                  <a:cxn ang="0">
                    <a:pos x="21" y="9"/>
                  </a:cxn>
                  <a:cxn ang="0">
                    <a:pos x="15" y="10"/>
                  </a:cxn>
                  <a:cxn ang="0">
                    <a:pos x="9" y="10"/>
                  </a:cxn>
                  <a:cxn ang="0">
                    <a:pos x="2" y="10"/>
                  </a:cxn>
                  <a:cxn ang="0">
                    <a:pos x="0" y="9"/>
                  </a:cxn>
                  <a:cxn ang="0">
                    <a:pos x="0" y="7"/>
                  </a:cxn>
                  <a:cxn ang="0">
                    <a:pos x="0" y="6"/>
                  </a:cxn>
                  <a:cxn ang="0">
                    <a:pos x="0" y="4"/>
                  </a:cxn>
                  <a:cxn ang="0">
                    <a:pos x="7" y="2"/>
                  </a:cxn>
                  <a:cxn ang="0">
                    <a:pos x="14" y="0"/>
                  </a:cxn>
                  <a:cxn ang="0">
                    <a:pos x="21" y="0"/>
                  </a:cxn>
                  <a:cxn ang="0">
                    <a:pos x="26" y="6"/>
                  </a:cxn>
                </a:cxnLst>
                <a:rect l="0" t="0" r="r" b="b"/>
                <a:pathLst>
                  <a:path w="26" h="10">
                    <a:moveTo>
                      <a:pt x="26" y="6"/>
                    </a:moveTo>
                    <a:lnTo>
                      <a:pt x="21" y="9"/>
                    </a:lnTo>
                    <a:lnTo>
                      <a:pt x="15" y="10"/>
                    </a:lnTo>
                    <a:lnTo>
                      <a:pt x="9" y="10"/>
                    </a:lnTo>
                    <a:lnTo>
                      <a:pt x="2" y="10"/>
                    </a:lnTo>
                    <a:lnTo>
                      <a:pt x="0" y="9"/>
                    </a:lnTo>
                    <a:lnTo>
                      <a:pt x="0" y="7"/>
                    </a:lnTo>
                    <a:lnTo>
                      <a:pt x="0" y="6"/>
                    </a:lnTo>
                    <a:lnTo>
                      <a:pt x="0" y="4"/>
                    </a:lnTo>
                    <a:lnTo>
                      <a:pt x="7" y="2"/>
                    </a:lnTo>
                    <a:lnTo>
                      <a:pt x="14" y="0"/>
                    </a:lnTo>
                    <a:lnTo>
                      <a:pt x="21" y="0"/>
                    </a:lnTo>
                    <a:lnTo>
                      <a:pt x="26"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3" name="Freeform 195"/>
              <p:cNvSpPr>
                <a:spLocks/>
              </p:cNvSpPr>
              <p:nvPr/>
            </p:nvSpPr>
            <p:spPr bwMode="auto">
              <a:xfrm>
                <a:off x="2345" y="2361"/>
                <a:ext cx="8" cy="4"/>
              </a:xfrm>
              <a:custGeom>
                <a:avLst/>
                <a:gdLst/>
                <a:ahLst/>
                <a:cxnLst>
                  <a:cxn ang="0">
                    <a:pos x="18" y="5"/>
                  </a:cxn>
                  <a:cxn ang="0">
                    <a:pos x="18" y="7"/>
                  </a:cxn>
                  <a:cxn ang="0">
                    <a:pos x="13" y="8"/>
                  </a:cxn>
                  <a:cxn ang="0">
                    <a:pos x="9" y="8"/>
                  </a:cxn>
                  <a:cxn ang="0">
                    <a:pos x="4" y="7"/>
                  </a:cxn>
                  <a:cxn ang="0">
                    <a:pos x="0" y="5"/>
                  </a:cxn>
                  <a:cxn ang="0">
                    <a:pos x="4" y="2"/>
                  </a:cxn>
                  <a:cxn ang="0">
                    <a:pos x="10" y="0"/>
                  </a:cxn>
                  <a:cxn ang="0">
                    <a:pos x="14" y="2"/>
                  </a:cxn>
                  <a:cxn ang="0">
                    <a:pos x="18" y="5"/>
                  </a:cxn>
                </a:cxnLst>
                <a:rect l="0" t="0" r="r" b="b"/>
                <a:pathLst>
                  <a:path w="18" h="8">
                    <a:moveTo>
                      <a:pt x="18" y="5"/>
                    </a:moveTo>
                    <a:lnTo>
                      <a:pt x="18" y="7"/>
                    </a:lnTo>
                    <a:lnTo>
                      <a:pt x="13" y="8"/>
                    </a:lnTo>
                    <a:lnTo>
                      <a:pt x="9" y="8"/>
                    </a:lnTo>
                    <a:lnTo>
                      <a:pt x="4" y="7"/>
                    </a:lnTo>
                    <a:lnTo>
                      <a:pt x="0" y="5"/>
                    </a:lnTo>
                    <a:lnTo>
                      <a:pt x="4" y="2"/>
                    </a:lnTo>
                    <a:lnTo>
                      <a:pt x="10" y="0"/>
                    </a:lnTo>
                    <a:lnTo>
                      <a:pt x="14" y="2"/>
                    </a:lnTo>
                    <a:lnTo>
                      <a:pt x="18"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4" name="Freeform 196"/>
              <p:cNvSpPr>
                <a:spLocks/>
              </p:cNvSpPr>
              <p:nvPr/>
            </p:nvSpPr>
            <p:spPr bwMode="auto">
              <a:xfrm>
                <a:off x="3018" y="2364"/>
                <a:ext cx="15" cy="1"/>
              </a:xfrm>
              <a:custGeom>
                <a:avLst/>
                <a:gdLst/>
                <a:ahLst/>
                <a:cxnLst>
                  <a:cxn ang="0">
                    <a:pos x="0" y="0"/>
                  </a:cxn>
                  <a:cxn ang="0">
                    <a:pos x="30" y="1"/>
                  </a:cxn>
                  <a:cxn ang="0">
                    <a:pos x="0" y="0"/>
                  </a:cxn>
                </a:cxnLst>
                <a:rect l="0" t="0" r="r" b="b"/>
                <a:pathLst>
                  <a:path w="30" h="1">
                    <a:moveTo>
                      <a:pt x="0" y="0"/>
                    </a:moveTo>
                    <a:lnTo>
                      <a:pt x="30" y="1"/>
                    </a:lnTo>
                    <a:lnTo>
                      <a:pt x="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5" name="Freeform 197"/>
              <p:cNvSpPr>
                <a:spLocks/>
              </p:cNvSpPr>
              <p:nvPr/>
            </p:nvSpPr>
            <p:spPr bwMode="auto">
              <a:xfrm>
                <a:off x="2660" y="2365"/>
                <a:ext cx="12" cy="4"/>
              </a:xfrm>
              <a:custGeom>
                <a:avLst/>
                <a:gdLst/>
                <a:ahLst/>
                <a:cxnLst>
                  <a:cxn ang="0">
                    <a:pos x="24" y="8"/>
                  </a:cxn>
                  <a:cxn ang="0">
                    <a:pos x="18" y="8"/>
                  </a:cxn>
                  <a:cxn ang="0">
                    <a:pos x="12" y="8"/>
                  </a:cxn>
                  <a:cxn ang="0">
                    <a:pos x="5" y="8"/>
                  </a:cxn>
                  <a:cxn ang="0">
                    <a:pos x="0" y="5"/>
                  </a:cxn>
                  <a:cxn ang="0">
                    <a:pos x="6" y="3"/>
                  </a:cxn>
                  <a:cxn ang="0">
                    <a:pos x="13" y="1"/>
                  </a:cxn>
                  <a:cxn ang="0">
                    <a:pos x="19" y="0"/>
                  </a:cxn>
                  <a:cxn ang="0">
                    <a:pos x="24" y="0"/>
                  </a:cxn>
                  <a:cxn ang="0">
                    <a:pos x="24" y="8"/>
                  </a:cxn>
                </a:cxnLst>
                <a:rect l="0" t="0" r="r" b="b"/>
                <a:pathLst>
                  <a:path w="24" h="8">
                    <a:moveTo>
                      <a:pt x="24" y="8"/>
                    </a:moveTo>
                    <a:lnTo>
                      <a:pt x="18" y="8"/>
                    </a:lnTo>
                    <a:lnTo>
                      <a:pt x="12" y="8"/>
                    </a:lnTo>
                    <a:lnTo>
                      <a:pt x="5" y="8"/>
                    </a:lnTo>
                    <a:lnTo>
                      <a:pt x="0" y="5"/>
                    </a:lnTo>
                    <a:lnTo>
                      <a:pt x="6" y="3"/>
                    </a:lnTo>
                    <a:lnTo>
                      <a:pt x="13" y="1"/>
                    </a:lnTo>
                    <a:lnTo>
                      <a:pt x="19" y="0"/>
                    </a:lnTo>
                    <a:lnTo>
                      <a:pt x="24" y="0"/>
                    </a:lnTo>
                    <a:lnTo>
                      <a:pt x="24"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6" name="Freeform 198"/>
              <p:cNvSpPr>
                <a:spLocks/>
              </p:cNvSpPr>
              <p:nvPr/>
            </p:nvSpPr>
            <p:spPr bwMode="auto">
              <a:xfrm>
                <a:off x="2433" y="2372"/>
                <a:ext cx="150" cy="48"/>
              </a:xfrm>
              <a:custGeom>
                <a:avLst/>
                <a:gdLst/>
                <a:ahLst/>
                <a:cxnLst>
                  <a:cxn ang="0">
                    <a:pos x="293" y="5"/>
                  </a:cxn>
                  <a:cxn ang="0">
                    <a:pos x="295" y="24"/>
                  </a:cxn>
                  <a:cxn ang="0">
                    <a:pos x="297" y="45"/>
                  </a:cxn>
                  <a:cxn ang="0">
                    <a:pos x="298" y="66"/>
                  </a:cxn>
                  <a:cxn ang="0">
                    <a:pos x="300" y="84"/>
                  </a:cxn>
                  <a:cxn ang="0">
                    <a:pos x="282" y="85"/>
                  </a:cxn>
                  <a:cxn ang="0">
                    <a:pos x="263" y="87"/>
                  </a:cxn>
                  <a:cxn ang="0">
                    <a:pos x="245" y="88"/>
                  </a:cxn>
                  <a:cxn ang="0">
                    <a:pos x="226" y="89"/>
                  </a:cxn>
                  <a:cxn ang="0">
                    <a:pos x="207" y="89"/>
                  </a:cxn>
                  <a:cxn ang="0">
                    <a:pos x="188" y="90"/>
                  </a:cxn>
                  <a:cxn ang="0">
                    <a:pos x="169" y="90"/>
                  </a:cxn>
                  <a:cxn ang="0">
                    <a:pos x="150" y="91"/>
                  </a:cxn>
                  <a:cxn ang="0">
                    <a:pos x="131" y="91"/>
                  </a:cxn>
                  <a:cxn ang="0">
                    <a:pos x="112" y="92"/>
                  </a:cxn>
                  <a:cxn ang="0">
                    <a:pos x="93" y="92"/>
                  </a:cxn>
                  <a:cxn ang="0">
                    <a:pos x="74" y="94"/>
                  </a:cxn>
                  <a:cxn ang="0">
                    <a:pos x="55" y="94"/>
                  </a:cxn>
                  <a:cxn ang="0">
                    <a:pos x="36" y="95"/>
                  </a:cxn>
                  <a:cxn ang="0">
                    <a:pos x="18" y="95"/>
                  </a:cxn>
                  <a:cxn ang="0">
                    <a:pos x="0" y="96"/>
                  </a:cxn>
                  <a:cxn ang="0">
                    <a:pos x="10" y="75"/>
                  </a:cxn>
                  <a:cxn ang="0">
                    <a:pos x="17" y="52"/>
                  </a:cxn>
                  <a:cxn ang="0">
                    <a:pos x="24" y="30"/>
                  </a:cxn>
                  <a:cxn ang="0">
                    <a:pos x="31" y="8"/>
                  </a:cxn>
                  <a:cxn ang="0">
                    <a:pos x="33" y="7"/>
                  </a:cxn>
                  <a:cxn ang="0">
                    <a:pos x="36" y="8"/>
                  </a:cxn>
                  <a:cxn ang="0">
                    <a:pos x="39" y="11"/>
                  </a:cxn>
                  <a:cxn ang="0">
                    <a:pos x="42" y="12"/>
                  </a:cxn>
                  <a:cxn ang="0">
                    <a:pos x="51" y="12"/>
                  </a:cxn>
                  <a:cxn ang="0">
                    <a:pos x="61" y="12"/>
                  </a:cxn>
                  <a:cxn ang="0">
                    <a:pos x="71" y="11"/>
                  </a:cxn>
                  <a:cxn ang="0">
                    <a:pos x="80" y="9"/>
                  </a:cxn>
                  <a:cxn ang="0">
                    <a:pos x="89" y="8"/>
                  </a:cxn>
                  <a:cxn ang="0">
                    <a:pos x="99" y="7"/>
                  </a:cxn>
                  <a:cxn ang="0">
                    <a:pos x="108" y="5"/>
                  </a:cxn>
                  <a:cxn ang="0">
                    <a:pos x="117" y="3"/>
                  </a:cxn>
                  <a:cxn ang="0">
                    <a:pos x="126" y="7"/>
                  </a:cxn>
                  <a:cxn ang="0">
                    <a:pos x="135" y="9"/>
                  </a:cxn>
                  <a:cxn ang="0">
                    <a:pos x="145" y="8"/>
                  </a:cxn>
                  <a:cxn ang="0">
                    <a:pos x="155" y="7"/>
                  </a:cxn>
                  <a:cxn ang="0">
                    <a:pos x="164" y="6"/>
                  </a:cxn>
                  <a:cxn ang="0">
                    <a:pos x="175" y="5"/>
                  </a:cxn>
                  <a:cxn ang="0">
                    <a:pos x="184" y="4"/>
                  </a:cxn>
                  <a:cxn ang="0">
                    <a:pos x="194" y="5"/>
                  </a:cxn>
                  <a:cxn ang="0">
                    <a:pos x="207" y="1"/>
                  </a:cxn>
                  <a:cxn ang="0">
                    <a:pos x="218" y="0"/>
                  </a:cxn>
                  <a:cxn ang="0">
                    <a:pos x="231" y="0"/>
                  </a:cxn>
                  <a:cxn ang="0">
                    <a:pos x="244" y="0"/>
                  </a:cxn>
                  <a:cxn ang="0">
                    <a:pos x="255" y="1"/>
                  </a:cxn>
                  <a:cxn ang="0">
                    <a:pos x="268" y="4"/>
                  </a:cxn>
                  <a:cxn ang="0">
                    <a:pos x="280" y="5"/>
                  </a:cxn>
                  <a:cxn ang="0">
                    <a:pos x="293" y="5"/>
                  </a:cxn>
                </a:cxnLst>
                <a:rect l="0" t="0" r="r" b="b"/>
                <a:pathLst>
                  <a:path w="300" h="96">
                    <a:moveTo>
                      <a:pt x="293" y="5"/>
                    </a:moveTo>
                    <a:lnTo>
                      <a:pt x="295" y="24"/>
                    </a:lnTo>
                    <a:lnTo>
                      <a:pt x="297" y="45"/>
                    </a:lnTo>
                    <a:lnTo>
                      <a:pt x="298" y="66"/>
                    </a:lnTo>
                    <a:lnTo>
                      <a:pt x="300" y="84"/>
                    </a:lnTo>
                    <a:lnTo>
                      <a:pt x="282" y="85"/>
                    </a:lnTo>
                    <a:lnTo>
                      <a:pt x="263" y="87"/>
                    </a:lnTo>
                    <a:lnTo>
                      <a:pt x="245" y="88"/>
                    </a:lnTo>
                    <a:lnTo>
                      <a:pt x="226" y="89"/>
                    </a:lnTo>
                    <a:lnTo>
                      <a:pt x="207" y="89"/>
                    </a:lnTo>
                    <a:lnTo>
                      <a:pt x="188" y="90"/>
                    </a:lnTo>
                    <a:lnTo>
                      <a:pt x="169" y="90"/>
                    </a:lnTo>
                    <a:lnTo>
                      <a:pt x="150" y="91"/>
                    </a:lnTo>
                    <a:lnTo>
                      <a:pt x="131" y="91"/>
                    </a:lnTo>
                    <a:lnTo>
                      <a:pt x="112" y="92"/>
                    </a:lnTo>
                    <a:lnTo>
                      <a:pt x="93" y="92"/>
                    </a:lnTo>
                    <a:lnTo>
                      <a:pt x="74" y="94"/>
                    </a:lnTo>
                    <a:lnTo>
                      <a:pt x="55" y="94"/>
                    </a:lnTo>
                    <a:lnTo>
                      <a:pt x="36" y="95"/>
                    </a:lnTo>
                    <a:lnTo>
                      <a:pt x="18" y="95"/>
                    </a:lnTo>
                    <a:lnTo>
                      <a:pt x="0" y="96"/>
                    </a:lnTo>
                    <a:lnTo>
                      <a:pt x="10" y="75"/>
                    </a:lnTo>
                    <a:lnTo>
                      <a:pt x="17" y="52"/>
                    </a:lnTo>
                    <a:lnTo>
                      <a:pt x="24" y="30"/>
                    </a:lnTo>
                    <a:lnTo>
                      <a:pt x="31" y="8"/>
                    </a:lnTo>
                    <a:lnTo>
                      <a:pt x="33" y="7"/>
                    </a:lnTo>
                    <a:lnTo>
                      <a:pt x="36" y="8"/>
                    </a:lnTo>
                    <a:lnTo>
                      <a:pt x="39" y="11"/>
                    </a:lnTo>
                    <a:lnTo>
                      <a:pt x="42" y="12"/>
                    </a:lnTo>
                    <a:lnTo>
                      <a:pt x="51" y="12"/>
                    </a:lnTo>
                    <a:lnTo>
                      <a:pt x="61" y="12"/>
                    </a:lnTo>
                    <a:lnTo>
                      <a:pt x="71" y="11"/>
                    </a:lnTo>
                    <a:lnTo>
                      <a:pt x="80" y="9"/>
                    </a:lnTo>
                    <a:lnTo>
                      <a:pt x="89" y="8"/>
                    </a:lnTo>
                    <a:lnTo>
                      <a:pt x="99" y="7"/>
                    </a:lnTo>
                    <a:lnTo>
                      <a:pt x="108" y="5"/>
                    </a:lnTo>
                    <a:lnTo>
                      <a:pt x="117" y="3"/>
                    </a:lnTo>
                    <a:lnTo>
                      <a:pt x="126" y="7"/>
                    </a:lnTo>
                    <a:lnTo>
                      <a:pt x="135" y="9"/>
                    </a:lnTo>
                    <a:lnTo>
                      <a:pt x="145" y="8"/>
                    </a:lnTo>
                    <a:lnTo>
                      <a:pt x="155" y="7"/>
                    </a:lnTo>
                    <a:lnTo>
                      <a:pt x="164" y="6"/>
                    </a:lnTo>
                    <a:lnTo>
                      <a:pt x="175" y="5"/>
                    </a:lnTo>
                    <a:lnTo>
                      <a:pt x="184" y="4"/>
                    </a:lnTo>
                    <a:lnTo>
                      <a:pt x="194" y="5"/>
                    </a:lnTo>
                    <a:lnTo>
                      <a:pt x="207" y="1"/>
                    </a:lnTo>
                    <a:lnTo>
                      <a:pt x="218" y="0"/>
                    </a:lnTo>
                    <a:lnTo>
                      <a:pt x="231" y="0"/>
                    </a:lnTo>
                    <a:lnTo>
                      <a:pt x="244" y="0"/>
                    </a:lnTo>
                    <a:lnTo>
                      <a:pt x="255" y="1"/>
                    </a:lnTo>
                    <a:lnTo>
                      <a:pt x="268" y="4"/>
                    </a:lnTo>
                    <a:lnTo>
                      <a:pt x="280" y="5"/>
                    </a:lnTo>
                    <a:lnTo>
                      <a:pt x="293"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7" name="Freeform 199"/>
              <p:cNvSpPr>
                <a:spLocks/>
              </p:cNvSpPr>
              <p:nvPr/>
            </p:nvSpPr>
            <p:spPr bwMode="auto">
              <a:xfrm>
                <a:off x="2346" y="2373"/>
                <a:ext cx="9" cy="4"/>
              </a:xfrm>
              <a:custGeom>
                <a:avLst/>
                <a:gdLst/>
                <a:ahLst/>
                <a:cxnLst>
                  <a:cxn ang="0">
                    <a:pos x="18" y="3"/>
                  </a:cxn>
                  <a:cxn ang="0">
                    <a:pos x="18" y="7"/>
                  </a:cxn>
                  <a:cxn ang="0">
                    <a:pos x="12" y="7"/>
                  </a:cxn>
                  <a:cxn ang="0">
                    <a:pos x="8" y="8"/>
                  </a:cxn>
                  <a:cxn ang="0">
                    <a:pos x="3" y="7"/>
                  </a:cxn>
                  <a:cxn ang="0">
                    <a:pos x="0" y="3"/>
                  </a:cxn>
                  <a:cxn ang="0">
                    <a:pos x="4" y="2"/>
                  </a:cxn>
                  <a:cxn ang="0">
                    <a:pos x="10" y="0"/>
                  </a:cxn>
                  <a:cxn ang="0">
                    <a:pos x="15" y="0"/>
                  </a:cxn>
                  <a:cxn ang="0">
                    <a:pos x="18" y="3"/>
                  </a:cxn>
                </a:cxnLst>
                <a:rect l="0" t="0" r="r" b="b"/>
                <a:pathLst>
                  <a:path w="18" h="8">
                    <a:moveTo>
                      <a:pt x="18" y="3"/>
                    </a:moveTo>
                    <a:lnTo>
                      <a:pt x="18" y="7"/>
                    </a:lnTo>
                    <a:lnTo>
                      <a:pt x="12" y="7"/>
                    </a:lnTo>
                    <a:lnTo>
                      <a:pt x="8" y="8"/>
                    </a:lnTo>
                    <a:lnTo>
                      <a:pt x="3" y="7"/>
                    </a:lnTo>
                    <a:lnTo>
                      <a:pt x="0" y="3"/>
                    </a:lnTo>
                    <a:lnTo>
                      <a:pt x="4" y="2"/>
                    </a:lnTo>
                    <a:lnTo>
                      <a:pt x="10" y="0"/>
                    </a:lnTo>
                    <a:lnTo>
                      <a:pt x="15" y="0"/>
                    </a:lnTo>
                    <a:lnTo>
                      <a:pt x="18"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8" name="Freeform 200"/>
              <p:cNvSpPr>
                <a:spLocks/>
              </p:cNvSpPr>
              <p:nvPr/>
            </p:nvSpPr>
            <p:spPr bwMode="auto">
              <a:xfrm>
                <a:off x="2390" y="2374"/>
                <a:ext cx="15" cy="6"/>
              </a:xfrm>
              <a:custGeom>
                <a:avLst/>
                <a:gdLst/>
                <a:ahLst/>
                <a:cxnLst>
                  <a:cxn ang="0">
                    <a:pos x="31" y="2"/>
                  </a:cxn>
                  <a:cxn ang="0">
                    <a:pos x="31" y="3"/>
                  </a:cxn>
                  <a:cxn ang="0">
                    <a:pos x="30" y="4"/>
                  </a:cxn>
                  <a:cxn ang="0">
                    <a:pos x="30" y="7"/>
                  </a:cxn>
                  <a:cxn ang="0">
                    <a:pos x="30" y="8"/>
                  </a:cxn>
                  <a:cxn ang="0">
                    <a:pos x="23" y="11"/>
                  </a:cxn>
                  <a:cxn ang="0">
                    <a:pos x="15" y="11"/>
                  </a:cxn>
                  <a:cxn ang="0">
                    <a:pos x="7" y="10"/>
                  </a:cxn>
                  <a:cxn ang="0">
                    <a:pos x="0" y="10"/>
                  </a:cxn>
                  <a:cxn ang="0">
                    <a:pos x="4" y="3"/>
                  </a:cxn>
                  <a:cxn ang="0">
                    <a:pos x="12" y="1"/>
                  </a:cxn>
                  <a:cxn ang="0">
                    <a:pos x="21" y="1"/>
                  </a:cxn>
                  <a:cxn ang="0">
                    <a:pos x="29" y="0"/>
                  </a:cxn>
                  <a:cxn ang="0">
                    <a:pos x="31" y="2"/>
                  </a:cxn>
                </a:cxnLst>
                <a:rect l="0" t="0" r="r" b="b"/>
                <a:pathLst>
                  <a:path w="31" h="11">
                    <a:moveTo>
                      <a:pt x="31" y="2"/>
                    </a:moveTo>
                    <a:lnTo>
                      <a:pt x="31" y="3"/>
                    </a:lnTo>
                    <a:lnTo>
                      <a:pt x="30" y="4"/>
                    </a:lnTo>
                    <a:lnTo>
                      <a:pt x="30" y="7"/>
                    </a:lnTo>
                    <a:lnTo>
                      <a:pt x="30" y="8"/>
                    </a:lnTo>
                    <a:lnTo>
                      <a:pt x="23" y="11"/>
                    </a:lnTo>
                    <a:lnTo>
                      <a:pt x="15" y="11"/>
                    </a:lnTo>
                    <a:lnTo>
                      <a:pt x="7" y="10"/>
                    </a:lnTo>
                    <a:lnTo>
                      <a:pt x="0" y="10"/>
                    </a:lnTo>
                    <a:lnTo>
                      <a:pt x="4" y="3"/>
                    </a:lnTo>
                    <a:lnTo>
                      <a:pt x="12" y="1"/>
                    </a:lnTo>
                    <a:lnTo>
                      <a:pt x="21" y="1"/>
                    </a:lnTo>
                    <a:lnTo>
                      <a:pt x="29" y="0"/>
                    </a:lnTo>
                    <a:lnTo>
                      <a:pt x="31"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49" name="Freeform 201"/>
              <p:cNvSpPr>
                <a:spLocks/>
              </p:cNvSpPr>
              <p:nvPr/>
            </p:nvSpPr>
            <p:spPr bwMode="auto">
              <a:xfrm>
                <a:off x="2593" y="2374"/>
                <a:ext cx="12" cy="6"/>
              </a:xfrm>
              <a:custGeom>
                <a:avLst/>
                <a:gdLst/>
                <a:ahLst/>
                <a:cxnLst>
                  <a:cxn ang="0">
                    <a:pos x="23" y="6"/>
                  </a:cxn>
                  <a:cxn ang="0">
                    <a:pos x="23" y="9"/>
                  </a:cxn>
                  <a:cxn ang="0">
                    <a:pos x="17" y="10"/>
                  </a:cxn>
                  <a:cxn ang="0">
                    <a:pos x="11" y="10"/>
                  </a:cxn>
                  <a:cxn ang="0">
                    <a:pos x="6" y="10"/>
                  </a:cxn>
                  <a:cxn ang="0">
                    <a:pos x="0" y="8"/>
                  </a:cxn>
                  <a:cxn ang="0">
                    <a:pos x="1" y="4"/>
                  </a:cxn>
                  <a:cxn ang="0">
                    <a:pos x="4" y="3"/>
                  </a:cxn>
                  <a:cxn ang="0">
                    <a:pos x="9" y="2"/>
                  </a:cxn>
                  <a:cxn ang="0">
                    <a:pos x="11" y="0"/>
                  </a:cxn>
                  <a:cxn ang="0">
                    <a:pos x="15" y="0"/>
                  </a:cxn>
                  <a:cxn ang="0">
                    <a:pos x="19" y="1"/>
                  </a:cxn>
                  <a:cxn ang="0">
                    <a:pos x="22" y="2"/>
                  </a:cxn>
                  <a:cxn ang="0">
                    <a:pos x="23" y="6"/>
                  </a:cxn>
                </a:cxnLst>
                <a:rect l="0" t="0" r="r" b="b"/>
                <a:pathLst>
                  <a:path w="23" h="10">
                    <a:moveTo>
                      <a:pt x="23" y="6"/>
                    </a:moveTo>
                    <a:lnTo>
                      <a:pt x="23" y="9"/>
                    </a:lnTo>
                    <a:lnTo>
                      <a:pt x="17" y="10"/>
                    </a:lnTo>
                    <a:lnTo>
                      <a:pt x="11" y="10"/>
                    </a:lnTo>
                    <a:lnTo>
                      <a:pt x="6" y="10"/>
                    </a:lnTo>
                    <a:lnTo>
                      <a:pt x="0" y="8"/>
                    </a:lnTo>
                    <a:lnTo>
                      <a:pt x="1" y="4"/>
                    </a:lnTo>
                    <a:lnTo>
                      <a:pt x="4" y="3"/>
                    </a:lnTo>
                    <a:lnTo>
                      <a:pt x="9" y="2"/>
                    </a:lnTo>
                    <a:lnTo>
                      <a:pt x="11" y="0"/>
                    </a:lnTo>
                    <a:lnTo>
                      <a:pt x="15" y="0"/>
                    </a:lnTo>
                    <a:lnTo>
                      <a:pt x="19" y="1"/>
                    </a:lnTo>
                    <a:lnTo>
                      <a:pt x="22" y="2"/>
                    </a:lnTo>
                    <a:lnTo>
                      <a:pt x="23"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0" name="Freeform 202"/>
              <p:cNvSpPr>
                <a:spLocks/>
              </p:cNvSpPr>
              <p:nvPr/>
            </p:nvSpPr>
            <p:spPr bwMode="auto">
              <a:xfrm>
                <a:off x="2659" y="2377"/>
                <a:ext cx="15" cy="7"/>
              </a:xfrm>
              <a:custGeom>
                <a:avLst/>
                <a:gdLst/>
                <a:ahLst/>
                <a:cxnLst>
                  <a:cxn ang="0">
                    <a:pos x="30" y="0"/>
                  </a:cxn>
                  <a:cxn ang="0">
                    <a:pos x="30" y="3"/>
                  </a:cxn>
                  <a:cxn ang="0">
                    <a:pos x="29" y="8"/>
                  </a:cxn>
                  <a:cxn ang="0">
                    <a:pos x="26" y="11"/>
                  </a:cxn>
                  <a:cxn ang="0">
                    <a:pos x="22" y="12"/>
                  </a:cxn>
                  <a:cxn ang="0">
                    <a:pos x="0" y="11"/>
                  </a:cxn>
                  <a:cxn ang="0">
                    <a:pos x="0" y="3"/>
                  </a:cxn>
                  <a:cxn ang="0">
                    <a:pos x="8" y="2"/>
                  </a:cxn>
                  <a:cxn ang="0">
                    <a:pos x="15" y="1"/>
                  </a:cxn>
                  <a:cxn ang="0">
                    <a:pos x="22" y="1"/>
                  </a:cxn>
                  <a:cxn ang="0">
                    <a:pos x="30" y="0"/>
                  </a:cxn>
                </a:cxnLst>
                <a:rect l="0" t="0" r="r" b="b"/>
                <a:pathLst>
                  <a:path w="30" h="12">
                    <a:moveTo>
                      <a:pt x="30" y="0"/>
                    </a:moveTo>
                    <a:lnTo>
                      <a:pt x="30" y="3"/>
                    </a:lnTo>
                    <a:lnTo>
                      <a:pt x="29" y="8"/>
                    </a:lnTo>
                    <a:lnTo>
                      <a:pt x="26" y="11"/>
                    </a:lnTo>
                    <a:lnTo>
                      <a:pt x="22" y="12"/>
                    </a:lnTo>
                    <a:lnTo>
                      <a:pt x="0" y="11"/>
                    </a:lnTo>
                    <a:lnTo>
                      <a:pt x="0" y="3"/>
                    </a:lnTo>
                    <a:lnTo>
                      <a:pt x="8" y="2"/>
                    </a:lnTo>
                    <a:lnTo>
                      <a:pt x="15" y="1"/>
                    </a:lnTo>
                    <a:lnTo>
                      <a:pt x="22" y="1"/>
                    </a:lnTo>
                    <a:lnTo>
                      <a:pt x="30"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1" name="Freeform 203"/>
              <p:cNvSpPr>
                <a:spLocks/>
              </p:cNvSpPr>
              <p:nvPr/>
            </p:nvSpPr>
            <p:spPr bwMode="auto">
              <a:xfrm>
                <a:off x="2713" y="2382"/>
                <a:ext cx="285" cy="74"/>
              </a:xfrm>
              <a:custGeom>
                <a:avLst/>
                <a:gdLst/>
                <a:ahLst/>
                <a:cxnLst>
                  <a:cxn ang="0">
                    <a:pos x="527" y="52"/>
                  </a:cxn>
                  <a:cxn ang="0">
                    <a:pos x="552" y="115"/>
                  </a:cxn>
                  <a:cxn ang="0">
                    <a:pos x="529" y="147"/>
                  </a:cxn>
                  <a:cxn ang="0">
                    <a:pos x="387" y="145"/>
                  </a:cxn>
                  <a:cxn ang="0">
                    <a:pos x="244" y="144"/>
                  </a:cxn>
                  <a:cxn ang="0">
                    <a:pos x="104" y="145"/>
                  </a:cxn>
                  <a:cxn ang="0">
                    <a:pos x="1" y="140"/>
                  </a:cxn>
                  <a:cxn ang="0">
                    <a:pos x="16" y="131"/>
                  </a:cxn>
                  <a:cxn ang="0">
                    <a:pos x="68" y="136"/>
                  </a:cxn>
                  <a:cxn ang="0">
                    <a:pos x="194" y="132"/>
                  </a:cxn>
                  <a:cxn ang="0">
                    <a:pos x="321" y="132"/>
                  </a:cxn>
                  <a:cxn ang="0">
                    <a:pos x="450" y="135"/>
                  </a:cxn>
                  <a:cxn ang="0">
                    <a:pos x="547" y="133"/>
                  </a:cxn>
                  <a:cxn ang="0">
                    <a:pos x="550" y="125"/>
                  </a:cxn>
                  <a:cxn ang="0">
                    <a:pos x="524" y="115"/>
                  </a:cxn>
                  <a:cxn ang="0">
                    <a:pos x="463" y="113"/>
                  </a:cxn>
                  <a:cxn ang="0">
                    <a:pos x="403" y="113"/>
                  </a:cxn>
                  <a:cxn ang="0">
                    <a:pos x="342" y="114"/>
                  </a:cxn>
                  <a:cxn ang="0">
                    <a:pos x="281" y="113"/>
                  </a:cxn>
                  <a:cxn ang="0">
                    <a:pos x="220" y="114"/>
                  </a:cxn>
                  <a:cxn ang="0">
                    <a:pos x="162" y="114"/>
                  </a:cxn>
                  <a:cxn ang="0">
                    <a:pos x="104" y="114"/>
                  </a:cxn>
                  <a:cxn ang="0">
                    <a:pos x="53" y="114"/>
                  </a:cxn>
                  <a:cxn ang="0">
                    <a:pos x="32" y="115"/>
                  </a:cxn>
                  <a:cxn ang="0">
                    <a:pos x="21" y="112"/>
                  </a:cxn>
                  <a:cxn ang="0">
                    <a:pos x="51" y="106"/>
                  </a:cxn>
                  <a:cxn ang="0">
                    <a:pos x="96" y="108"/>
                  </a:cxn>
                  <a:cxn ang="0">
                    <a:pos x="199" y="105"/>
                  </a:cxn>
                  <a:cxn ang="0">
                    <a:pos x="304" y="105"/>
                  </a:cxn>
                  <a:cxn ang="0">
                    <a:pos x="409" y="106"/>
                  </a:cxn>
                  <a:cxn ang="0">
                    <a:pos x="491" y="107"/>
                  </a:cxn>
                  <a:cxn ang="0">
                    <a:pos x="515" y="106"/>
                  </a:cxn>
                  <a:cxn ang="0">
                    <a:pos x="535" y="102"/>
                  </a:cxn>
                  <a:cxn ang="0">
                    <a:pos x="529" y="89"/>
                  </a:cxn>
                  <a:cxn ang="0">
                    <a:pos x="419" y="87"/>
                  </a:cxn>
                  <a:cxn ang="0">
                    <a:pos x="309" y="86"/>
                  </a:cxn>
                  <a:cxn ang="0">
                    <a:pos x="200" y="86"/>
                  </a:cxn>
                  <a:cxn ang="0">
                    <a:pos x="96" y="87"/>
                  </a:cxn>
                  <a:cxn ang="0">
                    <a:pos x="129" y="78"/>
                  </a:cxn>
                  <a:cxn ang="0">
                    <a:pos x="207" y="82"/>
                  </a:cxn>
                  <a:cxn ang="0">
                    <a:pos x="301" y="80"/>
                  </a:cxn>
                  <a:cxn ang="0">
                    <a:pos x="394" y="78"/>
                  </a:cxn>
                  <a:cxn ang="0">
                    <a:pos x="487" y="78"/>
                  </a:cxn>
                  <a:cxn ang="0">
                    <a:pos x="514" y="69"/>
                  </a:cxn>
                  <a:cxn ang="0">
                    <a:pos x="456" y="59"/>
                  </a:cxn>
                  <a:cxn ang="0">
                    <a:pos x="358" y="61"/>
                  </a:cxn>
                  <a:cxn ang="0">
                    <a:pos x="259" y="62"/>
                  </a:cxn>
                  <a:cxn ang="0">
                    <a:pos x="160" y="62"/>
                  </a:cxn>
                  <a:cxn ang="0">
                    <a:pos x="131" y="38"/>
                  </a:cxn>
                  <a:cxn ang="0">
                    <a:pos x="180" y="37"/>
                  </a:cxn>
                  <a:cxn ang="0">
                    <a:pos x="228" y="33"/>
                  </a:cxn>
                  <a:cxn ang="0">
                    <a:pos x="276" y="31"/>
                  </a:cxn>
                  <a:cxn ang="0">
                    <a:pos x="316" y="26"/>
                  </a:cxn>
                  <a:cxn ang="0">
                    <a:pos x="317" y="4"/>
                  </a:cxn>
                  <a:cxn ang="0">
                    <a:pos x="349" y="4"/>
                  </a:cxn>
                  <a:cxn ang="0">
                    <a:pos x="374" y="18"/>
                  </a:cxn>
                  <a:cxn ang="0">
                    <a:pos x="394" y="22"/>
                  </a:cxn>
                  <a:cxn ang="0">
                    <a:pos x="413" y="16"/>
                  </a:cxn>
                  <a:cxn ang="0">
                    <a:pos x="457" y="3"/>
                  </a:cxn>
                  <a:cxn ang="0">
                    <a:pos x="496" y="1"/>
                  </a:cxn>
                </a:cxnLst>
                <a:rect l="0" t="0" r="r" b="b"/>
                <a:pathLst>
                  <a:path w="570" h="148">
                    <a:moveTo>
                      <a:pt x="514" y="2"/>
                    </a:moveTo>
                    <a:lnTo>
                      <a:pt x="518" y="19"/>
                    </a:lnTo>
                    <a:lnTo>
                      <a:pt x="523" y="36"/>
                    </a:lnTo>
                    <a:lnTo>
                      <a:pt x="527" y="52"/>
                    </a:lnTo>
                    <a:lnTo>
                      <a:pt x="533" y="68"/>
                    </a:lnTo>
                    <a:lnTo>
                      <a:pt x="539" y="84"/>
                    </a:lnTo>
                    <a:lnTo>
                      <a:pt x="546" y="100"/>
                    </a:lnTo>
                    <a:lnTo>
                      <a:pt x="552" y="115"/>
                    </a:lnTo>
                    <a:lnTo>
                      <a:pt x="558" y="131"/>
                    </a:lnTo>
                    <a:lnTo>
                      <a:pt x="570" y="146"/>
                    </a:lnTo>
                    <a:lnTo>
                      <a:pt x="564" y="148"/>
                    </a:lnTo>
                    <a:lnTo>
                      <a:pt x="529" y="147"/>
                    </a:lnTo>
                    <a:lnTo>
                      <a:pt x="494" y="146"/>
                    </a:lnTo>
                    <a:lnTo>
                      <a:pt x="458" y="146"/>
                    </a:lnTo>
                    <a:lnTo>
                      <a:pt x="423" y="145"/>
                    </a:lnTo>
                    <a:lnTo>
                      <a:pt x="387" y="145"/>
                    </a:lnTo>
                    <a:lnTo>
                      <a:pt x="351" y="144"/>
                    </a:lnTo>
                    <a:lnTo>
                      <a:pt x="316" y="144"/>
                    </a:lnTo>
                    <a:lnTo>
                      <a:pt x="280" y="144"/>
                    </a:lnTo>
                    <a:lnTo>
                      <a:pt x="244" y="144"/>
                    </a:lnTo>
                    <a:lnTo>
                      <a:pt x="209" y="145"/>
                    </a:lnTo>
                    <a:lnTo>
                      <a:pt x="174" y="145"/>
                    </a:lnTo>
                    <a:lnTo>
                      <a:pt x="138" y="145"/>
                    </a:lnTo>
                    <a:lnTo>
                      <a:pt x="104" y="145"/>
                    </a:lnTo>
                    <a:lnTo>
                      <a:pt x="69" y="146"/>
                    </a:lnTo>
                    <a:lnTo>
                      <a:pt x="35" y="146"/>
                    </a:lnTo>
                    <a:lnTo>
                      <a:pt x="0" y="146"/>
                    </a:lnTo>
                    <a:lnTo>
                      <a:pt x="1" y="140"/>
                    </a:lnTo>
                    <a:lnTo>
                      <a:pt x="4" y="137"/>
                    </a:lnTo>
                    <a:lnTo>
                      <a:pt x="6" y="132"/>
                    </a:lnTo>
                    <a:lnTo>
                      <a:pt x="9" y="128"/>
                    </a:lnTo>
                    <a:lnTo>
                      <a:pt x="16" y="131"/>
                    </a:lnTo>
                    <a:lnTo>
                      <a:pt x="23" y="133"/>
                    </a:lnTo>
                    <a:lnTo>
                      <a:pt x="30" y="136"/>
                    </a:lnTo>
                    <a:lnTo>
                      <a:pt x="37" y="137"/>
                    </a:lnTo>
                    <a:lnTo>
                      <a:pt x="68" y="136"/>
                    </a:lnTo>
                    <a:lnTo>
                      <a:pt x="99" y="133"/>
                    </a:lnTo>
                    <a:lnTo>
                      <a:pt x="130" y="133"/>
                    </a:lnTo>
                    <a:lnTo>
                      <a:pt x="161" y="132"/>
                    </a:lnTo>
                    <a:lnTo>
                      <a:pt x="194" y="132"/>
                    </a:lnTo>
                    <a:lnTo>
                      <a:pt x="226" y="132"/>
                    </a:lnTo>
                    <a:lnTo>
                      <a:pt x="258" y="132"/>
                    </a:lnTo>
                    <a:lnTo>
                      <a:pt x="290" y="132"/>
                    </a:lnTo>
                    <a:lnTo>
                      <a:pt x="321" y="132"/>
                    </a:lnTo>
                    <a:lnTo>
                      <a:pt x="354" y="133"/>
                    </a:lnTo>
                    <a:lnTo>
                      <a:pt x="386" y="133"/>
                    </a:lnTo>
                    <a:lnTo>
                      <a:pt x="418" y="133"/>
                    </a:lnTo>
                    <a:lnTo>
                      <a:pt x="450" y="135"/>
                    </a:lnTo>
                    <a:lnTo>
                      <a:pt x="482" y="135"/>
                    </a:lnTo>
                    <a:lnTo>
                      <a:pt x="515" y="135"/>
                    </a:lnTo>
                    <a:lnTo>
                      <a:pt x="546" y="135"/>
                    </a:lnTo>
                    <a:lnTo>
                      <a:pt x="547" y="133"/>
                    </a:lnTo>
                    <a:lnTo>
                      <a:pt x="549" y="133"/>
                    </a:lnTo>
                    <a:lnTo>
                      <a:pt x="550" y="132"/>
                    </a:lnTo>
                    <a:lnTo>
                      <a:pt x="552" y="130"/>
                    </a:lnTo>
                    <a:lnTo>
                      <a:pt x="550" y="125"/>
                    </a:lnTo>
                    <a:lnTo>
                      <a:pt x="547" y="121"/>
                    </a:lnTo>
                    <a:lnTo>
                      <a:pt x="544" y="118"/>
                    </a:lnTo>
                    <a:lnTo>
                      <a:pt x="539" y="116"/>
                    </a:lnTo>
                    <a:lnTo>
                      <a:pt x="524" y="115"/>
                    </a:lnTo>
                    <a:lnTo>
                      <a:pt x="509" y="114"/>
                    </a:lnTo>
                    <a:lnTo>
                      <a:pt x="494" y="113"/>
                    </a:lnTo>
                    <a:lnTo>
                      <a:pt x="479" y="113"/>
                    </a:lnTo>
                    <a:lnTo>
                      <a:pt x="463" y="113"/>
                    </a:lnTo>
                    <a:lnTo>
                      <a:pt x="448" y="113"/>
                    </a:lnTo>
                    <a:lnTo>
                      <a:pt x="433" y="113"/>
                    </a:lnTo>
                    <a:lnTo>
                      <a:pt x="418" y="113"/>
                    </a:lnTo>
                    <a:lnTo>
                      <a:pt x="403" y="113"/>
                    </a:lnTo>
                    <a:lnTo>
                      <a:pt x="388" y="114"/>
                    </a:lnTo>
                    <a:lnTo>
                      <a:pt x="373" y="114"/>
                    </a:lnTo>
                    <a:lnTo>
                      <a:pt x="358" y="114"/>
                    </a:lnTo>
                    <a:lnTo>
                      <a:pt x="342" y="114"/>
                    </a:lnTo>
                    <a:lnTo>
                      <a:pt x="327" y="114"/>
                    </a:lnTo>
                    <a:lnTo>
                      <a:pt x="312" y="114"/>
                    </a:lnTo>
                    <a:lnTo>
                      <a:pt x="297" y="113"/>
                    </a:lnTo>
                    <a:lnTo>
                      <a:pt x="281" y="113"/>
                    </a:lnTo>
                    <a:lnTo>
                      <a:pt x="266" y="114"/>
                    </a:lnTo>
                    <a:lnTo>
                      <a:pt x="251" y="114"/>
                    </a:lnTo>
                    <a:lnTo>
                      <a:pt x="235" y="114"/>
                    </a:lnTo>
                    <a:lnTo>
                      <a:pt x="220" y="114"/>
                    </a:lnTo>
                    <a:lnTo>
                      <a:pt x="206" y="114"/>
                    </a:lnTo>
                    <a:lnTo>
                      <a:pt x="191" y="114"/>
                    </a:lnTo>
                    <a:lnTo>
                      <a:pt x="176" y="114"/>
                    </a:lnTo>
                    <a:lnTo>
                      <a:pt x="162" y="114"/>
                    </a:lnTo>
                    <a:lnTo>
                      <a:pt x="148" y="114"/>
                    </a:lnTo>
                    <a:lnTo>
                      <a:pt x="134" y="114"/>
                    </a:lnTo>
                    <a:lnTo>
                      <a:pt x="119" y="114"/>
                    </a:lnTo>
                    <a:lnTo>
                      <a:pt x="104" y="114"/>
                    </a:lnTo>
                    <a:lnTo>
                      <a:pt x="89" y="114"/>
                    </a:lnTo>
                    <a:lnTo>
                      <a:pt x="74" y="113"/>
                    </a:lnTo>
                    <a:lnTo>
                      <a:pt x="59" y="113"/>
                    </a:lnTo>
                    <a:lnTo>
                      <a:pt x="53" y="114"/>
                    </a:lnTo>
                    <a:lnTo>
                      <a:pt x="49" y="114"/>
                    </a:lnTo>
                    <a:lnTo>
                      <a:pt x="43" y="115"/>
                    </a:lnTo>
                    <a:lnTo>
                      <a:pt x="38" y="115"/>
                    </a:lnTo>
                    <a:lnTo>
                      <a:pt x="32" y="115"/>
                    </a:lnTo>
                    <a:lnTo>
                      <a:pt x="28" y="115"/>
                    </a:lnTo>
                    <a:lnTo>
                      <a:pt x="22" y="116"/>
                    </a:lnTo>
                    <a:lnTo>
                      <a:pt x="16" y="116"/>
                    </a:lnTo>
                    <a:lnTo>
                      <a:pt x="21" y="112"/>
                    </a:lnTo>
                    <a:lnTo>
                      <a:pt x="29" y="110"/>
                    </a:lnTo>
                    <a:lnTo>
                      <a:pt x="37" y="109"/>
                    </a:lnTo>
                    <a:lnTo>
                      <a:pt x="45" y="108"/>
                    </a:lnTo>
                    <a:lnTo>
                      <a:pt x="51" y="106"/>
                    </a:lnTo>
                    <a:lnTo>
                      <a:pt x="58" y="107"/>
                    </a:lnTo>
                    <a:lnTo>
                      <a:pt x="63" y="109"/>
                    </a:lnTo>
                    <a:lnTo>
                      <a:pt x="69" y="110"/>
                    </a:lnTo>
                    <a:lnTo>
                      <a:pt x="96" y="108"/>
                    </a:lnTo>
                    <a:lnTo>
                      <a:pt x="121" y="107"/>
                    </a:lnTo>
                    <a:lnTo>
                      <a:pt x="148" y="106"/>
                    </a:lnTo>
                    <a:lnTo>
                      <a:pt x="174" y="106"/>
                    </a:lnTo>
                    <a:lnTo>
                      <a:pt x="199" y="105"/>
                    </a:lnTo>
                    <a:lnTo>
                      <a:pt x="226" y="105"/>
                    </a:lnTo>
                    <a:lnTo>
                      <a:pt x="252" y="105"/>
                    </a:lnTo>
                    <a:lnTo>
                      <a:pt x="279" y="105"/>
                    </a:lnTo>
                    <a:lnTo>
                      <a:pt x="304" y="105"/>
                    </a:lnTo>
                    <a:lnTo>
                      <a:pt x="331" y="105"/>
                    </a:lnTo>
                    <a:lnTo>
                      <a:pt x="357" y="106"/>
                    </a:lnTo>
                    <a:lnTo>
                      <a:pt x="382" y="106"/>
                    </a:lnTo>
                    <a:lnTo>
                      <a:pt x="409" y="106"/>
                    </a:lnTo>
                    <a:lnTo>
                      <a:pt x="434" y="105"/>
                    </a:lnTo>
                    <a:lnTo>
                      <a:pt x="459" y="105"/>
                    </a:lnTo>
                    <a:lnTo>
                      <a:pt x="485" y="103"/>
                    </a:lnTo>
                    <a:lnTo>
                      <a:pt x="491" y="107"/>
                    </a:lnTo>
                    <a:lnTo>
                      <a:pt x="496" y="108"/>
                    </a:lnTo>
                    <a:lnTo>
                      <a:pt x="502" y="108"/>
                    </a:lnTo>
                    <a:lnTo>
                      <a:pt x="508" y="107"/>
                    </a:lnTo>
                    <a:lnTo>
                      <a:pt x="515" y="106"/>
                    </a:lnTo>
                    <a:lnTo>
                      <a:pt x="520" y="105"/>
                    </a:lnTo>
                    <a:lnTo>
                      <a:pt x="526" y="105"/>
                    </a:lnTo>
                    <a:lnTo>
                      <a:pt x="533" y="105"/>
                    </a:lnTo>
                    <a:lnTo>
                      <a:pt x="535" y="102"/>
                    </a:lnTo>
                    <a:lnTo>
                      <a:pt x="535" y="99"/>
                    </a:lnTo>
                    <a:lnTo>
                      <a:pt x="534" y="97"/>
                    </a:lnTo>
                    <a:lnTo>
                      <a:pt x="533" y="94"/>
                    </a:lnTo>
                    <a:lnTo>
                      <a:pt x="529" y="89"/>
                    </a:lnTo>
                    <a:lnTo>
                      <a:pt x="502" y="89"/>
                    </a:lnTo>
                    <a:lnTo>
                      <a:pt x="474" y="89"/>
                    </a:lnTo>
                    <a:lnTo>
                      <a:pt x="447" y="89"/>
                    </a:lnTo>
                    <a:lnTo>
                      <a:pt x="419" y="87"/>
                    </a:lnTo>
                    <a:lnTo>
                      <a:pt x="392" y="87"/>
                    </a:lnTo>
                    <a:lnTo>
                      <a:pt x="364" y="87"/>
                    </a:lnTo>
                    <a:lnTo>
                      <a:pt x="336" y="87"/>
                    </a:lnTo>
                    <a:lnTo>
                      <a:pt x="309" y="86"/>
                    </a:lnTo>
                    <a:lnTo>
                      <a:pt x="281" y="86"/>
                    </a:lnTo>
                    <a:lnTo>
                      <a:pt x="255" y="86"/>
                    </a:lnTo>
                    <a:lnTo>
                      <a:pt x="227" y="86"/>
                    </a:lnTo>
                    <a:lnTo>
                      <a:pt x="200" y="86"/>
                    </a:lnTo>
                    <a:lnTo>
                      <a:pt x="174" y="86"/>
                    </a:lnTo>
                    <a:lnTo>
                      <a:pt x="148" y="86"/>
                    </a:lnTo>
                    <a:lnTo>
                      <a:pt x="121" y="87"/>
                    </a:lnTo>
                    <a:lnTo>
                      <a:pt x="96" y="87"/>
                    </a:lnTo>
                    <a:lnTo>
                      <a:pt x="108" y="71"/>
                    </a:lnTo>
                    <a:lnTo>
                      <a:pt x="113" y="78"/>
                    </a:lnTo>
                    <a:lnTo>
                      <a:pt x="121" y="79"/>
                    </a:lnTo>
                    <a:lnTo>
                      <a:pt x="129" y="78"/>
                    </a:lnTo>
                    <a:lnTo>
                      <a:pt x="137" y="80"/>
                    </a:lnTo>
                    <a:lnTo>
                      <a:pt x="160" y="82"/>
                    </a:lnTo>
                    <a:lnTo>
                      <a:pt x="184" y="82"/>
                    </a:lnTo>
                    <a:lnTo>
                      <a:pt x="207" y="82"/>
                    </a:lnTo>
                    <a:lnTo>
                      <a:pt x="230" y="82"/>
                    </a:lnTo>
                    <a:lnTo>
                      <a:pt x="253" y="82"/>
                    </a:lnTo>
                    <a:lnTo>
                      <a:pt x="278" y="80"/>
                    </a:lnTo>
                    <a:lnTo>
                      <a:pt x="301" y="80"/>
                    </a:lnTo>
                    <a:lnTo>
                      <a:pt x="324" y="79"/>
                    </a:lnTo>
                    <a:lnTo>
                      <a:pt x="347" y="79"/>
                    </a:lnTo>
                    <a:lnTo>
                      <a:pt x="371" y="78"/>
                    </a:lnTo>
                    <a:lnTo>
                      <a:pt x="394" y="78"/>
                    </a:lnTo>
                    <a:lnTo>
                      <a:pt x="417" y="78"/>
                    </a:lnTo>
                    <a:lnTo>
                      <a:pt x="440" y="77"/>
                    </a:lnTo>
                    <a:lnTo>
                      <a:pt x="464" y="77"/>
                    </a:lnTo>
                    <a:lnTo>
                      <a:pt x="487" y="78"/>
                    </a:lnTo>
                    <a:lnTo>
                      <a:pt x="510" y="78"/>
                    </a:lnTo>
                    <a:lnTo>
                      <a:pt x="511" y="76"/>
                    </a:lnTo>
                    <a:lnTo>
                      <a:pt x="514" y="72"/>
                    </a:lnTo>
                    <a:lnTo>
                      <a:pt x="514" y="69"/>
                    </a:lnTo>
                    <a:lnTo>
                      <a:pt x="514" y="65"/>
                    </a:lnTo>
                    <a:lnTo>
                      <a:pt x="504" y="59"/>
                    </a:lnTo>
                    <a:lnTo>
                      <a:pt x="480" y="59"/>
                    </a:lnTo>
                    <a:lnTo>
                      <a:pt x="456" y="59"/>
                    </a:lnTo>
                    <a:lnTo>
                      <a:pt x="432" y="59"/>
                    </a:lnTo>
                    <a:lnTo>
                      <a:pt x="408" y="60"/>
                    </a:lnTo>
                    <a:lnTo>
                      <a:pt x="382" y="60"/>
                    </a:lnTo>
                    <a:lnTo>
                      <a:pt x="358" y="61"/>
                    </a:lnTo>
                    <a:lnTo>
                      <a:pt x="333" y="61"/>
                    </a:lnTo>
                    <a:lnTo>
                      <a:pt x="309" y="62"/>
                    </a:lnTo>
                    <a:lnTo>
                      <a:pt x="283" y="62"/>
                    </a:lnTo>
                    <a:lnTo>
                      <a:pt x="259" y="62"/>
                    </a:lnTo>
                    <a:lnTo>
                      <a:pt x="234" y="63"/>
                    </a:lnTo>
                    <a:lnTo>
                      <a:pt x="210" y="63"/>
                    </a:lnTo>
                    <a:lnTo>
                      <a:pt x="186" y="62"/>
                    </a:lnTo>
                    <a:lnTo>
                      <a:pt x="160" y="62"/>
                    </a:lnTo>
                    <a:lnTo>
                      <a:pt x="136" y="61"/>
                    </a:lnTo>
                    <a:lnTo>
                      <a:pt x="112" y="60"/>
                    </a:lnTo>
                    <a:lnTo>
                      <a:pt x="119" y="37"/>
                    </a:lnTo>
                    <a:lnTo>
                      <a:pt x="131" y="38"/>
                    </a:lnTo>
                    <a:lnTo>
                      <a:pt x="144" y="38"/>
                    </a:lnTo>
                    <a:lnTo>
                      <a:pt x="156" y="38"/>
                    </a:lnTo>
                    <a:lnTo>
                      <a:pt x="168" y="37"/>
                    </a:lnTo>
                    <a:lnTo>
                      <a:pt x="180" y="37"/>
                    </a:lnTo>
                    <a:lnTo>
                      <a:pt x="192" y="36"/>
                    </a:lnTo>
                    <a:lnTo>
                      <a:pt x="204" y="36"/>
                    </a:lnTo>
                    <a:lnTo>
                      <a:pt x="217" y="34"/>
                    </a:lnTo>
                    <a:lnTo>
                      <a:pt x="228" y="33"/>
                    </a:lnTo>
                    <a:lnTo>
                      <a:pt x="240" y="33"/>
                    </a:lnTo>
                    <a:lnTo>
                      <a:pt x="252" y="32"/>
                    </a:lnTo>
                    <a:lnTo>
                      <a:pt x="264" y="31"/>
                    </a:lnTo>
                    <a:lnTo>
                      <a:pt x="276" y="31"/>
                    </a:lnTo>
                    <a:lnTo>
                      <a:pt x="288" y="31"/>
                    </a:lnTo>
                    <a:lnTo>
                      <a:pt x="301" y="31"/>
                    </a:lnTo>
                    <a:lnTo>
                      <a:pt x="313" y="32"/>
                    </a:lnTo>
                    <a:lnTo>
                      <a:pt x="316" y="26"/>
                    </a:lnTo>
                    <a:lnTo>
                      <a:pt x="319" y="19"/>
                    </a:lnTo>
                    <a:lnTo>
                      <a:pt x="319" y="13"/>
                    </a:lnTo>
                    <a:lnTo>
                      <a:pt x="317" y="6"/>
                    </a:lnTo>
                    <a:lnTo>
                      <a:pt x="317" y="4"/>
                    </a:lnTo>
                    <a:lnTo>
                      <a:pt x="324" y="6"/>
                    </a:lnTo>
                    <a:lnTo>
                      <a:pt x="332" y="6"/>
                    </a:lnTo>
                    <a:lnTo>
                      <a:pt x="340" y="4"/>
                    </a:lnTo>
                    <a:lnTo>
                      <a:pt x="349" y="4"/>
                    </a:lnTo>
                    <a:lnTo>
                      <a:pt x="356" y="4"/>
                    </a:lnTo>
                    <a:lnTo>
                      <a:pt x="364" y="7"/>
                    </a:lnTo>
                    <a:lnTo>
                      <a:pt x="370" y="11"/>
                    </a:lnTo>
                    <a:lnTo>
                      <a:pt x="374" y="18"/>
                    </a:lnTo>
                    <a:lnTo>
                      <a:pt x="379" y="21"/>
                    </a:lnTo>
                    <a:lnTo>
                      <a:pt x="383" y="22"/>
                    </a:lnTo>
                    <a:lnTo>
                      <a:pt x="389" y="22"/>
                    </a:lnTo>
                    <a:lnTo>
                      <a:pt x="394" y="22"/>
                    </a:lnTo>
                    <a:lnTo>
                      <a:pt x="398" y="21"/>
                    </a:lnTo>
                    <a:lnTo>
                      <a:pt x="404" y="19"/>
                    </a:lnTo>
                    <a:lnTo>
                      <a:pt x="409" y="18"/>
                    </a:lnTo>
                    <a:lnTo>
                      <a:pt x="413" y="16"/>
                    </a:lnTo>
                    <a:lnTo>
                      <a:pt x="427" y="3"/>
                    </a:lnTo>
                    <a:lnTo>
                      <a:pt x="438" y="3"/>
                    </a:lnTo>
                    <a:lnTo>
                      <a:pt x="448" y="3"/>
                    </a:lnTo>
                    <a:lnTo>
                      <a:pt x="457" y="3"/>
                    </a:lnTo>
                    <a:lnTo>
                      <a:pt x="468" y="3"/>
                    </a:lnTo>
                    <a:lnTo>
                      <a:pt x="477" y="3"/>
                    </a:lnTo>
                    <a:lnTo>
                      <a:pt x="486" y="2"/>
                    </a:lnTo>
                    <a:lnTo>
                      <a:pt x="496" y="1"/>
                    </a:lnTo>
                    <a:lnTo>
                      <a:pt x="506" y="0"/>
                    </a:lnTo>
                    <a:lnTo>
                      <a:pt x="514"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2" name="Freeform 204"/>
              <p:cNvSpPr>
                <a:spLocks/>
              </p:cNvSpPr>
              <p:nvPr/>
            </p:nvSpPr>
            <p:spPr bwMode="auto">
              <a:xfrm>
                <a:off x="2350" y="2384"/>
                <a:ext cx="10" cy="6"/>
              </a:xfrm>
              <a:custGeom>
                <a:avLst/>
                <a:gdLst/>
                <a:ahLst/>
                <a:cxnLst>
                  <a:cxn ang="0">
                    <a:pos x="21" y="5"/>
                  </a:cxn>
                  <a:cxn ang="0">
                    <a:pos x="21" y="11"/>
                  </a:cxn>
                  <a:cxn ang="0">
                    <a:pos x="15" y="12"/>
                  </a:cxn>
                  <a:cxn ang="0">
                    <a:pos x="9" y="12"/>
                  </a:cxn>
                  <a:cxn ang="0">
                    <a:pos x="4" y="11"/>
                  </a:cxn>
                  <a:cxn ang="0">
                    <a:pos x="0" y="7"/>
                  </a:cxn>
                  <a:cxn ang="0">
                    <a:pos x="1" y="4"/>
                  </a:cxn>
                  <a:cxn ang="0">
                    <a:pos x="3" y="3"/>
                  </a:cxn>
                  <a:cxn ang="0">
                    <a:pos x="7" y="2"/>
                  </a:cxn>
                  <a:cxn ang="0">
                    <a:pos x="9" y="0"/>
                  </a:cxn>
                  <a:cxn ang="0">
                    <a:pos x="12" y="2"/>
                  </a:cxn>
                  <a:cxn ang="0">
                    <a:pos x="15" y="2"/>
                  </a:cxn>
                  <a:cxn ang="0">
                    <a:pos x="18" y="3"/>
                  </a:cxn>
                  <a:cxn ang="0">
                    <a:pos x="21" y="5"/>
                  </a:cxn>
                </a:cxnLst>
                <a:rect l="0" t="0" r="r" b="b"/>
                <a:pathLst>
                  <a:path w="21" h="12">
                    <a:moveTo>
                      <a:pt x="21" y="5"/>
                    </a:moveTo>
                    <a:lnTo>
                      <a:pt x="21" y="11"/>
                    </a:lnTo>
                    <a:lnTo>
                      <a:pt x="15" y="12"/>
                    </a:lnTo>
                    <a:lnTo>
                      <a:pt x="9" y="12"/>
                    </a:lnTo>
                    <a:lnTo>
                      <a:pt x="4" y="11"/>
                    </a:lnTo>
                    <a:lnTo>
                      <a:pt x="0" y="7"/>
                    </a:lnTo>
                    <a:lnTo>
                      <a:pt x="1" y="4"/>
                    </a:lnTo>
                    <a:lnTo>
                      <a:pt x="3" y="3"/>
                    </a:lnTo>
                    <a:lnTo>
                      <a:pt x="7" y="2"/>
                    </a:lnTo>
                    <a:lnTo>
                      <a:pt x="9" y="0"/>
                    </a:lnTo>
                    <a:lnTo>
                      <a:pt x="12" y="2"/>
                    </a:lnTo>
                    <a:lnTo>
                      <a:pt x="15" y="2"/>
                    </a:lnTo>
                    <a:lnTo>
                      <a:pt x="18" y="3"/>
                    </a:lnTo>
                    <a:lnTo>
                      <a:pt x="21"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3" name="Freeform 205"/>
              <p:cNvSpPr>
                <a:spLocks/>
              </p:cNvSpPr>
              <p:nvPr/>
            </p:nvSpPr>
            <p:spPr bwMode="auto">
              <a:xfrm>
                <a:off x="2385" y="2387"/>
                <a:ext cx="16" cy="4"/>
              </a:xfrm>
              <a:custGeom>
                <a:avLst/>
                <a:gdLst/>
                <a:ahLst/>
                <a:cxnLst>
                  <a:cxn ang="0">
                    <a:pos x="32" y="0"/>
                  </a:cxn>
                  <a:cxn ang="0">
                    <a:pos x="32" y="4"/>
                  </a:cxn>
                  <a:cxn ang="0">
                    <a:pos x="31" y="6"/>
                  </a:cxn>
                  <a:cxn ang="0">
                    <a:pos x="29" y="7"/>
                  </a:cxn>
                  <a:cxn ang="0">
                    <a:pos x="27" y="7"/>
                  </a:cxn>
                  <a:cxn ang="0">
                    <a:pos x="20" y="7"/>
                  </a:cxn>
                  <a:cxn ang="0">
                    <a:pos x="13" y="8"/>
                  </a:cxn>
                  <a:cxn ang="0">
                    <a:pos x="6" y="8"/>
                  </a:cxn>
                  <a:cxn ang="0">
                    <a:pos x="0" y="7"/>
                  </a:cxn>
                  <a:cxn ang="0">
                    <a:pos x="7" y="2"/>
                  </a:cxn>
                  <a:cxn ang="0">
                    <a:pos x="15" y="2"/>
                  </a:cxn>
                  <a:cxn ang="0">
                    <a:pos x="24" y="2"/>
                  </a:cxn>
                  <a:cxn ang="0">
                    <a:pos x="32" y="0"/>
                  </a:cxn>
                </a:cxnLst>
                <a:rect l="0" t="0" r="r" b="b"/>
                <a:pathLst>
                  <a:path w="32" h="8">
                    <a:moveTo>
                      <a:pt x="32" y="0"/>
                    </a:moveTo>
                    <a:lnTo>
                      <a:pt x="32" y="4"/>
                    </a:lnTo>
                    <a:lnTo>
                      <a:pt x="31" y="6"/>
                    </a:lnTo>
                    <a:lnTo>
                      <a:pt x="29" y="7"/>
                    </a:lnTo>
                    <a:lnTo>
                      <a:pt x="27" y="7"/>
                    </a:lnTo>
                    <a:lnTo>
                      <a:pt x="20" y="7"/>
                    </a:lnTo>
                    <a:lnTo>
                      <a:pt x="13" y="8"/>
                    </a:lnTo>
                    <a:lnTo>
                      <a:pt x="6" y="8"/>
                    </a:lnTo>
                    <a:lnTo>
                      <a:pt x="0" y="7"/>
                    </a:lnTo>
                    <a:lnTo>
                      <a:pt x="7" y="2"/>
                    </a:lnTo>
                    <a:lnTo>
                      <a:pt x="15" y="2"/>
                    </a:lnTo>
                    <a:lnTo>
                      <a:pt x="24" y="2"/>
                    </a:lnTo>
                    <a:lnTo>
                      <a:pt x="3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grpSp>
        <p:sp>
          <p:nvSpPr>
            <p:cNvPr id="2255" name="Freeform 207"/>
            <p:cNvSpPr>
              <a:spLocks/>
            </p:cNvSpPr>
            <p:nvPr/>
          </p:nvSpPr>
          <p:spPr bwMode="auto">
            <a:xfrm>
              <a:off x="2677" y="2387"/>
              <a:ext cx="9" cy="47"/>
            </a:xfrm>
            <a:custGeom>
              <a:avLst/>
              <a:gdLst/>
              <a:ahLst/>
              <a:cxnLst>
                <a:cxn ang="0">
                  <a:pos x="0" y="96"/>
                </a:cxn>
                <a:cxn ang="0">
                  <a:pos x="5" y="73"/>
                </a:cxn>
                <a:cxn ang="0">
                  <a:pos x="9" y="48"/>
                </a:cxn>
                <a:cxn ang="0">
                  <a:pos x="13" y="24"/>
                </a:cxn>
                <a:cxn ang="0">
                  <a:pos x="17" y="0"/>
                </a:cxn>
                <a:cxn ang="0">
                  <a:pos x="18" y="24"/>
                </a:cxn>
                <a:cxn ang="0">
                  <a:pos x="16" y="50"/>
                </a:cxn>
                <a:cxn ang="0">
                  <a:pos x="9" y="73"/>
                </a:cxn>
                <a:cxn ang="0">
                  <a:pos x="0" y="96"/>
                </a:cxn>
              </a:cxnLst>
              <a:rect l="0" t="0" r="r" b="b"/>
              <a:pathLst>
                <a:path w="18" h="96">
                  <a:moveTo>
                    <a:pt x="0" y="96"/>
                  </a:moveTo>
                  <a:lnTo>
                    <a:pt x="5" y="73"/>
                  </a:lnTo>
                  <a:lnTo>
                    <a:pt x="9" y="48"/>
                  </a:lnTo>
                  <a:lnTo>
                    <a:pt x="13" y="24"/>
                  </a:lnTo>
                  <a:lnTo>
                    <a:pt x="17" y="0"/>
                  </a:lnTo>
                  <a:lnTo>
                    <a:pt x="18" y="24"/>
                  </a:lnTo>
                  <a:lnTo>
                    <a:pt x="16" y="50"/>
                  </a:lnTo>
                  <a:lnTo>
                    <a:pt x="9" y="73"/>
                  </a:lnTo>
                  <a:lnTo>
                    <a:pt x="0" y="9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6" name="Freeform 208"/>
            <p:cNvSpPr>
              <a:spLocks/>
            </p:cNvSpPr>
            <p:nvPr/>
          </p:nvSpPr>
          <p:spPr bwMode="auto">
            <a:xfrm>
              <a:off x="2596" y="2389"/>
              <a:ext cx="9" cy="3"/>
            </a:xfrm>
            <a:custGeom>
              <a:avLst/>
              <a:gdLst/>
              <a:ahLst/>
              <a:cxnLst>
                <a:cxn ang="0">
                  <a:pos x="20" y="4"/>
                </a:cxn>
                <a:cxn ang="0">
                  <a:pos x="15" y="6"/>
                </a:cxn>
                <a:cxn ang="0">
                  <a:pos x="11" y="6"/>
                </a:cxn>
                <a:cxn ang="0">
                  <a:pos x="5" y="6"/>
                </a:cxn>
                <a:cxn ang="0">
                  <a:pos x="0" y="4"/>
                </a:cxn>
                <a:cxn ang="0">
                  <a:pos x="5" y="2"/>
                </a:cxn>
                <a:cxn ang="0">
                  <a:pos x="12" y="1"/>
                </a:cxn>
                <a:cxn ang="0">
                  <a:pos x="16" y="0"/>
                </a:cxn>
                <a:cxn ang="0">
                  <a:pos x="20" y="4"/>
                </a:cxn>
              </a:cxnLst>
              <a:rect l="0" t="0" r="r" b="b"/>
              <a:pathLst>
                <a:path w="20" h="6">
                  <a:moveTo>
                    <a:pt x="20" y="4"/>
                  </a:moveTo>
                  <a:lnTo>
                    <a:pt x="15" y="6"/>
                  </a:lnTo>
                  <a:lnTo>
                    <a:pt x="11" y="6"/>
                  </a:lnTo>
                  <a:lnTo>
                    <a:pt x="5" y="6"/>
                  </a:lnTo>
                  <a:lnTo>
                    <a:pt x="0" y="4"/>
                  </a:lnTo>
                  <a:lnTo>
                    <a:pt x="5" y="2"/>
                  </a:lnTo>
                  <a:lnTo>
                    <a:pt x="12" y="1"/>
                  </a:lnTo>
                  <a:lnTo>
                    <a:pt x="16" y="0"/>
                  </a:lnTo>
                  <a:lnTo>
                    <a:pt x="20" y="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7" name="Freeform 209"/>
            <p:cNvSpPr>
              <a:spLocks/>
            </p:cNvSpPr>
            <p:nvPr/>
          </p:nvSpPr>
          <p:spPr bwMode="auto">
            <a:xfrm>
              <a:off x="2658" y="2392"/>
              <a:ext cx="16" cy="5"/>
            </a:xfrm>
            <a:custGeom>
              <a:avLst/>
              <a:gdLst/>
              <a:ahLst/>
              <a:cxnLst>
                <a:cxn ang="0">
                  <a:pos x="31" y="6"/>
                </a:cxn>
                <a:cxn ang="0">
                  <a:pos x="27" y="11"/>
                </a:cxn>
                <a:cxn ang="0">
                  <a:pos x="0" y="10"/>
                </a:cxn>
                <a:cxn ang="0">
                  <a:pos x="0" y="4"/>
                </a:cxn>
                <a:cxn ang="0">
                  <a:pos x="4" y="3"/>
                </a:cxn>
                <a:cxn ang="0">
                  <a:pos x="10" y="3"/>
                </a:cxn>
                <a:cxn ang="0">
                  <a:pos x="16" y="0"/>
                </a:cxn>
                <a:cxn ang="0">
                  <a:pos x="21" y="0"/>
                </a:cxn>
                <a:cxn ang="0">
                  <a:pos x="25" y="0"/>
                </a:cxn>
                <a:cxn ang="0">
                  <a:pos x="30" y="2"/>
                </a:cxn>
                <a:cxn ang="0">
                  <a:pos x="31" y="6"/>
                </a:cxn>
              </a:cxnLst>
              <a:rect l="0" t="0" r="r" b="b"/>
              <a:pathLst>
                <a:path w="31" h="11">
                  <a:moveTo>
                    <a:pt x="31" y="6"/>
                  </a:moveTo>
                  <a:lnTo>
                    <a:pt x="27" y="11"/>
                  </a:lnTo>
                  <a:lnTo>
                    <a:pt x="0" y="10"/>
                  </a:lnTo>
                  <a:lnTo>
                    <a:pt x="0" y="4"/>
                  </a:lnTo>
                  <a:lnTo>
                    <a:pt x="4" y="3"/>
                  </a:lnTo>
                  <a:lnTo>
                    <a:pt x="10" y="3"/>
                  </a:lnTo>
                  <a:lnTo>
                    <a:pt x="16" y="0"/>
                  </a:lnTo>
                  <a:lnTo>
                    <a:pt x="21" y="0"/>
                  </a:lnTo>
                  <a:lnTo>
                    <a:pt x="25" y="0"/>
                  </a:lnTo>
                  <a:lnTo>
                    <a:pt x="30" y="2"/>
                  </a:lnTo>
                  <a:lnTo>
                    <a:pt x="31" y="6"/>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8" name="Freeform 210"/>
            <p:cNvSpPr>
              <a:spLocks/>
            </p:cNvSpPr>
            <p:nvPr/>
          </p:nvSpPr>
          <p:spPr bwMode="auto">
            <a:xfrm>
              <a:off x="2687" y="2392"/>
              <a:ext cx="13" cy="52"/>
            </a:xfrm>
            <a:custGeom>
              <a:avLst/>
              <a:gdLst/>
              <a:ahLst/>
              <a:cxnLst>
                <a:cxn ang="0">
                  <a:pos x="24" y="32"/>
                </a:cxn>
                <a:cxn ang="0">
                  <a:pos x="19" y="51"/>
                </a:cxn>
                <a:cxn ang="0">
                  <a:pos x="14" y="70"/>
                </a:cxn>
                <a:cxn ang="0">
                  <a:pos x="8" y="88"/>
                </a:cxn>
                <a:cxn ang="0">
                  <a:pos x="0" y="105"/>
                </a:cxn>
                <a:cxn ang="0">
                  <a:pos x="3" y="91"/>
                </a:cxn>
                <a:cxn ang="0">
                  <a:pos x="7" y="80"/>
                </a:cxn>
                <a:cxn ang="0">
                  <a:pos x="11" y="67"/>
                </a:cxn>
                <a:cxn ang="0">
                  <a:pos x="11" y="55"/>
                </a:cxn>
                <a:cxn ang="0">
                  <a:pos x="16" y="43"/>
                </a:cxn>
                <a:cxn ang="0">
                  <a:pos x="17" y="29"/>
                </a:cxn>
                <a:cxn ang="0">
                  <a:pos x="19" y="15"/>
                </a:cxn>
                <a:cxn ang="0">
                  <a:pos x="21" y="2"/>
                </a:cxn>
                <a:cxn ang="0">
                  <a:pos x="22" y="0"/>
                </a:cxn>
                <a:cxn ang="0">
                  <a:pos x="23" y="0"/>
                </a:cxn>
                <a:cxn ang="0">
                  <a:pos x="23" y="0"/>
                </a:cxn>
                <a:cxn ang="0">
                  <a:pos x="24" y="0"/>
                </a:cxn>
                <a:cxn ang="0">
                  <a:pos x="27" y="7"/>
                </a:cxn>
                <a:cxn ang="0">
                  <a:pos x="27" y="15"/>
                </a:cxn>
                <a:cxn ang="0">
                  <a:pos x="26" y="23"/>
                </a:cxn>
                <a:cxn ang="0">
                  <a:pos x="24" y="32"/>
                </a:cxn>
              </a:cxnLst>
              <a:rect l="0" t="0" r="r" b="b"/>
              <a:pathLst>
                <a:path w="27" h="105">
                  <a:moveTo>
                    <a:pt x="24" y="32"/>
                  </a:moveTo>
                  <a:lnTo>
                    <a:pt x="19" y="51"/>
                  </a:lnTo>
                  <a:lnTo>
                    <a:pt x="14" y="70"/>
                  </a:lnTo>
                  <a:lnTo>
                    <a:pt x="8" y="88"/>
                  </a:lnTo>
                  <a:lnTo>
                    <a:pt x="0" y="105"/>
                  </a:lnTo>
                  <a:lnTo>
                    <a:pt x="3" y="91"/>
                  </a:lnTo>
                  <a:lnTo>
                    <a:pt x="7" y="80"/>
                  </a:lnTo>
                  <a:lnTo>
                    <a:pt x="11" y="67"/>
                  </a:lnTo>
                  <a:lnTo>
                    <a:pt x="11" y="55"/>
                  </a:lnTo>
                  <a:lnTo>
                    <a:pt x="16" y="43"/>
                  </a:lnTo>
                  <a:lnTo>
                    <a:pt x="17" y="29"/>
                  </a:lnTo>
                  <a:lnTo>
                    <a:pt x="19" y="15"/>
                  </a:lnTo>
                  <a:lnTo>
                    <a:pt x="21" y="2"/>
                  </a:lnTo>
                  <a:lnTo>
                    <a:pt x="22" y="0"/>
                  </a:lnTo>
                  <a:lnTo>
                    <a:pt x="23" y="0"/>
                  </a:lnTo>
                  <a:lnTo>
                    <a:pt x="23" y="0"/>
                  </a:lnTo>
                  <a:lnTo>
                    <a:pt x="24" y="0"/>
                  </a:lnTo>
                  <a:lnTo>
                    <a:pt x="27" y="7"/>
                  </a:lnTo>
                  <a:lnTo>
                    <a:pt x="27" y="15"/>
                  </a:lnTo>
                  <a:lnTo>
                    <a:pt x="26" y="23"/>
                  </a:lnTo>
                  <a:lnTo>
                    <a:pt x="24" y="3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59" name="Freeform 211"/>
            <p:cNvSpPr>
              <a:spLocks/>
            </p:cNvSpPr>
            <p:nvPr/>
          </p:nvSpPr>
          <p:spPr bwMode="auto">
            <a:xfrm>
              <a:off x="2703" y="2393"/>
              <a:ext cx="12" cy="46"/>
            </a:xfrm>
            <a:custGeom>
              <a:avLst/>
              <a:gdLst/>
              <a:ahLst/>
              <a:cxnLst>
                <a:cxn ang="0">
                  <a:pos x="0" y="92"/>
                </a:cxn>
                <a:cxn ang="0">
                  <a:pos x="5" y="71"/>
                </a:cxn>
                <a:cxn ang="0">
                  <a:pos x="9" y="49"/>
                </a:cxn>
                <a:cxn ang="0">
                  <a:pos x="11" y="27"/>
                </a:cxn>
                <a:cxn ang="0">
                  <a:pos x="16" y="7"/>
                </a:cxn>
                <a:cxn ang="0">
                  <a:pos x="23" y="0"/>
                </a:cxn>
                <a:cxn ang="0">
                  <a:pos x="20" y="24"/>
                </a:cxn>
                <a:cxn ang="0">
                  <a:pos x="17" y="47"/>
                </a:cxn>
                <a:cxn ang="0">
                  <a:pos x="10" y="71"/>
                </a:cxn>
                <a:cxn ang="0">
                  <a:pos x="0" y="92"/>
                </a:cxn>
              </a:cxnLst>
              <a:rect l="0" t="0" r="r" b="b"/>
              <a:pathLst>
                <a:path w="23" h="92">
                  <a:moveTo>
                    <a:pt x="0" y="92"/>
                  </a:moveTo>
                  <a:lnTo>
                    <a:pt x="5" y="71"/>
                  </a:lnTo>
                  <a:lnTo>
                    <a:pt x="9" y="49"/>
                  </a:lnTo>
                  <a:lnTo>
                    <a:pt x="11" y="27"/>
                  </a:lnTo>
                  <a:lnTo>
                    <a:pt x="16" y="7"/>
                  </a:lnTo>
                  <a:lnTo>
                    <a:pt x="23" y="0"/>
                  </a:lnTo>
                  <a:lnTo>
                    <a:pt x="20" y="24"/>
                  </a:lnTo>
                  <a:lnTo>
                    <a:pt x="17" y="47"/>
                  </a:lnTo>
                  <a:lnTo>
                    <a:pt x="10" y="71"/>
                  </a:lnTo>
                  <a:lnTo>
                    <a:pt x="0" y="9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0" name="Freeform 212"/>
            <p:cNvSpPr>
              <a:spLocks/>
            </p:cNvSpPr>
            <p:nvPr/>
          </p:nvSpPr>
          <p:spPr bwMode="auto">
            <a:xfrm>
              <a:off x="2355" y="2397"/>
              <a:ext cx="42" cy="7"/>
            </a:xfrm>
            <a:custGeom>
              <a:avLst/>
              <a:gdLst/>
              <a:ahLst/>
              <a:cxnLst>
                <a:cxn ang="0">
                  <a:pos x="83" y="0"/>
                </a:cxn>
                <a:cxn ang="0">
                  <a:pos x="84" y="2"/>
                </a:cxn>
                <a:cxn ang="0">
                  <a:pos x="84" y="5"/>
                </a:cxn>
                <a:cxn ang="0">
                  <a:pos x="82" y="7"/>
                </a:cxn>
                <a:cxn ang="0">
                  <a:pos x="81" y="9"/>
                </a:cxn>
                <a:cxn ang="0">
                  <a:pos x="76" y="13"/>
                </a:cxn>
                <a:cxn ang="0">
                  <a:pos x="72" y="11"/>
                </a:cxn>
                <a:cxn ang="0">
                  <a:pos x="67" y="10"/>
                </a:cxn>
                <a:cxn ang="0">
                  <a:pos x="62" y="9"/>
                </a:cxn>
                <a:cxn ang="0">
                  <a:pos x="4" y="9"/>
                </a:cxn>
                <a:cxn ang="0">
                  <a:pos x="2" y="8"/>
                </a:cxn>
                <a:cxn ang="0">
                  <a:pos x="1" y="7"/>
                </a:cxn>
                <a:cxn ang="0">
                  <a:pos x="0" y="6"/>
                </a:cxn>
                <a:cxn ang="0">
                  <a:pos x="0" y="5"/>
                </a:cxn>
                <a:cxn ang="0">
                  <a:pos x="8" y="6"/>
                </a:cxn>
                <a:cxn ang="0">
                  <a:pos x="17" y="6"/>
                </a:cxn>
                <a:cxn ang="0">
                  <a:pos x="26" y="6"/>
                </a:cxn>
                <a:cxn ang="0">
                  <a:pos x="35" y="6"/>
                </a:cxn>
                <a:cxn ang="0">
                  <a:pos x="43" y="6"/>
                </a:cxn>
                <a:cxn ang="0">
                  <a:pos x="52" y="5"/>
                </a:cxn>
                <a:cxn ang="0">
                  <a:pos x="60" y="2"/>
                </a:cxn>
                <a:cxn ang="0">
                  <a:pos x="69" y="0"/>
                </a:cxn>
                <a:cxn ang="0">
                  <a:pos x="83" y="0"/>
                </a:cxn>
              </a:cxnLst>
              <a:rect l="0" t="0" r="r" b="b"/>
              <a:pathLst>
                <a:path w="84" h="13">
                  <a:moveTo>
                    <a:pt x="83" y="0"/>
                  </a:moveTo>
                  <a:lnTo>
                    <a:pt x="84" y="2"/>
                  </a:lnTo>
                  <a:lnTo>
                    <a:pt x="84" y="5"/>
                  </a:lnTo>
                  <a:lnTo>
                    <a:pt x="82" y="7"/>
                  </a:lnTo>
                  <a:lnTo>
                    <a:pt x="81" y="9"/>
                  </a:lnTo>
                  <a:lnTo>
                    <a:pt x="76" y="13"/>
                  </a:lnTo>
                  <a:lnTo>
                    <a:pt x="72" y="11"/>
                  </a:lnTo>
                  <a:lnTo>
                    <a:pt x="67" y="10"/>
                  </a:lnTo>
                  <a:lnTo>
                    <a:pt x="62" y="9"/>
                  </a:lnTo>
                  <a:lnTo>
                    <a:pt x="4" y="9"/>
                  </a:lnTo>
                  <a:lnTo>
                    <a:pt x="2" y="8"/>
                  </a:lnTo>
                  <a:lnTo>
                    <a:pt x="1" y="7"/>
                  </a:lnTo>
                  <a:lnTo>
                    <a:pt x="0" y="6"/>
                  </a:lnTo>
                  <a:lnTo>
                    <a:pt x="0" y="5"/>
                  </a:lnTo>
                  <a:lnTo>
                    <a:pt x="8" y="6"/>
                  </a:lnTo>
                  <a:lnTo>
                    <a:pt x="17" y="6"/>
                  </a:lnTo>
                  <a:lnTo>
                    <a:pt x="26" y="6"/>
                  </a:lnTo>
                  <a:lnTo>
                    <a:pt x="35" y="6"/>
                  </a:lnTo>
                  <a:lnTo>
                    <a:pt x="43" y="6"/>
                  </a:lnTo>
                  <a:lnTo>
                    <a:pt x="52" y="5"/>
                  </a:lnTo>
                  <a:lnTo>
                    <a:pt x="60" y="2"/>
                  </a:lnTo>
                  <a:lnTo>
                    <a:pt x="69" y="0"/>
                  </a:lnTo>
                  <a:lnTo>
                    <a:pt x="83"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1" name="Freeform 213"/>
            <p:cNvSpPr>
              <a:spLocks/>
            </p:cNvSpPr>
            <p:nvPr/>
          </p:nvSpPr>
          <p:spPr bwMode="auto">
            <a:xfrm>
              <a:off x="2620" y="2400"/>
              <a:ext cx="24" cy="29"/>
            </a:xfrm>
            <a:custGeom>
              <a:avLst/>
              <a:gdLst/>
              <a:ahLst/>
              <a:cxnLst>
                <a:cxn ang="0">
                  <a:pos x="25" y="24"/>
                </a:cxn>
                <a:cxn ang="0">
                  <a:pos x="31" y="20"/>
                </a:cxn>
                <a:cxn ang="0">
                  <a:pos x="36" y="15"/>
                </a:cxn>
                <a:cxn ang="0">
                  <a:pos x="39" y="9"/>
                </a:cxn>
                <a:cxn ang="0">
                  <a:pos x="45" y="5"/>
                </a:cxn>
                <a:cxn ang="0">
                  <a:pos x="47" y="20"/>
                </a:cxn>
                <a:cxn ang="0">
                  <a:pos x="45" y="34"/>
                </a:cxn>
                <a:cxn ang="0">
                  <a:pos x="40" y="46"/>
                </a:cxn>
                <a:cxn ang="0">
                  <a:pos x="31" y="56"/>
                </a:cxn>
                <a:cxn ang="0">
                  <a:pos x="21" y="56"/>
                </a:cxn>
                <a:cxn ang="0">
                  <a:pos x="14" y="50"/>
                </a:cxn>
                <a:cxn ang="0">
                  <a:pos x="9" y="42"/>
                </a:cxn>
                <a:cxn ang="0">
                  <a:pos x="6" y="34"/>
                </a:cxn>
                <a:cxn ang="0">
                  <a:pos x="3" y="25"/>
                </a:cxn>
                <a:cxn ang="0">
                  <a:pos x="2" y="17"/>
                </a:cxn>
                <a:cxn ang="0">
                  <a:pos x="1" y="8"/>
                </a:cxn>
                <a:cxn ang="0">
                  <a:pos x="0" y="0"/>
                </a:cxn>
                <a:cxn ang="0">
                  <a:pos x="4" y="7"/>
                </a:cxn>
                <a:cxn ang="0">
                  <a:pos x="10" y="15"/>
                </a:cxn>
                <a:cxn ang="0">
                  <a:pos x="17" y="20"/>
                </a:cxn>
                <a:cxn ang="0">
                  <a:pos x="25" y="24"/>
                </a:cxn>
              </a:cxnLst>
              <a:rect l="0" t="0" r="r" b="b"/>
              <a:pathLst>
                <a:path w="47" h="56">
                  <a:moveTo>
                    <a:pt x="25" y="24"/>
                  </a:moveTo>
                  <a:lnTo>
                    <a:pt x="31" y="20"/>
                  </a:lnTo>
                  <a:lnTo>
                    <a:pt x="36" y="15"/>
                  </a:lnTo>
                  <a:lnTo>
                    <a:pt x="39" y="9"/>
                  </a:lnTo>
                  <a:lnTo>
                    <a:pt x="45" y="5"/>
                  </a:lnTo>
                  <a:lnTo>
                    <a:pt x="47" y="20"/>
                  </a:lnTo>
                  <a:lnTo>
                    <a:pt x="45" y="34"/>
                  </a:lnTo>
                  <a:lnTo>
                    <a:pt x="40" y="46"/>
                  </a:lnTo>
                  <a:lnTo>
                    <a:pt x="31" y="56"/>
                  </a:lnTo>
                  <a:lnTo>
                    <a:pt x="21" y="56"/>
                  </a:lnTo>
                  <a:lnTo>
                    <a:pt x="14" y="50"/>
                  </a:lnTo>
                  <a:lnTo>
                    <a:pt x="9" y="42"/>
                  </a:lnTo>
                  <a:lnTo>
                    <a:pt x="6" y="34"/>
                  </a:lnTo>
                  <a:lnTo>
                    <a:pt x="3" y="25"/>
                  </a:lnTo>
                  <a:lnTo>
                    <a:pt x="2" y="17"/>
                  </a:lnTo>
                  <a:lnTo>
                    <a:pt x="1" y="8"/>
                  </a:lnTo>
                  <a:lnTo>
                    <a:pt x="0" y="0"/>
                  </a:lnTo>
                  <a:lnTo>
                    <a:pt x="4" y="7"/>
                  </a:lnTo>
                  <a:lnTo>
                    <a:pt x="10" y="15"/>
                  </a:lnTo>
                  <a:lnTo>
                    <a:pt x="17" y="20"/>
                  </a:lnTo>
                  <a:lnTo>
                    <a:pt x="25" y="24"/>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2" name="Freeform 214"/>
            <p:cNvSpPr>
              <a:spLocks/>
            </p:cNvSpPr>
            <p:nvPr/>
          </p:nvSpPr>
          <p:spPr bwMode="auto">
            <a:xfrm>
              <a:off x="2445" y="2402"/>
              <a:ext cx="135" cy="13"/>
            </a:xfrm>
            <a:custGeom>
              <a:avLst/>
              <a:gdLst/>
              <a:ahLst/>
              <a:cxnLst>
                <a:cxn ang="0">
                  <a:pos x="269" y="8"/>
                </a:cxn>
                <a:cxn ang="0">
                  <a:pos x="268" y="12"/>
                </a:cxn>
                <a:cxn ang="0">
                  <a:pos x="266" y="14"/>
                </a:cxn>
                <a:cxn ang="0">
                  <a:pos x="262" y="15"/>
                </a:cxn>
                <a:cxn ang="0">
                  <a:pos x="260" y="16"/>
                </a:cxn>
                <a:cxn ang="0">
                  <a:pos x="245" y="17"/>
                </a:cxn>
                <a:cxn ang="0">
                  <a:pos x="230" y="19"/>
                </a:cxn>
                <a:cxn ang="0">
                  <a:pos x="215" y="19"/>
                </a:cxn>
                <a:cxn ang="0">
                  <a:pos x="200" y="20"/>
                </a:cxn>
                <a:cxn ang="0">
                  <a:pos x="185" y="21"/>
                </a:cxn>
                <a:cxn ang="0">
                  <a:pos x="170" y="22"/>
                </a:cxn>
                <a:cxn ang="0">
                  <a:pos x="155" y="23"/>
                </a:cxn>
                <a:cxn ang="0">
                  <a:pos x="140" y="23"/>
                </a:cxn>
                <a:cxn ang="0">
                  <a:pos x="125" y="24"/>
                </a:cxn>
                <a:cxn ang="0">
                  <a:pos x="110" y="25"/>
                </a:cxn>
                <a:cxn ang="0">
                  <a:pos x="95" y="25"/>
                </a:cxn>
                <a:cxn ang="0">
                  <a:pos x="80" y="25"/>
                </a:cxn>
                <a:cxn ang="0">
                  <a:pos x="65" y="25"/>
                </a:cxn>
                <a:cxn ang="0">
                  <a:pos x="50" y="25"/>
                </a:cxn>
                <a:cxn ang="0">
                  <a:pos x="35" y="25"/>
                </a:cxn>
                <a:cxn ang="0">
                  <a:pos x="20" y="24"/>
                </a:cxn>
                <a:cxn ang="0">
                  <a:pos x="15" y="22"/>
                </a:cxn>
                <a:cxn ang="0">
                  <a:pos x="8" y="22"/>
                </a:cxn>
                <a:cxn ang="0">
                  <a:pos x="2" y="21"/>
                </a:cxn>
                <a:cxn ang="0">
                  <a:pos x="0" y="15"/>
                </a:cxn>
                <a:cxn ang="0">
                  <a:pos x="22" y="13"/>
                </a:cxn>
                <a:cxn ang="0">
                  <a:pos x="42" y="11"/>
                </a:cxn>
                <a:cxn ang="0">
                  <a:pos x="65" y="9"/>
                </a:cxn>
                <a:cxn ang="0">
                  <a:pos x="87" y="7"/>
                </a:cxn>
                <a:cxn ang="0">
                  <a:pos x="109" y="6"/>
                </a:cxn>
                <a:cxn ang="0">
                  <a:pos x="132" y="5"/>
                </a:cxn>
                <a:cxn ang="0">
                  <a:pos x="154" y="2"/>
                </a:cxn>
                <a:cxn ang="0">
                  <a:pos x="177" y="0"/>
                </a:cxn>
                <a:cxn ang="0">
                  <a:pos x="189" y="2"/>
                </a:cxn>
                <a:cxn ang="0">
                  <a:pos x="199" y="2"/>
                </a:cxn>
                <a:cxn ang="0">
                  <a:pos x="210" y="2"/>
                </a:cxn>
                <a:cxn ang="0">
                  <a:pos x="223" y="2"/>
                </a:cxn>
                <a:cxn ang="0">
                  <a:pos x="235" y="2"/>
                </a:cxn>
                <a:cxn ang="0">
                  <a:pos x="246" y="4"/>
                </a:cxn>
                <a:cxn ang="0">
                  <a:pos x="258" y="5"/>
                </a:cxn>
                <a:cxn ang="0">
                  <a:pos x="269" y="8"/>
                </a:cxn>
              </a:cxnLst>
              <a:rect l="0" t="0" r="r" b="b"/>
              <a:pathLst>
                <a:path w="269" h="25">
                  <a:moveTo>
                    <a:pt x="269" y="8"/>
                  </a:moveTo>
                  <a:lnTo>
                    <a:pt x="268" y="12"/>
                  </a:lnTo>
                  <a:lnTo>
                    <a:pt x="266" y="14"/>
                  </a:lnTo>
                  <a:lnTo>
                    <a:pt x="262" y="15"/>
                  </a:lnTo>
                  <a:lnTo>
                    <a:pt x="260" y="16"/>
                  </a:lnTo>
                  <a:lnTo>
                    <a:pt x="245" y="17"/>
                  </a:lnTo>
                  <a:lnTo>
                    <a:pt x="230" y="19"/>
                  </a:lnTo>
                  <a:lnTo>
                    <a:pt x="215" y="19"/>
                  </a:lnTo>
                  <a:lnTo>
                    <a:pt x="200" y="20"/>
                  </a:lnTo>
                  <a:lnTo>
                    <a:pt x="185" y="21"/>
                  </a:lnTo>
                  <a:lnTo>
                    <a:pt x="170" y="22"/>
                  </a:lnTo>
                  <a:lnTo>
                    <a:pt x="155" y="23"/>
                  </a:lnTo>
                  <a:lnTo>
                    <a:pt x="140" y="23"/>
                  </a:lnTo>
                  <a:lnTo>
                    <a:pt x="125" y="24"/>
                  </a:lnTo>
                  <a:lnTo>
                    <a:pt x="110" y="25"/>
                  </a:lnTo>
                  <a:lnTo>
                    <a:pt x="95" y="25"/>
                  </a:lnTo>
                  <a:lnTo>
                    <a:pt x="80" y="25"/>
                  </a:lnTo>
                  <a:lnTo>
                    <a:pt x="65" y="25"/>
                  </a:lnTo>
                  <a:lnTo>
                    <a:pt x="50" y="25"/>
                  </a:lnTo>
                  <a:lnTo>
                    <a:pt x="35" y="25"/>
                  </a:lnTo>
                  <a:lnTo>
                    <a:pt x="20" y="24"/>
                  </a:lnTo>
                  <a:lnTo>
                    <a:pt x="15" y="22"/>
                  </a:lnTo>
                  <a:lnTo>
                    <a:pt x="8" y="22"/>
                  </a:lnTo>
                  <a:lnTo>
                    <a:pt x="2" y="21"/>
                  </a:lnTo>
                  <a:lnTo>
                    <a:pt x="0" y="15"/>
                  </a:lnTo>
                  <a:lnTo>
                    <a:pt x="22" y="13"/>
                  </a:lnTo>
                  <a:lnTo>
                    <a:pt x="42" y="11"/>
                  </a:lnTo>
                  <a:lnTo>
                    <a:pt x="65" y="9"/>
                  </a:lnTo>
                  <a:lnTo>
                    <a:pt x="87" y="7"/>
                  </a:lnTo>
                  <a:lnTo>
                    <a:pt x="109" y="6"/>
                  </a:lnTo>
                  <a:lnTo>
                    <a:pt x="132" y="5"/>
                  </a:lnTo>
                  <a:lnTo>
                    <a:pt x="154" y="2"/>
                  </a:lnTo>
                  <a:lnTo>
                    <a:pt x="177" y="0"/>
                  </a:lnTo>
                  <a:lnTo>
                    <a:pt x="189" y="2"/>
                  </a:lnTo>
                  <a:lnTo>
                    <a:pt x="199" y="2"/>
                  </a:lnTo>
                  <a:lnTo>
                    <a:pt x="210" y="2"/>
                  </a:lnTo>
                  <a:lnTo>
                    <a:pt x="223" y="2"/>
                  </a:lnTo>
                  <a:lnTo>
                    <a:pt x="235" y="2"/>
                  </a:lnTo>
                  <a:lnTo>
                    <a:pt x="246" y="4"/>
                  </a:lnTo>
                  <a:lnTo>
                    <a:pt x="258" y="5"/>
                  </a:lnTo>
                  <a:lnTo>
                    <a:pt x="269"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3" name="Freeform 215"/>
            <p:cNvSpPr>
              <a:spLocks/>
            </p:cNvSpPr>
            <p:nvPr/>
          </p:nvSpPr>
          <p:spPr bwMode="auto">
            <a:xfrm>
              <a:off x="2598" y="2405"/>
              <a:ext cx="11" cy="3"/>
            </a:xfrm>
            <a:custGeom>
              <a:avLst/>
              <a:gdLst/>
              <a:ahLst/>
              <a:cxnLst>
                <a:cxn ang="0">
                  <a:pos x="21" y="1"/>
                </a:cxn>
                <a:cxn ang="0">
                  <a:pos x="21" y="2"/>
                </a:cxn>
                <a:cxn ang="0">
                  <a:pos x="21" y="2"/>
                </a:cxn>
                <a:cxn ang="0">
                  <a:pos x="21" y="3"/>
                </a:cxn>
                <a:cxn ang="0">
                  <a:pos x="22" y="5"/>
                </a:cxn>
                <a:cxn ang="0">
                  <a:pos x="16" y="6"/>
                </a:cxn>
                <a:cxn ang="0">
                  <a:pos x="11" y="6"/>
                </a:cxn>
                <a:cxn ang="0">
                  <a:pos x="6" y="5"/>
                </a:cxn>
                <a:cxn ang="0">
                  <a:pos x="0" y="3"/>
                </a:cxn>
                <a:cxn ang="0">
                  <a:pos x="5" y="1"/>
                </a:cxn>
                <a:cxn ang="0">
                  <a:pos x="9" y="0"/>
                </a:cxn>
                <a:cxn ang="0">
                  <a:pos x="15" y="0"/>
                </a:cxn>
                <a:cxn ang="0">
                  <a:pos x="21" y="1"/>
                </a:cxn>
              </a:cxnLst>
              <a:rect l="0" t="0" r="r" b="b"/>
              <a:pathLst>
                <a:path w="22" h="6">
                  <a:moveTo>
                    <a:pt x="21" y="1"/>
                  </a:moveTo>
                  <a:lnTo>
                    <a:pt x="21" y="2"/>
                  </a:lnTo>
                  <a:lnTo>
                    <a:pt x="21" y="2"/>
                  </a:lnTo>
                  <a:lnTo>
                    <a:pt x="21" y="3"/>
                  </a:lnTo>
                  <a:lnTo>
                    <a:pt x="22" y="5"/>
                  </a:lnTo>
                  <a:lnTo>
                    <a:pt x="16" y="6"/>
                  </a:lnTo>
                  <a:lnTo>
                    <a:pt x="11" y="6"/>
                  </a:lnTo>
                  <a:lnTo>
                    <a:pt x="6" y="5"/>
                  </a:lnTo>
                  <a:lnTo>
                    <a:pt x="0" y="3"/>
                  </a:lnTo>
                  <a:lnTo>
                    <a:pt x="5" y="1"/>
                  </a:lnTo>
                  <a:lnTo>
                    <a:pt x="9" y="0"/>
                  </a:lnTo>
                  <a:lnTo>
                    <a:pt x="15" y="0"/>
                  </a:lnTo>
                  <a:lnTo>
                    <a:pt x="21" y="1"/>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4" name="Freeform 216"/>
            <p:cNvSpPr>
              <a:spLocks/>
            </p:cNvSpPr>
            <p:nvPr/>
          </p:nvSpPr>
          <p:spPr bwMode="auto">
            <a:xfrm>
              <a:off x="2655" y="2406"/>
              <a:ext cx="16" cy="5"/>
            </a:xfrm>
            <a:custGeom>
              <a:avLst/>
              <a:gdLst/>
              <a:ahLst/>
              <a:cxnLst>
                <a:cxn ang="0">
                  <a:pos x="32" y="0"/>
                </a:cxn>
                <a:cxn ang="0">
                  <a:pos x="32" y="2"/>
                </a:cxn>
                <a:cxn ang="0">
                  <a:pos x="32" y="6"/>
                </a:cxn>
                <a:cxn ang="0">
                  <a:pos x="31" y="8"/>
                </a:cxn>
                <a:cxn ang="0">
                  <a:pos x="29" y="10"/>
                </a:cxn>
                <a:cxn ang="0">
                  <a:pos x="23" y="10"/>
                </a:cxn>
                <a:cxn ang="0">
                  <a:pos x="17" y="8"/>
                </a:cxn>
                <a:cxn ang="0">
                  <a:pos x="11" y="7"/>
                </a:cxn>
                <a:cxn ang="0">
                  <a:pos x="7" y="10"/>
                </a:cxn>
                <a:cxn ang="0">
                  <a:pos x="5" y="10"/>
                </a:cxn>
                <a:cxn ang="0">
                  <a:pos x="3" y="9"/>
                </a:cxn>
                <a:cxn ang="0">
                  <a:pos x="1" y="9"/>
                </a:cxn>
                <a:cxn ang="0">
                  <a:pos x="0" y="8"/>
                </a:cxn>
                <a:cxn ang="0">
                  <a:pos x="6" y="2"/>
                </a:cxn>
                <a:cxn ang="0">
                  <a:pos x="14" y="1"/>
                </a:cxn>
                <a:cxn ang="0">
                  <a:pos x="23" y="1"/>
                </a:cxn>
                <a:cxn ang="0">
                  <a:pos x="32" y="0"/>
                </a:cxn>
              </a:cxnLst>
              <a:rect l="0" t="0" r="r" b="b"/>
              <a:pathLst>
                <a:path w="32" h="10">
                  <a:moveTo>
                    <a:pt x="32" y="0"/>
                  </a:moveTo>
                  <a:lnTo>
                    <a:pt x="32" y="2"/>
                  </a:lnTo>
                  <a:lnTo>
                    <a:pt x="32" y="6"/>
                  </a:lnTo>
                  <a:lnTo>
                    <a:pt x="31" y="8"/>
                  </a:lnTo>
                  <a:lnTo>
                    <a:pt x="29" y="10"/>
                  </a:lnTo>
                  <a:lnTo>
                    <a:pt x="23" y="10"/>
                  </a:lnTo>
                  <a:lnTo>
                    <a:pt x="17" y="8"/>
                  </a:lnTo>
                  <a:lnTo>
                    <a:pt x="11" y="7"/>
                  </a:lnTo>
                  <a:lnTo>
                    <a:pt x="7" y="10"/>
                  </a:lnTo>
                  <a:lnTo>
                    <a:pt x="5" y="10"/>
                  </a:lnTo>
                  <a:lnTo>
                    <a:pt x="3" y="9"/>
                  </a:lnTo>
                  <a:lnTo>
                    <a:pt x="1" y="9"/>
                  </a:lnTo>
                  <a:lnTo>
                    <a:pt x="0" y="8"/>
                  </a:lnTo>
                  <a:lnTo>
                    <a:pt x="6" y="2"/>
                  </a:lnTo>
                  <a:lnTo>
                    <a:pt x="14" y="1"/>
                  </a:lnTo>
                  <a:lnTo>
                    <a:pt x="23" y="1"/>
                  </a:lnTo>
                  <a:lnTo>
                    <a:pt x="32"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5" name="Freeform 217"/>
            <p:cNvSpPr>
              <a:spLocks/>
            </p:cNvSpPr>
            <p:nvPr/>
          </p:nvSpPr>
          <p:spPr bwMode="auto">
            <a:xfrm>
              <a:off x="2377" y="2411"/>
              <a:ext cx="13" cy="2"/>
            </a:xfrm>
            <a:custGeom>
              <a:avLst/>
              <a:gdLst/>
              <a:ahLst/>
              <a:cxnLst>
                <a:cxn ang="0">
                  <a:pos x="26" y="3"/>
                </a:cxn>
                <a:cxn ang="0">
                  <a:pos x="21" y="3"/>
                </a:cxn>
                <a:cxn ang="0">
                  <a:pos x="14" y="3"/>
                </a:cxn>
                <a:cxn ang="0">
                  <a:pos x="7" y="2"/>
                </a:cxn>
                <a:cxn ang="0">
                  <a:pos x="0" y="2"/>
                </a:cxn>
                <a:cxn ang="0">
                  <a:pos x="7" y="1"/>
                </a:cxn>
                <a:cxn ang="0">
                  <a:pos x="14" y="1"/>
                </a:cxn>
                <a:cxn ang="0">
                  <a:pos x="20" y="1"/>
                </a:cxn>
                <a:cxn ang="0">
                  <a:pos x="26" y="0"/>
                </a:cxn>
                <a:cxn ang="0">
                  <a:pos x="26" y="3"/>
                </a:cxn>
              </a:cxnLst>
              <a:rect l="0" t="0" r="r" b="b"/>
              <a:pathLst>
                <a:path w="26" h="3">
                  <a:moveTo>
                    <a:pt x="26" y="3"/>
                  </a:moveTo>
                  <a:lnTo>
                    <a:pt x="21" y="3"/>
                  </a:lnTo>
                  <a:lnTo>
                    <a:pt x="14" y="3"/>
                  </a:lnTo>
                  <a:lnTo>
                    <a:pt x="7" y="2"/>
                  </a:lnTo>
                  <a:lnTo>
                    <a:pt x="0" y="2"/>
                  </a:lnTo>
                  <a:lnTo>
                    <a:pt x="7" y="1"/>
                  </a:lnTo>
                  <a:lnTo>
                    <a:pt x="14" y="1"/>
                  </a:lnTo>
                  <a:lnTo>
                    <a:pt x="20" y="1"/>
                  </a:lnTo>
                  <a:lnTo>
                    <a:pt x="26" y="0"/>
                  </a:lnTo>
                  <a:lnTo>
                    <a:pt x="26"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6" name="Freeform 218"/>
            <p:cNvSpPr>
              <a:spLocks/>
            </p:cNvSpPr>
            <p:nvPr/>
          </p:nvSpPr>
          <p:spPr bwMode="auto">
            <a:xfrm>
              <a:off x="2364" y="2412"/>
              <a:ext cx="3" cy="2"/>
            </a:xfrm>
            <a:custGeom>
              <a:avLst/>
              <a:gdLst/>
              <a:ahLst/>
              <a:cxnLst>
                <a:cxn ang="0">
                  <a:pos x="7" y="2"/>
                </a:cxn>
                <a:cxn ang="0">
                  <a:pos x="0" y="4"/>
                </a:cxn>
                <a:cxn ang="0">
                  <a:pos x="0" y="0"/>
                </a:cxn>
                <a:cxn ang="0">
                  <a:pos x="3" y="1"/>
                </a:cxn>
                <a:cxn ang="0">
                  <a:pos x="4" y="1"/>
                </a:cxn>
                <a:cxn ang="0">
                  <a:pos x="6" y="1"/>
                </a:cxn>
                <a:cxn ang="0">
                  <a:pos x="7" y="2"/>
                </a:cxn>
              </a:cxnLst>
              <a:rect l="0" t="0" r="r" b="b"/>
              <a:pathLst>
                <a:path w="7" h="4">
                  <a:moveTo>
                    <a:pt x="7" y="2"/>
                  </a:moveTo>
                  <a:lnTo>
                    <a:pt x="0" y="4"/>
                  </a:lnTo>
                  <a:lnTo>
                    <a:pt x="0" y="0"/>
                  </a:lnTo>
                  <a:lnTo>
                    <a:pt x="3" y="1"/>
                  </a:lnTo>
                  <a:lnTo>
                    <a:pt x="4" y="1"/>
                  </a:lnTo>
                  <a:lnTo>
                    <a:pt x="6" y="1"/>
                  </a:lnTo>
                  <a:lnTo>
                    <a:pt x="7"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7" name="Freeform 219"/>
            <p:cNvSpPr>
              <a:spLocks/>
            </p:cNvSpPr>
            <p:nvPr/>
          </p:nvSpPr>
          <p:spPr bwMode="auto">
            <a:xfrm>
              <a:off x="2600" y="2418"/>
              <a:ext cx="11" cy="5"/>
            </a:xfrm>
            <a:custGeom>
              <a:avLst/>
              <a:gdLst/>
              <a:ahLst/>
              <a:cxnLst>
                <a:cxn ang="0">
                  <a:pos x="21" y="8"/>
                </a:cxn>
                <a:cxn ang="0">
                  <a:pos x="16" y="10"/>
                </a:cxn>
                <a:cxn ang="0">
                  <a:pos x="11" y="8"/>
                </a:cxn>
                <a:cxn ang="0">
                  <a:pos x="5" y="8"/>
                </a:cxn>
                <a:cxn ang="0">
                  <a:pos x="0" y="6"/>
                </a:cxn>
                <a:cxn ang="0">
                  <a:pos x="0" y="2"/>
                </a:cxn>
                <a:cxn ang="0">
                  <a:pos x="6" y="3"/>
                </a:cxn>
                <a:cxn ang="0">
                  <a:pos x="15" y="0"/>
                </a:cxn>
                <a:cxn ang="0">
                  <a:pos x="19" y="0"/>
                </a:cxn>
                <a:cxn ang="0">
                  <a:pos x="21" y="8"/>
                </a:cxn>
              </a:cxnLst>
              <a:rect l="0" t="0" r="r" b="b"/>
              <a:pathLst>
                <a:path w="21" h="10">
                  <a:moveTo>
                    <a:pt x="21" y="8"/>
                  </a:moveTo>
                  <a:lnTo>
                    <a:pt x="16" y="10"/>
                  </a:lnTo>
                  <a:lnTo>
                    <a:pt x="11" y="8"/>
                  </a:lnTo>
                  <a:lnTo>
                    <a:pt x="5" y="8"/>
                  </a:lnTo>
                  <a:lnTo>
                    <a:pt x="0" y="6"/>
                  </a:lnTo>
                  <a:lnTo>
                    <a:pt x="0" y="2"/>
                  </a:lnTo>
                  <a:lnTo>
                    <a:pt x="6" y="3"/>
                  </a:lnTo>
                  <a:lnTo>
                    <a:pt x="15" y="0"/>
                  </a:lnTo>
                  <a:lnTo>
                    <a:pt x="19" y="0"/>
                  </a:lnTo>
                  <a:lnTo>
                    <a:pt x="21"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8" name="Freeform 220"/>
            <p:cNvSpPr>
              <a:spLocks/>
            </p:cNvSpPr>
            <p:nvPr/>
          </p:nvSpPr>
          <p:spPr bwMode="auto">
            <a:xfrm>
              <a:off x="2652" y="2419"/>
              <a:ext cx="15" cy="6"/>
            </a:xfrm>
            <a:custGeom>
              <a:avLst/>
              <a:gdLst/>
              <a:ahLst/>
              <a:cxnLst>
                <a:cxn ang="0">
                  <a:pos x="31" y="0"/>
                </a:cxn>
                <a:cxn ang="0">
                  <a:pos x="31" y="3"/>
                </a:cxn>
                <a:cxn ang="0">
                  <a:pos x="31" y="5"/>
                </a:cxn>
                <a:cxn ang="0">
                  <a:pos x="30" y="9"/>
                </a:cxn>
                <a:cxn ang="0">
                  <a:pos x="28" y="11"/>
                </a:cxn>
                <a:cxn ang="0">
                  <a:pos x="20" y="10"/>
                </a:cxn>
                <a:cxn ang="0">
                  <a:pos x="12" y="10"/>
                </a:cxn>
                <a:cxn ang="0">
                  <a:pos x="5" y="10"/>
                </a:cxn>
                <a:cxn ang="0">
                  <a:pos x="0" y="5"/>
                </a:cxn>
                <a:cxn ang="0">
                  <a:pos x="6" y="4"/>
                </a:cxn>
                <a:cxn ang="0">
                  <a:pos x="13" y="3"/>
                </a:cxn>
                <a:cxn ang="0">
                  <a:pos x="18" y="2"/>
                </a:cxn>
                <a:cxn ang="0">
                  <a:pos x="25" y="0"/>
                </a:cxn>
                <a:cxn ang="0">
                  <a:pos x="31" y="0"/>
                </a:cxn>
              </a:cxnLst>
              <a:rect l="0" t="0" r="r" b="b"/>
              <a:pathLst>
                <a:path w="31" h="11">
                  <a:moveTo>
                    <a:pt x="31" y="0"/>
                  </a:moveTo>
                  <a:lnTo>
                    <a:pt x="31" y="3"/>
                  </a:lnTo>
                  <a:lnTo>
                    <a:pt x="31" y="5"/>
                  </a:lnTo>
                  <a:lnTo>
                    <a:pt x="30" y="9"/>
                  </a:lnTo>
                  <a:lnTo>
                    <a:pt x="28" y="11"/>
                  </a:lnTo>
                  <a:lnTo>
                    <a:pt x="20" y="10"/>
                  </a:lnTo>
                  <a:lnTo>
                    <a:pt x="12" y="10"/>
                  </a:lnTo>
                  <a:lnTo>
                    <a:pt x="5" y="10"/>
                  </a:lnTo>
                  <a:lnTo>
                    <a:pt x="0" y="5"/>
                  </a:lnTo>
                  <a:lnTo>
                    <a:pt x="6" y="4"/>
                  </a:lnTo>
                  <a:lnTo>
                    <a:pt x="13" y="3"/>
                  </a:lnTo>
                  <a:lnTo>
                    <a:pt x="18" y="2"/>
                  </a:lnTo>
                  <a:lnTo>
                    <a:pt x="25" y="0"/>
                  </a:lnTo>
                  <a:lnTo>
                    <a:pt x="31"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69" name="Freeform 221"/>
            <p:cNvSpPr>
              <a:spLocks/>
            </p:cNvSpPr>
            <p:nvPr/>
          </p:nvSpPr>
          <p:spPr bwMode="auto">
            <a:xfrm>
              <a:off x="2371" y="2422"/>
              <a:ext cx="8" cy="3"/>
            </a:xfrm>
            <a:custGeom>
              <a:avLst/>
              <a:gdLst/>
              <a:ahLst/>
              <a:cxnLst>
                <a:cxn ang="0">
                  <a:pos x="16" y="2"/>
                </a:cxn>
                <a:cxn ang="0">
                  <a:pos x="14" y="4"/>
                </a:cxn>
                <a:cxn ang="0">
                  <a:pos x="12" y="6"/>
                </a:cxn>
                <a:cxn ang="0">
                  <a:pos x="7" y="6"/>
                </a:cxn>
                <a:cxn ang="0">
                  <a:pos x="4" y="6"/>
                </a:cxn>
                <a:cxn ang="0">
                  <a:pos x="0" y="4"/>
                </a:cxn>
                <a:cxn ang="0">
                  <a:pos x="3" y="2"/>
                </a:cxn>
                <a:cxn ang="0">
                  <a:pos x="7" y="0"/>
                </a:cxn>
                <a:cxn ang="0">
                  <a:pos x="12" y="2"/>
                </a:cxn>
                <a:cxn ang="0">
                  <a:pos x="16" y="2"/>
                </a:cxn>
              </a:cxnLst>
              <a:rect l="0" t="0" r="r" b="b"/>
              <a:pathLst>
                <a:path w="16" h="6">
                  <a:moveTo>
                    <a:pt x="16" y="2"/>
                  </a:moveTo>
                  <a:lnTo>
                    <a:pt x="14" y="4"/>
                  </a:lnTo>
                  <a:lnTo>
                    <a:pt x="12" y="6"/>
                  </a:lnTo>
                  <a:lnTo>
                    <a:pt x="7" y="6"/>
                  </a:lnTo>
                  <a:lnTo>
                    <a:pt x="4" y="6"/>
                  </a:lnTo>
                  <a:lnTo>
                    <a:pt x="0" y="4"/>
                  </a:lnTo>
                  <a:lnTo>
                    <a:pt x="3" y="2"/>
                  </a:lnTo>
                  <a:lnTo>
                    <a:pt x="7" y="0"/>
                  </a:lnTo>
                  <a:lnTo>
                    <a:pt x="12" y="2"/>
                  </a:lnTo>
                  <a:lnTo>
                    <a:pt x="16"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0" name="Freeform 222"/>
            <p:cNvSpPr>
              <a:spLocks/>
            </p:cNvSpPr>
            <p:nvPr/>
          </p:nvSpPr>
          <p:spPr bwMode="auto">
            <a:xfrm>
              <a:off x="3113" y="2424"/>
              <a:ext cx="141" cy="10"/>
            </a:xfrm>
            <a:custGeom>
              <a:avLst/>
              <a:gdLst/>
              <a:ahLst/>
              <a:cxnLst>
                <a:cxn ang="0">
                  <a:pos x="282" y="10"/>
                </a:cxn>
                <a:cxn ang="0">
                  <a:pos x="282" y="14"/>
                </a:cxn>
                <a:cxn ang="0">
                  <a:pos x="268" y="15"/>
                </a:cxn>
                <a:cxn ang="0">
                  <a:pos x="255" y="16"/>
                </a:cxn>
                <a:cxn ang="0">
                  <a:pos x="241" y="17"/>
                </a:cxn>
                <a:cxn ang="0">
                  <a:pos x="228" y="18"/>
                </a:cxn>
                <a:cxn ang="0">
                  <a:pos x="214" y="18"/>
                </a:cxn>
                <a:cxn ang="0">
                  <a:pos x="200" y="19"/>
                </a:cxn>
                <a:cxn ang="0">
                  <a:pos x="187" y="19"/>
                </a:cxn>
                <a:cxn ang="0">
                  <a:pos x="174" y="21"/>
                </a:cxn>
                <a:cxn ang="0">
                  <a:pos x="160" y="21"/>
                </a:cxn>
                <a:cxn ang="0">
                  <a:pos x="148" y="21"/>
                </a:cxn>
                <a:cxn ang="0">
                  <a:pos x="134" y="21"/>
                </a:cxn>
                <a:cxn ang="0">
                  <a:pos x="120" y="21"/>
                </a:cxn>
                <a:cxn ang="0">
                  <a:pos x="107" y="21"/>
                </a:cxn>
                <a:cxn ang="0">
                  <a:pos x="93" y="19"/>
                </a:cxn>
                <a:cxn ang="0">
                  <a:pos x="81" y="19"/>
                </a:cxn>
                <a:cxn ang="0">
                  <a:pos x="67" y="18"/>
                </a:cxn>
                <a:cxn ang="0">
                  <a:pos x="58" y="18"/>
                </a:cxn>
                <a:cxn ang="0">
                  <a:pos x="50" y="19"/>
                </a:cxn>
                <a:cxn ang="0">
                  <a:pos x="40" y="19"/>
                </a:cxn>
                <a:cxn ang="0">
                  <a:pos x="32" y="21"/>
                </a:cxn>
                <a:cxn ang="0">
                  <a:pos x="24" y="21"/>
                </a:cxn>
                <a:cxn ang="0">
                  <a:pos x="16" y="21"/>
                </a:cxn>
                <a:cxn ang="0">
                  <a:pos x="8" y="18"/>
                </a:cxn>
                <a:cxn ang="0">
                  <a:pos x="0" y="14"/>
                </a:cxn>
                <a:cxn ang="0">
                  <a:pos x="0" y="6"/>
                </a:cxn>
                <a:cxn ang="0">
                  <a:pos x="6" y="3"/>
                </a:cxn>
                <a:cxn ang="0">
                  <a:pos x="14" y="3"/>
                </a:cxn>
                <a:cxn ang="0">
                  <a:pos x="20" y="1"/>
                </a:cxn>
                <a:cxn ang="0">
                  <a:pos x="35" y="0"/>
                </a:cxn>
                <a:cxn ang="0">
                  <a:pos x="49" y="0"/>
                </a:cxn>
                <a:cxn ang="0">
                  <a:pos x="62" y="0"/>
                </a:cxn>
                <a:cxn ang="0">
                  <a:pos x="76" y="1"/>
                </a:cxn>
                <a:cxn ang="0">
                  <a:pos x="90" y="2"/>
                </a:cxn>
                <a:cxn ang="0">
                  <a:pos x="105" y="3"/>
                </a:cxn>
                <a:cxn ang="0">
                  <a:pos x="119" y="3"/>
                </a:cxn>
                <a:cxn ang="0">
                  <a:pos x="135" y="3"/>
                </a:cxn>
                <a:cxn ang="0">
                  <a:pos x="153" y="3"/>
                </a:cxn>
                <a:cxn ang="0">
                  <a:pos x="172" y="3"/>
                </a:cxn>
                <a:cxn ang="0">
                  <a:pos x="190" y="3"/>
                </a:cxn>
                <a:cxn ang="0">
                  <a:pos x="209" y="3"/>
                </a:cxn>
                <a:cxn ang="0">
                  <a:pos x="227" y="5"/>
                </a:cxn>
                <a:cxn ang="0">
                  <a:pos x="245" y="6"/>
                </a:cxn>
                <a:cxn ang="0">
                  <a:pos x="264" y="7"/>
                </a:cxn>
                <a:cxn ang="0">
                  <a:pos x="282" y="10"/>
                </a:cxn>
              </a:cxnLst>
              <a:rect l="0" t="0" r="r" b="b"/>
              <a:pathLst>
                <a:path w="282" h="21">
                  <a:moveTo>
                    <a:pt x="282" y="10"/>
                  </a:moveTo>
                  <a:lnTo>
                    <a:pt x="282" y="14"/>
                  </a:lnTo>
                  <a:lnTo>
                    <a:pt x="268" y="15"/>
                  </a:lnTo>
                  <a:lnTo>
                    <a:pt x="255" y="16"/>
                  </a:lnTo>
                  <a:lnTo>
                    <a:pt x="241" y="17"/>
                  </a:lnTo>
                  <a:lnTo>
                    <a:pt x="228" y="18"/>
                  </a:lnTo>
                  <a:lnTo>
                    <a:pt x="214" y="18"/>
                  </a:lnTo>
                  <a:lnTo>
                    <a:pt x="200" y="19"/>
                  </a:lnTo>
                  <a:lnTo>
                    <a:pt x="187" y="19"/>
                  </a:lnTo>
                  <a:lnTo>
                    <a:pt x="174" y="21"/>
                  </a:lnTo>
                  <a:lnTo>
                    <a:pt x="160" y="21"/>
                  </a:lnTo>
                  <a:lnTo>
                    <a:pt x="148" y="21"/>
                  </a:lnTo>
                  <a:lnTo>
                    <a:pt x="134" y="21"/>
                  </a:lnTo>
                  <a:lnTo>
                    <a:pt x="120" y="21"/>
                  </a:lnTo>
                  <a:lnTo>
                    <a:pt x="107" y="21"/>
                  </a:lnTo>
                  <a:lnTo>
                    <a:pt x="93" y="19"/>
                  </a:lnTo>
                  <a:lnTo>
                    <a:pt x="81" y="19"/>
                  </a:lnTo>
                  <a:lnTo>
                    <a:pt x="67" y="18"/>
                  </a:lnTo>
                  <a:lnTo>
                    <a:pt x="58" y="18"/>
                  </a:lnTo>
                  <a:lnTo>
                    <a:pt x="50" y="19"/>
                  </a:lnTo>
                  <a:lnTo>
                    <a:pt x="40" y="19"/>
                  </a:lnTo>
                  <a:lnTo>
                    <a:pt x="32" y="21"/>
                  </a:lnTo>
                  <a:lnTo>
                    <a:pt x="24" y="21"/>
                  </a:lnTo>
                  <a:lnTo>
                    <a:pt x="16" y="21"/>
                  </a:lnTo>
                  <a:lnTo>
                    <a:pt x="8" y="18"/>
                  </a:lnTo>
                  <a:lnTo>
                    <a:pt x="0" y="14"/>
                  </a:lnTo>
                  <a:lnTo>
                    <a:pt x="0" y="6"/>
                  </a:lnTo>
                  <a:lnTo>
                    <a:pt x="6" y="3"/>
                  </a:lnTo>
                  <a:lnTo>
                    <a:pt x="14" y="3"/>
                  </a:lnTo>
                  <a:lnTo>
                    <a:pt x="20" y="1"/>
                  </a:lnTo>
                  <a:lnTo>
                    <a:pt x="35" y="0"/>
                  </a:lnTo>
                  <a:lnTo>
                    <a:pt x="49" y="0"/>
                  </a:lnTo>
                  <a:lnTo>
                    <a:pt x="62" y="0"/>
                  </a:lnTo>
                  <a:lnTo>
                    <a:pt x="76" y="1"/>
                  </a:lnTo>
                  <a:lnTo>
                    <a:pt x="90" y="2"/>
                  </a:lnTo>
                  <a:lnTo>
                    <a:pt x="105" y="3"/>
                  </a:lnTo>
                  <a:lnTo>
                    <a:pt x="119" y="3"/>
                  </a:lnTo>
                  <a:lnTo>
                    <a:pt x="135" y="3"/>
                  </a:lnTo>
                  <a:lnTo>
                    <a:pt x="153" y="3"/>
                  </a:lnTo>
                  <a:lnTo>
                    <a:pt x="172" y="3"/>
                  </a:lnTo>
                  <a:lnTo>
                    <a:pt x="190" y="3"/>
                  </a:lnTo>
                  <a:lnTo>
                    <a:pt x="209" y="3"/>
                  </a:lnTo>
                  <a:lnTo>
                    <a:pt x="227" y="5"/>
                  </a:lnTo>
                  <a:lnTo>
                    <a:pt x="245" y="6"/>
                  </a:lnTo>
                  <a:lnTo>
                    <a:pt x="264" y="7"/>
                  </a:lnTo>
                  <a:lnTo>
                    <a:pt x="282" y="1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1" name="Freeform 223"/>
            <p:cNvSpPr>
              <a:spLocks/>
            </p:cNvSpPr>
            <p:nvPr/>
          </p:nvSpPr>
          <p:spPr bwMode="auto">
            <a:xfrm>
              <a:off x="2606" y="2431"/>
              <a:ext cx="12" cy="4"/>
            </a:xfrm>
            <a:custGeom>
              <a:avLst/>
              <a:gdLst/>
              <a:ahLst/>
              <a:cxnLst>
                <a:cxn ang="0">
                  <a:pos x="24" y="7"/>
                </a:cxn>
                <a:cxn ang="0">
                  <a:pos x="17" y="7"/>
                </a:cxn>
                <a:cxn ang="0">
                  <a:pos x="10" y="8"/>
                </a:cxn>
                <a:cxn ang="0">
                  <a:pos x="4" y="8"/>
                </a:cxn>
                <a:cxn ang="0">
                  <a:pos x="0" y="2"/>
                </a:cxn>
                <a:cxn ang="0">
                  <a:pos x="7" y="1"/>
                </a:cxn>
                <a:cxn ang="0">
                  <a:pos x="14" y="0"/>
                </a:cxn>
                <a:cxn ang="0">
                  <a:pos x="20" y="1"/>
                </a:cxn>
                <a:cxn ang="0">
                  <a:pos x="24" y="7"/>
                </a:cxn>
              </a:cxnLst>
              <a:rect l="0" t="0" r="r" b="b"/>
              <a:pathLst>
                <a:path w="24" h="8">
                  <a:moveTo>
                    <a:pt x="24" y="7"/>
                  </a:moveTo>
                  <a:lnTo>
                    <a:pt x="17" y="7"/>
                  </a:lnTo>
                  <a:lnTo>
                    <a:pt x="10" y="8"/>
                  </a:lnTo>
                  <a:lnTo>
                    <a:pt x="4" y="8"/>
                  </a:lnTo>
                  <a:lnTo>
                    <a:pt x="0" y="2"/>
                  </a:lnTo>
                  <a:lnTo>
                    <a:pt x="7" y="1"/>
                  </a:lnTo>
                  <a:lnTo>
                    <a:pt x="14" y="0"/>
                  </a:lnTo>
                  <a:lnTo>
                    <a:pt x="20" y="1"/>
                  </a:lnTo>
                  <a:lnTo>
                    <a:pt x="24" y="7"/>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2" name="Freeform 224"/>
            <p:cNvSpPr>
              <a:spLocks/>
            </p:cNvSpPr>
            <p:nvPr/>
          </p:nvSpPr>
          <p:spPr bwMode="auto">
            <a:xfrm>
              <a:off x="2646" y="2433"/>
              <a:ext cx="16" cy="3"/>
            </a:xfrm>
            <a:custGeom>
              <a:avLst/>
              <a:gdLst/>
              <a:ahLst/>
              <a:cxnLst>
                <a:cxn ang="0">
                  <a:pos x="31" y="5"/>
                </a:cxn>
                <a:cxn ang="0">
                  <a:pos x="0" y="6"/>
                </a:cxn>
                <a:cxn ang="0">
                  <a:pos x="0" y="3"/>
                </a:cxn>
                <a:cxn ang="0">
                  <a:pos x="8" y="3"/>
                </a:cxn>
                <a:cxn ang="0">
                  <a:pos x="15" y="1"/>
                </a:cxn>
                <a:cxn ang="0">
                  <a:pos x="23" y="0"/>
                </a:cxn>
                <a:cxn ang="0">
                  <a:pos x="31" y="0"/>
                </a:cxn>
                <a:cxn ang="0">
                  <a:pos x="31" y="5"/>
                </a:cxn>
              </a:cxnLst>
              <a:rect l="0" t="0" r="r" b="b"/>
              <a:pathLst>
                <a:path w="31" h="6">
                  <a:moveTo>
                    <a:pt x="31" y="5"/>
                  </a:moveTo>
                  <a:lnTo>
                    <a:pt x="0" y="6"/>
                  </a:lnTo>
                  <a:lnTo>
                    <a:pt x="0" y="3"/>
                  </a:lnTo>
                  <a:lnTo>
                    <a:pt x="8" y="3"/>
                  </a:lnTo>
                  <a:lnTo>
                    <a:pt x="15" y="1"/>
                  </a:lnTo>
                  <a:lnTo>
                    <a:pt x="23" y="0"/>
                  </a:lnTo>
                  <a:lnTo>
                    <a:pt x="31" y="0"/>
                  </a:lnTo>
                  <a:lnTo>
                    <a:pt x="31" y="5"/>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3" name="Freeform 225"/>
            <p:cNvSpPr>
              <a:spLocks/>
            </p:cNvSpPr>
            <p:nvPr/>
          </p:nvSpPr>
          <p:spPr bwMode="auto">
            <a:xfrm>
              <a:off x="2612" y="2444"/>
              <a:ext cx="45" cy="4"/>
            </a:xfrm>
            <a:custGeom>
              <a:avLst/>
              <a:gdLst/>
              <a:ahLst/>
              <a:cxnLst>
                <a:cxn ang="0">
                  <a:pos x="88" y="3"/>
                </a:cxn>
                <a:cxn ang="0">
                  <a:pos x="87" y="4"/>
                </a:cxn>
                <a:cxn ang="0">
                  <a:pos x="86" y="6"/>
                </a:cxn>
                <a:cxn ang="0">
                  <a:pos x="85" y="7"/>
                </a:cxn>
                <a:cxn ang="0">
                  <a:pos x="83" y="8"/>
                </a:cxn>
                <a:cxn ang="0">
                  <a:pos x="72" y="8"/>
                </a:cxn>
                <a:cxn ang="0">
                  <a:pos x="62" y="8"/>
                </a:cxn>
                <a:cxn ang="0">
                  <a:pos x="52" y="8"/>
                </a:cxn>
                <a:cxn ang="0">
                  <a:pos x="41" y="8"/>
                </a:cxn>
                <a:cxn ang="0">
                  <a:pos x="31" y="8"/>
                </a:cxn>
                <a:cxn ang="0">
                  <a:pos x="20" y="7"/>
                </a:cxn>
                <a:cxn ang="0">
                  <a:pos x="10" y="6"/>
                </a:cxn>
                <a:cxn ang="0">
                  <a:pos x="0" y="4"/>
                </a:cxn>
                <a:cxn ang="0">
                  <a:pos x="10" y="3"/>
                </a:cxn>
                <a:cxn ang="0">
                  <a:pos x="22" y="3"/>
                </a:cxn>
                <a:cxn ang="0">
                  <a:pos x="32" y="1"/>
                </a:cxn>
                <a:cxn ang="0">
                  <a:pos x="43" y="1"/>
                </a:cxn>
                <a:cxn ang="0">
                  <a:pos x="55" y="0"/>
                </a:cxn>
                <a:cxn ang="0">
                  <a:pos x="66" y="1"/>
                </a:cxn>
                <a:cxn ang="0">
                  <a:pos x="77" y="1"/>
                </a:cxn>
                <a:cxn ang="0">
                  <a:pos x="88" y="3"/>
                </a:cxn>
              </a:cxnLst>
              <a:rect l="0" t="0" r="r" b="b"/>
              <a:pathLst>
                <a:path w="88" h="8">
                  <a:moveTo>
                    <a:pt x="88" y="3"/>
                  </a:moveTo>
                  <a:lnTo>
                    <a:pt x="87" y="4"/>
                  </a:lnTo>
                  <a:lnTo>
                    <a:pt x="86" y="6"/>
                  </a:lnTo>
                  <a:lnTo>
                    <a:pt x="85" y="7"/>
                  </a:lnTo>
                  <a:lnTo>
                    <a:pt x="83" y="8"/>
                  </a:lnTo>
                  <a:lnTo>
                    <a:pt x="72" y="8"/>
                  </a:lnTo>
                  <a:lnTo>
                    <a:pt x="62" y="8"/>
                  </a:lnTo>
                  <a:lnTo>
                    <a:pt x="52" y="8"/>
                  </a:lnTo>
                  <a:lnTo>
                    <a:pt x="41" y="8"/>
                  </a:lnTo>
                  <a:lnTo>
                    <a:pt x="31" y="8"/>
                  </a:lnTo>
                  <a:lnTo>
                    <a:pt x="20" y="7"/>
                  </a:lnTo>
                  <a:lnTo>
                    <a:pt x="10" y="6"/>
                  </a:lnTo>
                  <a:lnTo>
                    <a:pt x="0" y="4"/>
                  </a:lnTo>
                  <a:lnTo>
                    <a:pt x="10" y="3"/>
                  </a:lnTo>
                  <a:lnTo>
                    <a:pt x="22" y="3"/>
                  </a:lnTo>
                  <a:lnTo>
                    <a:pt x="32" y="1"/>
                  </a:lnTo>
                  <a:lnTo>
                    <a:pt x="43" y="1"/>
                  </a:lnTo>
                  <a:lnTo>
                    <a:pt x="55" y="0"/>
                  </a:lnTo>
                  <a:lnTo>
                    <a:pt x="66" y="1"/>
                  </a:lnTo>
                  <a:lnTo>
                    <a:pt x="77" y="1"/>
                  </a:lnTo>
                  <a:lnTo>
                    <a:pt x="88" y="3"/>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4" name="Freeform 226"/>
            <p:cNvSpPr>
              <a:spLocks/>
            </p:cNvSpPr>
            <p:nvPr/>
          </p:nvSpPr>
          <p:spPr bwMode="auto">
            <a:xfrm>
              <a:off x="2559" y="2456"/>
              <a:ext cx="36" cy="5"/>
            </a:xfrm>
            <a:custGeom>
              <a:avLst/>
              <a:gdLst/>
              <a:ahLst/>
              <a:cxnLst>
                <a:cxn ang="0">
                  <a:pos x="71" y="8"/>
                </a:cxn>
                <a:cxn ang="0">
                  <a:pos x="71" y="11"/>
                </a:cxn>
                <a:cxn ang="0">
                  <a:pos x="62" y="11"/>
                </a:cxn>
                <a:cxn ang="0">
                  <a:pos x="54" y="11"/>
                </a:cxn>
                <a:cxn ang="0">
                  <a:pos x="45" y="11"/>
                </a:cxn>
                <a:cxn ang="0">
                  <a:pos x="36" y="11"/>
                </a:cxn>
                <a:cxn ang="0">
                  <a:pos x="27" y="11"/>
                </a:cxn>
                <a:cxn ang="0">
                  <a:pos x="18" y="11"/>
                </a:cxn>
                <a:cxn ang="0">
                  <a:pos x="9" y="10"/>
                </a:cxn>
                <a:cxn ang="0">
                  <a:pos x="0" y="10"/>
                </a:cxn>
                <a:cxn ang="0">
                  <a:pos x="0" y="5"/>
                </a:cxn>
                <a:cxn ang="0">
                  <a:pos x="9" y="5"/>
                </a:cxn>
                <a:cxn ang="0">
                  <a:pos x="19" y="4"/>
                </a:cxn>
                <a:cxn ang="0">
                  <a:pos x="29" y="3"/>
                </a:cxn>
                <a:cxn ang="0">
                  <a:pos x="38" y="2"/>
                </a:cxn>
                <a:cxn ang="0">
                  <a:pos x="47" y="0"/>
                </a:cxn>
                <a:cxn ang="0">
                  <a:pos x="55" y="2"/>
                </a:cxn>
                <a:cxn ang="0">
                  <a:pos x="63" y="4"/>
                </a:cxn>
                <a:cxn ang="0">
                  <a:pos x="71" y="8"/>
                </a:cxn>
              </a:cxnLst>
              <a:rect l="0" t="0" r="r" b="b"/>
              <a:pathLst>
                <a:path w="71" h="11">
                  <a:moveTo>
                    <a:pt x="71" y="8"/>
                  </a:moveTo>
                  <a:lnTo>
                    <a:pt x="71" y="11"/>
                  </a:lnTo>
                  <a:lnTo>
                    <a:pt x="62" y="11"/>
                  </a:lnTo>
                  <a:lnTo>
                    <a:pt x="54" y="11"/>
                  </a:lnTo>
                  <a:lnTo>
                    <a:pt x="45" y="11"/>
                  </a:lnTo>
                  <a:lnTo>
                    <a:pt x="36" y="11"/>
                  </a:lnTo>
                  <a:lnTo>
                    <a:pt x="27" y="11"/>
                  </a:lnTo>
                  <a:lnTo>
                    <a:pt x="18" y="11"/>
                  </a:lnTo>
                  <a:lnTo>
                    <a:pt x="9" y="10"/>
                  </a:lnTo>
                  <a:lnTo>
                    <a:pt x="0" y="10"/>
                  </a:lnTo>
                  <a:lnTo>
                    <a:pt x="0" y="5"/>
                  </a:lnTo>
                  <a:lnTo>
                    <a:pt x="9" y="5"/>
                  </a:lnTo>
                  <a:lnTo>
                    <a:pt x="19" y="4"/>
                  </a:lnTo>
                  <a:lnTo>
                    <a:pt x="29" y="3"/>
                  </a:lnTo>
                  <a:lnTo>
                    <a:pt x="38" y="2"/>
                  </a:lnTo>
                  <a:lnTo>
                    <a:pt x="47" y="0"/>
                  </a:lnTo>
                  <a:lnTo>
                    <a:pt x="55" y="2"/>
                  </a:lnTo>
                  <a:lnTo>
                    <a:pt x="63" y="4"/>
                  </a:lnTo>
                  <a:lnTo>
                    <a:pt x="71" y="8"/>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5" name="Freeform 227"/>
            <p:cNvSpPr>
              <a:spLocks/>
            </p:cNvSpPr>
            <p:nvPr/>
          </p:nvSpPr>
          <p:spPr bwMode="auto">
            <a:xfrm>
              <a:off x="2620" y="2458"/>
              <a:ext cx="26" cy="4"/>
            </a:xfrm>
            <a:custGeom>
              <a:avLst/>
              <a:gdLst/>
              <a:ahLst/>
              <a:cxnLst>
                <a:cxn ang="0">
                  <a:pos x="53" y="0"/>
                </a:cxn>
                <a:cxn ang="0">
                  <a:pos x="47" y="4"/>
                </a:cxn>
                <a:cxn ang="0">
                  <a:pos x="41" y="6"/>
                </a:cxn>
                <a:cxn ang="0">
                  <a:pos x="33" y="6"/>
                </a:cxn>
                <a:cxn ang="0">
                  <a:pos x="26" y="7"/>
                </a:cxn>
                <a:cxn ang="0">
                  <a:pos x="19" y="7"/>
                </a:cxn>
                <a:cxn ang="0">
                  <a:pos x="14" y="7"/>
                </a:cxn>
                <a:cxn ang="0">
                  <a:pos x="7" y="8"/>
                </a:cxn>
                <a:cxn ang="0">
                  <a:pos x="0" y="6"/>
                </a:cxn>
                <a:cxn ang="0">
                  <a:pos x="2" y="2"/>
                </a:cxn>
                <a:cxn ang="0">
                  <a:pos x="9" y="2"/>
                </a:cxn>
                <a:cxn ang="0">
                  <a:pos x="15" y="2"/>
                </a:cxn>
                <a:cxn ang="0">
                  <a:pos x="22" y="1"/>
                </a:cxn>
                <a:cxn ang="0">
                  <a:pos x="27" y="1"/>
                </a:cxn>
                <a:cxn ang="0">
                  <a:pos x="34" y="0"/>
                </a:cxn>
                <a:cxn ang="0">
                  <a:pos x="40" y="0"/>
                </a:cxn>
                <a:cxn ang="0">
                  <a:pos x="47" y="0"/>
                </a:cxn>
                <a:cxn ang="0">
                  <a:pos x="53" y="0"/>
                </a:cxn>
              </a:cxnLst>
              <a:rect l="0" t="0" r="r" b="b"/>
              <a:pathLst>
                <a:path w="53" h="8">
                  <a:moveTo>
                    <a:pt x="53" y="0"/>
                  </a:moveTo>
                  <a:lnTo>
                    <a:pt x="47" y="4"/>
                  </a:lnTo>
                  <a:lnTo>
                    <a:pt x="41" y="6"/>
                  </a:lnTo>
                  <a:lnTo>
                    <a:pt x="33" y="6"/>
                  </a:lnTo>
                  <a:lnTo>
                    <a:pt x="26" y="7"/>
                  </a:lnTo>
                  <a:lnTo>
                    <a:pt x="19" y="7"/>
                  </a:lnTo>
                  <a:lnTo>
                    <a:pt x="14" y="7"/>
                  </a:lnTo>
                  <a:lnTo>
                    <a:pt x="7" y="8"/>
                  </a:lnTo>
                  <a:lnTo>
                    <a:pt x="0" y="6"/>
                  </a:lnTo>
                  <a:lnTo>
                    <a:pt x="2" y="2"/>
                  </a:lnTo>
                  <a:lnTo>
                    <a:pt x="9" y="2"/>
                  </a:lnTo>
                  <a:lnTo>
                    <a:pt x="15" y="2"/>
                  </a:lnTo>
                  <a:lnTo>
                    <a:pt x="22" y="1"/>
                  </a:lnTo>
                  <a:lnTo>
                    <a:pt x="27" y="1"/>
                  </a:lnTo>
                  <a:lnTo>
                    <a:pt x="34" y="0"/>
                  </a:lnTo>
                  <a:lnTo>
                    <a:pt x="40" y="0"/>
                  </a:lnTo>
                  <a:lnTo>
                    <a:pt x="47" y="0"/>
                  </a:lnTo>
                  <a:lnTo>
                    <a:pt x="53" y="0"/>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sp>
          <p:nvSpPr>
            <p:cNvPr id="2276" name="Freeform 228"/>
            <p:cNvSpPr>
              <a:spLocks/>
            </p:cNvSpPr>
            <p:nvPr/>
          </p:nvSpPr>
          <p:spPr bwMode="auto">
            <a:xfrm>
              <a:off x="2864" y="2483"/>
              <a:ext cx="507" cy="11"/>
            </a:xfrm>
            <a:custGeom>
              <a:avLst/>
              <a:gdLst/>
              <a:ahLst/>
              <a:cxnLst>
                <a:cxn ang="0">
                  <a:pos x="156" y="2"/>
                </a:cxn>
                <a:cxn ang="0">
                  <a:pos x="213" y="2"/>
                </a:cxn>
                <a:cxn ang="0">
                  <a:pos x="270" y="2"/>
                </a:cxn>
                <a:cxn ang="0">
                  <a:pos x="327" y="2"/>
                </a:cxn>
                <a:cxn ang="0">
                  <a:pos x="383" y="2"/>
                </a:cxn>
                <a:cxn ang="0">
                  <a:pos x="441" y="2"/>
                </a:cxn>
                <a:cxn ang="0">
                  <a:pos x="497" y="3"/>
                </a:cxn>
                <a:cxn ang="0">
                  <a:pos x="555" y="4"/>
                </a:cxn>
                <a:cxn ang="0">
                  <a:pos x="593" y="3"/>
                </a:cxn>
                <a:cxn ang="0">
                  <a:pos x="636" y="4"/>
                </a:cxn>
                <a:cxn ang="0">
                  <a:pos x="679" y="4"/>
                </a:cxn>
                <a:cxn ang="0">
                  <a:pos x="723" y="5"/>
                </a:cxn>
                <a:cxn ang="0">
                  <a:pos x="765" y="9"/>
                </a:cxn>
                <a:cxn ang="0">
                  <a:pos x="795" y="5"/>
                </a:cxn>
                <a:cxn ang="0">
                  <a:pos x="824" y="3"/>
                </a:cxn>
                <a:cxn ang="0">
                  <a:pos x="854" y="2"/>
                </a:cxn>
                <a:cxn ang="0">
                  <a:pos x="883" y="0"/>
                </a:cxn>
                <a:cxn ang="0">
                  <a:pos x="911" y="0"/>
                </a:cxn>
                <a:cxn ang="0">
                  <a:pos x="940" y="2"/>
                </a:cxn>
                <a:cxn ang="0">
                  <a:pos x="970" y="3"/>
                </a:cxn>
                <a:cxn ang="0">
                  <a:pos x="999" y="6"/>
                </a:cxn>
                <a:cxn ang="0">
                  <a:pos x="1012" y="14"/>
                </a:cxn>
                <a:cxn ang="0">
                  <a:pos x="987" y="15"/>
                </a:cxn>
                <a:cxn ang="0">
                  <a:pos x="963" y="15"/>
                </a:cxn>
                <a:cxn ang="0">
                  <a:pos x="939" y="15"/>
                </a:cxn>
                <a:cxn ang="0">
                  <a:pos x="916" y="17"/>
                </a:cxn>
                <a:cxn ang="0">
                  <a:pos x="893" y="17"/>
                </a:cxn>
                <a:cxn ang="0">
                  <a:pos x="870" y="18"/>
                </a:cxn>
                <a:cxn ang="0">
                  <a:pos x="846" y="19"/>
                </a:cxn>
                <a:cxn ang="0">
                  <a:pos x="822" y="21"/>
                </a:cxn>
                <a:cxn ang="0">
                  <a:pos x="764" y="19"/>
                </a:cxn>
                <a:cxn ang="0">
                  <a:pos x="708" y="18"/>
                </a:cxn>
                <a:cxn ang="0">
                  <a:pos x="650" y="18"/>
                </a:cxn>
                <a:cxn ang="0">
                  <a:pos x="594" y="18"/>
                </a:cxn>
                <a:cxn ang="0">
                  <a:pos x="536" y="18"/>
                </a:cxn>
                <a:cxn ang="0">
                  <a:pos x="479" y="18"/>
                </a:cxn>
                <a:cxn ang="0">
                  <a:pos x="421" y="18"/>
                </a:cxn>
                <a:cxn ang="0">
                  <a:pos x="362" y="15"/>
                </a:cxn>
                <a:cxn ang="0">
                  <a:pos x="317" y="18"/>
                </a:cxn>
                <a:cxn ang="0">
                  <a:pos x="273" y="18"/>
                </a:cxn>
                <a:cxn ang="0">
                  <a:pos x="228" y="17"/>
                </a:cxn>
                <a:cxn ang="0">
                  <a:pos x="183" y="14"/>
                </a:cxn>
                <a:cxn ang="0">
                  <a:pos x="137" y="12"/>
                </a:cxn>
                <a:cxn ang="0">
                  <a:pos x="91" y="10"/>
                </a:cxn>
                <a:cxn ang="0">
                  <a:pos x="46" y="7"/>
                </a:cxn>
                <a:cxn ang="0">
                  <a:pos x="0" y="6"/>
                </a:cxn>
                <a:cxn ang="0">
                  <a:pos x="26" y="4"/>
                </a:cxn>
                <a:cxn ang="0">
                  <a:pos x="54" y="2"/>
                </a:cxn>
                <a:cxn ang="0">
                  <a:pos x="83" y="2"/>
                </a:cxn>
                <a:cxn ang="0">
                  <a:pos x="108" y="3"/>
                </a:cxn>
              </a:cxnLst>
              <a:rect l="0" t="0" r="r" b="b"/>
              <a:pathLst>
                <a:path w="1014" h="21">
                  <a:moveTo>
                    <a:pt x="128" y="2"/>
                  </a:moveTo>
                  <a:lnTo>
                    <a:pt x="156" y="2"/>
                  </a:lnTo>
                  <a:lnTo>
                    <a:pt x="185" y="2"/>
                  </a:lnTo>
                  <a:lnTo>
                    <a:pt x="213" y="2"/>
                  </a:lnTo>
                  <a:lnTo>
                    <a:pt x="242" y="2"/>
                  </a:lnTo>
                  <a:lnTo>
                    <a:pt x="270" y="2"/>
                  </a:lnTo>
                  <a:lnTo>
                    <a:pt x="298" y="2"/>
                  </a:lnTo>
                  <a:lnTo>
                    <a:pt x="327" y="2"/>
                  </a:lnTo>
                  <a:lnTo>
                    <a:pt x="355" y="2"/>
                  </a:lnTo>
                  <a:lnTo>
                    <a:pt x="383" y="2"/>
                  </a:lnTo>
                  <a:lnTo>
                    <a:pt x="412" y="2"/>
                  </a:lnTo>
                  <a:lnTo>
                    <a:pt x="441" y="2"/>
                  </a:lnTo>
                  <a:lnTo>
                    <a:pt x="468" y="2"/>
                  </a:lnTo>
                  <a:lnTo>
                    <a:pt x="497" y="3"/>
                  </a:lnTo>
                  <a:lnTo>
                    <a:pt x="526" y="3"/>
                  </a:lnTo>
                  <a:lnTo>
                    <a:pt x="555" y="4"/>
                  </a:lnTo>
                  <a:lnTo>
                    <a:pt x="583" y="5"/>
                  </a:lnTo>
                  <a:lnTo>
                    <a:pt x="593" y="3"/>
                  </a:lnTo>
                  <a:lnTo>
                    <a:pt x="614" y="4"/>
                  </a:lnTo>
                  <a:lnTo>
                    <a:pt x="636" y="4"/>
                  </a:lnTo>
                  <a:lnTo>
                    <a:pt x="658" y="4"/>
                  </a:lnTo>
                  <a:lnTo>
                    <a:pt x="679" y="4"/>
                  </a:lnTo>
                  <a:lnTo>
                    <a:pt x="701" y="4"/>
                  </a:lnTo>
                  <a:lnTo>
                    <a:pt x="723" y="5"/>
                  </a:lnTo>
                  <a:lnTo>
                    <a:pt x="745" y="6"/>
                  </a:lnTo>
                  <a:lnTo>
                    <a:pt x="765" y="9"/>
                  </a:lnTo>
                  <a:lnTo>
                    <a:pt x="780" y="7"/>
                  </a:lnTo>
                  <a:lnTo>
                    <a:pt x="795" y="5"/>
                  </a:lnTo>
                  <a:lnTo>
                    <a:pt x="810" y="4"/>
                  </a:lnTo>
                  <a:lnTo>
                    <a:pt x="824" y="3"/>
                  </a:lnTo>
                  <a:lnTo>
                    <a:pt x="839" y="2"/>
                  </a:lnTo>
                  <a:lnTo>
                    <a:pt x="854" y="2"/>
                  </a:lnTo>
                  <a:lnTo>
                    <a:pt x="868" y="0"/>
                  </a:lnTo>
                  <a:lnTo>
                    <a:pt x="883" y="0"/>
                  </a:lnTo>
                  <a:lnTo>
                    <a:pt x="896" y="0"/>
                  </a:lnTo>
                  <a:lnTo>
                    <a:pt x="911" y="0"/>
                  </a:lnTo>
                  <a:lnTo>
                    <a:pt x="926" y="0"/>
                  </a:lnTo>
                  <a:lnTo>
                    <a:pt x="940" y="2"/>
                  </a:lnTo>
                  <a:lnTo>
                    <a:pt x="955" y="3"/>
                  </a:lnTo>
                  <a:lnTo>
                    <a:pt x="970" y="3"/>
                  </a:lnTo>
                  <a:lnTo>
                    <a:pt x="984" y="5"/>
                  </a:lnTo>
                  <a:lnTo>
                    <a:pt x="999" y="6"/>
                  </a:lnTo>
                  <a:lnTo>
                    <a:pt x="1014" y="12"/>
                  </a:lnTo>
                  <a:lnTo>
                    <a:pt x="1012" y="14"/>
                  </a:lnTo>
                  <a:lnTo>
                    <a:pt x="999" y="14"/>
                  </a:lnTo>
                  <a:lnTo>
                    <a:pt x="987" y="15"/>
                  </a:lnTo>
                  <a:lnTo>
                    <a:pt x="975" y="15"/>
                  </a:lnTo>
                  <a:lnTo>
                    <a:pt x="963" y="15"/>
                  </a:lnTo>
                  <a:lnTo>
                    <a:pt x="952" y="15"/>
                  </a:lnTo>
                  <a:lnTo>
                    <a:pt x="939" y="15"/>
                  </a:lnTo>
                  <a:lnTo>
                    <a:pt x="928" y="17"/>
                  </a:lnTo>
                  <a:lnTo>
                    <a:pt x="916" y="17"/>
                  </a:lnTo>
                  <a:lnTo>
                    <a:pt x="905" y="17"/>
                  </a:lnTo>
                  <a:lnTo>
                    <a:pt x="893" y="17"/>
                  </a:lnTo>
                  <a:lnTo>
                    <a:pt x="882" y="18"/>
                  </a:lnTo>
                  <a:lnTo>
                    <a:pt x="870" y="18"/>
                  </a:lnTo>
                  <a:lnTo>
                    <a:pt x="857" y="19"/>
                  </a:lnTo>
                  <a:lnTo>
                    <a:pt x="846" y="19"/>
                  </a:lnTo>
                  <a:lnTo>
                    <a:pt x="834" y="20"/>
                  </a:lnTo>
                  <a:lnTo>
                    <a:pt x="822" y="21"/>
                  </a:lnTo>
                  <a:lnTo>
                    <a:pt x="793" y="20"/>
                  </a:lnTo>
                  <a:lnTo>
                    <a:pt x="764" y="19"/>
                  </a:lnTo>
                  <a:lnTo>
                    <a:pt x="735" y="18"/>
                  </a:lnTo>
                  <a:lnTo>
                    <a:pt x="708" y="18"/>
                  </a:lnTo>
                  <a:lnTo>
                    <a:pt x="679" y="18"/>
                  </a:lnTo>
                  <a:lnTo>
                    <a:pt x="650" y="18"/>
                  </a:lnTo>
                  <a:lnTo>
                    <a:pt x="621" y="18"/>
                  </a:lnTo>
                  <a:lnTo>
                    <a:pt x="594" y="18"/>
                  </a:lnTo>
                  <a:lnTo>
                    <a:pt x="565" y="18"/>
                  </a:lnTo>
                  <a:lnTo>
                    <a:pt x="536" y="18"/>
                  </a:lnTo>
                  <a:lnTo>
                    <a:pt x="507" y="18"/>
                  </a:lnTo>
                  <a:lnTo>
                    <a:pt x="479" y="18"/>
                  </a:lnTo>
                  <a:lnTo>
                    <a:pt x="450" y="18"/>
                  </a:lnTo>
                  <a:lnTo>
                    <a:pt x="421" y="18"/>
                  </a:lnTo>
                  <a:lnTo>
                    <a:pt x="391" y="17"/>
                  </a:lnTo>
                  <a:lnTo>
                    <a:pt x="362" y="15"/>
                  </a:lnTo>
                  <a:lnTo>
                    <a:pt x="340" y="17"/>
                  </a:lnTo>
                  <a:lnTo>
                    <a:pt x="317" y="18"/>
                  </a:lnTo>
                  <a:lnTo>
                    <a:pt x="296" y="18"/>
                  </a:lnTo>
                  <a:lnTo>
                    <a:pt x="273" y="18"/>
                  </a:lnTo>
                  <a:lnTo>
                    <a:pt x="251" y="17"/>
                  </a:lnTo>
                  <a:lnTo>
                    <a:pt x="228" y="17"/>
                  </a:lnTo>
                  <a:lnTo>
                    <a:pt x="205" y="15"/>
                  </a:lnTo>
                  <a:lnTo>
                    <a:pt x="183" y="14"/>
                  </a:lnTo>
                  <a:lnTo>
                    <a:pt x="160" y="13"/>
                  </a:lnTo>
                  <a:lnTo>
                    <a:pt x="137" y="12"/>
                  </a:lnTo>
                  <a:lnTo>
                    <a:pt x="114" y="11"/>
                  </a:lnTo>
                  <a:lnTo>
                    <a:pt x="91" y="10"/>
                  </a:lnTo>
                  <a:lnTo>
                    <a:pt x="69" y="9"/>
                  </a:lnTo>
                  <a:lnTo>
                    <a:pt x="46" y="7"/>
                  </a:lnTo>
                  <a:lnTo>
                    <a:pt x="23" y="7"/>
                  </a:lnTo>
                  <a:lnTo>
                    <a:pt x="0" y="6"/>
                  </a:lnTo>
                  <a:lnTo>
                    <a:pt x="12" y="5"/>
                  </a:lnTo>
                  <a:lnTo>
                    <a:pt x="26" y="4"/>
                  </a:lnTo>
                  <a:lnTo>
                    <a:pt x="40" y="3"/>
                  </a:lnTo>
                  <a:lnTo>
                    <a:pt x="54" y="2"/>
                  </a:lnTo>
                  <a:lnTo>
                    <a:pt x="69" y="2"/>
                  </a:lnTo>
                  <a:lnTo>
                    <a:pt x="83" y="2"/>
                  </a:lnTo>
                  <a:lnTo>
                    <a:pt x="95" y="2"/>
                  </a:lnTo>
                  <a:lnTo>
                    <a:pt x="108" y="3"/>
                  </a:lnTo>
                  <a:lnTo>
                    <a:pt x="128" y="2"/>
                  </a:lnTo>
                  <a:close/>
                </a:path>
              </a:pathLst>
            </a:custGeom>
            <a:ln>
              <a:headEnd/>
              <a:tailEnd/>
            </a:ln>
          </p:spPr>
          <p:style>
            <a:lnRef idx="2">
              <a:schemeClr val="accent5"/>
            </a:lnRef>
            <a:fillRef idx="1">
              <a:schemeClr val="lt1"/>
            </a:fillRef>
            <a:effectRef idx="0">
              <a:schemeClr val="accent5"/>
            </a:effectRef>
            <a:fontRef idx="minor">
              <a:schemeClr val="dk1"/>
            </a:fontRef>
          </p:style>
          <p:txBody>
            <a:bodyPr/>
            <a:lstStyle/>
            <a:p>
              <a:pPr fontAlgn="auto">
                <a:spcBef>
                  <a:spcPts val="0"/>
                </a:spcBef>
                <a:spcAft>
                  <a:spcPts val="0"/>
                </a:spcAft>
                <a:defRPr/>
              </a:pPr>
              <a:endParaRPr lang="es-E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357188"/>
            <a:ext cx="8183562" cy="1050925"/>
          </a:xfrm>
        </p:spPr>
        <p:txBody>
          <a:bodyPr/>
          <a:lstStyle/>
          <a:p>
            <a:pPr fontAlgn="auto">
              <a:spcAft>
                <a:spcPts val="0"/>
              </a:spcAft>
              <a:defRPr/>
            </a:pPr>
            <a:r>
              <a:rPr lang="es-ES" sz="3800" dirty="0" smtClean="0">
                <a:solidFill>
                  <a:schemeClr val="accent1">
                    <a:tint val="88000"/>
                    <a:satMod val="150000"/>
                  </a:schemeClr>
                </a:solidFill>
                <a:latin typeface="Book Antiqua" pitchFamily="18" charset="0"/>
              </a:rPr>
              <a:t>PROCESO DE PRODUCCIÓN</a:t>
            </a:r>
            <a:endParaRPr lang="es-ES" sz="3800" dirty="0">
              <a:solidFill>
                <a:schemeClr val="accent1">
                  <a:tint val="88000"/>
                  <a:satMod val="150000"/>
                </a:schemeClr>
              </a:solidFill>
              <a:latin typeface="Book Antiqua" pitchFamily="18" charset="0"/>
            </a:endParaRPr>
          </a:p>
        </p:txBody>
      </p:sp>
      <p:sp>
        <p:nvSpPr>
          <p:cNvPr id="5" name="4 Rectángulo"/>
          <p:cNvSpPr/>
          <p:nvPr/>
        </p:nvSpPr>
        <p:spPr>
          <a:xfrm>
            <a:off x="1643063" y="1571625"/>
            <a:ext cx="1928812" cy="107156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Recibir y almacenar el aceite en tanques</a:t>
            </a:r>
            <a:endParaRPr lang="es-ES" dirty="0"/>
          </a:p>
        </p:txBody>
      </p:sp>
      <p:sp>
        <p:nvSpPr>
          <p:cNvPr id="6" name="5 Rectángulo"/>
          <p:cNvSpPr/>
          <p:nvPr/>
        </p:nvSpPr>
        <p:spPr>
          <a:xfrm>
            <a:off x="4786313" y="1571625"/>
            <a:ext cx="2071687" cy="14287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ES" dirty="0"/>
              <a:t>Embotellar el Aceite de Jengibre en frascos de 500 ml</a:t>
            </a:r>
            <a:endParaRPr lang="es-ES" dirty="0"/>
          </a:p>
        </p:txBody>
      </p:sp>
      <p:sp>
        <p:nvSpPr>
          <p:cNvPr id="7" name="6 Rectángulo"/>
          <p:cNvSpPr/>
          <p:nvPr/>
        </p:nvSpPr>
        <p:spPr>
          <a:xfrm>
            <a:off x="4929188" y="3286125"/>
            <a:ext cx="1857375" cy="8572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Proceso de sellado</a:t>
            </a:r>
            <a:endParaRPr lang="es-ES" dirty="0"/>
          </a:p>
        </p:txBody>
      </p:sp>
      <p:sp>
        <p:nvSpPr>
          <p:cNvPr id="8" name="7 Rectángulo"/>
          <p:cNvSpPr/>
          <p:nvPr/>
        </p:nvSpPr>
        <p:spPr>
          <a:xfrm>
            <a:off x="1714500" y="3286125"/>
            <a:ext cx="1857375" cy="8572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Colocación de las etiquetas</a:t>
            </a:r>
            <a:endParaRPr lang="es-ES" dirty="0"/>
          </a:p>
        </p:txBody>
      </p:sp>
      <p:sp>
        <p:nvSpPr>
          <p:cNvPr id="9" name="8 Rectángulo"/>
          <p:cNvSpPr/>
          <p:nvPr/>
        </p:nvSpPr>
        <p:spPr>
          <a:xfrm>
            <a:off x="1785938" y="4929188"/>
            <a:ext cx="1857375" cy="8572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Colocar botellas en cartones</a:t>
            </a:r>
            <a:endParaRPr lang="es-ES" dirty="0"/>
          </a:p>
        </p:txBody>
      </p:sp>
      <p:sp>
        <p:nvSpPr>
          <p:cNvPr id="10" name="9 Rectángulo"/>
          <p:cNvSpPr/>
          <p:nvPr/>
        </p:nvSpPr>
        <p:spPr>
          <a:xfrm>
            <a:off x="5072063" y="5000625"/>
            <a:ext cx="1857375" cy="8572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Almacenar botellas hasta su despacho</a:t>
            </a:r>
            <a:endParaRPr lang="es-ES" dirty="0"/>
          </a:p>
        </p:txBody>
      </p:sp>
      <p:sp>
        <p:nvSpPr>
          <p:cNvPr id="11" name="10 Flecha curvada hacia la izquierda"/>
          <p:cNvSpPr/>
          <p:nvPr/>
        </p:nvSpPr>
        <p:spPr>
          <a:xfrm>
            <a:off x="7215188" y="1928813"/>
            <a:ext cx="571500" cy="1643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12" name="11 Flecha curvada hacia la derecha"/>
          <p:cNvSpPr/>
          <p:nvPr/>
        </p:nvSpPr>
        <p:spPr>
          <a:xfrm>
            <a:off x="428625" y="3643313"/>
            <a:ext cx="785813" cy="142875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13" name="12 Flecha a la derecha con bandas"/>
          <p:cNvSpPr/>
          <p:nvPr/>
        </p:nvSpPr>
        <p:spPr>
          <a:xfrm>
            <a:off x="3714750" y="1857375"/>
            <a:ext cx="785813" cy="28575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 name="13 Flecha a la derecha con bandas"/>
          <p:cNvSpPr/>
          <p:nvPr/>
        </p:nvSpPr>
        <p:spPr>
          <a:xfrm rot="10800000">
            <a:off x="3786188" y="3500438"/>
            <a:ext cx="785812" cy="28575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5" name="14 Flecha a la derecha con bandas"/>
          <p:cNvSpPr/>
          <p:nvPr/>
        </p:nvSpPr>
        <p:spPr>
          <a:xfrm>
            <a:off x="3857625" y="5214938"/>
            <a:ext cx="785813" cy="28575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500063"/>
            <a:ext cx="8183562" cy="1050925"/>
          </a:xfrm>
        </p:spPr>
        <p:txBody>
          <a:bodyPr/>
          <a:lstStyle/>
          <a:p>
            <a:pPr fontAlgn="auto">
              <a:spcAft>
                <a:spcPts val="0"/>
              </a:spcAft>
              <a:defRPr/>
            </a:pPr>
            <a:r>
              <a:rPr lang="es-ES" sz="3800" dirty="0" smtClean="0">
                <a:solidFill>
                  <a:schemeClr val="accent1">
                    <a:tint val="88000"/>
                    <a:satMod val="150000"/>
                  </a:schemeClr>
                </a:solidFill>
                <a:latin typeface="Book Antiqua" pitchFamily="18" charset="0"/>
              </a:rPr>
              <a:t>LOCAL</a:t>
            </a:r>
            <a:endParaRPr lang="es-ES" sz="3800" dirty="0">
              <a:solidFill>
                <a:schemeClr val="accent1">
                  <a:tint val="88000"/>
                  <a:satMod val="150000"/>
                </a:schemeClr>
              </a:solidFill>
              <a:latin typeface="Book Antiqua" pitchFamily="18" charset="0"/>
            </a:endParaRPr>
          </a:p>
        </p:txBody>
      </p:sp>
      <p:graphicFrame>
        <p:nvGraphicFramePr>
          <p:cNvPr id="8" name="7 Marcador de contenido"/>
          <p:cNvGraphicFramePr>
            <a:graphicFrameLocks noGrp="1"/>
          </p:cNvGraphicFramePr>
          <p:nvPr>
            <p:ph idx="1"/>
          </p:nvPr>
        </p:nvGraphicFramePr>
        <p:xfrm>
          <a:off x="428625" y="1714500"/>
          <a:ext cx="8229600" cy="3154363"/>
        </p:xfrm>
        <a:graphic>
          <a:graphicData uri="http://schemas.openxmlformats.org/drawingml/2006/table">
            <a:tbl>
              <a:tblPr firstRow="1" bandRow="1">
                <a:tableStyleId>{8A107856-5554-42FB-B03E-39F5DBC370BA}</a:tableStyleId>
              </a:tblPr>
              <a:tblGrid>
                <a:gridCol w="1214446"/>
                <a:gridCol w="842954"/>
                <a:gridCol w="1028700"/>
                <a:gridCol w="1028700"/>
                <a:gridCol w="1100174"/>
                <a:gridCol w="957226"/>
                <a:gridCol w="971600"/>
                <a:gridCol w="1085800"/>
              </a:tblGrid>
              <a:tr h="232048">
                <a:tc>
                  <a:txBody>
                    <a:bodyPr/>
                    <a:lstStyle/>
                    <a:p>
                      <a:endParaRPr lang="es-ES" sz="1500" dirty="0">
                        <a:latin typeface="Book Antiqua" pitchFamily="18" charset="0"/>
                      </a:endParaRPr>
                    </a:p>
                  </a:txBody>
                  <a:tcPr/>
                </a:tc>
                <a:tc>
                  <a:txBody>
                    <a:bodyPr/>
                    <a:lstStyle/>
                    <a:p>
                      <a:endParaRPr lang="es-ES" sz="150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es-ES" sz="1500" dirty="0" smtClean="0">
                          <a:latin typeface="Book Antiqua" pitchFamily="18" charset="0"/>
                        </a:rPr>
                        <a:t>VIA</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dirty="0" smtClean="0">
                          <a:latin typeface="Book Antiqua" pitchFamily="18" charset="0"/>
                        </a:rPr>
                        <a:t>DAULE</a:t>
                      </a:r>
                      <a:endParaRPr lang="es-ES" sz="1500" dirty="0">
                        <a:latin typeface="Book Antiqua"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dirty="0" smtClean="0">
                          <a:latin typeface="Book Antiqua" pitchFamily="18" charset="0"/>
                        </a:rPr>
                        <a:t>CASCO C</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dirty="0" smtClean="0">
                          <a:latin typeface="Book Antiqua" pitchFamily="18" charset="0"/>
                        </a:rPr>
                        <a:t>OMERC</a:t>
                      </a:r>
                      <a:endParaRPr lang="es-ES" sz="1500" dirty="0">
                        <a:latin typeface="Book Antiqua"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dirty="0" smtClean="0">
                          <a:latin typeface="Book Antiqua" pitchFamily="18" charset="0"/>
                        </a:rPr>
                        <a:t>AV.PERI</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500" dirty="0" smtClean="0">
                          <a:latin typeface="Book Antiqua" pitchFamily="18" charset="0"/>
                        </a:rPr>
                        <a:t>METRAL</a:t>
                      </a:r>
                      <a:endParaRPr lang="es-ES" sz="1500" dirty="0">
                        <a:latin typeface="Book Antiqua" pitchFamily="18"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32048">
                <a:tc>
                  <a:txBody>
                    <a:bodyPr/>
                    <a:lstStyle/>
                    <a:p>
                      <a:pPr algn="ctr"/>
                      <a:r>
                        <a:rPr lang="es-ES" sz="1500" b="1" dirty="0" smtClean="0">
                          <a:latin typeface="Book Antiqua" pitchFamily="18" charset="0"/>
                        </a:rPr>
                        <a:t>FACTOR</a:t>
                      </a:r>
                      <a:endParaRPr lang="es-ES" sz="1500" b="1" dirty="0">
                        <a:latin typeface="Book Antiqua" pitchFamily="18" charset="0"/>
                      </a:endParaRPr>
                    </a:p>
                  </a:txBody>
                  <a:tcPr/>
                </a:tc>
                <a:tc>
                  <a:txBody>
                    <a:bodyPr/>
                    <a:lstStyle/>
                    <a:p>
                      <a:pPr algn="ctr"/>
                      <a:r>
                        <a:rPr lang="es-ES" sz="1500" b="1" dirty="0" smtClean="0">
                          <a:latin typeface="Book Antiqua" pitchFamily="18" charset="0"/>
                        </a:rPr>
                        <a:t>PESO</a:t>
                      </a:r>
                      <a:endParaRPr lang="es-ES" sz="1500" b="1"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es-ES" sz="1500" b="1" dirty="0" smtClean="0">
                          <a:latin typeface="Book Antiqua" pitchFamily="18" charset="0"/>
                        </a:rPr>
                        <a:t>CALIFIC.</a:t>
                      </a:r>
                      <a:endParaRPr lang="es-ES" sz="1500" b="1" dirty="0">
                        <a:latin typeface="Book Antiqua"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s-ES" sz="1500" b="1" dirty="0" smtClean="0">
                          <a:latin typeface="Book Antiqua" pitchFamily="18" charset="0"/>
                        </a:rPr>
                        <a:t>POND.</a:t>
                      </a:r>
                      <a:endParaRPr lang="es-ES" sz="1500" b="1" dirty="0">
                        <a:latin typeface="Book Antiqua"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s-ES" sz="1500" b="1" dirty="0" smtClean="0">
                          <a:latin typeface="Book Antiqua" pitchFamily="18" charset="0"/>
                        </a:rPr>
                        <a:t>CALIFIC.</a:t>
                      </a:r>
                      <a:endParaRPr lang="es-ES" sz="1500" b="1" dirty="0">
                        <a:latin typeface="Book Antiqua"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s-ES" sz="1500" b="1" dirty="0" smtClean="0">
                          <a:latin typeface="Book Antiqua" pitchFamily="18" charset="0"/>
                        </a:rPr>
                        <a:t>POND.</a:t>
                      </a:r>
                      <a:endParaRPr lang="es-ES" sz="1500" b="1" dirty="0">
                        <a:latin typeface="Book Antiqua"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s-ES" sz="1500" b="1" dirty="0" smtClean="0">
                          <a:latin typeface="Book Antiqua" pitchFamily="18" charset="0"/>
                        </a:rPr>
                        <a:t>CALIFIC.</a:t>
                      </a:r>
                      <a:endParaRPr lang="es-ES" sz="1500" b="1" dirty="0">
                        <a:latin typeface="Book Antiqua"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s-ES" sz="1500" b="1" dirty="0" smtClean="0">
                          <a:latin typeface="Book Antiqua" pitchFamily="18" charset="0"/>
                        </a:rPr>
                        <a:t>POND.</a:t>
                      </a:r>
                      <a:endParaRPr lang="es-ES" sz="1500" b="1" dirty="0">
                        <a:latin typeface="Book Antiqua"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2048">
                <a:tc>
                  <a:txBody>
                    <a:bodyPr/>
                    <a:lstStyle/>
                    <a:p>
                      <a:r>
                        <a:rPr lang="es-ES" sz="1500" dirty="0" smtClean="0">
                          <a:latin typeface="Book Antiqua" pitchFamily="18" charset="0"/>
                        </a:rPr>
                        <a:t>ALMACENAMIENTO</a:t>
                      </a:r>
                      <a:endParaRPr lang="es-ES" sz="1500" dirty="0">
                        <a:latin typeface="Book Antiqua" pitchFamily="18" charset="0"/>
                      </a:endParaRPr>
                    </a:p>
                  </a:txBody>
                  <a:tcPr/>
                </a:tc>
                <a:tc>
                  <a:txBody>
                    <a:bodyPr/>
                    <a:lstStyle/>
                    <a:p>
                      <a:r>
                        <a:rPr lang="es-ES" sz="1500" dirty="0" smtClean="0">
                          <a:latin typeface="Book Antiqua" pitchFamily="18" charset="0"/>
                        </a:rPr>
                        <a:t>0,15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5</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0,75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1</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0,15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4</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0,6</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r>
              <a:tr h="232048">
                <a:tc>
                  <a:txBody>
                    <a:bodyPr/>
                    <a:lstStyle/>
                    <a:p>
                      <a:r>
                        <a:rPr lang="es-ES" sz="1500" dirty="0" smtClean="0">
                          <a:latin typeface="Book Antiqua" pitchFamily="18" charset="0"/>
                        </a:rPr>
                        <a:t>CERCANIA</a:t>
                      </a:r>
                      <a:endParaRPr lang="es-ES" sz="1500" dirty="0">
                        <a:latin typeface="Book Antiqua" pitchFamily="18" charset="0"/>
                      </a:endParaRPr>
                    </a:p>
                  </a:txBody>
                  <a:tcPr/>
                </a:tc>
                <a:tc>
                  <a:txBody>
                    <a:bodyPr/>
                    <a:lstStyle/>
                    <a:p>
                      <a:r>
                        <a:rPr lang="es-ES" sz="1500" dirty="0" smtClean="0">
                          <a:latin typeface="Book Antiqua" pitchFamily="18" charset="0"/>
                        </a:rPr>
                        <a:t>0,25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3</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0,75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4</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1</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4</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1</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r>
              <a:tr h="232048">
                <a:tc>
                  <a:txBody>
                    <a:bodyPr/>
                    <a:lstStyle/>
                    <a:p>
                      <a:r>
                        <a:rPr lang="es-ES" sz="1500" dirty="0" smtClean="0">
                          <a:latin typeface="Book Antiqua" pitchFamily="18" charset="0"/>
                        </a:rPr>
                        <a:t>TRANSPORTE</a:t>
                      </a:r>
                      <a:endParaRPr lang="es-ES" sz="1500" dirty="0">
                        <a:latin typeface="Book Antiqua" pitchFamily="18" charset="0"/>
                      </a:endParaRPr>
                    </a:p>
                  </a:txBody>
                  <a:tcPr/>
                </a:tc>
                <a:tc>
                  <a:txBody>
                    <a:bodyPr/>
                    <a:lstStyle/>
                    <a:p>
                      <a:r>
                        <a:rPr lang="es-ES" sz="1500" dirty="0" smtClean="0">
                          <a:latin typeface="Book Antiqua" pitchFamily="18" charset="0"/>
                        </a:rPr>
                        <a:t>0,4</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5</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2</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1</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0,4</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5</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2</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r>
              <a:tr h="232048">
                <a:tc>
                  <a:txBody>
                    <a:bodyPr/>
                    <a:lstStyle/>
                    <a:p>
                      <a:r>
                        <a:rPr lang="es-ES" sz="1500" dirty="0" smtClean="0">
                          <a:latin typeface="Book Antiqua" pitchFamily="18" charset="0"/>
                        </a:rPr>
                        <a:t>LIBRE ACCESO</a:t>
                      </a:r>
                      <a:endParaRPr lang="es-ES" sz="1500" dirty="0">
                        <a:latin typeface="Book Antiqua" pitchFamily="18" charset="0"/>
                      </a:endParaRPr>
                    </a:p>
                  </a:txBody>
                  <a:tcPr/>
                </a:tc>
                <a:tc>
                  <a:txBody>
                    <a:bodyPr/>
                    <a:lstStyle/>
                    <a:p>
                      <a:r>
                        <a:rPr lang="es-ES" sz="1500" dirty="0" smtClean="0">
                          <a:latin typeface="Book Antiqua" pitchFamily="18" charset="0"/>
                        </a:rPr>
                        <a:t>0,2</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4</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0,8</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1</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0,2</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r>
                        <a:rPr lang="es-ES" sz="1500" dirty="0" smtClean="0">
                          <a:latin typeface="Book Antiqua" pitchFamily="18" charset="0"/>
                        </a:rPr>
                        <a:t>3</a:t>
                      </a:r>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tcPr>
                </a:tc>
                <a:tc>
                  <a:txBody>
                    <a:bodyPr/>
                    <a:lstStyle/>
                    <a:p>
                      <a:r>
                        <a:rPr lang="es-ES" sz="1500" dirty="0" smtClean="0">
                          <a:latin typeface="Book Antiqua" pitchFamily="18" charset="0"/>
                        </a:rPr>
                        <a:t>0,6</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r>
              <a:tr h="232048">
                <a:tc>
                  <a:txBody>
                    <a:bodyPr/>
                    <a:lstStyle/>
                    <a:p>
                      <a:r>
                        <a:rPr lang="es-ES" sz="1500" dirty="0" smtClean="0">
                          <a:latin typeface="Book Antiqua" pitchFamily="18" charset="0"/>
                        </a:rPr>
                        <a:t>TOTAL</a:t>
                      </a:r>
                      <a:endParaRPr lang="es-ES" sz="1500" dirty="0">
                        <a:latin typeface="Book Antiqua" pitchFamily="18" charset="0"/>
                      </a:endParaRPr>
                    </a:p>
                  </a:txBody>
                  <a:tcPr/>
                </a:tc>
                <a:tc>
                  <a:txBody>
                    <a:bodyPr/>
                    <a:lstStyle/>
                    <a:p>
                      <a:r>
                        <a:rPr lang="es-ES" sz="1500" dirty="0" smtClean="0">
                          <a:latin typeface="Book Antiqua" pitchFamily="18" charset="0"/>
                        </a:rPr>
                        <a:t>1</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tcPr>
                </a:tc>
                <a:tc>
                  <a:txBody>
                    <a:bodyPr/>
                    <a:lstStyle/>
                    <a:p>
                      <a:endParaRPr lang="es-ES" sz="1500" b="1" dirty="0">
                        <a:latin typeface="Book Antiqua"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ES" sz="1500" b="1" dirty="0" smtClean="0">
                          <a:latin typeface="Book Antiqua" pitchFamily="18" charset="0"/>
                        </a:rPr>
                        <a:t>4,3</a:t>
                      </a:r>
                      <a:endParaRPr lang="es-ES" sz="1500" b="1" dirty="0">
                        <a:latin typeface="Book Antiqua"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ES" sz="1500" dirty="0" smtClean="0">
                          <a:latin typeface="Book Antiqua" pitchFamily="18" charset="0"/>
                        </a:rPr>
                        <a:t>1,75</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s-ES" sz="1500" dirty="0">
                        <a:latin typeface="Book Antiqua"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s-ES" sz="1500" dirty="0" smtClean="0">
                          <a:latin typeface="Book Antiqua" pitchFamily="18" charset="0"/>
                        </a:rPr>
                        <a:t>4,2</a:t>
                      </a:r>
                      <a:endParaRPr lang="es-ES" sz="1500" dirty="0">
                        <a:latin typeface="Book Antiqua"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1857375" y="0"/>
          <a:ext cx="5143500" cy="6643688"/>
        </p:xfrm>
        <a:graphic>
          <a:graphicData uri="http://schemas.openxmlformats.org/drawingml/2006/table">
            <a:tbl>
              <a:tblPr/>
              <a:tblGrid>
                <a:gridCol w="216570"/>
                <a:gridCol w="216570"/>
                <a:gridCol w="216570"/>
                <a:gridCol w="216570"/>
                <a:gridCol w="216570"/>
                <a:gridCol w="216570"/>
                <a:gridCol w="216570"/>
                <a:gridCol w="216570"/>
                <a:gridCol w="216570"/>
                <a:gridCol w="216570"/>
                <a:gridCol w="216570"/>
                <a:gridCol w="216570"/>
                <a:gridCol w="216570"/>
                <a:gridCol w="216570"/>
                <a:gridCol w="216570"/>
                <a:gridCol w="216570"/>
                <a:gridCol w="216570"/>
                <a:gridCol w="216570"/>
                <a:gridCol w="216570"/>
                <a:gridCol w="216570"/>
                <a:gridCol w="812136"/>
              </a:tblGrid>
              <a:tr h="168434">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r>
              <a:tr h="168434">
                <a:tc gridSpan="20">
                  <a:txBody>
                    <a:bodyPr/>
                    <a:lstStyle/>
                    <a:p>
                      <a:pPr algn="ctr">
                        <a:lnSpc>
                          <a:spcPct val="115000"/>
                        </a:lnSpc>
                        <a:spcAft>
                          <a:spcPts val="0"/>
                        </a:spcAft>
                      </a:pPr>
                      <a:r>
                        <a:rPr lang="es-ES" sz="600" b="1">
                          <a:latin typeface="Arial"/>
                          <a:ea typeface="Times New Roman"/>
                        </a:rPr>
                        <a:t>DISTRIBUCIÓN DEL ÁREA DEL LOCAL</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r>
              <a:tr h="168434">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r>
              <a:tr h="174756">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gridSpan="7">
                  <a:txBody>
                    <a:bodyPr/>
                    <a:lstStyle/>
                    <a:p>
                      <a:pPr algn="ctr">
                        <a:lnSpc>
                          <a:spcPct val="115000"/>
                        </a:lnSpc>
                        <a:spcAft>
                          <a:spcPts val="0"/>
                        </a:spcAft>
                      </a:pPr>
                      <a:r>
                        <a:rPr lang="es-EC" sz="600">
                          <a:solidFill>
                            <a:srgbClr val="000000"/>
                          </a:solidFill>
                          <a:latin typeface="Calibri"/>
                          <a:ea typeface="Times New Roman"/>
                        </a:rPr>
                        <a:t>20 mts.</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nSpc>
                          <a:spcPct val="115000"/>
                        </a:lnSpc>
                        <a:spcAft>
                          <a:spcPts val="0"/>
                        </a:spcAft>
                      </a:pPr>
                      <a:r>
                        <a:rPr lang="es-EC" sz="600">
                          <a:solidFill>
                            <a:srgbClr val="000000"/>
                          </a:solidFill>
                          <a:latin typeface="Calibri"/>
                          <a:ea typeface="Times New Roman"/>
                        </a:rPr>
                        <a:t>OFICINA </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3">
                  <a:txBody>
                    <a:bodyPr/>
                    <a:lstStyle/>
                    <a:p>
                      <a:pPr>
                        <a:lnSpc>
                          <a:spcPct val="115000"/>
                        </a:lnSpc>
                        <a:spcAft>
                          <a:spcPts val="0"/>
                        </a:spcAft>
                      </a:pPr>
                      <a:r>
                        <a:rPr lang="es-EC" sz="600">
                          <a:solidFill>
                            <a:srgbClr val="000000"/>
                          </a:solidFill>
                          <a:latin typeface="Calibri"/>
                          <a:ea typeface="Times New Roman"/>
                        </a:rPr>
                        <a:t>OFICINAS</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gridSpan="3">
                  <a:txBody>
                    <a:bodyPr/>
                    <a:lstStyle/>
                    <a:p>
                      <a:pPr>
                        <a:lnSpc>
                          <a:spcPct val="115000"/>
                        </a:lnSpc>
                        <a:spcAft>
                          <a:spcPts val="0"/>
                        </a:spcAft>
                      </a:pPr>
                      <a:r>
                        <a:rPr lang="es-EC" sz="600">
                          <a:solidFill>
                            <a:srgbClr val="000000"/>
                          </a:solidFill>
                          <a:latin typeface="Calibri"/>
                          <a:ea typeface="Times New Roman"/>
                        </a:rPr>
                        <a:t>GERENCIAL</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2">
                  <a:txBody>
                    <a:bodyPr/>
                    <a:lstStyle/>
                    <a:p>
                      <a:pPr>
                        <a:lnSpc>
                          <a:spcPct val="115000"/>
                        </a:lnSpc>
                        <a:spcAft>
                          <a:spcPts val="0"/>
                        </a:spcAft>
                      </a:pPr>
                      <a:r>
                        <a:rPr lang="es-EC" sz="600">
                          <a:solidFill>
                            <a:srgbClr val="000000"/>
                          </a:solidFill>
                          <a:latin typeface="Calibri"/>
                          <a:ea typeface="Times New Roman"/>
                        </a:rPr>
                        <a:t>VARIAS</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E</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499960">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5X5</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EC" sz="600">
                          <a:solidFill>
                            <a:srgbClr val="000000"/>
                          </a:solidFill>
                          <a:latin typeface="Calibri"/>
                          <a:ea typeface="Times New Roman"/>
                        </a:rPr>
                        <a:t>5X10</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N</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T</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R</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5">
                  <a:txBody>
                    <a:bodyPr/>
                    <a:lstStyle/>
                    <a:p>
                      <a:pPr>
                        <a:lnSpc>
                          <a:spcPct val="115000"/>
                        </a:lnSpc>
                        <a:spcAft>
                          <a:spcPts val="0"/>
                        </a:spcAft>
                      </a:pPr>
                      <a:r>
                        <a:rPr lang="es-EC" sz="600">
                          <a:solidFill>
                            <a:srgbClr val="000000"/>
                          </a:solidFill>
                          <a:latin typeface="Calibri"/>
                          <a:ea typeface="Times New Roman"/>
                        </a:rPr>
                        <a:t>ÁREA DE DESPACHO</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A</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D</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EC" sz="600">
                          <a:solidFill>
                            <a:srgbClr val="000000"/>
                          </a:solidFill>
                          <a:latin typeface="Calibri"/>
                          <a:ea typeface="Times New Roman"/>
                        </a:rPr>
                        <a:t>5X15</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A</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D</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E</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6">
                  <a:txBody>
                    <a:bodyPr/>
                    <a:lstStyle/>
                    <a:p>
                      <a:pPr>
                        <a:lnSpc>
                          <a:spcPct val="115000"/>
                        </a:lnSpc>
                        <a:spcAft>
                          <a:spcPts val="0"/>
                        </a:spcAft>
                      </a:pPr>
                      <a:r>
                        <a:rPr lang="es-EC" sz="600">
                          <a:solidFill>
                            <a:srgbClr val="000000"/>
                          </a:solidFill>
                          <a:latin typeface="Calibri"/>
                          <a:ea typeface="Times New Roman"/>
                        </a:rPr>
                        <a:t>ÁREA DE EMBOTELLADO</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6">
                  <a:txBody>
                    <a:bodyPr/>
                    <a:lstStyle/>
                    <a:p>
                      <a:pPr>
                        <a:lnSpc>
                          <a:spcPct val="115000"/>
                        </a:lnSpc>
                        <a:spcAft>
                          <a:spcPts val="0"/>
                        </a:spcAft>
                      </a:pPr>
                      <a:r>
                        <a:rPr lang="es-EC" sz="600">
                          <a:solidFill>
                            <a:srgbClr val="000000"/>
                          </a:solidFill>
                          <a:latin typeface="Calibri"/>
                          <a:ea typeface="Times New Roman"/>
                        </a:rPr>
                        <a:t>ETIQUETADO Y SELLADO</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C</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A</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M</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I</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EC" sz="600">
                          <a:solidFill>
                            <a:srgbClr val="000000"/>
                          </a:solidFill>
                          <a:latin typeface="Calibri"/>
                          <a:ea typeface="Times New Roman"/>
                        </a:rPr>
                        <a:t>9X15</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O</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N</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E</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2</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333307">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gridSpan="7">
                  <a:txBody>
                    <a:bodyPr/>
                    <a:lstStyle/>
                    <a:p>
                      <a:pPr>
                        <a:lnSpc>
                          <a:spcPct val="115000"/>
                        </a:lnSpc>
                        <a:spcAft>
                          <a:spcPts val="0"/>
                        </a:spcAft>
                      </a:pPr>
                      <a:r>
                        <a:rPr lang="es-EC" sz="600">
                          <a:solidFill>
                            <a:srgbClr val="000000"/>
                          </a:solidFill>
                          <a:latin typeface="Calibri"/>
                          <a:ea typeface="Times New Roman"/>
                        </a:rPr>
                        <a:t>ÁREA DE ALMACENAMIENTO</a:t>
                      </a:r>
                      <a:endParaRPr lang="es-ES" sz="600">
                        <a:latin typeface="Times New Roman"/>
                        <a:ea typeface="Times New Roman"/>
                      </a:endParaRPr>
                    </a:p>
                  </a:txBody>
                  <a:tcPr marL="24504" marR="2450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C" sz="600">
                          <a:solidFill>
                            <a:srgbClr val="000000"/>
                          </a:solidFill>
                          <a:latin typeface="Calibri"/>
                          <a:ea typeface="Times New Roman"/>
                        </a:rPr>
                        <a:t>S</a:t>
                      </a:r>
                      <a:endParaRPr lang="es-ES" sz="600">
                        <a:latin typeface="Times New Roman"/>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5</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m</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s-ES" sz="600">
                        <a:latin typeface="Calibri"/>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a:noFill/>
                    </a:lnT>
                    <a:lnB>
                      <a:noFill/>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es-EC" sz="600">
                          <a:solidFill>
                            <a:srgbClr val="000000"/>
                          </a:solidFill>
                          <a:latin typeface="Calibri"/>
                          <a:ea typeface="Times New Roman"/>
                        </a:rPr>
                        <a:t>t</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83079">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EC" sz="600">
                          <a:solidFill>
                            <a:srgbClr val="000000"/>
                          </a:solidFill>
                          <a:latin typeface="Calibri"/>
                          <a:ea typeface="Times New Roman"/>
                        </a:rPr>
                        <a:t>6X15</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 </a:t>
                      </a:r>
                      <a:endParaRPr lang="es-ES" sz="600">
                        <a:latin typeface="Times New Roman"/>
                        <a:ea typeface="Times New Roman"/>
                      </a:endParaRPr>
                    </a:p>
                  </a:txBody>
                  <a:tcPr marL="24504" marR="24504"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C" sz="600">
                          <a:solidFill>
                            <a:srgbClr val="000000"/>
                          </a:solidFill>
                          <a:latin typeface="Calibri"/>
                          <a:ea typeface="Times New Roman"/>
                        </a:rPr>
                        <a:t>s.</a:t>
                      </a:r>
                      <a:endParaRPr lang="es-ES" sz="600">
                        <a:latin typeface="Times New Roman"/>
                        <a:ea typeface="Times New Roman"/>
                      </a:endParaRPr>
                    </a:p>
                  </a:txBody>
                  <a:tcPr marL="24504" marR="24504" marT="0" marB="0" anchor="b">
                    <a:lnL w="12700" cap="flat" cmpd="sng" algn="ctr">
                      <a:solidFill>
                        <a:srgbClr val="000000"/>
                      </a:solidFill>
                      <a:prstDash val="solid"/>
                      <a:round/>
                      <a:headEnd type="none" w="med" len="med"/>
                      <a:tailEnd type="none" w="med" len="med"/>
                    </a:lnL>
                    <a:lnR>
                      <a:noFill/>
                    </a:lnR>
                    <a:lnT>
                      <a:noFill/>
                    </a:lnT>
                    <a:lnB>
                      <a:noFill/>
                    </a:lnB>
                  </a:tcPr>
                </a:tc>
              </a:tr>
              <a:tr h="168434">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a:latin typeface="Calibri"/>
                        <a:ea typeface="Times New Roman"/>
                      </a:endParaRPr>
                    </a:p>
                  </a:txBody>
                  <a:tcPr marL="24504" marR="2450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s-ES" sz="600" dirty="0">
                        <a:latin typeface="Calibri"/>
                        <a:ea typeface="Times New Roman"/>
                      </a:endParaRPr>
                    </a:p>
                  </a:txBody>
                  <a:tcPr marL="24504" marR="24504"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Ver imagen en tamaño completo">
            <a:hlinkClick r:id="rId2"/>
          </p:cNvPr>
          <p:cNvPicPr>
            <a:picLocks noChangeAspect="1" noChangeArrowheads="1"/>
          </p:cNvPicPr>
          <p:nvPr/>
        </p:nvPicPr>
        <p:blipFill>
          <a:blip r:embed="rId3"/>
          <a:srcRect/>
          <a:stretch>
            <a:fillRect/>
          </a:stretch>
        </p:blipFill>
        <p:spPr bwMode="auto">
          <a:xfrm>
            <a:off x="5715000" y="642938"/>
            <a:ext cx="2643188" cy="2143125"/>
          </a:xfrm>
          <a:prstGeom prst="rect">
            <a:avLst/>
          </a:prstGeom>
          <a:noFill/>
          <a:ln w="9525">
            <a:noFill/>
            <a:miter lim="800000"/>
            <a:headEnd/>
            <a:tailEnd/>
          </a:ln>
        </p:spPr>
      </p:pic>
      <p:sp>
        <p:nvSpPr>
          <p:cNvPr id="7171" name="3 CuadroTexto"/>
          <p:cNvSpPr txBox="1">
            <a:spLocks noChangeArrowheads="1"/>
          </p:cNvSpPr>
          <p:nvPr/>
        </p:nvSpPr>
        <p:spPr bwMode="auto">
          <a:xfrm>
            <a:off x="1643063" y="2143125"/>
            <a:ext cx="5500687" cy="2554288"/>
          </a:xfrm>
          <a:prstGeom prst="rect">
            <a:avLst/>
          </a:prstGeom>
          <a:noFill/>
          <a:ln w="9525">
            <a:noFill/>
            <a:miter lim="800000"/>
            <a:headEnd/>
            <a:tailEnd/>
          </a:ln>
        </p:spPr>
        <p:txBody>
          <a:bodyPr>
            <a:spAutoFit/>
          </a:bodyPr>
          <a:lstStyle/>
          <a:p>
            <a:pPr algn="ctr"/>
            <a:r>
              <a:rPr lang="es-ES" sz="2000">
                <a:latin typeface="Arial Black" pitchFamily="34" charset="0"/>
              </a:rPr>
              <a:t>TESIS</a:t>
            </a:r>
          </a:p>
          <a:p>
            <a:pPr algn="ctr"/>
            <a:endParaRPr lang="es-ES" sz="2000">
              <a:latin typeface="Arial Black" pitchFamily="34" charset="0"/>
            </a:endParaRPr>
          </a:p>
          <a:p>
            <a:pPr algn="ctr"/>
            <a:endParaRPr lang="es-ES" sz="2400">
              <a:latin typeface="Arial Black" pitchFamily="34" charset="0"/>
            </a:endParaRPr>
          </a:p>
          <a:p>
            <a:pPr algn="ctr"/>
            <a:r>
              <a:rPr lang="es-ES" sz="2400">
                <a:latin typeface="Arial Black" pitchFamily="34" charset="0"/>
              </a:rPr>
              <a:t>“ELABORACIÓN DE UN PROYECTO PARA LA COMERCIALIZACIÓN DE EL ACEITE DE JENGIBRE”</a:t>
            </a:r>
            <a:endParaRPr lang="es-EC" sz="2400">
              <a:latin typeface="Arial Black" pitchFamily="34" charset="0"/>
            </a:endParaRPr>
          </a:p>
        </p:txBody>
      </p:sp>
      <p:pic>
        <p:nvPicPr>
          <p:cNvPr id="7172" name="Picture 4" descr="Ver imagen en tamaño completo">
            <a:hlinkClick r:id="rId4"/>
          </p:cNvPr>
          <p:cNvPicPr>
            <a:picLocks noChangeAspect="1" noChangeArrowheads="1"/>
          </p:cNvPicPr>
          <p:nvPr/>
        </p:nvPicPr>
        <p:blipFill>
          <a:blip r:embed="rId5"/>
          <a:srcRect/>
          <a:stretch>
            <a:fillRect/>
          </a:stretch>
        </p:blipFill>
        <p:spPr bwMode="auto">
          <a:xfrm>
            <a:off x="714375" y="857250"/>
            <a:ext cx="1857375" cy="221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75" y="714375"/>
            <a:ext cx="7743825" cy="1500188"/>
          </a:xfrm>
        </p:spPr>
        <p:txBody>
          <a:bodyPr/>
          <a:lstStyle/>
          <a:p>
            <a:pPr fontAlgn="auto">
              <a:spcAft>
                <a:spcPts val="0"/>
              </a:spcAft>
              <a:defRPr/>
            </a:pPr>
            <a:r>
              <a:rPr lang="es-ES" dirty="0" smtClean="0">
                <a:latin typeface="Book Antiqua" pitchFamily="18" charset="0"/>
              </a:rPr>
              <a:t>INVERSION PARA EL PROYECTO</a:t>
            </a:r>
            <a:endParaRPr lang="es-ES" dirty="0">
              <a:latin typeface="Book Antiqua" pitchFamily="18" charset="0"/>
            </a:endParaRPr>
          </a:p>
        </p:txBody>
      </p:sp>
      <p:sp>
        <p:nvSpPr>
          <p:cNvPr id="25603" name="2 Subtítulo"/>
          <p:cNvSpPr>
            <a:spLocks noGrp="1"/>
          </p:cNvSpPr>
          <p:nvPr>
            <p:ph type="subTitle" idx="1"/>
          </p:nvPr>
        </p:nvSpPr>
        <p:spPr>
          <a:xfrm>
            <a:off x="722313" y="2928938"/>
            <a:ext cx="7772400" cy="2928937"/>
          </a:xfrm>
        </p:spPr>
        <p:txBody>
          <a:bodyPr/>
          <a:lstStyle/>
          <a:p>
            <a:pPr marL="36513" algn="just">
              <a:spcBef>
                <a:spcPct val="0"/>
              </a:spcBef>
            </a:pPr>
            <a:r>
              <a:rPr lang="es-ES" smtClean="0">
                <a:solidFill>
                  <a:schemeClr val="tx1"/>
                </a:solidFill>
              </a:rPr>
              <a:t>La inversión total para la instalación y operación de la Comercializadora se estima en US$103.709 de los cuales a la inversión fija y diferida le corresponde el 65% que equivale a US$ 66.835, el saldo destinado a capital de operación equivale a US$ 36.874 que representa el 35% de la inversión total (Ver anexo 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14375"/>
            <a:ext cx="8229600" cy="928688"/>
          </a:xfrm>
        </p:spPr>
        <p:txBody>
          <a:bodyPr>
            <a:normAutofit fontScale="90000"/>
          </a:bodyPr>
          <a:lstStyle/>
          <a:p>
            <a:pPr fontAlgn="auto">
              <a:spcAft>
                <a:spcPts val="0"/>
              </a:spcAft>
              <a:defRPr/>
            </a:pPr>
            <a:r>
              <a:rPr lang="es-ES" dirty="0" smtClean="0">
                <a:solidFill>
                  <a:schemeClr val="accent1">
                    <a:tint val="88000"/>
                    <a:satMod val="150000"/>
                  </a:schemeClr>
                </a:solidFill>
                <a:latin typeface="Book Antiqua" pitchFamily="18" charset="0"/>
              </a:rPr>
              <a:t>ESTRUCTURA DE FINANCIAMIENTO</a:t>
            </a:r>
            <a:endParaRPr lang="es-ES" dirty="0">
              <a:solidFill>
                <a:schemeClr val="accent1">
                  <a:tint val="88000"/>
                  <a:satMod val="150000"/>
                </a:schemeClr>
              </a:solidFill>
              <a:latin typeface="Book Antiqua" pitchFamily="18" charset="0"/>
            </a:endParaRPr>
          </a:p>
        </p:txBody>
      </p:sp>
      <p:sp>
        <p:nvSpPr>
          <p:cNvPr id="26627" name="2 Marcador de contenido"/>
          <p:cNvSpPr>
            <a:spLocks noGrp="1"/>
          </p:cNvSpPr>
          <p:nvPr>
            <p:ph idx="1"/>
          </p:nvPr>
        </p:nvSpPr>
        <p:spPr>
          <a:xfrm>
            <a:off x="500063" y="1857375"/>
            <a:ext cx="8183562" cy="4187825"/>
          </a:xfrm>
        </p:spPr>
        <p:txBody>
          <a:bodyPr/>
          <a:lstStyle/>
          <a:p>
            <a:pPr>
              <a:buFont typeface="Wingdings" pitchFamily="2" charset="2"/>
              <a:buChar char="Ø"/>
            </a:pPr>
            <a:r>
              <a:rPr lang="es-ES" smtClean="0"/>
              <a:t>El proyecto estará financiado: capital y deuda; mediante la emisión de acciones por el 60% del total de la inversión (US$62.225 ) y el 40% por deuda (US$ 41.484) otorgada por el banco con una tasa de interes corporativa del 9.33% (Ver anexo D).</a:t>
            </a:r>
          </a:p>
          <a:p>
            <a:endParaRPr lang="es-E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38"/>
            <a:ext cx="8229600" cy="1071562"/>
          </a:xfrm>
        </p:spPr>
        <p:txBody>
          <a:bodyPr>
            <a:normAutofit fontScale="90000"/>
          </a:bodyPr>
          <a:lstStyle/>
          <a:p>
            <a:pPr fontAlgn="auto">
              <a:spcAft>
                <a:spcPts val="0"/>
              </a:spcAft>
              <a:defRPr/>
            </a:pPr>
            <a:r>
              <a:rPr lang="es-ES" dirty="0" smtClean="0">
                <a:solidFill>
                  <a:schemeClr val="accent1">
                    <a:tint val="88000"/>
                    <a:satMod val="150000"/>
                  </a:schemeClr>
                </a:solidFill>
                <a:latin typeface="Book Antiqua" pitchFamily="18" charset="0"/>
              </a:rPr>
              <a:t>GASTOS DE ADMINISTRACION Y VENTAS</a:t>
            </a:r>
            <a:endParaRPr lang="es-ES" dirty="0">
              <a:solidFill>
                <a:schemeClr val="accent1">
                  <a:tint val="88000"/>
                  <a:satMod val="150000"/>
                </a:schemeClr>
              </a:solidFill>
              <a:latin typeface="Book Antiqua" pitchFamily="18" charset="0"/>
            </a:endParaRPr>
          </a:p>
        </p:txBody>
      </p:sp>
      <p:sp>
        <p:nvSpPr>
          <p:cNvPr id="27651" name="2 Marcador de contenido"/>
          <p:cNvSpPr>
            <a:spLocks noGrp="1"/>
          </p:cNvSpPr>
          <p:nvPr>
            <p:ph idx="1"/>
          </p:nvPr>
        </p:nvSpPr>
        <p:spPr>
          <a:xfrm>
            <a:off x="500063" y="2071688"/>
            <a:ext cx="8183562" cy="4187825"/>
          </a:xfrm>
        </p:spPr>
        <p:txBody>
          <a:bodyPr/>
          <a:lstStyle/>
          <a:p>
            <a:pPr>
              <a:buFont typeface="Wingdings" pitchFamily="2" charset="2"/>
              <a:buChar char="Ø"/>
            </a:pPr>
            <a:r>
              <a:rPr lang="es-ES" smtClean="0"/>
              <a:t>Para hacer frente a este rubro se ha presupuestado en el primer año de operación una suma de $ 122.129 y para los gastos de ventas $(92.767) considerando que el resto de años se mantendrá constante (Ver Anexo A1).</a:t>
            </a:r>
          </a:p>
          <a:p>
            <a:endParaRPr lang="es-E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contenido"/>
          <p:cNvSpPr>
            <a:spLocks noGrp="1"/>
          </p:cNvSpPr>
          <p:nvPr>
            <p:ph idx="1"/>
          </p:nvPr>
        </p:nvSpPr>
        <p:spPr>
          <a:xfrm>
            <a:off x="500063" y="1500188"/>
            <a:ext cx="8183562" cy="4187825"/>
          </a:xfrm>
        </p:spPr>
        <p:txBody>
          <a:bodyPr/>
          <a:lstStyle/>
          <a:p>
            <a:pPr algn="just">
              <a:buFont typeface="Wingdings" pitchFamily="2" charset="2"/>
              <a:buChar char="Ø"/>
            </a:pPr>
            <a:r>
              <a:rPr lang="es-ES" smtClean="0">
                <a:latin typeface="Book Antiqua" pitchFamily="18" charset="0"/>
              </a:rPr>
              <a:t>Se ha tomado en consideración para la valoración del capital , el método Máximo Déficit Acumulado ya que este nos determina la cuantía como el equivalente del mismo. </a:t>
            </a:r>
          </a:p>
          <a:p>
            <a:pPr algn="just">
              <a:buFont typeface="Wingdings" pitchFamily="2" charset="2"/>
              <a:buChar char="Ø"/>
            </a:pPr>
            <a:r>
              <a:rPr lang="es-ES" smtClean="0">
                <a:latin typeface="Book Antiqua" pitchFamily="18" charset="0"/>
              </a:rPr>
              <a:t>Este método nos muestra la posibilidad de que solo con recursos propios generados por el mismo proyecto se podrá financiar el proyecto </a:t>
            </a:r>
          </a:p>
        </p:txBody>
      </p:sp>
      <p:sp>
        <p:nvSpPr>
          <p:cNvPr id="5" name="1 Título"/>
          <p:cNvSpPr txBox="1">
            <a:spLocks/>
          </p:cNvSpPr>
          <p:nvPr/>
        </p:nvSpPr>
        <p:spPr>
          <a:xfrm>
            <a:off x="357188" y="285750"/>
            <a:ext cx="8183562" cy="1050925"/>
          </a:xfrm>
          <a:prstGeom prst="rect">
            <a:avLst/>
          </a:prstGeom>
        </p:spPr>
        <p:txBody>
          <a:bodyPr anchor="b">
            <a:normAutofit/>
          </a:bodyPr>
          <a:lstStyle/>
          <a:p>
            <a:pPr fontAlgn="auto">
              <a:spcAft>
                <a:spcPts val="0"/>
              </a:spcAft>
              <a:defRPr/>
            </a:pPr>
            <a:r>
              <a:rPr lang="es-ES" sz="3600" b="1" dirty="0">
                <a:solidFill>
                  <a:schemeClr val="accent1">
                    <a:tint val="88000"/>
                    <a:satMod val="150000"/>
                  </a:schemeClr>
                </a:solidFill>
                <a:effectLst>
                  <a:outerShdw blurRad="53975" dist="22860" dir="5400000" algn="tl" rotWithShape="0">
                    <a:srgbClr val="000000">
                      <a:alpha val="55000"/>
                    </a:srgbClr>
                  </a:outerShdw>
                </a:effectLst>
                <a:latin typeface="Book Antiqua" pitchFamily="18" charset="0"/>
                <a:ea typeface="+mj-ea"/>
                <a:cs typeface="+mj-cs"/>
              </a:rPr>
              <a:t>CAPITAL DE OPERACION</a:t>
            </a:r>
            <a:endParaRPr lang="es-ES" sz="3600" b="1" dirty="0">
              <a:solidFill>
                <a:schemeClr val="accent1">
                  <a:tint val="88000"/>
                  <a:satMod val="150000"/>
                </a:schemeClr>
              </a:solidFill>
              <a:effectLst>
                <a:outerShdw blurRad="53975" dist="22860" dir="5400000" algn="tl" rotWithShape="0">
                  <a:srgbClr val="000000">
                    <a:alpha val="55000"/>
                  </a:srgbClr>
                </a:outerShdw>
              </a:effectLst>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357188"/>
            <a:ext cx="8183563" cy="1050925"/>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INGRESOS Y UTILIDADES</a:t>
            </a:r>
            <a:endParaRPr lang="es-ES" dirty="0">
              <a:solidFill>
                <a:schemeClr val="accent1">
                  <a:tint val="88000"/>
                  <a:satMod val="150000"/>
                </a:schemeClr>
              </a:solidFill>
              <a:latin typeface="Book Antiqua" pitchFamily="18" charset="0"/>
            </a:endParaRPr>
          </a:p>
        </p:txBody>
      </p:sp>
      <p:sp>
        <p:nvSpPr>
          <p:cNvPr id="29699" name="2 Marcador de contenido"/>
          <p:cNvSpPr>
            <a:spLocks noGrp="1"/>
          </p:cNvSpPr>
          <p:nvPr>
            <p:ph idx="1"/>
          </p:nvPr>
        </p:nvSpPr>
        <p:spPr>
          <a:xfrm>
            <a:off x="500063" y="1714500"/>
            <a:ext cx="8183562" cy="4187825"/>
          </a:xfrm>
        </p:spPr>
        <p:txBody>
          <a:bodyPr/>
          <a:lstStyle/>
          <a:p>
            <a:pPr>
              <a:buFont typeface="Wingdings" pitchFamily="2" charset="2"/>
              <a:buChar char="Ø"/>
            </a:pPr>
            <a:r>
              <a:rPr lang="es-ES" smtClean="0">
                <a:latin typeface="Book Antiqua" pitchFamily="18" charset="0"/>
              </a:rPr>
              <a:t>Los ingresos de este proyecto son los generados por la venta de botellas de aceite de jengibre de 500 ml.</a:t>
            </a:r>
          </a:p>
          <a:p>
            <a:pPr>
              <a:buFont typeface="Wingdings" pitchFamily="2" charset="2"/>
              <a:buChar char="Ø"/>
            </a:pPr>
            <a:r>
              <a:rPr lang="es-ES" smtClean="0">
                <a:latin typeface="Book Antiqua" pitchFamily="18" charset="0"/>
              </a:rPr>
              <a:t>Para el primer año de ejercicio el nivel de ingresos será de $1.914.939 alcanzando el quinto año con ingresos de $2.032.397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428750" y="1643063"/>
          <a:ext cx="6500813" cy="4581525"/>
        </p:xfrm>
        <a:graphic>
          <a:graphicData uri="http://schemas.openxmlformats.org/drawingml/2006/table">
            <a:tbl>
              <a:tblPr/>
              <a:tblGrid>
                <a:gridCol w="1991819"/>
                <a:gridCol w="788102"/>
                <a:gridCol w="941017"/>
                <a:gridCol w="1066485"/>
                <a:gridCol w="882203"/>
                <a:gridCol w="831231"/>
              </a:tblGrid>
              <a:tr h="223160">
                <a:tc>
                  <a:txBody>
                    <a:bodyPr/>
                    <a:lstStyle/>
                    <a:p>
                      <a:pPr algn="l" fontAlgn="b"/>
                      <a:r>
                        <a:rPr lang="es-EC" sz="1000" b="1" i="0" u="none" strike="noStrike" dirty="0">
                          <a:solidFill>
                            <a:srgbClr val="000000"/>
                          </a:solidFill>
                          <a:latin typeface="Arial"/>
                        </a:rPr>
                        <a:t>DETALLE</a:t>
                      </a:r>
                      <a:endParaRPr lang="es-ES" sz="1000" b="1"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1</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2</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3</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4</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5</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INGRESOS OPERATIVOS</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1914939</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1934088</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1963100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1992546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2032397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COSTOS OPERATIVOS:</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sng" strike="noStrike">
                          <a:solidFill>
                            <a:srgbClr val="000000"/>
                          </a:solidFill>
                          <a:latin typeface="Arial"/>
                        </a:rPr>
                        <a:t>1621019</a:t>
                      </a:r>
                      <a:endParaRPr lang="es-ES" sz="1000" b="0"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sng" strike="noStrike">
                          <a:solidFill>
                            <a:srgbClr val="000000"/>
                          </a:solidFill>
                          <a:latin typeface="Arial"/>
                        </a:rPr>
                        <a:t>1637229</a:t>
                      </a:r>
                      <a:endParaRPr lang="es-ES" sz="1000" b="0"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sng" strike="noStrike">
                          <a:solidFill>
                            <a:srgbClr val="000000"/>
                          </a:solidFill>
                          <a:latin typeface="Arial"/>
                        </a:rPr>
                        <a:t>1661787</a:t>
                      </a:r>
                      <a:endParaRPr lang="es-ES" sz="1000" b="0"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sng" strike="noStrike">
                          <a:solidFill>
                            <a:srgbClr val="000000"/>
                          </a:solidFill>
                          <a:latin typeface="Arial"/>
                        </a:rPr>
                        <a:t>1686714</a:t>
                      </a:r>
                      <a:endParaRPr lang="es-ES" sz="1000" b="0"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sng" strike="noStrike">
                          <a:solidFill>
                            <a:srgbClr val="000000"/>
                          </a:solidFill>
                          <a:latin typeface="Arial"/>
                        </a:rPr>
                        <a:t>1720448</a:t>
                      </a:r>
                      <a:endParaRPr lang="es-ES" sz="1000" b="0"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COSTO DEL ACEITE</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1595782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1611740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1635916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1660455</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1693664</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ENVASADO</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4787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4835</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4908</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4981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5081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SELLADO</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4787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4835</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4908</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4981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5081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DESPACHO</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7660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7736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7852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7970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8130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DISTRIBUCION DEL PRODUCTO</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8002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8082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8203</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8326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8492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1" i="0" u="none" strike="noStrike">
                          <a:solidFill>
                            <a:srgbClr val="000000"/>
                          </a:solidFill>
                          <a:latin typeface="Arial"/>
                        </a:rPr>
                        <a:t>MARGEN BRUTO</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293920</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296859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301312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305832</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311949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1" i="0" u="none" strike="noStrike">
                          <a:solidFill>
                            <a:srgbClr val="000000"/>
                          </a:solidFill>
                          <a:latin typeface="Arial"/>
                        </a:rPr>
                        <a:t>GASTOS:</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000" b="1" i="0" u="none" strike="noStrike">
                          <a:solidFill>
                            <a:srgbClr val="000000"/>
                          </a:solidFill>
                          <a:latin typeface="Arial"/>
                        </a:rPr>
                        <a:t> </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000" b="1" i="0" u="none" strike="noStrike" dirty="0">
                          <a:solidFill>
                            <a:srgbClr val="000000"/>
                          </a:solidFill>
                          <a:latin typeface="Arial"/>
                        </a:rPr>
                        <a:t> </a:t>
                      </a:r>
                      <a:endParaRPr lang="es-ES" sz="1000" b="1"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000" b="1" i="0" u="none" strike="noStrike">
                          <a:solidFill>
                            <a:srgbClr val="000000"/>
                          </a:solidFill>
                          <a:latin typeface="Arial"/>
                        </a:rPr>
                        <a:t> </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000" b="1" i="0" u="none" strike="noStrike">
                          <a:solidFill>
                            <a:srgbClr val="000000"/>
                          </a:solidFill>
                          <a:latin typeface="Arial"/>
                        </a:rPr>
                        <a:t> </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000" b="1" i="0" u="none" strike="noStrike">
                          <a:solidFill>
                            <a:srgbClr val="000000"/>
                          </a:solidFill>
                          <a:latin typeface="Arial"/>
                        </a:rPr>
                        <a:t> </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GASTOS DE ADMINISTRACION</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122129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122129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122129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122129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122129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dirty="0">
                          <a:solidFill>
                            <a:srgbClr val="000000"/>
                          </a:solidFill>
                          <a:latin typeface="Arial"/>
                        </a:rPr>
                        <a:t>GASTOS DE VENTA</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92767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92767</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92767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92767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92767</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GASTOS DE DEPRECIACION</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3751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3751</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3751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3751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3751</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AMORTIZACION</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13410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13410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13410</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240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240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1" i="0" u="none" strike="noStrike">
                          <a:solidFill>
                            <a:srgbClr val="000000"/>
                          </a:solidFill>
                          <a:latin typeface="Arial"/>
                        </a:rPr>
                        <a:t>TOTAL DE GASTOS</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sng" strike="noStrike">
                          <a:solidFill>
                            <a:srgbClr val="000000"/>
                          </a:solidFill>
                          <a:latin typeface="Arial"/>
                        </a:rPr>
                        <a:t>232058</a:t>
                      </a:r>
                      <a:endParaRPr lang="es-ES" sz="1000" b="1"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sng" strike="noStrike">
                          <a:solidFill>
                            <a:srgbClr val="000000"/>
                          </a:solidFill>
                          <a:latin typeface="Arial"/>
                        </a:rPr>
                        <a:t>232058</a:t>
                      </a:r>
                      <a:endParaRPr lang="es-ES" sz="1000" b="1"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sng" strike="noStrike" dirty="0">
                          <a:solidFill>
                            <a:srgbClr val="000000"/>
                          </a:solidFill>
                          <a:latin typeface="Arial"/>
                        </a:rPr>
                        <a:t>232058</a:t>
                      </a:r>
                      <a:endParaRPr lang="es-ES" sz="1000" b="1" i="0" u="sng"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sng" strike="noStrike">
                          <a:solidFill>
                            <a:srgbClr val="000000"/>
                          </a:solidFill>
                          <a:latin typeface="Arial"/>
                        </a:rPr>
                        <a:t>218888</a:t>
                      </a:r>
                      <a:endParaRPr lang="es-ES" sz="1000" b="1"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sng" strike="noStrike">
                          <a:solidFill>
                            <a:srgbClr val="000000"/>
                          </a:solidFill>
                          <a:latin typeface="Arial"/>
                        </a:rPr>
                        <a:t>218888</a:t>
                      </a:r>
                      <a:endParaRPr lang="es-ES" sz="1000" b="1" i="0" u="sng"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1" i="0" u="none" strike="noStrike">
                          <a:solidFill>
                            <a:srgbClr val="000000"/>
                          </a:solidFill>
                          <a:latin typeface="Arial"/>
                        </a:rPr>
                        <a:t>UTILIDAD OPERATIVA</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61863</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64802</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69255</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dirty="0">
                          <a:solidFill>
                            <a:srgbClr val="000000"/>
                          </a:solidFill>
                          <a:latin typeface="Arial"/>
                        </a:rPr>
                        <a:t>86944</a:t>
                      </a:r>
                      <a:endParaRPr lang="es-ES" sz="1000" b="1"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93061</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15% BENEFIC A LOS TRABAJ</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9279</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9720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10388</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13042</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13959</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906">
                <a:tc>
                  <a:txBody>
                    <a:bodyPr/>
                    <a:lstStyle/>
                    <a:p>
                      <a:pPr algn="l" fontAlgn="b"/>
                      <a:r>
                        <a:rPr lang="es-EC" sz="1000" b="1" i="0" u="none" strike="noStrike">
                          <a:solidFill>
                            <a:srgbClr val="000000"/>
                          </a:solidFill>
                          <a:latin typeface="Arial"/>
                        </a:rPr>
                        <a:t>UTILIDAD ANTES DE IMPUESTOS</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52583</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55081</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58866</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73903</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79102</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0" i="0" u="none" strike="noStrike">
                          <a:solidFill>
                            <a:srgbClr val="000000"/>
                          </a:solidFill>
                          <a:latin typeface="Arial"/>
                        </a:rPr>
                        <a:t>25% IMPUESTO A LA RENTA</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13146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13770</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14717</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a:solidFill>
                            <a:srgbClr val="000000"/>
                          </a:solidFill>
                          <a:latin typeface="Arial"/>
                        </a:rPr>
                        <a:t>18476</a:t>
                      </a:r>
                      <a:endParaRPr lang="es-ES" sz="1000" b="0"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solidFill>
                            <a:srgbClr val="000000"/>
                          </a:solidFill>
                          <a:latin typeface="Arial"/>
                        </a:rPr>
                        <a:t>19775</a:t>
                      </a:r>
                      <a:endParaRPr lang="es-ES" sz="10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60">
                <a:tc>
                  <a:txBody>
                    <a:bodyPr/>
                    <a:lstStyle/>
                    <a:p>
                      <a:pPr algn="l" fontAlgn="b"/>
                      <a:r>
                        <a:rPr lang="es-EC" sz="1000" b="1" i="0" u="none" strike="noStrike" dirty="0">
                          <a:solidFill>
                            <a:srgbClr val="000000"/>
                          </a:solidFill>
                          <a:latin typeface="Arial"/>
                        </a:rPr>
                        <a:t>UTILIDAD NETA</a:t>
                      </a:r>
                      <a:endParaRPr lang="es-ES" sz="1000" b="1"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39437</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41311</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44150</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a:solidFill>
                            <a:srgbClr val="000000"/>
                          </a:solidFill>
                          <a:latin typeface="Arial"/>
                        </a:rPr>
                        <a:t>55427</a:t>
                      </a:r>
                      <a:endParaRPr lang="es-ES" sz="1000" b="1" i="0" u="none" strike="noStrike">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000" b="1" i="0" u="none" strike="noStrike" dirty="0">
                          <a:solidFill>
                            <a:srgbClr val="000000"/>
                          </a:solidFill>
                          <a:latin typeface="Arial"/>
                        </a:rPr>
                        <a:t>59326</a:t>
                      </a:r>
                      <a:endParaRPr lang="es-ES" sz="1000" b="1"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Título"/>
          <p:cNvSpPr>
            <a:spLocks noGrp="1"/>
          </p:cNvSpPr>
          <p:nvPr>
            <p:ph type="ctrTitle"/>
          </p:nvPr>
        </p:nvSpPr>
        <p:spPr>
          <a:xfrm>
            <a:off x="928688" y="500063"/>
            <a:ext cx="7143750" cy="928687"/>
          </a:xfrm>
        </p:spPr>
        <p:txBody>
          <a:bodyPr>
            <a:normAutofit fontScale="90000"/>
          </a:bodyPr>
          <a:lstStyle/>
          <a:p>
            <a:pPr fontAlgn="auto">
              <a:spcAft>
                <a:spcPts val="0"/>
              </a:spcAft>
              <a:defRPr/>
            </a:pPr>
            <a:r>
              <a:rPr lang="es-ES" sz="3600" dirty="0" smtClean="0">
                <a:latin typeface="Book Antiqua" pitchFamily="18" charset="0"/>
              </a:rPr>
              <a:t>ESTADO DE PERDIDAS Y GANANCIAS</a:t>
            </a:r>
            <a:endParaRPr lang="es-ES" sz="3600" dirty="0">
              <a:latin typeface="Book Antiqu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38"/>
            <a:ext cx="8229600" cy="642937"/>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FLUJO NETO DE CAJA</a:t>
            </a:r>
            <a:endParaRPr lang="es-ES" dirty="0">
              <a:solidFill>
                <a:schemeClr val="accent1">
                  <a:tint val="88000"/>
                  <a:satMod val="150000"/>
                </a:schemeClr>
              </a:solidFill>
              <a:latin typeface="Book Antiqua" pitchFamily="18" charset="0"/>
            </a:endParaRPr>
          </a:p>
        </p:txBody>
      </p:sp>
      <p:sp>
        <p:nvSpPr>
          <p:cNvPr id="31747" name="2 Marcador de contenido"/>
          <p:cNvSpPr>
            <a:spLocks noGrp="1"/>
          </p:cNvSpPr>
          <p:nvPr>
            <p:ph idx="1"/>
          </p:nvPr>
        </p:nvSpPr>
        <p:spPr>
          <a:xfrm>
            <a:off x="457200" y="1571625"/>
            <a:ext cx="8229600" cy="4554538"/>
          </a:xfrm>
        </p:spPr>
        <p:txBody>
          <a:bodyPr/>
          <a:lstStyle/>
          <a:p>
            <a:pPr algn="just">
              <a:lnSpc>
                <a:spcPct val="90000"/>
              </a:lnSpc>
              <a:buFont typeface="Wingdings" pitchFamily="2" charset="2"/>
              <a:buChar char="Ø"/>
            </a:pPr>
            <a:r>
              <a:rPr lang="es-ES" smtClean="0">
                <a:latin typeface="Book Antiqua" pitchFamily="18" charset="0"/>
              </a:rPr>
              <a:t>Con el fin de establecer la liquidez y riesgo que puede tener la empresa en marcha, de ser cumplidas se elaboró el cuadro de flujo de fondos.</a:t>
            </a:r>
          </a:p>
          <a:p>
            <a:pPr algn="just">
              <a:lnSpc>
                <a:spcPct val="90000"/>
              </a:lnSpc>
              <a:buFont typeface="Wingdings" pitchFamily="2" charset="2"/>
              <a:buChar char="Ø"/>
            </a:pPr>
            <a:r>
              <a:rPr lang="es-ES" smtClean="0">
                <a:latin typeface="Book Antiqua" pitchFamily="18" charset="0"/>
              </a:rPr>
              <a:t>En el Anexo G se presenta el flujo de caja final que generaría la empresa durante su vida útil, pudiendo observarse que en cada uno de los años los resultados son positivos; logramos en el primer año de operaciones la suma de $ 56.569.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38" y="428625"/>
            <a:ext cx="7772400" cy="928688"/>
          </a:xfrm>
        </p:spPr>
        <p:txBody>
          <a:bodyPr/>
          <a:lstStyle/>
          <a:p>
            <a:pPr fontAlgn="auto">
              <a:spcAft>
                <a:spcPts val="0"/>
              </a:spcAft>
              <a:defRPr/>
            </a:pPr>
            <a:r>
              <a:rPr lang="es-ES" dirty="0" smtClean="0">
                <a:latin typeface="Book Antiqua" pitchFamily="18" charset="0"/>
              </a:rPr>
              <a:t>TASA DE DESCUENTO</a:t>
            </a:r>
            <a:endParaRPr lang="es-ES" dirty="0">
              <a:latin typeface="Book Antiqua" pitchFamily="18" charset="0"/>
            </a:endParaRPr>
          </a:p>
        </p:txBody>
      </p:sp>
      <p:sp>
        <p:nvSpPr>
          <p:cNvPr id="32771" name="2 Subtítulo"/>
          <p:cNvSpPr>
            <a:spLocks noGrp="1"/>
          </p:cNvSpPr>
          <p:nvPr>
            <p:ph type="subTitle" idx="1"/>
          </p:nvPr>
        </p:nvSpPr>
        <p:spPr>
          <a:xfrm>
            <a:off x="714375" y="1714500"/>
            <a:ext cx="7715250" cy="4281488"/>
          </a:xfrm>
        </p:spPr>
        <p:txBody>
          <a:bodyPr/>
          <a:lstStyle/>
          <a:p>
            <a:pPr marL="36513" algn="just">
              <a:lnSpc>
                <a:spcPct val="80000"/>
              </a:lnSpc>
              <a:spcBef>
                <a:spcPct val="0"/>
              </a:spcBef>
            </a:pPr>
            <a:r>
              <a:rPr lang="es-EC" altLang="zh-CN" sz="2800" smtClean="0">
                <a:solidFill>
                  <a:schemeClr val="tx1"/>
                </a:solidFill>
                <a:latin typeface="Book Antiqua" pitchFamily="18" charset="0"/>
                <a:ea typeface="宋体"/>
                <a:cs typeface="宋体"/>
              </a:rPr>
              <a:t>Para calcular la tasa de descuento, conocida como TMAR o también llamada costo promedio ponderado de capital que representa la tasa de retorno exigida a la inversión realizada en un negocio, se procederá a calcular las siguientes formulas para el proyecto con :</a:t>
            </a:r>
          </a:p>
          <a:p>
            <a:pPr marL="36513" algn="just">
              <a:lnSpc>
                <a:spcPct val="80000"/>
              </a:lnSpc>
              <a:spcBef>
                <a:spcPct val="0"/>
              </a:spcBef>
            </a:pPr>
            <a:endParaRPr lang="es-EC" altLang="zh-CN" sz="2800" smtClean="0">
              <a:solidFill>
                <a:schemeClr val="tx1"/>
              </a:solidFill>
              <a:latin typeface="Book Antiqua" pitchFamily="18" charset="0"/>
              <a:ea typeface="宋体"/>
              <a:cs typeface="宋体"/>
            </a:endParaRPr>
          </a:p>
          <a:p>
            <a:pPr marL="36513" algn="just">
              <a:lnSpc>
                <a:spcPct val="80000"/>
              </a:lnSpc>
              <a:spcBef>
                <a:spcPct val="0"/>
              </a:spcBef>
            </a:pPr>
            <a:endParaRPr lang="es-ES" sz="2800" b="1" smtClean="0">
              <a:solidFill>
                <a:schemeClr val="tx1"/>
              </a:solidFill>
              <a:latin typeface="Book Antiqua" pitchFamily="18" charset="0"/>
            </a:endParaRPr>
          </a:p>
          <a:p>
            <a:pPr marL="36513" algn="just">
              <a:lnSpc>
                <a:spcPct val="80000"/>
              </a:lnSpc>
              <a:spcBef>
                <a:spcPct val="0"/>
              </a:spcBef>
            </a:pPr>
            <a:r>
              <a:rPr lang="es-ES" altLang="zh-CN" sz="2800" smtClean="0">
                <a:solidFill>
                  <a:schemeClr val="tx1"/>
                </a:solidFill>
                <a:latin typeface="Book Antiqua" pitchFamily="18" charset="0"/>
                <a:ea typeface="宋体"/>
                <a:cs typeface="宋体"/>
              </a:rPr>
              <a:t>Para el proyecto con deuda trabajamos con el modelo de Valoración de Activos de Capital (CAPM) por la siguiente formula.</a:t>
            </a:r>
          </a:p>
          <a:p>
            <a:pPr marL="36513" algn="just">
              <a:lnSpc>
                <a:spcPct val="80000"/>
              </a:lnSpc>
              <a:spcBef>
                <a:spcPct val="0"/>
              </a:spcBef>
            </a:pPr>
            <a:endParaRPr lang="es-ES" sz="2800" b="1" smtClean="0">
              <a:solidFill>
                <a:schemeClr val="tx1"/>
              </a:solidFill>
              <a:latin typeface="Book Antiqua" pitchFamily="18" charset="0"/>
            </a:endParaRPr>
          </a:p>
        </p:txBody>
      </p:sp>
      <p:pic>
        <p:nvPicPr>
          <p:cNvPr id="32772" name="Picture 5"/>
          <p:cNvPicPr>
            <a:picLocks noChangeAspect="1" noChangeArrowheads="1"/>
          </p:cNvPicPr>
          <p:nvPr/>
        </p:nvPicPr>
        <p:blipFill>
          <a:blip r:embed="rId2"/>
          <a:srcRect/>
          <a:stretch>
            <a:fillRect/>
          </a:stretch>
        </p:blipFill>
        <p:spPr bwMode="auto">
          <a:xfrm>
            <a:off x="3571875" y="4071938"/>
            <a:ext cx="379095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contenido"/>
          <p:cNvSpPr>
            <a:spLocks noGrp="1"/>
          </p:cNvSpPr>
          <p:nvPr>
            <p:ph idx="1"/>
          </p:nvPr>
        </p:nvSpPr>
        <p:spPr>
          <a:xfrm>
            <a:off x="457200" y="714375"/>
            <a:ext cx="8229600" cy="5411788"/>
          </a:xfrm>
        </p:spPr>
        <p:txBody>
          <a:bodyPr/>
          <a:lstStyle/>
          <a:p>
            <a:pPr algn="just">
              <a:lnSpc>
                <a:spcPct val="80000"/>
              </a:lnSpc>
              <a:buFont typeface="Wingdings 2" pitchFamily="18" charset="2"/>
              <a:buNone/>
            </a:pPr>
            <a:r>
              <a:rPr lang="es-ES" b="1" smtClean="0">
                <a:latin typeface="Book Antiqua" pitchFamily="18" charset="0"/>
              </a:rPr>
              <a:t>Proyecto con financiamiento</a:t>
            </a:r>
          </a:p>
          <a:p>
            <a:pPr>
              <a:lnSpc>
                <a:spcPct val="80000"/>
              </a:lnSpc>
              <a:buFont typeface="Wingdings 2" pitchFamily="18" charset="2"/>
              <a:buNone/>
            </a:pPr>
            <a:r>
              <a:rPr lang="es-ES" altLang="zh-CN" smtClean="0">
                <a:latin typeface="Book Antiqua" pitchFamily="18" charset="0"/>
                <a:ea typeface="宋体"/>
                <a:cs typeface="宋体"/>
              </a:rPr>
              <a:t>Donde:</a:t>
            </a:r>
          </a:p>
          <a:p>
            <a:pPr>
              <a:lnSpc>
                <a:spcPct val="80000"/>
              </a:lnSpc>
              <a:buFont typeface="Wingdings 2" pitchFamily="18" charset="2"/>
              <a:buNone/>
            </a:pPr>
            <a:r>
              <a:rPr lang="es-ES" altLang="zh-CN" smtClean="0">
                <a:latin typeface="Book Antiqua" pitchFamily="18" charset="0"/>
                <a:ea typeface="宋体"/>
                <a:cs typeface="宋体"/>
              </a:rPr>
              <a:t>Rf = Tasa libre de riesgo</a:t>
            </a:r>
          </a:p>
          <a:p>
            <a:pPr>
              <a:lnSpc>
                <a:spcPct val="80000"/>
              </a:lnSpc>
              <a:buFont typeface="Wingdings 2" pitchFamily="18" charset="2"/>
              <a:buNone/>
            </a:pPr>
            <a:r>
              <a:rPr lang="es-ES" altLang="zh-CN" smtClean="0">
                <a:latin typeface="Book Antiqua" pitchFamily="18" charset="0"/>
                <a:ea typeface="宋体"/>
                <a:cs typeface="宋体"/>
              </a:rPr>
              <a:t>SP = Riesgo País</a:t>
            </a:r>
          </a:p>
          <a:p>
            <a:pPr>
              <a:lnSpc>
                <a:spcPct val="80000"/>
              </a:lnSpc>
              <a:buFont typeface="Wingdings 2" pitchFamily="18" charset="2"/>
              <a:buNone/>
            </a:pPr>
            <a:r>
              <a:rPr lang="es-ES" altLang="zh-CN" smtClean="0">
                <a:latin typeface="Book Antiqua" pitchFamily="18" charset="0"/>
                <a:ea typeface="宋体"/>
                <a:cs typeface="宋体"/>
              </a:rPr>
              <a:t>E (Rm) = Rendimiento del mercado</a:t>
            </a:r>
          </a:p>
          <a:p>
            <a:pPr>
              <a:lnSpc>
                <a:spcPct val="80000"/>
              </a:lnSpc>
              <a:buFont typeface="Wingdings 2" pitchFamily="18" charset="2"/>
              <a:buNone/>
            </a:pPr>
            <a:r>
              <a:rPr lang="es-ES" altLang="zh-CN" smtClean="0">
                <a:latin typeface="Book Antiqua" pitchFamily="18" charset="0"/>
                <a:ea typeface="宋体"/>
                <a:cs typeface="宋体"/>
              </a:rPr>
              <a:t>Βi = Beta del mercado</a:t>
            </a:r>
          </a:p>
          <a:p>
            <a:pPr>
              <a:lnSpc>
                <a:spcPct val="80000"/>
              </a:lnSpc>
              <a:buFont typeface="Wingdings" pitchFamily="2" charset="2"/>
              <a:buChar char="Ø"/>
            </a:pPr>
            <a:r>
              <a:rPr lang="es-ES" altLang="zh-CN" smtClean="0">
                <a:latin typeface="Book Antiqua" pitchFamily="18" charset="0"/>
                <a:ea typeface="宋体"/>
                <a:cs typeface="宋体"/>
              </a:rPr>
              <a:t>La tasa libre de riesgo</a:t>
            </a:r>
            <a:r>
              <a:rPr lang="es-EC" altLang="zh-CN" smtClean="0">
                <a:latin typeface="Book Antiqua" pitchFamily="18" charset="0"/>
                <a:ea typeface="宋体"/>
                <a:cs typeface="宋体"/>
              </a:rPr>
              <a:t> corresponde a la de los  </a:t>
            </a:r>
            <a:r>
              <a:rPr lang="es-ES" altLang="zh-CN" smtClean="0">
                <a:latin typeface="Book Antiqua" pitchFamily="18" charset="0"/>
                <a:ea typeface="宋体"/>
                <a:cs typeface="宋体"/>
              </a:rPr>
              <a:t>Bonos de Tesoro de los Estados Unidos es de 2.42%.</a:t>
            </a:r>
          </a:p>
          <a:p>
            <a:pPr>
              <a:lnSpc>
                <a:spcPct val="80000"/>
              </a:lnSpc>
              <a:buFont typeface="Wingdings" pitchFamily="2" charset="2"/>
              <a:buChar char="Ø"/>
            </a:pPr>
            <a:r>
              <a:rPr lang="es-ES" altLang="zh-CN" smtClean="0">
                <a:latin typeface="Book Antiqua" pitchFamily="18" charset="0"/>
                <a:ea typeface="宋体"/>
                <a:cs typeface="宋体"/>
              </a:rPr>
              <a:t>La tasa Riesgo pais promedio es de 24.62%</a:t>
            </a:r>
          </a:p>
          <a:p>
            <a:pPr>
              <a:lnSpc>
                <a:spcPct val="80000"/>
              </a:lnSpc>
              <a:buFont typeface="Wingdings" pitchFamily="2" charset="2"/>
              <a:buChar char="Ø"/>
            </a:pPr>
            <a:r>
              <a:rPr lang="es-ES" altLang="zh-CN" smtClean="0">
                <a:latin typeface="Book Antiqua" pitchFamily="18" charset="0"/>
                <a:ea typeface="宋体"/>
                <a:cs typeface="宋体"/>
              </a:rPr>
              <a:t>Rendimiento 3.75%</a:t>
            </a:r>
          </a:p>
          <a:p>
            <a:pPr>
              <a:lnSpc>
                <a:spcPct val="80000"/>
              </a:lnSpc>
              <a:buFont typeface="Wingdings" pitchFamily="2" charset="2"/>
              <a:buChar char="Ø"/>
            </a:pPr>
            <a:r>
              <a:rPr lang="es-ES" altLang="zh-CN" smtClean="0">
                <a:latin typeface="Book Antiqua" pitchFamily="18" charset="0"/>
                <a:ea typeface="宋体"/>
                <a:cs typeface="宋体"/>
              </a:rPr>
              <a:t>Con un valor de beta apalancado de 0.52</a:t>
            </a:r>
          </a:p>
          <a:p>
            <a:pPr>
              <a:lnSpc>
                <a:spcPct val="80000"/>
              </a:lnSpc>
              <a:buFont typeface="Wingdings" pitchFamily="2" charset="2"/>
              <a:buChar char="Ø"/>
            </a:pPr>
            <a:endParaRPr lang="es-ES" altLang="zh-CN" smtClean="0">
              <a:latin typeface="Book Antiqua" pitchFamily="18" charset="0"/>
              <a:ea typeface="宋体"/>
              <a:cs typeface="宋体"/>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CuadroTexto"/>
          <p:cNvSpPr txBox="1">
            <a:spLocks noChangeArrowheads="1"/>
          </p:cNvSpPr>
          <p:nvPr/>
        </p:nvSpPr>
        <p:spPr bwMode="auto">
          <a:xfrm>
            <a:off x="1214438" y="725488"/>
            <a:ext cx="6786562" cy="4954587"/>
          </a:xfrm>
          <a:prstGeom prst="rect">
            <a:avLst/>
          </a:prstGeom>
          <a:noFill/>
          <a:ln w="9525">
            <a:noFill/>
            <a:miter lim="800000"/>
            <a:headEnd/>
            <a:tailEnd/>
          </a:ln>
        </p:spPr>
        <p:txBody>
          <a:bodyPr>
            <a:spAutoFit/>
          </a:bodyPr>
          <a:lstStyle/>
          <a:p>
            <a:pPr algn="ctr"/>
            <a:r>
              <a:rPr lang="es-ES" sz="2400" b="1">
                <a:latin typeface="Book Antiqua" pitchFamily="18" charset="0"/>
              </a:rPr>
              <a:t>INTRODUCCIÓN</a:t>
            </a:r>
          </a:p>
          <a:p>
            <a:endParaRPr lang="es-ES">
              <a:latin typeface="Verdana" pitchFamily="34" charset="0"/>
            </a:endParaRPr>
          </a:p>
          <a:p>
            <a:pPr algn="just"/>
            <a:endParaRPr lang="es-ES">
              <a:latin typeface="Verdana" pitchFamily="34" charset="0"/>
            </a:endParaRPr>
          </a:p>
          <a:p>
            <a:pPr algn="just">
              <a:buFont typeface="Arial" pitchFamily="34" charset="0"/>
              <a:buChar char="•"/>
            </a:pPr>
            <a:r>
              <a:rPr lang="es-ES">
                <a:latin typeface="Verdana" pitchFamily="34" charset="0"/>
              </a:rPr>
              <a:t> </a:t>
            </a:r>
            <a:r>
              <a:rPr lang="es-ES">
                <a:latin typeface="Book Antiqua" pitchFamily="18" charset="0"/>
              </a:rPr>
              <a:t>La gran cantidad de recursos de flora identificados y estudiados actualmente en la región litoral ecuatoriana, han impulsado el desarrollo del país, convirtiéndolo en productor de bienes naturales para consumo interno y de exportación.</a:t>
            </a:r>
          </a:p>
          <a:p>
            <a:pPr algn="just">
              <a:buFont typeface="Arial" pitchFamily="34" charset="0"/>
              <a:buChar char="•"/>
            </a:pPr>
            <a:endParaRPr lang="es-ES">
              <a:latin typeface="Book Antiqua" pitchFamily="18" charset="0"/>
            </a:endParaRPr>
          </a:p>
          <a:p>
            <a:pPr algn="just">
              <a:buFont typeface="Arial" pitchFamily="34" charset="0"/>
              <a:buChar char="•"/>
            </a:pPr>
            <a:endParaRPr lang="es-EC">
              <a:latin typeface="Book Antiqua" pitchFamily="18" charset="0"/>
            </a:endParaRPr>
          </a:p>
          <a:p>
            <a:pPr algn="just">
              <a:buFont typeface="Arial" pitchFamily="34" charset="0"/>
              <a:buChar char="•"/>
            </a:pPr>
            <a:r>
              <a:rPr lang="es-ES">
                <a:latin typeface="Book Antiqua" pitchFamily="18" charset="0"/>
              </a:rPr>
              <a:t> Por el resultado que están teniendo las constantes campañas ecologistas en todo el mundo en lo que respecta al uso de productos naturales, los aceites esenciales se han convertido en  productos con creciente demanda, los cuales están desplazando a los productos sintéticos.</a:t>
            </a:r>
            <a:endParaRPr lang="es-EC">
              <a:latin typeface="Book Antiqua" pitchFamily="18" charset="0"/>
            </a:endParaRPr>
          </a:p>
          <a:p>
            <a:pPr algn="just"/>
            <a:endParaRPr lang="es-EC">
              <a:latin typeface="Verdana" pitchFamily="34" charset="0"/>
            </a:endParaRPr>
          </a:p>
          <a:p>
            <a:endParaRPr lang="es-ES">
              <a:latin typeface="Verdana" pitchFamily="34" charset="0"/>
            </a:endParaRPr>
          </a:p>
          <a:p>
            <a:endParaRPr lang="es-EC">
              <a:latin typeface="Verdan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Subtítulo"/>
          <p:cNvSpPr>
            <a:spLocks noGrp="1"/>
          </p:cNvSpPr>
          <p:nvPr>
            <p:ph type="subTitle" idx="1"/>
          </p:nvPr>
        </p:nvSpPr>
        <p:spPr>
          <a:xfrm>
            <a:off x="571500" y="1214438"/>
            <a:ext cx="7858125" cy="5000625"/>
          </a:xfrm>
        </p:spPr>
        <p:txBody>
          <a:bodyPr/>
          <a:lstStyle/>
          <a:p>
            <a:pPr marL="36513" algn="just">
              <a:lnSpc>
                <a:spcPct val="80000"/>
              </a:lnSpc>
              <a:spcBef>
                <a:spcPct val="0"/>
              </a:spcBef>
            </a:pPr>
            <a:r>
              <a:rPr lang="es-ES" altLang="zh-CN" sz="2300" smtClean="0">
                <a:solidFill>
                  <a:schemeClr val="tx1"/>
                </a:solidFill>
                <a:latin typeface="Book Antiqua" pitchFamily="18" charset="0"/>
                <a:ea typeface="宋体"/>
                <a:cs typeface="宋体"/>
              </a:rPr>
              <a:t>Este beta, apalancado, que representa el riesgo sistemático de una compañía identificada dentro de la industria , con igual grado de endeudamiento que nuestro proyecto. </a:t>
            </a:r>
          </a:p>
          <a:p>
            <a:pPr marL="36513" algn="just">
              <a:lnSpc>
                <a:spcPct val="80000"/>
              </a:lnSpc>
              <a:spcBef>
                <a:spcPct val="0"/>
              </a:spcBef>
            </a:pPr>
            <a:r>
              <a:rPr lang="es-ES" altLang="zh-CN" sz="2300" smtClean="0">
                <a:solidFill>
                  <a:schemeClr val="tx1"/>
                </a:solidFill>
                <a:latin typeface="Book Antiqua" pitchFamily="18" charset="0"/>
                <a:ea typeface="宋体"/>
                <a:cs typeface="宋体"/>
              </a:rPr>
              <a:t>   Ke =2.42 %+0.56 (3.75%-2.42%)+24.62%</a:t>
            </a:r>
          </a:p>
          <a:p>
            <a:pPr marL="36513" algn="just">
              <a:lnSpc>
                <a:spcPct val="80000"/>
              </a:lnSpc>
              <a:spcBef>
                <a:spcPct val="0"/>
              </a:spcBef>
            </a:pPr>
            <a:r>
              <a:rPr lang="es-ES" altLang="zh-CN" sz="2300" smtClean="0">
                <a:solidFill>
                  <a:schemeClr val="tx1"/>
                </a:solidFill>
                <a:latin typeface="Book Antiqua" pitchFamily="18" charset="0"/>
                <a:ea typeface="宋体"/>
                <a:cs typeface="宋体"/>
              </a:rPr>
              <a:t>   Ke= 27.5%</a:t>
            </a:r>
          </a:p>
          <a:p>
            <a:pPr marL="36513" algn="just">
              <a:lnSpc>
                <a:spcPct val="80000"/>
              </a:lnSpc>
              <a:spcBef>
                <a:spcPct val="0"/>
              </a:spcBef>
            </a:pPr>
            <a:r>
              <a:rPr lang="es-ES" altLang="zh-CN" sz="2300" smtClean="0">
                <a:solidFill>
                  <a:schemeClr val="tx1"/>
                </a:solidFill>
                <a:latin typeface="Book Antiqua" pitchFamily="18" charset="0"/>
                <a:ea typeface="宋体"/>
                <a:cs typeface="宋体"/>
              </a:rPr>
              <a:t>   Por lo tanto, la TMAR es de 27.50%</a:t>
            </a:r>
            <a:endParaRPr lang="es-ES" sz="2300" smtClean="0">
              <a:solidFill>
                <a:schemeClr val="tx1"/>
              </a:solidFill>
              <a:latin typeface="Book Antiqu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63" y="571500"/>
            <a:ext cx="7929562" cy="1285875"/>
          </a:xfrm>
        </p:spPr>
        <p:txBody>
          <a:bodyPr/>
          <a:lstStyle/>
          <a:p>
            <a:pPr fontAlgn="auto">
              <a:spcAft>
                <a:spcPts val="0"/>
              </a:spcAft>
              <a:defRPr/>
            </a:pPr>
            <a:r>
              <a:rPr lang="es-ES" dirty="0" smtClean="0">
                <a:latin typeface="Book Antiqua" pitchFamily="18" charset="0"/>
              </a:rPr>
              <a:t>VAN</a:t>
            </a:r>
            <a:endParaRPr lang="es-ES" dirty="0">
              <a:latin typeface="Book Antiqua" pitchFamily="18" charset="0"/>
            </a:endParaRPr>
          </a:p>
        </p:txBody>
      </p:sp>
      <p:sp>
        <p:nvSpPr>
          <p:cNvPr id="3" name="2 Subtítulo"/>
          <p:cNvSpPr>
            <a:spLocks noGrp="1"/>
          </p:cNvSpPr>
          <p:nvPr>
            <p:ph type="subTitle" idx="1"/>
          </p:nvPr>
        </p:nvSpPr>
        <p:spPr>
          <a:xfrm>
            <a:off x="571500" y="1857375"/>
            <a:ext cx="8072438" cy="4429125"/>
          </a:xfrm>
        </p:spPr>
        <p:txBody>
          <a:bodyPr>
            <a:normAutofit/>
          </a:bodyPr>
          <a:lstStyle/>
          <a:p>
            <a:pPr algn="just" fontAlgn="auto">
              <a:lnSpc>
                <a:spcPct val="90000"/>
              </a:lnSpc>
              <a:spcAft>
                <a:spcPts val="0"/>
              </a:spcAft>
              <a:buFont typeface="Wingdings 2"/>
              <a:buNone/>
              <a:defRPr/>
            </a:pPr>
            <a:r>
              <a:rPr lang="es-EC" altLang="zh-CN" dirty="0" smtClean="0">
                <a:solidFill>
                  <a:schemeClr val="tx1"/>
                </a:solidFill>
                <a:latin typeface="Book Antiqua" pitchFamily="18" charset="0"/>
                <a:ea typeface="宋体" charset="-122"/>
              </a:rPr>
              <a:t>El Valor Actual Neto (VAN), representa la suma total de los flujos futuros descontados a valor presente (al periodo actual de evaluación; es decir, al año 0) mediante la tasa mínima atractiva de retorno (TMAR) o tasa de descuento, descontado a este valor el monto de la inversión inicial. Considerando la TMAR del 27.5.0%, el resultado obtenido fue:</a:t>
            </a:r>
            <a:endParaRPr lang="es-ES" altLang="zh-CN" b="1" dirty="0" smtClean="0">
              <a:solidFill>
                <a:schemeClr val="tx1"/>
              </a:solidFill>
              <a:latin typeface="Book Antiqua" pitchFamily="18" charset="0"/>
              <a:ea typeface="宋体" charset="-122"/>
            </a:endParaRPr>
          </a:p>
          <a:p>
            <a:pPr algn="just" fontAlgn="auto">
              <a:lnSpc>
                <a:spcPct val="90000"/>
              </a:lnSpc>
              <a:spcAft>
                <a:spcPts val="0"/>
              </a:spcAft>
              <a:buFont typeface="Wingdings 2"/>
              <a:buNone/>
              <a:defRPr/>
            </a:pPr>
            <a:r>
              <a:rPr lang="es-ES" altLang="zh-CN" b="1" dirty="0" smtClean="0">
                <a:solidFill>
                  <a:schemeClr val="tx1"/>
                </a:solidFill>
                <a:latin typeface="Book Antiqua" pitchFamily="18" charset="0"/>
                <a:ea typeface="宋体" charset="-122"/>
              </a:rPr>
              <a:t>    VAN $154.445</a:t>
            </a:r>
            <a:r>
              <a:rPr lang="es-ES" dirty="0" smtClean="0"/>
              <a:t> </a:t>
            </a:r>
            <a:r>
              <a:rPr lang="es-EC" altLang="zh-CN" dirty="0" smtClean="0">
                <a:solidFill>
                  <a:schemeClr val="tx1"/>
                </a:solidFill>
                <a:latin typeface="Book Antiqua" pitchFamily="18" charset="0"/>
                <a:ea typeface="宋体" charset="-122"/>
              </a:rPr>
              <a:t>Que el VAN sea mayor a cero significa que el proyecto es atractivo para ser llevado a cabo. </a:t>
            </a:r>
          </a:p>
          <a:p>
            <a:pPr fontAlgn="auto">
              <a:spcAft>
                <a:spcPts val="0"/>
              </a:spcAft>
              <a:buFont typeface="Wingdings 2"/>
              <a:buNone/>
              <a:defRPr/>
            </a:pPr>
            <a:endParaRPr lang="es-ES" dirty="0">
              <a:solidFill>
                <a:schemeClr val="tx1"/>
              </a:solidFill>
              <a:latin typeface="Book Antiqu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500" y="642938"/>
            <a:ext cx="7772400" cy="1470025"/>
          </a:xfrm>
        </p:spPr>
        <p:txBody>
          <a:bodyPr/>
          <a:lstStyle/>
          <a:p>
            <a:pPr fontAlgn="auto">
              <a:spcAft>
                <a:spcPts val="0"/>
              </a:spcAft>
              <a:defRPr/>
            </a:pPr>
            <a:r>
              <a:rPr lang="es-ES" dirty="0" smtClean="0">
                <a:latin typeface="Book Antiqua" pitchFamily="18" charset="0"/>
              </a:rPr>
              <a:t>TASA INTERNA DE RETORNO</a:t>
            </a:r>
            <a:endParaRPr lang="es-ES" dirty="0">
              <a:latin typeface="Book Antiqua" pitchFamily="18" charset="0"/>
            </a:endParaRPr>
          </a:p>
        </p:txBody>
      </p:sp>
      <p:sp>
        <p:nvSpPr>
          <p:cNvPr id="3" name="2 Subtítulo"/>
          <p:cNvSpPr>
            <a:spLocks noGrp="1"/>
          </p:cNvSpPr>
          <p:nvPr>
            <p:ph type="subTitle" idx="1"/>
          </p:nvPr>
        </p:nvSpPr>
        <p:spPr>
          <a:xfrm>
            <a:off x="642938" y="2714625"/>
            <a:ext cx="7129462" cy="4143375"/>
          </a:xfrm>
        </p:spPr>
        <p:txBody>
          <a:bodyPr>
            <a:normAutofit/>
          </a:bodyPr>
          <a:lstStyle/>
          <a:p>
            <a:pPr fontAlgn="auto">
              <a:lnSpc>
                <a:spcPct val="80000"/>
              </a:lnSpc>
              <a:spcAft>
                <a:spcPts val="0"/>
              </a:spcAft>
              <a:buFont typeface="Wingdings 2"/>
              <a:buNone/>
              <a:defRPr/>
            </a:pPr>
            <a:endParaRPr lang="es-EC" altLang="zh-CN" dirty="0" smtClean="0">
              <a:latin typeface="Book Antiqua" pitchFamily="18" charset="0"/>
              <a:ea typeface="宋体" charset="-122"/>
            </a:endParaRPr>
          </a:p>
          <a:p>
            <a:pPr algn="just" fontAlgn="auto">
              <a:lnSpc>
                <a:spcPct val="80000"/>
              </a:lnSpc>
              <a:spcAft>
                <a:spcPts val="0"/>
              </a:spcAft>
              <a:buFont typeface="Wingdings 2"/>
              <a:buNone/>
              <a:defRPr/>
            </a:pPr>
            <a:r>
              <a:rPr lang="es-EC" altLang="zh-CN" dirty="0" smtClean="0">
                <a:solidFill>
                  <a:schemeClr val="tx1"/>
                </a:solidFill>
                <a:latin typeface="Book Antiqua" pitchFamily="18" charset="0"/>
                <a:ea typeface="宋体" charset="-122"/>
              </a:rPr>
              <a:t>   La Tasa Interna de Retorno es uno de los elementos más importante dentro de un proyecto de inversión, ya que muestra el rendimiento promedio esperado del proyecto, es decir, la tasa más alta que un inversionista podría pagar sin perder su dinero. Los cálculos indican una TIR de:</a:t>
            </a:r>
            <a:endParaRPr lang="es-ES" altLang="zh-CN" b="1" dirty="0" smtClean="0">
              <a:solidFill>
                <a:schemeClr val="tx1"/>
              </a:solidFill>
              <a:latin typeface="Book Antiqua" pitchFamily="18" charset="0"/>
              <a:ea typeface="宋体" charset="-122"/>
            </a:endParaRPr>
          </a:p>
          <a:p>
            <a:pPr algn="just" fontAlgn="auto">
              <a:lnSpc>
                <a:spcPct val="80000"/>
              </a:lnSpc>
              <a:spcAft>
                <a:spcPts val="0"/>
              </a:spcAft>
              <a:buFont typeface="Wingdings 2"/>
              <a:buNone/>
              <a:defRPr/>
            </a:pPr>
            <a:r>
              <a:rPr lang="es-ES" altLang="zh-CN" b="1" dirty="0" smtClean="0">
                <a:solidFill>
                  <a:schemeClr val="tx1"/>
                </a:solidFill>
                <a:latin typeface="Book Antiqua" pitchFamily="18" charset="0"/>
                <a:ea typeface="宋体" charset="-122"/>
              </a:rPr>
              <a:t>   TIR 49% </a:t>
            </a:r>
            <a:r>
              <a:rPr lang="es-ES" altLang="zh-CN" dirty="0" smtClean="0">
                <a:solidFill>
                  <a:schemeClr val="tx1"/>
                </a:solidFill>
                <a:latin typeface="Book Antiqua" pitchFamily="18" charset="0"/>
                <a:ea typeface="宋体" charset="-122"/>
              </a:rPr>
              <a:t>Que la TIR sea mayor que la TMAR significa que el proyecto es viable financieramente</a:t>
            </a:r>
            <a:r>
              <a:rPr lang="es-ES" altLang="zh-CN" dirty="0" smtClean="0">
                <a:latin typeface="Book Antiqua" pitchFamily="18" charset="0"/>
                <a:ea typeface="宋体" charset="-122"/>
              </a:rPr>
              <a:t>.</a:t>
            </a:r>
            <a:endParaRPr lang="es-ES" dirty="0" smtClean="0">
              <a:latin typeface="Book Antiqua" pitchFamily="18" charset="0"/>
            </a:endParaRPr>
          </a:p>
          <a:p>
            <a:pPr fontAlgn="auto">
              <a:spcAft>
                <a:spcPts val="0"/>
              </a:spcAft>
              <a:buFont typeface="Wingdings 2"/>
              <a:buNone/>
              <a:defRPr/>
            </a:pPr>
            <a:endParaRPr lang="es-ES" dirty="0">
              <a:latin typeface="Book Antiqu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500063"/>
            <a:ext cx="8183563" cy="1050925"/>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ANALISIS DE SENSIBILIDAD</a:t>
            </a:r>
            <a:endParaRPr lang="es-ES" dirty="0">
              <a:solidFill>
                <a:schemeClr val="accent1">
                  <a:tint val="88000"/>
                  <a:satMod val="150000"/>
                </a:schemeClr>
              </a:solidFill>
              <a:latin typeface="Book Antiqua" pitchFamily="18" charset="0"/>
            </a:endParaRPr>
          </a:p>
        </p:txBody>
      </p:sp>
      <p:pic>
        <p:nvPicPr>
          <p:cNvPr id="37891" name="1 Imagen" descr="tmpD1EA.tmp"/>
          <p:cNvPicPr>
            <a:picLocks/>
          </p:cNvPicPr>
          <p:nvPr/>
        </p:nvPicPr>
        <p:blipFill>
          <a:blip r:embed="rId2"/>
          <a:srcRect/>
          <a:stretch>
            <a:fillRect/>
          </a:stretch>
        </p:blipFill>
        <p:spPr bwMode="auto">
          <a:xfrm>
            <a:off x="1357313" y="1928813"/>
            <a:ext cx="6153150" cy="368935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571500"/>
            <a:ext cx="8183563" cy="1050925"/>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CONCLUSIONES</a:t>
            </a:r>
            <a:endParaRPr lang="es-ES" dirty="0">
              <a:solidFill>
                <a:schemeClr val="accent1">
                  <a:tint val="88000"/>
                  <a:satMod val="150000"/>
                </a:schemeClr>
              </a:solidFill>
              <a:latin typeface="Book Antiqua" pitchFamily="18" charset="0"/>
            </a:endParaRPr>
          </a:p>
        </p:txBody>
      </p:sp>
      <p:sp>
        <p:nvSpPr>
          <p:cNvPr id="38915" name="2 Marcador de contenido"/>
          <p:cNvSpPr>
            <a:spLocks noGrp="1"/>
          </p:cNvSpPr>
          <p:nvPr>
            <p:ph idx="1"/>
          </p:nvPr>
        </p:nvSpPr>
        <p:spPr>
          <a:xfrm>
            <a:off x="500063" y="2000250"/>
            <a:ext cx="8183562" cy="4187825"/>
          </a:xfrm>
        </p:spPr>
        <p:txBody>
          <a:bodyPr/>
          <a:lstStyle/>
          <a:p>
            <a:r>
              <a:rPr lang="es-EC" sz="2000" smtClean="0">
                <a:latin typeface="Book Antiqua" pitchFamily="18" charset="0"/>
              </a:rPr>
              <a:t>La iniciativa de la puesta en marcha de la comercialización del Aceite de Jengibre se genero con el fin de brindar un producto no solamente de origen natural sino también que se ofrece para el campo culinario y que brinda beneficios para la salud.</a:t>
            </a:r>
          </a:p>
          <a:p>
            <a:endParaRPr lang="es-ES" sz="2000" smtClean="0">
              <a:latin typeface="Book Antiqua" pitchFamily="18" charset="0"/>
            </a:endParaRPr>
          </a:p>
          <a:p>
            <a:r>
              <a:rPr lang="es-EC" sz="2000" smtClean="0">
                <a:latin typeface="Book Antiqua" pitchFamily="18" charset="0"/>
              </a:rPr>
              <a:t>El estudio de mercado realizado arrojo que este tipo de producto tiene gran aceptación debido al incremento de demanda de las personas por utilizar productos naturales.</a:t>
            </a:r>
            <a:endParaRPr lang="es-ES" sz="2000" smtClean="0">
              <a:latin typeface="Book Antiqua" pitchFamily="18" charset="0"/>
            </a:endParaRPr>
          </a:p>
          <a:p>
            <a:pPr>
              <a:buFont typeface="Wingdings 2" pitchFamily="18" charset="2"/>
              <a:buNone/>
            </a:pPr>
            <a:endParaRPr lang="es-ES" sz="2000" smtClean="0">
              <a:latin typeface="Book Antiqua"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571500"/>
            <a:ext cx="8183562" cy="1050925"/>
          </a:xfrm>
        </p:spPr>
        <p:txBody>
          <a:bodyPr/>
          <a:lstStyle/>
          <a:p>
            <a:pPr fontAlgn="auto">
              <a:spcAft>
                <a:spcPts val="0"/>
              </a:spcAft>
              <a:defRPr/>
            </a:pPr>
            <a:r>
              <a:rPr lang="es-ES" dirty="0" smtClean="0">
                <a:solidFill>
                  <a:schemeClr val="accent1">
                    <a:tint val="88000"/>
                    <a:satMod val="150000"/>
                  </a:schemeClr>
                </a:solidFill>
                <a:latin typeface="Book Antiqua" pitchFamily="18" charset="0"/>
              </a:rPr>
              <a:t>RECOMENDACIONES</a:t>
            </a:r>
            <a:endParaRPr lang="es-ES" dirty="0">
              <a:solidFill>
                <a:schemeClr val="accent1">
                  <a:tint val="88000"/>
                  <a:satMod val="150000"/>
                </a:schemeClr>
              </a:solidFill>
              <a:latin typeface="Book Antiqua" pitchFamily="18" charset="0"/>
            </a:endParaRPr>
          </a:p>
        </p:txBody>
      </p:sp>
      <p:sp>
        <p:nvSpPr>
          <p:cNvPr id="39939" name="2 Marcador de contenido"/>
          <p:cNvSpPr>
            <a:spLocks noGrp="1"/>
          </p:cNvSpPr>
          <p:nvPr>
            <p:ph idx="1"/>
          </p:nvPr>
        </p:nvSpPr>
        <p:spPr>
          <a:xfrm>
            <a:off x="500063" y="1785938"/>
            <a:ext cx="8183562" cy="4187825"/>
          </a:xfrm>
        </p:spPr>
        <p:txBody>
          <a:bodyPr/>
          <a:lstStyle/>
          <a:p>
            <a:r>
              <a:rPr lang="es-ES" sz="2200" smtClean="0">
                <a:latin typeface="Book Antiqua" pitchFamily="18" charset="0"/>
              </a:rPr>
              <a:t>Elaborar contratos con contenido claro y preciso para mantener la armonía con los proveedores.</a:t>
            </a:r>
          </a:p>
          <a:p>
            <a:endParaRPr lang="es-ES" sz="2200" smtClean="0">
              <a:latin typeface="Book Antiqua" pitchFamily="18" charset="0"/>
            </a:endParaRPr>
          </a:p>
          <a:p>
            <a:r>
              <a:rPr lang="es-ES" sz="2200" smtClean="0">
                <a:latin typeface="Book Antiqua" pitchFamily="18" charset="0"/>
              </a:rPr>
              <a:t>Mantener e impulsar un crecimiento sostenido del cultivo de jengibre en el país para poder competir en un futuro en los mercados internacionales.</a:t>
            </a:r>
          </a:p>
          <a:p>
            <a:pPr>
              <a:buFont typeface="Wingdings 2" pitchFamily="18" charset="2"/>
              <a:buNone/>
            </a:pPr>
            <a:endParaRPr lang="es-ES" sz="2200" smtClean="0">
              <a:latin typeface="Book Antiqua" pitchFamily="18" charset="0"/>
            </a:endParaRPr>
          </a:p>
          <a:p>
            <a:r>
              <a:rPr lang="es-ES" sz="2200" smtClean="0">
                <a:latin typeface="Book Antiqua" pitchFamily="18" charset="0"/>
              </a:rPr>
              <a:t>Se debe establecer programas de capacitación y asesoramiento técnico para el área del proceso industrial.</a:t>
            </a:r>
          </a:p>
          <a:p>
            <a:endParaRPr lang="es-ES" sz="2200" smtClean="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CuadroTexto"/>
          <p:cNvSpPr txBox="1">
            <a:spLocks noChangeArrowheads="1"/>
          </p:cNvSpPr>
          <p:nvPr/>
        </p:nvSpPr>
        <p:spPr bwMode="auto">
          <a:xfrm>
            <a:off x="928688" y="1143000"/>
            <a:ext cx="7286625" cy="3692525"/>
          </a:xfrm>
          <a:prstGeom prst="rect">
            <a:avLst/>
          </a:prstGeom>
          <a:noFill/>
          <a:ln w="9525">
            <a:noFill/>
            <a:miter lim="800000"/>
            <a:headEnd/>
            <a:tailEnd/>
          </a:ln>
        </p:spPr>
        <p:txBody>
          <a:bodyPr>
            <a:spAutoFit/>
          </a:bodyPr>
          <a:lstStyle/>
          <a:p>
            <a:pPr algn="just"/>
            <a:r>
              <a:rPr lang="es-ES">
                <a:latin typeface="Book Antiqua" pitchFamily="18" charset="0"/>
              </a:rPr>
              <a:t>El presente proyecto demostrará la factibilidad de la comercialización del Aceite de Jengibre, el cual tendría efectos positivos, y las razones serían las siguientes:</a:t>
            </a:r>
          </a:p>
          <a:p>
            <a:pPr algn="just"/>
            <a:endParaRPr lang="es-ES">
              <a:latin typeface="Book Antiqua" pitchFamily="18" charset="0"/>
            </a:endParaRPr>
          </a:p>
          <a:p>
            <a:pPr lvl="1" algn="just">
              <a:buFont typeface="Wingdings" pitchFamily="2" charset="2"/>
              <a:buChar char="v"/>
            </a:pPr>
            <a:r>
              <a:rPr lang="es-ES">
                <a:latin typeface="Book Antiqua" pitchFamily="18" charset="0"/>
              </a:rPr>
              <a:t>Es un producto natural renovable</a:t>
            </a:r>
          </a:p>
          <a:p>
            <a:pPr algn="just"/>
            <a:endParaRPr lang="es-ES">
              <a:latin typeface="Book Antiqua" pitchFamily="18" charset="0"/>
            </a:endParaRPr>
          </a:p>
          <a:p>
            <a:pPr lvl="1" algn="just">
              <a:buFont typeface="Wingdings" pitchFamily="2" charset="2"/>
              <a:buChar char="v"/>
            </a:pPr>
            <a:r>
              <a:rPr lang="es-ES">
                <a:latin typeface="Book Antiqua" pitchFamily="18" charset="0"/>
              </a:rPr>
              <a:t>Es usado como un producto curativo, desde tiempos antiguos</a:t>
            </a:r>
          </a:p>
          <a:p>
            <a:pPr algn="just"/>
            <a:endParaRPr lang="es-ES">
              <a:latin typeface="Book Antiqua" pitchFamily="18" charset="0"/>
            </a:endParaRPr>
          </a:p>
          <a:p>
            <a:pPr lvl="1" algn="just">
              <a:buFont typeface="Wingdings" pitchFamily="2" charset="2"/>
              <a:buChar char="v"/>
            </a:pPr>
            <a:r>
              <a:rPr lang="es-ES">
                <a:latin typeface="Book Antiqua" pitchFamily="18" charset="0"/>
              </a:rPr>
              <a:t>Es muy importante en la elaboración de pasteles</a:t>
            </a:r>
          </a:p>
          <a:p>
            <a:pPr algn="just"/>
            <a:endParaRPr lang="es-ES">
              <a:latin typeface="Book Antiqua" pitchFamily="18" charset="0"/>
            </a:endParaRPr>
          </a:p>
          <a:p>
            <a:pPr lvl="1" algn="just">
              <a:buFont typeface="Wingdings" pitchFamily="2" charset="2"/>
              <a:buChar char="v"/>
            </a:pPr>
            <a:r>
              <a:rPr lang="es-ES">
                <a:latin typeface="Book Antiqua" pitchFamily="18" charset="0"/>
              </a:rPr>
              <a:t>Además de ser un aderezo en las comidas</a:t>
            </a:r>
          </a:p>
          <a:p>
            <a:pPr algn="just"/>
            <a:endParaRPr lang="es-ES">
              <a:latin typeface="Book Antiqua" pitchFamily="18" charset="0"/>
            </a:endParaRPr>
          </a:p>
          <a:p>
            <a:pPr lvl="1" algn="just">
              <a:buFont typeface="Wingdings" pitchFamily="2" charset="2"/>
              <a:buChar char="v"/>
            </a:pPr>
            <a:r>
              <a:rPr lang="es-ES">
                <a:latin typeface="Book Antiqua" pitchFamily="18" charset="0"/>
              </a:rPr>
              <a:t>Y por poseer propiedades que ayudan a mantener la salud</a:t>
            </a:r>
            <a:endParaRPr lang="es-EC">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CuadroTexto"/>
          <p:cNvSpPr txBox="1">
            <a:spLocks noChangeArrowheads="1"/>
          </p:cNvSpPr>
          <p:nvPr/>
        </p:nvSpPr>
        <p:spPr bwMode="auto">
          <a:xfrm>
            <a:off x="714375" y="1357313"/>
            <a:ext cx="3286125" cy="4616450"/>
          </a:xfrm>
          <a:prstGeom prst="rect">
            <a:avLst/>
          </a:prstGeom>
          <a:noFill/>
          <a:ln w="9525">
            <a:noFill/>
            <a:miter lim="800000"/>
            <a:headEnd/>
            <a:tailEnd/>
          </a:ln>
        </p:spPr>
        <p:txBody>
          <a:bodyPr>
            <a:spAutoFit/>
          </a:bodyPr>
          <a:lstStyle/>
          <a:p>
            <a:endParaRPr lang="es-ES">
              <a:latin typeface="Book Antiqua" pitchFamily="18" charset="0"/>
            </a:endParaRPr>
          </a:p>
          <a:p>
            <a:pPr algn="just"/>
            <a:r>
              <a:rPr lang="es-ES">
                <a:latin typeface="Verdana" pitchFamily="34" charset="0"/>
              </a:rPr>
              <a:t>	</a:t>
            </a:r>
            <a:r>
              <a:rPr lang="es-ES">
                <a:latin typeface="Book Antiqua" pitchFamily="18" charset="0"/>
              </a:rPr>
              <a:t>PROBLEMAS</a:t>
            </a:r>
          </a:p>
          <a:p>
            <a:pPr algn="just"/>
            <a:endParaRPr lang="es-ES">
              <a:latin typeface="Book Antiqua" pitchFamily="18" charset="0"/>
            </a:endParaRPr>
          </a:p>
          <a:p>
            <a:pPr lvl="1" algn="just">
              <a:buFont typeface="Arial" pitchFamily="34" charset="0"/>
              <a:buChar char="•"/>
            </a:pPr>
            <a:r>
              <a:rPr lang="es-ES">
                <a:latin typeface="Book Antiqua" pitchFamily="18" charset="0"/>
              </a:rPr>
              <a:t> Falta de conocimiento del producto por parte de los posibles consumidores.</a:t>
            </a:r>
            <a:endParaRPr lang="es-EC">
              <a:latin typeface="Book Antiqua" pitchFamily="18" charset="0"/>
            </a:endParaRPr>
          </a:p>
          <a:p>
            <a:pPr algn="just">
              <a:buFont typeface="Arial" pitchFamily="34" charset="0"/>
              <a:buChar char="•"/>
            </a:pPr>
            <a:endParaRPr lang="es-ES">
              <a:latin typeface="Book Antiqua" pitchFamily="18" charset="0"/>
            </a:endParaRPr>
          </a:p>
          <a:p>
            <a:pPr lvl="1" algn="just">
              <a:buFont typeface="Arial" pitchFamily="34" charset="0"/>
              <a:buChar char="•"/>
            </a:pPr>
            <a:r>
              <a:rPr lang="es-ES">
                <a:latin typeface="Book Antiqua" pitchFamily="18" charset="0"/>
              </a:rPr>
              <a:t> La falta de personas que quieran invertir en el proceso de comercialización.</a:t>
            </a:r>
            <a:endParaRPr lang="es-EC">
              <a:latin typeface="Book Antiqua" pitchFamily="18" charset="0"/>
            </a:endParaRPr>
          </a:p>
          <a:p>
            <a:pPr algn="just">
              <a:buFont typeface="Arial" pitchFamily="34" charset="0"/>
              <a:buChar char="•"/>
            </a:pPr>
            <a:endParaRPr lang="es-ES">
              <a:latin typeface="Book Antiqua" pitchFamily="18" charset="0"/>
            </a:endParaRPr>
          </a:p>
          <a:p>
            <a:pPr lvl="1" algn="just">
              <a:buFont typeface="Arial" pitchFamily="34" charset="0"/>
              <a:buChar char="•"/>
            </a:pPr>
            <a:r>
              <a:rPr lang="es-ES">
                <a:latin typeface="Book Antiqua" pitchFamily="18" charset="0"/>
              </a:rPr>
              <a:t> Posibles barreras de entrada</a:t>
            </a:r>
            <a:endParaRPr lang="es-EC">
              <a:latin typeface="Book Antiqua" pitchFamily="18" charset="0"/>
            </a:endParaRPr>
          </a:p>
          <a:p>
            <a:pPr>
              <a:buFont typeface="Arial" pitchFamily="34" charset="0"/>
              <a:buChar char="•"/>
            </a:pPr>
            <a:endParaRPr lang="es-EC" sz="2400">
              <a:latin typeface="Book Antiqua" pitchFamily="18" charset="0"/>
            </a:endParaRPr>
          </a:p>
        </p:txBody>
      </p:sp>
      <p:sp>
        <p:nvSpPr>
          <p:cNvPr id="10243" name="4 CuadroTexto"/>
          <p:cNvSpPr txBox="1">
            <a:spLocks noChangeArrowheads="1"/>
          </p:cNvSpPr>
          <p:nvPr/>
        </p:nvSpPr>
        <p:spPr bwMode="auto">
          <a:xfrm>
            <a:off x="4929188" y="1700213"/>
            <a:ext cx="2928937" cy="4524375"/>
          </a:xfrm>
          <a:prstGeom prst="rect">
            <a:avLst/>
          </a:prstGeom>
          <a:noFill/>
          <a:ln w="9525">
            <a:noFill/>
            <a:miter lim="800000"/>
            <a:headEnd/>
            <a:tailEnd/>
          </a:ln>
        </p:spPr>
        <p:txBody>
          <a:bodyPr>
            <a:spAutoFit/>
          </a:bodyPr>
          <a:lstStyle/>
          <a:p>
            <a:r>
              <a:rPr lang="es-ES">
                <a:latin typeface="Book Antiqua" pitchFamily="18" charset="0"/>
              </a:rPr>
              <a:t>OPORTUNIDADES</a:t>
            </a:r>
          </a:p>
          <a:p>
            <a:endParaRPr lang="es-ES">
              <a:latin typeface="Book Antiqua" pitchFamily="18" charset="0"/>
            </a:endParaRPr>
          </a:p>
          <a:p>
            <a:pPr algn="just">
              <a:buFont typeface="Arial" pitchFamily="34" charset="0"/>
              <a:buChar char="•"/>
            </a:pPr>
            <a:r>
              <a:rPr lang="es-ES">
                <a:latin typeface="Book Antiqua" pitchFamily="18" charset="0"/>
              </a:rPr>
              <a:t> La ventaja de ser primeros y únicos.</a:t>
            </a:r>
          </a:p>
          <a:p>
            <a:pPr algn="just">
              <a:buFont typeface="Arial" pitchFamily="34" charset="0"/>
              <a:buChar char="•"/>
            </a:pPr>
            <a:endParaRPr lang="es-EC">
              <a:latin typeface="Book Antiqua" pitchFamily="18" charset="0"/>
            </a:endParaRPr>
          </a:p>
          <a:p>
            <a:pPr algn="just">
              <a:buFont typeface="Arial" pitchFamily="34" charset="0"/>
              <a:buChar char="•"/>
            </a:pPr>
            <a:r>
              <a:rPr lang="es-ES">
                <a:latin typeface="Book Antiqua" pitchFamily="18" charset="0"/>
              </a:rPr>
              <a:t>No existen locales que comercializan el producto.</a:t>
            </a:r>
            <a:endParaRPr lang="es-EC">
              <a:latin typeface="Book Antiqua" pitchFamily="18" charset="0"/>
            </a:endParaRPr>
          </a:p>
          <a:p>
            <a:pPr algn="just">
              <a:buFont typeface="Arial" pitchFamily="34" charset="0"/>
              <a:buChar char="•"/>
            </a:pPr>
            <a:endParaRPr lang="es-ES">
              <a:latin typeface="Book Antiqua" pitchFamily="18" charset="0"/>
            </a:endParaRPr>
          </a:p>
          <a:p>
            <a:pPr algn="just">
              <a:buFont typeface="Arial" pitchFamily="34" charset="0"/>
              <a:buChar char="•"/>
            </a:pPr>
            <a:r>
              <a:rPr lang="es-ES">
                <a:latin typeface="Book Antiqua" pitchFamily="18" charset="0"/>
              </a:rPr>
              <a:t> Gracias a que en estos tiempos el cuidado personal está en expansión, el producto tendría gran aceptación.</a:t>
            </a:r>
            <a:endParaRPr lang="es-EC">
              <a:latin typeface="Book Antiqua" pitchFamily="18" charset="0"/>
            </a:endParaRPr>
          </a:p>
          <a:p>
            <a:r>
              <a:rPr lang="es-ES">
                <a:latin typeface="Book Antiqua" pitchFamily="18" charset="0"/>
              </a:rPr>
              <a:t> </a:t>
            </a:r>
            <a:endParaRPr lang="es-EC">
              <a:latin typeface="Book Antiqua" pitchFamily="18" charset="0"/>
            </a:endParaRPr>
          </a:p>
          <a:p>
            <a:r>
              <a:rPr lang="es-ES" b="1">
                <a:latin typeface="Book Antiqua" pitchFamily="18" charset="0"/>
              </a:rPr>
              <a:t> </a:t>
            </a:r>
            <a:endParaRPr lang="es-EC">
              <a:latin typeface="Book Antiqua" pitchFamily="18" charset="0"/>
            </a:endParaRPr>
          </a:p>
          <a:p>
            <a:endParaRPr lang="es-EC">
              <a:latin typeface="Verdana" pitchFamily="34" charset="0"/>
            </a:endParaRPr>
          </a:p>
        </p:txBody>
      </p:sp>
      <p:sp>
        <p:nvSpPr>
          <p:cNvPr id="10244" name="5 CuadroTexto"/>
          <p:cNvSpPr txBox="1">
            <a:spLocks noChangeArrowheads="1"/>
          </p:cNvSpPr>
          <p:nvPr/>
        </p:nvSpPr>
        <p:spPr bwMode="auto">
          <a:xfrm>
            <a:off x="1928813" y="642938"/>
            <a:ext cx="5572125" cy="461962"/>
          </a:xfrm>
          <a:prstGeom prst="rect">
            <a:avLst/>
          </a:prstGeom>
          <a:noFill/>
          <a:ln w="9525">
            <a:noFill/>
            <a:miter lim="800000"/>
            <a:headEnd/>
            <a:tailEnd/>
          </a:ln>
        </p:spPr>
        <p:txBody>
          <a:bodyPr>
            <a:spAutoFit/>
          </a:bodyPr>
          <a:lstStyle/>
          <a:p>
            <a:pPr algn="ctr"/>
            <a:r>
              <a:rPr lang="es-ES" sz="2400" b="1">
                <a:latin typeface="Book Antiqua" pitchFamily="18" charset="0"/>
              </a:rPr>
              <a:t>PROBLEMAS Y OPORTUNIDADES</a:t>
            </a:r>
            <a:endParaRPr lang="es-EC" sz="2400" b="1">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500188" y="642938"/>
            <a:ext cx="6286500" cy="4800600"/>
          </a:xfrm>
          <a:prstGeom prst="rect">
            <a:avLst/>
          </a:prstGeom>
          <a:noFill/>
        </p:spPr>
        <p:txBody>
          <a:bodyPr>
            <a:spAutoFit/>
          </a:bodyPr>
          <a:lstStyle/>
          <a:p>
            <a:pPr algn="ctr" fontAlgn="auto">
              <a:spcBef>
                <a:spcPts val="0"/>
              </a:spcBef>
              <a:spcAft>
                <a:spcPts val="0"/>
              </a:spcAft>
              <a:defRPr/>
            </a:pPr>
            <a:r>
              <a:rPr lang="es-ES" sz="2400" b="1" dirty="0">
                <a:latin typeface="Book Antiqua" pitchFamily="18" charset="0"/>
              </a:rPr>
              <a:t>BENEFICIOS DEL USO DEL ACEITE DE JENGIBRE</a:t>
            </a:r>
            <a:endParaRPr lang="es-ES" sz="2400" b="1" dirty="0">
              <a:latin typeface="Book Antiqua" pitchFamily="18" charset="0"/>
            </a:endParaRPr>
          </a:p>
          <a:p>
            <a:pPr algn="ctr" fontAlgn="auto">
              <a:spcBef>
                <a:spcPts val="0"/>
              </a:spcBef>
              <a:spcAft>
                <a:spcPts val="0"/>
              </a:spcAft>
              <a:defRPr/>
            </a:pPr>
            <a:endParaRPr lang="es-ES" sz="2400" dirty="0">
              <a:latin typeface="Book Antiqua" pitchFamily="18" charset="0"/>
            </a:endParaRPr>
          </a:p>
          <a:p>
            <a:pPr marL="342900" indent="-342900" algn="just" fontAlgn="auto">
              <a:spcBef>
                <a:spcPts val="0"/>
              </a:spcBef>
              <a:spcAft>
                <a:spcPts val="0"/>
              </a:spcAft>
              <a:buFont typeface="+mj-lt"/>
              <a:buAutoNum type="arabicPeriod"/>
              <a:defRPr/>
            </a:pPr>
            <a:r>
              <a:rPr lang="es-ES" dirty="0">
                <a:latin typeface="Book Antiqua" pitchFamily="18" charset="0"/>
              </a:rPr>
              <a:t>L</a:t>
            </a:r>
            <a:r>
              <a:rPr lang="es-ES" dirty="0">
                <a:latin typeface="Book Antiqua" pitchFamily="18" charset="0"/>
              </a:rPr>
              <a:t>as </a:t>
            </a:r>
            <a:r>
              <a:rPr lang="es-ES" dirty="0">
                <a:latin typeface="Book Antiqua" pitchFamily="18" charset="0"/>
              </a:rPr>
              <a:t>personas están evitando enfermedades musculares y </a:t>
            </a:r>
            <a:r>
              <a:rPr lang="es-ES" dirty="0">
                <a:latin typeface="Book Antiqua" pitchFamily="18" charset="0"/>
              </a:rPr>
              <a:t>reumáticas.</a:t>
            </a:r>
          </a:p>
          <a:p>
            <a:pPr marL="342900" indent="-342900" algn="just" fontAlgn="auto">
              <a:spcBef>
                <a:spcPts val="0"/>
              </a:spcBef>
              <a:spcAft>
                <a:spcPts val="0"/>
              </a:spcAft>
              <a:buFont typeface="+mj-lt"/>
              <a:buAutoNum type="arabicPeriod"/>
              <a:defRPr/>
            </a:pPr>
            <a:endParaRPr lang="es-ES" dirty="0">
              <a:latin typeface="Book Antiqua" pitchFamily="18" charset="0"/>
            </a:endParaRPr>
          </a:p>
          <a:p>
            <a:pPr marL="342900" indent="-342900" algn="just" fontAlgn="auto">
              <a:spcBef>
                <a:spcPts val="0"/>
              </a:spcBef>
              <a:spcAft>
                <a:spcPts val="0"/>
              </a:spcAft>
              <a:buFont typeface="+mj-lt"/>
              <a:buAutoNum type="arabicPeriod"/>
              <a:defRPr/>
            </a:pPr>
            <a:r>
              <a:rPr lang="es-ES" dirty="0">
                <a:latin typeface="Book Antiqua" pitchFamily="18" charset="0"/>
              </a:rPr>
              <a:t>Ayuda </a:t>
            </a:r>
            <a:r>
              <a:rPr lang="es-ES" dirty="0">
                <a:latin typeface="Book Antiqua" pitchFamily="18" charset="0"/>
              </a:rPr>
              <a:t>a prevenir enfermedades de las arterias </a:t>
            </a:r>
            <a:r>
              <a:rPr lang="es-ES" dirty="0">
                <a:latin typeface="Book Antiqua" pitchFamily="18" charset="0"/>
              </a:rPr>
              <a:t>coronarias.</a:t>
            </a:r>
          </a:p>
          <a:p>
            <a:pPr marL="342900" indent="-342900" algn="just" fontAlgn="auto">
              <a:spcBef>
                <a:spcPts val="0"/>
              </a:spcBef>
              <a:spcAft>
                <a:spcPts val="0"/>
              </a:spcAft>
              <a:buFont typeface="+mj-lt"/>
              <a:buAutoNum type="arabicPeriod"/>
              <a:defRPr/>
            </a:pPr>
            <a:endParaRPr lang="es-ES" dirty="0">
              <a:latin typeface="Book Antiqua" pitchFamily="18" charset="0"/>
            </a:endParaRPr>
          </a:p>
          <a:p>
            <a:pPr marL="342900" indent="-342900" algn="just" fontAlgn="auto">
              <a:spcBef>
                <a:spcPts val="0"/>
              </a:spcBef>
              <a:spcAft>
                <a:spcPts val="0"/>
              </a:spcAft>
              <a:buFont typeface="+mj-lt"/>
              <a:buAutoNum type="arabicPeriod"/>
              <a:defRPr/>
            </a:pPr>
            <a:r>
              <a:rPr lang="es-ES" dirty="0">
                <a:latin typeface="Book Antiqua" pitchFamily="18" charset="0"/>
              </a:rPr>
              <a:t>E</a:t>
            </a:r>
            <a:r>
              <a:rPr lang="es-ES" dirty="0">
                <a:latin typeface="Book Antiqua" pitchFamily="18" charset="0"/>
              </a:rPr>
              <a:t>s </a:t>
            </a:r>
            <a:r>
              <a:rPr lang="es-ES" dirty="0">
                <a:latin typeface="Book Antiqua" pitchFamily="18" charset="0"/>
              </a:rPr>
              <a:t>un excelente antioxidante para el cuerpo humano, disuelve coágulos, reduce la presión </a:t>
            </a:r>
            <a:r>
              <a:rPr lang="es-ES" dirty="0">
                <a:latin typeface="Book Antiqua" pitchFamily="18" charset="0"/>
              </a:rPr>
              <a:t>arterial</a:t>
            </a:r>
          </a:p>
          <a:p>
            <a:pPr marL="342900" indent="-342900" algn="just" fontAlgn="auto">
              <a:spcBef>
                <a:spcPts val="0"/>
              </a:spcBef>
              <a:spcAft>
                <a:spcPts val="0"/>
              </a:spcAft>
              <a:buFont typeface="+mj-lt"/>
              <a:buAutoNum type="arabicPeriod"/>
              <a:defRPr/>
            </a:pPr>
            <a:endParaRPr lang="es-ES" dirty="0">
              <a:latin typeface="Book Antiqua" pitchFamily="18" charset="0"/>
            </a:endParaRPr>
          </a:p>
          <a:p>
            <a:pPr marL="342900" indent="-342900" algn="just" fontAlgn="auto">
              <a:spcBef>
                <a:spcPts val="0"/>
              </a:spcBef>
              <a:spcAft>
                <a:spcPts val="0"/>
              </a:spcAft>
              <a:buFont typeface="+mj-lt"/>
              <a:buAutoNum type="arabicPeriod"/>
              <a:defRPr/>
            </a:pPr>
            <a:r>
              <a:rPr lang="es-ES" dirty="0">
                <a:latin typeface="Book Antiqua" pitchFamily="18" charset="0"/>
              </a:rPr>
              <a:t>C</a:t>
            </a:r>
            <a:r>
              <a:rPr lang="es-ES" dirty="0">
                <a:latin typeface="Book Antiqua" pitchFamily="18" charset="0"/>
              </a:rPr>
              <a:t>ombate </a:t>
            </a:r>
            <a:r>
              <a:rPr lang="es-ES" dirty="0">
                <a:latin typeface="Book Antiqua" pitchFamily="18" charset="0"/>
              </a:rPr>
              <a:t>la tos y relaja los músculos abdominales disminuyendo los dolores y la </a:t>
            </a:r>
            <a:r>
              <a:rPr lang="es-ES" dirty="0">
                <a:latin typeface="Book Antiqua" pitchFamily="18" charset="0"/>
              </a:rPr>
              <a:t>diarrea. estimula los pulmones, previene el cáncer de piel, combate la fiebre y estimula el apetito.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CuadroTexto"/>
          <p:cNvSpPr txBox="1">
            <a:spLocks noChangeArrowheads="1"/>
          </p:cNvSpPr>
          <p:nvPr/>
        </p:nvSpPr>
        <p:spPr bwMode="auto">
          <a:xfrm>
            <a:off x="714375" y="1000125"/>
            <a:ext cx="7358063" cy="4708525"/>
          </a:xfrm>
          <a:prstGeom prst="rect">
            <a:avLst/>
          </a:prstGeom>
          <a:noFill/>
          <a:ln w="9525">
            <a:noFill/>
            <a:miter lim="800000"/>
            <a:headEnd/>
            <a:tailEnd/>
          </a:ln>
        </p:spPr>
        <p:txBody>
          <a:bodyPr>
            <a:spAutoFit/>
          </a:bodyPr>
          <a:lstStyle/>
          <a:p>
            <a:pPr algn="ctr"/>
            <a:r>
              <a:rPr lang="es-ES" sz="2400" b="1">
                <a:latin typeface="Book Antiqua" pitchFamily="18" charset="0"/>
              </a:rPr>
              <a:t>OBJETIVOS</a:t>
            </a:r>
          </a:p>
          <a:p>
            <a:pPr algn="ctr"/>
            <a:endParaRPr lang="es-ES" sz="2400">
              <a:latin typeface="Book Antiqua" pitchFamily="18" charset="0"/>
            </a:endParaRPr>
          </a:p>
          <a:p>
            <a:pPr algn="ctr"/>
            <a:endParaRPr lang="es-ES" sz="2400">
              <a:latin typeface="Book Antiqua" pitchFamily="18" charset="0"/>
            </a:endParaRPr>
          </a:p>
          <a:p>
            <a:pPr lvl="1">
              <a:buFont typeface="Wingdings" pitchFamily="2" charset="2"/>
              <a:buChar char="ü"/>
            </a:pPr>
            <a:r>
              <a:rPr lang="es-ES">
                <a:latin typeface="Book Antiqua" pitchFamily="18" charset="0"/>
              </a:rPr>
              <a:t>Conocer las características generales de la Planta de jengibre. </a:t>
            </a:r>
            <a:endParaRPr lang="es-EC">
              <a:latin typeface="Book Antiqua" pitchFamily="18" charset="0"/>
            </a:endParaRPr>
          </a:p>
          <a:p>
            <a:endParaRPr lang="es-EC">
              <a:latin typeface="Book Antiqua" pitchFamily="18" charset="0"/>
            </a:endParaRPr>
          </a:p>
          <a:p>
            <a:pPr lvl="1">
              <a:buFont typeface="Wingdings" pitchFamily="2" charset="2"/>
              <a:buChar char="ü"/>
            </a:pPr>
            <a:r>
              <a:rPr lang="es-ES">
                <a:latin typeface="Book Antiqua" pitchFamily="18" charset="0"/>
              </a:rPr>
              <a:t>Realizar una encuesta para medir el nivel de aceptación de las personas al consumo del aceite de jengibre.</a:t>
            </a:r>
            <a:endParaRPr lang="es-EC">
              <a:latin typeface="Book Antiqua" pitchFamily="18" charset="0"/>
            </a:endParaRPr>
          </a:p>
          <a:p>
            <a:r>
              <a:rPr lang="es-ES">
                <a:latin typeface="Book Antiqua" pitchFamily="18" charset="0"/>
              </a:rPr>
              <a:t> </a:t>
            </a:r>
            <a:endParaRPr lang="es-EC">
              <a:latin typeface="Book Antiqua" pitchFamily="18" charset="0"/>
            </a:endParaRPr>
          </a:p>
          <a:p>
            <a:pPr lvl="1">
              <a:buFont typeface="Wingdings" pitchFamily="2" charset="2"/>
              <a:buChar char="ü"/>
            </a:pPr>
            <a:r>
              <a:rPr lang="es-ES">
                <a:latin typeface="Book Antiqua" pitchFamily="18" charset="0"/>
              </a:rPr>
              <a:t>Determinar la demanda potencial y la oferta del Aceite Esencial de Jengibre.</a:t>
            </a:r>
            <a:endParaRPr lang="es-EC">
              <a:latin typeface="Book Antiqua" pitchFamily="18" charset="0"/>
            </a:endParaRPr>
          </a:p>
          <a:p>
            <a:r>
              <a:rPr lang="es-ES">
                <a:latin typeface="Book Antiqua" pitchFamily="18" charset="0"/>
              </a:rPr>
              <a:t> </a:t>
            </a:r>
            <a:endParaRPr lang="es-EC">
              <a:latin typeface="Book Antiqua" pitchFamily="18" charset="0"/>
            </a:endParaRPr>
          </a:p>
          <a:p>
            <a:pPr lvl="1">
              <a:buFont typeface="Wingdings" pitchFamily="2" charset="2"/>
              <a:buChar char="ü"/>
            </a:pPr>
            <a:r>
              <a:rPr lang="es-ES">
                <a:latin typeface="Book Antiqua" pitchFamily="18" charset="0"/>
              </a:rPr>
              <a:t>Diseñar un proceso de comercialización para el aceite de Jengibre en la ciudad de Guayaquil.</a:t>
            </a:r>
            <a:endParaRPr lang="es-EC">
              <a:latin typeface="Book Antiqua" pitchFamily="18" charset="0"/>
            </a:endParaRPr>
          </a:p>
          <a:p>
            <a:r>
              <a:rPr lang="es-ES" sz="2400">
                <a:latin typeface="Verdana" pitchFamily="34" charset="0"/>
              </a:rPr>
              <a:t> </a:t>
            </a:r>
            <a:endParaRPr lang="es-EC" sz="2400">
              <a:latin typeface="Verdana" pitchFamily="34" charset="0"/>
            </a:endParaRPr>
          </a:p>
          <a:p>
            <a:pPr algn="just"/>
            <a:r>
              <a:rPr lang="es-ES" sz="2400">
                <a:latin typeface="Book Antiqua" pitchFamily="18" charset="0"/>
              </a:rPr>
              <a:t> </a:t>
            </a:r>
            <a:endParaRPr lang="es-EC" sz="240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CuadroTexto"/>
          <p:cNvSpPr txBox="1">
            <a:spLocks noChangeArrowheads="1"/>
          </p:cNvSpPr>
          <p:nvPr/>
        </p:nvSpPr>
        <p:spPr bwMode="auto">
          <a:xfrm>
            <a:off x="1500188" y="1071563"/>
            <a:ext cx="5286375" cy="3324225"/>
          </a:xfrm>
          <a:prstGeom prst="rect">
            <a:avLst/>
          </a:prstGeom>
          <a:noFill/>
          <a:ln w="9525">
            <a:noFill/>
            <a:miter lim="800000"/>
            <a:headEnd/>
            <a:tailEnd/>
          </a:ln>
        </p:spPr>
        <p:txBody>
          <a:bodyPr>
            <a:spAutoFit/>
          </a:bodyPr>
          <a:lstStyle/>
          <a:p>
            <a:pPr algn="ctr"/>
            <a:r>
              <a:rPr lang="es-ES" sz="2400" b="1">
                <a:latin typeface="Book Antiqua" pitchFamily="18" charset="0"/>
              </a:rPr>
              <a:t>MISIÓN </a:t>
            </a:r>
          </a:p>
          <a:p>
            <a:pPr algn="ctr"/>
            <a:endParaRPr lang="es-EC" sz="2400">
              <a:latin typeface="Book Antiqua" pitchFamily="18" charset="0"/>
            </a:endParaRPr>
          </a:p>
          <a:p>
            <a:r>
              <a:rPr lang="es-ES">
                <a:latin typeface="Book Antiqua" pitchFamily="18" charset="0"/>
              </a:rPr>
              <a:t> </a:t>
            </a:r>
            <a:endParaRPr lang="es-EC">
              <a:latin typeface="Book Antiqua" pitchFamily="18" charset="0"/>
            </a:endParaRPr>
          </a:p>
          <a:p>
            <a:pPr lvl="1" algn="just">
              <a:buFont typeface="Wingdings" pitchFamily="2" charset="2"/>
              <a:buChar char="Ø"/>
            </a:pPr>
            <a:r>
              <a:rPr lang="es-ES">
                <a:latin typeface="Book Antiqua" pitchFamily="18" charset="0"/>
              </a:rPr>
              <a:t>Dar a conocer los beneficios del aceite de Jengibre, su uso en la cocina para prevenir enfermedades y curarlas, dirigido para la ciudadanía guayaquileña.</a:t>
            </a:r>
          </a:p>
          <a:p>
            <a:pPr algn="just">
              <a:buFont typeface="Wingdings" pitchFamily="2" charset="2"/>
              <a:buChar char="Ø"/>
            </a:pPr>
            <a:endParaRPr lang="es-ES">
              <a:latin typeface="Book Antiqua" pitchFamily="18" charset="0"/>
            </a:endParaRPr>
          </a:p>
          <a:p>
            <a:pPr lvl="1" algn="just">
              <a:buFont typeface="Wingdings" pitchFamily="2" charset="2"/>
              <a:buChar char="Ø"/>
            </a:pPr>
            <a:r>
              <a:rPr lang="es-ES">
                <a:latin typeface="Book Antiqua" pitchFamily="18" charset="0"/>
              </a:rPr>
              <a:t>Optimizar la introducción del producto, ofrecer una alternativa saludable y diferente.</a:t>
            </a:r>
          </a:p>
          <a:p>
            <a:endParaRPr lang="es-ES">
              <a:latin typeface="Book Antiqua" pitchFamily="18" charset="0"/>
            </a:endParaRPr>
          </a:p>
        </p:txBody>
      </p:sp>
      <p:pic>
        <p:nvPicPr>
          <p:cNvPr id="13315" name="Picture 2" descr="Ver imagen en tamaño completo">
            <a:hlinkClick r:id="rId2"/>
          </p:cNvPr>
          <p:cNvPicPr>
            <a:picLocks noChangeAspect="1" noChangeArrowheads="1"/>
          </p:cNvPicPr>
          <p:nvPr/>
        </p:nvPicPr>
        <p:blipFill>
          <a:blip r:embed="rId3"/>
          <a:srcRect/>
          <a:stretch>
            <a:fillRect/>
          </a:stretch>
        </p:blipFill>
        <p:spPr bwMode="auto">
          <a:xfrm>
            <a:off x="4286250" y="4357688"/>
            <a:ext cx="242887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Ver imagen en tamaño completo">
            <a:hlinkClick r:id="rId2"/>
          </p:cNvPr>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3071802" y="1928802"/>
            <a:ext cx="3286148" cy="2643206"/>
          </a:xfrm>
          <a:prstGeom prst="rect">
            <a:avLst/>
          </a:prstGeom>
          <a:noFill/>
        </p:spPr>
      </p:pic>
      <p:sp>
        <p:nvSpPr>
          <p:cNvPr id="14339" name="3 CuadroTexto"/>
          <p:cNvSpPr txBox="1">
            <a:spLocks noChangeArrowheads="1"/>
          </p:cNvSpPr>
          <p:nvPr/>
        </p:nvSpPr>
        <p:spPr bwMode="auto">
          <a:xfrm>
            <a:off x="1000125" y="1000125"/>
            <a:ext cx="6858000" cy="3232150"/>
          </a:xfrm>
          <a:prstGeom prst="rect">
            <a:avLst/>
          </a:prstGeom>
          <a:noFill/>
          <a:ln w="9525">
            <a:noFill/>
            <a:miter lim="800000"/>
            <a:headEnd/>
            <a:tailEnd/>
          </a:ln>
        </p:spPr>
        <p:txBody>
          <a:bodyPr>
            <a:spAutoFit/>
          </a:bodyPr>
          <a:lstStyle/>
          <a:p>
            <a:pPr algn="ctr"/>
            <a:r>
              <a:rPr lang="es-ES" sz="2400" b="1">
                <a:latin typeface="Book Antiqua" pitchFamily="18" charset="0"/>
              </a:rPr>
              <a:t>VISIÓN</a:t>
            </a:r>
          </a:p>
          <a:p>
            <a:endParaRPr lang="es-ES">
              <a:latin typeface="Verdana" pitchFamily="34" charset="0"/>
            </a:endParaRPr>
          </a:p>
          <a:p>
            <a:endParaRPr lang="es-ES">
              <a:latin typeface="Verdana" pitchFamily="34" charset="0"/>
            </a:endParaRPr>
          </a:p>
          <a:p>
            <a:endParaRPr lang="es-ES">
              <a:latin typeface="Verdana" pitchFamily="34" charset="0"/>
            </a:endParaRPr>
          </a:p>
          <a:p>
            <a:pPr algn="just"/>
            <a:r>
              <a:rPr lang="es-ES">
                <a:latin typeface="Book Antiqua" pitchFamily="18" charset="0"/>
              </a:rPr>
              <a:t>Que todos los guayaquileños conozcan el aceite de jengibre y sus beneficios para la salud. Posicionarnos en el mercado para lograr los objetivos como empresa, para que en el futuro, el aceite de Jengibre se pueda comercializar no solo en la ciudad de Guayaquil, sino en el resto de país, como un inicio de expansión, para luego poder internacionalizarnos.</a:t>
            </a:r>
            <a:endParaRPr lang="es-EC">
              <a:latin typeface="Book Antiqua" pitchFamily="18" charset="0"/>
            </a:endParaRPr>
          </a:p>
          <a:p>
            <a:endParaRPr lang="es-EC">
              <a:latin typeface="Verdan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2.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3.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4.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5.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6.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7.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ppt/theme/themeOverride8.xml><?xml version="1.0" encoding="utf-8"?>
<a:themeOverride xmlns:a="http://schemas.openxmlformats.org/drawingml/2006/main">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
  <TotalTime>843</TotalTime>
  <Words>1807</Words>
  <Application>Microsoft Office PowerPoint</Application>
  <PresentationFormat>Presentación en pantalla (4:3)</PresentationFormat>
  <Paragraphs>597</Paragraphs>
  <Slides>35</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35</vt:i4>
      </vt:variant>
    </vt:vector>
  </HeadingPairs>
  <TitlesOfParts>
    <vt:vector size="45" baseType="lpstr">
      <vt:lpstr>Verdana</vt:lpstr>
      <vt:lpstr>Arial</vt:lpstr>
      <vt:lpstr>Wingdings 2</vt:lpstr>
      <vt:lpstr>Calibri</vt:lpstr>
      <vt:lpstr>Arial Black</vt:lpstr>
      <vt:lpstr>Wingdings</vt:lpstr>
      <vt:lpstr>Book Antiqua</vt:lpstr>
      <vt:lpstr>Times New Roman</vt:lpstr>
      <vt:lpstr>宋体</vt:lpstr>
      <vt:lpstr>Aspecto</vt:lpstr>
      <vt:lpstr>Diapositiva 1</vt:lpstr>
      <vt:lpstr>Diapositiva 2</vt:lpstr>
      <vt:lpstr>Diapositiva 3</vt:lpstr>
      <vt:lpstr>Diapositiva 4</vt:lpstr>
      <vt:lpstr>Diapositiva 5</vt:lpstr>
      <vt:lpstr>Diapositiva 6</vt:lpstr>
      <vt:lpstr>Diapositiva 7</vt:lpstr>
      <vt:lpstr>Diapositiva 8</vt:lpstr>
      <vt:lpstr>Diapositiva 9</vt:lpstr>
      <vt:lpstr>FODA</vt:lpstr>
      <vt:lpstr>Diapositiva 11</vt:lpstr>
      <vt:lpstr>ENCUESTAS</vt:lpstr>
      <vt:lpstr>RESULTADOS DE LAS ENCUESTAS</vt:lpstr>
      <vt:lpstr>Diapositiva 14</vt:lpstr>
      <vt:lpstr>LAS 4 P’s</vt:lpstr>
      <vt:lpstr>Diapositiva 16</vt:lpstr>
      <vt:lpstr>PROCESO DE PRODUCCIÓN</vt:lpstr>
      <vt:lpstr>LOCAL</vt:lpstr>
      <vt:lpstr>Diapositiva 19</vt:lpstr>
      <vt:lpstr>INVERSION PARA EL PROYECTO</vt:lpstr>
      <vt:lpstr>ESTRUCTURA DE FINANCIAMIENTO</vt:lpstr>
      <vt:lpstr>GASTOS DE ADMINISTRACION Y VENTAS</vt:lpstr>
      <vt:lpstr>Diapositiva 23</vt:lpstr>
      <vt:lpstr>INGRESOS Y UTILIDADES</vt:lpstr>
      <vt:lpstr>ESTADO DE PERDIDAS Y GANANCIAS</vt:lpstr>
      <vt:lpstr>FLUJO NETO DE CAJA</vt:lpstr>
      <vt:lpstr>Diapositiva 27</vt:lpstr>
      <vt:lpstr>TASA DE DESCUENTO</vt:lpstr>
      <vt:lpstr>Diapositiva 29</vt:lpstr>
      <vt:lpstr>Diapositiva 30</vt:lpstr>
      <vt:lpstr>VAN</vt:lpstr>
      <vt:lpstr>TASA INTERNA DE RETORNO</vt:lpstr>
      <vt:lpstr>ANALISIS DE SENSIBILIDAD</vt:lpstr>
      <vt:lpstr>CONCLUSIONES</vt:lpstr>
      <vt:lpstr>RECOMENDACIONES</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Cinthya</dc:creator>
  <cp:lastModifiedBy>silgivar</cp:lastModifiedBy>
  <cp:revision>90</cp:revision>
  <dcterms:created xsi:type="dcterms:W3CDTF">2010-04-28T22:51:15Z</dcterms:created>
  <dcterms:modified xsi:type="dcterms:W3CDTF">2010-06-21T16:25:52Z</dcterms:modified>
</cp:coreProperties>
</file>