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8"/>
  </p:notesMasterIdLst>
  <p:sldIdLst>
    <p:sldId id="259" r:id="rId2"/>
    <p:sldId id="257" r:id="rId3"/>
    <p:sldId id="258" r:id="rId4"/>
    <p:sldId id="261" r:id="rId5"/>
    <p:sldId id="262" r:id="rId6"/>
    <p:sldId id="263" r:id="rId7"/>
    <p:sldId id="264" r:id="rId8"/>
    <p:sldId id="265" r:id="rId9"/>
    <p:sldId id="267" r:id="rId10"/>
    <p:sldId id="268" r:id="rId11"/>
    <p:sldId id="269" r:id="rId12"/>
    <p:sldId id="270" r:id="rId13"/>
    <p:sldId id="271" r:id="rId14"/>
    <p:sldId id="272" r:id="rId15"/>
    <p:sldId id="282" r:id="rId16"/>
    <p:sldId id="278" r:id="rId17"/>
    <p:sldId id="283" r:id="rId18"/>
    <p:sldId id="284" r:id="rId19"/>
    <p:sldId id="287" r:id="rId20"/>
    <p:sldId id="288" r:id="rId21"/>
    <p:sldId id="291" r:id="rId22"/>
    <p:sldId id="290" r:id="rId23"/>
    <p:sldId id="279" r:id="rId24"/>
    <p:sldId id="289" r:id="rId25"/>
    <p:sldId id="285" r:id="rId26"/>
    <p:sldId id="286" r:id="rId27"/>
  </p:sldIdLst>
  <p:sldSz cx="9144000" cy="6858000" type="screen4x3"/>
  <p:notesSz cx="6858000" cy="9144000"/>
  <p:photoAlbum/>
  <p:defaultTextStyle>
    <a:defPPr>
      <a:defRPr lang="es-EC"/>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0099"/>
    <a:srgbClr val="6EA0B0"/>
    <a:srgbClr val="33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5" d="100"/>
          <a:sy n="95" d="100"/>
        </p:scale>
        <p:origin x="-44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2E217670-DBA8-4B34-9098-2B8A90C407A7}" type="datetimeFigureOut">
              <a:rPr lang="es-EC"/>
              <a:pPr>
                <a:defRPr/>
              </a:pPr>
              <a:t>16/06/2010</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C"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C"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E9CF8060-C2CE-4499-A576-4125693BABD5}" type="slidenum">
              <a:rPr lang="es-EC"/>
              <a:pPr>
                <a:defRPr/>
              </a:pPr>
              <a:t>‹Nº›</a:t>
            </a:fld>
            <a:endParaRPr lang="es-EC"/>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4" name="6 Forma libre"/>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endParaRPr>
          </a:p>
        </p:txBody>
      </p:sp>
      <p:sp>
        <p:nvSpPr>
          <p:cNvPr id="5" name="7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endParaRPr>
          </a:p>
        </p:txBody>
      </p:sp>
      <p:sp>
        <p:nvSpPr>
          <p:cNvPr id="9" name="8 Título"/>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s-ES" smtClean="0"/>
              <a:t>Haga clic para modificar el estilo de título del patrón</a:t>
            </a:r>
            <a:endParaRPr lang="en-US"/>
          </a:p>
        </p:txBody>
      </p:sp>
      <p:sp>
        <p:nvSpPr>
          <p:cNvPr id="17" name="16 Subtítulo"/>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6" name="29 Marcador de fecha"/>
          <p:cNvSpPr>
            <a:spLocks noGrp="1"/>
          </p:cNvSpPr>
          <p:nvPr>
            <p:ph type="dt" sz="half" idx="10"/>
          </p:nvPr>
        </p:nvSpPr>
        <p:spPr/>
        <p:txBody>
          <a:bodyPr/>
          <a:lstStyle>
            <a:lvl1pPr>
              <a:defRPr/>
            </a:lvl1pPr>
          </a:lstStyle>
          <a:p>
            <a:pPr>
              <a:defRPr/>
            </a:pPr>
            <a:fld id="{EDDBC222-A3F4-44AA-A25B-32B1DB28DD50}" type="datetimeFigureOut">
              <a:rPr lang="es-EC"/>
              <a:pPr>
                <a:defRPr/>
              </a:pPr>
              <a:t>16/06/2010</a:t>
            </a:fld>
            <a:endParaRPr lang="es-EC"/>
          </a:p>
        </p:txBody>
      </p:sp>
      <p:sp>
        <p:nvSpPr>
          <p:cNvPr id="7" name="18 Marcador de pie de página"/>
          <p:cNvSpPr>
            <a:spLocks noGrp="1"/>
          </p:cNvSpPr>
          <p:nvPr>
            <p:ph type="ftr" sz="quarter" idx="11"/>
          </p:nvPr>
        </p:nvSpPr>
        <p:spPr/>
        <p:txBody>
          <a:bodyPr/>
          <a:lstStyle>
            <a:lvl1pPr>
              <a:defRPr/>
            </a:lvl1pPr>
          </a:lstStyle>
          <a:p>
            <a:pPr>
              <a:defRPr/>
            </a:pPr>
            <a:endParaRPr lang="es-EC"/>
          </a:p>
        </p:txBody>
      </p:sp>
      <p:sp>
        <p:nvSpPr>
          <p:cNvPr id="8" name="26 Marcador de número de diapositiva"/>
          <p:cNvSpPr>
            <a:spLocks noGrp="1"/>
          </p:cNvSpPr>
          <p:nvPr>
            <p:ph type="sldNum" sz="quarter" idx="12"/>
          </p:nvPr>
        </p:nvSpPr>
        <p:spPr/>
        <p:txBody>
          <a:bodyPr/>
          <a:lstStyle>
            <a:lvl1pPr>
              <a:defRPr/>
            </a:lvl1pPr>
          </a:lstStyle>
          <a:p>
            <a:pPr>
              <a:defRPr/>
            </a:pPr>
            <a:fld id="{8058F37E-1071-4679-88C2-B947ED3CF1F9}" type="slidenum">
              <a:rPr lang="es-EC"/>
              <a:pPr>
                <a:defRPr/>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AB02582E-CB68-45E7-AC3C-664889A105BB}" type="datetimeFigureOut">
              <a:rPr lang="es-EC"/>
              <a:pPr>
                <a:defRPr/>
              </a:pPr>
              <a:t>16/06/2010</a:t>
            </a:fld>
            <a:endParaRPr lang="es-EC"/>
          </a:p>
        </p:txBody>
      </p:sp>
      <p:sp>
        <p:nvSpPr>
          <p:cNvPr id="5" name="21 Marcador de pie de página"/>
          <p:cNvSpPr>
            <a:spLocks noGrp="1"/>
          </p:cNvSpPr>
          <p:nvPr>
            <p:ph type="ftr" sz="quarter" idx="11"/>
          </p:nvPr>
        </p:nvSpPr>
        <p:spPr/>
        <p:txBody>
          <a:bodyPr/>
          <a:lstStyle>
            <a:lvl1pPr>
              <a:defRPr/>
            </a:lvl1pPr>
          </a:lstStyle>
          <a:p>
            <a:pPr>
              <a:defRPr/>
            </a:pPr>
            <a:endParaRPr lang="es-EC"/>
          </a:p>
        </p:txBody>
      </p:sp>
      <p:sp>
        <p:nvSpPr>
          <p:cNvPr id="6" name="17 Marcador de número de diapositiva"/>
          <p:cNvSpPr>
            <a:spLocks noGrp="1"/>
          </p:cNvSpPr>
          <p:nvPr>
            <p:ph type="sldNum" sz="quarter" idx="12"/>
          </p:nvPr>
        </p:nvSpPr>
        <p:spPr/>
        <p:txBody>
          <a:bodyPr/>
          <a:lstStyle>
            <a:lvl1pPr>
              <a:defRPr/>
            </a:lvl1pPr>
          </a:lstStyle>
          <a:p>
            <a:pPr>
              <a:defRPr/>
            </a:pPr>
            <a:fld id="{36FE2E85-DFBE-47E5-B80C-158DA515ACD2}" type="slidenum">
              <a:rPr lang="es-EC"/>
              <a:pPr>
                <a:defRPr/>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0731993B-C892-4664-A0AC-2373730E6A01}" type="datetimeFigureOut">
              <a:rPr lang="es-EC"/>
              <a:pPr>
                <a:defRPr/>
              </a:pPr>
              <a:t>16/06/2010</a:t>
            </a:fld>
            <a:endParaRPr lang="es-EC"/>
          </a:p>
        </p:txBody>
      </p:sp>
      <p:sp>
        <p:nvSpPr>
          <p:cNvPr id="5" name="21 Marcador de pie de página"/>
          <p:cNvSpPr>
            <a:spLocks noGrp="1"/>
          </p:cNvSpPr>
          <p:nvPr>
            <p:ph type="ftr" sz="quarter" idx="11"/>
          </p:nvPr>
        </p:nvSpPr>
        <p:spPr/>
        <p:txBody>
          <a:bodyPr/>
          <a:lstStyle>
            <a:lvl1pPr>
              <a:defRPr/>
            </a:lvl1pPr>
          </a:lstStyle>
          <a:p>
            <a:pPr>
              <a:defRPr/>
            </a:pPr>
            <a:endParaRPr lang="es-EC"/>
          </a:p>
        </p:txBody>
      </p:sp>
      <p:sp>
        <p:nvSpPr>
          <p:cNvPr id="6" name="17 Marcador de número de diapositiva"/>
          <p:cNvSpPr>
            <a:spLocks noGrp="1"/>
          </p:cNvSpPr>
          <p:nvPr>
            <p:ph type="sldNum" sz="quarter" idx="12"/>
          </p:nvPr>
        </p:nvSpPr>
        <p:spPr/>
        <p:txBody>
          <a:bodyPr/>
          <a:lstStyle>
            <a:lvl1pPr>
              <a:defRPr/>
            </a:lvl1pPr>
          </a:lstStyle>
          <a:p>
            <a:pPr>
              <a:defRPr/>
            </a:pPr>
            <a:fld id="{EFF15D3A-C9DF-4CD0-8065-76C4D3A58D12}" type="slidenum">
              <a:rPr lang="es-EC"/>
              <a:pPr>
                <a:defRPr/>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lgn="l">
              <a:defRPr/>
            </a:lvl1p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672521F9-1E79-44BD-8C45-270F9E8DE1D7}" type="datetimeFigureOut">
              <a:rPr lang="es-EC"/>
              <a:pPr>
                <a:defRPr/>
              </a:pPr>
              <a:t>16/06/2010</a:t>
            </a:fld>
            <a:endParaRPr lang="es-EC"/>
          </a:p>
        </p:txBody>
      </p:sp>
      <p:sp>
        <p:nvSpPr>
          <p:cNvPr id="5" name="21 Marcador de pie de página"/>
          <p:cNvSpPr>
            <a:spLocks noGrp="1"/>
          </p:cNvSpPr>
          <p:nvPr>
            <p:ph type="ftr" sz="quarter" idx="11"/>
          </p:nvPr>
        </p:nvSpPr>
        <p:spPr/>
        <p:txBody>
          <a:bodyPr/>
          <a:lstStyle>
            <a:lvl1pPr>
              <a:defRPr/>
            </a:lvl1pPr>
          </a:lstStyle>
          <a:p>
            <a:pPr>
              <a:defRPr/>
            </a:pPr>
            <a:endParaRPr lang="es-EC"/>
          </a:p>
        </p:txBody>
      </p:sp>
      <p:sp>
        <p:nvSpPr>
          <p:cNvPr id="6" name="17 Marcador de número de diapositiva"/>
          <p:cNvSpPr>
            <a:spLocks noGrp="1"/>
          </p:cNvSpPr>
          <p:nvPr>
            <p:ph type="sldNum" sz="quarter" idx="12"/>
          </p:nvPr>
        </p:nvSpPr>
        <p:spPr/>
        <p:txBody>
          <a:bodyPr/>
          <a:lstStyle>
            <a:lvl1pPr>
              <a:defRPr/>
            </a:lvl1pPr>
          </a:lstStyle>
          <a:p>
            <a:pPr>
              <a:defRPr/>
            </a:pPr>
            <a:fld id="{1153AA4B-005E-461F-B2C7-4EEEB4A34C17}" type="slidenum">
              <a:rPr lang="es-EC"/>
              <a:pPr>
                <a:defRPr/>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4" name="6 Forma libre"/>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endParaRPr>
          </a:p>
        </p:txBody>
      </p:sp>
      <p:sp>
        <p:nvSpPr>
          <p:cNvPr id="5" name="8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endParaRPr>
          </a:p>
        </p:txBody>
      </p:sp>
      <p:sp>
        <p:nvSpPr>
          <p:cNvPr id="2" name="1 Título"/>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6" name="3 Marcador de fecha"/>
          <p:cNvSpPr>
            <a:spLocks noGrp="1"/>
          </p:cNvSpPr>
          <p:nvPr>
            <p:ph type="dt" sz="half" idx="10"/>
          </p:nvPr>
        </p:nvSpPr>
        <p:spPr/>
        <p:txBody>
          <a:bodyPr/>
          <a:lstStyle>
            <a:lvl1pPr>
              <a:defRPr/>
            </a:lvl1pPr>
          </a:lstStyle>
          <a:p>
            <a:pPr>
              <a:defRPr/>
            </a:pPr>
            <a:fld id="{9910F384-BC8A-4115-BBC8-8276B81DF77F}" type="datetimeFigureOut">
              <a:rPr lang="es-EC"/>
              <a:pPr>
                <a:defRPr/>
              </a:pPr>
              <a:t>16/06/2010</a:t>
            </a:fld>
            <a:endParaRPr lang="es-EC"/>
          </a:p>
        </p:txBody>
      </p:sp>
      <p:sp>
        <p:nvSpPr>
          <p:cNvPr id="7" name="4 Marcador de pie de página"/>
          <p:cNvSpPr>
            <a:spLocks noGrp="1"/>
          </p:cNvSpPr>
          <p:nvPr>
            <p:ph type="ftr" sz="quarter" idx="11"/>
          </p:nvPr>
        </p:nvSpPr>
        <p:spPr/>
        <p:txBody>
          <a:bodyPr/>
          <a:lstStyle>
            <a:lvl1pPr>
              <a:defRPr/>
            </a:lvl1pPr>
          </a:lstStyle>
          <a:p>
            <a:pPr>
              <a:defRPr/>
            </a:pPr>
            <a:endParaRPr lang="es-EC"/>
          </a:p>
        </p:txBody>
      </p:sp>
      <p:sp>
        <p:nvSpPr>
          <p:cNvPr id="8" name="5 Marcador de número de diapositiva"/>
          <p:cNvSpPr>
            <a:spLocks noGrp="1"/>
          </p:cNvSpPr>
          <p:nvPr>
            <p:ph type="sldNum" sz="quarter" idx="12"/>
          </p:nvPr>
        </p:nvSpPr>
        <p:spPr/>
        <p:txBody>
          <a:bodyPr/>
          <a:lstStyle>
            <a:lvl1pPr>
              <a:defRPr/>
            </a:lvl1pPr>
          </a:lstStyle>
          <a:p>
            <a:pPr>
              <a:defRPr/>
            </a:pPr>
            <a:fld id="{18347EA3-9BF0-4064-9188-FC55E9B06648}" type="slidenum">
              <a:rPr lang="es-EC"/>
              <a:pPr>
                <a:defRPr/>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1143000"/>
          </a:xfrm>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9 Marcador de fecha"/>
          <p:cNvSpPr>
            <a:spLocks noGrp="1"/>
          </p:cNvSpPr>
          <p:nvPr>
            <p:ph type="dt" sz="half" idx="10"/>
          </p:nvPr>
        </p:nvSpPr>
        <p:spPr/>
        <p:txBody>
          <a:bodyPr/>
          <a:lstStyle>
            <a:lvl1pPr>
              <a:defRPr/>
            </a:lvl1pPr>
          </a:lstStyle>
          <a:p>
            <a:pPr>
              <a:defRPr/>
            </a:pPr>
            <a:fld id="{36BBBA00-50F7-48B2-88A9-BC4004AEC778}" type="datetimeFigureOut">
              <a:rPr lang="es-EC"/>
              <a:pPr>
                <a:defRPr/>
              </a:pPr>
              <a:t>16/06/2010</a:t>
            </a:fld>
            <a:endParaRPr lang="es-EC"/>
          </a:p>
        </p:txBody>
      </p:sp>
      <p:sp>
        <p:nvSpPr>
          <p:cNvPr id="6" name="21 Marcador de pie de página"/>
          <p:cNvSpPr>
            <a:spLocks noGrp="1"/>
          </p:cNvSpPr>
          <p:nvPr>
            <p:ph type="ftr" sz="quarter" idx="11"/>
          </p:nvPr>
        </p:nvSpPr>
        <p:spPr/>
        <p:txBody>
          <a:bodyPr/>
          <a:lstStyle>
            <a:lvl1pPr>
              <a:defRPr/>
            </a:lvl1pPr>
          </a:lstStyle>
          <a:p>
            <a:pPr>
              <a:defRPr/>
            </a:pPr>
            <a:endParaRPr lang="es-EC"/>
          </a:p>
        </p:txBody>
      </p:sp>
      <p:sp>
        <p:nvSpPr>
          <p:cNvPr id="7" name="17 Marcador de número de diapositiva"/>
          <p:cNvSpPr>
            <a:spLocks noGrp="1"/>
          </p:cNvSpPr>
          <p:nvPr>
            <p:ph type="sldNum" sz="quarter" idx="12"/>
          </p:nvPr>
        </p:nvSpPr>
        <p:spPr/>
        <p:txBody>
          <a:bodyPr/>
          <a:lstStyle>
            <a:lvl1pPr>
              <a:defRPr/>
            </a:lvl1pPr>
          </a:lstStyle>
          <a:p>
            <a:pPr>
              <a:defRPr/>
            </a:pPr>
            <a:fld id="{FB7FBA1D-E8CF-4471-B8C5-42A80FF1A8F1}" type="slidenum">
              <a:rPr lang="es-EC"/>
              <a:pPr>
                <a:defRPr/>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4" name="3 Marcador de texto"/>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5" name="4 Marcador de contenido"/>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lvl1pPr>
              <a:defRPr/>
            </a:lvl1pPr>
          </a:lstStyle>
          <a:p>
            <a:pPr>
              <a:defRPr/>
            </a:pPr>
            <a:fld id="{D55A3312-7B0A-4D79-902B-1D518017F6AD}" type="datetimeFigureOut">
              <a:rPr lang="es-EC"/>
              <a:pPr>
                <a:defRPr/>
              </a:pPr>
              <a:t>16/06/2010</a:t>
            </a:fld>
            <a:endParaRPr lang="es-EC"/>
          </a:p>
        </p:txBody>
      </p:sp>
      <p:sp>
        <p:nvSpPr>
          <p:cNvPr id="8" name="7 Marcador de pie de página"/>
          <p:cNvSpPr>
            <a:spLocks noGrp="1"/>
          </p:cNvSpPr>
          <p:nvPr>
            <p:ph type="ftr" sz="quarter" idx="11"/>
          </p:nvPr>
        </p:nvSpPr>
        <p:spPr/>
        <p:txBody>
          <a:bodyPr/>
          <a:lstStyle>
            <a:lvl1pPr>
              <a:defRPr/>
            </a:lvl1pPr>
          </a:lstStyle>
          <a:p>
            <a:pPr>
              <a:defRPr/>
            </a:pPr>
            <a:endParaRPr lang="es-EC"/>
          </a:p>
        </p:txBody>
      </p:sp>
      <p:sp>
        <p:nvSpPr>
          <p:cNvPr id="9" name="8 Marcador de número de diapositiva"/>
          <p:cNvSpPr>
            <a:spLocks noGrp="1"/>
          </p:cNvSpPr>
          <p:nvPr>
            <p:ph type="sldNum" sz="quarter" idx="12"/>
          </p:nvPr>
        </p:nvSpPr>
        <p:spPr/>
        <p:txBody>
          <a:bodyPr/>
          <a:lstStyle>
            <a:lvl1pPr>
              <a:defRPr/>
            </a:lvl1pPr>
          </a:lstStyle>
          <a:p>
            <a:pPr>
              <a:defRPr/>
            </a:pPr>
            <a:fld id="{A07C97EA-8F0A-438E-8E2D-DE1B6921ED9A}" type="slidenum">
              <a:rPr lang="es-EC"/>
              <a:pPr>
                <a:defRPr/>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320"/>
            <a:ext cx="7470648" cy="1143000"/>
          </a:xfrm>
        </p:spPr>
        <p:txBody>
          <a:bodyPr/>
          <a:lstStyle>
            <a:lvl1pPr algn="l">
              <a:defRPr sz="4600"/>
            </a:lvl1pPr>
          </a:lstStyle>
          <a:p>
            <a:r>
              <a:rPr lang="es-ES" smtClean="0"/>
              <a:t>Haga clic para modificar el estilo de título del patrón</a:t>
            </a:r>
            <a:endParaRPr lang="en-US"/>
          </a:p>
        </p:txBody>
      </p:sp>
      <p:sp>
        <p:nvSpPr>
          <p:cNvPr id="3" name="9 Marcador de fecha"/>
          <p:cNvSpPr>
            <a:spLocks noGrp="1"/>
          </p:cNvSpPr>
          <p:nvPr>
            <p:ph type="dt" sz="half" idx="10"/>
          </p:nvPr>
        </p:nvSpPr>
        <p:spPr/>
        <p:txBody>
          <a:bodyPr/>
          <a:lstStyle>
            <a:lvl1pPr>
              <a:defRPr/>
            </a:lvl1pPr>
          </a:lstStyle>
          <a:p>
            <a:pPr>
              <a:defRPr/>
            </a:pPr>
            <a:fld id="{6E1CDFAC-8BA7-4849-8FA3-8F4822F4446F}" type="datetimeFigureOut">
              <a:rPr lang="es-EC"/>
              <a:pPr>
                <a:defRPr/>
              </a:pPr>
              <a:t>16/06/2010</a:t>
            </a:fld>
            <a:endParaRPr lang="es-EC"/>
          </a:p>
        </p:txBody>
      </p:sp>
      <p:sp>
        <p:nvSpPr>
          <p:cNvPr id="4" name="21 Marcador de pie de página"/>
          <p:cNvSpPr>
            <a:spLocks noGrp="1"/>
          </p:cNvSpPr>
          <p:nvPr>
            <p:ph type="ftr" sz="quarter" idx="11"/>
          </p:nvPr>
        </p:nvSpPr>
        <p:spPr/>
        <p:txBody>
          <a:bodyPr/>
          <a:lstStyle>
            <a:lvl1pPr>
              <a:defRPr/>
            </a:lvl1pPr>
          </a:lstStyle>
          <a:p>
            <a:pPr>
              <a:defRPr/>
            </a:pPr>
            <a:endParaRPr lang="es-EC"/>
          </a:p>
        </p:txBody>
      </p:sp>
      <p:sp>
        <p:nvSpPr>
          <p:cNvPr id="5" name="17 Marcador de número de diapositiva"/>
          <p:cNvSpPr>
            <a:spLocks noGrp="1"/>
          </p:cNvSpPr>
          <p:nvPr>
            <p:ph type="sldNum" sz="quarter" idx="12"/>
          </p:nvPr>
        </p:nvSpPr>
        <p:spPr/>
        <p:txBody>
          <a:bodyPr/>
          <a:lstStyle>
            <a:lvl1pPr>
              <a:defRPr/>
            </a:lvl1pPr>
          </a:lstStyle>
          <a:p>
            <a:pPr>
              <a:defRPr/>
            </a:pPr>
            <a:fld id="{C720EC21-6A05-4388-A616-C69994DFF202}" type="slidenum">
              <a:rPr lang="es-EC"/>
              <a:pPr>
                <a:defRPr/>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9 Marcador de fecha"/>
          <p:cNvSpPr>
            <a:spLocks noGrp="1"/>
          </p:cNvSpPr>
          <p:nvPr>
            <p:ph type="dt" sz="half" idx="10"/>
          </p:nvPr>
        </p:nvSpPr>
        <p:spPr/>
        <p:txBody>
          <a:bodyPr/>
          <a:lstStyle>
            <a:lvl1pPr>
              <a:defRPr/>
            </a:lvl1pPr>
          </a:lstStyle>
          <a:p>
            <a:pPr>
              <a:defRPr/>
            </a:pPr>
            <a:fld id="{63642DB5-7BD4-4439-8C00-805EBF413CB0}" type="datetimeFigureOut">
              <a:rPr lang="es-EC"/>
              <a:pPr>
                <a:defRPr/>
              </a:pPr>
              <a:t>16/06/2010</a:t>
            </a:fld>
            <a:endParaRPr lang="es-EC"/>
          </a:p>
        </p:txBody>
      </p:sp>
      <p:sp>
        <p:nvSpPr>
          <p:cNvPr id="3" name="21 Marcador de pie de página"/>
          <p:cNvSpPr>
            <a:spLocks noGrp="1"/>
          </p:cNvSpPr>
          <p:nvPr>
            <p:ph type="ftr" sz="quarter" idx="11"/>
          </p:nvPr>
        </p:nvSpPr>
        <p:spPr/>
        <p:txBody>
          <a:bodyPr/>
          <a:lstStyle>
            <a:lvl1pPr>
              <a:defRPr/>
            </a:lvl1pPr>
          </a:lstStyle>
          <a:p>
            <a:pPr>
              <a:defRPr/>
            </a:pPr>
            <a:endParaRPr lang="es-EC"/>
          </a:p>
        </p:txBody>
      </p:sp>
      <p:sp>
        <p:nvSpPr>
          <p:cNvPr id="4" name="17 Marcador de número de diapositiva"/>
          <p:cNvSpPr>
            <a:spLocks noGrp="1"/>
          </p:cNvSpPr>
          <p:nvPr>
            <p:ph type="sldNum" sz="quarter" idx="12"/>
          </p:nvPr>
        </p:nvSpPr>
        <p:spPr/>
        <p:txBody>
          <a:bodyPr/>
          <a:lstStyle>
            <a:lvl1pPr>
              <a:defRPr/>
            </a:lvl1pPr>
          </a:lstStyle>
          <a:p>
            <a:pPr>
              <a:defRPr/>
            </a:pPr>
            <a:fld id="{543184A8-83FB-4C9A-B3FC-6416B4F929E5}" type="slidenum">
              <a:rPr lang="es-EC"/>
              <a:pPr>
                <a:defRPr/>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s-ES" smtClean="0"/>
              <a:t>Haga clic para modificar el estilo de texto del patrón</a:t>
            </a:r>
          </a:p>
        </p:txBody>
      </p:sp>
      <p:sp>
        <p:nvSpPr>
          <p:cNvPr id="4" name="3 Marcador de contenido"/>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lvl1pPr>
              <a:defRPr/>
            </a:lvl1pPr>
          </a:lstStyle>
          <a:p>
            <a:pPr>
              <a:defRPr/>
            </a:pPr>
            <a:fld id="{30051973-BCE5-4719-A69B-7B8DD3EF4FE9}" type="datetimeFigureOut">
              <a:rPr lang="es-EC"/>
              <a:pPr>
                <a:defRPr/>
              </a:pPr>
              <a:t>16/06/2010</a:t>
            </a:fld>
            <a:endParaRPr lang="es-EC"/>
          </a:p>
        </p:txBody>
      </p:sp>
      <p:sp>
        <p:nvSpPr>
          <p:cNvPr id="6" name="5 Marcador de pie de página"/>
          <p:cNvSpPr>
            <a:spLocks noGrp="1"/>
          </p:cNvSpPr>
          <p:nvPr>
            <p:ph type="ftr" sz="quarter" idx="11"/>
          </p:nvPr>
        </p:nvSpPr>
        <p:spPr/>
        <p:txBody>
          <a:bodyPr/>
          <a:lstStyle>
            <a:lvl1pPr>
              <a:defRPr/>
            </a:lvl1pPr>
          </a:lstStyle>
          <a:p>
            <a:pPr>
              <a:defRPr/>
            </a:pPr>
            <a:endParaRPr lang="es-EC"/>
          </a:p>
        </p:txBody>
      </p:sp>
      <p:sp>
        <p:nvSpPr>
          <p:cNvPr id="7" name="6 Marcador de número de diapositiva"/>
          <p:cNvSpPr>
            <a:spLocks noGrp="1"/>
          </p:cNvSpPr>
          <p:nvPr>
            <p:ph type="sldNum" sz="quarter" idx="12"/>
          </p:nvPr>
        </p:nvSpPr>
        <p:spPr>
          <a:xfrm>
            <a:off x="8156575" y="6421438"/>
            <a:ext cx="762000" cy="365125"/>
          </a:xfrm>
        </p:spPr>
        <p:txBody>
          <a:bodyPr/>
          <a:lstStyle>
            <a:lvl1pPr>
              <a:defRPr/>
            </a:lvl1pPr>
          </a:lstStyle>
          <a:p>
            <a:pPr>
              <a:defRPr/>
            </a:pPr>
            <a:fld id="{4A290615-1169-43E7-B8E5-DFA21C7B2CCA}" type="slidenum">
              <a:rPr lang="es-EC"/>
              <a:pPr>
                <a:defRPr/>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s-ES" noProof="0" smtClean="0"/>
              <a:t>Haga clic en el icono para agregar una imagen</a:t>
            </a:r>
            <a:endParaRPr lang="en-US" noProof="0" dirty="0"/>
          </a:p>
        </p:txBody>
      </p:sp>
      <p:sp>
        <p:nvSpPr>
          <p:cNvPr id="4" name="3 Marcador de texto"/>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a:defRPr/>
            </a:pPr>
            <a:fld id="{CA40C356-840B-437D-AF95-F70722884ADD}" type="datetimeFigureOut">
              <a:rPr lang="es-EC"/>
              <a:pPr>
                <a:defRPr/>
              </a:pPr>
              <a:t>16/06/2010</a:t>
            </a:fld>
            <a:endParaRPr lang="es-EC"/>
          </a:p>
        </p:txBody>
      </p:sp>
      <p:sp>
        <p:nvSpPr>
          <p:cNvPr id="6" name="5 Marcador de pie de página"/>
          <p:cNvSpPr>
            <a:spLocks noGrp="1"/>
          </p:cNvSpPr>
          <p:nvPr>
            <p:ph type="ftr" sz="quarter" idx="11"/>
          </p:nvPr>
        </p:nvSpPr>
        <p:spPr/>
        <p:txBody>
          <a:bodyPr/>
          <a:lstStyle>
            <a:lvl1pPr>
              <a:defRPr/>
            </a:lvl1pPr>
          </a:lstStyle>
          <a:p>
            <a:pPr>
              <a:defRPr/>
            </a:pPr>
            <a:endParaRPr lang="es-EC"/>
          </a:p>
        </p:txBody>
      </p:sp>
      <p:sp>
        <p:nvSpPr>
          <p:cNvPr id="7" name="6 Marcador de número de diapositiva"/>
          <p:cNvSpPr>
            <a:spLocks noGrp="1"/>
          </p:cNvSpPr>
          <p:nvPr>
            <p:ph type="sldNum" sz="quarter" idx="12"/>
          </p:nvPr>
        </p:nvSpPr>
        <p:spPr/>
        <p:txBody>
          <a:bodyPr/>
          <a:lstStyle>
            <a:lvl1pPr>
              <a:defRPr/>
            </a:lvl1pPr>
          </a:lstStyle>
          <a:p>
            <a:pPr>
              <a:defRPr/>
            </a:pPr>
            <a:fld id="{14CD3D71-2111-4BFB-A01F-6A9318EA284C}" type="slidenum">
              <a:rPr lang="es-EC"/>
              <a:pPr>
                <a:defRPr/>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11 Forma libre"/>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endParaRPr>
          </a:p>
        </p:txBody>
      </p:sp>
      <p:sp>
        <p:nvSpPr>
          <p:cNvPr id="16" name="15 Forma libre"/>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endParaRPr>
          </a:p>
        </p:txBody>
      </p:sp>
      <p:sp>
        <p:nvSpPr>
          <p:cNvPr id="1028" name="8 Marcador de título"/>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1029" name="29 Marcador de texto"/>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 name="9 Marcador de fecha"/>
          <p:cNvSpPr>
            <a:spLocks noGrp="1"/>
          </p:cNvSpPr>
          <p:nvPr>
            <p:ph type="dt" sz="half" idx="2"/>
          </p:nvPr>
        </p:nvSpPr>
        <p:spPr>
          <a:xfrm>
            <a:off x="457200" y="6421438"/>
            <a:ext cx="2133600" cy="365125"/>
          </a:xfrm>
          <a:prstGeom prst="rect">
            <a:avLst/>
          </a:prstGeom>
        </p:spPr>
        <p:txBody>
          <a:bodyPr vert="horz" bIns="0" anchor="b"/>
          <a:lstStyle>
            <a:lvl1pPr algn="l" eaLnBrk="1" fontAlgn="auto" latinLnBrk="0" hangingPunct="1">
              <a:spcBef>
                <a:spcPts val="0"/>
              </a:spcBef>
              <a:spcAft>
                <a:spcPts val="0"/>
              </a:spcAft>
              <a:defRPr kumimoji="0" sz="1000" smtClean="0">
                <a:solidFill>
                  <a:schemeClr val="tx2">
                    <a:shade val="50000"/>
                  </a:schemeClr>
                </a:solidFill>
                <a:latin typeface="+mn-lt"/>
              </a:defRPr>
            </a:lvl1pPr>
          </a:lstStyle>
          <a:p>
            <a:pPr>
              <a:defRPr/>
            </a:pPr>
            <a:fld id="{C32B54B7-D1FF-44C5-BF4C-5139A3F1FE46}" type="datetimeFigureOut">
              <a:rPr lang="es-EC"/>
              <a:pPr>
                <a:defRPr/>
              </a:pPr>
              <a:t>16/06/2010</a:t>
            </a:fld>
            <a:endParaRPr lang="es-EC"/>
          </a:p>
        </p:txBody>
      </p:sp>
      <p:sp>
        <p:nvSpPr>
          <p:cNvPr id="22" name="21 Marcador de pie de página"/>
          <p:cNvSpPr>
            <a:spLocks noGrp="1"/>
          </p:cNvSpPr>
          <p:nvPr>
            <p:ph type="ftr" sz="quarter" idx="3"/>
          </p:nvPr>
        </p:nvSpPr>
        <p:spPr>
          <a:xfrm>
            <a:off x="3124200" y="6421438"/>
            <a:ext cx="2895600" cy="365125"/>
          </a:xfrm>
          <a:prstGeom prst="rect">
            <a:avLst/>
          </a:prstGeom>
        </p:spPr>
        <p:txBody>
          <a:bodyPr vert="horz" lIns="0" rIns="0" bIns="0" anchor="b"/>
          <a:lstStyle>
            <a:lvl1pPr algn="ctr" eaLnBrk="1" fontAlgn="auto" latinLnBrk="0" hangingPunct="1">
              <a:spcBef>
                <a:spcPts val="0"/>
              </a:spcBef>
              <a:spcAft>
                <a:spcPts val="0"/>
              </a:spcAft>
              <a:defRPr kumimoji="0" sz="1000">
                <a:solidFill>
                  <a:schemeClr val="tx2">
                    <a:shade val="50000"/>
                  </a:schemeClr>
                </a:solidFill>
                <a:latin typeface="+mn-lt"/>
              </a:defRPr>
            </a:lvl1pPr>
          </a:lstStyle>
          <a:p>
            <a:pPr>
              <a:defRPr/>
            </a:pPr>
            <a:endParaRPr lang="es-EC"/>
          </a:p>
        </p:txBody>
      </p:sp>
      <p:sp>
        <p:nvSpPr>
          <p:cNvPr id="18" name="17 Marcador de número de diapositiva"/>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000" smtClean="0">
                <a:solidFill>
                  <a:schemeClr val="tx2">
                    <a:shade val="50000"/>
                  </a:schemeClr>
                </a:solidFill>
                <a:latin typeface="+mn-lt"/>
              </a:defRPr>
            </a:lvl1pPr>
          </a:lstStyle>
          <a:p>
            <a:pPr>
              <a:defRPr/>
            </a:pPr>
            <a:fld id="{A94F7205-15E1-4662-9FF3-D8EF045C8BE7}" type="slidenum">
              <a:rPr lang="es-EC"/>
              <a:pPr>
                <a:defRPr/>
              </a:pPr>
              <a:t>‹Nº›</a:t>
            </a:fld>
            <a:endParaRPr lang="es-EC"/>
          </a:p>
        </p:txBody>
      </p:sp>
    </p:spTree>
  </p:cSld>
  <p:clrMap bg1="dk1" tx1="lt1" bg2="dk2" tx2="lt2" accent1="accent1" accent2="accent2" accent3="accent3" accent4="accent4" accent5="accent5" accent6="accent6" hlink="hlink" folHlink="folHlink"/>
  <p:sldLayoutIdLst>
    <p:sldLayoutId id="2147483696" r:id="rId1"/>
    <p:sldLayoutId id="2147483690" r:id="rId2"/>
    <p:sldLayoutId id="2147483697" r:id="rId3"/>
    <p:sldLayoutId id="2147483691" r:id="rId4"/>
    <p:sldLayoutId id="2147483698" r:id="rId5"/>
    <p:sldLayoutId id="2147483692" r:id="rId6"/>
    <p:sldLayoutId id="2147483693" r:id="rId7"/>
    <p:sldLayoutId id="2147483699" r:id="rId8"/>
    <p:sldLayoutId id="2147483700" r:id="rId9"/>
    <p:sldLayoutId id="2147483694" r:id="rId10"/>
    <p:sldLayoutId id="2147483695" r:id="rId11"/>
  </p:sldLayoutIdLst>
  <p:txStyles>
    <p:titleStyle>
      <a:lvl1pPr algn="l" rtl="0" fontAlgn="base">
        <a:spcBef>
          <a:spcPct val="0"/>
        </a:spcBef>
        <a:spcAft>
          <a:spcPct val="0"/>
        </a:spcAft>
        <a:defRPr sz="4600" kern="1200">
          <a:solidFill>
            <a:schemeClr val="tx1"/>
          </a:solidFill>
          <a:latin typeface="+mj-lt"/>
          <a:ea typeface="+mj-ea"/>
          <a:cs typeface="+mj-cs"/>
        </a:defRPr>
      </a:lvl1pPr>
      <a:lvl2pPr algn="l" rtl="0" fontAlgn="base">
        <a:spcBef>
          <a:spcPct val="0"/>
        </a:spcBef>
        <a:spcAft>
          <a:spcPct val="0"/>
        </a:spcAft>
        <a:defRPr sz="4600">
          <a:solidFill>
            <a:schemeClr val="tx1"/>
          </a:solidFill>
          <a:latin typeface="Franklin Gothic Book" pitchFamily="34" charset="0"/>
        </a:defRPr>
      </a:lvl2pPr>
      <a:lvl3pPr algn="l" rtl="0" fontAlgn="base">
        <a:spcBef>
          <a:spcPct val="0"/>
        </a:spcBef>
        <a:spcAft>
          <a:spcPct val="0"/>
        </a:spcAft>
        <a:defRPr sz="4600">
          <a:solidFill>
            <a:schemeClr val="tx1"/>
          </a:solidFill>
          <a:latin typeface="Franklin Gothic Book" pitchFamily="34" charset="0"/>
        </a:defRPr>
      </a:lvl3pPr>
      <a:lvl4pPr algn="l" rtl="0" fontAlgn="base">
        <a:spcBef>
          <a:spcPct val="0"/>
        </a:spcBef>
        <a:spcAft>
          <a:spcPct val="0"/>
        </a:spcAft>
        <a:defRPr sz="4600">
          <a:solidFill>
            <a:schemeClr val="tx1"/>
          </a:solidFill>
          <a:latin typeface="Franklin Gothic Book" pitchFamily="34" charset="0"/>
        </a:defRPr>
      </a:lvl4pPr>
      <a:lvl5pPr algn="l" rtl="0" fontAlgn="base">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fontAlgn="base">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fontAlgn="base">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fontAlgn="base">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fontAlgn="base">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fontAlgn="base">
        <a:spcBef>
          <a:spcPct val="20000"/>
        </a:spcBef>
        <a:spcAft>
          <a:spcPct val="0"/>
        </a:spcAft>
        <a:buClr>
          <a:srgbClr val="748560"/>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Gr_fico_de_Microsoft_Office_Excel1.xls"/><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5.xml.rels><?xml version="1.0" encoding="UTF-8" standalone="yes"?>
<Relationships xmlns="http://schemas.openxmlformats.org/package/2006/relationships"><Relationship Id="rId3" Type="http://schemas.openxmlformats.org/officeDocument/2006/relationships/oleObject" Target="../embeddings/Gr_fico_de_Microsoft_Office_Excel2.xls"/><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16.xml.rels><?xml version="1.0" encoding="UTF-8" standalone="yes"?>
<Relationships xmlns="http://schemas.openxmlformats.org/package/2006/relationships"><Relationship Id="rId3" Type="http://schemas.openxmlformats.org/officeDocument/2006/relationships/oleObject" Target="../embeddings/Gr_fico_de_Microsoft_Office_Excel3.xls"/><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17.xml.rels><?xml version="1.0" encoding="UTF-8" standalone="yes"?>
<Relationships xmlns="http://schemas.openxmlformats.org/package/2006/relationships"><Relationship Id="rId3" Type="http://schemas.openxmlformats.org/officeDocument/2006/relationships/oleObject" Target="../embeddings/Gr_fico_de_Microsoft_Office_Excel4.xls"/><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18.xml.rels><?xml version="1.0" encoding="UTF-8" standalone="yes"?>
<Relationships xmlns="http://schemas.openxmlformats.org/package/2006/relationships"><Relationship Id="rId3" Type="http://schemas.openxmlformats.org/officeDocument/2006/relationships/oleObject" Target="../embeddings/Gr_fico_de_Microsoft_Office_Excel5.xls"/><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_rels/slide19.xml.rels><?xml version="1.0" encoding="UTF-8" standalone="yes"?>
<Relationships xmlns="http://schemas.openxmlformats.org/package/2006/relationships"><Relationship Id="rId3" Type="http://schemas.openxmlformats.org/officeDocument/2006/relationships/oleObject" Target="../embeddings/Gr_fico_de_Microsoft_Office_Excel6.xls"/><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Gr_fico_de_Microsoft_Office_Excel7.xls"/><Relationship Id="rId2" Type="http://schemas.openxmlformats.org/officeDocument/2006/relationships/slideLayout" Target="../slideLayouts/slideLayout7.xml"/><Relationship Id="rId1" Type="http://schemas.openxmlformats.org/officeDocument/2006/relationships/vmlDrawing" Target="../drawings/vmlDrawing7.vml"/></Relationships>
</file>

<file path=ppt/slides/_rels/slide21.xml.rels><?xml version="1.0" encoding="UTF-8" standalone="yes"?>
<Relationships xmlns="http://schemas.openxmlformats.org/package/2006/relationships"><Relationship Id="rId3" Type="http://schemas.openxmlformats.org/officeDocument/2006/relationships/oleObject" Target="../embeddings/Gr_fico_de_Microsoft_Office_Excel8.xls"/><Relationship Id="rId2" Type="http://schemas.openxmlformats.org/officeDocument/2006/relationships/slideLayout" Target="../slideLayouts/slideLayout7.xml"/><Relationship Id="rId1" Type="http://schemas.openxmlformats.org/officeDocument/2006/relationships/vmlDrawing" Target="../drawings/vmlDrawing8.v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06410" y="2336794"/>
            <a:ext cx="7772400" cy="2012955"/>
          </a:xfrm>
        </p:spPr>
        <p:txBody>
          <a:bodyPr>
            <a:noAutofit/>
          </a:bodyPr>
          <a:lstStyle/>
          <a:p>
            <a:pPr algn="just" fontAlgn="auto">
              <a:spcAft>
                <a:spcPts val="0"/>
              </a:spcAft>
              <a:defRPr/>
            </a:pPr>
            <a:r>
              <a:rPr lang="es-ES" sz="2400">
                <a:latin typeface="Times New Roman" pitchFamily="18" charset="0"/>
                <a:cs typeface="Times New Roman" pitchFamily="18" charset="0"/>
              </a:rPr>
              <a:t>PLAN DE NEGOCIOS DE UNA MICROEMPRESA QUE RECOPILARÁ, PROCESARÁ Y COMERCIALIZARÁ “BASURA ELECTRÓNICA”. PRESENTACIÓN DEL PROTOTIPO “PRE-DISEÑO DE UNA PLANTA PILOTO QUE RECICLA Y PROCESA   LA   “BASURA  ELECTRÓNICA”  EN LA  CIUDAD DE GUAYAQUIL”.</a:t>
            </a:r>
            <a:r>
              <a:rPr lang="es-EC" sz="2400">
                <a:latin typeface="Times New Roman" pitchFamily="18" charset="0"/>
                <a:cs typeface="Times New Roman" pitchFamily="18" charset="0"/>
              </a:rPr>
              <a:t/>
            </a:r>
            <a:br>
              <a:rPr lang="es-EC" sz="2400">
                <a:latin typeface="Times New Roman" pitchFamily="18" charset="0"/>
                <a:cs typeface="Times New Roman" pitchFamily="18" charset="0"/>
              </a:rPr>
            </a:br>
            <a:endParaRPr lang="es-EC" sz="2400">
              <a:latin typeface="Times New Roman" pitchFamily="18" charset="0"/>
              <a:cs typeface="Times New Roman" pitchFamily="18" charset="0"/>
            </a:endParaRPr>
          </a:p>
        </p:txBody>
      </p:sp>
      <p:sp>
        <p:nvSpPr>
          <p:cNvPr id="14338" name="2 Subtítulo"/>
          <p:cNvSpPr>
            <a:spLocks noGrp="1"/>
          </p:cNvSpPr>
          <p:nvPr>
            <p:ph type="subTitle" idx="1"/>
          </p:nvPr>
        </p:nvSpPr>
        <p:spPr>
          <a:xfrm>
            <a:off x="2268538" y="4797425"/>
            <a:ext cx="6400800" cy="1068388"/>
          </a:xfrm>
        </p:spPr>
        <p:txBody>
          <a:bodyPr/>
          <a:lstStyle/>
          <a:p>
            <a:r>
              <a:rPr lang="es-ES" sz="1500" b="1" smtClean="0">
                <a:solidFill>
                  <a:schemeClr val="tx2"/>
                </a:solidFill>
                <a:latin typeface="Times New Roman" pitchFamily="18" charset="0"/>
                <a:cs typeface="Times New Roman" pitchFamily="18" charset="0"/>
              </a:rPr>
              <a:t>TELLO LOPEZ CAMILO FERNANDO</a:t>
            </a:r>
            <a:endParaRPr lang="es-EC" sz="1500" b="1" smtClean="0">
              <a:solidFill>
                <a:schemeClr val="tx2"/>
              </a:solidFill>
              <a:latin typeface="Times New Roman" pitchFamily="18" charset="0"/>
              <a:cs typeface="Times New Roman" pitchFamily="18" charset="0"/>
            </a:endParaRPr>
          </a:p>
          <a:p>
            <a:r>
              <a:rPr lang="es-ES" sz="1500" b="1" smtClean="0">
                <a:solidFill>
                  <a:schemeClr val="tx2"/>
                </a:solidFill>
                <a:latin typeface="Times New Roman" pitchFamily="18" charset="0"/>
                <a:cs typeface="Times New Roman" pitchFamily="18" charset="0"/>
              </a:rPr>
              <a:t>MENA VILLAFUERTE MARCELO ALEXANDER</a:t>
            </a:r>
            <a:endParaRPr lang="es-EC" sz="1500" b="1" smtClean="0">
              <a:solidFill>
                <a:schemeClr val="tx2"/>
              </a:solidFill>
              <a:latin typeface="Times New Roman" pitchFamily="18" charset="0"/>
              <a:cs typeface="Times New Roman" pitchFamily="18" charset="0"/>
            </a:endParaRPr>
          </a:p>
          <a:p>
            <a:endParaRPr lang="es-EC" smtClean="0"/>
          </a:p>
        </p:txBody>
      </p:sp>
      <p:pic>
        <p:nvPicPr>
          <p:cNvPr id="14339" name="4 Imagen" descr="espol.jpg"/>
          <p:cNvPicPr>
            <a:picLocks noChangeAspect="1"/>
          </p:cNvPicPr>
          <p:nvPr/>
        </p:nvPicPr>
        <p:blipFill>
          <a:blip r:embed="rId2"/>
          <a:srcRect/>
          <a:stretch>
            <a:fillRect/>
          </a:stretch>
        </p:blipFill>
        <p:spPr bwMode="auto">
          <a:xfrm>
            <a:off x="4211638" y="1557338"/>
            <a:ext cx="784225" cy="673100"/>
          </a:xfrm>
          <a:prstGeom prst="rect">
            <a:avLst/>
          </a:prstGeom>
          <a:noFill/>
          <a:ln w="9525">
            <a:noFill/>
            <a:miter lim="800000"/>
            <a:headEnd/>
            <a:tailEnd/>
          </a:ln>
        </p:spPr>
      </p:pic>
      <p:sp>
        <p:nvSpPr>
          <p:cNvPr id="14341" name="Text Box 5"/>
          <p:cNvSpPr txBox="1">
            <a:spLocks noChangeArrowheads="1"/>
          </p:cNvSpPr>
          <p:nvPr/>
        </p:nvSpPr>
        <p:spPr bwMode="auto">
          <a:xfrm>
            <a:off x="468313" y="188913"/>
            <a:ext cx="8280400" cy="1311275"/>
          </a:xfrm>
          <a:prstGeom prst="rect">
            <a:avLst/>
          </a:prstGeom>
          <a:noFill/>
          <a:ln w="9525">
            <a:noFill/>
            <a:miter lim="800000"/>
            <a:headEnd/>
            <a:tailEnd/>
          </a:ln>
          <a:effectLst/>
        </p:spPr>
        <p:txBody>
          <a:bodyPr>
            <a:spAutoFit/>
          </a:bodyPr>
          <a:lstStyle/>
          <a:p>
            <a:pPr algn="ctr">
              <a:spcBef>
                <a:spcPct val="50000"/>
              </a:spcBef>
            </a:pPr>
            <a:r>
              <a:rPr lang="es-ES_tradnl" sz="4000" b="1">
                <a:solidFill>
                  <a:schemeClr val="accent2"/>
                </a:solidFill>
                <a:latin typeface="Times New Roman" pitchFamily="18" charset="0"/>
              </a:rPr>
              <a:t>ESCUELA SUPERIOR POLITECNICA DEL LITORAL</a:t>
            </a:r>
            <a:endParaRPr lang="es-ES" sz="4000" b="1">
              <a:solidFill>
                <a:schemeClr val="accent2"/>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box(in)">
                                      <p:cBhvr>
                                        <p:cTn id="7" dur="500"/>
                                        <p:tgtEl>
                                          <p:spTgt spid="14341"/>
                                        </p:tgtEl>
                                      </p:cBhvr>
                                    </p:animEffect>
                                  </p:childTnLst>
                                </p:cTn>
                              </p:par>
                              <p:par>
                                <p:cTn id="8" presetID="4" presetClass="entr" presetSubtype="16" fill="hold" nodeType="withEffect">
                                  <p:stCondLst>
                                    <p:cond delay="0"/>
                                  </p:stCondLst>
                                  <p:childTnLst>
                                    <p:set>
                                      <p:cBhvr>
                                        <p:cTn id="9" dur="1" fill="hold">
                                          <p:stCondLst>
                                            <p:cond delay="0"/>
                                          </p:stCondLst>
                                        </p:cTn>
                                        <p:tgtEl>
                                          <p:spTgt spid="14339"/>
                                        </p:tgtEl>
                                        <p:attrNameLst>
                                          <p:attrName>style.visibility</p:attrName>
                                        </p:attrNameLst>
                                      </p:cBhvr>
                                      <p:to>
                                        <p:strVal val="visible"/>
                                      </p:to>
                                    </p:set>
                                    <p:animEffect transition="in" filter="box(in)">
                                      <p:cBhvr>
                                        <p:cTn id="10" dur="500"/>
                                        <p:tgtEl>
                                          <p:spTgt spid="14339"/>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heckerboard(across)">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4338">
                                            <p:txEl>
                                              <p:pRg st="0" end="0"/>
                                            </p:txEl>
                                          </p:spTgt>
                                        </p:tgtEl>
                                        <p:attrNameLst>
                                          <p:attrName>style.visibility</p:attrName>
                                        </p:attrNameLst>
                                      </p:cBhvr>
                                      <p:to>
                                        <p:strVal val="visible"/>
                                      </p:to>
                                    </p:set>
                                    <p:animEffect transition="in" filter="blinds(horizontal)">
                                      <p:cBhvr>
                                        <p:cTn id="20" dur="500"/>
                                        <p:tgtEl>
                                          <p:spTgt spid="1433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4338">
                                            <p:txEl>
                                              <p:pRg st="1" end="1"/>
                                            </p:txEl>
                                          </p:spTgt>
                                        </p:tgtEl>
                                        <p:attrNameLst>
                                          <p:attrName>style.visibility</p:attrName>
                                        </p:attrNameLst>
                                      </p:cBhvr>
                                      <p:to>
                                        <p:strVal val="visible"/>
                                      </p:to>
                                    </p:set>
                                    <p:animEffect transition="in" filter="blinds(horizontal)">
                                      <p:cBhvr>
                                        <p:cTn id="25" dur="500"/>
                                        <p:tgtEl>
                                          <p:spTgt spid="1433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p:bldP spid="1434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1 Rectángulo"/>
          <p:cNvSpPr>
            <a:spLocks noChangeArrowheads="1"/>
          </p:cNvSpPr>
          <p:nvPr/>
        </p:nvSpPr>
        <p:spPr bwMode="auto">
          <a:xfrm>
            <a:off x="1619250" y="134938"/>
            <a:ext cx="5167313" cy="701675"/>
          </a:xfrm>
          <a:prstGeom prst="rect">
            <a:avLst/>
          </a:prstGeom>
          <a:noFill/>
          <a:ln w="9525">
            <a:noFill/>
            <a:miter lim="800000"/>
            <a:headEnd/>
            <a:tailEnd/>
          </a:ln>
        </p:spPr>
        <p:txBody>
          <a:bodyPr>
            <a:spAutoFit/>
          </a:bodyPr>
          <a:lstStyle/>
          <a:p>
            <a:pPr algn="ctr"/>
            <a:r>
              <a:rPr lang="es-ES" sz="4000" b="1">
                <a:solidFill>
                  <a:schemeClr val="accent2"/>
                </a:solidFill>
                <a:latin typeface="Times New Roman" pitchFamily="18" charset="0"/>
                <a:cs typeface="Times New Roman" pitchFamily="18" charset="0"/>
              </a:rPr>
              <a:t>Producto y Servicio</a:t>
            </a:r>
            <a:endParaRPr lang="es-EC" sz="4000">
              <a:solidFill>
                <a:schemeClr val="accent2"/>
              </a:solidFill>
              <a:latin typeface="Times New Roman" pitchFamily="18" charset="0"/>
              <a:cs typeface="Times New Roman" pitchFamily="18" charset="0"/>
            </a:endParaRPr>
          </a:p>
        </p:txBody>
      </p:sp>
      <p:sp>
        <p:nvSpPr>
          <p:cNvPr id="24578" name="2 Rectángulo"/>
          <p:cNvSpPr>
            <a:spLocks noChangeArrowheads="1"/>
          </p:cNvSpPr>
          <p:nvPr/>
        </p:nvSpPr>
        <p:spPr bwMode="auto">
          <a:xfrm>
            <a:off x="357188" y="857250"/>
            <a:ext cx="3927475" cy="457200"/>
          </a:xfrm>
          <a:prstGeom prst="rect">
            <a:avLst/>
          </a:prstGeom>
          <a:noFill/>
          <a:ln w="9525">
            <a:noFill/>
            <a:miter lim="800000"/>
            <a:headEnd/>
            <a:tailEnd/>
          </a:ln>
        </p:spPr>
        <p:txBody>
          <a:bodyPr>
            <a:spAutoFit/>
          </a:bodyPr>
          <a:lstStyle/>
          <a:p>
            <a:pPr>
              <a:buClr>
                <a:srgbClr val="FFFF00"/>
              </a:buClr>
              <a:buFont typeface="Wingdings" pitchFamily="2" charset="2"/>
              <a:buChar char="§"/>
            </a:pPr>
            <a:r>
              <a:rPr lang="es-ES" sz="2400" b="1">
                <a:solidFill>
                  <a:srgbClr val="FFFF00"/>
                </a:solidFill>
                <a:latin typeface="Times New Roman" pitchFamily="18" charset="0"/>
                <a:cs typeface="Times New Roman" pitchFamily="18" charset="0"/>
              </a:rPr>
              <a:t> </a:t>
            </a:r>
            <a:r>
              <a:rPr lang="es-EC" sz="2400" b="1">
                <a:solidFill>
                  <a:srgbClr val="FFFF00"/>
                </a:solidFill>
                <a:latin typeface="Times New Roman" pitchFamily="18" charset="0"/>
                <a:cs typeface="Times New Roman" pitchFamily="18" charset="0"/>
              </a:rPr>
              <a:t>Producto “Prototipo”</a:t>
            </a:r>
          </a:p>
        </p:txBody>
      </p:sp>
      <p:sp>
        <p:nvSpPr>
          <p:cNvPr id="24580" name="Text Box 4"/>
          <p:cNvSpPr txBox="1">
            <a:spLocks noChangeArrowheads="1"/>
          </p:cNvSpPr>
          <p:nvPr/>
        </p:nvSpPr>
        <p:spPr bwMode="auto">
          <a:xfrm>
            <a:off x="323850" y="3500438"/>
            <a:ext cx="6624638" cy="2647950"/>
          </a:xfrm>
          <a:prstGeom prst="rect">
            <a:avLst/>
          </a:prstGeom>
          <a:noFill/>
          <a:ln w="9525">
            <a:noFill/>
            <a:miter lim="800000"/>
            <a:headEnd/>
            <a:tailEnd/>
          </a:ln>
          <a:effectLst/>
        </p:spPr>
        <p:txBody>
          <a:bodyPr>
            <a:spAutoFit/>
          </a:bodyPr>
          <a:lstStyle/>
          <a:p>
            <a:r>
              <a:rPr lang="es-EC" sz="2400" b="1">
                <a:solidFill>
                  <a:schemeClr val="accent2"/>
                </a:solidFill>
                <a:latin typeface="Times New Roman" pitchFamily="18" charset="0"/>
                <a:cs typeface="Times New Roman" pitchFamily="18" charset="0"/>
              </a:rPr>
              <a:t>a.-</a:t>
            </a:r>
            <a:r>
              <a:rPr lang="es-EC" sz="2400">
                <a:latin typeface="Times New Roman" pitchFamily="18" charset="0"/>
                <a:cs typeface="Times New Roman" pitchFamily="18" charset="0"/>
              </a:rPr>
              <a:t> Recopilación de los equipos.</a:t>
            </a:r>
          </a:p>
          <a:p>
            <a:r>
              <a:rPr lang="es-EC" sz="2400">
                <a:latin typeface="Times New Roman" pitchFamily="18" charset="0"/>
                <a:cs typeface="Times New Roman" pitchFamily="18" charset="0"/>
              </a:rPr>
              <a:t> </a:t>
            </a:r>
          </a:p>
          <a:p>
            <a:r>
              <a:rPr lang="es-EC" sz="2400" b="1">
                <a:solidFill>
                  <a:schemeClr val="accent2"/>
                </a:solidFill>
                <a:latin typeface="Times New Roman" pitchFamily="18" charset="0"/>
                <a:cs typeface="Times New Roman" pitchFamily="18" charset="0"/>
              </a:rPr>
              <a:t>b.-</a:t>
            </a:r>
            <a:r>
              <a:rPr lang="es-EC" sz="2400">
                <a:latin typeface="Times New Roman" pitchFamily="18" charset="0"/>
                <a:cs typeface="Times New Roman" pitchFamily="18" charset="0"/>
              </a:rPr>
              <a:t> Comercialización de los equipos reparados.</a:t>
            </a:r>
          </a:p>
          <a:p>
            <a:r>
              <a:rPr lang="es-EC" sz="2400">
                <a:latin typeface="Times New Roman" pitchFamily="18" charset="0"/>
                <a:cs typeface="Times New Roman" pitchFamily="18" charset="0"/>
              </a:rPr>
              <a:t> </a:t>
            </a:r>
          </a:p>
          <a:p>
            <a:r>
              <a:rPr lang="es-EC" sz="2400" b="1">
                <a:solidFill>
                  <a:schemeClr val="accent2"/>
                </a:solidFill>
                <a:latin typeface="Times New Roman" pitchFamily="18" charset="0"/>
                <a:cs typeface="Times New Roman" pitchFamily="18" charset="0"/>
              </a:rPr>
              <a:t>c.-</a:t>
            </a:r>
            <a:r>
              <a:rPr lang="es-EC" sz="2400">
                <a:latin typeface="Times New Roman" pitchFamily="18" charset="0"/>
                <a:cs typeface="Times New Roman" pitchFamily="18" charset="0"/>
              </a:rPr>
              <a:t> Comercialización de partes y piezas.</a:t>
            </a:r>
          </a:p>
          <a:p>
            <a:r>
              <a:rPr lang="es-EC" sz="2400">
                <a:latin typeface="Times New Roman" pitchFamily="18" charset="0"/>
                <a:cs typeface="Times New Roman" pitchFamily="18" charset="0"/>
              </a:rPr>
              <a:t> </a:t>
            </a:r>
          </a:p>
          <a:p>
            <a:r>
              <a:rPr lang="es-EC" sz="2400" b="1">
                <a:solidFill>
                  <a:schemeClr val="accent2"/>
                </a:solidFill>
                <a:latin typeface="Times New Roman" pitchFamily="18" charset="0"/>
                <a:cs typeface="Times New Roman" pitchFamily="18" charset="0"/>
              </a:rPr>
              <a:t>d.-</a:t>
            </a:r>
            <a:r>
              <a:rPr lang="es-EC" sz="2400">
                <a:latin typeface="Times New Roman" pitchFamily="18" charset="0"/>
                <a:cs typeface="Times New Roman" pitchFamily="18" charset="0"/>
              </a:rPr>
              <a:t> Comercialización de material reciclado.</a:t>
            </a:r>
            <a:endParaRPr lang="es-ES"/>
          </a:p>
        </p:txBody>
      </p:sp>
      <p:sp>
        <p:nvSpPr>
          <p:cNvPr id="24581" name="Text Box 5"/>
          <p:cNvSpPr txBox="1">
            <a:spLocks noChangeArrowheads="1"/>
          </p:cNvSpPr>
          <p:nvPr/>
        </p:nvSpPr>
        <p:spPr bwMode="auto">
          <a:xfrm>
            <a:off x="395288" y="1412875"/>
            <a:ext cx="8208962" cy="1187450"/>
          </a:xfrm>
          <a:prstGeom prst="rect">
            <a:avLst/>
          </a:prstGeom>
          <a:noFill/>
          <a:ln w="9525">
            <a:noFill/>
            <a:miter lim="800000"/>
            <a:headEnd/>
            <a:tailEnd/>
          </a:ln>
          <a:effectLst/>
        </p:spPr>
        <p:txBody>
          <a:bodyPr>
            <a:spAutoFit/>
          </a:bodyPr>
          <a:lstStyle/>
          <a:p>
            <a:pPr>
              <a:buClr>
                <a:srgbClr val="FFFF00"/>
              </a:buClr>
            </a:pPr>
            <a:r>
              <a:rPr lang="es-EC" sz="2400">
                <a:latin typeface="Times New Roman" pitchFamily="18" charset="0"/>
                <a:cs typeface="Times New Roman" pitchFamily="18" charset="0"/>
              </a:rPr>
              <a:t>Que se desarrolla, consiste en el Pre-Diseño de una “Planta Piloto” para recopilar, procesar y reciclar la “basura electrónica” en la ciudad de Guayaquil.</a:t>
            </a:r>
            <a:endParaRPr lang="es-ES" sz="2400">
              <a:latin typeface="Times New Roman" pitchFamily="18" charset="0"/>
              <a:cs typeface="Times New Roman" pitchFamily="18" charset="0"/>
            </a:endParaRPr>
          </a:p>
        </p:txBody>
      </p:sp>
      <p:sp>
        <p:nvSpPr>
          <p:cNvPr id="24582" name="Text Box 6"/>
          <p:cNvSpPr txBox="1">
            <a:spLocks noChangeArrowheads="1"/>
          </p:cNvSpPr>
          <p:nvPr/>
        </p:nvSpPr>
        <p:spPr bwMode="auto">
          <a:xfrm>
            <a:off x="323850" y="2852738"/>
            <a:ext cx="2016125" cy="457200"/>
          </a:xfrm>
          <a:prstGeom prst="rect">
            <a:avLst/>
          </a:prstGeom>
          <a:noFill/>
          <a:ln w="9525">
            <a:noFill/>
            <a:miter lim="800000"/>
            <a:headEnd/>
            <a:tailEnd/>
          </a:ln>
          <a:effectLst/>
        </p:spPr>
        <p:txBody>
          <a:bodyPr>
            <a:spAutoFit/>
          </a:bodyPr>
          <a:lstStyle/>
          <a:p>
            <a:pPr>
              <a:buClr>
                <a:srgbClr val="FFFF00"/>
              </a:buClr>
              <a:buFont typeface="Wingdings" pitchFamily="2" charset="2"/>
              <a:buChar char="§"/>
            </a:pPr>
            <a:r>
              <a:rPr lang="es-EC" sz="2400" b="1">
                <a:solidFill>
                  <a:srgbClr val="FFFF00"/>
                </a:solidFill>
                <a:latin typeface="Times New Roman" pitchFamily="18" charset="0"/>
                <a:cs typeface="Times New Roman" pitchFamily="18" charset="0"/>
              </a:rPr>
              <a:t> Servicios</a:t>
            </a:r>
            <a:endParaRPr lang="es-ES" sz="2400" b="1">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additive="base">
                                        <p:cTn id="7" dur="500" fill="hold"/>
                                        <p:tgtEl>
                                          <p:spTgt spid="24578"/>
                                        </p:tgtEl>
                                        <p:attrNameLst>
                                          <p:attrName>ppt_x</p:attrName>
                                        </p:attrNameLst>
                                      </p:cBhvr>
                                      <p:tavLst>
                                        <p:tav tm="0">
                                          <p:val>
                                            <p:strVal val="#ppt_x"/>
                                          </p:val>
                                        </p:tav>
                                        <p:tav tm="100000">
                                          <p:val>
                                            <p:strVal val="#ppt_x"/>
                                          </p:val>
                                        </p:tav>
                                      </p:tavLst>
                                    </p:anim>
                                    <p:anim calcmode="lin" valueType="num">
                                      <p:cBhvr additive="base">
                                        <p:cTn id="8" dur="500" fill="hold"/>
                                        <p:tgtEl>
                                          <p:spTgt spid="2457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4581"/>
                                        </p:tgtEl>
                                        <p:attrNameLst>
                                          <p:attrName>style.visibility</p:attrName>
                                        </p:attrNameLst>
                                      </p:cBhvr>
                                      <p:to>
                                        <p:strVal val="visible"/>
                                      </p:to>
                                    </p:set>
                                    <p:animEffect transition="in" filter="blinds(horizontal)">
                                      <p:cBhvr>
                                        <p:cTn id="13" dur="500"/>
                                        <p:tgtEl>
                                          <p:spTgt spid="2458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4582"/>
                                        </p:tgtEl>
                                        <p:attrNameLst>
                                          <p:attrName>style.visibility</p:attrName>
                                        </p:attrNameLst>
                                      </p:cBhvr>
                                      <p:to>
                                        <p:strVal val="visible"/>
                                      </p:to>
                                    </p:set>
                                    <p:anim calcmode="lin" valueType="num">
                                      <p:cBhvr additive="base">
                                        <p:cTn id="18" dur="500" fill="hold"/>
                                        <p:tgtEl>
                                          <p:spTgt spid="24582"/>
                                        </p:tgtEl>
                                        <p:attrNameLst>
                                          <p:attrName>ppt_x</p:attrName>
                                        </p:attrNameLst>
                                      </p:cBhvr>
                                      <p:tavLst>
                                        <p:tav tm="0">
                                          <p:val>
                                            <p:strVal val="#ppt_x"/>
                                          </p:val>
                                        </p:tav>
                                        <p:tav tm="100000">
                                          <p:val>
                                            <p:strVal val="#ppt_x"/>
                                          </p:val>
                                        </p:tav>
                                      </p:tavLst>
                                    </p:anim>
                                    <p:anim calcmode="lin" valueType="num">
                                      <p:cBhvr additive="base">
                                        <p:cTn id="19" dur="500" fill="hold"/>
                                        <p:tgtEl>
                                          <p:spTgt spid="2458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24580"/>
                                        </p:tgtEl>
                                        <p:attrNameLst>
                                          <p:attrName>style.visibility</p:attrName>
                                        </p:attrNameLst>
                                      </p:cBhvr>
                                      <p:to>
                                        <p:strVal val="visible"/>
                                      </p:to>
                                    </p:set>
                                    <p:animEffect transition="in" filter="blinds(horizontal)">
                                      <p:cBhvr>
                                        <p:cTn id="24" dur="5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80" grpId="0"/>
      <p:bldP spid="24581" grpId="0"/>
      <p:bldP spid="2458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1 Rectángulo"/>
          <p:cNvSpPr>
            <a:spLocks noChangeArrowheads="1"/>
          </p:cNvSpPr>
          <p:nvPr/>
        </p:nvSpPr>
        <p:spPr bwMode="auto">
          <a:xfrm>
            <a:off x="3500438" y="285750"/>
            <a:ext cx="2511425" cy="701675"/>
          </a:xfrm>
          <a:prstGeom prst="rect">
            <a:avLst/>
          </a:prstGeom>
          <a:noFill/>
          <a:ln w="9525">
            <a:noFill/>
            <a:miter lim="800000"/>
            <a:headEnd/>
            <a:tailEnd/>
          </a:ln>
        </p:spPr>
        <p:txBody>
          <a:bodyPr>
            <a:spAutoFit/>
          </a:bodyPr>
          <a:lstStyle/>
          <a:p>
            <a:pPr algn="ctr"/>
            <a:r>
              <a:rPr lang="es-ES" sz="4000" b="1">
                <a:solidFill>
                  <a:schemeClr val="accent2"/>
                </a:solidFill>
                <a:latin typeface="Times New Roman" pitchFamily="18" charset="0"/>
                <a:cs typeface="Times New Roman" pitchFamily="18" charset="0"/>
              </a:rPr>
              <a:t>Clientes</a:t>
            </a:r>
            <a:endParaRPr lang="es-EC" sz="4000">
              <a:solidFill>
                <a:schemeClr val="accent2"/>
              </a:solidFill>
              <a:latin typeface="Times New Roman" pitchFamily="18" charset="0"/>
              <a:cs typeface="Times New Roman" pitchFamily="18" charset="0"/>
            </a:endParaRPr>
          </a:p>
        </p:txBody>
      </p:sp>
      <p:graphicFrame>
        <p:nvGraphicFramePr>
          <p:cNvPr id="26308" name="Group 708"/>
          <p:cNvGraphicFramePr>
            <a:graphicFrameLocks noGrp="1"/>
          </p:cNvGraphicFramePr>
          <p:nvPr/>
        </p:nvGraphicFramePr>
        <p:xfrm>
          <a:off x="161925" y="1268413"/>
          <a:ext cx="8821738" cy="5314950"/>
        </p:xfrm>
        <a:graphic>
          <a:graphicData uri="http://schemas.openxmlformats.org/drawingml/2006/table">
            <a:tbl>
              <a:tblPr/>
              <a:tblGrid>
                <a:gridCol w="246063"/>
                <a:gridCol w="1925637"/>
                <a:gridCol w="3309938"/>
                <a:gridCol w="3340100"/>
              </a:tblGrid>
              <a:tr h="6318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rgbClr val="000099"/>
                          </a:solidFill>
                          <a:effectLst/>
                          <a:latin typeface="Arial" charset="0"/>
                          <a:ea typeface="Times New Roman" pitchFamily="18" charset="0"/>
                          <a:cs typeface="Arial" charset="0"/>
                        </a:rPr>
                        <a:t>#</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rgbClr val="000099"/>
                          </a:solidFill>
                          <a:effectLst/>
                          <a:latin typeface="Arial" charset="0"/>
                          <a:ea typeface="Times New Roman" pitchFamily="18" charset="0"/>
                          <a:cs typeface="Arial" charset="0"/>
                        </a:rPr>
                        <a:t>Servicio que ofrecemos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rgbClr val="000099"/>
                          </a:solidFill>
                          <a:effectLst/>
                          <a:latin typeface="Arial" charset="0"/>
                          <a:ea typeface="Times New Roman" pitchFamily="18" charset="0"/>
                          <a:cs typeface="Arial" charset="0"/>
                        </a:rPr>
                        <a:t>Clientes posibles segmentos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rgbClr val="000099"/>
                          </a:solidFill>
                          <a:effectLst/>
                          <a:latin typeface="Arial" charset="0"/>
                          <a:ea typeface="Times New Roman" pitchFamily="18" charset="0"/>
                          <a:cs typeface="Arial" charset="0"/>
                        </a:rPr>
                        <a:t>Actividad</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r>
              <a:tr h="371475">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rgbClr val="000099"/>
                          </a:solidFill>
                          <a:effectLst/>
                          <a:latin typeface="Arial" charset="0"/>
                          <a:ea typeface="Times New Roman" pitchFamily="18" charset="0"/>
                          <a:cs typeface="Arial" charset="0"/>
                        </a:rPr>
                        <a:t>a</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rgbClr val="000099"/>
                          </a:solidFill>
                          <a:effectLst/>
                          <a:latin typeface="Arial" charset="0"/>
                          <a:ea typeface="Times New Roman" pitchFamily="18" charset="0"/>
                          <a:cs typeface="Arial" charset="0"/>
                        </a:rPr>
                        <a:t>Recopilación de equipos electrónicos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rgbClr val="000099"/>
                          </a:solidFill>
                          <a:effectLst/>
                          <a:latin typeface="Arial" charset="0"/>
                          <a:ea typeface="Times New Roman" pitchFamily="18" charset="0"/>
                          <a:cs typeface="Arial" charset="0"/>
                        </a:rPr>
                        <a:t>Instituciones públicas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rgbClr val="000099"/>
                          </a:solidFill>
                          <a:effectLst/>
                          <a:latin typeface="Arial" charset="0"/>
                          <a:ea typeface="Times New Roman" pitchFamily="18" charset="0"/>
                          <a:cs typeface="Arial" charset="0"/>
                        </a:rPr>
                        <a:t>Educación, Ministerios, Municipios.</a:t>
                      </a:r>
                      <a:br>
                        <a:rPr kumimoji="0" lang="es-ES" sz="1200" b="1" i="0" u="none" strike="noStrike" cap="none" normalizeH="0" baseline="0" smtClean="0">
                          <a:ln>
                            <a:noFill/>
                          </a:ln>
                          <a:solidFill>
                            <a:srgbClr val="000099"/>
                          </a:solidFill>
                          <a:effectLst/>
                          <a:latin typeface="Arial" charset="0"/>
                          <a:ea typeface="Times New Roman" pitchFamily="18" charset="0"/>
                          <a:cs typeface="Arial" charset="0"/>
                        </a:rPr>
                      </a:br>
                      <a:r>
                        <a:rPr kumimoji="0" lang="es-ES" sz="1200" b="1" i="0" u="none" strike="noStrike" cap="none" normalizeH="0" baseline="0" smtClean="0">
                          <a:ln>
                            <a:noFill/>
                          </a:ln>
                          <a:solidFill>
                            <a:srgbClr val="000099"/>
                          </a:solidFill>
                          <a:effectLst/>
                          <a:latin typeface="Arial" charset="0"/>
                          <a:ea typeface="Times New Roman" pitchFamily="18" charset="0"/>
                          <a:cs typeface="Arial" charset="0"/>
                        </a:rPr>
                        <a:t>Telecomunicaciones, ventas computadoras.</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r>
              <a:tr h="371475">
                <a:tc vMerge="1">
                  <a:txBody>
                    <a:bodyPr/>
                    <a:lstStyle/>
                    <a:p>
                      <a:endParaRPr lang="es-ES"/>
                    </a:p>
                  </a:txBody>
                  <a:tcPr/>
                </a:tc>
                <a:tc vMerge="1">
                  <a:txBody>
                    <a:bodyPr/>
                    <a:lstStyle/>
                    <a:p>
                      <a:endParaRPr lang="es-E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rgbClr val="000099"/>
                          </a:solidFill>
                          <a:effectLst/>
                          <a:latin typeface="Arial" charset="0"/>
                          <a:ea typeface="Times New Roman" pitchFamily="18" charset="0"/>
                          <a:cs typeface="Arial" charset="0"/>
                        </a:rPr>
                        <a:t>Empresas privadas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vMerge="1">
                  <a:txBody>
                    <a:bodyPr/>
                    <a:lstStyle/>
                    <a:p>
                      <a:endParaRPr lang="es-ES"/>
                    </a:p>
                  </a:txBody>
                  <a:tcPr/>
                </a:tc>
              </a:tr>
              <a:tr h="371475">
                <a:tc vMerge="1">
                  <a:txBody>
                    <a:bodyPr/>
                    <a:lstStyle/>
                    <a:p>
                      <a:endParaRPr lang="es-ES"/>
                    </a:p>
                  </a:txBody>
                  <a:tcPr/>
                </a:tc>
                <a:tc vMerge="1">
                  <a:txBody>
                    <a:bodyPr/>
                    <a:lstStyle/>
                    <a:p>
                      <a:endParaRPr lang="es-E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rgbClr val="000099"/>
                          </a:solidFill>
                          <a:effectLst/>
                          <a:latin typeface="Arial" charset="0"/>
                          <a:ea typeface="Times New Roman" pitchFamily="18" charset="0"/>
                          <a:cs typeface="Arial" charset="0"/>
                        </a:rPr>
                        <a:t>Personas Naturales</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vMerge="1">
                  <a:txBody>
                    <a:bodyPr/>
                    <a:lstStyle/>
                    <a:p>
                      <a:endParaRPr lang="es-ES"/>
                    </a:p>
                  </a:txBody>
                  <a:tcPr/>
                </a:tc>
              </a:tr>
              <a:tr h="371475">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rgbClr val="000099"/>
                          </a:solidFill>
                          <a:effectLst/>
                          <a:latin typeface="Arial" charset="0"/>
                          <a:ea typeface="Times New Roman" pitchFamily="18" charset="0"/>
                          <a:cs typeface="Arial" charset="0"/>
                        </a:rPr>
                        <a:t>b</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rgbClr val="000099"/>
                          </a:solidFill>
                          <a:effectLst/>
                          <a:latin typeface="Arial" charset="0"/>
                          <a:ea typeface="Times New Roman" pitchFamily="18" charset="0"/>
                          <a:cs typeface="Arial" charset="0"/>
                        </a:rPr>
                        <a:t>Equipos reparados, de "segunda vida"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rgbClr val="000099"/>
                          </a:solidFill>
                          <a:effectLst/>
                          <a:latin typeface="Arial" charset="0"/>
                          <a:ea typeface="Times New Roman" pitchFamily="18" charset="0"/>
                          <a:cs typeface="Arial" charset="0"/>
                        </a:rPr>
                        <a:t>Instituciones públicas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rgbClr val="000099"/>
                          </a:solidFill>
                          <a:effectLst/>
                          <a:latin typeface="Arial" charset="0"/>
                          <a:ea typeface="Times New Roman" pitchFamily="18" charset="0"/>
                          <a:cs typeface="Arial" charset="0"/>
                        </a:rPr>
                        <a:t>Servicio público</a:t>
                      </a:r>
                      <a:br>
                        <a:rPr kumimoji="0" lang="es-ES" sz="1200" b="1" i="0" u="none" strike="noStrike" cap="none" normalizeH="0" baseline="0" smtClean="0">
                          <a:ln>
                            <a:noFill/>
                          </a:ln>
                          <a:solidFill>
                            <a:srgbClr val="000099"/>
                          </a:solidFill>
                          <a:effectLst/>
                          <a:latin typeface="Arial" charset="0"/>
                          <a:ea typeface="Times New Roman" pitchFamily="18" charset="0"/>
                          <a:cs typeface="Arial" charset="0"/>
                        </a:rPr>
                      </a:br>
                      <a:r>
                        <a:rPr kumimoji="0" lang="es-ES" sz="1200" b="1" i="0" u="none" strike="noStrike" cap="none" normalizeH="0" baseline="0" smtClean="0">
                          <a:ln>
                            <a:noFill/>
                          </a:ln>
                          <a:solidFill>
                            <a:srgbClr val="000099"/>
                          </a:solidFill>
                          <a:effectLst/>
                          <a:latin typeface="Arial" charset="0"/>
                          <a:ea typeface="Times New Roman" pitchFamily="18" charset="0"/>
                          <a:cs typeface="Arial" charset="0"/>
                        </a:rPr>
                        <a:t>Educación.</a:t>
                      </a:r>
                      <a:br>
                        <a:rPr kumimoji="0" lang="es-ES" sz="1200" b="1" i="0" u="none" strike="noStrike" cap="none" normalizeH="0" baseline="0" smtClean="0">
                          <a:ln>
                            <a:noFill/>
                          </a:ln>
                          <a:solidFill>
                            <a:srgbClr val="000099"/>
                          </a:solidFill>
                          <a:effectLst/>
                          <a:latin typeface="Arial" charset="0"/>
                          <a:ea typeface="Times New Roman" pitchFamily="18" charset="0"/>
                          <a:cs typeface="Arial" charset="0"/>
                        </a:rPr>
                      </a:br>
                      <a:r>
                        <a:rPr kumimoji="0" lang="es-ES" sz="1200" b="1" i="0" u="none" strike="noStrike" cap="none" normalizeH="0" baseline="0" smtClean="0">
                          <a:ln>
                            <a:noFill/>
                          </a:ln>
                          <a:solidFill>
                            <a:srgbClr val="000099"/>
                          </a:solidFill>
                          <a:effectLst/>
                          <a:latin typeface="Arial" charset="0"/>
                          <a:ea typeface="Times New Roman" pitchFamily="18" charset="0"/>
                          <a:cs typeface="Arial" charset="0"/>
                        </a:rPr>
                        <a:t>Servicio social.</a:t>
                      </a:r>
                      <a:br>
                        <a:rPr kumimoji="0" lang="es-ES" sz="1200" b="1" i="0" u="none" strike="noStrike" cap="none" normalizeH="0" baseline="0" smtClean="0">
                          <a:ln>
                            <a:noFill/>
                          </a:ln>
                          <a:solidFill>
                            <a:srgbClr val="000099"/>
                          </a:solidFill>
                          <a:effectLst/>
                          <a:latin typeface="Arial" charset="0"/>
                          <a:ea typeface="Times New Roman" pitchFamily="18" charset="0"/>
                          <a:cs typeface="Arial" charset="0"/>
                        </a:rPr>
                      </a:br>
                      <a:r>
                        <a:rPr kumimoji="0" lang="es-ES" sz="1200" b="1" i="0" u="none" strike="noStrike" cap="none" normalizeH="0" baseline="0" smtClean="0">
                          <a:ln>
                            <a:noFill/>
                          </a:ln>
                          <a:solidFill>
                            <a:srgbClr val="000099"/>
                          </a:solidFill>
                          <a:effectLst/>
                          <a:latin typeface="Arial" charset="0"/>
                          <a:ea typeface="Times New Roman" pitchFamily="18" charset="0"/>
                          <a:cs typeface="Arial" charset="0"/>
                        </a:rPr>
                        <a:t>Trabajo personal, artesanal, etc.</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r>
              <a:tr h="369888">
                <a:tc vMerge="1">
                  <a:txBody>
                    <a:bodyPr/>
                    <a:lstStyle/>
                    <a:p>
                      <a:endParaRPr lang="es-ES"/>
                    </a:p>
                  </a:txBody>
                  <a:tcPr/>
                </a:tc>
                <a:tc vMerge="1">
                  <a:txBody>
                    <a:bodyPr/>
                    <a:lstStyle/>
                    <a:p>
                      <a:endParaRPr lang="es-E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rgbClr val="000099"/>
                          </a:solidFill>
                          <a:effectLst/>
                          <a:latin typeface="Arial" charset="0"/>
                          <a:ea typeface="Times New Roman" pitchFamily="18" charset="0"/>
                          <a:cs typeface="Arial" charset="0"/>
                        </a:rPr>
                        <a:t>ONGs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vMerge="1">
                  <a:txBody>
                    <a:bodyPr/>
                    <a:lstStyle/>
                    <a:p>
                      <a:endParaRPr lang="es-ES"/>
                    </a:p>
                  </a:txBody>
                  <a:tcPr/>
                </a:tc>
              </a:tr>
              <a:tr h="411163">
                <a:tc vMerge="1">
                  <a:txBody>
                    <a:bodyPr/>
                    <a:lstStyle/>
                    <a:p>
                      <a:endParaRPr lang="es-ES"/>
                    </a:p>
                  </a:txBody>
                  <a:tcPr/>
                </a:tc>
                <a:tc vMerge="1">
                  <a:txBody>
                    <a:bodyPr/>
                    <a:lstStyle/>
                    <a:p>
                      <a:endParaRPr lang="es-E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rgbClr val="000099"/>
                          </a:solidFill>
                          <a:effectLst/>
                          <a:latin typeface="Arial" charset="0"/>
                          <a:ea typeface="Times New Roman" pitchFamily="18" charset="0"/>
                          <a:cs typeface="Arial" charset="0"/>
                        </a:rPr>
                        <a:t>Personas Naturales</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vMerge="1">
                  <a:txBody>
                    <a:bodyPr/>
                    <a:lstStyle/>
                    <a:p>
                      <a:endParaRPr lang="es-ES"/>
                    </a:p>
                  </a:txBody>
                  <a:tcPr/>
                </a:tc>
              </a:tr>
              <a:tr h="89217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rgbClr val="000099"/>
                          </a:solidFill>
                          <a:effectLst/>
                          <a:latin typeface="Arial" charset="0"/>
                          <a:ea typeface="Times New Roman" pitchFamily="18" charset="0"/>
                          <a:cs typeface="Arial" charset="0"/>
                        </a:rPr>
                        <a:t>c</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rgbClr val="000099"/>
                          </a:solidFill>
                          <a:effectLst/>
                          <a:latin typeface="Arial" charset="0"/>
                          <a:ea typeface="Times New Roman" pitchFamily="18" charset="0"/>
                          <a:cs typeface="Arial" charset="0"/>
                        </a:rPr>
                        <a:t>Partes y piezas reutilizables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rgbClr val="000099"/>
                          </a:solidFill>
                          <a:effectLst/>
                          <a:latin typeface="Arial" charset="0"/>
                          <a:ea typeface="Times New Roman" pitchFamily="18" charset="0"/>
                          <a:cs typeface="Arial" charset="0"/>
                        </a:rPr>
                        <a:t>Microempresas comerciales de equipos electrónicos y computadoras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rgbClr val="000099"/>
                          </a:solidFill>
                          <a:effectLst/>
                          <a:latin typeface="Arial" charset="0"/>
                          <a:ea typeface="Times New Roman" pitchFamily="18" charset="0"/>
                          <a:cs typeface="Arial" charset="0"/>
                        </a:rPr>
                        <a:t>Comercio equipos electrónicos y de computación.</a:t>
                      </a:r>
                      <a:br>
                        <a:rPr kumimoji="0" lang="es-ES" sz="1200" b="1" i="0" u="none" strike="noStrike" cap="none" normalizeH="0" baseline="0" smtClean="0">
                          <a:ln>
                            <a:noFill/>
                          </a:ln>
                          <a:solidFill>
                            <a:srgbClr val="000099"/>
                          </a:solidFill>
                          <a:effectLst/>
                          <a:latin typeface="Arial" charset="0"/>
                          <a:ea typeface="Times New Roman" pitchFamily="18" charset="0"/>
                          <a:cs typeface="Arial" charset="0"/>
                        </a:rPr>
                      </a:br>
                      <a:r>
                        <a:rPr kumimoji="0" lang="es-ES" sz="1200" b="1" i="0" u="none" strike="noStrike" cap="none" normalizeH="0" baseline="0" smtClean="0">
                          <a:ln>
                            <a:noFill/>
                          </a:ln>
                          <a:solidFill>
                            <a:srgbClr val="000099"/>
                          </a:solidFill>
                          <a:effectLst/>
                          <a:latin typeface="Arial" charset="0"/>
                          <a:ea typeface="Times New Roman" pitchFamily="18" charset="0"/>
                          <a:cs typeface="Arial" charset="0"/>
                        </a:rPr>
                        <a:t>Reparación equipos electrónicos.</a:t>
                      </a:r>
                      <a:br>
                        <a:rPr kumimoji="0" lang="es-ES" sz="1200" b="1" i="0" u="none" strike="noStrike" cap="none" normalizeH="0" baseline="0" smtClean="0">
                          <a:ln>
                            <a:noFill/>
                          </a:ln>
                          <a:solidFill>
                            <a:srgbClr val="000099"/>
                          </a:solidFill>
                          <a:effectLst/>
                          <a:latin typeface="Arial" charset="0"/>
                          <a:ea typeface="Times New Roman" pitchFamily="18" charset="0"/>
                          <a:cs typeface="Arial" charset="0"/>
                        </a:rPr>
                      </a:br>
                      <a:r>
                        <a:rPr kumimoji="0" lang="es-ES" sz="1200" b="1" i="0" u="none" strike="noStrike" cap="none" normalizeH="0" baseline="0" smtClean="0">
                          <a:ln>
                            <a:noFill/>
                          </a:ln>
                          <a:solidFill>
                            <a:srgbClr val="000099"/>
                          </a:solidFill>
                          <a:effectLst/>
                          <a:latin typeface="Arial" charset="0"/>
                          <a:ea typeface="Times New Roman" pitchFamily="18" charset="0"/>
                          <a:cs typeface="Arial" charset="0"/>
                        </a:rPr>
                        <a:t>Educación.</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r>
              <a:tr h="371475">
                <a:tc vMerge="1">
                  <a:txBody>
                    <a:bodyPr/>
                    <a:lstStyle/>
                    <a:p>
                      <a:endParaRPr lang="es-ES"/>
                    </a:p>
                  </a:txBody>
                  <a:tcPr/>
                </a:tc>
                <a:tc vMerge="1">
                  <a:txBody>
                    <a:bodyPr/>
                    <a:lstStyle/>
                    <a:p>
                      <a:endParaRPr lang="es-E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rgbClr val="000099"/>
                          </a:solidFill>
                          <a:effectLst/>
                          <a:latin typeface="Arial" charset="0"/>
                          <a:ea typeface="Times New Roman" pitchFamily="18" charset="0"/>
                          <a:cs typeface="Arial" charset="0"/>
                        </a:rPr>
                        <a:t>Instituciones educativas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vMerge="1">
                  <a:txBody>
                    <a:bodyPr/>
                    <a:lstStyle/>
                    <a:p>
                      <a:endParaRPr lang="es-ES"/>
                    </a:p>
                  </a:txBody>
                  <a:tcPr/>
                </a:tc>
              </a:tr>
              <a:tr h="37147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rgbClr val="000099"/>
                          </a:solidFill>
                          <a:effectLst/>
                          <a:latin typeface="Arial" charset="0"/>
                          <a:ea typeface="Times New Roman" pitchFamily="18" charset="0"/>
                          <a:cs typeface="Arial" charset="0"/>
                        </a:rPr>
                        <a:t>d</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rgbClr val="000099"/>
                          </a:solidFill>
                          <a:effectLst/>
                          <a:latin typeface="Arial" charset="0"/>
                          <a:ea typeface="Times New Roman" pitchFamily="18" charset="0"/>
                          <a:cs typeface="Arial" charset="0"/>
                        </a:rPr>
                        <a:t>Material reciclado, de desecho</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rgbClr val="000099"/>
                          </a:solidFill>
                          <a:effectLst/>
                          <a:latin typeface="Arial" charset="0"/>
                          <a:ea typeface="Times New Roman" pitchFamily="18" charset="0"/>
                          <a:cs typeface="Arial" charset="0"/>
                        </a:rPr>
                        <a:t>Fundidoras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rgbClr val="000099"/>
                          </a:solidFill>
                          <a:effectLst/>
                          <a:latin typeface="Arial" charset="0"/>
                          <a:ea typeface="Times New Roman" pitchFamily="18" charset="0"/>
                          <a:cs typeface="Arial" charset="0"/>
                        </a:rPr>
                        <a:t>Especialistas en usar materia prima producto de la </a:t>
                      </a:r>
                      <a:br>
                        <a:rPr kumimoji="0" lang="es-ES" sz="1200" b="1" i="0" u="none" strike="noStrike" cap="none" normalizeH="0" baseline="0" smtClean="0">
                          <a:ln>
                            <a:noFill/>
                          </a:ln>
                          <a:solidFill>
                            <a:srgbClr val="000099"/>
                          </a:solidFill>
                          <a:effectLst/>
                          <a:latin typeface="Arial" charset="0"/>
                          <a:ea typeface="Times New Roman" pitchFamily="18" charset="0"/>
                          <a:cs typeface="Arial" charset="0"/>
                        </a:rPr>
                      </a:br>
                      <a:r>
                        <a:rPr kumimoji="0" lang="es-ES" sz="1200" b="1" i="0" u="none" strike="noStrike" cap="none" normalizeH="0" baseline="0" smtClean="0">
                          <a:ln>
                            <a:noFill/>
                          </a:ln>
                          <a:solidFill>
                            <a:srgbClr val="000099"/>
                          </a:solidFill>
                          <a:effectLst/>
                          <a:latin typeface="Arial" charset="0"/>
                          <a:ea typeface="Times New Roman" pitchFamily="18" charset="0"/>
                          <a:cs typeface="Arial" charset="0"/>
                        </a:rPr>
                        <a:t>"basura electrónica" para fundirla y tratarla de una manera adecuada.</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r>
              <a:tr h="781050">
                <a:tc vMerge="1">
                  <a:txBody>
                    <a:bodyPr/>
                    <a:lstStyle/>
                    <a:p>
                      <a:endParaRPr lang="es-ES"/>
                    </a:p>
                  </a:txBody>
                  <a:tcPr/>
                </a:tc>
                <a:tc vMerge="1">
                  <a:txBody>
                    <a:bodyPr/>
                    <a:lstStyle/>
                    <a:p>
                      <a:endParaRPr lang="es-E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rgbClr val="000099"/>
                          </a:solidFill>
                          <a:effectLst/>
                          <a:latin typeface="Arial" charset="0"/>
                          <a:ea typeface="Times New Roman" pitchFamily="18" charset="0"/>
                          <a:cs typeface="Arial" charset="0"/>
                        </a:rPr>
                        <a:t>Exportación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vMerge="1">
                  <a:txBody>
                    <a:bodyPr/>
                    <a:lstStyle/>
                    <a:p>
                      <a:endParaRPr lang="es-ES"/>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6308"/>
                                        </p:tgtEl>
                                        <p:attrNameLst>
                                          <p:attrName>style.visibility</p:attrName>
                                        </p:attrNameLst>
                                      </p:cBhvr>
                                      <p:to>
                                        <p:strVal val="visible"/>
                                      </p:to>
                                    </p:set>
                                    <p:animEffect transition="in" filter="diamond(in)">
                                      <p:cBhvr>
                                        <p:cTn id="7" dur="2000"/>
                                        <p:tgtEl>
                                          <p:spTgt spid="26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1 Rectángulo"/>
          <p:cNvSpPr>
            <a:spLocks noChangeArrowheads="1"/>
          </p:cNvSpPr>
          <p:nvPr/>
        </p:nvSpPr>
        <p:spPr bwMode="auto">
          <a:xfrm>
            <a:off x="2339975" y="357188"/>
            <a:ext cx="3875088" cy="701675"/>
          </a:xfrm>
          <a:prstGeom prst="rect">
            <a:avLst/>
          </a:prstGeom>
          <a:noFill/>
          <a:ln w="9525">
            <a:noFill/>
            <a:miter lim="800000"/>
            <a:headEnd/>
            <a:tailEnd/>
          </a:ln>
        </p:spPr>
        <p:txBody>
          <a:bodyPr>
            <a:spAutoFit/>
          </a:bodyPr>
          <a:lstStyle/>
          <a:p>
            <a:pPr algn="ctr"/>
            <a:r>
              <a:rPr lang="es-ES" sz="4000" b="1">
                <a:solidFill>
                  <a:schemeClr val="accent2"/>
                </a:solidFill>
                <a:latin typeface="Times New Roman" pitchFamily="18" charset="0"/>
                <a:cs typeface="Times New Roman" pitchFamily="18" charset="0"/>
              </a:rPr>
              <a:t>Competencia</a:t>
            </a:r>
            <a:endParaRPr lang="es-EC" sz="4000">
              <a:solidFill>
                <a:schemeClr val="accent2"/>
              </a:solidFill>
              <a:latin typeface="Times New Roman" pitchFamily="18" charset="0"/>
              <a:cs typeface="Times New Roman" pitchFamily="18" charset="0"/>
            </a:endParaRPr>
          </a:p>
        </p:txBody>
      </p:sp>
      <p:sp>
        <p:nvSpPr>
          <p:cNvPr id="26626" name="2 Rectángulo"/>
          <p:cNvSpPr>
            <a:spLocks noChangeArrowheads="1"/>
          </p:cNvSpPr>
          <p:nvPr/>
        </p:nvSpPr>
        <p:spPr bwMode="auto">
          <a:xfrm>
            <a:off x="107950" y="1773238"/>
            <a:ext cx="8215313" cy="1552575"/>
          </a:xfrm>
          <a:prstGeom prst="rect">
            <a:avLst/>
          </a:prstGeom>
          <a:noFill/>
          <a:ln w="9525">
            <a:noFill/>
            <a:miter lim="800000"/>
            <a:headEnd/>
            <a:tailEnd/>
          </a:ln>
        </p:spPr>
        <p:txBody>
          <a:bodyPr>
            <a:spAutoFit/>
          </a:bodyPr>
          <a:lstStyle/>
          <a:p>
            <a:pPr algn="just">
              <a:buClr>
                <a:srgbClr val="FFFF00"/>
              </a:buClr>
              <a:buFont typeface="Wingdings" pitchFamily="2" charset="2"/>
              <a:buChar char="§"/>
            </a:pPr>
            <a:r>
              <a:rPr lang="es-EC" sz="2400">
                <a:latin typeface="Times New Roman" pitchFamily="18" charset="0"/>
                <a:cs typeface="Times New Roman" pitchFamily="18" charset="0"/>
              </a:rPr>
              <a:t> Al no existir una entidad o empresa en al actualidad que se encargue de recopilar, procesar y comercializar la “basura electrónica” en la ciudad de Guayaquil, ni en el Ecuador, no tenemos competidores directos ni indirectos.</a:t>
            </a:r>
          </a:p>
        </p:txBody>
      </p:sp>
      <p:sp>
        <p:nvSpPr>
          <p:cNvPr id="26628" name="Text Box 4"/>
          <p:cNvSpPr txBox="1">
            <a:spLocks noChangeArrowheads="1"/>
          </p:cNvSpPr>
          <p:nvPr/>
        </p:nvSpPr>
        <p:spPr bwMode="auto">
          <a:xfrm>
            <a:off x="179388" y="3716338"/>
            <a:ext cx="7993062" cy="1965325"/>
          </a:xfrm>
          <a:prstGeom prst="rect">
            <a:avLst/>
          </a:prstGeom>
          <a:noFill/>
          <a:ln w="9525">
            <a:noFill/>
            <a:miter lim="800000"/>
            <a:headEnd/>
            <a:tailEnd/>
          </a:ln>
          <a:effectLst/>
        </p:spPr>
        <p:txBody>
          <a:bodyPr>
            <a:spAutoFit/>
          </a:bodyPr>
          <a:lstStyle/>
          <a:p>
            <a:pPr algn="just">
              <a:buClr>
                <a:srgbClr val="FFFF00"/>
              </a:buClr>
              <a:buFont typeface="Wingdings" pitchFamily="2" charset="2"/>
              <a:buChar char="§"/>
            </a:pPr>
            <a:r>
              <a:rPr lang="es-EC" sz="2400">
                <a:latin typeface="Times New Roman" pitchFamily="18" charset="0"/>
                <a:cs typeface="Times New Roman" pitchFamily="18" charset="0"/>
              </a:rPr>
              <a:t> Unos posibles sustitutos pueden ser empresas extranjeras que vean en nuestro medio una oportunidad de incursionar en el campo de la “basura electrónica” o la misma empresa que se dedica a recolectar la basura en  Guayaquil llamada Vachagnon.</a:t>
            </a:r>
          </a:p>
          <a:p>
            <a:pPr>
              <a:spcBef>
                <a:spcPct val="50000"/>
              </a:spcBef>
            </a:pP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additive="base">
                                        <p:cTn id="7" dur="500" fill="hold"/>
                                        <p:tgtEl>
                                          <p:spTgt spid="26626"/>
                                        </p:tgtEl>
                                        <p:attrNameLst>
                                          <p:attrName>ppt_x</p:attrName>
                                        </p:attrNameLst>
                                      </p:cBhvr>
                                      <p:tavLst>
                                        <p:tav tm="0">
                                          <p:val>
                                            <p:strVal val="#ppt_x"/>
                                          </p:val>
                                        </p:tav>
                                        <p:tav tm="100000">
                                          <p:val>
                                            <p:strVal val="#ppt_x"/>
                                          </p:val>
                                        </p:tav>
                                      </p:tavLst>
                                    </p:anim>
                                    <p:anim calcmode="lin" valueType="num">
                                      <p:cBhvr additive="base">
                                        <p:cTn id="8" dur="500" fill="hold"/>
                                        <p:tgtEl>
                                          <p:spTgt spid="266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628"/>
                                        </p:tgtEl>
                                        <p:attrNameLst>
                                          <p:attrName>style.visibility</p:attrName>
                                        </p:attrNameLst>
                                      </p:cBhvr>
                                      <p:to>
                                        <p:strVal val="visible"/>
                                      </p:to>
                                    </p:set>
                                    <p:anim calcmode="lin" valueType="num">
                                      <p:cBhvr additive="base">
                                        <p:cTn id="13" dur="500" fill="hold"/>
                                        <p:tgtEl>
                                          <p:spTgt spid="26628"/>
                                        </p:tgtEl>
                                        <p:attrNameLst>
                                          <p:attrName>ppt_x</p:attrName>
                                        </p:attrNameLst>
                                      </p:cBhvr>
                                      <p:tavLst>
                                        <p:tav tm="0">
                                          <p:val>
                                            <p:strVal val="#ppt_x"/>
                                          </p:val>
                                        </p:tav>
                                        <p:tav tm="100000">
                                          <p:val>
                                            <p:strVal val="#ppt_x"/>
                                          </p:val>
                                        </p:tav>
                                      </p:tavLst>
                                    </p:anim>
                                    <p:anim calcmode="lin" valueType="num">
                                      <p:cBhvr additive="base">
                                        <p:cTn id="14" dur="500" fill="hold"/>
                                        <p:tgtEl>
                                          <p:spTgt spid="266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1 Rectángulo"/>
          <p:cNvSpPr>
            <a:spLocks noChangeArrowheads="1"/>
          </p:cNvSpPr>
          <p:nvPr/>
        </p:nvSpPr>
        <p:spPr bwMode="auto">
          <a:xfrm>
            <a:off x="1643063" y="285750"/>
            <a:ext cx="5286375" cy="701675"/>
          </a:xfrm>
          <a:prstGeom prst="rect">
            <a:avLst/>
          </a:prstGeom>
          <a:noFill/>
          <a:ln w="9525">
            <a:noFill/>
            <a:miter lim="800000"/>
            <a:headEnd/>
            <a:tailEnd/>
          </a:ln>
        </p:spPr>
        <p:txBody>
          <a:bodyPr>
            <a:spAutoFit/>
          </a:bodyPr>
          <a:lstStyle/>
          <a:p>
            <a:pPr algn="ctr"/>
            <a:r>
              <a:rPr lang="es-EC" sz="4000" b="1">
                <a:solidFill>
                  <a:schemeClr val="accent2"/>
                </a:solidFill>
                <a:latin typeface="Times New Roman" pitchFamily="18" charset="0"/>
                <a:cs typeface="Times New Roman" pitchFamily="18" charset="0"/>
              </a:rPr>
              <a:t>Análisis de Mercado</a:t>
            </a:r>
          </a:p>
        </p:txBody>
      </p:sp>
      <p:sp>
        <p:nvSpPr>
          <p:cNvPr id="27651" name="3 Rectángulo"/>
          <p:cNvSpPr>
            <a:spLocks noChangeArrowheads="1"/>
          </p:cNvSpPr>
          <p:nvPr/>
        </p:nvSpPr>
        <p:spPr bwMode="auto">
          <a:xfrm>
            <a:off x="714375" y="1285875"/>
            <a:ext cx="2705100" cy="457200"/>
          </a:xfrm>
          <a:prstGeom prst="rect">
            <a:avLst/>
          </a:prstGeom>
          <a:noFill/>
          <a:ln w="9525">
            <a:noFill/>
            <a:miter lim="800000"/>
            <a:headEnd/>
            <a:tailEnd/>
          </a:ln>
        </p:spPr>
        <p:txBody>
          <a:bodyPr>
            <a:spAutoFit/>
          </a:bodyPr>
          <a:lstStyle/>
          <a:p>
            <a:r>
              <a:rPr lang="es-EC" sz="2400" b="1">
                <a:solidFill>
                  <a:srgbClr val="FFFF00"/>
                </a:solidFill>
                <a:latin typeface="Times New Roman" pitchFamily="18" charset="0"/>
                <a:cs typeface="Times New Roman" pitchFamily="18" charset="0"/>
              </a:rPr>
              <a:t>Mercado Objetivo</a:t>
            </a:r>
          </a:p>
        </p:txBody>
      </p:sp>
      <p:graphicFrame>
        <p:nvGraphicFramePr>
          <p:cNvPr id="27883" name="Group 235"/>
          <p:cNvGraphicFramePr>
            <a:graphicFrameLocks noGrp="1"/>
          </p:cNvGraphicFramePr>
          <p:nvPr/>
        </p:nvGraphicFramePr>
        <p:xfrm>
          <a:off x="179388" y="2565400"/>
          <a:ext cx="8640762" cy="3006725"/>
        </p:xfrm>
        <a:graphic>
          <a:graphicData uri="http://schemas.openxmlformats.org/drawingml/2006/table">
            <a:tbl>
              <a:tblPr/>
              <a:tblGrid>
                <a:gridCol w="1008062"/>
                <a:gridCol w="1398588"/>
                <a:gridCol w="1836737"/>
                <a:gridCol w="576263"/>
                <a:gridCol w="876300"/>
                <a:gridCol w="574675"/>
                <a:gridCol w="917575"/>
                <a:gridCol w="576262"/>
                <a:gridCol w="876300"/>
              </a:tblGrid>
              <a:tr h="388938">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000099"/>
                          </a:solidFill>
                          <a:effectLst/>
                          <a:latin typeface="Arial" charset="0"/>
                          <a:ea typeface="Times New Roman" pitchFamily="18" charset="0"/>
                          <a:cs typeface="Arial" charset="0"/>
                        </a:rPr>
                        <a:t> </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hMerge="1">
                  <a:txBody>
                    <a:bodyPr/>
                    <a:lstStyle/>
                    <a:p>
                      <a:endParaRPr lang="es-ES"/>
                    </a:p>
                  </a:txBody>
                  <a:tcPr/>
                </a:tc>
                <a:tc hMerge="1">
                  <a:txBody>
                    <a:bodyPr/>
                    <a:lstStyle/>
                    <a:p>
                      <a:endParaRPr lang="es-ES"/>
                    </a:p>
                  </a:txBody>
                  <a:tcPr/>
                </a:tc>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000099"/>
                          </a:solidFill>
                          <a:effectLst/>
                          <a:latin typeface="Arial" charset="0"/>
                          <a:ea typeface="Times New Roman" pitchFamily="18" charset="0"/>
                          <a:cs typeface="Arial" charset="0"/>
                        </a:rPr>
                        <a:t>Mercado Objetivo</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6619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000099"/>
                          </a:solidFill>
                          <a:effectLst/>
                          <a:latin typeface="Arial" charset="0"/>
                          <a:ea typeface="Times New Roman" pitchFamily="18" charset="0"/>
                          <a:cs typeface="Arial" charset="0"/>
                        </a:rPr>
                        <a:t>Servicio</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000099"/>
                          </a:solidFill>
                          <a:effectLst/>
                          <a:latin typeface="Arial" charset="0"/>
                          <a:ea typeface="Times New Roman" pitchFamily="18" charset="0"/>
                          <a:cs typeface="Arial" charset="0"/>
                        </a:rPr>
                        <a:t>Unidad</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000099"/>
                          </a:solidFill>
                          <a:effectLst/>
                          <a:latin typeface="Arial" charset="0"/>
                          <a:ea typeface="Times New Roman" pitchFamily="18" charset="0"/>
                          <a:cs typeface="Arial" charset="0"/>
                        </a:rPr>
                        <a:t>Unidades Potenciales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000099"/>
                          </a:solidFill>
                          <a:effectLst/>
                          <a:latin typeface="Arial" charset="0"/>
                          <a:ea typeface="Times New Roman" pitchFamily="18" charset="0"/>
                          <a:cs typeface="Arial"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000099"/>
                          </a:solidFill>
                          <a:effectLst/>
                          <a:latin typeface="Arial" charset="0"/>
                          <a:ea typeface="Times New Roman" pitchFamily="18" charset="0"/>
                          <a:cs typeface="Arial" charset="0"/>
                        </a:rPr>
                        <a:t>1er. Año</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000099"/>
                          </a:solidFill>
                          <a:effectLst/>
                          <a:latin typeface="Arial" charset="0"/>
                          <a:ea typeface="Times New Roman" pitchFamily="18" charset="0"/>
                          <a:cs typeface="Arial"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000099"/>
                          </a:solidFill>
                          <a:effectLst/>
                          <a:latin typeface="Arial" charset="0"/>
                          <a:ea typeface="Times New Roman" pitchFamily="18" charset="0"/>
                          <a:cs typeface="Arial" charset="0"/>
                        </a:rPr>
                        <a:t>2do. Año</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000099"/>
                          </a:solidFill>
                          <a:effectLst/>
                          <a:latin typeface="Arial" charset="0"/>
                          <a:ea typeface="Times New Roman" pitchFamily="18" charset="0"/>
                          <a:cs typeface="Arial"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000099"/>
                          </a:solidFill>
                          <a:effectLst/>
                          <a:latin typeface="Arial" charset="0"/>
                          <a:ea typeface="Times New Roman" pitchFamily="18" charset="0"/>
                          <a:cs typeface="Arial" charset="0"/>
                        </a:rPr>
                        <a:t>3er. Año</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r>
              <a:tr h="3889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000099"/>
                          </a:solidFill>
                          <a:effectLst/>
                          <a:latin typeface="Arial" charset="0"/>
                          <a:ea typeface="Times New Roman" pitchFamily="18" charset="0"/>
                          <a:cs typeface="Arial" charset="0"/>
                        </a:rPr>
                        <a:t>a</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000099"/>
                          </a:solidFill>
                          <a:effectLst/>
                          <a:latin typeface="Arial" charset="0"/>
                          <a:ea typeface="Times New Roman" pitchFamily="18" charset="0"/>
                          <a:cs typeface="Arial" charset="0"/>
                        </a:rPr>
                        <a:t>comp./equipos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000099"/>
                          </a:solidFill>
                          <a:effectLst/>
                          <a:latin typeface="Arial" charset="0"/>
                          <a:ea typeface="Times New Roman" pitchFamily="18" charset="0"/>
                          <a:cs typeface="Arial" charset="0"/>
                        </a:rPr>
                        <a:t>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000099"/>
                          </a:solidFill>
                          <a:effectLst/>
                          <a:latin typeface="Arial" charset="0"/>
                          <a:ea typeface="Times New Roman" pitchFamily="18" charset="0"/>
                          <a:cs typeface="Arial" charset="0"/>
                        </a:rPr>
                        <a:t>10%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000099"/>
                          </a:solidFill>
                          <a:effectLst/>
                          <a:latin typeface="Arial" charset="0"/>
                          <a:ea typeface="Times New Roman" pitchFamily="18" charset="0"/>
                          <a:cs typeface="Arial" charset="0"/>
                        </a:rPr>
                        <a:t>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000099"/>
                          </a:solidFill>
                          <a:effectLst/>
                          <a:latin typeface="Arial" charset="0"/>
                          <a:ea typeface="Times New Roman" pitchFamily="18" charset="0"/>
                          <a:cs typeface="Arial" charset="0"/>
                        </a:rPr>
                        <a:t>20%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000099"/>
                          </a:solidFill>
                          <a:effectLst/>
                          <a:latin typeface="Arial" charset="0"/>
                          <a:ea typeface="Times New Roman" pitchFamily="18" charset="0"/>
                          <a:cs typeface="Arial" charset="0"/>
                        </a:rPr>
                        <a:t>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000099"/>
                          </a:solidFill>
                          <a:effectLst/>
                          <a:latin typeface="Arial" charset="0"/>
                          <a:ea typeface="Times New Roman" pitchFamily="18" charset="0"/>
                          <a:cs typeface="Arial" charset="0"/>
                        </a:rPr>
                        <a:t>40%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000099"/>
                          </a:solidFill>
                          <a:effectLst/>
                          <a:latin typeface="Arial" charset="0"/>
                          <a:ea typeface="Times New Roman" pitchFamily="18" charset="0"/>
                          <a:cs typeface="Arial" charset="0"/>
                        </a:rPr>
                        <a:t>0</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r>
              <a:tr h="3889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000099"/>
                          </a:solidFill>
                          <a:effectLst/>
                          <a:latin typeface="Arial" charset="0"/>
                          <a:ea typeface="Times New Roman" pitchFamily="18" charset="0"/>
                          <a:cs typeface="Arial" charset="0"/>
                        </a:rPr>
                        <a:t>b</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000099"/>
                          </a:solidFill>
                          <a:effectLst/>
                          <a:latin typeface="Arial" charset="0"/>
                          <a:ea typeface="Times New Roman" pitchFamily="18" charset="0"/>
                          <a:cs typeface="Arial" charset="0"/>
                        </a:rPr>
                        <a:t>comp./art.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000099"/>
                          </a:solidFill>
                          <a:effectLst/>
                          <a:latin typeface="Arial" charset="0"/>
                          <a:ea typeface="Times New Roman" pitchFamily="18" charset="0"/>
                          <a:cs typeface="Arial" charset="0"/>
                        </a:rPr>
                        <a:t>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000099"/>
                          </a:solidFill>
                          <a:effectLst/>
                          <a:latin typeface="Arial" charset="0"/>
                          <a:ea typeface="Times New Roman" pitchFamily="18" charset="0"/>
                          <a:cs typeface="Arial" charset="0"/>
                        </a:rPr>
                        <a:t>10%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000099"/>
                          </a:solidFill>
                          <a:effectLst/>
                          <a:latin typeface="Arial" charset="0"/>
                          <a:ea typeface="Times New Roman" pitchFamily="18" charset="0"/>
                          <a:cs typeface="Arial" charset="0"/>
                        </a:rPr>
                        <a:t>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000099"/>
                          </a:solidFill>
                          <a:effectLst/>
                          <a:latin typeface="Arial" charset="0"/>
                          <a:ea typeface="Times New Roman" pitchFamily="18" charset="0"/>
                          <a:cs typeface="Arial" charset="0"/>
                        </a:rPr>
                        <a:t>20%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000099"/>
                          </a:solidFill>
                          <a:effectLst/>
                          <a:latin typeface="Arial" charset="0"/>
                          <a:ea typeface="Times New Roman" pitchFamily="18" charset="0"/>
                          <a:cs typeface="Arial" charset="0"/>
                        </a:rPr>
                        <a:t>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000099"/>
                          </a:solidFill>
                          <a:effectLst/>
                          <a:latin typeface="Arial" charset="0"/>
                          <a:ea typeface="Times New Roman" pitchFamily="18" charset="0"/>
                          <a:cs typeface="Arial" charset="0"/>
                        </a:rPr>
                        <a:t>40%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000099"/>
                          </a:solidFill>
                          <a:effectLst/>
                          <a:latin typeface="Arial" charset="0"/>
                          <a:ea typeface="Times New Roman" pitchFamily="18" charset="0"/>
                          <a:cs typeface="Arial" charset="0"/>
                        </a:rPr>
                        <a:t>0</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r>
              <a:tr h="3889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000099"/>
                          </a:solidFill>
                          <a:effectLst/>
                          <a:latin typeface="Arial" charset="0"/>
                          <a:ea typeface="Times New Roman" pitchFamily="18" charset="0"/>
                          <a:cs typeface="Arial" charset="0"/>
                        </a:rPr>
                        <a:t>c</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000099"/>
                          </a:solidFill>
                          <a:effectLst/>
                          <a:latin typeface="Arial" charset="0"/>
                          <a:ea typeface="Times New Roman" pitchFamily="18" charset="0"/>
                          <a:cs typeface="Arial" charset="0"/>
                        </a:rPr>
                        <a:t>partes/piezas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000099"/>
                          </a:solidFill>
                          <a:effectLst/>
                          <a:latin typeface="Arial" charset="0"/>
                          <a:ea typeface="Times New Roman" pitchFamily="18" charset="0"/>
                          <a:cs typeface="Arial" charset="0"/>
                        </a:rPr>
                        <a:t>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000099"/>
                          </a:solidFill>
                          <a:effectLst/>
                          <a:latin typeface="Arial" charset="0"/>
                          <a:ea typeface="Times New Roman" pitchFamily="18" charset="0"/>
                          <a:cs typeface="Arial" charset="0"/>
                        </a:rPr>
                        <a:t>10%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000099"/>
                          </a:solidFill>
                          <a:effectLst/>
                          <a:latin typeface="Arial" charset="0"/>
                          <a:ea typeface="Times New Roman" pitchFamily="18" charset="0"/>
                          <a:cs typeface="Arial" charset="0"/>
                        </a:rPr>
                        <a:t>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000099"/>
                          </a:solidFill>
                          <a:effectLst/>
                          <a:latin typeface="Arial" charset="0"/>
                          <a:ea typeface="Times New Roman" pitchFamily="18" charset="0"/>
                          <a:cs typeface="Arial" charset="0"/>
                        </a:rPr>
                        <a:t>20%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000099"/>
                          </a:solidFill>
                          <a:effectLst/>
                          <a:latin typeface="Arial" charset="0"/>
                          <a:ea typeface="Times New Roman" pitchFamily="18" charset="0"/>
                          <a:cs typeface="Arial" charset="0"/>
                        </a:rPr>
                        <a:t>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000099"/>
                          </a:solidFill>
                          <a:effectLst/>
                          <a:latin typeface="Arial" charset="0"/>
                          <a:ea typeface="Times New Roman" pitchFamily="18" charset="0"/>
                          <a:cs typeface="Arial" charset="0"/>
                        </a:rPr>
                        <a:t>40%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000099"/>
                          </a:solidFill>
                          <a:effectLst/>
                          <a:latin typeface="Arial" charset="0"/>
                          <a:ea typeface="Times New Roman" pitchFamily="18" charset="0"/>
                          <a:cs typeface="Arial" charset="0"/>
                        </a:rPr>
                        <a:t>0</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r>
              <a:tr h="6619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000099"/>
                          </a:solidFill>
                          <a:effectLst/>
                          <a:latin typeface="Arial" charset="0"/>
                          <a:ea typeface="Times New Roman" pitchFamily="18" charset="0"/>
                          <a:cs typeface="Arial" charset="0"/>
                        </a:rPr>
                        <a:t>d</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000099"/>
                          </a:solidFill>
                          <a:effectLst/>
                          <a:latin typeface="Arial" charset="0"/>
                          <a:ea typeface="Times New Roman" pitchFamily="18" charset="0"/>
                          <a:cs typeface="Arial" charset="0"/>
                        </a:rPr>
                        <a:t>toneladas "basura"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000099"/>
                          </a:solidFill>
                          <a:effectLst/>
                          <a:latin typeface="Arial" charset="0"/>
                          <a:ea typeface="Times New Roman" pitchFamily="18" charset="0"/>
                          <a:cs typeface="Arial" charset="0"/>
                        </a:rPr>
                        <a:t>16.930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000099"/>
                          </a:solidFill>
                          <a:effectLst/>
                          <a:latin typeface="Arial" charset="0"/>
                          <a:ea typeface="Times New Roman" pitchFamily="18" charset="0"/>
                          <a:cs typeface="Arial" charset="0"/>
                        </a:rPr>
                        <a:t>10%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000099"/>
                          </a:solidFill>
                          <a:effectLst/>
                          <a:latin typeface="Arial" charset="0"/>
                          <a:ea typeface="Times New Roman" pitchFamily="18" charset="0"/>
                          <a:cs typeface="Arial" charset="0"/>
                        </a:rPr>
                        <a:t>1.693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000099"/>
                          </a:solidFill>
                          <a:effectLst/>
                          <a:latin typeface="Arial" charset="0"/>
                          <a:ea typeface="Times New Roman" pitchFamily="18" charset="0"/>
                          <a:cs typeface="Arial" charset="0"/>
                        </a:rPr>
                        <a:t>20%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000099"/>
                          </a:solidFill>
                          <a:effectLst/>
                          <a:latin typeface="Arial" charset="0"/>
                          <a:ea typeface="Times New Roman" pitchFamily="18" charset="0"/>
                          <a:cs typeface="Arial" charset="0"/>
                        </a:rPr>
                        <a:t>3.386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000099"/>
                          </a:solidFill>
                          <a:effectLst/>
                          <a:latin typeface="Arial" charset="0"/>
                          <a:ea typeface="Times New Roman" pitchFamily="18" charset="0"/>
                          <a:cs typeface="Arial" charset="0"/>
                        </a:rPr>
                        <a:t>40%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000099"/>
                          </a:solidFill>
                          <a:effectLst/>
                          <a:latin typeface="Arial" charset="0"/>
                          <a:ea typeface="Times New Roman" pitchFamily="18" charset="0"/>
                          <a:cs typeface="Arial" charset="0"/>
                        </a:rPr>
                        <a:t>6.772</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7883"/>
                                        </p:tgtEl>
                                        <p:attrNameLst>
                                          <p:attrName>style.visibility</p:attrName>
                                        </p:attrNameLst>
                                      </p:cBhvr>
                                      <p:to>
                                        <p:strVal val="visible"/>
                                      </p:to>
                                    </p:set>
                                    <p:animEffect transition="in" filter="diamond(in)">
                                      <p:cBhvr>
                                        <p:cTn id="7" dur="2000"/>
                                        <p:tgtEl>
                                          <p:spTgt spid="27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Rectángulo"/>
          <p:cNvSpPr>
            <a:spLocks noChangeArrowheads="1"/>
          </p:cNvSpPr>
          <p:nvPr/>
        </p:nvSpPr>
        <p:spPr bwMode="auto">
          <a:xfrm>
            <a:off x="1643063" y="312738"/>
            <a:ext cx="5286375" cy="701675"/>
          </a:xfrm>
          <a:prstGeom prst="rect">
            <a:avLst/>
          </a:prstGeom>
          <a:noFill/>
          <a:ln w="9525">
            <a:noFill/>
            <a:miter lim="800000"/>
            <a:headEnd/>
            <a:tailEnd/>
          </a:ln>
        </p:spPr>
        <p:txBody>
          <a:bodyPr>
            <a:spAutoFit/>
          </a:bodyPr>
          <a:lstStyle/>
          <a:p>
            <a:pPr algn="ctr"/>
            <a:r>
              <a:rPr lang="es-EC" sz="4000" b="1">
                <a:solidFill>
                  <a:schemeClr val="accent2"/>
                </a:solidFill>
                <a:latin typeface="Times New Roman" pitchFamily="18" charset="0"/>
                <a:cs typeface="Times New Roman" pitchFamily="18" charset="0"/>
              </a:rPr>
              <a:t>Análisis Económico</a:t>
            </a:r>
          </a:p>
        </p:txBody>
      </p:sp>
      <p:sp>
        <p:nvSpPr>
          <p:cNvPr id="28674" name="3 Rectángulo"/>
          <p:cNvSpPr>
            <a:spLocks noChangeArrowheads="1"/>
          </p:cNvSpPr>
          <p:nvPr/>
        </p:nvSpPr>
        <p:spPr bwMode="auto">
          <a:xfrm>
            <a:off x="428625" y="1428750"/>
            <a:ext cx="5872163" cy="457200"/>
          </a:xfrm>
          <a:prstGeom prst="rect">
            <a:avLst/>
          </a:prstGeom>
          <a:noFill/>
          <a:ln w="9525">
            <a:noFill/>
            <a:miter lim="800000"/>
            <a:headEnd/>
            <a:tailEnd/>
          </a:ln>
        </p:spPr>
        <p:txBody>
          <a:bodyPr>
            <a:spAutoFit/>
          </a:bodyPr>
          <a:lstStyle/>
          <a:p>
            <a:pPr>
              <a:buClr>
                <a:srgbClr val="FFFF00"/>
              </a:buClr>
              <a:buFont typeface="Wingdings" pitchFamily="2" charset="2"/>
              <a:buChar char="§"/>
            </a:pPr>
            <a:r>
              <a:rPr lang="es-EC" sz="2400">
                <a:latin typeface="Times New Roman" pitchFamily="18" charset="0"/>
                <a:cs typeface="Times New Roman" pitchFamily="18" charset="0"/>
              </a:rPr>
              <a:t>   Inversión de $15000 - Socios Fundadores</a:t>
            </a:r>
          </a:p>
        </p:txBody>
      </p:sp>
      <p:graphicFrame>
        <p:nvGraphicFramePr>
          <p:cNvPr id="28679" name="Object 7"/>
          <p:cNvGraphicFramePr>
            <a:graphicFrameLocks noChangeAspect="1"/>
          </p:cNvGraphicFramePr>
          <p:nvPr/>
        </p:nvGraphicFramePr>
        <p:xfrm>
          <a:off x="179388" y="2133600"/>
          <a:ext cx="8640762" cy="4257675"/>
        </p:xfrm>
        <a:graphic>
          <a:graphicData uri="http://schemas.openxmlformats.org/presentationml/2006/ole">
            <p:oleObj spid="_x0000_s28679" name="Gráfico" r:id="rId3" imgW="6667500" imgH="3124200" progId="Excel.Chart.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8679"/>
                                        </p:tgtEl>
                                        <p:attrNameLst>
                                          <p:attrName>style.visibility</p:attrName>
                                        </p:attrNameLst>
                                      </p:cBhvr>
                                      <p:to>
                                        <p:strVal val="visible"/>
                                      </p:to>
                                    </p:set>
                                    <p:animEffect transition="in" filter="diamond(in)">
                                      <p:cBhvr>
                                        <p:cTn id="7" dur="2000"/>
                                        <p:tgtEl>
                                          <p:spTgt spid="286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867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58" name="5 Gráfico"/>
          <p:cNvGraphicFramePr>
            <a:graphicFrameLocks/>
          </p:cNvGraphicFramePr>
          <p:nvPr/>
        </p:nvGraphicFramePr>
        <p:xfrm>
          <a:off x="1738313" y="2230438"/>
          <a:ext cx="4800600" cy="2981325"/>
        </p:xfrm>
        <a:graphic>
          <a:graphicData uri="http://schemas.openxmlformats.org/presentationml/2006/ole">
            <p:oleObj spid="_x0000_s45058" name="Gráfico" r:id="rId3" imgW="4800600" imgH="2981325" progId="Excel.Chart.8">
              <p:embed/>
            </p:oleObj>
          </a:graphicData>
        </a:graphic>
      </p:graphicFrame>
      <p:sp>
        <p:nvSpPr>
          <p:cNvPr id="45059" name="4 Rectángulo"/>
          <p:cNvSpPr>
            <a:spLocks noChangeArrowheads="1"/>
          </p:cNvSpPr>
          <p:nvPr/>
        </p:nvSpPr>
        <p:spPr bwMode="auto">
          <a:xfrm>
            <a:off x="468313" y="1341438"/>
            <a:ext cx="7929562" cy="457200"/>
          </a:xfrm>
          <a:prstGeom prst="rect">
            <a:avLst/>
          </a:prstGeom>
          <a:noFill/>
          <a:ln w="9525">
            <a:noFill/>
            <a:miter lim="800000"/>
            <a:headEnd/>
            <a:tailEnd/>
          </a:ln>
        </p:spPr>
        <p:txBody>
          <a:bodyPr>
            <a:spAutoFit/>
          </a:bodyPr>
          <a:lstStyle/>
          <a:p>
            <a:pPr>
              <a:buClr>
                <a:srgbClr val="FFFF00"/>
              </a:buClr>
              <a:buFont typeface="Wingdings" pitchFamily="2" charset="2"/>
              <a:buChar char="§"/>
            </a:pPr>
            <a:r>
              <a:rPr lang="es-EC" sz="2400">
                <a:latin typeface="Times New Roman" pitchFamily="18" charset="0"/>
                <a:cs typeface="Times New Roman" pitchFamily="18" charset="0"/>
              </a:rPr>
              <a:t>   Inversión en Activos Fijos</a:t>
            </a:r>
          </a:p>
        </p:txBody>
      </p:sp>
      <p:sp>
        <p:nvSpPr>
          <p:cNvPr id="45060" name="1 Rectángulo"/>
          <p:cNvSpPr>
            <a:spLocks noChangeArrowheads="1"/>
          </p:cNvSpPr>
          <p:nvPr/>
        </p:nvSpPr>
        <p:spPr bwMode="auto">
          <a:xfrm>
            <a:off x="1643063" y="312738"/>
            <a:ext cx="5286375" cy="701675"/>
          </a:xfrm>
          <a:prstGeom prst="rect">
            <a:avLst/>
          </a:prstGeom>
          <a:noFill/>
          <a:ln w="9525">
            <a:noFill/>
            <a:miter lim="800000"/>
            <a:headEnd/>
            <a:tailEnd/>
          </a:ln>
        </p:spPr>
        <p:txBody>
          <a:bodyPr>
            <a:spAutoFit/>
          </a:bodyPr>
          <a:lstStyle/>
          <a:p>
            <a:pPr algn="ctr"/>
            <a:r>
              <a:rPr lang="es-EC" sz="4000" b="1">
                <a:solidFill>
                  <a:schemeClr val="accent2"/>
                </a:solidFill>
                <a:latin typeface="Times New Roman" pitchFamily="18" charset="0"/>
                <a:cs typeface="Times New Roman" pitchFamily="18" charset="0"/>
              </a:rPr>
              <a:t>Análisis Económico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diamond(in)">
                                      <p:cBhvr>
                                        <p:cTn id="7" dur="2000"/>
                                        <p:tgtEl>
                                          <p:spTgt spid="45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505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1 Rectángulo"/>
          <p:cNvSpPr>
            <a:spLocks noChangeArrowheads="1"/>
          </p:cNvSpPr>
          <p:nvPr/>
        </p:nvSpPr>
        <p:spPr bwMode="auto">
          <a:xfrm>
            <a:off x="1643063" y="312738"/>
            <a:ext cx="5286375" cy="701675"/>
          </a:xfrm>
          <a:prstGeom prst="rect">
            <a:avLst/>
          </a:prstGeom>
          <a:noFill/>
          <a:ln w="9525">
            <a:noFill/>
            <a:miter lim="800000"/>
            <a:headEnd/>
            <a:tailEnd/>
          </a:ln>
        </p:spPr>
        <p:txBody>
          <a:bodyPr>
            <a:spAutoFit/>
          </a:bodyPr>
          <a:lstStyle/>
          <a:p>
            <a:pPr algn="ctr"/>
            <a:r>
              <a:rPr lang="es-EC" sz="4000" b="1">
                <a:solidFill>
                  <a:schemeClr val="accent2"/>
                </a:solidFill>
                <a:latin typeface="Times New Roman" pitchFamily="18" charset="0"/>
                <a:cs typeface="Times New Roman" pitchFamily="18" charset="0"/>
              </a:rPr>
              <a:t>Análisis Económico</a:t>
            </a:r>
          </a:p>
        </p:txBody>
      </p:sp>
      <p:sp>
        <p:nvSpPr>
          <p:cNvPr id="40965" name="4 Rectángulo"/>
          <p:cNvSpPr>
            <a:spLocks noChangeArrowheads="1"/>
          </p:cNvSpPr>
          <p:nvPr/>
        </p:nvSpPr>
        <p:spPr bwMode="auto">
          <a:xfrm>
            <a:off x="468313" y="1341438"/>
            <a:ext cx="4608512" cy="457200"/>
          </a:xfrm>
          <a:prstGeom prst="rect">
            <a:avLst/>
          </a:prstGeom>
          <a:noFill/>
          <a:ln w="9525">
            <a:noFill/>
            <a:miter lim="800000"/>
            <a:headEnd/>
            <a:tailEnd/>
          </a:ln>
        </p:spPr>
        <p:txBody>
          <a:bodyPr>
            <a:spAutoFit/>
          </a:bodyPr>
          <a:lstStyle/>
          <a:p>
            <a:pPr>
              <a:buClr>
                <a:srgbClr val="FFFF00"/>
              </a:buClr>
              <a:buFont typeface="Wingdings" pitchFamily="2" charset="2"/>
              <a:buChar char="§"/>
            </a:pPr>
            <a:r>
              <a:rPr lang="es-EC" sz="2400">
                <a:latin typeface="Times New Roman" pitchFamily="18" charset="0"/>
                <a:cs typeface="Times New Roman" pitchFamily="18" charset="0"/>
              </a:rPr>
              <a:t> Presupuesto de Ingresos ($)</a:t>
            </a:r>
          </a:p>
        </p:txBody>
      </p:sp>
      <p:graphicFrame>
        <p:nvGraphicFramePr>
          <p:cNvPr id="40968" name="Object 8"/>
          <p:cNvGraphicFramePr>
            <a:graphicFrameLocks noChangeAspect="1"/>
          </p:cNvGraphicFramePr>
          <p:nvPr/>
        </p:nvGraphicFramePr>
        <p:xfrm>
          <a:off x="468313" y="1743075"/>
          <a:ext cx="7920037" cy="4638675"/>
        </p:xfrm>
        <a:graphic>
          <a:graphicData uri="http://schemas.openxmlformats.org/presentationml/2006/ole">
            <p:oleObj spid="_x0000_s40968" name="Gráfico" r:id="rId3" imgW="5886450" imgH="3371850" progId="Excel.Chart.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0968"/>
                                        </p:tgtEl>
                                        <p:attrNameLst>
                                          <p:attrName>style.visibility</p:attrName>
                                        </p:attrNameLst>
                                      </p:cBhvr>
                                      <p:to>
                                        <p:strVal val="visible"/>
                                      </p:to>
                                    </p:set>
                                    <p:animEffect transition="in" filter="diamond(in)">
                                      <p:cBhvr>
                                        <p:cTn id="7" dur="2000"/>
                                        <p:tgtEl>
                                          <p:spTgt spid="409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096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Rectángulo"/>
          <p:cNvSpPr>
            <a:spLocks noChangeArrowheads="1"/>
          </p:cNvSpPr>
          <p:nvPr/>
        </p:nvSpPr>
        <p:spPr bwMode="auto">
          <a:xfrm>
            <a:off x="1643063" y="312738"/>
            <a:ext cx="5286375" cy="701675"/>
          </a:xfrm>
          <a:prstGeom prst="rect">
            <a:avLst/>
          </a:prstGeom>
          <a:noFill/>
          <a:ln w="9525">
            <a:noFill/>
            <a:miter lim="800000"/>
            <a:headEnd/>
            <a:tailEnd/>
          </a:ln>
        </p:spPr>
        <p:txBody>
          <a:bodyPr>
            <a:spAutoFit/>
          </a:bodyPr>
          <a:lstStyle/>
          <a:p>
            <a:pPr algn="ctr"/>
            <a:r>
              <a:rPr lang="es-EC" sz="4000" b="1">
                <a:solidFill>
                  <a:schemeClr val="accent2"/>
                </a:solidFill>
                <a:latin typeface="Times New Roman" pitchFamily="18" charset="0"/>
                <a:cs typeface="Times New Roman" pitchFamily="18" charset="0"/>
              </a:rPr>
              <a:t>Análisis Económico</a:t>
            </a:r>
          </a:p>
        </p:txBody>
      </p:sp>
      <p:sp>
        <p:nvSpPr>
          <p:cNvPr id="46083" name="4 Rectángulo"/>
          <p:cNvSpPr>
            <a:spLocks noChangeArrowheads="1"/>
          </p:cNvSpPr>
          <p:nvPr/>
        </p:nvSpPr>
        <p:spPr bwMode="auto">
          <a:xfrm>
            <a:off x="468313" y="1341438"/>
            <a:ext cx="4608512" cy="457200"/>
          </a:xfrm>
          <a:prstGeom prst="rect">
            <a:avLst/>
          </a:prstGeom>
          <a:noFill/>
          <a:ln w="9525">
            <a:noFill/>
            <a:miter lim="800000"/>
            <a:headEnd/>
            <a:tailEnd/>
          </a:ln>
        </p:spPr>
        <p:txBody>
          <a:bodyPr>
            <a:spAutoFit/>
          </a:bodyPr>
          <a:lstStyle/>
          <a:p>
            <a:pPr>
              <a:buClr>
                <a:srgbClr val="FFFF00"/>
              </a:buClr>
              <a:buFont typeface="Wingdings" pitchFamily="2" charset="2"/>
              <a:buChar char="§"/>
            </a:pPr>
            <a:r>
              <a:rPr lang="es-EC" sz="2400">
                <a:latin typeface="Times New Roman" pitchFamily="18" charset="0"/>
                <a:cs typeface="Times New Roman" pitchFamily="18" charset="0"/>
              </a:rPr>
              <a:t> Presupuesto de Egresos ($)</a:t>
            </a:r>
          </a:p>
        </p:txBody>
      </p:sp>
      <p:graphicFrame>
        <p:nvGraphicFramePr>
          <p:cNvPr id="46086" name="Object 6"/>
          <p:cNvGraphicFramePr>
            <a:graphicFrameLocks noChangeAspect="1"/>
          </p:cNvGraphicFramePr>
          <p:nvPr/>
        </p:nvGraphicFramePr>
        <p:xfrm>
          <a:off x="250825" y="2219325"/>
          <a:ext cx="8353425" cy="4162425"/>
        </p:xfrm>
        <a:graphic>
          <a:graphicData uri="http://schemas.openxmlformats.org/presentationml/2006/ole">
            <p:oleObj spid="_x0000_s46086" name="Gráfico" r:id="rId3" imgW="5886450" imgH="2419350" progId="Excel.Chart.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6086"/>
                                        </p:tgtEl>
                                        <p:attrNameLst>
                                          <p:attrName>style.visibility</p:attrName>
                                        </p:attrNameLst>
                                      </p:cBhvr>
                                      <p:to>
                                        <p:strVal val="visible"/>
                                      </p:to>
                                    </p:set>
                                    <p:animEffect transition="in" filter="diamond(in)">
                                      <p:cBhvr>
                                        <p:cTn id="7" dur="2000"/>
                                        <p:tgtEl>
                                          <p:spTgt spid="46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608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Rectángulo"/>
          <p:cNvSpPr>
            <a:spLocks noChangeArrowheads="1"/>
          </p:cNvSpPr>
          <p:nvPr/>
        </p:nvSpPr>
        <p:spPr bwMode="auto">
          <a:xfrm>
            <a:off x="1643063" y="312738"/>
            <a:ext cx="5286375" cy="701675"/>
          </a:xfrm>
          <a:prstGeom prst="rect">
            <a:avLst/>
          </a:prstGeom>
          <a:noFill/>
          <a:ln w="9525">
            <a:noFill/>
            <a:miter lim="800000"/>
            <a:headEnd/>
            <a:tailEnd/>
          </a:ln>
        </p:spPr>
        <p:txBody>
          <a:bodyPr>
            <a:spAutoFit/>
          </a:bodyPr>
          <a:lstStyle/>
          <a:p>
            <a:pPr algn="ctr"/>
            <a:r>
              <a:rPr lang="es-EC" sz="4000" b="1">
                <a:solidFill>
                  <a:schemeClr val="accent2"/>
                </a:solidFill>
                <a:latin typeface="Times New Roman" pitchFamily="18" charset="0"/>
                <a:cs typeface="Times New Roman" pitchFamily="18" charset="0"/>
              </a:rPr>
              <a:t>Análisis Económico</a:t>
            </a:r>
          </a:p>
        </p:txBody>
      </p:sp>
      <p:sp>
        <p:nvSpPr>
          <p:cNvPr id="47107" name="4 Rectángulo"/>
          <p:cNvSpPr>
            <a:spLocks noChangeArrowheads="1"/>
          </p:cNvSpPr>
          <p:nvPr/>
        </p:nvSpPr>
        <p:spPr bwMode="auto">
          <a:xfrm>
            <a:off x="468313" y="1341438"/>
            <a:ext cx="4608512" cy="457200"/>
          </a:xfrm>
          <a:prstGeom prst="rect">
            <a:avLst/>
          </a:prstGeom>
          <a:noFill/>
          <a:ln w="9525">
            <a:noFill/>
            <a:miter lim="800000"/>
            <a:headEnd/>
            <a:tailEnd/>
          </a:ln>
        </p:spPr>
        <p:txBody>
          <a:bodyPr>
            <a:spAutoFit/>
          </a:bodyPr>
          <a:lstStyle/>
          <a:p>
            <a:pPr>
              <a:buClr>
                <a:srgbClr val="FFFF00"/>
              </a:buClr>
              <a:buFont typeface="Wingdings" pitchFamily="2" charset="2"/>
              <a:buChar char="§"/>
            </a:pPr>
            <a:r>
              <a:rPr lang="es-EC" sz="2400">
                <a:latin typeface="Times New Roman" pitchFamily="18" charset="0"/>
                <a:cs typeface="Times New Roman" pitchFamily="18" charset="0"/>
              </a:rPr>
              <a:t> Análisis de costo ($)</a:t>
            </a:r>
          </a:p>
        </p:txBody>
      </p:sp>
      <p:graphicFrame>
        <p:nvGraphicFramePr>
          <p:cNvPr id="47109" name="Object 5"/>
          <p:cNvGraphicFramePr>
            <a:graphicFrameLocks noChangeAspect="1"/>
          </p:cNvGraphicFramePr>
          <p:nvPr/>
        </p:nvGraphicFramePr>
        <p:xfrm>
          <a:off x="179388" y="1844675"/>
          <a:ext cx="8353425" cy="4608513"/>
        </p:xfrm>
        <a:graphic>
          <a:graphicData uri="http://schemas.openxmlformats.org/presentationml/2006/ole">
            <p:oleObj spid="_x0000_s47109" name="Gráfico" r:id="rId3" imgW="5886450" imgH="2419350" progId="Excel.Chart.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7109"/>
                                        </p:tgtEl>
                                        <p:attrNameLst>
                                          <p:attrName>style.visibility</p:attrName>
                                        </p:attrNameLst>
                                      </p:cBhvr>
                                      <p:to>
                                        <p:strVal val="visible"/>
                                      </p:to>
                                    </p:set>
                                    <p:animEffect transition="in" filter="diamond(in)">
                                      <p:cBhvr>
                                        <p:cTn id="7" dur="2000"/>
                                        <p:tgtEl>
                                          <p:spTgt spid="47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710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Rectángulo"/>
          <p:cNvSpPr>
            <a:spLocks noChangeArrowheads="1"/>
          </p:cNvSpPr>
          <p:nvPr/>
        </p:nvSpPr>
        <p:spPr bwMode="auto">
          <a:xfrm>
            <a:off x="1643063" y="312738"/>
            <a:ext cx="5286375" cy="701675"/>
          </a:xfrm>
          <a:prstGeom prst="rect">
            <a:avLst/>
          </a:prstGeom>
          <a:noFill/>
          <a:ln w="9525">
            <a:noFill/>
            <a:miter lim="800000"/>
            <a:headEnd/>
            <a:tailEnd/>
          </a:ln>
        </p:spPr>
        <p:txBody>
          <a:bodyPr>
            <a:spAutoFit/>
          </a:bodyPr>
          <a:lstStyle/>
          <a:p>
            <a:pPr algn="ctr"/>
            <a:r>
              <a:rPr lang="es-EC" sz="4000" b="1">
                <a:solidFill>
                  <a:schemeClr val="accent2"/>
                </a:solidFill>
                <a:latin typeface="Times New Roman" pitchFamily="18" charset="0"/>
                <a:cs typeface="Times New Roman" pitchFamily="18" charset="0"/>
              </a:rPr>
              <a:t>Análisis Financiero</a:t>
            </a:r>
          </a:p>
        </p:txBody>
      </p:sp>
      <p:sp>
        <p:nvSpPr>
          <p:cNvPr id="48131" name="4 Rectángulo"/>
          <p:cNvSpPr>
            <a:spLocks noChangeArrowheads="1"/>
          </p:cNvSpPr>
          <p:nvPr/>
        </p:nvSpPr>
        <p:spPr bwMode="auto">
          <a:xfrm>
            <a:off x="468313" y="1341438"/>
            <a:ext cx="4608512" cy="457200"/>
          </a:xfrm>
          <a:prstGeom prst="rect">
            <a:avLst/>
          </a:prstGeom>
          <a:noFill/>
          <a:ln w="9525">
            <a:noFill/>
            <a:miter lim="800000"/>
            <a:headEnd/>
            <a:tailEnd/>
          </a:ln>
        </p:spPr>
        <p:txBody>
          <a:bodyPr>
            <a:spAutoFit/>
          </a:bodyPr>
          <a:lstStyle/>
          <a:p>
            <a:pPr>
              <a:buClr>
                <a:srgbClr val="FFFF00"/>
              </a:buClr>
              <a:buFont typeface="Wingdings" pitchFamily="2" charset="2"/>
              <a:buChar char="§"/>
            </a:pPr>
            <a:r>
              <a:rPr lang="es-EC" sz="2400">
                <a:latin typeface="Times New Roman" pitchFamily="18" charset="0"/>
                <a:cs typeface="Times New Roman" pitchFamily="18" charset="0"/>
              </a:rPr>
              <a:t> Flujo de caja ($)</a:t>
            </a:r>
          </a:p>
        </p:txBody>
      </p:sp>
      <p:graphicFrame>
        <p:nvGraphicFramePr>
          <p:cNvPr id="48136" name="Object 8"/>
          <p:cNvGraphicFramePr>
            <a:graphicFrameLocks noChangeAspect="1"/>
          </p:cNvGraphicFramePr>
          <p:nvPr/>
        </p:nvGraphicFramePr>
        <p:xfrm>
          <a:off x="369888" y="1916113"/>
          <a:ext cx="8089900" cy="4392612"/>
        </p:xfrm>
        <a:graphic>
          <a:graphicData uri="http://schemas.openxmlformats.org/presentationml/2006/ole">
            <p:oleObj spid="_x0000_s48136" name="Gráfico" r:id="rId3" imgW="5886450" imgH="2419350" progId="Excel.Chart.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8136"/>
                                        </p:tgtEl>
                                        <p:attrNameLst>
                                          <p:attrName>style.visibility</p:attrName>
                                        </p:attrNameLst>
                                      </p:cBhvr>
                                      <p:to>
                                        <p:strVal val="visible"/>
                                      </p:to>
                                    </p:set>
                                    <p:animEffect transition="in" filter="diamond(in)">
                                      <p:cBhvr>
                                        <p:cTn id="7" dur="2000"/>
                                        <p:tgtEl>
                                          <p:spTgt spid="48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813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1 Imagen" descr="basura%20electronica.jpg"/>
          <p:cNvPicPr>
            <a:picLocks noGrp="1" noChangeAspect="1"/>
          </p:cNvPicPr>
          <p:nvPr isPhoto="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2 CuadroTexto"/>
          <p:cNvSpPr txBox="1"/>
          <p:nvPr/>
        </p:nvSpPr>
        <p:spPr>
          <a:xfrm rot="19451409">
            <a:off x="2747963" y="1192213"/>
            <a:ext cx="4500562" cy="1322387"/>
          </a:xfrm>
          <a:prstGeom prst="rect">
            <a:avLst/>
          </a:prstGeom>
          <a:solidFill>
            <a:schemeClr val="bg2">
              <a:lumMod val="50000"/>
            </a:schemeClr>
          </a:solidFill>
        </p:spPr>
        <p:txBody>
          <a:bodyPr>
            <a:spAutoFit/>
          </a:bodyPr>
          <a:lstStyle/>
          <a:p>
            <a:pPr fontAlgn="auto">
              <a:spcBef>
                <a:spcPts val="0"/>
              </a:spcBef>
              <a:spcAft>
                <a:spcPts val="0"/>
              </a:spcAft>
              <a:defRPr/>
            </a:pPr>
            <a:r>
              <a:rPr lang="es-EC" sz="8000" dirty="0">
                <a:latin typeface="Times New Roman" pitchFamily="18" charset="0"/>
                <a:cs typeface="Times New Roman" pitchFamily="18" charset="0"/>
              </a:rPr>
              <a:t>BASURA </a:t>
            </a:r>
            <a:endParaRPr lang="es-EC" sz="8000" dirty="0">
              <a:latin typeface="Times New Roman" pitchFamily="18" charset="0"/>
              <a:cs typeface="Times New Roman" pitchFamily="18" charset="0"/>
            </a:endParaRPr>
          </a:p>
        </p:txBody>
      </p:sp>
      <p:sp>
        <p:nvSpPr>
          <p:cNvPr id="4" name="3 CuadroTexto"/>
          <p:cNvSpPr txBox="1"/>
          <p:nvPr/>
        </p:nvSpPr>
        <p:spPr>
          <a:xfrm rot="1178344">
            <a:off x="719138" y="3937000"/>
            <a:ext cx="7500937" cy="1322388"/>
          </a:xfrm>
          <a:prstGeom prst="rect">
            <a:avLst/>
          </a:prstGeom>
          <a:solidFill>
            <a:schemeClr val="bg2">
              <a:lumMod val="50000"/>
            </a:schemeClr>
          </a:solidFill>
        </p:spPr>
        <p:txBody>
          <a:bodyPr>
            <a:spAutoFit/>
          </a:bodyPr>
          <a:lstStyle/>
          <a:p>
            <a:pPr fontAlgn="auto">
              <a:spcBef>
                <a:spcPts val="0"/>
              </a:spcBef>
              <a:spcAft>
                <a:spcPts val="0"/>
              </a:spcAft>
              <a:defRPr/>
            </a:pPr>
            <a:r>
              <a:rPr lang="es-EC" sz="8000" dirty="0">
                <a:latin typeface="Times New Roman" pitchFamily="18" charset="0"/>
                <a:cs typeface="Times New Roman" pitchFamily="18" charset="0"/>
              </a:rPr>
              <a:t>ELECTRONICA</a:t>
            </a:r>
            <a:endParaRPr lang="es-EC" sz="8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animEffect transition="in" filter="wipe(down)">
                                      <p:cBhvr>
                                        <p:cTn id="15" dur="500"/>
                                        <p:tgtEl>
                                          <p:spTgt spid="4">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down)">
                                      <p:cBhvr>
                                        <p:cTn id="1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4" grpId="0" build="allAtOnce"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Rectángulo"/>
          <p:cNvSpPr>
            <a:spLocks noChangeArrowheads="1"/>
          </p:cNvSpPr>
          <p:nvPr/>
        </p:nvSpPr>
        <p:spPr bwMode="auto">
          <a:xfrm>
            <a:off x="1643063" y="312738"/>
            <a:ext cx="5286375" cy="701675"/>
          </a:xfrm>
          <a:prstGeom prst="rect">
            <a:avLst/>
          </a:prstGeom>
          <a:noFill/>
          <a:ln w="9525">
            <a:noFill/>
            <a:miter lim="800000"/>
            <a:headEnd/>
            <a:tailEnd/>
          </a:ln>
        </p:spPr>
        <p:txBody>
          <a:bodyPr>
            <a:spAutoFit/>
          </a:bodyPr>
          <a:lstStyle/>
          <a:p>
            <a:pPr algn="ctr"/>
            <a:r>
              <a:rPr lang="es-EC" sz="4000" b="1">
                <a:solidFill>
                  <a:schemeClr val="accent2"/>
                </a:solidFill>
                <a:latin typeface="Times New Roman" pitchFamily="18" charset="0"/>
                <a:cs typeface="Times New Roman" pitchFamily="18" charset="0"/>
              </a:rPr>
              <a:t>Análisis Financiero</a:t>
            </a:r>
          </a:p>
        </p:txBody>
      </p:sp>
      <p:sp>
        <p:nvSpPr>
          <p:cNvPr id="51203" name="4 Rectángulo"/>
          <p:cNvSpPr>
            <a:spLocks noChangeArrowheads="1"/>
          </p:cNvSpPr>
          <p:nvPr/>
        </p:nvSpPr>
        <p:spPr bwMode="auto">
          <a:xfrm>
            <a:off x="468313" y="1341438"/>
            <a:ext cx="4608512" cy="457200"/>
          </a:xfrm>
          <a:prstGeom prst="rect">
            <a:avLst/>
          </a:prstGeom>
          <a:noFill/>
          <a:ln w="9525">
            <a:noFill/>
            <a:miter lim="800000"/>
            <a:headEnd/>
            <a:tailEnd/>
          </a:ln>
        </p:spPr>
        <p:txBody>
          <a:bodyPr>
            <a:spAutoFit/>
          </a:bodyPr>
          <a:lstStyle/>
          <a:p>
            <a:pPr>
              <a:buClr>
                <a:srgbClr val="FFFF00"/>
              </a:buClr>
              <a:buFont typeface="Wingdings" pitchFamily="2" charset="2"/>
              <a:buChar char="§"/>
            </a:pPr>
            <a:r>
              <a:rPr lang="es-EC" sz="2400">
                <a:latin typeface="Times New Roman" pitchFamily="18" charset="0"/>
                <a:cs typeface="Times New Roman" pitchFamily="18" charset="0"/>
              </a:rPr>
              <a:t> Estado de resultado ($)</a:t>
            </a:r>
          </a:p>
        </p:txBody>
      </p:sp>
      <p:graphicFrame>
        <p:nvGraphicFramePr>
          <p:cNvPr id="51207" name="Object 7"/>
          <p:cNvGraphicFramePr>
            <a:graphicFrameLocks noChangeAspect="1"/>
          </p:cNvGraphicFramePr>
          <p:nvPr/>
        </p:nvGraphicFramePr>
        <p:xfrm>
          <a:off x="250825" y="1844675"/>
          <a:ext cx="8208963" cy="4679950"/>
        </p:xfrm>
        <a:graphic>
          <a:graphicData uri="http://schemas.openxmlformats.org/presentationml/2006/ole">
            <p:oleObj spid="_x0000_s51207" name="Gráfico" r:id="rId3" imgW="5886450" imgH="2152650" progId="Excel.Chart.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1207"/>
                                        </p:tgtEl>
                                        <p:attrNameLst>
                                          <p:attrName>style.visibility</p:attrName>
                                        </p:attrNameLst>
                                      </p:cBhvr>
                                      <p:to>
                                        <p:strVal val="visible"/>
                                      </p:to>
                                    </p:set>
                                    <p:animEffect transition="in" filter="diamond(in)">
                                      <p:cBhvr>
                                        <p:cTn id="7" dur="2000"/>
                                        <p:tgtEl>
                                          <p:spTgt spid="51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5120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Rectángulo"/>
          <p:cNvSpPr>
            <a:spLocks noChangeArrowheads="1"/>
          </p:cNvSpPr>
          <p:nvPr/>
        </p:nvSpPr>
        <p:spPr bwMode="auto">
          <a:xfrm>
            <a:off x="1643063" y="312738"/>
            <a:ext cx="5286375" cy="701675"/>
          </a:xfrm>
          <a:prstGeom prst="rect">
            <a:avLst/>
          </a:prstGeom>
          <a:noFill/>
          <a:ln w="9525">
            <a:noFill/>
            <a:miter lim="800000"/>
            <a:headEnd/>
            <a:tailEnd/>
          </a:ln>
        </p:spPr>
        <p:txBody>
          <a:bodyPr>
            <a:spAutoFit/>
          </a:bodyPr>
          <a:lstStyle/>
          <a:p>
            <a:pPr algn="ctr"/>
            <a:r>
              <a:rPr lang="es-EC" sz="4000" b="1">
                <a:solidFill>
                  <a:schemeClr val="accent2"/>
                </a:solidFill>
                <a:latin typeface="Times New Roman" pitchFamily="18" charset="0"/>
                <a:cs typeface="Times New Roman" pitchFamily="18" charset="0"/>
              </a:rPr>
              <a:t>Análisis Financiero</a:t>
            </a:r>
          </a:p>
        </p:txBody>
      </p:sp>
      <p:sp>
        <p:nvSpPr>
          <p:cNvPr id="56323" name="4 Rectángulo"/>
          <p:cNvSpPr>
            <a:spLocks noChangeArrowheads="1"/>
          </p:cNvSpPr>
          <p:nvPr/>
        </p:nvSpPr>
        <p:spPr bwMode="auto">
          <a:xfrm>
            <a:off x="468313" y="1341438"/>
            <a:ext cx="4608512" cy="457200"/>
          </a:xfrm>
          <a:prstGeom prst="rect">
            <a:avLst/>
          </a:prstGeom>
          <a:noFill/>
          <a:ln w="9525">
            <a:noFill/>
            <a:miter lim="800000"/>
            <a:headEnd/>
            <a:tailEnd/>
          </a:ln>
        </p:spPr>
        <p:txBody>
          <a:bodyPr>
            <a:spAutoFit/>
          </a:bodyPr>
          <a:lstStyle/>
          <a:p>
            <a:pPr>
              <a:buClr>
                <a:srgbClr val="FFFF00"/>
              </a:buClr>
              <a:buFont typeface="Wingdings" pitchFamily="2" charset="2"/>
              <a:buChar char="§"/>
            </a:pPr>
            <a:r>
              <a:rPr lang="es-EC" sz="2400">
                <a:latin typeface="Times New Roman" pitchFamily="18" charset="0"/>
                <a:cs typeface="Times New Roman" pitchFamily="18" charset="0"/>
              </a:rPr>
              <a:t> Balance general ($)</a:t>
            </a:r>
          </a:p>
        </p:txBody>
      </p:sp>
      <p:graphicFrame>
        <p:nvGraphicFramePr>
          <p:cNvPr id="56325" name="Object 5"/>
          <p:cNvGraphicFramePr>
            <a:graphicFrameLocks noChangeAspect="1"/>
          </p:cNvGraphicFramePr>
          <p:nvPr/>
        </p:nvGraphicFramePr>
        <p:xfrm>
          <a:off x="323850" y="1916113"/>
          <a:ext cx="8135938" cy="4392612"/>
        </p:xfrm>
        <a:graphic>
          <a:graphicData uri="http://schemas.openxmlformats.org/presentationml/2006/ole">
            <p:oleObj spid="_x0000_s56325" name="Gráfico" r:id="rId3" imgW="5886450" imgH="2419350" progId="Excel.Chart.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6325"/>
                                        </p:tgtEl>
                                        <p:attrNameLst>
                                          <p:attrName>style.visibility</p:attrName>
                                        </p:attrNameLst>
                                      </p:cBhvr>
                                      <p:to>
                                        <p:strVal val="visible"/>
                                      </p:to>
                                    </p:set>
                                    <p:animEffect transition="in" filter="diamond(in)">
                                      <p:cBhvr>
                                        <p:cTn id="7" dur="2000"/>
                                        <p:tgtEl>
                                          <p:spTgt spid="56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563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1 Rectángulo"/>
          <p:cNvSpPr>
            <a:spLocks noChangeArrowheads="1"/>
          </p:cNvSpPr>
          <p:nvPr/>
        </p:nvSpPr>
        <p:spPr bwMode="auto">
          <a:xfrm>
            <a:off x="1643063" y="312738"/>
            <a:ext cx="5286375" cy="701675"/>
          </a:xfrm>
          <a:prstGeom prst="rect">
            <a:avLst/>
          </a:prstGeom>
          <a:noFill/>
          <a:ln w="9525">
            <a:noFill/>
            <a:miter lim="800000"/>
            <a:headEnd/>
            <a:tailEnd/>
          </a:ln>
        </p:spPr>
        <p:txBody>
          <a:bodyPr>
            <a:spAutoFit/>
          </a:bodyPr>
          <a:lstStyle/>
          <a:p>
            <a:pPr algn="ctr"/>
            <a:r>
              <a:rPr lang="es-EC" sz="4000" b="1">
                <a:solidFill>
                  <a:schemeClr val="accent2"/>
                </a:solidFill>
                <a:latin typeface="Times New Roman" pitchFamily="18" charset="0"/>
                <a:cs typeface="Times New Roman" pitchFamily="18" charset="0"/>
              </a:rPr>
              <a:t>Análisis Financiero</a:t>
            </a:r>
          </a:p>
        </p:txBody>
      </p:sp>
      <p:sp>
        <p:nvSpPr>
          <p:cNvPr id="55300" name="Text Box 4"/>
          <p:cNvSpPr txBox="1">
            <a:spLocks noChangeArrowheads="1"/>
          </p:cNvSpPr>
          <p:nvPr/>
        </p:nvSpPr>
        <p:spPr bwMode="auto">
          <a:xfrm>
            <a:off x="1835150" y="2205038"/>
            <a:ext cx="5400675" cy="3560762"/>
          </a:xfrm>
          <a:prstGeom prst="rect">
            <a:avLst/>
          </a:prstGeom>
          <a:noFill/>
          <a:ln w="9525">
            <a:noFill/>
            <a:miter lim="800000"/>
            <a:headEnd/>
            <a:tailEnd/>
          </a:ln>
          <a:effectLst/>
        </p:spPr>
        <p:txBody>
          <a:bodyPr>
            <a:spAutoFit/>
          </a:bodyPr>
          <a:lstStyle/>
          <a:p>
            <a:pPr>
              <a:buClr>
                <a:schemeClr val="accent2"/>
              </a:buClr>
              <a:buFont typeface="Wingdings" pitchFamily="2" charset="2"/>
              <a:buChar char="§"/>
            </a:pPr>
            <a:r>
              <a:rPr lang="es-ES" sz="2400">
                <a:latin typeface="Times New Roman" pitchFamily="18" charset="0"/>
              </a:rPr>
              <a:t> Tasa Interna de Retorno (TIR): 39%</a:t>
            </a:r>
          </a:p>
          <a:p>
            <a:pPr>
              <a:buClr>
                <a:schemeClr val="accent2"/>
              </a:buClr>
              <a:buFont typeface="Wingdings" pitchFamily="2" charset="2"/>
              <a:buChar char="§"/>
            </a:pPr>
            <a:endParaRPr lang="es-ES" sz="2400">
              <a:latin typeface="Times New Roman" pitchFamily="18" charset="0"/>
            </a:endParaRPr>
          </a:p>
          <a:p>
            <a:pPr>
              <a:buClr>
                <a:schemeClr val="accent2"/>
              </a:buClr>
              <a:buFont typeface="Wingdings" pitchFamily="2" charset="2"/>
              <a:buChar char="§"/>
            </a:pPr>
            <a:r>
              <a:rPr lang="es-ES" sz="2400">
                <a:latin typeface="Times New Roman" pitchFamily="18" charset="0"/>
              </a:rPr>
              <a:t> Valor actual neto (VAN): $957.227</a:t>
            </a:r>
          </a:p>
          <a:p>
            <a:pPr>
              <a:buClr>
                <a:schemeClr val="accent2"/>
              </a:buClr>
              <a:buFont typeface="Wingdings" pitchFamily="2" charset="2"/>
              <a:buChar char="§"/>
            </a:pPr>
            <a:endParaRPr lang="es-ES" sz="2400">
              <a:latin typeface="Times New Roman" pitchFamily="18" charset="0"/>
            </a:endParaRPr>
          </a:p>
          <a:p>
            <a:pPr>
              <a:buClr>
                <a:schemeClr val="accent2"/>
              </a:buClr>
              <a:buFont typeface="Wingdings" pitchFamily="2" charset="2"/>
              <a:buChar char="§"/>
            </a:pPr>
            <a:r>
              <a:rPr lang="es-ES" sz="2400">
                <a:latin typeface="Times New Roman" pitchFamily="18" charset="0"/>
              </a:rPr>
              <a:t> Periodo de pago descontado: 3 años</a:t>
            </a:r>
          </a:p>
          <a:p>
            <a:endParaRPr lang="es-ES_tradnl" sz="2400">
              <a:latin typeface="Times New Roman" pitchFamily="18" charset="0"/>
            </a:endParaRPr>
          </a:p>
          <a:p>
            <a:endParaRPr lang="es-ES" sz="2400">
              <a:latin typeface="Times New Roman" pitchFamily="18" charset="0"/>
            </a:endParaRPr>
          </a:p>
          <a:p>
            <a:pPr lvl="1"/>
            <a:r>
              <a:rPr lang="es-ES" sz="2400">
                <a:solidFill>
                  <a:schemeClr val="tx2"/>
                </a:solidFill>
                <a:latin typeface="Times New Roman" pitchFamily="18" charset="0"/>
              </a:rPr>
              <a:t>Por lo tanto el negocio es </a:t>
            </a:r>
            <a:r>
              <a:rPr lang="es-ES" sz="2400" b="1" u="sng">
                <a:solidFill>
                  <a:schemeClr val="accent2"/>
                </a:solidFill>
                <a:latin typeface="Times New Roman" pitchFamily="18" charset="0"/>
              </a:rPr>
              <a:t>viable</a:t>
            </a:r>
          </a:p>
          <a:p>
            <a:pPr>
              <a:spcBef>
                <a:spcPct val="50000"/>
              </a:spcBef>
            </a:pPr>
            <a:endParaRPr lang="es-ES" sz="24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55300"/>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1 Rectángulo"/>
          <p:cNvSpPr>
            <a:spLocks noChangeArrowheads="1"/>
          </p:cNvSpPr>
          <p:nvPr/>
        </p:nvSpPr>
        <p:spPr bwMode="auto">
          <a:xfrm>
            <a:off x="1643063" y="312738"/>
            <a:ext cx="5286375" cy="701675"/>
          </a:xfrm>
          <a:prstGeom prst="rect">
            <a:avLst/>
          </a:prstGeom>
          <a:noFill/>
          <a:ln w="9525">
            <a:noFill/>
            <a:miter lim="800000"/>
            <a:headEnd/>
            <a:tailEnd/>
          </a:ln>
        </p:spPr>
        <p:txBody>
          <a:bodyPr>
            <a:spAutoFit/>
          </a:bodyPr>
          <a:lstStyle/>
          <a:p>
            <a:pPr algn="ctr"/>
            <a:r>
              <a:rPr lang="es-EC" sz="4000" b="1">
                <a:solidFill>
                  <a:schemeClr val="accent2"/>
                </a:solidFill>
                <a:latin typeface="Times New Roman" pitchFamily="18" charset="0"/>
                <a:cs typeface="Times New Roman" pitchFamily="18" charset="0"/>
              </a:rPr>
              <a:t>Conclusiones</a:t>
            </a:r>
          </a:p>
        </p:txBody>
      </p:sp>
      <p:sp>
        <p:nvSpPr>
          <p:cNvPr id="44038" name="Text Box 6"/>
          <p:cNvSpPr txBox="1">
            <a:spLocks noChangeArrowheads="1"/>
          </p:cNvSpPr>
          <p:nvPr/>
        </p:nvSpPr>
        <p:spPr bwMode="auto">
          <a:xfrm>
            <a:off x="250825" y="4156075"/>
            <a:ext cx="8497888" cy="1187450"/>
          </a:xfrm>
          <a:prstGeom prst="rect">
            <a:avLst/>
          </a:prstGeom>
          <a:noFill/>
          <a:ln w="9525">
            <a:noFill/>
            <a:miter lim="800000"/>
            <a:headEnd/>
            <a:tailEnd/>
          </a:ln>
          <a:effectLst/>
        </p:spPr>
        <p:txBody>
          <a:bodyPr>
            <a:spAutoFit/>
          </a:bodyPr>
          <a:lstStyle/>
          <a:p>
            <a:r>
              <a:rPr lang="es-ES" sz="2400" b="1">
                <a:latin typeface="Times New Roman" pitchFamily="18" charset="0"/>
              </a:rPr>
              <a:t>2)</a:t>
            </a:r>
            <a:r>
              <a:rPr lang="es-ES" sz="2400">
                <a:latin typeface="Times New Roman" pitchFamily="18" charset="0"/>
              </a:rPr>
              <a:t> Así mismo, se carece de una infraestructura formal para el manejo de estos desechos en sus diversas etapas, aunque el mercado informal es una realidad.</a:t>
            </a:r>
          </a:p>
        </p:txBody>
      </p:sp>
      <p:sp>
        <p:nvSpPr>
          <p:cNvPr id="44039" name="Text Box 7"/>
          <p:cNvSpPr txBox="1">
            <a:spLocks noChangeArrowheads="1"/>
          </p:cNvSpPr>
          <p:nvPr/>
        </p:nvSpPr>
        <p:spPr bwMode="auto">
          <a:xfrm>
            <a:off x="179388" y="5734050"/>
            <a:ext cx="8713787" cy="822325"/>
          </a:xfrm>
          <a:prstGeom prst="rect">
            <a:avLst/>
          </a:prstGeom>
          <a:noFill/>
          <a:ln w="9525">
            <a:noFill/>
            <a:miter lim="800000"/>
            <a:headEnd/>
            <a:tailEnd/>
          </a:ln>
          <a:effectLst/>
        </p:spPr>
        <p:txBody>
          <a:bodyPr>
            <a:spAutoFit/>
          </a:bodyPr>
          <a:lstStyle/>
          <a:p>
            <a:r>
              <a:rPr lang="es-ES" sz="2400" b="1">
                <a:latin typeface="Times New Roman" pitchFamily="18" charset="0"/>
              </a:rPr>
              <a:t>3)</a:t>
            </a:r>
            <a:r>
              <a:rPr lang="es-ES" sz="2400">
                <a:latin typeface="Times New Roman" pitchFamily="18" charset="0"/>
              </a:rPr>
              <a:t> Existen diversos métodos para estimar las cantidades globales de desechos electrónicos.</a:t>
            </a:r>
          </a:p>
        </p:txBody>
      </p:sp>
      <p:sp>
        <p:nvSpPr>
          <p:cNvPr id="44040" name="Text Box 8"/>
          <p:cNvSpPr txBox="1">
            <a:spLocks noChangeArrowheads="1"/>
          </p:cNvSpPr>
          <p:nvPr/>
        </p:nvSpPr>
        <p:spPr bwMode="auto">
          <a:xfrm>
            <a:off x="179388" y="1268413"/>
            <a:ext cx="8208962" cy="2647950"/>
          </a:xfrm>
          <a:prstGeom prst="rect">
            <a:avLst/>
          </a:prstGeom>
          <a:noFill/>
          <a:ln w="9525">
            <a:noFill/>
            <a:miter lim="800000"/>
            <a:headEnd/>
            <a:tailEnd/>
          </a:ln>
          <a:effectLst/>
        </p:spPr>
        <p:txBody>
          <a:bodyPr>
            <a:spAutoFit/>
          </a:bodyPr>
          <a:lstStyle/>
          <a:p>
            <a:pPr algn="just"/>
            <a:r>
              <a:rPr lang="es-ES" sz="2400">
                <a:latin typeface="Times New Roman" pitchFamily="18" charset="0"/>
              </a:rPr>
              <a:t>1) Un problema que debemos volver de conocimiento general son los desechos electrónicos y de consumo de productos electrónicos, además tener una idea de la generación potencial actual y futura de estos desechos; sin embargo, aun existen algunas lagunas con respecto a información más precisa sobre los patrones de consumo y, particularmente, de las alternativas de almacenamiento y ciclo de vida para los desechos electrónicos.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040"/>
                                        </p:tgtEl>
                                        <p:attrNameLst>
                                          <p:attrName>style.visibility</p:attrName>
                                        </p:attrNameLst>
                                      </p:cBhvr>
                                      <p:to>
                                        <p:strVal val="visible"/>
                                      </p:to>
                                    </p:set>
                                    <p:anim calcmode="lin" valueType="num">
                                      <p:cBhvr additive="base">
                                        <p:cTn id="7" dur="500" fill="hold"/>
                                        <p:tgtEl>
                                          <p:spTgt spid="44040"/>
                                        </p:tgtEl>
                                        <p:attrNameLst>
                                          <p:attrName>ppt_x</p:attrName>
                                        </p:attrNameLst>
                                      </p:cBhvr>
                                      <p:tavLst>
                                        <p:tav tm="0">
                                          <p:val>
                                            <p:strVal val="#ppt_x"/>
                                          </p:val>
                                        </p:tav>
                                        <p:tav tm="100000">
                                          <p:val>
                                            <p:strVal val="#ppt_x"/>
                                          </p:val>
                                        </p:tav>
                                      </p:tavLst>
                                    </p:anim>
                                    <p:anim calcmode="lin" valueType="num">
                                      <p:cBhvr additive="base">
                                        <p:cTn id="8" dur="500" fill="hold"/>
                                        <p:tgtEl>
                                          <p:spTgt spid="4404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4038"/>
                                        </p:tgtEl>
                                        <p:attrNameLst>
                                          <p:attrName>style.visibility</p:attrName>
                                        </p:attrNameLst>
                                      </p:cBhvr>
                                      <p:to>
                                        <p:strVal val="visible"/>
                                      </p:to>
                                    </p:set>
                                    <p:anim calcmode="lin" valueType="num">
                                      <p:cBhvr additive="base">
                                        <p:cTn id="13" dur="500" fill="hold"/>
                                        <p:tgtEl>
                                          <p:spTgt spid="44038"/>
                                        </p:tgtEl>
                                        <p:attrNameLst>
                                          <p:attrName>ppt_x</p:attrName>
                                        </p:attrNameLst>
                                      </p:cBhvr>
                                      <p:tavLst>
                                        <p:tav tm="0">
                                          <p:val>
                                            <p:strVal val="#ppt_x"/>
                                          </p:val>
                                        </p:tav>
                                        <p:tav tm="100000">
                                          <p:val>
                                            <p:strVal val="#ppt_x"/>
                                          </p:val>
                                        </p:tav>
                                      </p:tavLst>
                                    </p:anim>
                                    <p:anim calcmode="lin" valueType="num">
                                      <p:cBhvr additive="base">
                                        <p:cTn id="14" dur="500" fill="hold"/>
                                        <p:tgtEl>
                                          <p:spTgt spid="4403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4039"/>
                                        </p:tgtEl>
                                        <p:attrNameLst>
                                          <p:attrName>style.visibility</p:attrName>
                                        </p:attrNameLst>
                                      </p:cBhvr>
                                      <p:to>
                                        <p:strVal val="visible"/>
                                      </p:to>
                                    </p:set>
                                    <p:anim calcmode="lin" valueType="num">
                                      <p:cBhvr additive="base">
                                        <p:cTn id="19" dur="500" fill="hold"/>
                                        <p:tgtEl>
                                          <p:spTgt spid="44039"/>
                                        </p:tgtEl>
                                        <p:attrNameLst>
                                          <p:attrName>ppt_x</p:attrName>
                                        </p:attrNameLst>
                                      </p:cBhvr>
                                      <p:tavLst>
                                        <p:tav tm="0">
                                          <p:val>
                                            <p:strVal val="#ppt_x"/>
                                          </p:val>
                                        </p:tav>
                                        <p:tav tm="100000">
                                          <p:val>
                                            <p:strVal val="#ppt_x"/>
                                          </p:val>
                                        </p:tav>
                                      </p:tavLst>
                                    </p:anim>
                                    <p:anim calcmode="lin" valueType="num">
                                      <p:cBhvr additive="base">
                                        <p:cTn id="20" dur="500" fill="hold"/>
                                        <p:tgtEl>
                                          <p:spTgt spid="440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8" grpId="0"/>
      <p:bldP spid="44039" grpId="0"/>
      <p:bldP spid="4404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Rectángulo"/>
          <p:cNvSpPr>
            <a:spLocks noChangeArrowheads="1"/>
          </p:cNvSpPr>
          <p:nvPr/>
        </p:nvSpPr>
        <p:spPr bwMode="auto">
          <a:xfrm>
            <a:off x="1643063" y="312738"/>
            <a:ext cx="5286375" cy="701675"/>
          </a:xfrm>
          <a:prstGeom prst="rect">
            <a:avLst/>
          </a:prstGeom>
          <a:noFill/>
          <a:ln w="9525">
            <a:noFill/>
            <a:miter lim="800000"/>
            <a:headEnd/>
            <a:tailEnd/>
          </a:ln>
        </p:spPr>
        <p:txBody>
          <a:bodyPr>
            <a:spAutoFit/>
          </a:bodyPr>
          <a:lstStyle/>
          <a:p>
            <a:pPr algn="ctr"/>
            <a:r>
              <a:rPr lang="es-EC" sz="4000" b="1">
                <a:solidFill>
                  <a:schemeClr val="accent2"/>
                </a:solidFill>
                <a:latin typeface="Times New Roman" pitchFamily="18" charset="0"/>
                <a:cs typeface="Times New Roman" pitchFamily="18" charset="0"/>
              </a:rPr>
              <a:t>Conclusiones</a:t>
            </a:r>
          </a:p>
        </p:txBody>
      </p:sp>
      <p:sp>
        <p:nvSpPr>
          <p:cNvPr id="52228" name="Text Box 4"/>
          <p:cNvSpPr txBox="1">
            <a:spLocks noChangeArrowheads="1"/>
          </p:cNvSpPr>
          <p:nvPr/>
        </p:nvSpPr>
        <p:spPr bwMode="auto">
          <a:xfrm>
            <a:off x="144463" y="1341438"/>
            <a:ext cx="8459787" cy="1917700"/>
          </a:xfrm>
          <a:prstGeom prst="rect">
            <a:avLst/>
          </a:prstGeom>
          <a:noFill/>
          <a:ln w="9525">
            <a:noFill/>
            <a:miter lim="800000"/>
            <a:headEnd/>
            <a:tailEnd/>
          </a:ln>
          <a:effectLst/>
        </p:spPr>
        <p:txBody>
          <a:bodyPr>
            <a:spAutoFit/>
          </a:bodyPr>
          <a:lstStyle/>
          <a:p>
            <a:pPr algn="just"/>
            <a:r>
              <a:rPr lang="es-ES_tradnl" sz="2400">
                <a:latin typeface="Times New Roman" pitchFamily="18" charset="0"/>
              </a:rPr>
              <a:t>4) </a:t>
            </a:r>
            <a:r>
              <a:rPr lang="es-EC" sz="2400">
                <a:latin typeface="Times New Roman" pitchFamily="18" charset="0"/>
              </a:rPr>
              <a:t>Con la implementación de RECYCLA ECUA S.A. estaremos introduciendo en el mercado un nuevo sistema de reciclaje de “basura electrónica”, el cual es muy favorable para mejorar el sistema de reciclaje de la “basura electrónica” que actualmente las empresas, industrias, instituciones y personas no cuentan.</a:t>
            </a:r>
          </a:p>
        </p:txBody>
      </p:sp>
      <p:sp>
        <p:nvSpPr>
          <p:cNvPr id="52229" name="Text Box 5"/>
          <p:cNvSpPr txBox="1">
            <a:spLocks noChangeArrowheads="1"/>
          </p:cNvSpPr>
          <p:nvPr/>
        </p:nvSpPr>
        <p:spPr bwMode="auto">
          <a:xfrm>
            <a:off x="180975" y="3598863"/>
            <a:ext cx="8567738" cy="1917700"/>
          </a:xfrm>
          <a:prstGeom prst="rect">
            <a:avLst/>
          </a:prstGeom>
          <a:noFill/>
          <a:ln w="9525">
            <a:noFill/>
            <a:miter lim="800000"/>
            <a:headEnd/>
            <a:tailEnd/>
          </a:ln>
          <a:effectLst/>
        </p:spPr>
        <p:txBody>
          <a:bodyPr>
            <a:spAutoFit/>
          </a:bodyPr>
          <a:lstStyle/>
          <a:p>
            <a:r>
              <a:rPr lang="es-ES" sz="2400">
                <a:latin typeface="Times New Roman" pitchFamily="18" charset="0"/>
              </a:rPr>
              <a:t>5) Con la presentación de esta tópico estamos promoviendo el interés por la creación de nuevos emprendimientos que ayudan al desarrollo económico del país. Este tópico presenta como desarrollo un prototipo que sin duda puede tener mejoras para hacer más eficiente y económicas  sus funciones.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228"/>
                                        </p:tgtEl>
                                        <p:attrNameLst>
                                          <p:attrName>style.visibility</p:attrName>
                                        </p:attrNameLst>
                                      </p:cBhvr>
                                      <p:to>
                                        <p:strVal val="visible"/>
                                      </p:to>
                                    </p:set>
                                    <p:anim calcmode="lin" valueType="num">
                                      <p:cBhvr additive="base">
                                        <p:cTn id="7" dur="500" fill="hold"/>
                                        <p:tgtEl>
                                          <p:spTgt spid="52228"/>
                                        </p:tgtEl>
                                        <p:attrNameLst>
                                          <p:attrName>ppt_x</p:attrName>
                                        </p:attrNameLst>
                                      </p:cBhvr>
                                      <p:tavLst>
                                        <p:tav tm="0">
                                          <p:val>
                                            <p:strVal val="#ppt_x"/>
                                          </p:val>
                                        </p:tav>
                                        <p:tav tm="100000">
                                          <p:val>
                                            <p:strVal val="#ppt_x"/>
                                          </p:val>
                                        </p:tav>
                                      </p:tavLst>
                                    </p:anim>
                                    <p:anim calcmode="lin" valueType="num">
                                      <p:cBhvr additive="base">
                                        <p:cTn id="8" dur="500" fill="hold"/>
                                        <p:tgtEl>
                                          <p:spTgt spid="522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2229"/>
                                        </p:tgtEl>
                                        <p:attrNameLst>
                                          <p:attrName>style.visibility</p:attrName>
                                        </p:attrNameLst>
                                      </p:cBhvr>
                                      <p:to>
                                        <p:strVal val="visible"/>
                                      </p:to>
                                    </p:set>
                                    <p:anim calcmode="lin" valueType="num">
                                      <p:cBhvr additive="base">
                                        <p:cTn id="13" dur="500" fill="hold"/>
                                        <p:tgtEl>
                                          <p:spTgt spid="52229"/>
                                        </p:tgtEl>
                                        <p:attrNameLst>
                                          <p:attrName>ppt_x</p:attrName>
                                        </p:attrNameLst>
                                      </p:cBhvr>
                                      <p:tavLst>
                                        <p:tav tm="0">
                                          <p:val>
                                            <p:strVal val="#ppt_x"/>
                                          </p:val>
                                        </p:tav>
                                        <p:tav tm="100000">
                                          <p:val>
                                            <p:strVal val="#ppt_x"/>
                                          </p:val>
                                        </p:tav>
                                      </p:tavLst>
                                    </p:anim>
                                    <p:anim calcmode="lin" valueType="num">
                                      <p:cBhvr additive="base">
                                        <p:cTn id="14" dur="500" fill="hold"/>
                                        <p:tgtEl>
                                          <p:spTgt spid="522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p:bldP spid="5222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Rectángulo"/>
          <p:cNvSpPr>
            <a:spLocks noChangeArrowheads="1"/>
          </p:cNvSpPr>
          <p:nvPr/>
        </p:nvSpPr>
        <p:spPr bwMode="auto">
          <a:xfrm>
            <a:off x="1643063" y="312738"/>
            <a:ext cx="5286375" cy="701675"/>
          </a:xfrm>
          <a:prstGeom prst="rect">
            <a:avLst/>
          </a:prstGeom>
          <a:noFill/>
          <a:ln w="9525">
            <a:noFill/>
            <a:miter lim="800000"/>
            <a:headEnd/>
            <a:tailEnd/>
          </a:ln>
        </p:spPr>
        <p:txBody>
          <a:bodyPr>
            <a:spAutoFit/>
          </a:bodyPr>
          <a:lstStyle/>
          <a:p>
            <a:pPr algn="ctr"/>
            <a:r>
              <a:rPr lang="es-EC" sz="4000" b="1">
                <a:solidFill>
                  <a:schemeClr val="accent2"/>
                </a:solidFill>
                <a:latin typeface="Times New Roman" pitchFamily="18" charset="0"/>
                <a:cs typeface="Times New Roman" pitchFamily="18" charset="0"/>
              </a:rPr>
              <a:t>Recomendaciones</a:t>
            </a:r>
          </a:p>
        </p:txBody>
      </p:sp>
      <p:sp>
        <p:nvSpPr>
          <p:cNvPr id="50179" name="Text Box 3"/>
          <p:cNvSpPr txBox="1">
            <a:spLocks noChangeArrowheads="1"/>
          </p:cNvSpPr>
          <p:nvPr/>
        </p:nvSpPr>
        <p:spPr bwMode="auto">
          <a:xfrm>
            <a:off x="179388" y="1052513"/>
            <a:ext cx="8424862" cy="5578475"/>
          </a:xfrm>
          <a:prstGeom prst="rect">
            <a:avLst/>
          </a:prstGeom>
          <a:noFill/>
          <a:ln w="9525">
            <a:noFill/>
            <a:miter lim="800000"/>
            <a:headEnd/>
            <a:tailEnd/>
          </a:ln>
          <a:effectLst/>
        </p:spPr>
        <p:txBody>
          <a:bodyPr>
            <a:spAutoFit/>
          </a:bodyPr>
          <a:lstStyle/>
          <a:p>
            <a:pPr marL="342900" indent="-342900">
              <a:buFontTx/>
              <a:buAutoNum type="arabicParenR"/>
            </a:pPr>
            <a:r>
              <a:rPr lang="es-ES" sz="2000">
                <a:latin typeface="Times New Roman" pitchFamily="18" charset="0"/>
              </a:rPr>
              <a:t>El desmantelamiento y procesamiento son importantes, pero solo como etapas intermedias.</a:t>
            </a:r>
          </a:p>
          <a:p>
            <a:pPr marL="342900" indent="-342900"/>
            <a:endParaRPr lang="es-ES" sz="2000">
              <a:latin typeface="Times New Roman" pitchFamily="18" charset="0"/>
            </a:endParaRPr>
          </a:p>
          <a:p>
            <a:pPr marL="342900" indent="-342900"/>
            <a:r>
              <a:rPr lang="es-ES" sz="2000">
                <a:latin typeface="Times New Roman" pitchFamily="18" charset="0"/>
              </a:rPr>
              <a:t>2) El procesamiento final (recuperación de materiales), es crucial para la generación de valor y control de tóxicos. Las fundiciones integradas pueden lograr recuperaciones mayores de metales preciosos de cobre.</a:t>
            </a:r>
          </a:p>
          <a:p>
            <a:pPr marL="342900" indent="-342900"/>
            <a:endParaRPr lang="es-ES" sz="2000">
              <a:latin typeface="Times New Roman" pitchFamily="18" charset="0"/>
            </a:endParaRPr>
          </a:p>
          <a:p>
            <a:pPr marL="342900" indent="-342900"/>
            <a:r>
              <a:rPr lang="es-ES" sz="2000">
                <a:latin typeface="Times New Roman" pitchFamily="18" charset="0"/>
              </a:rPr>
              <a:t>3) Todas las etapas tienen que estar interconectadas cercanamente. </a:t>
            </a:r>
          </a:p>
          <a:p>
            <a:pPr marL="342900" indent="-342900"/>
            <a:endParaRPr lang="es-ES" sz="2000">
              <a:latin typeface="Times New Roman" pitchFamily="18" charset="0"/>
            </a:endParaRPr>
          </a:p>
          <a:p>
            <a:pPr marL="342900" indent="-342900"/>
            <a:r>
              <a:rPr lang="es-ES" sz="2000">
                <a:latin typeface="Times New Roman" pitchFamily="18" charset="0"/>
              </a:rPr>
              <a:t>4) Eliminar el déficit estructural para productos de consumo (“ciclos abiertos”), aún a precios altos.</a:t>
            </a:r>
          </a:p>
          <a:p>
            <a:pPr marL="342900" indent="-342900"/>
            <a:endParaRPr lang="es-ES" sz="2000">
              <a:latin typeface="Times New Roman" pitchFamily="18" charset="0"/>
            </a:endParaRPr>
          </a:p>
          <a:p>
            <a:pPr marL="342900" indent="-342900"/>
            <a:r>
              <a:rPr lang="es-ES" sz="2000">
                <a:latin typeface="Times New Roman" pitchFamily="18" charset="0"/>
              </a:rPr>
              <a:t>5) Concepto de responsabilidad compartida con la sociedad, gobierno empresas privadas.</a:t>
            </a:r>
          </a:p>
          <a:p>
            <a:pPr marL="342900" indent="-342900"/>
            <a:endParaRPr lang="es-ES" sz="2000">
              <a:latin typeface="Times New Roman" pitchFamily="18" charset="0"/>
            </a:endParaRPr>
          </a:p>
          <a:p>
            <a:pPr marL="342900" indent="-342900"/>
            <a:r>
              <a:rPr lang="es-ES" sz="2000">
                <a:latin typeface="Times New Roman" pitchFamily="18" charset="0"/>
              </a:rPr>
              <a:t>6) Patrones de consumo para el desarrollo del inventario.</a:t>
            </a:r>
          </a:p>
          <a:p>
            <a:pPr marL="342900" indent="-342900"/>
            <a:endParaRPr lang="es-ES" sz="2000">
              <a:latin typeface="Times New Roman" pitchFamily="18" charset="0"/>
            </a:endParaRPr>
          </a:p>
          <a:p>
            <a:pPr marL="342900" indent="-342900"/>
            <a:r>
              <a:rPr lang="es-ES" sz="2000">
                <a:latin typeface="Times New Roman" pitchFamily="18" charset="0"/>
              </a:rPr>
              <a:t>7) Redes informales de acopio.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0179"/>
                                        </p:tgtEl>
                                        <p:attrNameLst>
                                          <p:attrName>style.visibility</p:attrName>
                                        </p:attrNameLst>
                                      </p:cBhvr>
                                      <p:to>
                                        <p:strVal val="visible"/>
                                      </p:to>
                                    </p:set>
                                    <p:animEffect transition="in" filter="blinds(horizontal)">
                                      <p:cBhvr>
                                        <p:cTn id="7" dur="500"/>
                                        <p:tgtEl>
                                          <p:spTgt spid="50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WordArt 2"/>
          <p:cNvSpPr>
            <a:spLocks noChangeArrowheads="1" noChangeShapeType="1" noTextEdit="1"/>
          </p:cNvSpPr>
          <p:nvPr/>
        </p:nvSpPr>
        <p:spPr bwMode="auto">
          <a:xfrm>
            <a:off x="2051050" y="2636838"/>
            <a:ext cx="5257800" cy="1008062"/>
          </a:xfrm>
          <a:prstGeom prst="rect">
            <a:avLst/>
          </a:prstGeom>
        </p:spPr>
        <p:txBody>
          <a:bodyPr wrap="none" fromWordArt="1">
            <a:prstTxWarp prst="textPlain">
              <a:avLst>
                <a:gd name="adj" fmla="val 50000"/>
              </a:avLst>
            </a:prstTxWarp>
            <a:scene3d>
              <a:camera prst="legacyPerspectiveBottomRight">
                <a:rot lat="0" lon="21239999" rev="0"/>
              </a:camera>
              <a:lightRig rig="legacyHarsh3" dir="l"/>
            </a:scene3d>
            <a:sp3d extrusionH="430200" prstMaterial="legacyMatte">
              <a:extrusionClr>
                <a:srgbClr val="C0C0C0"/>
              </a:extrusionClr>
            </a:sp3d>
          </a:bodyPr>
          <a:lstStyle/>
          <a:p>
            <a:pPr algn="ctr"/>
            <a:r>
              <a:rPr lang="es-ES" sz="3600" kern="1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a:rPr>
              <a:t>Gracias por su atención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4" fill="hold" grpId="0" nodeType="clickEffect">
                                  <p:stCondLst>
                                    <p:cond delay="0"/>
                                  </p:stCondLst>
                                  <p:childTnLst>
                                    <p:animEffect transition="out" filter="wheel(4)">
                                      <p:cBhvr>
                                        <p:cTn id="6" dur="2000"/>
                                        <p:tgtEl>
                                          <p:spTgt spid="49154"/>
                                        </p:tgtEl>
                                      </p:cBhvr>
                                    </p:animEffect>
                                    <p:set>
                                      <p:cBhvr>
                                        <p:cTn id="7" dur="1" fill="hold">
                                          <p:stCondLst>
                                            <p:cond delay="1999"/>
                                          </p:stCondLst>
                                        </p:cTn>
                                        <p:tgtEl>
                                          <p:spTgt spid="491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1 CuadroTexto"/>
          <p:cNvSpPr txBox="1">
            <a:spLocks noChangeArrowheads="1"/>
          </p:cNvSpPr>
          <p:nvPr/>
        </p:nvSpPr>
        <p:spPr bwMode="auto">
          <a:xfrm>
            <a:off x="2555875" y="714375"/>
            <a:ext cx="3659188" cy="701675"/>
          </a:xfrm>
          <a:prstGeom prst="rect">
            <a:avLst/>
          </a:prstGeom>
          <a:noFill/>
          <a:ln w="9525">
            <a:noFill/>
            <a:miter lim="800000"/>
            <a:headEnd/>
            <a:tailEnd/>
          </a:ln>
        </p:spPr>
        <p:txBody>
          <a:bodyPr>
            <a:spAutoFit/>
          </a:bodyPr>
          <a:lstStyle/>
          <a:p>
            <a:pPr algn="ctr"/>
            <a:r>
              <a:rPr lang="es-EC" sz="4000" b="1">
                <a:solidFill>
                  <a:schemeClr val="accent2"/>
                </a:solidFill>
                <a:latin typeface="Times New Roman" pitchFamily="18" charset="0"/>
                <a:cs typeface="Times New Roman" pitchFamily="18" charset="0"/>
              </a:rPr>
              <a:t>Introducción</a:t>
            </a:r>
          </a:p>
        </p:txBody>
      </p:sp>
      <p:sp>
        <p:nvSpPr>
          <p:cNvPr id="3" name="2 CuadroTexto"/>
          <p:cNvSpPr txBox="1"/>
          <p:nvPr/>
        </p:nvSpPr>
        <p:spPr>
          <a:xfrm>
            <a:off x="1116013" y="2060575"/>
            <a:ext cx="7000875" cy="2647950"/>
          </a:xfrm>
          <a:prstGeom prst="rect">
            <a:avLst/>
          </a:prstGeom>
          <a:noFill/>
        </p:spPr>
        <p:txBody>
          <a:bodyPr>
            <a:spAutoFit/>
          </a:bodyPr>
          <a:lstStyle/>
          <a:p>
            <a:pPr>
              <a:buClr>
                <a:srgbClr val="F7DF56"/>
              </a:buClr>
              <a:buFont typeface="Wingdings" pitchFamily="2" charset="2"/>
              <a:buChar char="§"/>
            </a:pPr>
            <a:r>
              <a:rPr lang="es-EC" sz="2400">
                <a:solidFill>
                  <a:srgbClr val="F2F2F2"/>
                </a:solidFill>
                <a:latin typeface="Times New Roman" pitchFamily="18" charset="0"/>
                <a:cs typeface="Times New Roman" pitchFamily="18" charset="0"/>
              </a:rPr>
              <a:t> Análisis del crecimiento de la basura electrónica.</a:t>
            </a:r>
          </a:p>
          <a:p>
            <a:pPr>
              <a:buClr>
                <a:srgbClr val="F7DF56"/>
              </a:buClr>
            </a:pPr>
            <a:endParaRPr lang="es-EC" sz="2400">
              <a:solidFill>
                <a:srgbClr val="F2F2F2"/>
              </a:solidFill>
              <a:latin typeface="Times New Roman" pitchFamily="18" charset="0"/>
              <a:cs typeface="Times New Roman" pitchFamily="18" charset="0"/>
            </a:endParaRPr>
          </a:p>
          <a:p>
            <a:pPr>
              <a:buClr>
                <a:srgbClr val="F7DF56"/>
              </a:buClr>
              <a:buFont typeface="Wingdings" pitchFamily="2" charset="2"/>
              <a:buChar char="§"/>
            </a:pPr>
            <a:r>
              <a:rPr lang="es-EC" sz="2400">
                <a:solidFill>
                  <a:srgbClr val="F2F2F2"/>
                </a:solidFill>
                <a:latin typeface="Times New Roman" pitchFamily="18" charset="0"/>
                <a:cs typeface="Times New Roman" pitchFamily="18" charset="0"/>
              </a:rPr>
              <a:t> Brindar alternativas de solución al crecimiento de la basura electrónica en nuestro entorno.</a:t>
            </a:r>
          </a:p>
          <a:p>
            <a:pPr>
              <a:buClr>
                <a:srgbClr val="F7DF56"/>
              </a:buClr>
              <a:buFont typeface="Wingdings" pitchFamily="2" charset="2"/>
              <a:buChar char="§"/>
            </a:pPr>
            <a:endParaRPr lang="es-EC" sz="2400">
              <a:solidFill>
                <a:srgbClr val="F2F2F2"/>
              </a:solidFill>
              <a:latin typeface="Times New Roman" pitchFamily="18" charset="0"/>
              <a:cs typeface="Times New Roman" pitchFamily="18" charset="0"/>
            </a:endParaRPr>
          </a:p>
          <a:p>
            <a:pPr>
              <a:buClr>
                <a:srgbClr val="F7DF56"/>
              </a:buClr>
              <a:buFont typeface="Wingdings" pitchFamily="2" charset="2"/>
              <a:buChar char="§"/>
            </a:pPr>
            <a:r>
              <a:rPr lang="es-EC" sz="2400">
                <a:solidFill>
                  <a:srgbClr val="F2F2F2"/>
                </a:solidFill>
                <a:latin typeface="Times New Roman" pitchFamily="18" charset="0"/>
                <a:cs typeface="Times New Roman" pitchFamily="18" charset="0"/>
              </a:rPr>
              <a:t> Emprendimiento realizado.</a:t>
            </a:r>
          </a:p>
          <a:p>
            <a:pPr>
              <a:buClr>
                <a:srgbClr val="F7DF56"/>
              </a:buClr>
            </a:pPr>
            <a:endParaRPr lang="es-EC" sz="2400">
              <a:solidFill>
                <a:srgbClr val="F2F2F2"/>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79388" y="571500"/>
            <a:ext cx="8280400" cy="701675"/>
          </a:xfrm>
          <a:prstGeom prst="rect">
            <a:avLst/>
          </a:prstGeom>
          <a:noFill/>
        </p:spPr>
        <p:txBody>
          <a:bodyPr>
            <a:spAutoFit/>
          </a:bodyPr>
          <a:lstStyle/>
          <a:p>
            <a:pPr algn="ctr">
              <a:buClr>
                <a:srgbClr val="F7DF56"/>
              </a:buClr>
            </a:pPr>
            <a:r>
              <a:rPr lang="es-EC" sz="4000" b="1">
                <a:solidFill>
                  <a:schemeClr val="accent2"/>
                </a:solidFill>
                <a:latin typeface="Times New Roman" pitchFamily="18" charset="0"/>
                <a:cs typeface="Times New Roman" pitchFamily="18" charset="0"/>
              </a:rPr>
              <a:t>Oportunidad / Necesidad satisfecha</a:t>
            </a:r>
          </a:p>
        </p:txBody>
      </p:sp>
      <p:sp>
        <p:nvSpPr>
          <p:cNvPr id="5" name="4 CuadroTexto"/>
          <p:cNvSpPr txBox="1"/>
          <p:nvPr/>
        </p:nvSpPr>
        <p:spPr>
          <a:xfrm>
            <a:off x="827088" y="1557338"/>
            <a:ext cx="7000875" cy="2282825"/>
          </a:xfrm>
          <a:prstGeom prst="rect">
            <a:avLst/>
          </a:prstGeom>
          <a:noFill/>
        </p:spPr>
        <p:txBody>
          <a:bodyPr>
            <a:spAutoFit/>
          </a:bodyPr>
          <a:lstStyle/>
          <a:p>
            <a:pPr>
              <a:buClr>
                <a:srgbClr val="F7DF56"/>
              </a:buClr>
              <a:buFont typeface="Wingdings" pitchFamily="2" charset="2"/>
              <a:buChar char="§"/>
            </a:pPr>
            <a:r>
              <a:rPr lang="es-EC" sz="2400" b="1">
                <a:solidFill>
                  <a:srgbClr val="FFFF00"/>
                </a:solidFill>
                <a:latin typeface="Times New Roman" pitchFamily="18" charset="0"/>
                <a:cs typeface="Times New Roman" pitchFamily="18" charset="0"/>
              </a:rPr>
              <a:t> Oportunidad.-</a:t>
            </a:r>
          </a:p>
          <a:p>
            <a:pPr>
              <a:buClr>
                <a:srgbClr val="F7DF56"/>
              </a:buClr>
            </a:pPr>
            <a:endParaRPr lang="es-EC" sz="2400">
              <a:solidFill>
                <a:srgbClr val="F2F2F2"/>
              </a:solidFill>
              <a:latin typeface="Times New Roman" pitchFamily="18" charset="0"/>
              <a:cs typeface="Times New Roman" pitchFamily="18" charset="0"/>
            </a:endParaRPr>
          </a:p>
          <a:p>
            <a:pPr>
              <a:buClr>
                <a:srgbClr val="F7DF56"/>
              </a:buClr>
            </a:pPr>
            <a:r>
              <a:rPr lang="es-EC" sz="2400">
                <a:latin typeface="Times New Roman" pitchFamily="18" charset="0"/>
              </a:rPr>
              <a:t>Al no existir fábricas, empresas, industrias o personas naturales que se dediquen al negocio de reciclaje de basura electrónica, es aprovechada por nosotros para poder realizar nuestro emprendimiento. </a:t>
            </a:r>
            <a:endParaRPr lang="es-EC" sz="2400">
              <a:solidFill>
                <a:srgbClr val="F2F2F2"/>
              </a:solidFill>
              <a:latin typeface="Times New Roman" pitchFamily="18" charset="0"/>
              <a:cs typeface="Times New Roman" pitchFamily="18" charset="0"/>
            </a:endParaRPr>
          </a:p>
        </p:txBody>
      </p:sp>
      <p:sp>
        <p:nvSpPr>
          <p:cNvPr id="17412" name="Text Box 4"/>
          <p:cNvSpPr txBox="1">
            <a:spLocks noChangeArrowheads="1"/>
          </p:cNvSpPr>
          <p:nvPr/>
        </p:nvSpPr>
        <p:spPr bwMode="auto">
          <a:xfrm>
            <a:off x="827088" y="4175125"/>
            <a:ext cx="7920037" cy="1917700"/>
          </a:xfrm>
          <a:prstGeom prst="rect">
            <a:avLst/>
          </a:prstGeom>
          <a:noFill/>
          <a:ln w="9525">
            <a:noFill/>
            <a:miter lim="800000"/>
            <a:headEnd/>
            <a:tailEnd/>
          </a:ln>
          <a:effectLst/>
        </p:spPr>
        <p:txBody>
          <a:bodyPr>
            <a:spAutoFit/>
          </a:bodyPr>
          <a:lstStyle/>
          <a:p>
            <a:pPr>
              <a:buClr>
                <a:srgbClr val="F7DF56"/>
              </a:buClr>
              <a:buFont typeface="Wingdings" pitchFamily="2" charset="2"/>
              <a:buChar char="§"/>
            </a:pPr>
            <a:r>
              <a:rPr lang="es-EC" sz="2400" b="1">
                <a:solidFill>
                  <a:srgbClr val="FFFF00"/>
                </a:solidFill>
                <a:latin typeface="Times New Roman" pitchFamily="18" charset="0"/>
                <a:cs typeface="Times New Roman" pitchFamily="18" charset="0"/>
              </a:rPr>
              <a:t> Necesidad.-</a:t>
            </a:r>
          </a:p>
          <a:p>
            <a:pPr>
              <a:buClr>
                <a:srgbClr val="F7DF56"/>
              </a:buClr>
            </a:pPr>
            <a:endParaRPr lang="es-EC" sz="2400" b="1">
              <a:solidFill>
                <a:srgbClr val="FFFF00"/>
              </a:solidFill>
              <a:latin typeface="Times New Roman" pitchFamily="18" charset="0"/>
              <a:cs typeface="Times New Roman" pitchFamily="18" charset="0"/>
            </a:endParaRPr>
          </a:p>
          <a:p>
            <a:pPr>
              <a:buClr>
                <a:srgbClr val="F7DF56"/>
              </a:buClr>
            </a:pPr>
            <a:r>
              <a:rPr lang="es-EC" sz="2400">
                <a:latin typeface="Times New Roman" pitchFamily="18" charset="0"/>
              </a:rPr>
              <a:t>Eliminar progresivamente este tipo de basura y a su vez obtener un beneficio económico. </a:t>
            </a:r>
          </a:p>
          <a:p>
            <a:pPr>
              <a:buClr>
                <a:srgbClr val="F7DF56"/>
              </a:buClr>
            </a:pPr>
            <a:endParaRPr lang="es-ES" sz="24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412"/>
                                        </p:tgtEl>
                                        <p:attrNameLst>
                                          <p:attrName>style.visibility</p:attrName>
                                        </p:attrNameLst>
                                      </p:cBhvr>
                                      <p:to>
                                        <p:strVal val="visible"/>
                                      </p:to>
                                    </p:set>
                                    <p:animEffect transition="in" filter="blinds(horizontal)">
                                      <p:cBhvr>
                                        <p:cTn id="12" dur="5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4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1 Rectángulo"/>
          <p:cNvSpPr>
            <a:spLocks noChangeArrowheads="1"/>
          </p:cNvSpPr>
          <p:nvPr/>
        </p:nvSpPr>
        <p:spPr bwMode="auto">
          <a:xfrm>
            <a:off x="1785938" y="142875"/>
            <a:ext cx="5929312" cy="701675"/>
          </a:xfrm>
          <a:prstGeom prst="rect">
            <a:avLst/>
          </a:prstGeom>
          <a:noFill/>
          <a:ln w="9525">
            <a:noFill/>
            <a:miter lim="800000"/>
            <a:headEnd/>
            <a:tailEnd/>
          </a:ln>
        </p:spPr>
        <p:txBody>
          <a:bodyPr>
            <a:spAutoFit/>
          </a:bodyPr>
          <a:lstStyle/>
          <a:p>
            <a:pPr algn="ctr"/>
            <a:r>
              <a:rPr lang="es-EC" sz="4000" b="1">
                <a:solidFill>
                  <a:schemeClr val="accent2"/>
                </a:solidFill>
                <a:latin typeface="Times New Roman" pitchFamily="18" charset="0"/>
              </a:rPr>
              <a:t>Descripción General</a:t>
            </a:r>
          </a:p>
        </p:txBody>
      </p:sp>
      <p:pic>
        <p:nvPicPr>
          <p:cNvPr id="18434" name="4 Imagen" descr="basuraelectr1.jpg"/>
          <p:cNvPicPr>
            <a:picLocks noChangeAspect="1"/>
          </p:cNvPicPr>
          <p:nvPr/>
        </p:nvPicPr>
        <p:blipFill>
          <a:blip r:embed="rId2"/>
          <a:srcRect/>
          <a:stretch>
            <a:fillRect/>
          </a:stretch>
        </p:blipFill>
        <p:spPr bwMode="auto">
          <a:xfrm>
            <a:off x="323850" y="1196975"/>
            <a:ext cx="8424863" cy="5111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diamond(in)">
                                      <p:cBhvr>
                                        <p:cTn id="7" dur="20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Rectángulo"/>
          <p:cNvSpPr>
            <a:spLocks noChangeArrowheads="1"/>
          </p:cNvSpPr>
          <p:nvPr/>
        </p:nvSpPr>
        <p:spPr bwMode="auto">
          <a:xfrm>
            <a:off x="2214563" y="285750"/>
            <a:ext cx="4357687" cy="701675"/>
          </a:xfrm>
          <a:prstGeom prst="rect">
            <a:avLst/>
          </a:prstGeom>
          <a:noFill/>
          <a:ln w="9525">
            <a:noFill/>
            <a:miter lim="800000"/>
            <a:headEnd/>
            <a:tailEnd/>
          </a:ln>
        </p:spPr>
        <p:txBody>
          <a:bodyPr>
            <a:spAutoFit/>
          </a:bodyPr>
          <a:lstStyle/>
          <a:p>
            <a:pPr algn="ctr"/>
            <a:r>
              <a:rPr lang="es-EC" sz="4000" b="1">
                <a:solidFill>
                  <a:schemeClr val="accent2"/>
                </a:solidFill>
                <a:latin typeface="Times New Roman" pitchFamily="18" charset="0"/>
              </a:rPr>
              <a:t>Misión y Visión</a:t>
            </a:r>
          </a:p>
        </p:txBody>
      </p:sp>
      <p:sp>
        <p:nvSpPr>
          <p:cNvPr id="19458" name="2 Rectángulo"/>
          <p:cNvSpPr>
            <a:spLocks noChangeArrowheads="1"/>
          </p:cNvSpPr>
          <p:nvPr/>
        </p:nvSpPr>
        <p:spPr bwMode="auto">
          <a:xfrm>
            <a:off x="928688" y="1357313"/>
            <a:ext cx="7429500" cy="1917700"/>
          </a:xfrm>
          <a:prstGeom prst="rect">
            <a:avLst/>
          </a:prstGeom>
          <a:noFill/>
          <a:ln w="9525">
            <a:noFill/>
            <a:miter lim="800000"/>
            <a:headEnd/>
            <a:tailEnd/>
          </a:ln>
        </p:spPr>
        <p:txBody>
          <a:bodyPr>
            <a:spAutoFit/>
          </a:bodyPr>
          <a:lstStyle/>
          <a:p>
            <a:pPr>
              <a:buClr>
                <a:srgbClr val="FFFF00"/>
              </a:buClr>
              <a:buFont typeface="Wingdings" pitchFamily="2" charset="2"/>
              <a:buChar char="§"/>
            </a:pPr>
            <a:r>
              <a:rPr lang="es-EC" sz="2400" b="1">
                <a:solidFill>
                  <a:srgbClr val="FFFF00"/>
                </a:solidFill>
                <a:latin typeface="Times New Roman" pitchFamily="18" charset="0"/>
                <a:cs typeface="Times New Roman" pitchFamily="18" charset="0"/>
              </a:rPr>
              <a:t> Misión</a:t>
            </a:r>
          </a:p>
          <a:p>
            <a:pPr>
              <a:buClr>
                <a:srgbClr val="FFFF00"/>
              </a:buClr>
            </a:pPr>
            <a:endParaRPr lang="es-EC" sz="2400" b="1">
              <a:solidFill>
                <a:srgbClr val="FFFF00"/>
              </a:solidFill>
              <a:latin typeface="Times New Roman" pitchFamily="18" charset="0"/>
              <a:cs typeface="Times New Roman" pitchFamily="18" charset="0"/>
            </a:endParaRPr>
          </a:p>
          <a:p>
            <a:pPr>
              <a:buClr>
                <a:srgbClr val="FFFF00"/>
              </a:buClr>
            </a:pPr>
            <a:r>
              <a:rPr lang="es-EC" sz="2400">
                <a:latin typeface="Times New Roman" pitchFamily="18" charset="0"/>
                <a:cs typeface="Times New Roman" pitchFamily="18" charset="0"/>
              </a:rPr>
              <a:t>Proporcionar y trabajar en soluciones para el reciclaje de la “basura electrónica” y generar ingresos económicos a base de su procesamiento y comercialización.</a:t>
            </a:r>
          </a:p>
        </p:txBody>
      </p:sp>
      <p:sp>
        <p:nvSpPr>
          <p:cNvPr id="19460" name="Text Box 4"/>
          <p:cNvSpPr txBox="1">
            <a:spLocks noChangeArrowheads="1"/>
          </p:cNvSpPr>
          <p:nvPr/>
        </p:nvSpPr>
        <p:spPr bwMode="auto">
          <a:xfrm>
            <a:off x="900113" y="3821113"/>
            <a:ext cx="8066087" cy="1552575"/>
          </a:xfrm>
          <a:prstGeom prst="rect">
            <a:avLst/>
          </a:prstGeom>
          <a:noFill/>
          <a:ln w="9525">
            <a:noFill/>
            <a:miter lim="800000"/>
            <a:headEnd/>
            <a:tailEnd/>
          </a:ln>
          <a:effectLst/>
        </p:spPr>
        <p:txBody>
          <a:bodyPr>
            <a:spAutoFit/>
          </a:bodyPr>
          <a:lstStyle/>
          <a:p>
            <a:pPr>
              <a:buFont typeface="Wingdings" pitchFamily="2" charset="2"/>
              <a:buChar char="§"/>
            </a:pPr>
            <a:r>
              <a:rPr lang="es-EC" sz="2400" b="1">
                <a:solidFill>
                  <a:srgbClr val="FFFF00"/>
                </a:solidFill>
                <a:latin typeface="Times New Roman" pitchFamily="18" charset="0"/>
                <a:cs typeface="Times New Roman" pitchFamily="18" charset="0"/>
              </a:rPr>
              <a:t> Visión</a:t>
            </a:r>
          </a:p>
          <a:p>
            <a:endParaRPr lang="es-EC" sz="2400">
              <a:latin typeface="Times New Roman" pitchFamily="18" charset="0"/>
              <a:cs typeface="Times New Roman" pitchFamily="18" charset="0"/>
            </a:endParaRPr>
          </a:p>
          <a:p>
            <a:r>
              <a:rPr lang="es-EC" sz="2400">
                <a:latin typeface="Times New Roman" pitchFamily="18" charset="0"/>
                <a:cs typeface="Times New Roman" pitchFamily="18" charset="0"/>
              </a:rPr>
              <a:t>Ser la empresa líder en el Ecuador en reciclar “basura electrónica” y en el cuidado del medio ambiente</a:t>
            </a:r>
            <a:endParaRPr lang="es-E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additive="base">
                                        <p:cTn id="7" dur="500" fill="hold"/>
                                        <p:tgtEl>
                                          <p:spTgt spid="19458"/>
                                        </p:tgtEl>
                                        <p:attrNameLst>
                                          <p:attrName>ppt_x</p:attrName>
                                        </p:attrNameLst>
                                      </p:cBhvr>
                                      <p:tavLst>
                                        <p:tav tm="0">
                                          <p:val>
                                            <p:strVal val="#ppt_x"/>
                                          </p:val>
                                        </p:tav>
                                        <p:tav tm="100000">
                                          <p:val>
                                            <p:strVal val="#ppt_x"/>
                                          </p:val>
                                        </p:tav>
                                      </p:tavLst>
                                    </p:anim>
                                    <p:anim calcmode="lin" valueType="num">
                                      <p:cBhvr additive="base">
                                        <p:cTn id="8" dur="500" fill="hold"/>
                                        <p:tgtEl>
                                          <p:spTgt spid="1945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60"/>
                                        </p:tgtEl>
                                        <p:attrNameLst>
                                          <p:attrName>style.visibility</p:attrName>
                                        </p:attrNameLst>
                                      </p:cBhvr>
                                      <p:to>
                                        <p:strVal val="visible"/>
                                      </p:to>
                                    </p:set>
                                    <p:anim calcmode="lin" valueType="num">
                                      <p:cBhvr additive="base">
                                        <p:cTn id="13" dur="500" fill="hold"/>
                                        <p:tgtEl>
                                          <p:spTgt spid="19460"/>
                                        </p:tgtEl>
                                        <p:attrNameLst>
                                          <p:attrName>ppt_x</p:attrName>
                                        </p:attrNameLst>
                                      </p:cBhvr>
                                      <p:tavLst>
                                        <p:tav tm="0">
                                          <p:val>
                                            <p:strVal val="#ppt_x"/>
                                          </p:val>
                                        </p:tav>
                                        <p:tav tm="100000">
                                          <p:val>
                                            <p:strVal val="#ppt_x"/>
                                          </p:val>
                                        </p:tav>
                                      </p:tavLst>
                                    </p:anim>
                                    <p:anim calcmode="lin" valueType="num">
                                      <p:cBhvr additive="base">
                                        <p:cTn id="14" dur="500" fill="hold"/>
                                        <p:tgtEl>
                                          <p:spTgt spid="194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6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1 Rectángulo"/>
          <p:cNvSpPr>
            <a:spLocks noChangeArrowheads="1"/>
          </p:cNvSpPr>
          <p:nvPr/>
        </p:nvSpPr>
        <p:spPr bwMode="auto">
          <a:xfrm>
            <a:off x="785813" y="357188"/>
            <a:ext cx="7858125" cy="1816100"/>
          </a:xfrm>
          <a:prstGeom prst="rect">
            <a:avLst/>
          </a:prstGeom>
          <a:noFill/>
          <a:ln w="9525">
            <a:noFill/>
            <a:miter lim="800000"/>
            <a:headEnd/>
            <a:tailEnd/>
          </a:ln>
        </p:spPr>
        <p:txBody>
          <a:bodyPr>
            <a:spAutoFit/>
          </a:bodyPr>
          <a:lstStyle/>
          <a:p>
            <a:pPr>
              <a:buClr>
                <a:srgbClr val="FFFF00"/>
              </a:buClr>
            </a:pPr>
            <a:endParaRPr lang="es-EC" sz="2800" b="1" i="1">
              <a:solidFill>
                <a:srgbClr val="FFFF00"/>
              </a:solidFill>
              <a:latin typeface="Times New Roman" pitchFamily="18" charset="0"/>
              <a:cs typeface="Times New Roman" pitchFamily="18" charset="0"/>
            </a:endParaRPr>
          </a:p>
          <a:p>
            <a:pPr>
              <a:buClr>
                <a:srgbClr val="FFFF00"/>
              </a:buClr>
            </a:pPr>
            <a:endParaRPr lang="es-EC" sz="2800" b="1" i="1">
              <a:solidFill>
                <a:srgbClr val="FFFF00"/>
              </a:solidFill>
              <a:latin typeface="Times New Roman" pitchFamily="18" charset="0"/>
              <a:cs typeface="Times New Roman" pitchFamily="18" charset="0"/>
            </a:endParaRPr>
          </a:p>
          <a:p>
            <a:pPr>
              <a:buClr>
                <a:srgbClr val="FFFF00"/>
              </a:buClr>
            </a:pPr>
            <a:endParaRPr lang="es-EC" sz="2800" b="1" i="1">
              <a:solidFill>
                <a:srgbClr val="FFFF00"/>
              </a:solidFill>
              <a:latin typeface="Times New Roman" pitchFamily="18" charset="0"/>
              <a:cs typeface="Times New Roman" pitchFamily="18" charset="0"/>
            </a:endParaRPr>
          </a:p>
          <a:p>
            <a:pPr>
              <a:buClr>
                <a:srgbClr val="FFFF00"/>
              </a:buClr>
            </a:pPr>
            <a:endParaRPr lang="es-EC" sz="2800" b="1" i="1">
              <a:solidFill>
                <a:srgbClr val="FFFF00"/>
              </a:solidFill>
              <a:latin typeface="Times New Roman" pitchFamily="18" charset="0"/>
              <a:cs typeface="Times New Roman" pitchFamily="18" charset="0"/>
            </a:endParaRPr>
          </a:p>
        </p:txBody>
      </p:sp>
      <p:sp>
        <p:nvSpPr>
          <p:cNvPr id="20482" name="3 Rectángulo"/>
          <p:cNvSpPr>
            <a:spLocks noChangeArrowheads="1"/>
          </p:cNvSpPr>
          <p:nvPr/>
        </p:nvSpPr>
        <p:spPr bwMode="auto">
          <a:xfrm>
            <a:off x="0" y="214313"/>
            <a:ext cx="8316913" cy="1311275"/>
          </a:xfrm>
          <a:prstGeom prst="rect">
            <a:avLst/>
          </a:prstGeom>
          <a:noFill/>
          <a:ln w="9525">
            <a:noFill/>
            <a:miter lim="800000"/>
            <a:headEnd/>
            <a:tailEnd/>
          </a:ln>
        </p:spPr>
        <p:txBody>
          <a:bodyPr>
            <a:spAutoFit/>
          </a:bodyPr>
          <a:lstStyle/>
          <a:p>
            <a:pPr algn="ctr"/>
            <a:r>
              <a:rPr lang="es-ES" sz="4000" b="1">
                <a:solidFill>
                  <a:schemeClr val="accent2"/>
                </a:solidFill>
                <a:latin typeface="Times New Roman" pitchFamily="18" charset="0"/>
                <a:cs typeface="Times New Roman" pitchFamily="18" charset="0"/>
              </a:rPr>
              <a:t>Objetivos generales de la Microempresa</a:t>
            </a:r>
            <a:endParaRPr lang="es-EC" sz="4000">
              <a:solidFill>
                <a:schemeClr val="accent2"/>
              </a:solidFill>
              <a:latin typeface="Times New Roman" pitchFamily="18" charset="0"/>
              <a:cs typeface="Times New Roman" pitchFamily="18" charset="0"/>
            </a:endParaRPr>
          </a:p>
        </p:txBody>
      </p:sp>
      <p:sp>
        <p:nvSpPr>
          <p:cNvPr id="20483" name="4 Rectángulo"/>
          <p:cNvSpPr>
            <a:spLocks noChangeArrowheads="1"/>
          </p:cNvSpPr>
          <p:nvPr/>
        </p:nvSpPr>
        <p:spPr bwMode="auto">
          <a:xfrm>
            <a:off x="250825" y="1989138"/>
            <a:ext cx="8135938" cy="822325"/>
          </a:xfrm>
          <a:prstGeom prst="rect">
            <a:avLst/>
          </a:prstGeom>
          <a:noFill/>
          <a:ln w="9525">
            <a:noFill/>
            <a:miter lim="800000"/>
            <a:headEnd/>
            <a:tailEnd/>
          </a:ln>
        </p:spPr>
        <p:txBody>
          <a:bodyPr>
            <a:spAutoFit/>
          </a:bodyPr>
          <a:lstStyle/>
          <a:p>
            <a:pPr>
              <a:buClr>
                <a:schemeClr val="accent2"/>
              </a:buClr>
              <a:buFont typeface="Wingdings" pitchFamily="2" charset="2"/>
              <a:buChar char="§"/>
            </a:pPr>
            <a:r>
              <a:rPr lang="es-EC" sz="2400">
                <a:latin typeface="Times New Roman" pitchFamily="18" charset="0"/>
                <a:ea typeface="Times New Roman" pitchFamily="18" charset="0"/>
                <a:cs typeface="Arial" charset="0"/>
              </a:rPr>
              <a:t> Fomentar e Impulsar el reciclaje de la “basura electrónica” en el país para crear plazas de trabajo y reducir la contaminación.</a:t>
            </a:r>
          </a:p>
        </p:txBody>
      </p:sp>
      <p:sp>
        <p:nvSpPr>
          <p:cNvPr id="20485" name="Text Box 5"/>
          <p:cNvSpPr txBox="1">
            <a:spLocks noChangeArrowheads="1"/>
          </p:cNvSpPr>
          <p:nvPr/>
        </p:nvSpPr>
        <p:spPr bwMode="auto">
          <a:xfrm>
            <a:off x="250825" y="3182938"/>
            <a:ext cx="8496300" cy="822325"/>
          </a:xfrm>
          <a:prstGeom prst="rect">
            <a:avLst/>
          </a:prstGeom>
          <a:noFill/>
          <a:ln w="9525">
            <a:noFill/>
            <a:miter lim="800000"/>
            <a:headEnd/>
            <a:tailEnd/>
          </a:ln>
          <a:effectLst/>
        </p:spPr>
        <p:txBody>
          <a:bodyPr>
            <a:spAutoFit/>
          </a:bodyPr>
          <a:lstStyle/>
          <a:p>
            <a:pPr>
              <a:buClr>
                <a:schemeClr val="accent2"/>
              </a:buClr>
              <a:buFont typeface="Wingdings" pitchFamily="2" charset="2"/>
              <a:buChar char="§"/>
            </a:pPr>
            <a:r>
              <a:rPr lang="es-EC" sz="2400">
                <a:latin typeface="Times New Roman" pitchFamily="18" charset="0"/>
                <a:cs typeface="Arial" charset="0"/>
              </a:rPr>
              <a:t> Concienciar a la población de Guayaquil y posteriormente del Ecuador de la importancia del reciclaje de la “basura electrónica”.</a:t>
            </a:r>
          </a:p>
        </p:txBody>
      </p:sp>
      <p:sp>
        <p:nvSpPr>
          <p:cNvPr id="20486" name="Text Box 6"/>
          <p:cNvSpPr txBox="1">
            <a:spLocks noChangeArrowheads="1"/>
          </p:cNvSpPr>
          <p:nvPr/>
        </p:nvSpPr>
        <p:spPr bwMode="auto">
          <a:xfrm>
            <a:off x="250825" y="4329113"/>
            <a:ext cx="8281988" cy="1187450"/>
          </a:xfrm>
          <a:prstGeom prst="rect">
            <a:avLst/>
          </a:prstGeom>
          <a:noFill/>
          <a:ln w="9525">
            <a:noFill/>
            <a:miter lim="800000"/>
            <a:headEnd/>
            <a:tailEnd/>
          </a:ln>
          <a:effectLst/>
        </p:spPr>
        <p:txBody>
          <a:bodyPr>
            <a:spAutoFit/>
          </a:bodyPr>
          <a:lstStyle/>
          <a:p>
            <a:pPr>
              <a:buClr>
                <a:schemeClr val="accent2"/>
              </a:buClr>
              <a:buFont typeface="Wingdings" pitchFamily="2" charset="2"/>
              <a:buChar char="§"/>
            </a:pPr>
            <a:r>
              <a:rPr lang="es-EC" sz="2400">
                <a:latin typeface="Times New Roman" pitchFamily="18" charset="0"/>
                <a:cs typeface="Arial" charset="0"/>
              </a:rPr>
              <a:t> Eventualmente, ser proveedores de materia prima para las empresas, fábricas o industrias fundidoras de metales y plásticos en Guayaquil.</a:t>
            </a:r>
            <a:endParaRPr lang="es-ES" sz="2400">
              <a:latin typeface="Times New Roman" pitchFamily="18"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anim calcmode="lin" valueType="num">
                                      <p:cBhvr additive="base">
                                        <p:cTn id="7" dur="500" fill="hold"/>
                                        <p:tgtEl>
                                          <p:spTgt spid="20483"/>
                                        </p:tgtEl>
                                        <p:attrNameLst>
                                          <p:attrName>ppt_x</p:attrName>
                                        </p:attrNameLst>
                                      </p:cBhvr>
                                      <p:tavLst>
                                        <p:tav tm="0">
                                          <p:val>
                                            <p:strVal val="#ppt_x"/>
                                          </p:val>
                                        </p:tav>
                                        <p:tav tm="100000">
                                          <p:val>
                                            <p:strVal val="#ppt_x"/>
                                          </p:val>
                                        </p:tav>
                                      </p:tavLst>
                                    </p:anim>
                                    <p:anim calcmode="lin" valueType="num">
                                      <p:cBhvr additive="base">
                                        <p:cTn id="8" dur="500" fill="hold"/>
                                        <p:tgtEl>
                                          <p:spTgt spid="2048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485"/>
                                        </p:tgtEl>
                                        <p:attrNameLst>
                                          <p:attrName>style.visibility</p:attrName>
                                        </p:attrNameLst>
                                      </p:cBhvr>
                                      <p:to>
                                        <p:strVal val="visible"/>
                                      </p:to>
                                    </p:set>
                                    <p:anim calcmode="lin" valueType="num">
                                      <p:cBhvr additive="base">
                                        <p:cTn id="13" dur="500" fill="hold"/>
                                        <p:tgtEl>
                                          <p:spTgt spid="20485"/>
                                        </p:tgtEl>
                                        <p:attrNameLst>
                                          <p:attrName>ppt_x</p:attrName>
                                        </p:attrNameLst>
                                      </p:cBhvr>
                                      <p:tavLst>
                                        <p:tav tm="0">
                                          <p:val>
                                            <p:strVal val="#ppt_x"/>
                                          </p:val>
                                        </p:tav>
                                        <p:tav tm="100000">
                                          <p:val>
                                            <p:strVal val="#ppt_x"/>
                                          </p:val>
                                        </p:tav>
                                      </p:tavLst>
                                    </p:anim>
                                    <p:anim calcmode="lin" valueType="num">
                                      <p:cBhvr additive="base">
                                        <p:cTn id="14" dur="500" fill="hold"/>
                                        <p:tgtEl>
                                          <p:spTgt spid="2048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486"/>
                                        </p:tgtEl>
                                        <p:attrNameLst>
                                          <p:attrName>style.visibility</p:attrName>
                                        </p:attrNameLst>
                                      </p:cBhvr>
                                      <p:to>
                                        <p:strVal val="visible"/>
                                      </p:to>
                                    </p:set>
                                    <p:anim calcmode="lin" valueType="num">
                                      <p:cBhvr additive="base">
                                        <p:cTn id="19" dur="500" fill="hold"/>
                                        <p:tgtEl>
                                          <p:spTgt spid="20486"/>
                                        </p:tgtEl>
                                        <p:attrNameLst>
                                          <p:attrName>ppt_x</p:attrName>
                                        </p:attrNameLst>
                                      </p:cBhvr>
                                      <p:tavLst>
                                        <p:tav tm="0">
                                          <p:val>
                                            <p:strVal val="#ppt_x"/>
                                          </p:val>
                                        </p:tav>
                                        <p:tav tm="100000">
                                          <p:val>
                                            <p:strVal val="#ppt_x"/>
                                          </p:val>
                                        </p:tav>
                                      </p:tavLst>
                                    </p:anim>
                                    <p:anim calcmode="lin" valueType="num">
                                      <p:cBhvr additive="base">
                                        <p:cTn id="20" dur="500" fill="hold"/>
                                        <p:tgtEl>
                                          <p:spTgt spid="204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P spid="20485" grpId="0"/>
      <p:bldP spid="2048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Rectángulo"/>
          <p:cNvSpPr>
            <a:spLocks noChangeArrowheads="1"/>
          </p:cNvSpPr>
          <p:nvPr/>
        </p:nvSpPr>
        <p:spPr bwMode="auto">
          <a:xfrm>
            <a:off x="1000125" y="428625"/>
            <a:ext cx="6715125" cy="579438"/>
          </a:xfrm>
          <a:prstGeom prst="rect">
            <a:avLst/>
          </a:prstGeom>
          <a:noFill/>
          <a:ln w="9525">
            <a:noFill/>
            <a:miter lim="800000"/>
            <a:headEnd/>
            <a:tailEnd/>
          </a:ln>
        </p:spPr>
        <p:txBody>
          <a:bodyPr>
            <a:spAutoFit/>
          </a:bodyPr>
          <a:lstStyle/>
          <a:p>
            <a:pPr>
              <a:buClr>
                <a:srgbClr val="FFFF00"/>
              </a:buClr>
              <a:buFont typeface="Wingdings" pitchFamily="2" charset="2"/>
              <a:buChar char="§"/>
            </a:pPr>
            <a:endParaRPr lang="es-ES" sz="3200">
              <a:latin typeface="Times New Roman" pitchFamily="18" charset="0"/>
              <a:cs typeface="Times New Roman" pitchFamily="18" charset="0"/>
            </a:endParaRPr>
          </a:p>
        </p:txBody>
      </p:sp>
      <p:sp>
        <p:nvSpPr>
          <p:cNvPr id="21507" name="Rectangle 3"/>
          <p:cNvSpPr>
            <a:spLocks noChangeArrowheads="1"/>
          </p:cNvSpPr>
          <p:nvPr/>
        </p:nvSpPr>
        <p:spPr bwMode="auto">
          <a:xfrm>
            <a:off x="250825" y="1990725"/>
            <a:ext cx="7921625" cy="1552575"/>
          </a:xfrm>
          <a:prstGeom prst="rect">
            <a:avLst/>
          </a:prstGeom>
          <a:noFill/>
          <a:ln w="9525">
            <a:noFill/>
            <a:miter lim="800000"/>
            <a:headEnd/>
            <a:tailEnd/>
          </a:ln>
          <a:effectLst/>
        </p:spPr>
        <p:txBody>
          <a:bodyPr>
            <a:spAutoFit/>
          </a:bodyPr>
          <a:lstStyle/>
          <a:p>
            <a:pPr>
              <a:buClr>
                <a:schemeClr val="accent2"/>
              </a:buClr>
              <a:buFont typeface="Wingdings" pitchFamily="2" charset="2"/>
              <a:buChar char="§"/>
            </a:pPr>
            <a:r>
              <a:rPr lang="es-EC" sz="2400">
                <a:latin typeface="Times New Roman" pitchFamily="18" charset="0"/>
              </a:rPr>
              <a:t> En un plazo de máximo 2 años luego de consolidarnos como una Microempresa líder en el reciclaje de “basura electrónica” en la ciudad de Guayaquil procedemos a  ampliar nuestros horizontes hacia la ciudad de Quito, y otras del país.</a:t>
            </a:r>
          </a:p>
        </p:txBody>
      </p:sp>
      <p:sp>
        <p:nvSpPr>
          <p:cNvPr id="21508" name="3 Rectángulo"/>
          <p:cNvSpPr>
            <a:spLocks noChangeArrowheads="1"/>
          </p:cNvSpPr>
          <p:nvPr/>
        </p:nvSpPr>
        <p:spPr bwMode="auto">
          <a:xfrm>
            <a:off x="0" y="214313"/>
            <a:ext cx="8316913" cy="1311275"/>
          </a:xfrm>
          <a:prstGeom prst="rect">
            <a:avLst/>
          </a:prstGeom>
          <a:noFill/>
          <a:ln w="9525">
            <a:noFill/>
            <a:miter lim="800000"/>
            <a:headEnd/>
            <a:tailEnd/>
          </a:ln>
        </p:spPr>
        <p:txBody>
          <a:bodyPr>
            <a:spAutoFit/>
          </a:bodyPr>
          <a:lstStyle/>
          <a:p>
            <a:pPr algn="ctr"/>
            <a:r>
              <a:rPr lang="es-ES" sz="4000" b="1">
                <a:solidFill>
                  <a:schemeClr val="accent2"/>
                </a:solidFill>
                <a:latin typeface="Times New Roman" pitchFamily="18" charset="0"/>
                <a:cs typeface="Times New Roman" pitchFamily="18" charset="0"/>
              </a:rPr>
              <a:t>Objetivos generales de la Microempresa</a:t>
            </a:r>
            <a:endParaRPr lang="es-EC" sz="4000">
              <a:solidFill>
                <a:schemeClr val="accent2"/>
              </a:solidFill>
              <a:latin typeface="Times New Roman" pitchFamily="18" charset="0"/>
              <a:cs typeface="Times New Roman" pitchFamily="18" charset="0"/>
            </a:endParaRPr>
          </a:p>
        </p:txBody>
      </p:sp>
      <p:sp>
        <p:nvSpPr>
          <p:cNvPr id="21509" name="Text Box 5"/>
          <p:cNvSpPr txBox="1">
            <a:spLocks noChangeArrowheads="1"/>
          </p:cNvSpPr>
          <p:nvPr/>
        </p:nvSpPr>
        <p:spPr bwMode="auto">
          <a:xfrm>
            <a:off x="323850" y="3933825"/>
            <a:ext cx="7632700" cy="1917700"/>
          </a:xfrm>
          <a:prstGeom prst="rect">
            <a:avLst/>
          </a:prstGeom>
          <a:noFill/>
          <a:ln w="9525">
            <a:noFill/>
            <a:miter lim="800000"/>
            <a:headEnd/>
            <a:tailEnd/>
          </a:ln>
          <a:effectLst/>
        </p:spPr>
        <p:txBody>
          <a:bodyPr>
            <a:spAutoFit/>
          </a:bodyPr>
          <a:lstStyle/>
          <a:p>
            <a:pPr>
              <a:buClr>
                <a:schemeClr val="accent2"/>
              </a:buClr>
              <a:buFont typeface="Wingdings" pitchFamily="2" charset="2"/>
              <a:buChar char="§"/>
            </a:pPr>
            <a:r>
              <a:rPr lang="es-EC" sz="2400">
                <a:latin typeface="Times New Roman" pitchFamily="18" charset="0"/>
              </a:rPr>
              <a:t> Una vez cumplida nuestras metas tanto en Guayaquil y Quito se crearía nuevos procesos y se reciclaría otros tipos de materiales para la sostenibilidad de la empresa y el cumplimiento de una labor social como es el cuidado del medio ambiente.</a:t>
            </a:r>
            <a:endParaRPr lang="es-ES" sz="24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anim calcmode="lin" valueType="num">
                                      <p:cBhvr additive="base">
                                        <p:cTn id="7" dur="500" fill="hold"/>
                                        <p:tgtEl>
                                          <p:spTgt spid="21507"/>
                                        </p:tgtEl>
                                        <p:attrNameLst>
                                          <p:attrName>ppt_x</p:attrName>
                                        </p:attrNameLst>
                                      </p:cBhvr>
                                      <p:tavLst>
                                        <p:tav tm="0">
                                          <p:val>
                                            <p:strVal val="#ppt_x"/>
                                          </p:val>
                                        </p:tav>
                                        <p:tav tm="100000">
                                          <p:val>
                                            <p:strVal val="#ppt_x"/>
                                          </p:val>
                                        </p:tav>
                                      </p:tavLst>
                                    </p:anim>
                                    <p:anim calcmode="lin" valueType="num">
                                      <p:cBhvr additive="base">
                                        <p:cTn id="8" dur="500" fill="hold"/>
                                        <p:tgtEl>
                                          <p:spTgt spid="2150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09"/>
                                        </p:tgtEl>
                                        <p:attrNameLst>
                                          <p:attrName>style.visibility</p:attrName>
                                        </p:attrNameLst>
                                      </p:cBhvr>
                                      <p:to>
                                        <p:strVal val="visible"/>
                                      </p:to>
                                    </p:set>
                                    <p:anim calcmode="lin" valueType="num">
                                      <p:cBhvr additive="base">
                                        <p:cTn id="13" dur="500" fill="hold"/>
                                        <p:tgtEl>
                                          <p:spTgt spid="21509"/>
                                        </p:tgtEl>
                                        <p:attrNameLst>
                                          <p:attrName>ppt_x</p:attrName>
                                        </p:attrNameLst>
                                      </p:cBhvr>
                                      <p:tavLst>
                                        <p:tav tm="0">
                                          <p:val>
                                            <p:strVal val="#ppt_x"/>
                                          </p:val>
                                        </p:tav>
                                        <p:tav tm="100000">
                                          <p:val>
                                            <p:strVal val="#ppt_x"/>
                                          </p:val>
                                        </p:tav>
                                      </p:tavLst>
                                    </p:anim>
                                    <p:anim calcmode="lin" valueType="num">
                                      <p:cBhvr additive="base">
                                        <p:cTn id="14" dur="500" fill="hold"/>
                                        <p:tgtEl>
                                          <p:spTgt spid="215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P spid="2150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1 Rectángulo"/>
          <p:cNvSpPr>
            <a:spLocks noChangeArrowheads="1"/>
          </p:cNvSpPr>
          <p:nvPr/>
        </p:nvSpPr>
        <p:spPr bwMode="auto">
          <a:xfrm>
            <a:off x="1785938" y="206375"/>
            <a:ext cx="5214937" cy="701675"/>
          </a:xfrm>
          <a:prstGeom prst="rect">
            <a:avLst/>
          </a:prstGeom>
          <a:noFill/>
          <a:ln w="9525">
            <a:noFill/>
            <a:miter lim="800000"/>
            <a:headEnd/>
            <a:tailEnd/>
          </a:ln>
        </p:spPr>
        <p:txBody>
          <a:bodyPr>
            <a:spAutoFit/>
          </a:bodyPr>
          <a:lstStyle/>
          <a:p>
            <a:pPr algn="ctr"/>
            <a:r>
              <a:rPr lang="es-ES" sz="4000" b="1">
                <a:solidFill>
                  <a:schemeClr val="accent2"/>
                </a:solidFill>
                <a:latin typeface="Times New Roman" pitchFamily="18" charset="0"/>
                <a:cs typeface="Times New Roman" pitchFamily="18" charset="0"/>
              </a:rPr>
              <a:t>Propuesta de valor</a:t>
            </a:r>
            <a:endParaRPr lang="es-EC" sz="4000" b="1">
              <a:solidFill>
                <a:schemeClr val="accent2"/>
              </a:solidFill>
              <a:latin typeface="Times New Roman" pitchFamily="18" charset="0"/>
              <a:cs typeface="Times New Roman" pitchFamily="18" charset="0"/>
            </a:endParaRPr>
          </a:p>
        </p:txBody>
      </p:sp>
      <p:sp>
        <p:nvSpPr>
          <p:cNvPr id="23554" name="2 Rectángulo"/>
          <p:cNvSpPr>
            <a:spLocks noChangeArrowheads="1"/>
          </p:cNvSpPr>
          <p:nvPr/>
        </p:nvSpPr>
        <p:spPr bwMode="auto">
          <a:xfrm>
            <a:off x="179388" y="1481138"/>
            <a:ext cx="8215312" cy="822325"/>
          </a:xfrm>
          <a:prstGeom prst="rect">
            <a:avLst/>
          </a:prstGeom>
          <a:noFill/>
          <a:ln w="9525">
            <a:noFill/>
            <a:miter lim="800000"/>
            <a:headEnd/>
            <a:tailEnd/>
          </a:ln>
        </p:spPr>
        <p:txBody>
          <a:bodyPr>
            <a:spAutoFit/>
          </a:bodyPr>
          <a:lstStyle/>
          <a:p>
            <a:pPr>
              <a:buClr>
                <a:srgbClr val="FFFF00"/>
              </a:buClr>
              <a:buFont typeface="Wingdings" pitchFamily="2" charset="2"/>
              <a:buChar char="§"/>
            </a:pPr>
            <a:r>
              <a:rPr lang="es-ES" sz="2400" b="1">
                <a:latin typeface="Times New Roman" pitchFamily="18" charset="0"/>
                <a:cs typeface="Times New Roman" pitchFamily="18" charset="0"/>
              </a:rPr>
              <a:t> </a:t>
            </a:r>
            <a:r>
              <a:rPr lang="es-EC" sz="2400">
                <a:latin typeface="Times New Roman" pitchFamily="18" charset="0"/>
              </a:rPr>
              <a:t>La microempresa tiene un fuerte compromiso socio-ambiental por cuidar el medio ambiente y su entorno.</a:t>
            </a:r>
          </a:p>
        </p:txBody>
      </p:sp>
      <p:sp>
        <p:nvSpPr>
          <p:cNvPr id="23556" name="Text Box 4"/>
          <p:cNvSpPr txBox="1">
            <a:spLocks noChangeArrowheads="1"/>
          </p:cNvSpPr>
          <p:nvPr/>
        </p:nvSpPr>
        <p:spPr bwMode="auto">
          <a:xfrm>
            <a:off x="179388" y="2492375"/>
            <a:ext cx="8135937" cy="1187450"/>
          </a:xfrm>
          <a:prstGeom prst="rect">
            <a:avLst/>
          </a:prstGeom>
          <a:noFill/>
          <a:ln w="9525">
            <a:noFill/>
            <a:miter lim="800000"/>
            <a:headEnd/>
            <a:tailEnd/>
          </a:ln>
          <a:effectLst/>
        </p:spPr>
        <p:txBody>
          <a:bodyPr>
            <a:spAutoFit/>
          </a:bodyPr>
          <a:lstStyle/>
          <a:p>
            <a:pPr>
              <a:buClr>
                <a:srgbClr val="FFFF00"/>
              </a:buClr>
              <a:buFont typeface="Wingdings" pitchFamily="2" charset="2"/>
              <a:buChar char="§"/>
            </a:pPr>
            <a:r>
              <a:rPr lang="es-EC" sz="2400">
                <a:latin typeface="Times New Roman" pitchFamily="18" charset="0"/>
              </a:rPr>
              <a:t> Contribuye al desarrollo social por medio de apertura de oportunidades de trabajo para las personas muy pobres y de escasa o nula escolaridad.</a:t>
            </a:r>
            <a:endParaRPr lang="es-ES" sz="2400">
              <a:latin typeface="Times New Roman" pitchFamily="18" charset="0"/>
            </a:endParaRPr>
          </a:p>
        </p:txBody>
      </p:sp>
      <p:sp>
        <p:nvSpPr>
          <p:cNvPr id="23557" name="Text Box 5"/>
          <p:cNvSpPr txBox="1">
            <a:spLocks noChangeArrowheads="1"/>
          </p:cNvSpPr>
          <p:nvPr/>
        </p:nvSpPr>
        <p:spPr bwMode="auto">
          <a:xfrm>
            <a:off x="179388" y="3860800"/>
            <a:ext cx="8064500" cy="1552575"/>
          </a:xfrm>
          <a:prstGeom prst="rect">
            <a:avLst/>
          </a:prstGeom>
          <a:noFill/>
          <a:ln w="9525">
            <a:noFill/>
            <a:miter lim="800000"/>
            <a:headEnd/>
            <a:tailEnd/>
          </a:ln>
          <a:effectLst/>
        </p:spPr>
        <p:txBody>
          <a:bodyPr>
            <a:spAutoFit/>
          </a:bodyPr>
          <a:lstStyle/>
          <a:p>
            <a:pPr>
              <a:buClr>
                <a:srgbClr val="FFFF00"/>
              </a:buClr>
              <a:buFont typeface="Wingdings" pitchFamily="2" charset="2"/>
              <a:buChar char="§"/>
            </a:pPr>
            <a:r>
              <a:rPr lang="es-EC" sz="2400">
                <a:latin typeface="Times New Roman" pitchFamily="18" charset="0"/>
              </a:rPr>
              <a:t> Ser una microempresa que ayuda a las Instituciones, Empresas, Universidades, etc., a desalojar de todo equipo electrónico que lo tenga en desuso o apilados en sus bodegas sin tener un lugar donde poder depositar esta “basura electrónica”.</a:t>
            </a:r>
            <a:endParaRPr lang="es-ES" sz="24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additive="base">
                                        <p:cTn id="7" dur="500" fill="hold"/>
                                        <p:tgtEl>
                                          <p:spTgt spid="23554"/>
                                        </p:tgtEl>
                                        <p:attrNameLst>
                                          <p:attrName>ppt_x</p:attrName>
                                        </p:attrNameLst>
                                      </p:cBhvr>
                                      <p:tavLst>
                                        <p:tav tm="0">
                                          <p:val>
                                            <p:strVal val="#ppt_x"/>
                                          </p:val>
                                        </p:tav>
                                        <p:tav tm="100000">
                                          <p:val>
                                            <p:strVal val="#ppt_x"/>
                                          </p:val>
                                        </p:tav>
                                      </p:tavLst>
                                    </p:anim>
                                    <p:anim calcmode="lin" valueType="num">
                                      <p:cBhvr additive="base">
                                        <p:cTn id="8" dur="500" fill="hold"/>
                                        <p:tgtEl>
                                          <p:spTgt spid="235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6"/>
                                        </p:tgtEl>
                                        <p:attrNameLst>
                                          <p:attrName>style.visibility</p:attrName>
                                        </p:attrNameLst>
                                      </p:cBhvr>
                                      <p:to>
                                        <p:strVal val="visible"/>
                                      </p:to>
                                    </p:set>
                                    <p:anim calcmode="lin" valueType="num">
                                      <p:cBhvr additive="base">
                                        <p:cTn id="13" dur="500" fill="hold"/>
                                        <p:tgtEl>
                                          <p:spTgt spid="23556"/>
                                        </p:tgtEl>
                                        <p:attrNameLst>
                                          <p:attrName>ppt_x</p:attrName>
                                        </p:attrNameLst>
                                      </p:cBhvr>
                                      <p:tavLst>
                                        <p:tav tm="0">
                                          <p:val>
                                            <p:strVal val="#ppt_x"/>
                                          </p:val>
                                        </p:tav>
                                        <p:tav tm="100000">
                                          <p:val>
                                            <p:strVal val="#ppt_x"/>
                                          </p:val>
                                        </p:tav>
                                      </p:tavLst>
                                    </p:anim>
                                    <p:anim calcmode="lin" valueType="num">
                                      <p:cBhvr additive="base">
                                        <p:cTn id="14" dur="500" fill="hold"/>
                                        <p:tgtEl>
                                          <p:spTgt spid="2355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557"/>
                                        </p:tgtEl>
                                        <p:attrNameLst>
                                          <p:attrName>style.visibility</p:attrName>
                                        </p:attrNameLst>
                                      </p:cBhvr>
                                      <p:to>
                                        <p:strVal val="visible"/>
                                      </p:to>
                                    </p:set>
                                    <p:anim calcmode="lin" valueType="num">
                                      <p:cBhvr additive="base">
                                        <p:cTn id="19" dur="500" fill="hold"/>
                                        <p:tgtEl>
                                          <p:spTgt spid="23557"/>
                                        </p:tgtEl>
                                        <p:attrNameLst>
                                          <p:attrName>ppt_x</p:attrName>
                                        </p:attrNameLst>
                                      </p:cBhvr>
                                      <p:tavLst>
                                        <p:tav tm="0">
                                          <p:val>
                                            <p:strVal val="#ppt_x"/>
                                          </p:val>
                                        </p:tav>
                                        <p:tav tm="100000">
                                          <p:val>
                                            <p:strVal val="#ppt_x"/>
                                          </p:val>
                                        </p:tav>
                                      </p:tavLst>
                                    </p:anim>
                                    <p:anim calcmode="lin" valueType="num">
                                      <p:cBhvr additive="base">
                                        <p:cTn id="20" dur="500" fill="hold"/>
                                        <p:tgtEl>
                                          <p:spTgt spid="235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6" grpId="0"/>
      <p:bldP spid="23557" grpId="0"/>
    </p:bldLst>
  </p:timing>
</p:sld>
</file>

<file path=ppt/theme/theme1.xml><?xml version="1.0" encoding="utf-8"?>
<a:theme xmlns:a="http://schemas.openxmlformats.org/drawingml/2006/main" name="Técnico">
  <a:themeElements>
    <a:clrScheme name="Técnico">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écnico">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écnico">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643</TotalTime>
  <Words>1174</Words>
  <Application>Microsoft Office PowerPoint</Application>
  <PresentationFormat>Presentación en pantalla (4:3)</PresentationFormat>
  <Paragraphs>177</Paragraphs>
  <Slides>26</Slides>
  <Notes>0</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26</vt:i4>
      </vt:variant>
    </vt:vector>
  </HeadingPairs>
  <TitlesOfParts>
    <vt:vector size="34" baseType="lpstr">
      <vt:lpstr>Arial</vt:lpstr>
      <vt:lpstr>Franklin Gothic Book</vt:lpstr>
      <vt:lpstr>Wingdings 2</vt:lpstr>
      <vt:lpstr>Calibri</vt:lpstr>
      <vt:lpstr>Times New Roman</vt:lpstr>
      <vt:lpstr>Wingdings</vt:lpstr>
      <vt:lpstr>Técnico</vt:lpstr>
      <vt:lpstr>Gráfico de Microsoft Office Excel</vt:lpstr>
      <vt:lpstr>PLAN DE NEGOCIOS DE UNA MICROEMPRESA QUE RECOPILARÁ, PROCESARÁ Y COMERCIALIZARÁ “BASURA ELECTRÓNICA”. PRESENTACIÓN DEL PROTOTIPO “PRE-DISEÑO DE UNA PLANTA PILOTO QUE RECICLA Y PROCESA   LA   “BASURA  ELECTRÓNICA”  EN LA  CIUDAD DE GUAYAQUIL”. </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Camilo</dc:creator>
  <cp:lastModifiedBy>silgivar</cp:lastModifiedBy>
  <cp:revision>89</cp:revision>
  <dcterms:created xsi:type="dcterms:W3CDTF">2009-11-06T05:36:36Z</dcterms:created>
  <dcterms:modified xsi:type="dcterms:W3CDTF">2010-06-16T14:14:30Z</dcterms:modified>
</cp:coreProperties>
</file>