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handoutMasterIdLst>
    <p:handoutMasterId r:id="rId22"/>
  </p:handout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80" r:id="rId20"/>
    <p:sldId id="278" r:id="rId21"/>
  </p:sldIdLst>
  <p:sldSz cx="9144000" cy="6858000" type="screen4x3"/>
  <p:notesSz cx="6858000" cy="97155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-59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A906833-F8ED-4D7C-8239-11E64AF04E77}" type="datetimeFigureOut">
              <a:rPr lang="es-ES"/>
              <a:pPr/>
              <a:t>16/06/2010</a:t>
            </a:fld>
            <a:endParaRPr lang="es-E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s-E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BCF8B836-6F08-4B33-8592-5F9F1EB5DB6F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DF55-DB23-4EE6-B1F3-FE14968CDD6E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5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5DDEC-A7BA-4D16-94A3-A53F10CA26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8E312-226F-4874-AC42-2D8B7254677D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B13B2-5306-441A-AFD4-EF072B2D25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AC4E2-AEA5-4A36-9D9C-AD866A338ADA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BFE34-4ED5-4408-8F8F-5CA258BFA9F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8A714-0556-442D-ABFD-2D7888CB876C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5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35D0A-B81F-4F8A-A95D-6CEBC44E176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8D139-75D2-479A-AF39-B2A946A95D28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2D5E-6672-4EE1-805A-4E25B7A1F7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5A758-8453-4442-AE4A-BE3DBAB2D639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E82A5-82B9-4BE5-A95F-E074E8A0FF5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B1AD-E6E2-4D72-8C2C-720ECC4ECC5C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8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5A6F6-292C-47EE-9263-5104320F881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CFFF-6147-4BCC-80AE-C7588338BE80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4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C9FA-8E8B-49DA-AE58-1C9AA71B6F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56C8-C130-4D53-AB1D-05617DDE674E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3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5298A-58E4-451D-8C68-048FE0E2C18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89310-2E2F-40CB-BB68-27A484B65A5C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6" name="2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1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68820-A206-4EC2-BB33-3D287D54BA1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ortar y redondear rectángulo de esquina sencilla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Triángulo rectángulo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5645-4070-4D96-80FC-4B6EB96728EF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EB058-3967-4354-8E3C-AE9C1196E2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8 Marcador de título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9" name="29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D40B2C3-67BA-433A-BAFE-AA8A10D4B983}" type="datetimeFigureOut">
              <a:rPr lang="es-ES"/>
              <a:pPr>
                <a:defRPr/>
              </a:pPr>
              <a:t>16/06/2010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E50B11EA-6C78-4FBD-8D5A-522329234E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grpSp>
        <p:nvGrpSpPr>
          <p:cNvPr id="1033" name="1 Grupo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6" r:id="rId2"/>
    <p:sldLayoutId id="2147484068" r:id="rId3"/>
    <p:sldLayoutId id="2147484065" r:id="rId4"/>
    <p:sldLayoutId id="2147484064" r:id="rId5"/>
    <p:sldLayoutId id="2147484063" r:id="rId6"/>
    <p:sldLayoutId id="2147484062" r:id="rId7"/>
    <p:sldLayoutId id="2147484061" r:id="rId8"/>
    <p:sldLayoutId id="2147484069" r:id="rId9"/>
    <p:sldLayoutId id="2147484060" r:id="rId10"/>
    <p:sldLayoutId id="21474840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38" y="1142984"/>
            <a:ext cx="7772400" cy="178593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Materia de Graduación</a:t>
            </a:r>
            <a:b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Microcontroladores Avanzados</a:t>
            </a:r>
            <a:br>
              <a:rPr lang="es-EC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</a:br>
            <a:endParaRPr lang="es-E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000500" y="4643438"/>
            <a:ext cx="3857625" cy="1257300"/>
          </a:xfrm>
        </p:spPr>
        <p:txBody>
          <a:bodyPr>
            <a:normAutofit/>
          </a:bodyPr>
          <a:lstStyle/>
          <a:p>
            <a:pPr marR="0">
              <a:buFont typeface="Arial" charset="0"/>
              <a:buNone/>
            </a:pPr>
            <a:r>
              <a:rPr lang="es-EC" sz="2400" smtClean="0">
                <a:effectLst>
                  <a:outerShdw blurRad="38100" dist="38100" dir="2700000" algn="tl">
                    <a:srgbClr val="04617B"/>
                  </a:outerShdw>
                </a:effectLst>
                <a:latin typeface="Berlin Sans FB" pitchFamily="34" charset="0"/>
              </a:rPr>
              <a:t>Integrantes:</a:t>
            </a:r>
            <a:r>
              <a:rPr lang="es-EC" sz="2000" smtClean="0">
                <a:latin typeface="Berlin Sans FB" pitchFamily="34" charset="0"/>
              </a:rPr>
              <a:t>	 Martha Aguirre	</a:t>
            </a:r>
          </a:p>
          <a:p>
            <a:pPr marR="0">
              <a:buFont typeface="Arial" charset="0"/>
              <a:buNone/>
            </a:pPr>
            <a:r>
              <a:rPr lang="es-EC" sz="2000" smtClean="0">
                <a:latin typeface="Berlin Sans FB" pitchFamily="34" charset="0"/>
              </a:rPr>
              <a:t>		 Jonathan Cagua</a:t>
            </a:r>
          </a:p>
          <a:p>
            <a:pPr marR="0">
              <a:buFont typeface="Arial" charset="0"/>
              <a:buNone/>
            </a:pPr>
            <a:r>
              <a:rPr lang="es-EC" sz="2000" smtClean="0">
                <a:latin typeface="Berlin Sans FB" pitchFamily="34" charset="0"/>
              </a:rPr>
              <a:t>		Oswaldo Criollo</a:t>
            </a:r>
            <a:endParaRPr lang="es-ES" sz="2000" smtClean="0">
              <a:latin typeface="Berlin Sans FB" pitchFamily="34" charset="0"/>
            </a:endParaRPr>
          </a:p>
        </p:txBody>
      </p:sp>
      <p:sp>
        <p:nvSpPr>
          <p:cNvPr id="2052" name="3 CuadroTexto"/>
          <p:cNvSpPr txBox="1">
            <a:spLocks noChangeArrowheads="1"/>
          </p:cNvSpPr>
          <p:nvPr/>
        </p:nvSpPr>
        <p:spPr bwMode="auto">
          <a:xfrm>
            <a:off x="1714500" y="2462213"/>
            <a:ext cx="60721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Lego </a:t>
            </a: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Mindstorms NXT</a:t>
            </a:r>
            <a:endParaRPr lang="es-EC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itchFamily="18" charset="0"/>
            </a:endParaRPr>
          </a:p>
          <a:p>
            <a:pPr algn="ctr">
              <a:defRPr/>
            </a:pPr>
            <a:r>
              <a:rPr lang="es-EC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Robot Explorador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pic>
        <p:nvPicPr>
          <p:cNvPr id="5125" name="Picture 6" descr="C:\Users\hp\Desktop\tesis_final\explora\lego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29063"/>
            <a:ext cx="3143250" cy="241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274320" indent="-274320" algn="just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4342" name="Picture 2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2214563"/>
            <a:ext cx="6577012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000" b="1" u="sng" dirty="0" smtClean="0"/>
              <a:t>Núcleo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del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programa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000" b="1" u="sng" dirty="0" smtClean="0"/>
              <a:t>Bloques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Internos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5366" name="Picture 2" descr="ex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2286000"/>
            <a:ext cx="312896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3717925"/>
            <a:ext cx="4348162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2000" b="1" u="sng" dirty="0" smtClean="0"/>
              <a:t>Detalle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del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programa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principal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la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Movilidad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6390" name="Picture 2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13" y="2571750"/>
            <a:ext cx="6205537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 fontScale="92500"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* </a:t>
            </a:r>
            <a:r>
              <a:rPr lang="es-ES" sz="2000" b="1" u="sng" dirty="0" smtClean="0"/>
              <a:t>Detalle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los</a:t>
            </a:r>
            <a:r>
              <a:rPr lang="es-ES" sz="2000" dirty="0" smtClean="0"/>
              <a:t> </a:t>
            </a:r>
            <a:r>
              <a:rPr lang="es-ES" sz="2000" b="1" u="sng" dirty="0" smtClean="0"/>
              <a:t>bloques</a:t>
            </a:r>
            <a:r>
              <a:rPr lang="es-ES" sz="2000" b="1" dirty="0" smtClean="0"/>
              <a:t>		              * </a:t>
            </a:r>
            <a:r>
              <a:rPr lang="es-ES" sz="2000" b="1" u="sng" dirty="0" smtClean="0"/>
              <a:t>Generador</a:t>
            </a:r>
            <a:r>
              <a:rPr lang="es-ES" sz="2000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dirty="0" smtClean="0"/>
              <a:t> </a:t>
            </a:r>
            <a:r>
              <a:rPr lang="es-ES" sz="2000" b="1" u="sng" dirty="0" smtClean="0"/>
              <a:t>PWM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					* </a:t>
            </a:r>
            <a:r>
              <a:rPr lang="es-ES" sz="2000" b="1" u="sng" dirty="0" smtClean="0"/>
              <a:t>Frenado</a:t>
            </a:r>
            <a:r>
              <a:rPr lang="es-ES" sz="2000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dirty="0" smtClean="0"/>
              <a:t> </a:t>
            </a:r>
            <a:r>
              <a:rPr lang="es-ES" sz="2000" b="1" u="sng" dirty="0" smtClean="0"/>
              <a:t>Motores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7414" name="Picture 2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2589213"/>
            <a:ext cx="44291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2568575"/>
            <a:ext cx="2619375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4429125"/>
            <a:ext cx="235743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* </a:t>
            </a:r>
            <a:r>
              <a:rPr lang="es-ES" sz="2000" b="1" u="sng" dirty="0" smtClean="0"/>
              <a:t>Detalle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los</a:t>
            </a:r>
            <a:r>
              <a:rPr lang="es-ES" sz="2000" dirty="0" smtClean="0"/>
              <a:t> </a:t>
            </a:r>
            <a:r>
              <a:rPr lang="es-ES" sz="2000" b="1" u="sng" dirty="0" smtClean="0"/>
              <a:t>bloques</a:t>
            </a:r>
            <a:r>
              <a:rPr lang="es-ES" sz="2000" b="1" dirty="0" smtClean="0"/>
              <a:t>		              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				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8438" name="Picture 2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732088"/>
            <a:ext cx="6238875" cy="334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 lnSpcReduction="100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* </a:t>
            </a:r>
            <a:r>
              <a:rPr lang="es-ES" sz="2000" b="1" u="sng" dirty="0" smtClean="0"/>
              <a:t>Detalle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los</a:t>
            </a:r>
            <a:r>
              <a:rPr lang="es-ES" sz="2000" dirty="0" smtClean="0"/>
              <a:t> </a:t>
            </a:r>
            <a:r>
              <a:rPr lang="es-ES" sz="2000" b="1" u="sng" dirty="0" smtClean="0"/>
              <a:t>bloques:</a:t>
            </a:r>
            <a:r>
              <a:rPr lang="es-ES" sz="2000" b="1" dirty="0" smtClean="0"/>
              <a:t>		              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dirty="0" smtClean="0"/>
              <a:t>    Bloque </a:t>
            </a:r>
            <a:r>
              <a:rPr lang="es-ES" sz="2000" dirty="0" err="1" smtClean="0"/>
              <a:t>antihorario</a:t>
            </a:r>
            <a:r>
              <a:rPr lang="es-ES" sz="2000" dirty="0" smtClean="0"/>
              <a:t>: </a:t>
            </a:r>
            <a:r>
              <a:rPr lang="es-ES" sz="1800" dirty="0" smtClean="0"/>
              <a:t>Bloque con en generador de PWM y un lector del motor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				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9462" name="Picture 2" descr="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9938" y="3143250"/>
            <a:ext cx="4017962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4" descr="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1388" y="3132138"/>
            <a:ext cx="4071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movilidad del Robot en Simulink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* </a:t>
            </a:r>
            <a:r>
              <a:rPr lang="es-ES" sz="2000" b="1" u="sng" dirty="0" smtClean="0"/>
              <a:t>Detalle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                  </a:t>
            </a:r>
            <a:r>
              <a:rPr lang="es-ES" sz="2000" b="1" u="sng" dirty="0" smtClean="0"/>
              <a:t>los</a:t>
            </a:r>
            <a:r>
              <a:rPr lang="es-ES" sz="2000" dirty="0" smtClean="0"/>
              <a:t> </a:t>
            </a:r>
            <a:r>
              <a:rPr lang="es-ES" sz="2000" b="1" u="sng" dirty="0" smtClean="0"/>
              <a:t>bloques:</a:t>
            </a:r>
            <a:r>
              <a:rPr lang="es-ES" sz="2000" b="1" dirty="0" smtClean="0"/>
              <a:t>		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				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0486" name="Picture 4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2214563"/>
            <a:ext cx="40243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4929187"/>
          </a:xfrm>
        </p:spPr>
        <p:txBody>
          <a:bodyPr>
            <a:normAutofit fontScale="92500"/>
          </a:bodyPr>
          <a:lstStyle/>
          <a:p>
            <a:pPr marL="274320" indent="-274320" algn="ctr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del programa para la adquisición de datos.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 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* </a:t>
            </a:r>
            <a:r>
              <a:rPr lang="es-ES" sz="2000" b="1" u="sng" dirty="0" smtClean="0"/>
              <a:t>Simulink:</a:t>
            </a:r>
            <a:r>
              <a:rPr lang="es-ES" sz="2000" b="1" dirty="0" smtClean="0"/>
              <a:t> </a:t>
            </a:r>
            <a:r>
              <a:rPr lang="es-ES" sz="1800" dirty="0" smtClean="0"/>
              <a:t>trama de </a:t>
            </a:r>
            <a:r>
              <a:rPr lang="es-ES" sz="1800" b="1" dirty="0" smtClean="0"/>
              <a:t>32 bits</a:t>
            </a:r>
            <a:r>
              <a:rPr lang="es-ES" sz="1800" dirty="0" smtClean="0"/>
              <a:t> y se adiciona un </a:t>
            </a:r>
            <a:r>
              <a:rPr lang="es-ES" sz="1800" b="1" dirty="0" smtClean="0"/>
              <a:t>bit de inicio</a:t>
            </a:r>
            <a:r>
              <a:rPr lang="es-ES" sz="1800" dirty="0" smtClean="0"/>
              <a:t> y uno </a:t>
            </a:r>
            <a:r>
              <a:rPr lang="es-ES" sz="1800" b="1" dirty="0" smtClean="0"/>
              <a:t>bit de parada</a:t>
            </a:r>
            <a:r>
              <a:rPr lang="es-ES" sz="1800" dirty="0" smtClean="0"/>
              <a:t>.</a:t>
            </a:r>
            <a:endParaRPr lang="es-ES" sz="18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                  		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				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 </a:t>
            </a: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  <a:endParaRPr lang="es-ES" sz="2000" b="1" u="sng" dirty="0" smtClean="0"/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/>
              <a:t>	</a:t>
            </a:r>
          </a:p>
          <a:p>
            <a:pPr marL="914400" lvl="1" indent="-457200" algn="just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s-E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C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1510" name="Picture 2" descr="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819400"/>
            <a:ext cx="2714625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3" descr="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2857500"/>
            <a:ext cx="5105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/>
          <a:srcRect l="3960" t="52402" r="54752" b="42012"/>
          <a:stretch>
            <a:fillRect/>
          </a:stretch>
        </p:blipFill>
        <p:spPr bwMode="auto">
          <a:xfrm>
            <a:off x="1857375" y="5000625"/>
            <a:ext cx="62865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4"/>
          <a:srcRect l="4132" t="48328" r="61859" b="30673"/>
          <a:stretch>
            <a:fillRect/>
          </a:stretch>
        </p:blipFill>
        <p:spPr bwMode="auto">
          <a:xfrm>
            <a:off x="1895475" y="3043238"/>
            <a:ext cx="5156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Flecha izquierda y arriba"/>
          <p:cNvSpPr/>
          <p:nvPr/>
        </p:nvSpPr>
        <p:spPr>
          <a:xfrm>
            <a:off x="3825875" y="2632075"/>
            <a:ext cx="285750" cy="1000125"/>
          </a:xfrm>
          <a:prstGeom prst="leftUpArrow">
            <a:avLst/>
          </a:prstGeom>
          <a:solidFill>
            <a:srgbClr val="002060">
              <a:alpha val="35000"/>
            </a:srgbClr>
          </a:solidFill>
          <a:ln>
            <a:solidFill>
              <a:srgbClr val="002060">
                <a:alpha val="4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2947988" y="2071688"/>
            <a:ext cx="2214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Número de ciclos para la adquisición</a:t>
            </a:r>
          </a:p>
        </p:txBody>
      </p:sp>
      <p:sp>
        <p:nvSpPr>
          <p:cNvPr id="13" name="12 Flecha izquierda y arriba"/>
          <p:cNvSpPr/>
          <p:nvPr/>
        </p:nvSpPr>
        <p:spPr>
          <a:xfrm>
            <a:off x="5683250" y="3552825"/>
            <a:ext cx="1806575" cy="285750"/>
          </a:xfrm>
          <a:prstGeom prst="leftUpArrow">
            <a:avLst/>
          </a:prstGeom>
          <a:solidFill>
            <a:srgbClr val="002060">
              <a:alpha val="49000"/>
            </a:srgbClr>
          </a:solidFill>
          <a:ln>
            <a:solidFill>
              <a:srgbClr val="00206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6175375" y="2949575"/>
            <a:ext cx="2471738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Lee el </a:t>
            </a:r>
            <a:r>
              <a:rPr lang="es-EC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packet</a:t>
            </a: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enviado </a:t>
            </a:r>
          </a:p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vía bluetooth por el NXT</a:t>
            </a:r>
          </a:p>
        </p:txBody>
      </p:sp>
      <p:sp>
        <p:nvSpPr>
          <p:cNvPr id="17" name="16 Flecha izquierda y arriba"/>
          <p:cNvSpPr/>
          <p:nvPr/>
        </p:nvSpPr>
        <p:spPr>
          <a:xfrm rot="16200000">
            <a:off x="7100888" y="4060825"/>
            <a:ext cx="285750" cy="714375"/>
          </a:xfrm>
          <a:prstGeom prst="leftUpArrow">
            <a:avLst/>
          </a:prstGeom>
          <a:solidFill>
            <a:srgbClr val="002060">
              <a:alpha val="49000"/>
            </a:srgbClr>
          </a:solidFill>
          <a:ln>
            <a:solidFill>
              <a:srgbClr val="00206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18" name="17 CuadroTexto"/>
          <p:cNvSpPr txBox="1"/>
          <p:nvPr/>
        </p:nvSpPr>
        <p:spPr>
          <a:xfrm>
            <a:off x="6183313" y="4560888"/>
            <a:ext cx="2714625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 guarda en la variable para luego ser graficada en el AXES</a:t>
            </a:r>
          </a:p>
        </p:txBody>
      </p:sp>
      <p:sp>
        <p:nvSpPr>
          <p:cNvPr id="20" name="19 Flecha izquierda y arriba"/>
          <p:cNvSpPr/>
          <p:nvPr/>
        </p:nvSpPr>
        <p:spPr>
          <a:xfrm rot="10800000">
            <a:off x="1214438" y="5214938"/>
            <a:ext cx="654050" cy="246062"/>
          </a:xfrm>
          <a:prstGeom prst="leftUpArrow">
            <a:avLst/>
          </a:prstGeom>
          <a:solidFill>
            <a:srgbClr val="002060">
              <a:alpha val="49000"/>
            </a:srgbClr>
          </a:solidFill>
          <a:ln>
            <a:solidFill>
              <a:srgbClr val="00206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1" name="20 CuadroTexto"/>
          <p:cNvSpPr txBox="1"/>
          <p:nvPr/>
        </p:nvSpPr>
        <p:spPr>
          <a:xfrm>
            <a:off x="357188" y="5527675"/>
            <a:ext cx="3357562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Mostramos la gráfica con los datos adquiridos y guardados en </a:t>
            </a:r>
            <a:r>
              <a:rPr lang="es-EC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SoundSensorDAQ</a:t>
            </a:r>
            <a:endParaRPr lang="es-EC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2 Marcador de contenido"/>
          <p:cNvSpPr txBox="1">
            <a:spLocks/>
          </p:cNvSpPr>
          <p:nvPr/>
        </p:nvSpPr>
        <p:spPr>
          <a:xfrm>
            <a:off x="428625" y="1285875"/>
            <a:ext cx="8229600" cy="49291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Descripción del programa para la adquisición de datos.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  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* </a:t>
            </a:r>
            <a:r>
              <a:rPr lang="es-ES" sz="2000" b="1" u="sng" dirty="0">
                <a:latin typeface="+mn-lt"/>
              </a:rPr>
              <a:t>GUI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u="sng" dirty="0">
                <a:latin typeface="+mn-lt"/>
              </a:rPr>
              <a:t>-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u="sng" dirty="0">
                <a:latin typeface="+mn-lt"/>
              </a:rPr>
              <a:t>Matlab:</a:t>
            </a:r>
            <a:r>
              <a:rPr lang="es-ES" sz="2000" b="1" dirty="0">
                <a:latin typeface="+mn-lt"/>
              </a:rPr>
              <a:t> </a:t>
            </a:r>
            <a:endParaRPr lang="es-ES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                   		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24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						</a:t>
            </a: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 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	</a:t>
            </a: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	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23557" name="Picture 2" descr="pantall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928938"/>
            <a:ext cx="5051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CuadroTexto"/>
          <p:cNvSpPr txBox="1"/>
          <p:nvPr/>
        </p:nvSpPr>
        <p:spPr>
          <a:xfrm>
            <a:off x="642938" y="3344863"/>
            <a:ext cx="21431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Permite la adquisición durante 20 seg.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3571875" y="2273300"/>
            <a:ext cx="3000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Elige el COM de comunicación para habilitar la adquisición</a:t>
            </a:r>
          </a:p>
        </p:txBody>
      </p:sp>
      <p:sp>
        <p:nvSpPr>
          <p:cNvPr id="17" name="16 Flecha doblada"/>
          <p:cNvSpPr/>
          <p:nvPr/>
        </p:nvSpPr>
        <p:spPr>
          <a:xfrm rot="10800000">
            <a:off x="7143750" y="4357688"/>
            <a:ext cx="1357313" cy="428625"/>
          </a:xfrm>
          <a:prstGeom prst="bentArrow">
            <a:avLst/>
          </a:prstGeom>
          <a:solidFill>
            <a:srgbClr val="FF0000">
              <a:alpha val="49000"/>
            </a:srgbClr>
          </a:solidFill>
          <a:ln>
            <a:solidFill>
              <a:srgbClr val="FF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7766050" y="3563938"/>
            <a:ext cx="1357313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Área donde se presentan los datos</a:t>
            </a:r>
          </a:p>
        </p:txBody>
      </p:sp>
      <p:sp>
        <p:nvSpPr>
          <p:cNvPr id="19" name="18 Flecha derecha"/>
          <p:cNvSpPr/>
          <p:nvPr/>
        </p:nvSpPr>
        <p:spPr>
          <a:xfrm rot="10800000">
            <a:off x="1643063" y="4786313"/>
            <a:ext cx="1214437" cy="214312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sp>
        <p:nvSpPr>
          <p:cNvPr id="20" name="19 Flecha doblada"/>
          <p:cNvSpPr/>
          <p:nvPr/>
        </p:nvSpPr>
        <p:spPr>
          <a:xfrm>
            <a:off x="3214688" y="2500313"/>
            <a:ext cx="428625" cy="1357312"/>
          </a:xfrm>
          <a:prstGeom prst="bentArrow">
            <a:avLst/>
          </a:prstGeom>
          <a:solidFill>
            <a:srgbClr val="FF0000">
              <a:alpha val="52000"/>
            </a:srgbClr>
          </a:solidFill>
          <a:ln>
            <a:solidFill>
              <a:srgbClr val="FF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65113" y="4437063"/>
            <a:ext cx="16430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Permite guardar el resultado en un archivo .</a:t>
            </a:r>
            <a:r>
              <a:rPr lang="es-EC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bmp</a:t>
            </a:r>
            <a:endParaRPr lang="es-EC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3" name="22 Flecha doblada"/>
          <p:cNvSpPr/>
          <p:nvPr/>
        </p:nvSpPr>
        <p:spPr>
          <a:xfrm rot="16200000">
            <a:off x="1892300" y="3622675"/>
            <a:ext cx="714375" cy="1285875"/>
          </a:xfrm>
          <a:prstGeom prst="bentArrow">
            <a:avLst>
              <a:gd name="adj1" fmla="val 15375"/>
              <a:gd name="adj2" fmla="val 21279"/>
              <a:gd name="adj3" fmla="val 25000"/>
              <a:gd name="adj4" fmla="val 43750"/>
            </a:avLst>
          </a:prstGeom>
          <a:solidFill>
            <a:srgbClr val="FF0000">
              <a:alpha val="49000"/>
            </a:srgbClr>
          </a:solidFill>
          <a:ln>
            <a:solidFill>
              <a:srgbClr val="FF0000">
                <a:alpha val="4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6" name="25 Flecha doblada"/>
          <p:cNvSpPr/>
          <p:nvPr/>
        </p:nvSpPr>
        <p:spPr>
          <a:xfrm>
            <a:off x="2000250" y="5000625"/>
            <a:ext cx="857250" cy="857250"/>
          </a:xfrm>
          <a:prstGeom prst="bentArrow">
            <a:avLst>
              <a:gd name="adj1" fmla="val 17558"/>
              <a:gd name="adj2" fmla="val 16318"/>
              <a:gd name="adj3" fmla="val 25000"/>
              <a:gd name="adj4" fmla="val 43750"/>
            </a:avLst>
          </a:prstGeom>
          <a:solidFill>
            <a:srgbClr val="FF0000">
              <a:alpha val="5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1"/>
              </a:solidFill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071563" y="5786438"/>
            <a:ext cx="178593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Permite guardar los datos en una hoja de Excel</a:t>
            </a:r>
          </a:p>
        </p:txBody>
      </p:sp>
      <p:sp>
        <p:nvSpPr>
          <p:cNvPr id="29" name="2 Marcador de contenido"/>
          <p:cNvSpPr txBox="1">
            <a:spLocks/>
          </p:cNvSpPr>
          <p:nvPr/>
        </p:nvSpPr>
        <p:spPr>
          <a:xfrm>
            <a:off x="428625" y="1143000"/>
            <a:ext cx="8229600" cy="492918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74320" indent="-274320" algn="ctr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Descripción del programa para la adquisición de datos.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  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* </a:t>
            </a:r>
            <a:r>
              <a:rPr lang="es-ES" sz="2000" b="1" u="sng" dirty="0">
                <a:latin typeface="+mn-lt"/>
              </a:rPr>
              <a:t>Interfaz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u="sng" dirty="0">
                <a:latin typeface="+mn-lt"/>
              </a:rPr>
              <a:t>GUI:</a:t>
            </a:r>
            <a:r>
              <a:rPr lang="es-ES" sz="2000" b="1" dirty="0">
                <a:latin typeface="+mn-lt"/>
              </a:rPr>
              <a:t> </a:t>
            </a:r>
            <a:endParaRPr lang="es-ES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                   		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24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						</a:t>
            </a: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 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	</a:t>
            </a:r>
            <a:endParaRPr lang="es-ES" sz="2000" b="1" u="sng" dirty="0"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latin typeface="+mn-lt"/>
              </a:rPr>
              <a:t>	</a:t>
            </a: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 pitchFamily="2" charset="2"/>
              <a:buChar char="q"/>
              <a:defRPr/>
            </a:pP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914400" lvl="1" indent="-457200" algn="just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</a:t>
            </a:r>
          </a:p>
          <a:p>
            <a:pPr marL="274320" indent="-274320" fontAlgn="auto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endParaRPr lang="es-EC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/>
          <a:srcRect r="2753"/>
          <a:stretch>
            <a:fillRect/>
          </a:stretch>
        </p:blipFill>
        <p:spPr bwMode="auto">
          <a:xfrm>
            <a:off x="6618288" y="1785938"/>
            <a:ext cx="25257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6250" y="500063"/>
            <a:ext cx="4371975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4983163"/>
          </a:xfrm>
        </p:spPr>
        <p:txBody>
          <a:bodyPr rtlCol="0"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 general del sistema.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2000" dirty="0" smtClean="0"/>
              <a:t>Sistema de </a:t>
            </a:r>
            <a:r>
              <a:rPr lang="es-EC" sz="2000" b="1" dirty="0" smtClean="0"/>
              <a:t>monitoreo </a:t>
            </a:r>
            <a:r>
              <a:rPr lang="es-EC" sz="2000" dirty="0" smtClean="0"/>
              <a:t>de una </a:t>
            </a:r>
            <a:r>
              <a:rPr lang="es-EC" sz="2000" b="1" dirty="0" smtClean="0"/>
              <a:t>variable </a:t>
            </a:r>
            <a:r>
              <a:rPr lang="es-EC" sz="2000" dirty="0" smtClean="0"/>
              <a:t>del </a:t>
            </a:r>
          </a:p>
          <a:p>
            <a:pPr marL="640080" lvl="1" indent="-24688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EC" sz="2000" dirty="0" smtClean="0"/>
              <a:t>    tipo </a:t>
            </a:r>
            <a:r>
              <a:rPr lang="es-EC" sz="2000" b="1" dirty="0" smtClean="0"/>
              <a:t>analógico</a:t>
            </a:r>
            <a:r>
              <a:rPr lang="es-EC" sz="2000" dirty="0" smtClean="0"/>
              <a:t>:  ruido  -  presión  -  temperatura.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2000" dirty="0" smtClean="0"/>
              <a:t>Consiste en un </a:t>
            </a:r>
            <a:r>
              <a:rPr lang="es-EC" sz="2000" b="1" dirty="0" smtClean="0"/>
              <a:t>robot explorador </a:t>
            </a:r>
            <a:r>
              <a:rPr lang="es-EC" sz="2000" dirty="0" smtClean="0"/>
              <a:t>que  se                                               </a:t>
            </a:r>
            <a:r>
              <a:rPr lang="es-EC" sz="2000" b="1" dirty="0" smtClean="0"/>
              <a:t>moverá</a:t>
            </a:r>
            <a:r>
              <a:rPr lang="es-EC" sz="2000" dirty="0" smtClean="0"/>
              <a:t> en </a:t>
            </a:r>
            <a:r>
              <a:rPr lang="es-EC" sz="2000" b="1" dirty="0" smtClean="0"/>
              <a:t>diferentes direcciones </a:t>
            </a:r>
            <a:r>
              <a:rPr lang="es-EC" sz="2000" dirty="0" smtClean="0"/>
              <a:t>evadiendo</a:t>
            </a:r>
          </a:p>
          <a:p>
            <a:pPr marL="640080" lvl="1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C" sz="2000" dirty="0" smtClean="0"/>
              <a:t>	</a:t>
            </a:r>
            <a:r>
              <a:rPr lang="es-EC" sz="2000" b="1" dirty="0" smtClean="0"/>
              <a:t>obstáculos</a:t>
            </a:r>
            <a:r>
              <a:rPr lang="es-EC" sz="1600" dirty="0" smtClean="0"/>
              <a:t>, </a:t>
            </a:r>
            <a:r>
              <a:rPr lang="es-EC" sz="2000" dirty="0" smtClean="0"/>
              <a:t>y cuando el usuario lo requiera </a:t>
            </a:r>
          </a:p>
          <a:p>
            <a:pPr marL="640080" lvl="1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C" sz="2000" dirty="0" smtClean="0"/>
              <a:t>	se realice la </a:t>
            </a:r>
            <a:r>
              <a:rPr lang="es-EC" sz="2000" b="1" dirty="0" smtClean="0"/>
              <a:t>adquisición de datos.</a:t>
            </a:r>
          </a:p>
          <a:p>
            <a:pPr marL="342900" lvl="1" indent="-3429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C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Antecedentes</a:t>
            </a:r>
          </a:p>
          <a:p>
            <a:pPr marL="742950" lvl="2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2000" dirty="0" smtClean="0"/>
              <a:t>Aplicaciones previas:   </a:t>
            </a:r>
            <a:r>
              <a:rPr lang="es-EC" sz="2000" b="1" dirty="0" err="1" smtClean="0"/>
              <a:t>NXTWay</a:t>
            </a:r>
            <a:r>
              <a:rPr lang="es-EC" sz="2000" b="1" dirty="0" smtClean="0"/>
              <a:t>-G </a:t>
            </a:r>
            <a:r>
              <a:rPr lang="es-EC" sz="2000" dirty="0" smtClean="0"/>
              <a:t>  -   </a:t>
            </a:r>
            <a:r>
              <a:rPr lang="es-EC" sz="2000" b="1" dirty="0" smtClean="0"/>
              <a:t>Seguidor de Línea</a:t>
            </a:r>
          </a:p>
          <a:p>
            <a:pPr marL="742950" lvl="2" indent="-342900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C" sz="2000" b="1" dirty="0" smtClean="0"/>
              <a:t>Robot </a:t>
            </a:r>
            <a:r>
              <a:rPr lang="es-EC" sz="2000" b="1" dirty="0" err="1" smtClean="0"/>
              <a:t>Spirit</a:t>
            </a:r>
            <a:r>
              <a:rPr lang="es-EC" sz="2000" dirty="0" smtClean="0"/>
              <a:t>, envía fotografías de</a:t>
            </a:r>
          </a:p>
          <a:p>
            <a:pPr marL="742950" lvl="2" indent="-342900" fontAlgn="auto">
              <a:spcAft>
                <a:spcPts val="0"/>
              </a:spcAft>
              <a:buFont typeface="Wingdings 2"/>
              <a:buNone/>
              <a:defRPr/>
            </a:pPr>
            <a:r>
              <a:rPr lang="es-EC" sz="2000" dirty="0" smtClean="0"/>
              <a:t>	 la superficie de </a:t>
            </a:r>
            <a:r>
              <a:rPr lang="es-EC" sz="2000" dirty="0" err="1" smtClean="0"/>
              <a:t>marte</a:t>
            </a:r>
            <a:r>
              <a:rPr lang="es-EC" sz="2000" dirty="0" smtClean="0"/>
              <a:t>. </a:t>
            </a:r>
            <a:endParaRPr lang="es-ES" sz="2000" dirty="0" smtClean="0"/>
          </a:p>
        </p:txBody>
      </p:sp>
      <p:pic>
        <p:nvPicPr>
          <p:cNvPr id="6149" name="Picture 2" descr="spiri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4567238"/>
            <a:ext cx="22161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0" name="2 Marcador de contenido"/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429250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Conclusiones: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La elección de </a:t>
            </a:r>
            <a:r>
              <a:rPr lang="es-ES" sz="1600" b="1" dirty="0" smtClean="0"/>
              <a:t>Simulink</a:t>
            </a:r>
            <a:r>
              <a:rPr lang="es-ES" sz="1600" dirty="0" smtClean="0"/>
              <a:t> para la programación del </a:t>
            </a:r>
            <a:r>
              <a:rPr lang="es-ES" sz="1600" b="1" dirty="0" smtClean="0"/>
              <a:t>Lego NXT </a:t>
            </a:r>
            <a:r>
              <a:rPr lang="es-ES" sz="1600" dirty="0" smtClean="0"/>
              <a:t>fue correcta, ya que el </a:t>
            </a:r>
            <a:r>
              <a:rPr lang="es-ES" sz="1600" b="1" dirty="0" smtClean="0"/>
              <a:t>robot</a:t>
            </a:r>
            <a:r>
              <a:rPr lang="es-ES" sz="1600" dirty="0" smtClean="0"/>
              <a:t> explorador </a:t>
            </a:r>
            <a:r>
              <a:rPr lang="es-ES" sz="1600" b="1" dirty="0" smtClean="0"/>
              <a:t>no tuvo una dependencia</a:t>
            </a:r>
            <a:r>
              <a:rPr lang="es-ES" sz="1600" dirty="0" smtClean="0"/>
              <a:t> con un </a:t>
            </a:r>
            <a:r>
              <a:rPr lang="es-ES" sz="1600" b="1" dirty="0" smtClean="0"/>
              <a:t>computador </a:t>
            </a:r>
            <a:r>
              <a:rPr lang="es-ES" sz="1600" dirty="0" smtClean="0"/>
              <a:t> para cumplir su propósito de </a:t>
            </a:r>
            <a:r>
              <a:rPr lang="es-ES" sz="1600" b="1" dirty="0" smtClean="0"/>
              <a:t>movilidad</a:t>
            </a:r>
            <a:r>
              <a:rPr lang="es-ES" sz="1600" dirty="0" smtClean="0"/>
              <a:t>.</a:t>
            </a:r>
            <a:endParaRPr lang="es-EC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La </a:t>
            </a:r>
            <a:r>
              <a:rPr lang="es-ES" sz="1600" b="1" dirty="0" smtClean="0"/>
              <a:t>adquisición</a:t>
            </a:r>
            <a:r>
              <a:rPr lang="es-ES" sz="1600" dirty="0" smtClean="0"/>
              <a:t> que se realizó por las herramientas de </a:t>
            </a:r>
            <a:r>
              <a:rPr lang="es-ES" sz="1600" b="1" dirty="0" smtClean="0"/>
              <a:t>Matlab</a:t>
            </a:r>
            <a:r>
              <a:rPr lang="es-ES" sz="1600" dirty="0" smtClean="0"/>
              <a:t> y </a:t>
            </a:r>
            <a:r>
              <a:rPr lang="es-ES" sz="1600" b="1" dirty="0" smtClean="0"/>
              <a:t>Simulink</a:t>
            </a:r>
            <a:r>
              <a:rPr lang="es-ES" sz="1600" dirty="0" smtClean="0"/>
              <a:t> permitió </a:t>
            </a:r>
            <a:r>
              <a:rPr lang="es-ES" sz="1600" b="1" dirty="0" smtClean="0"/>
              <a:t>lectura eficiente</a:t>
            </a:r>
            <a:r>
              <a:rPr lang="es-ES" sz="1600" dirty="0" smtClean="0"/>
              <a:t> del </a:t>
            </a:r>
            <a:r>
              <a:rPr lang="es-ES" sz="1600" b="1" dirty="0" smtClean="0"/>
              <a:t>sensor del robot</a:t>
            </a:r>
            <a:r>
              <a:rPr lang="es-ES" sz="1600" dirty="0" smtClean="0"/>
              <a:t>, para luego con </a:t>
            </a:r>
            <a:r>
              <a:rPr lang="es-ES" sz="1600" b="1" dirty="0" smtClean="0"/>
              <a:t>GUI</a:t>
            </a:r>
            <a:r>
              <a:rPr lang="es-ES" sz="1600" dirty="0" smtClean="0"/>
              <a:t> presentar dichos </a:t>
            </a:r>
            <a:r>
              <a:rPr lang="es-ES" sz="1600" b="1" dirty="0" smtClean="0"/>
              <a:t>datos</a:t>
            </a:r>
            <a:r>
              <a:rPr lang="es-ES" sz="1600" dirty="0" smtClean="0"/>
              <a:t> en una </a:t>
            </a:r>
            <a:r>
              <a:rPr lang="es-ES" sz="1600" b="1" dirty="0" smtClean="0"/>
              <a:t>interfaz</a:t>
            </a:r>
            <a:r>
              <a:rPr lang="es-ES" sz="1600" dirty="0" smtClean="0"/>
              <a:t> que permita al </a:t>
            </a:r>
            <a:r>
              <a:rPr lang="es-ES" sz="1600" b="1" dirty="0" smtClean="0"/>
              <a:t>usuario</a:t>
            </a:r>
            <a:r>
              <a:rPr lang="es-ES" sz="1600" dirty="0" smtClean="0"/>
              <a:t> manejar las </a:t>
            </a:r>
            <a:r>
              <a:rPr lang="es-ES" sz="1600" b="1" dirty="0" smtClean="0"/>
              <a:t>opciones</a:t>
            </a:r>
            <a:r>
              <a:rPr lang="es-ES" sz="1600" dirty="0" smtClean="0"/>
              <a:t> que la </a:t>
            </a:r>
            <a:r>
              <a:rPr lang="es-ES" sz="1600" b="1" dirty="0" smtClean="0"/>
              <a:t>interfaz.</a:t>
            </a:r>
            <a:endParaRPr lang="es-ES" sz="1600" dirty="0" smtClean="0"/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El </a:t>
            </a:r>
            <a:r>
              <a:rPr lang="es-ES" sz="1600" b="1" dirty="0" smtClean="0"/>
              <a:t>sistema</a:t>
            </a:r>
            <a:r>
              <a:rPr lang="es-ES" sz="1600" dirty="0" smtClean="0"/>
              <a:t> que se desarrolló es </a:t>
            </a:r>
            <a:r>
              <a:rPr lang="es-ES" sz="1600" b="1" dirty="0" smtClean="0"/>
              <a:t>básico</a:t>
            </a:r>
            <a:r>
              <a:rPr lang="es-ES" sz="1600" dirty="0" smtClean="0"/>
              <a:t> con un </a:t>
            </a:r>
            <a:r>
              <a:rPr lang="es-ES" sz="1600" b="1" dirty="0" smtClean="0"/>
              <a:t>sensor de sonido</a:t>
            </a:r>
            <a:r>
              <a:rPr lang="es-ES" sz="1600" dirty="0" smtClean="0"/>
              <a:t> como el </a:t>
            </a:r>
            <a:r>
              <a:rPr lang="es-ES" sz="1600" b="1" dirty="0" smtClean="0"/>
              <a:t>receptor</a:t>
            </a:r>
            <a:r>
              <a:rPr lang="es-ES" sz="1600" dirty="0" smtClean="0"/>
              <a:t> de  los </a:t>
            </a:r>
            <a:r>
              <a:rPr lang="es-ES" sz="1600" b="1" dirty="0" smtClean="0"/>
              <a:t>datos</a:t>
            </a:r>
            <a:r>
              <a:rPr lang="es-ES" sz="1600" dirty="0" smtClean="0"/>
              <a:t>, pero este sensor se podría </a:t>
            </a:r>
            <a:r>
              <a:rPr lang="es-ES" sz="1600" b="1" dirty="0" smtClean="0"/>
              <a:t>cambiar </a:t>
            </a:r>
            <a:r>
              <a:rPr lang="es-ES" sz="1600" dirty="0" smtClean="0"/>
              <a:t>a otros ya sea de </a:t>
            </a:r>
            <a:r>
              <a:rPr lang="es-ES" sz="1600" b="1" dirty="0" smtClean="0"/>
              <a:t>presión</a:t>
            </a:r>
            <a:r>
              <a:rPr lang="es-ES" sz="1600" dirty="0" smtClean="0"/>
              <a:t> o </a:t>
            </a:r>
            <a:r>
              <a:rPr lang="es-ES" sz="1600" b="1" dirty="0" smtClean="0"/>
              <a:t>temperatura</a:t>
            </a:r>
            <a:r>
              <a:rPr lang="es-ES" sz="1600" dirty="0" smtClean="0"/>
              <a:t> para la </a:t>
            </a:r>
            <a:r>
              <a:rPr lang="es-ES" sz="1600" b="1" dirty="0" smtClean="0"/>
              <a:t>adquisición</a:t>
            </a:r>
            <a:r>
              <a:rPr lang="es-ES" sz="1600" dirty="0" smtClean="0"/>
              <a:t> de una variable, y así emplearlo en </a:t>
            </a:r>
            <a:r>
              <a:rPr lang="es-ES" sz="1600" b="1" dirty="0" smtClean="0"/>
              <a:t>otros</a:t>
            </a:r>
            <a:r>
              <a:rPr lang="es-ES" sz="1600" dirty="0" smtClean="0"/>
              <a:t> </a:t>
            </a:r>
            <a:r>
              <a:rPr lang="es-ES" sz="1600" b="1" dirty="0" smtClean="0"/>
              <a:t>niveles de aplicación.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C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Recomendaciones</a:t>
            </a:r>
            <a:r>
              <a:rPr lang="es-EC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es-EC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Al </a:t>
            </a:r>
            <a:r>
              <a:rPr lang="es-ES" sz="1600" b="1" dirty="0" smtClean="0"/>
              <a:t>hacer</a:t>
            </a:r>
            <a:r>
              <a:rPr lang="es-ES" sz="1600" dirty="0" smtClean="0"/>
              <a:t> la lectura del </a:t>
            </a:r>
            <a:r>
              <a:rPr lang="es-ES" sz="1600" b="1" dirty="0" smtClean="0"/>
              <a:t>ultrasónico </a:t>
            </a:r>
            <a:r>
              <a:rPr lang="es-ES" sz="1600" dirty="0" smtClean="0"/>
              <a:t>se lo debe realizar en un </a:t>
            </a:r>
            <a:r>
              <a:rPr lang="es-ES" sz="1600" b="1" dirty="0" smtClean="0"/>
              <a:t>bloque diferente </a:t>
            </a:r>
            <a:r>
              <a:rPr lang="es-ES" sz="1600" dirty="0" smtClean="0"/>
              <a:t>ya que este </a:t>
            </a:r>
            <a:r>
              <a:rPr lang="es-ES" sz="1600" b="1" dirty="0" smtClean="0"/>
              <a:t>no trabajaba</a:t>
            </a:r>
            <a:r>
              <a:rPr lang="es-ES" sz="1600" dirty="0" smtClean="0"/>
              <a:t> eficientemente a la </a:t>
            </a:r>
            <a:r>
              <a:rPr lang="es-ES" sz="1600" b="1" dirty="0" smtClean="0"/>
              <a:t>misma frecuencia de muestreo </a:t>
            </a:r>
            <a:r>
              <a:rPr lang="es-ES" sz="1600" dirty="0" smtClean="0"/>
              <a:t>de los demás bloques, debido a que necesita un determinado </a:t>
            </a:r>
            <a:r>
              <a:rPr lang="es-ES" sz="1600" b="1" dirty="0" smtClean="0"/>
              <a:t>tiempo</a:t>
            </a:r>
            <a:r>
              <a:rPr lang="es-ES" sz="1600" dirty="0" smtClean="0"/>
              <a:t> para realizar una </a:t>
            </a:r>
            <a:r>
              <a:rPr lang="es-ES" sz="1600" b="1" dirty="0" smtClean="0"/>
              <a:t>lectura precisa</a:t>
            </a:r>
            <a:r>
              <a:rPr lang="es-ES" sz="1600" dirty="0" smtClean="0"/>
              <a:t>. </a:t>
            </a:r>
          </a:p>
          <a:p>
            <a:pPr marL="640080" lvl="1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Al </a:t>
            </a:r>
            <a:r>
              <a:rPr lang="es-ES" sz="1600" b="1" dirty="0" smtClean="0"/>
              <a:t>sistema</a:t>
            </a:r>
            <a:r>
              <a:rPr lang="es-ES" sz="1600" dirty="0" smtClean="0"/>
              <a:t> se le podría dar un </a:t>
            </a:r>
            <a:r>
              <a:rPr lang="es-ES" sz="1600" b="1" dirty="0" smtClean="0"/>
              <a:t>rango de exploración más elevado</a:t>
            </a:r>
            <a:r>
              <a:rPr lang="es-ES" sz="1600" dirty="0" smtClean="0"/>
              <a:t>, con agregarle módulos </a:t>
            </a:r>
            <a:r>
              <a:rPr lang="es-ES" sz="1600" b="1" dirty="0" err="1" smtClean="0"/>
              <a:t>zigbee</a:t>
            </a:r>
            <a:r>
              <a:rPr lang="es-ES" sz="1600" dirty="0" smtClean="0"/>
              <a:t> que alcanzan hasta </a:t>
            </a:r>
            <a:r>
              <a:rPr lang="es-ES" sz="1600" b="1" dirty="0" smtClean="0"/>
              <a:t>300 metros de comunicación</a:t>
            </a:r>
            <a:r>
              <a:rPr lang="es-ES" sz="1600" dirty="0" smtClean="0"/>
              <a:t>, mediante implementación </a:t>
            </a:r>
            <a:r>
              <a:rPr lang="es-ES" sz="1600" b="1" dirty="0" smtClean="0"/>
              <a:t>I2C</a:t>
            </a:r>
            <a:r>
              <a:rPr lang="es-ES" sz="1600" dirty="0" smtClean="0"/>
              <a:t> entre los módulos y el Lego XT.</a:t>
            </a:r>
            <a:endPara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Alcance del  proyecto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 smtClean="0"/>
              <a:t>El robot explorador no tiene una aplicación específica sino </a:t>
            </a:r>
          </a:p>
          <a:p>
            <a:pPr marL="640080" lvl="1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2000" dirty="0" smtClean="0"/>
              <a:t>	un estándar el cual es el monitoreo de parámetros utilizando la innovación de la robótica.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 smtClean="0"/>
              <a:t>Con cambiar un sensor o hacer pequeñas innovaciones en el diseño</a:t>
            </a:r>
          </a:p>
          <a:p>
            <a:pPr marL="640080" lvl="1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2000" dirty="0" smtClean="0"/>
              <a:t>	se lo puede aplicar para otro campo de la industria.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s-ES" sz="2000" dirty="0" smtClean="0"/>
              <a:t>Si se reemplaza el sensor de sonido con  sensores  que mida el nivel de oxígeno en el aire o gases nocivos  se puede aplicar en la industria minera.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8263" y="2071688"/>
            <a:ext cx="2540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2" name="2 Marcador de contenido"/>
          <p:cNvSpPr>
            <a:spLocks noGrp="1"/>
          </p:cNvSpPr>
          <p:nvPr>
            <p:ph idx="1"/>
          </p:nvPr>
        </p:nvSpPr>
        <p:spPr>
          <a:xfrm>
            <a:off x="428625" y="1355725"/>
            <a:ext cx="7786688" cy="47545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Teórico : </a:t>
            </a:r>
            <a:r>
              <a:rPr lang="es-ES" sz="2400" b="1" dirty="0" smtClean="0"/>
              <a:t>Componentes del Lego NXT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El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ladrillo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o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cerebro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del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NXT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posee: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/>
              <a:t>Un UP </a:t>
            </a:r>
            <a:r>
              <a:rPr lang="es-ES" sz="1800" b="1" dirty="0" err="1" smtClean="0"/>
              <a:t>Atmel</a:t>
            </a:r>
            <a:r>
              <a:rPr lang="es-ES" sz="1800" b="1" dirty="0" smtClean="0"/>
              <a:t> </a:t>
            </a:r>
            <a:r>
              <a:rPr lang="es-ES" sz="1800" dirty="0" smtClean="0"/>
              <a:t>de 32 bits ARM, de 256 KB de Flash,                                64 KB de RAM y un reloj de 48 </a:t>
            </a:r>
            <a:r>
              <a:rPr lang="es-ES" sz="1800" dirty="0" err="1" smtClean="0"/>
              <a:t>MHz.</a:t>
            </a:r>
            <a:endParaRPr lang="es-ES" sz="18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b="1" dirty="0" smtClean="0"/>
              <a:t>Un UC </a:t>
            </a:r>
            <a:r>
              <a:rPr lang="es-ES" sz="1800" b="1" dirty="0" err="1" smtClean="0"/>
              <a:t>Atmel</a:t>
            </a:r>
            <a:r>
              <a:rPr lang="es-ES" sz="1800" b="1" dirty="0" smtClean="0"/>
              <a:t> </a:t>
            </a:r>
            <a:r>
              <a:rPr lang="es-ES" sz="1800" dirty="0" smtClean="0"/>
              <a:t>de 8 bits AVR de 256 Kb de Flash,                     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800" dirty="0" smtClean="0"/>
              <a:t>     64 Kb de RAM y un reloj de  48 </a:t>
            </a:r>
            <a:r>
              <a:rPr lang="es-ES" sz="1800" dirty="0" err="1" smtClean="0"/>
              <a:t>MHz.</a:t>
            </a:r>
            <a:endParaRPr lang="es-ES" sz="18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b="1" dirty="0" smtClean="0"/>
              <a:t>Mayores capacidades </a:t>
            </a:r>
            <a:r>
              <a:rPr lang="es-ES" sz="1800" dirty="0" smtClean="0"/>
              <a:t>de ejecución de programas.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Comunicación </a:t>
            </a:r>
            <a:r>
              <a:rPr lang="es-ES" sz="1800" b="1" dirty="0" smtClean="0"/>
              <a:t>vía Bluetooth</a:t>
            </a:r>
            <a:r>
              <a:rPr lang="es-ES" sz="1800" dirty="0" smtClean="0"/>
              <a:t>, de la clase II V2.0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dirty="0" smtClean="0"/>
              <a:t>Comunicación </a:t>
            </a:r>
            <a:r>
              <a:rPr lang="es-ES" sz="1800" b="1" dirty="0" smtClean="0"/>
              <a:t>mediante USB </a:t>
            </a:r>
            <a:r>
              <a:rPr lang="es-ES" sz="1800" dirty="0" smtClean="0"/>
              <a:t>con una velocidad de 12 </a:t>
            </a:r>
            <a:r>
              <a:rPr lang="es-ES" sz="1800" dirty="0" err="1" smtClean="0"/>
              <a:t>Mbit</a:t>
            </a:r>
            <a:r>
              <a:rPr lang="es-ES" sz="1800" dirty="0" smtClean="0"/>
              <a:t>/s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b="1" dirty="0" smtClean="0"/>
              <a:t>4 puertos de entrada </a:t>
            </a:r>
            <a:r>
              <a:rPr lang="es-ES" sz="1800" dirty="0" smtClean="0"/>
              <a:t>y </a:t>
            </a:r>
            <a:r>
              <a:rPr lang="es-ES" sz="1800" b="1" dirty="0" smtClean="0"/>
              <a:t>3 puertos de salida</a:t>
            </a:r>
            <a:r>
              <a:rPr lang="es-ES" sz="1800" dirty="0" smtClean="0"/>
              <a:t>, mediante cable de  </a:t>
            </a:r>
            <a:r>
              <a:rPr lang="es-EC" sz="1800" dirty="0" smtClean="0"/>
              <a:t>6 líneas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C" sz="1800" b="1" dirty="0" smtClean="0"/>
              <a:t>Un altavoz de 8 </a:t>
            </a:r>
            <a:r>
              <a:rPr lang="es-EC" sz="1800" b="1" dirty="0" err="1" smtClean="0"/>
              <a:t>KHz</a:t>
            </a:r>
            <a:r>
              <a:rPr lang="es-EC" sz="1800" dirty="0" smtClean="0"/>
              <a:t>, con una resolución de</a:t>
            </a:r>
            <a:r>
              <a:rPr lang="es-ES" sz="1800" dirty="0" smtClean="0"/>
              <a:t> 8-bit y una resolución de  2-16 </a:t>
            </a:r>
            <a:r>
              <a:rPr lang="es-ES" sz="1800" dirty="0" err="1" smtClean="0"/>
              <a:t>KHz</a:t>
            </a:r>
            <a:r>
              <a:rPr lang="es-ES" sz="1800" dirty="0" smtClean="0"/>
              <a:t> de muestreo.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800" b="1" dirty="0" smtClean="0"/>
              <a:t>Alimentación</a:t>
            </a:r>
            <a:r>
              <a:rPr lang="es-ES" sz="1800" dirty="0" smtClean="0"/>
              <a:t> es de 6 pilas AA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1600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lvl="2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C" sz="1600" b="1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000" b="1" dirty="0" smtClean="0"/>
          </a:p>
        </p:txBody>
      </p:sp>
      <p:pic>
        <p:nvPicPr>
          <p:cNvPr id="819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1608" t="7263" r="1604" b="7637"/>
          <a:stretch>
            <a:fillRect/>
          </a:stretch>
        </p:blipFill>
        <p:spPr bwMode="auto">
          <a:xfrm>
            <a:off x="5929313" y="2846388"/>
            <a:ext cx="3203575" cy="181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5725"/>
            <a:ext cx="7786688" cy="47545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Teórico : </a:t>
            </a:r>
            <a:r>
              <a:rPr lang="es-ES" sz="2400" b="1" dirty="0" smtClean="0"/>
              <a:t>Componentes del Lego NXT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Sensores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posee: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/>
              <a:t>Servo Motores Interactivos: </a:t>
            </a:r>
            <a:r>
              <a:rPr lang="es-ES" sz="1800" dirty="0" smtClean="0"/>
              <a:t>permiten la detección de giros de la rueda, indicando los giros completos o medios giros, que es controlado por el software 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/>
              <a:t>Sensor Ultrasónico: </a:t>
            </a:r>
            <a:r>
              <a:rPr lang="es-ES" sz="1800" dirty="0" smtClean="0"/>
              <a:t>Son los "ojos" del robot, y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800" dirty="0" smtClean="0"/>
              <a:t>     miden la distancia, los movimientos y detectan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800" dirty="0" smtClean="0"/>
              <a:t>	 los objetos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/>
              <a:t>Sensor de Sonido: </a:t>
            </a:r>
            <a:r>
              <a:rPr lang="es-ES" sz="1800" dirty="0" smtClean="0"/>
              <a:t>Son los "oídos" del robot y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800" dirty="0" smtClean="0"/>
              <a:t>    permiten a los robots reaccionar antes comando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800" dirty="0" smtClean="0"/>
              <a:t>	de sonido y tonos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/>
              <a:t>Sensor de Tacto: </a:t>
            </a:r>
            <a:r>
              <a:rPr lang="es-ES" sz="1800" dirty="0" smtClean="0"/>
              <a:t>Son los "dedos" del robot, reaccionado ante la presión o relajación de este sensor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800" b="1" dirty="0" smtClean="0"/>
              <a:t>Sensor Óptico: </a:t>
            </a:r>
            <a:r>
              <a:rPr lang="es-ES" sz="1800" dirty="0" smtClean="0"/>
              <a:t>Detecta los diferentes colores y la intensidad de luz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800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1600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lvl="2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C" sz="1600" b="1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000" b="1" dirty="0" smtClean="0"/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214438"/>
            <a:ext cx="7786688" cy="5357812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Teórico </a:t>
            </a:r>
            <a:endParaRPr lang="es-ES" sz="2400" b="1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Comunicación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del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NXT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smtClean="0"/>
              <a:t>Mediante la </a:t>
            </a:r>
            <a:r>
              <a:rPr lang="es-ES" sz="1600" b="1" dirty="0" smtClean="0"/>
              <a:t>interfaz de USB</a:t>
            </a:r>
            <a:r>
              <a:rPr lang="es-ES" sz="1600" dirty="0" smtClean="0"/>
              <a:t>, la cual ya viene en la versión 2.0. 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smtClean="0"/>
              <a:t>Posee una </a:t>
            </a:r>
            <a:r>
              <a:rPr lang="es-ES" sz="1600" b="1" dirty="0" smtClean="0"/>
              <a:t>interfaz Bluetooth </a:t>
            </a:r>
            <a:r>
              <a:rPr lang="es-ES" sz="1600" dirty="0" smtClean="0"/>
              <a:t>que es compatible con la Clase II v 2.0.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smtClean="0"/>
              <a:t>La conectividad Bluetooth no tan sólo permite conectarse con otros bloques, sino también con </a:t>
            </a:r>
            <a:r>
              <a:rPr lang="es-ES" sz="1600" b="1" dirty="0" smtClean="0"/>
              <a:t>computadoras</a:t>
            </a:r>
            <a:r>
              <a:rPr lang="es-ES" sz="1600" dirty="0" smtClean="0"/>
              <a:t>, </a:t>
            </a:r>
            <a:r>
              <a:rPr lang="es-ES" sz="1600" b="1" dirty="0" smtClean="0"/>
              <a:t>palms</a:t>
            </a:r>
            <a:r>
              <a:rPr lang="es-ES" sz="1600" dirty="0" smtClean="0"/>
              <a:t> y </a:t>
            </a:r>
            <a:r>
              <a:rPr lang="es-ES" sz="1600" b="1" dirty="0" smtClean="0"/>
              <a:t>teléfonos móviles</a:t>
            </a:r>
            <a:r>
              <a:rPr lang="es-ES" sz="1600" dirty="0" smtClean="0"/>
              <a:t>, y otros aparatos con esta interfaz de comunicación. </a:t>
            </a:r>
            <a:endParaRPr lang="es-ES" sz="1600" b="1" u="sng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Lenguajes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programación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C" sz="1600" b="1" dirty="0" smtClean="0"/>
              <a:t>Posee</a:t>
            </a:r>
            <a:r>
              <a:rPr lang="es-EC" sz="1600" dirty="0" smtClean="0"/>
              <a:t> un software </a:t>
            </a:r>
            <a:r>
              <a:rPr lang="es-EC" sz="1600" b="1" dirty="0" smtClean="0"/>
              <a:t>propio</a:t>
            </a:r>
            <a:r>
              <a:rPr lang="es-EC" sz="1600" dirty="0" smtClean="0"/>
              <a:t> de programación, él se </a:t>
            </a:r>
            <a:r>
              <a:rPr lang="es-EC" sz="1600" b="1" dirty="0" smtClean="0"/>
              <a:t>basa</a:t>
            </a:r>
            <a:r>
              <a:rPr lang="es-EC" sz="1600" dirty="0" smtClean="0"/>
              <a:t> en la </a:t>
            </a:r>
            <a:r>
              <a:rPr lang="es-EC" sz="1600" b="1" dirty="0" smtClean="0"/>
              <a:t>construcción</a:t>
            </a:r>
            <a:r>
              <a:rPr lang="es-EC" sz="1600" dirty="0" smtClean="0"/>
              <a:t> por </a:t>
            </a:r>
            <a:r>
              <a:rPr lang="es-EC" sz="1600" b="1" dirty="0" smtClean="0"/>
              <a:t>bloques</a:t>
            </a:r>
            <a:r>
              <a:rPr lang="es-EC" sz="1600" dirty="0" smtClean="0"/>
              <a:t>. 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Existen varios </a:t>
            </a:r>
            <a:r>
              <a:rPr lang="es-ES" sz="1600" b="1" dirty="0" smtClean="0"/>
              <a:t>lenguajes</a:t>
            </a:r>
            <a:r>
              <a:rPr lang="es-ES" sz="1600" dirty="0" smtClean="0"/>
              <a:t> para programar los </a:t>
            </a:r>
            <a:r>
              <a:rPr lang="es-ES" sz="1600" b="1" dirty="0" smtClean="0"/>
              <a:t>NXT</a:t>
            </a:r>
            <a:r>
              <a:rPr lang="es-ES" sz="1600" dirty="0" smtClean="0"/>
              <a:t>, como lo son: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600" b="1" dirty="0" smtClean="0"/>
              <a:t>NXC</a:t>
            </a:r>
            <a:r>
              <a:rPr lang="es-ES" sz="1600" dirty="0" smtClean="0"/>
              <a:t>: Lenguaje parecido a C.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600" b="1" dirty="0" err="1" smtClean="0"/>
              <a:t>Leejos</a:t>
            </a:r>
            <a:r>
              <a:rPr lang="es-ES" sz="1600" b="1" dirty="0" smtClean="0"/>
              <a:t> NXJ</a:t>
            </a:r>
            <a:r>
              <a:rPr lang="es-ES" sz="1600" dirty="0" smtClean="0"/>
              <a:t>: Lenguaje para java.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600" b="1" dirty="0" err="1" smtClean="0"/>
              <a:t>Labview</a:t>
            </a:r>
            <a:r>
              <a:rPr lang="es-ES" sz="1600" b="1" dirty="0" smtClean="0"/>
              <a:t>:</a:t>
            </a:r>
            <a:r>
              <a:rPr lang="es-ES" sz="1600" dirty="0" smtClean="0"/>
              <a:t> Se pueden desarrollar nuevos bloques.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600" b="1" dirty="0" smtClean="0"/>
              <a:t>Matlab y Simulink:</a:t>
            </a:r>
            <a:r>
              <a:rPr lang="es-ES" sz="1600" dirty="0" smtClean="0"/>
              <a:t> Para controlar el robot vía bluetooth.</a:t>
            </a:r>
          </a:p>
          <a:p>
            <a:pPr marL="1188720" lvl="3" indent="-210312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1600" b="1" dirty="0" smtClean="0"/>
              <a:t>NBC:</a:t>
            </a:r>
            <a:r>
              <a:rPr lang="es-ES" sz="1600" dirty="0" smtClean="0"/>
              <a:t> Lenguaje ensamblador.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16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600" b="1" u="sng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s-ES" sz="800" b="1" u="sng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600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lvl="2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C" sz="1600" b="1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000" b="1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1269" name="Picture 6" descr="ec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3050" y="2357438"/>
            <a:ext cx="37687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214313" y="1214438"/>
            <a:ext cx="7786687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Fundamento Teórico </a:t>
            </a:r>
            <a:endParaRPr lang="es-ES" sz="24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2000" b="1" u="sng" dirty="0">
                <a:latin typeface="+mn-lt"/>
              </a:rPr>
              <a:t>Simulink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u="sng" dirty="0">
                <a:latin typeface="+mn-lt"/>
              </a:rPr>
              <a:t>con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u="sng" dirty="0">
                <a:latin typeface="+mn-lt"/>
              </a:rPr>
              <a:t>Lego</a:t>
            </a:r>
            <a:r>
              <a:rPr lang="es-ES" sz="2000" b="1" dirty="0">
                <a:latin typeface="+mn-lt"/>
              </a:rPr>
              <a:t> </a:t>
            </a:r>
            <a:r>
              <a:rPr lang="es-ES" sz="2000" b="1" u="sng" dirty="0">
                <a:latin typeface="+mn-lt"/>
              </a:rPr>
              <a:t>NXT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1600" b="1" dirty="0">
                <a:latin typeface="+mn-lt"/>
              </a:rPr>
              <a:t>Real Time </a:t>
            </a:r>
            <a:r>
              <a:rPr lang="es-ES" sz="1600" b="1" dirty="0" err="1">
                <a:latin typeface="+mn-lt"/>
              </a:rPr>
              <a:t>Workshop</a:t>
            </a:r>
            <a:r>
              <a:rPr lang="es-ES" sz="1600" b="1" dirty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de MATLAB: permite </a:t>
            </a:r>
            <a:r>
              <a:rPr lang="es-ES" sz="1600" b="1" dirty="0">
                <a:latin typeface="+mn-lt"/>
              </a:rPr>
              <a:t>generar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     el </a:t>
            </a:r>
            <a:r>
              <a:rPr lang="es-ES" sz="1600" b="1" dirty="0">
                <a:latin typeface="+mn-lt"/>
              </a:rPr>
              <a:t>código C </a:t>
            </a:r>
            <a:r>
              <a:rPr lang="es-ES" sz="1600" dirty="0">
                <a:latin typeface="+mn-lt"/>
              </a:rPr>
              <a:t>autónomo para desarrollar y 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     probar algoritmos modelados en </a:t>
            </a:r>
            <a:r>
              <a:rPr lang="es-ES" sz="1600" b="1" dirty="0">
                <a:latin typeface="+mn-lt"/>
              </a:rPr>
              <a:t>Simulink.</a:t>
            </a:r>
            <a:r>
              <a:rPr lang="es-ES" sz="1600" dirty="0">
                <a:latin typeface="+mn-lt"/>
              </a:rPr>
              <a:t> 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1600" b="1" dirty="0">
                <a:latin typeface="+mn-lt"/>
              </a:rPr>
              <a:t>Real-Time </a:t>
            </a:r>
            <a:r>
              <a:rPr lang="es-ES" sz="1600" b="1" dirty="0" err="1">
                <a:latin typeface="+mn-lt"/>
              </a:rPr>
              <a:t>Workshop</a:t>
            </a:r>
            <a:r>
              <a:rPr lang="es-ES" sz="1600" b="1" dirty="0">
                <a:latin typeface="+mn-lt"/>
              </a:rPr>
              <a:t>: </a:t>
            </a:r>
            <a:r>
              <a:rPr lang="es-ES" sz="1600" dirty="0">
                <a:latin typeface="+mn-lt"/>
              </a:rPr>
              <a:t>facilita la </a:t>
            </a:r>
            <a:endParaRPr lang="es-E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b="1" dirty="0">
                <a:latin typeface="+mn-lt"/>
              </a:rPr>
              <a:t> </a:t>
            </a:r>
            <a:r>
              <a:rPr lang="es-ES" sz="1600" b="1" dirty="0">
                <a:latin typeface="+mn-lt"/>
              </a:rPr>
              <a:t>     conversión</a:t>
            </a:r>
            <a:r>
              <a:rPr lang="es-ES" sz="1600" dirty="0">
                <a:latin typeface="+mn-lt"/>
              </a:rPr>
              <a:t> del </a:t>
            </a:r>
            <a:r>
              <a:rPr lang="es-ES" sz="1600" dirty="0">
                <a:latin typeface="+mn-lt"/>
              </a:rPr>
              <a:t>programa desde </a:t>
            </a:r>
            <a:endParaRPr lang="es-E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     Simulink </a:t>
            </a:r>
            <a:r>
              <a:rPr lang="es-ES" sz="1600" dirty="0">
                <a:latin typeface="+mn-lt"/>
              </a:rPr>
              <a:t>a un </a:t>
            </a:r>
            <a:r>
              <a:rPr lang="es-ES" sz="1600" dirty="0">
                <a:latin typeface="+mn-lt"/>
              </a:rPr>
              <a:t>archivo de </a:t>
            </a:r>
            <a:r>
              <a:rPr lang="es-ES" sz="1600" b="1" dirty="0">
                <a:latin typeface="+mn-lt"/>
              </a:rPr>
              <a:t>ejecución</a:t>
            </a:r>
            <a:r>
              <a:rPr lang="es-ES" sz="1600" dirty="0">
                <a:latin typeface="+mn-lt"/>
              </a:rPr>
              <a:t> </a:t>
            </a:r>
            <a:endParaRPr lang="es-E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     que luego se </a:t>
            </a:r>
            <a:r>
              <a:rPr lang="es-ES" sz="1600" b="1" dirty="0">
                <a:latin typeface="+mn-lt"/>
              </a:rPr>
              <a:t>carga</a:t>
            </a:r>
            <a:r>
              <a:rPr lang="es-ES" sz="1600" dirty="0">
                <a:latin typeface="+mn-lt"/>
              </a:rPr>
              <a:t> en el </a:t>
            </a:r>
            <a:r>
              <a:rPr lang="es-ES" sz="1600" b="1" dirty="0">
                <a:latin typeface="+mn-lt"/>
              </a:rPr>
              <a:t>Lego </a:t>
            </a:r>
            <a:r>
              <a:rPr lang="es-ES" sz="1600" dirty="0">
                <a:latin typeface="+mn-lt"/>
              </a:rPr>
              <a:t>mediante 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     comunicación </a:t>
            </a:r>
            <a:r>
              <a:rPr lang="es-ES" sz="1600" b="1" dirty="0">
                <a:latin typeface="+mn-lt"/>
              </a:rPr>
              <a:t>USB.</a:t>
            </a:r>
            <a:endParaRPr lang="es-E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s-ES" sz="1600" b="1" dirty="0" err="1">
                <a:latin typeface="+mn-lt"/>
              </a:rPr>
              <a:t>ECRobot</a:t>
            </a:r>
            <a:r>
              <a:rPr lang="es-ES" sz="1600" dirty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ofrece un </a:t>
            </a:r>
            <a:r>
              <a:rPr lang="es-ES" sz="1600" b="1" dirty="0">
                <a:latin typeface="+mn-lt"/>
              </a:rPr>
              <a:t>Toolbox</a:t>
            </a:r>
            <a:r>
              <a:rPr lang="es-ES" sz="1600" dirty="0">
                <a:latin typeface="+mn-lt"/>
              </a:rPr>
              <a:t> para la 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     programación en bloques en </a:t>
            </a:r>
            <a:r>
              <a:rPr lang="es-ES" sz="1600" b="1" dirty="0">
                <a:latin typeface="+mn-lt"/>
              </a:rPr>
              <a:t>Simulink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b="1" dirty="0">
                <a:latin typeface="+mn-lt"/>
              </a:rPr>
              <a:t>     </a:t>
            </a:r>
            <a:r>
              <a:rPr lang="es-ES" sz="1600" dirty="0">
                <a:latin typeface="+mn-lt"/>
              </a:rPr>
              <a:t> para el control del </a:t>
            </a:r>
            <a:r>
              <a:rPr lang="es-ES" sz="1600" b="1" dirty="0">
                <a:latin typeface="+mn-lt"/>
              </a:rPr>
              <a:t>NXT</a:t>
            </a:r>
            <a:r>
              <a:rPr lang="es-ES" sz="1600" dirty="0">
                <a:latin typeface="+mn-lt"/>
              </a:rPr>
              <a:t>, hace uso del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     </a:t>
            </a:r>
            <a:r>
              <a:rPr lang="es-ES" sz="1600" b="1" dirty="0">
                <a:latin typeface="+mn-lt"/>
              </a:rPr>
              <a:t>Real-Time </a:t>
            </a:r>
            <a:r>
              <a:rPr lang="es-ES" sz="1600" b="1" dirty="0" err="1">
                <a:latin typeface="+mn-lt"/>
              </a:rPr>
              <a:t>Workshop</a:t>
            </a:r>
            <a:r>
              <a:rPr lang="es-ES" sz="1600" b="1" dirty="0">
                <a:latin typeface="+mn-lt"/>
              </a:rPr>
              <a:t> </a:t>
            </a:r>
            <a:r>
              <a:rPr lang="es-ES" sz="1600" dirty="0">
                <a:latin typeface="+mn-lt"/>
              </a:rPr>
              <a:t>y </a:t>
            </a:r>
            <a:r>
              <a:rPr lang="es-ES" sz="1600" b="1" dirty="0">
                <a:latin typeface="+mn-lt"/>
              </a:rPr>
              <a:t>NXTOSEK</a:t>
            </a:r>
            <a:r>
              <a:rPr lang="es-ES" sz="1600" dirty="0">
                <a:latin typeface="+mn-lt"/>
              </a:rPr>
              <a:t> se 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s-ES" sz="1600" dirty="0">
                <a:latin typeface="+mn-lt"/>
              </a:rPr>
              <a:t>      envía el programa al </a:t>
            </a:r>
            <a:r>
              <a:rPr lang="es-ES" sz="1600" b="1" dirty="0">
                <a:latin typeface="+mn-lt"/>
              </a:rPr>
              <a:t>Robot NXT</a:t>
            </a:r>
            <a:r>
              <a:rPr lang="es-ES" sz="1600" dirty="0">
                <a:latin typeface="+mn-lt"/>
              </a:rPr>
              <a:t>.</a:t>
            </a: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" sz="1600" dirty="0">
              <a:latin typeface="+mn-lt"/>
            </a:endParaRPr>
          </a:p>
          <a:p>
            <a:pPr marL="1200150" lvl="2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" sz="160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es-ES" sz="800" b="1" u="sng" dirty="0">
              <a:latin typeface="+mn-lt"/>
            </a:endParaRPr>
          </a:p>
          <a:p>
            <a:pPr marL="1143000" lvl="2" indent="-228600">
              <a:spcBef>
                <a:spcPct val="20000"/>
              </a:spcBef>
              <a:buFont typeface="Arial" charset="0"/>
              <a:buChar char="•"/>
              <a:defRPr/>
            </a:pPr>
            <a:endParaRPr lang="es-ES" sz="600" dirty="0">
              <a:latin typeface="+mn-lt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1600" b="1" dirty="0">
              <a:latin typeface="+mn-lt"/>
            </a:endParaRPr>
          </a:p>
          <a:p>
            <a:pPr marL="1143000" lvl="2" indent="-22860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s-EC" sz="1600" b="1" dirty="0">
              <a:latin typeface="+mn-lt"/>
            </a:endParaRP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s-ES" sz="1600" b="1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v"/>
              <a:defRPr/>
            </a:pPr>
            <a:endParaRPr lang="es-E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625" y="1355725"/>
            <a:ext cx="7429500" cy="47545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Teórico : </a:t>
            </a:r>
            <a:r>
              <a:rPr lang="es-ES" sz="2400" b="1" dirty="0" smtClean="0"/>
              <a:t>Componentes del Sistema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Servos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Motores: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Tres </a:t>
            </a:r>
            <a:r>
              <a:rPr lang="es-ES" sz="1600" b="1" dirty="0" smtClean="0"/>
              <a:t>motores</a:t>
            </a:r>
            <a:r>
              <a:rPr lang="es-ES" sz="1600" dirty="0" smtClean="0"/>
              <a:t> de corriente </a:t>
            </a:r>
            <a:r>
              <a:rPr lang="es-ES" sz="1600" b="1" dirty="0" smtClean="0"/>
              <a:t>continua.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Funcionamiento </a:t>
            </a:r>
            <a:r>
              <a:rPr lang="es-ES" sz="1600" b="1" dirty="0" smtClean="0"/>
              <a:t>PWM</a:t>
            </a:r>
            <a:r>
              <a:rPr lang="es-ES" sz="1600" dirty="0" smtClean="0"/>
              <a:t>. 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smtClean="0"/>
              <a:t>En su </a:t>
            </a:r>
            <a:r>
              <a:rPr lang="es-ES" sz="1600" b="1" dirty="0" smtClean="0"/>
              <a:t>interior</a:t>
            </a:r>
            <a:r>
              <a:rPr lang="es-ES" sz="1600" dirty="0" smtClean="0"/>
              <a:t> un </a:t>
            </a:r>
            <a:r>
              <a:rPr lang="es-ES" sz="1600" b="1" dirty="0" smtClean="0"/>
              <a:t>sistema de reducción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600" dirty="0" smtClean="0"/>
              <a:t>      por </a:t>
            </a:r>
            <a:r>
              <a:rPr lang="es-ES" sz="1600" b="1" dirty="0" smtClean="0"/>
              <a:t>tren de engranajes </a:t>
            </a:r>
            <a:r>
              <a:rPr lang="es-ES" sz="1600" dirty="0" smtClean="0"/>
              <a:t>y un sensor de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600" dirty="0" smtClean="0"/>
              <a:t>      rotación de </a:t>
            </a:r>
            <a:r>
              <a:rPr lang="es-ES" sz="1600" b="1" dirty="0" smtClean="0"/>
              <a:t>tipo tacométrico</a:t>
            </a:r>
            <a:r>
              <a:rPr lang="es-ES" sz="1600" dirty="0" smtClean="0"/>
              <a:t>.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endParaRPr lang="es-ES" sz="1600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Sensor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Ultrasónico: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b="1" dirty="0" smtClean="0"/>
              <a:t>Detecta</a:t>
            </a:r>
            <a:r>
              <a:rPr lang="es-ES" sz="1600" dirty="0" smtClean="0"/>
              <a:t> las </a:t>
            </a:r>
            <a:r>
              <a:rPr lang="es-ES" sz="1600" b="1" dirty="0" smtClean="0"/>
              <a:t>distancias</a:t>
            </a:r>
            <a:r>
              <a:rPr lang="es-ES" sz="1600" dirty="0" smtClean="0"/>
              <a:t> de un objeto que se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600" dirty="0" smtClean="0"/>
              <a:t>      </a:t>
            </a:r>
            <a:r>
              <a:rPr lang="es-ES" sz="1600" b="1" dirty="0" smtClean="0"/>
              <a:t>interponen</a:t>
            </a:r>
            <a:r>
              <a:rPr lang="es-ES" sz="1600" dirty="0" smtClean="0"/>
              <a:t> en el camino del robot.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Usa el </a:t>
            </a:r>
            <a:r>
              <a:rPr lang="es-ES" sz="1600" b="1" dirty="0" smtClean="0"/>
              <a:t>principio</a:t>
            </a:r>
            <a:r>
              <a:rPr lang="es-ES" sz="1600" dirty="0" smtClean="0"/>
              <a:t> de la </a:t>
            </a:r>
            <a:r>
              <a:rPr lang="es-ES" sz="1600" b="1" dirty="0" smtClean="0"/>
              <a:t>detección ultrasónica</a:t>
            </a:r>
            <a:r>
              <a:rPr lang="es-ES" sz="1600" dirty="0" smtClean="0"/>
              <a:t>. 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b="1" dirty="0" smtClean="0"/>
              <a:t>Detecta</a:t>
            </a:r>
            <a:r>
              <a:rPr lang="es-ES" sz="1600" dirty="0" smtClean="0"/>
              <a:t> objetos que se encuentran desde </a:t>
            </a:r>
            <a:r>
              <a:rPr lang="es-ES" sz="1600" b="1" dirty="0" smtClean="0"/>
              <a:t>0 a 255 cm</a:t>
            </a:r>
            <a:r>
              <a:rPr lang="es-ES" sz="1600" dirty="0" smtClean="0"/>
              <a:t>,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600" dirty="0" smtClean="0"/>
              <a:t>     con una </a:t>
            </a:r>
            <a:r>
              <a:rPr lang="es-ES" sz="1600" b="1" dirty="0" smtClean="0"/>
              <a:t>precisión</a:t>
            </a:r>
            <a:r>
              <a:rPr lang="es-ES" sz="1600" dirty="0" smtClean="0"/>
              <a:t> relativa de  </a:t>
            </a:r>
            <a:r>
              <a:rPr lang="es-ES" sz="1600" b="1" dirty="0" smtClean="0"/>
              <a:t>+/- 3 cm.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endParaRPr lang="es-ES" sz="1600" b="1" u="sng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lvl="2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C" sz="1600" b="1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000" b="1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2071688"/>
            <a:ext cx="3295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3" descr="ultrasonic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4214813"/>
            <a:ext cx="208597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sonid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4457700"/>
            <a:ext cx="20859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>
          <a:xfrm>
            <a:off x="5572125" y="500063"/>
            <a:ext cx="3086100" cy="725487"/>
          </a:xfrm>
        </p:spPr>
        <p:txBody>
          <a:bodyPr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s-EC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>Robot Explorador</a:t>
            </a: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  <a:t/>
            </a:r>
            <a:b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itchFamily="18" charset="0"/>
              </a:rPr>
            </a:br>
            <a:endParaRPr lang="es-E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428625" y="1355725"/>
            <a:ext cx="7429500" cy="4754563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Fundamento Teórico : </a:t>
            </a:r>
            <a:r>
              <a:rPr lang="es-ES" sz="2400" b="1" dirty="0" smtClean="0"/>
              <a:t>Componentes del Sistema</a:t>
            </a:r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Sensor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Tacto: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b="1" dirty="0" smtClean="0"/>
              <a:t>Detecta</a:t>
            </a:r>
            <a:r>
              <a:rPr lang="es-ES" sz="1600" dirty="0" smtClean="0"/>
              <a:t> si ha </a:t>
            </a:r>
            <a:r>
              <a:rPr lang="es-ES" sz="1600" b="1" dirty="0" smtClean="0"/>
              <a:t>colisionado</a:t>
            </a:r>
            <a:r>
              <a:rPr lang="es-ES" sz="1600" dirty="0" smtClean="0"/>
              <a:t> o no con algún objeto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s-ES" sz="1600" dirty="0" smtClean="0"/>
              <a:t>      que se encuentre en su </a:t>
            </a:r>
            <a:r>
              <a:rPr lang="es-ES" sz="1600" b="1" dirty="0" smtClean="0"/>
              <a:t>trayectoria.</a:t>
            </a:r>
            <a:endParaRPr lang="es-ES" sz="1600" dirty="0" smtClean="0"/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dirty="0" smtClean="0"/>
              <a:t>Al </a:t>
            </a:r>
            <a:r>
              <a:rPr lang="es-ES" sz="1600" b="1" dirty="0" smtClean="0"/>
              <a:t>tocar</a:t>
            </a:r>
            <a:r>
              <a:rPr lang="es-ES" sz="1600" dirty="0" smtClean="0"/>
              <a:t> una superficie, una pequeña cabeza </a:t>
            </a:r>
          </a:p>
          <a:p>
            <a:pPr lvl="2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     externa se </a:t>
            </a:r>
            <a:r>
              <a:rPr lang="es-ES" sz="1600" b="1" dirty="0" smtClean="0"/>
              <a:t>contrae</a:t>
            </a:r>
            <a:r>
              <a:rPr lang="es-ES" sz="1600" dirty="0" smtClean="0"/>
              <a:t> y dentro del bloque cierre </a:t>
            </a:r>
          </a:p>
          <a:p>
            <a:pPr lvl="2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     un </a:t>
            </a:r>
            <a:r>
              <a:rPr lang="es-ES" sz="1600" b="1" dirty="0" smtClean="0"/>
              <a:t>circuito eléctrico</a:t>
            </a:r>
            <a:r>
              <a:rPr lang="es-ES" sz="1600" dirty="0" smtClean="0"/>
              <a:t>, provocando una variación </a:t>
            </a:r>
          </a:p>
          <a:p>
            <a:pPr lvl="2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     de energía de </a:t>
            </a:r>
            <a:r>
              <a:rPr lang="es-ES" sz="1600" b="1" dirty="0" smtClean="0"/>
              <a:t>0 a 5 V</a:t>
            </a:r>
            <a:r>
              <a:rPr lang="es-ES" sz="1600" dirty="0" smtClean="0"/>
              <a:t>. </a:t>
            </a:r>
          </a:p>
          <a:p>
            <a:pPr lvl="2" indent="-246888" fontAlgn="auto">
              <a:spcAft>
                <a:spcPts val="0"/>
              </a:spcAft>
              <a:buFont typeface="Arial" charset="0"/>
              <a:buNone/>
              <a:defRPr/>
            </a:pPr>
            <a:endParaRPr lang="es-ES" sz="1600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s-ES" sz="2000" b="1" u="sng" dirty="0" smtClean="0"/>
              <a:t>Sensor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de</a:t>
            </a:r>
            <a:r>
              <a:rPr lang="es-ES" sz="2000" b="1" dirty="0" smtClean="0"/>
              <a:t> </a:t>
            </a:r>
            <a:r>
              <a:rPr lang="es-ES" sz="2000" b="1" u="sng" dirty="0" smtClean="0"/>
              <a:t>Sonido:</a:t>
            </a:r>
          </a:p>
          <a:p>
            <a:pPr lvl="2" indent="-246888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s-ES" sz="1600" b="1" dirty="0" smtClean="0"/>
              <a:t>Sensa </a:t>
            </a:r>
            <a:r>
              <a:rPr lang="es-ES" sz="1600" dirty="0" smtClean="0"/>
              <a:t> las </a:t>
            </a:r>
            <a:r>
              <a:rPr lang="es-ES" sz="1600" b="1" dirty="0" smtClean="0"/>
              <a:t>variaciones</a:t>
            </a:r>
            <a:r>
              <a:rPr lang="es-ES" sz="1600" dirty="0" smtClean="0"/>
              <a:t> de ruido en </a:t>
            </a:r>
            <a:r>
              <a:rPr lang="es-ES" sz="1600" b="1" dirty="0" smtClean="0"/>
              <a:t>decibelios.</a:t>
            </a:r>
            <a:endParaRPr lang="es-ES" sz="1600" b="1" u="sng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smtClean="0"/>
              <a:t>La </a:t>
            </a:r>
            <a:r>
              <a:rPr lang="es-ES" sz="1600" b="1" dirty="0" smtClean="0"/>
              <a:t>sensibilidad</a:t>
            </a:r>
            <a:r>
              <a:rPr lang="es-ES" sz="1600" dirty="0" smtClean="0"/>
              <a:t> máxima se encuentra en los </a:t>
            </a:r>
            <a:r>
              <a:rPr lang="es-ES" sz="1600" b="1" dirty="0" smtClean="0"/>
              <a:t>90 dB</a:t>
            </a:r>
            <a:r>
              <a:rPr lang="es-ES" sz="1600" dirty="0" smtClean="0"/>
              <a:t>.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s-ES" sz="1600" dirty="0" smtClean="0"/>
              <a:t>La </a:t>
            </a:r>
            <a:r>
              <a:rPr lang="es-ES" sz="1600" b="1" dirty="0" smtClean="0"/>
              <a:t>respuesta</a:t>
            </a:r>
            <a:r>
              <a:rPr lang="es-ES" sz="1600" dirty="0" smtClean="0"/>
              <a:t> a intensidades en decibelios </a:t>
            </a:r>
          </a:p>
          <a:p>
            <a:pPr lvl="2" indent="-246888" fontAlgn="auto">
              <a:spcAft>
                <a:spcPts val="0"/>
              </a:spcAft>
              <a:buFont typeface="Wingdings 2"/>
              <a:buNone/>
              <a:defRPr/>
            </a:pPr>
            <a:r>
              <a:rPr lang="es-ES" sz="1600" dirty="0" smtClean="0"/>
              <a:t>     es aproximadamente </a:t>
            </a:r>
            <a:r>
              <a:rPr lang="es-ES" sz="1600" b="1" dirty="0" smtClean="0"/>
              <a:t>exponencial.</a:t>
            </a:r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lvl="2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C" sz="1600" b="1" dirty="0" smtClean="0"/>
          </a:p>
          <a:p>
            <a:pPr lvl="2" indent="-246888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ES" sz="1600" b="1" dirty="0" smtClean="0"/>
          </a:p>
          <a:p>
            <a:pPr marL="640080" lvl="1" indent="-246888" fontAlgn="auto">
              <a:spcAft>
                <a:spcPts val="0"/>
              </a:spcAft>
              <a:buFont typeface="Wingdings" pitchFamily="2" charset="2"/>
              <a:buChar char="v"/>
              <a:defRPr/>
            </a:pPr>
            <a:endParaRPr lang="es-ES" sz="2000" b="1" dirty="0" smtClean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14313"/>
            <a:ext cx="1000125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5143500" y="6286500"/>
            <a:ext cx="35718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C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itchFamily="34" charset="0"/>
              </a:rPr>
              <a:t>Microcontroladores Avanzados – Lego NXT</a:t>
            </a:r>
            <a:endParaRPr lang="es-E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itannic Bold" pitchFamily="34" charset="0"/>
            </a:endParaRPr>
          </a:p>
        </p:txBody>
      </p:sp>
      <p:pic>
        <p:nvPicPr>
          <p:cNvPr id="13319" name="Picture 6" descr="tac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2214563"/>
            <a:ext cx="2066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507</TotalTime>
  <Words>1150</Words>
  <Application>Microsoft Office PowerPoint</Application>
  <PresentationFormat>Presentación en pantalla (4:3)</PresentationFormat>
  <Paragraphs>281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Berlin Sans FB</vt:lpstr>
      <vt:lpstr>Bodoni MT Black</vt:lpstr>
      <vt:lpstr>Wingdings</vt:lpstr>
      <vt:lpstr>Britannic Bold</vt:lpstr>
      <vt:lpstr>Flujo</vt:lpstr>
      <vt:lpstr>Materia de Graduación Microcontroladores Avanzados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  <vt:lpstr>Robot Explorador </vt:lpstr>
    </vt:vector>
  </TitlesOfParts>
  <Company>SoftPack©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 de Graduación Microcontroladores Avanzados </dc:title>
  <dc:creator>LEONIC</dc:creator>
  <cp:lastModifiedBy>silgivar</cp:lastModifiedBy>
  <cp:revision>44</cp:revision>
  <dcterms:created xsi:type="dcterms:W3CDTF">2009-09-16T03:09:16Z</dcterms:created>
  <dcterms:modified xsi:type="dcterms:W3CDTF">2010-06-16T14:29:26Z</dcterms:modified>
</cp:coreProperties>
</file>